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49" autoAdjust="0"/>
    <p:restoredTop sz="94660"/>
  </p:normalViewPr>
  <p:slideViewPr>
    <p:cSldViewPr snapToGrid="0">
      <p:cViewPr varScale="1">
        <p:scale>
          <a:sx n="88" d="100"/>
          <a:sy n="88" d="100"/>
        </p:scale>
        <p:origin x="162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F12B5-2CFD-4E00-B460-68E2285BCA2B}" type="datetimeFigureOut">
              <a:rPr lang="zh-CN" altLang="en-US" smtClean="0"/>
              <a:t>2017-05-16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E6993-4C2C-4CA0-ADED-70D4122DE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127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F12B5-2CFD-4E00-B460-68E2285BCA2B}" type="datetimeFigureOut">
              <a:rPr lang="zh-CN" altLang="en-US" smtClean="0"/>
              <a:t>2017-05-16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E6993-4C2C-4CA0-ADED-70D4122DE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89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F12B5-2CFD-4E00-B460-68E2285BCA2B}" type="datetimeFigureOut">
              <a:rPr lang="zh-CN" altLang="en-US" smtClean="0"/>
              <a:t>2017-05-16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E6993-4C2C-4CA0-ADED-70D4122DE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666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F12B5-2CFD-4E00-B460-68E2285BCA2B}" type="datetimeFigureOut">
              <a:rPr lang="zh-CN" altLang="en-US" smtClean="0"/>
              <a:t>2017-05-16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E6993-4C2C-4CA0-ADED-70D4122DE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812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F12B5-2CFD-4E00-B460-68E2285BCA2B}" type="datetimeFigureOut">
              <a:rPr lang="zh-CN" altLang="en-US" smtClean="0"/>
              <a:t>2017-05-16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E6993-4C2C-4CA0-ADED-70D4122DE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914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F12B5-2CFD-4E00-B460-68E2285BCA2B}" type="datetimeFigureOut">
              <a:rPr lang="zh-CN" altLang="en-US" smtClean="0"/>
              <a:t>2017-05-16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E6993-4C2C-4CA0-ADED-70D4122DE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702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F12B5-2CFD-4E00-B460-68E2285BCA2B}" type="datetimeFigureOut">
              <a:rPr lang="zh-CN" altLang="en-US" smtClean="0"/>
              <a:t>2017-05-16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E6993-4C2C-4CA0-ADED-70D4122DE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364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F12B5-2CFD-4E00-B460-68E2285BCA2B}" type="datetimeFigureOut">
              <a:rPr lang="zh-CN" altLang="en-US" smtClean="0"/>
              <a:t>2017-05-16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E6993-4C2C-4CA0-ADED-70D4122DE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105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F12B5-2CFD-4E00-B460-68E2285BCA2B}" type="datetimeFigureOut">
              <a:rPr lang="zh-CN" altLang="en-US" smtClean="0"/>
              <a:t>2017-05-16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E6993-4C2C-4CA0-ADED-70D4122DE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692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F12B5-2CFD-4E00-B460-68E2285BCA2B}" type="datetimeFigureOut">
              <a:rPr lang="zh-CN" altLang="en-US" smtClean="0"/>
              <a:t>2017-05-16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E6993-4C2C-4CA0-ADED-70D4122DE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74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F12B5-2CFD-4E00-B460-68E2285BCA2B}" type="datetimeFigureOut">
              <a:rPr lang="zh-CN" altLang="en-US" smtClean="0"/>
              <a:t>2017-05-16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E6993-4C2C-4CA0-ADED-70D4122DE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143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F12B5-2CFD-4E00-B460-68E2285BCA2B}" type="datetimeFigureOut">
              <a:rPr lang="zh-CN" altLang="en-US" smtClean="0"/>
              <a:t>2017-05-16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E6993-4C2C-4CA0-ADED-70D4122DE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26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559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Unit 5 Canada --- “The True North” 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" y="1095951"/>
            <a:ext cx="12127345" cy="588673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3200" u="sng" dirty="0" smtClean="0">
                <a:solidFill>
                  <a:srgbClr val="00B0F0"/>
                </a:solidFill>
              </a:rPr>
              <a:t>Reading</a:t>
            </a:r>
          </a:p>
          <a:p>
            <a:pPr>
              <a:lnSpc>
                <a:spcPct val="80000"/>
              </a:lnSpc>
            </a:pPr>
            <a:r>
              <a:rPr lang="en-US" altLang="zh-CN" sz="3200" b="1" dirty="0" smtClean="0"/>
              <a:t>In the distance</a:t>
            </a:r>
            <a:r>
              <a:rPr lang="en-US" altLang="zh-CN" sz="3200" dirty="0" smtClean="0"/>
              <a:t>, they could see the misty cloud </a:t>
            </a:r>
            <a:r>
              <a:rPr lang="en-US" altLang="zh-CN" sz="3200" dirty="0" smtClean="0">
                <a:solidFill>
                  <a:srgbClr val="C00000"/>
                </a:solidFill>
              </a:rPr>
              <a:t>that</a:t>
            </a:r>
            <a:r>
              <a:rPr lang="en-US" altLang="zh-CN" sz="3200" dirty="0" smtClean="0"/>
              <a:t> rose from the great Niagara Falls, which is on the south side of the lake. </a:t>
            </a:r>
          </a:p>
          <a:p>
            <a:pPr>
              <a:lnSpc>
                <a:spcPct val="80000"/>
              </a:lnSpc>
            </a:pPr>
            <a:r>
              <a:rPr lang="en-US" altLang="zh-CN" sz="3200" dirty="0" smtClean="0"/>
              <a:t>I could make out/recognize three figures moving </a:t>
            </a:r>
            <a:r>
              <a:rPr lang="en-US" altLang="zh-CN" sz="3200" b="1" dirty="0" smtClean="0"/>
              <a:t>in the distance</a:t>
            </a:r>
            <a:r>
              <a:rPr lang="en-US" altLang="zh-CN" sz="3200" dirty="0" smtClean="0"/>
              <a:t>. </a:t>
            </a:r>
          </a:p>
          <a:p>
            <a:pPr>
              <a:lnSpc>
                <a:spcPct val="80000"/>
              </a:lnSpc>
            </a:pPr>
            <a:r>
              <a:rPr lang="en-US" altLang="zh-CN" sz="3200" dirty="0" smtClean="0"/>
              <a:t>It’s too bad you can’t </a:t>
            </a:r>
            <a:r>
              <a:rPr lang="en-US" altLang="zh-CN" sz="3200" b="1" dirty="0" smtClean="0">
                <a:solidFill>
                  <a:srgbClr val="C00000"/>
                </a:solidFill>
              </a:rPr>
              <a:t>go as far as</a:t>
            </a:r>
            <a:r>
              <a:rPr lang="en-US" altLang="zh-CN" sz="3200" dirty="0" smtClean="0"/>
              <a:t> </a:t>
            </a:r>
            <a:r>
              <a:rPr lang="en-US" altLang="zh-CN" sz="3200" u="sng" dirty="0" smtClean="0"/>
              <a:t>Ottawa, Canada’s capital</a:t>
            </a:r>
            <a:r>
              <a:rPr lang="en-US" altLang="zh-CN" sz="3200" dirty="0"/>
              <a:t>(</a:t>
            </a:r>
            <a:r>
              <a:rPr lang="zh-CN" altLang="en-US" sz="3200" dirty="0"/>
              <a:t>同位语</a:t>
            </a:r>
            <a:r>
              <a:rPr lang="en-US" altLang="zh-CN" sz="3200" dirty="0" smtClean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1004586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Unit 1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" y="1095951"/>
            <a:ext cx="12127345" cy="588673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3200" u="sng" dirty="0" smtClean="0">
                <a:solidFill>
                  <a:srgbClr val="00B0F0"/>
                </a:solidFill>
              </a:rPr>
              <a:t>Reading</a:t>
            </a:r>
          </a:p>
          <a:p>
            <a:pPr>
              <a:lnSpc>
                <a:spcPct val="80000"/>
              </a:lnSpc>
            </a:pPr>
            <a:r>
              <a:rPr lang="en-US" altLang="zh-CN" sz="3200" dirty="0" smtClean="0"/>
              <a:t>She </a:t>
            </a:r>
            <a:r>
              <a:rPr lang="en-US" altLang="zh-CN" sz="3200" dirty="0" smtClean="0">
                <a:solidFill>
                  <a:srgbClr val="C00000"/>
                </a:solidFill>
              </a:rPr>
              <a:t>connected</a:t>
            </a:r>
            <a:r>
              <a:rPr lang="en-US" altLang="zh-CN" sz="3200" dirty="0" smtClean="0"/>
              <a:t> herself </a:t>
            </a:r>
            <a:r>
              <a:rPr lang="en-US" altLang="zh-CN" sz="3200" dirty="0" smtClean="0">
                <a:solidFill>
                  <a:srgbClr val="C00000"/>
                </a:solidFill>
              </a:rPr>
              <a:t>with</a:t>
            </a:r>
            <a:r>
              <a:rPr lang="en-US" altLang="zh-CN" sz="3200" dirty="0" smtClean="0"/>
              <a:t> welfare projects, </a:t>
            </a:r>
            <a:r>
              <a:rPr lang="en-US" altLang="zh-CN" sz="3200" b="1" dirty="0" smtClean="0"/>
              <a:t>especially</a:t>
            </a:r>
            <a:r>
              <a:rPr lang="en-US" altLang="zh-CN" sz="3200" dirty="0" smtClean="0"/>
              <a:t> the China Welfare Institute for women and children.</a:t>
            </a:r>
          </a:p>
          <a:p>
            <a:pPr>
              <a:lnSpc>
                <a:spcPct val="80000"/>
              </a:lnSpc>
            </a:pPr>
            <a:r>
              <a:rPr lang="en-US" altLang="zh-CN" sz="3200" dirty="0" smtClean="0"/>
              <a:t>It is </a:t>
            </a:r>
            <a:r>
              <a:rPr lang="en-US" altLang="zh-CN" sz="3200" b="1" dirty="0" smtClean="0"/>
              <a:t>especially</a:t>
            </a:r>
            <a:r>
              <a:rPr lang="en-US" altLang="zh-CN" sz="3200" dirty="0" smtClean="0"/>
              <a:t> good for our family.</a:t>
            </a:r>
          </a:p>
          <a:p>
            <a:pPr>
              <a:lnSpc>
                <a:spcPct val="80000"/>
              </a:lnSpc>
            </a:pPr>
            <a:endParaRPr lang="en-US" altLang="zh-CN" sz="3200" dirty="0" smtClean="0"/>
          </a:p>
          <a:p>
            <a:pPr>
              <a:lnSpc>
                <a:spcPct val="80000"/>
              </a:lnSpc>
            </a:pPr>
            <a:r>
              <a:rPr lang="en-US" altLang="zh-CN" sz="3200" dirty="0" smtClean="0"/>
              <a:t>He came here </a:t>
            </a:r>
            <a:r>
              <a:rPr lang="en-US" altLang="zh-CN" sz="3200" b="1" dirty="0" smtClean="0"/>
              <a:t>specially</a:t>
            </a:r>
            <a:r>
              <a:rPr lang="en-US" altLang="zh-CN" sz="3200" dirty="0" smtClean="0"/>
              <a:t> to see her. </a:t>
            </a:r>
          </a:p>
          <a:p>
            <a:pPr>
              <a:lnSpc>
                <a:spcPct val="80000"/>
              </a:lnSpc>
            </a:pPr>
            <a:r>
              <a:rPr lang="en-US" altLang="zh-CN" sz="3200" dirty="0" smtClean="0"/>
              <a:t>The boat are </a:t>
            </a:r>
            <a:r>
              <a:rPr lang="en-US" altLang="zh-CN" sz="3200" b="1" dirty="0" smtClean="0"/>
              <a:t>specially</a:t>
            </a:r>
            <a:r>
              <a:rPr lang="en-US" altLang="zh-CN" sz="3200" dirty="0" smtClean="0"/>
              <a:t> built for the disable.</a:t>
            </a:r>
          </a:p>
          <a:p>
            <a:pPr>
              <a:lnSpc>
                <a:spcPct val="80000"/>
              </a:lnSpc>
            </a:pPr>
            <a:endParaRPr lang="en-US" altLang="zh-CN" sz="3200" dirty="0" smtClean="0"/>
          </a:p>
          <a:p>
            <a:pPr>
              <a:lnSpc>
                <a:spcPct val="80000"/>
              </a:lnSpc>
            </a:pP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326204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Unit 1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" y="1095951"/>
            <a:ext cx="12127345" cy="588673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3200" b="1" dirty="0" smtClean="0"/>
              <a:t>Following</a:t>
            </a:r>
            <a:r>
              <a:rPr lang="en-US" altLang="zh-CN" sz="3200" dirty="0" smtClean="0"/>
              <a:t> Jane’s way of studying chimps, our group are all going to visit them in the forest.</a:t>
            </a:r>
          </a:p>
          <a:p>
            <a:pPr>
              <a:lnSpc>
                <a:spcPct val="80000"/>
              </a:lnSpc>
            </a:pPr>
            <a:r>
              <a:rPr lang="en-US" altLang="zh-CN" sz="3200" b="1" dirty="0" smtClean="0">
                <a:solidFill>
                  <a:srgbClr val="C00000"/>
                </a:solidFill>
              </a:rPr>
              <a:t>Only </a:t>
            </a:r>
            <a:r>
              <a:rPr lang="en-US" altLang="zh-CN" sz="3200" dirty="0" smtClean="0"/>
              <a:t>after her mother came to help her for the first few months </a:t>
            </a:r>
            <a:r>
              <a:rPr lang="en-US" altLang="zh-CN" sz="3200" b="1" dirty="0" smtClean="0">
                <a:solidFill>
                  <a:srgbClr val="C00000"/>
                </a:solidFill>
              </a:rPr>
              <a:t>was she allowed</a:t>
            </a:r>
            <a:r>
              <a:rPr lang="en-US" altLang="zh-CN" sz="3200" dirty="0" smtClean="0"/>
              <a:t> to begin her project.</a:t>
            </a:r>
          </a:p>
          <a:p>
            <a:pPr>
              <a:lnSpc>
                <a:spcPct val="80000"/>
              </a:lnSpc>
            </a:pPr>
            <a:r>
              <a:rPr lang="en-US" altLang="zh-CN" sz="3200" dirty="0" smtClean="0"/>
              <a:t>Her study of their body language helped her </a:t>
            </a:r>
            <a:r>
              <a:rPr lang="en-US" altLang="zh-CN" sz="3200" u="sng" dirty="0" smtClean="0"/>
              <a:t>work out </a:t>
            </a:r>
            <a:r>
              <a:rPr lang="en-US" altLang="zh-CN" sz="3200" dirty="0" smtClean="0"/>
              <a:t>their social system.</a:t>
            </a:r>
          </a:p>
          <a:p>
            <a:pPr>
              <a:lnSpc>
                <a:spcPct val="80000"/>
              </a:lnSpc>
            </a:pPr>
            <a:r>
              <a:rPr lang="en-US" altLang="zh-CN" sz="3200" dirty="0" smtClean="0"/>
              <a:t>She actually </a:t>
            </a:r>
            <a:r>
              <a:rPr lang="en-US" altLang="zh-CN" sz="3200" b="1" dirty="0" smtClean="0"/>
              <a:t>observed</a:t>
            </a:r>
            <a:r>
              <a:rPr lang="en-US" altLang="zh-CN" sz="3200" dirty="0" smtClean="0"/>
              <a:t> chimps as a group hunting a monkey and then eating it.</a:t>
            </a:r>
          </a:p>
          <a:p>
            <a:pPr>
              <a:lnSpc>
                <a:spcPct val="80000"/>
              </a:lnSpc>
            </a:pPr>
            <a:r>
              <a:rPr lang="en-US" altLang="zh-CN" sz="3200" dirty="0" smtClean="0"/>
              <a:t>She has </a:t>
            </a:r>
            <a:r>
              <a:rPr lang="en-US" altLang="zh-CN" sz="3200" b="1" dirty="0" smtClean="0">
                <a:solidFill>
                  <a:srgbClr val="C00000"/>
                </a:solidFill>
              </a:rPr>
              <a:t>argued</a:t>
            </a:r>
            <a:r>
              <a:rPr lang="en-US" altLang="zh-CN" sz="3200" dirty="0" smtClean="0"/>
              <a:t> that wild animals should be left in the wild and not used for </a:t>
            </a:r>
            <a:r>
              <a:rPr lang="en-US" altLang="zh-CN" sz="3200" u="sng" dirty="0" smtClean="0"/>
              <a:t>entertainment</a:t>
            </a:r>
            <a:r>
              <a:rPr lang="en-US" altLang="zh-CN" sz="3200" dirty="0" smtClean="0"/>
              <a:t> or advertisements. </a:t>
            </a:r>
          </a:p>
          <a:p>
            <a:pPr>
              <a:lnSpc>
                <a:spcPct val="80000"/>
              </a:lnSpc>
            </a:pPr>
            <a:r>
              <a:rPr lang="en-US" altLang="zh-CN" sz="3200" dirty="0" smtClean="0"/>
              <a:t>Once I stop, it all comes </a:t>
            </a:r>
            <a:r>
              <a:rPr lang="en-US" altLang="zh-CN" sz="3200" b="1" dirty="0" smtClean="0"/>
              <a:t>crowding in</a:t>
            </a:r>
            <a:r>
              <a:rPr lang="en-US" altLang="zh-CN" sz="3200" dirty="0" smtClean="0"/>
              <a:t>.</a:t>
            </a:r>
          </a:p>
          <a:p>
            <a:pPr>
              <a:lnSpc>
                <a:spcPct val="80000"/>
              </a:lnSpc>
            </a:pPr>
            <a:endParaRPr lang="en-US" altLang="zh-CN" sz="3200" dirty="0" smtClean="0"/>
          </a:p>
          <a:p>
            <a:pPr>
              <a:lnSpc>
                <a:spcPct val="80000"/>
              </a:lnSpc>
            </a:pPr>
            <a:endParaRPr lang="en-US" altLang="zh-CN" sz="3200" dirty="0" smtClean="0"/>
          </a:p>
          <a:p>
            <a:pPr>
              <a:lnSpc>
                <a:spcPct val="80000"/>
              </a:lnSpc>
            </a:pP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554296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6531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Unit 1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" y="1095951"/>
            <a:ext cx="12127345" cy="588673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3200" b="1" dirty="0" smtClean="0">
                <a:solidFill>
                  <a:srgbClr val="C00000"/>
                </a:solidFill>
              </a:rPr>
              <a:t>By chance/accident/accidentally </a:t>
            </a:r>
            <a:r>
              <a:rPr lang="en-US" altLang="zh-CN" sz="3200" dirty="0" smtClean="0"/>
              <a:t>I came </a:t>
            </a:r>
            <a:r>
              <a:rPr lang="en-US" altLang="zh-CN" sz="3200" b="1" dirty="0" smtClean="0">
                <a:solidFill>
                  <a:srgbClr val="C00000"/>
                </a:solidFill>
              </a:rPr>
              <a:t>across/encounter/run into</a:t>
            </a:r>
            <a:r>
              <a:rPr lang="en-US" altLang="zh-CN" sz="3200" b="1" dirty="0" smtClean="0"/>
              <a:t> </a:t>
            </a:r>
            <a:r>
              <a:rPr lang="en-US" altLang="zh-CN" sz="3200" dirty="0" smtClean="0"/>
              <a:t>an article about a doctor called Lin </a:t>
            </a:r>
            <a:r>
              <a:rPr lang="en-US" altLang="zh-CN" sz="3200" dirty="0" err="1" smtClean="0"/>
              <a:t>Qiaozhi</a:t>
            </a:r>
            <a:r>
              <a:rPr lang="en-US" altLang="zh-CN" sz="3200" dirty="0" smtClean="0"/>
              <a:t>, </a:t>
            </a:r>
            <a:r>
              <a:rPr lang="en-US" altLang="zh-CN" sz="3200" b="1" dirty="0" smtClean="0">
                <a:solidFill>
                  <a:srgbClr val="C00000"/>
                </a:solidFill>
              </a:rPr>
              <a:t>a specialist in </a:t>
            </a:r>
            <a:r>
              <a:rPr lang="en-US" altLang="zh-CN" sz="3200" dirty="0" smtClean="0"/>
              <a:t>women’s diseases.</a:t>
            </a:r>
          </a:p>
          <a:p>
            <a:pPr>
              <a:lnSpc>
                <a:spcPct val="80000"/>
              </a:lnSpc>
            </a:pPr>
            <a:r>
              <a:rPr lang="en-US" altLang="zh-CN" sz="3200" dirty="0" smtClean="0"/>
              <a:t>It was a small book </a:t>
            </a:r>
            <a:r>
              <a:rPr lang="en-US" altLang="zh-CN" sz="3200" b="1" dirty="0" smtClean="0"/>
              <a:t>explaining</a:t>
            </a:r>
            <a:r>
              <a:rPr lang="en-US" altLang="zh-CN" sz="3200" dirty="0" smtClean="0"/>
              <a:t> how to </a:t>
            </a:r>
            <a:r>
              <a:rPr lang="en-US" altLang="zh-CN" sz="3200" u="sng" dirty="0" smtClean="0"/>
              <a:t>cut the death rate from </a:t>
            </a:r>
            <a:r>
              <a:rPr lang="en-US" altLang="zh-CN" sz="3200" dirty="0" smtClean="0"/>
              <a:t>having and caring for babies.</a:t>
            </a:r>
          </a:p>
          <a:p>
            <a:pPr>
              <a:lnSpc>
                <a:spcPct val="80000"/>
              </a:lnSpc>
            </a:pPr>
            <a:r>
              <a:rPr lang="en-US" altLang="zh-CN" sz="3200" dirty="0" smtClean="0"/>
              <a:t>One of them </a:t>
            </a:r>
            <a:r>
              <a:rPr lang="en-US" altLang="zh-CN" sz="3200" b="1" dirty="0" smtClean="0">
                <a:solidFill>
                  <a:srgbClr val="C00000"/>
                </a:solidFill>
              </a:rPr>
              <a:t>caught my eye</a:t>
            </a:r>
            <a:r>
              <a:rPr lang="en-US" altLang="zh-CN" sz="3200" dirty="0" smtClean="0"/>
              <a:t>. </a:t>
            </a:r>
          </a:p>
          <a:p>
            <a:pPr>
              <a:lnSpc>
                <a:spcPct val="80000"/>
              </a:lnSpc>
            </a:pPr>
            <a:r>
              <a:rPr lang="en-US" altLang="zh-CN" sz="3200" dirty="0" smtClean="0"/>
              <a:t>I looked carefully at the text and realized that it </a:t>
            </a:r>
            <a:r>
              <a:rPr lang="en-US" altLang="zh-CN" sz="3200" b="1" dirty="0" smtClean="0">
                <a:solidFill>
                  <a:srgbClr val="C00000"/>
                </a:solidFill>
              </a:rPr>
              <a:t>was intended for </a:t>
            </a:r>
            <a:r>
              <a:rPr lang="en-US" altLang="zh-CN" sz="3200" dirty="0" smtClean="0"/>
              <a:t>women in the countryside.</a:t>
            </a:r>
          </a:p>
          <a:p>
            <a:pPr>
              <a:lnSpc>
                <a:spcPct val="80000"/>
              </a:lnSpc>
            </a:pPr>
            <a:r>
              <a:rPr lang="en-US" altLang="zh-CN" sz="3200" dirty="0" smtClean="0"/>
              <a:t>Suddenly it </a:t>
            </a:r>
            <a:r>
              <a:rPr lang="en-US" altLang="zh-CN" sz="3200" b="1" dirty="0" smtClean="0"/>
              <a:t>hit/struck</a:t>
            </a:r>
            <a:r>
              <a:rPr lang="en-US" altLang="zh-CN" sz="3200" dirty="0" smtClean="0"/>
              <a:t> me that … </a:t>
            </a:r>
          </a:p>
          <a:p>
            <a:pPr>
              <a:lnSpc>
                <a:spcPct val="80000"/>
              </a:lnSpc>
            </a:pPr>
            <a:r>
              <a:rPr lang="en-US" altLang="zh-CN" sz="3200" dirty="0" smtClean="0"/>
              <a:t>That was a generation </a:t>
            </a:r>
            <a:r>
              <a:rPr lang="en-US" altLang="zh-CN" sz="3200" b="1" dirty="0" smtClean="0"/>
              <a:t>when</a:t>
            </a:r>
            <a:r>
              <a:rPr lang="en-US" altLang="zh-CN" sz="3200" dirty="0" smtClean="0"/>
              <a:t> girls’ education was always placed </a:t>
            </a:r>
            <a:r>
              <a:rPr lang="en-US" altLang="zh-CN" sz="3200" b="1" dirty="0" smtClean="0">
                <a:solidFill>
                  <a:srgbClr val="C00000"/>
                </a:solidFill>
              </a:rPr>
              <a:t>second to</a:t>
            </a:r>
            <a:r>
              <a:rPr lang="en-US" altLang="zh-CN" sz="3200" dirty="0" smtClean="0"/>
              <a:t> boys’.</a:t>
            </a:r>
          </a:p>
        </p:txBody>
      </p:sp>
    </p:spTree>
    <p:extLst>
      <p:ext uri="{BB962C8B-B14F-4D97-AF65-F5344CB8AC3E}">
        <p14:creationId xmlns:p14="http://schemas.microsoft.com/office/powerpoint/2010/main" val="166004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Unit 1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" y="1095951"/>
            <a:ext cx="12127345" cy="588673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3200" b="1" dirty="0">
                <a:solidFill>
                  <a:srgbClr val="C00000"/>
                </a:solidFill>
              </a:rPr>
              <a:t>It</a:t>
            </a:r>
            <a:r>
              <a:rPr lang="en-US" altLang="zh-CN" sz="3200" dirty="0"/>
              <a:t> was hard work and determination as well as her </a:t>
            </a:r>
            <a:r>
              <a:rPr lang="en-US" altLang="zh-CN" sz="3200" u="sng" dirty="0"/>
              <a:t>gentle nature </a:t>
            </a:r>
            <a:r>
              <a:rPr lang="en-US" altLang="zh-CN" sz="3200" b="1" dirty="0">
                <a:solidFill>
                  <a:srgbClr val="C00000"/>
                </a:solidFill>
              </a:rPr>
              <a:t>that</a:t>
            </a:r>
            <a:r>
              <a:rPr lang="en-US" altLang="zh-CN" sz="3200" dirty="0"/>
              <a:t> got her into medical school</a:t>
            </a:r>
            <a:r>
              <a:rPr lang="en-US" altLang="zh-CN" sz="3200" dirty="0" smtClean="0"/>
              <a:t>.</a:t>
            </a:r>
          </a:p>
          <a:p>
            <a:pPr>
              <a:lnSpc>
                <a:spcPct val="80000"/>
              </a:lnSpc>
            </a:pPr>
            <a:r>
              <a:rPr lang="en-US" altLang="zh-CN" sz="3200" dirty="0" smtClean="0"/>
              <a:t>There was </a:t>
            </a:r>
            <a:r>
              <a:rPr lang="en-US" altLang="zh-CN" sz="3200" b="1" dirty="0" smtClean="0"/>
              <a:t>story after story</a:t>
            </a:r>
            <a:r>
              <a:rPr lang="en-US" altLang="zh-CN" sz="3200" dirty="0" smtClean="0"/>
              <a:t> of …</a:t>
            </a:r>
          </a:p>
          <a:p>
            <a:pPr>
              <a:lnSpc>
                <a:spcPct val="80000"/>
              </a:lnSpc>
            </a:pPr>
            <a:r>
              <a:rPr lang="en-US" altLang="zh-CN" sz="3200" dirty="0" smtClean="0"/>
              <a:t>I </a:t>
            </a:r>
            <a:r>
              <a:rPr lang="en-US" altLang="zh-CN" sz="3200" u="sng" dirty="0" smtClean="0"/>
              <a:t>could not wait to</a:t>
            </a:r>
            <a:r>
              <a:rPr lang="en-US" altLang="zh-CN" sz="3200" dirty="0" smtClean="0"/>
              <a:t> find out more about her. </a:t>
            </a:r>
          </a:p>
          <a:p>
            <a:pPr>
              <a:lnSpc>
                <a:spcPct val="80000"/>
              </a:lnSpc>
            </a:pPr>
            <a:r>
              <a:rPr lang="en-US" altLang="zh-CN" sz="3200" dirty="0" smtClean="0"/>
              <a:t>I discovered that Lin </a:t>
            </a:r>
            <a:r>
              <a:rPr lang="en-US" altLang="zh-CN" sz="3200" dirty="0" err="1" smtClean="0"/>
              <a:t>Qiaozhi</a:t>
            </a:r>
            <a:r>
              <a:rPr lang="en-US" altLang="zh-CN" sz="3200" dirty="0" smtClean="0"/>
              <a:t> had </a:t>
            </a:r>
            <a:r>
              <a:rPr lang="en-US" altLang="zh-CN" sz="3200" b="1" dirty="0" smtClean="0">
                <a:solidFill>
                  <a:srgbClr val="C00000"/>
                </a:solidFill>
              </a:rPr>
              <a:t>devoted</a:t>
            </a:r>
            <a:r>
              <a:rPr lang="en-US" altLang="zh-CN" sz="3200" dirty="0" smtClean="0"/>
              <a:t> her whole life </a:t>
            </a:r>
            <a:r>
              <a:rPr lang="en-US" altLang="zh-CN" sz="3200" b="1" dirty="0" smtClean="0">
                <a:solidFill>
                  <a:srgbClr val="C00000"/>
                </a:solidFill>
              </a:rPr>
              <a:t>to</a:t>
            </a:r>
            <a:r>
              <a:rPr lang="en-US" altLang="zh-CN" sz="3200" dirty="0" smtClean="0"/>
              <a:t> her patients and had chosen not to </a:t>
            </a:r>
            <a:r>
              <a:rPr lang="en-US" altLang="zh-CN" sz="3200" b="1" u="sng" dirty="0" smtClean="0"/>
              <a:t>have a family of her own</a:t>
            </a:r>
            <a:r>
              <a:rPr lang="en-US" altLang="zh-CN" sz="3200" dirty="0" smtClean="0"/>
              <a:t>. </a:t>
            </a:r>
          </a:p>
          <a:p>
            <a:pPr>
              <a:lnSpc>
                <a:spcPct val="80000"/>
              </a:lnSpc>
            </a:pPr>
            <a:r>
              <a:rPr lang="en-US" altLang="zh-CN" sz="3200" dirty="0" smtClean="0"/>
              <a:t>prepare for </a:t>
            </a:r>
            <a:r>
              <a:rPr lang="en-US" altLang="zh-CN" sz="3200" u="sng" dirty="0" smtClean="0"/>
              <a:t>the university entrance examination </a:t>
            </a:r>
            <a:r>
              <a:rPr lang="en-US" altLang="zh-CN" sz="3200" dirty="0" smtClean="0"/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137843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2</a:t>
            </a:r>
            <a:r>
              <a:rPr lang="en-US" altLang="zh-CN" sz="3600" b="1" baseline="30000" dirty="0" smtClean="0">
                <a:solidFill>
                  <a:srgbClr val="C00000"/>
                </a:solidFill>
              </a:rPr>
              <a:t>nd</a:t>
            </a:r>
            <a:r>
              <a:rPr lang="en-US" altLang="zh-CN" sz="3600" b="1" dirty="0" smtClean="0">
                <a:solidFill>
                  <a:srgbClr val="C00000"/>
                </a:solidFill>
              </a:rPr>
              <a:t> exam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" y="1095951"/>
            <a:ext cx="12127345" cy="588673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3200" dirty="0" smtClean="0"/>
              <a:t>1. reliable/unreliable </a:t>
            </a:r>
          </a:p>
          <a:p>
            <a:pPr>
              <a:lnSpc>
                <a:spcPct val="80000"/>
              </a:lnSpc>
            </a:pPr>
            <a:r>
              <a:rPr lang="en-US" altLang="zh-CN" sz="3200" dirty="0" smtClean="0"/>
              <a:t>2. It is no use/good doing </a:t>
            </a:r>
            <a:r>
              <a:rPr lang="en-US" altLang="zh-CN" sz="3200" dirty="0" err="1" smtClean="0"/>
              <a:t>sth</a:t>
            </a:r>
            <a:r>
              <a:rPr lang="en-US" altLang="zh-CN" sz="3200" dirty="0" smtClean="0"/>
              <a:t>. </a:t>
            </a:r>
          </a:p>
          <a:p>
            <a:pPr>
              <a:lnSpc>
                <a:spcPct val="80000"/>
              </a:lnSpc>
            </a:pPr>
            <a:r>
              <a:rPr lang="en-US" altLang="zh-CN" sz="3200" dirty="0"/>
              <a:t>T</a:t>
            </a:r>
            <a:r>
              <a:rPr lang="en-US" altLang="zh-CN" sz="3200" dirty="0" smtClean="0"/>
              <a:t>here is no need doing </a:t>
            </a:r>
            <a:r>
              <a:rPr lang="en-US" altLang="zh-CN" sz="3200" dirty="0" err="1" smtClean="0"/>
              <a:t>sth</a:t>
            </a:r>
            <a:r>
              <a:rPr lang="en-US" altLang="zh-CN" sz="3200" dirty="0" smtClean="0"/>
              <a:t>.</a:t>
            </a:r>
          </a:p>
          <a:p>
            <a:pPr>
              <a:lnSpc>
                <a:spcPct val="80000"/>
              </a:lnSpc>
            </a:pPr>
            <a:r>
              <a:rPr lang="en-US" altLang="zh-CN" sz="3200" dirty="0" smtClean="0"/>
              <a:t>3. It’s necessary/important/impossible/strange that … (should) do …</a:t>
            </a:r>
          </a:p>
          <a:p>
            <a:pPr>
              <a:lnSpc>
                <a:spcPct val="80000"/>
              </a:lnSpc>
            </a:pPr>
            <a:r>
              <a:rPr lang="en-US" altLang="zh-CN" sz="3200" dirty="0"/>
              <a:t> It’s </a:t>
            </a:r>
            <a:r>
              <a:rPr lang="en-US" altLang="zh-CN" sz="3200" dirty="0" smtClean="0"/>
              <a:t>strange that</a:t>
            </a:r>
            <a:r>
              <a:rPr lang="en-US" altLang="zh-CN" sz="3200" dirty="0"/>
              <a:t> </a:t>
            </a:r>
            <a:r>
              <a:rPr lang="en-US" altLang="zh-CN" sz="3200" dirty="0" smtClean="0"/>
              <a:t>a girl (should) be so arrogant.</a:t>
            </a:r>
          </a:p>
          <a:p>
            <a:pPr>
              <a:lnSpc>
                <a:spcPct val="80000"/>
              </a:lnSpc>
            </a:pPr>
            <a:r>
              <a:rPr lang="en-US" altLang="zh-CN" sz="3200" dirty="0" smtClean="0"/>
              <a:t>4. carry on a conversation/carry on her good work</a:t>
            </a:r>
          </a:p>
          <a:p>
            <a:pPr>
              <a:lnSpc>
                <a:spcPct val="80000"/>
              </a:lnSpc>
            </a:pPr>
            <a:r>
              <a:rPr lang="en-US" altLang="zh-CN" sz="3200" dirty="0" smtClean="0"/>
              <a:t>carry out a plan/a policy/orders</a:t>
            </a:r>
          </a:p>
          <a:p>
            <a:pPr>
              <a:lnSpc>
                <a:spcPct val="80000"/>
              </a:lnSpc>
            </a:pPr>
            <a:r>
              <a:rPr lang="en-US" altLang="zh-CN" sz="3200" dirty="0" smtClean="0"/>
              <a:t>get through a rough winter/get through the phone/get through all the work</a:t>
            </a:r>
          </a:p>
          <a:p>
            <a:pPr>
              <a:lnSpc>
                <a:spcPct val="80000"/>
              </a:lnSpc>
            </a:pPr>
            <a:r>
              <a:rPr lang="en-US" altLang="zh-CN" sz="3200" dirty="0" smtClean="0"/>
              <a:t>put up your hand/put up a poster/put up with him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379404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2</a:t>
            </a:r>
            <a:r>
              <a:rPr lang="en-US" altLang="zh-CN" sz="3600" b="1" baseline="30000" dirty="0" smtClean="0">
                <a:solidFill>
                  <a:srgbClr val="C00000"/>
                </a:solidFill>
              </a:rPr>
              <a:t>nd</a:t>
            </a:r>
            <a:r>
              <a:rPr lang="en-US" altLang="zh-CN" sz="3600" b="1" dirty="0" smtClean="0">
                <a:solidFill>
                  <a:srgbClr val="C00000"/>
                </a:solidFill>
              </a:rPr>
              <a:t> exam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" y="1095951"/>
            <a:ext cx="12127345" cy="588673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3200" dirty="0" smtClean="0"/>
              <a:t>5. Mr. </a:t>
            </a:r>
            <a:r>
              <a:rPr lang="en-US" altLang="zh-CN" sz="3200" dirty="0" err="1" smtClean="0"/>
              <a:t>Xie</a:t>
            </a:r>
            <a:r>
              <a:rPr lang="en-US" altLang="zh-CN" sz="3200" dirty="0" smtClean="0"/>
              <a:t> is sick and Miss Wang takes over his class./Mr. Fang takes over his job.</a:t>
            </a:r>
          </a:p>
          <a:p>
            <a:pPr>
              <a:lnSpc>
                <a:spcPct val="80000"/>
              </a:lnSpc>
            </a:pPr>
            <a:r>
              <a:rPr lang="en-US" altLang="zh-CN" sz="3200" dirty="0" smtClean="0"/>
              <a:t>obsession with … </a:t>
            </a:r>
          </a:p>
          <a:p>
            <a:pPr>
              <a:lnSpc>
                <a:spcPct val="80000"/>
              </a:lnSpc>
            </a:pPr>
            <a:r>
              <a:rPr lang="en-US" altLang="zh-CN" sz="3200" dirty="0" smtClean="0"/>
              <a:t>6. </a:t>
            </a:r>
            <a:r>
              <a:rPr lang="en-US" altLang="zh-CN" sz="3200" dirty="0"/>
              <a:t>Will you please </a:t>
            </a:r>
            <a:r>
              <a:rPr lang="en-US" altLang="zh-CN" sz="3200" b="1" dirty="0"/>
              <a:t>remove </a:t>
            </a:r>
            <a:r>
              <a:rPr lang="en-US" altLang="zh-CN" sz="3200" dirty="0"/>
              <a:t>your handbag from the seat</a:t>
            </a:r>
            <a:r>
              <a:rPr lang="en-US" altLang="zh-CN" sz="3200" dirty="0" smtClean="0"/>
              <a:t>?</a:t>
            </a:r>
          </a:p>
          <a:p>
            <a:pPr>
              <a:lnSpc>
                <a:spcPct val="80000"/>
              </a:lnSpc>
            </a:pPr>
            <a:r>
              <a:rPr lang="en-US" altLang="zh-CN" sz="3200" dirty="0"/>
              <a:t>She </a:t>
            </a:r>
            <a:r>
              <a:rPr lang="en-US" altLang="zh-CN" sz="3200" b="1" dirty="0"/>
              <a:t>removed</a:t>
            </a:r>
            <a:r>
              <a:rPr lang="en-US" altLang="zh-CN" sz="3200" dirty="0"/>
              <a:t> all </a:t>
            </a:r>
            <a:r>
              <a:rPr lang="en-US" altLang="zh-CN" sz="3200" dirty="0" smtClean="0"/>
              <a:t>the black stains </a:t>
            </a:r>
            <a:r>
              <a:rPr lang="en-US" altLang="zh-CN" sz="3200" dirty="0"/>
              <a:t>from her overcoat.</a:t>
            </a:r>
            <a:endParaRPr lang="en-US" altLang="zh-CN" sz="3200" dirty="0" smtClean="0"/>
          </a:p>
          <a:p>
            <a:pPr>
              <a:lnSpc>
                <a:spcPct val="80000"/>
              </a:lnSpc>
            </a:pPr>
            <a:r>
              <a:rPr lang="en-US" altLang="zh-CN" sz="3200" dirty="0" smtClean="0"/>
              <a:t>7. focus attentively on </a:t>
            </a:r>
            <a:r>
              <a:rPr lang="en-US" altLang="zh-CN" sz="3200" dirty="0" err="1" smtClean="0"/>
              <a:t>sth</a:t>
            </a:r>
            <a:r>
              <a:rPr lang="en-US" altLang="zh-CN" sz="3200" dirty="0" smtClean="0"/>
              <a:t>. …</a:t>
            </a:r>
          </a:p>
          <a:p>
            <a:pPr>
              <a:lnSpc>
                <a:spcPct val="80000"/>
              </a:lnSpc>
            </a:pPr>
            <a:r>
              <a:rPr lang="en-US" altLang="zh-CN" sz="3200" dirty="0" smtClean="0"/>
              <a:t>8. He sat in the corner, and held a pen in his hand.</a:t>
            </a:r>
          </a:p>
          <a:p>
            <a:pPr>
              <a:lnSpc>
                <a:spcPct val="80000"/>
              </a:lnSpc>
            </a:pPr>
            <a:r>
              <a:rPr lang="en-US" altLang="zh-CN" sz="3200" dirty="0" smtClean="0"/>
              <a:t>He sat in the corner, holding a pen in his hand.</a:t>
            </a:r>
          </a:p>
          <a:p>
            <a:pPr>
              <a:lnSpc>
                <a:spcPct val="80000"/>
              </a:lnSpc>
            </a:pPr>
            <a:r>
              <a:rPr lang="en-US" altLang="zh-CN" sz="3200" dirty="0" smtClean="0"/>
              <a:t>He sat in the corner, praised by his teacher. </a:t>
            </a:r>
          </a:p>
          <a:p>
            <a:pPr>
              <a:lnSpc>
                <a:spcPct val="80000"/>
              </a:lnSpc>
            </a:pPr>
            <a:r>
              <a:rPr lang="en-US" altLang="zh-CN" sz="3200" dirty="0" smtClean="0"/>
              <a:t>The teacher referred to in my last letter has gone abroad.</a:t>
            </a:r>
          </a:p>
          <a:p>
            <a:pPr>
              <a:lnSpc>
                <a:spcPct val="80000"/>
              </a:lnSpc>
            </a:pP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122860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2</a:t>
            </a:r>
            <a:r>
              <a:rPr lang="en-US" altLang="zh-CN" sz="3600" b="1" baseline="30000" dirty="0" smtClean="0">
                <a:solidFill>
                  <a:srgbClr val="C00000"/>
                </a:solidFill>
              </a:rPr>
              <a:t>nd</a:t>
            </a:r>
            <a:r>
              <a:rPr lang="en-US" altLang="zh-CN" sz="3600" b="1" dirty="0" smtClean="0">
                <a:solidFill>
                  <a:srgbClr val="C00000"/>
                </a:solidFill>
              </a:rPr>
              <a:t> exam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" y="1095951"/>
            <a:ext cx="12127345" cy="588673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3200" dirty="0" smtClean="0"/>
              <a:t>9. in the distance</a:t>
            </a:r>
          </a:p>
          <a:p>
            <a:pPr>
              <a:lnSpc>
                <a:spcPct val="80000"/>
              </a:lnSpc>
            </a:pPr>
            <a:r>
              <a:rPr lang="en-US" altLang="zh-CN" sz="3200" dirty="0" smtClean="0"/>
              <a:t>from/at a distance</a:t>
            </a:r>
          </a:p>
          <a:p>
            <a:pPr>
              <a:lnSpc>
                <a:spcPct val="80000"/>
              </a:lnSpc>
            </a:pPr>
            <a:r>
              <a:rPr lang="en-US" altLang="zh-CN" sz="3200" dirty="0" smtClean="0"/>
              <a:t>10. It has been/It is a long time since we met last time. </a:t>
            </a:r>
          </a:p>
          <a:p>
            <a:pPr>
              <a:lnSpc>
                <a:spcPct val="80000"/>
              </a:lnSpc>
            </a:pPr>
            <a:r>
              <a:rPr lang="en-US" altLang="zh-CN" sz="3200" dirty="0" smtClean="0"/>
              <a:t>11. prefer A to B</a:t>
            </a:r>
          </a:p>
          <a:p>
            <a:pPr>
              <a:lnSpc>
                <a:spcPct val="80000"/>
              </a:lnSpc>
            </a:pPr>
            <a:r>
              <a:rPr lang="en-US" altLang="zh-CN" sz="3200" dirty="0" smtClean="0"/>
              <a:t>prefer to do </a:t>
            </a:r>
            <a:r>
              <a:rPr lang="en-US" altLang="zh-CN" sz="3200" dirty="0" err="1" smtClean="0"/>
              <a:t>sth</a:t>
            </a:r>
            <a:r>
              <a:rPr lang="en-US" altLang="zh-CN" sz="3200" dirty="0" smtClean="0"/>
              <a:t>. rather than do </a:t>
            </a:r>
            <a:r>
              <a:rPr lang="en-US" altLang="zh-CN" sz="3200" dirty="0" err="1" smtClean="0"/>
              <a:t>sth</a:t>
            </a:r>
            <a:r>
              <a:rPr lang="en-US" altLang="zh-CN" sz="3200" dirty="0" smtClean="0"/>
              <a:t>. </a:t>
            </a:r>
          </a:p>
          <a:p>
            <a:pPr>
              <a:lnSpc>
                <a:spcPct val="80000"/>
              </a:lnSpc>
            </a:pPr>
            <a:r>
              <a:rPr lang="en-US" altLang="zh-CN" sz="3200" dirty="0" smtClean="0"/>
              <a:t>12. </a:t>
            </a:r>
            <a:r>
              <a:rPr lang="en-US" altLang="zh-CN" sz="3200" dirty="0"/>
              <a:t>6 multiplied by 5 </a:t>
            </a:r>
            <a:r>
              <a:rPr lang="en-US" altLang="zh-CN" sz="3200" dirty="0" smtClean="0"/>
              <a:t>equals/makes </a:t>
            </a:r>
            <a:r>
              <a:rPr lang="en-US" altLang="zh-CN" sz="3200" dirty="0"/>
              <a:t>30 .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55019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Unit 4 Astronomy: science of the stars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" y="1095951"/>
            <a:ext cx="12127345" cy="588673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3000" u="sng" dirty="0" smtClean="0">
                <a:solidFill>
                  <a:srgbClr val="00B0F0"/>
                </a:solidFill>
              </a:rPr>
              <a:t>Reading</a:t>
            </a:r>
          </a:p>
          <a:p>
            <a:pPr>
              <a:lnSpc>
                <a:spcPct val="80000"/>
              </a:lnSpc>
            </a:pPr>
            <a:r>
              <a:rPr lang="en-US" altLang="zh-CN" sz="3000" dirty="0" smtClean="0"/>
              <a:t>Each religion and culture has its own ideas about </a:t>
            </a:r>
            <a:r>
              <a:rPr lang="en-US" altLang="zh-CN" sz="3000" u="sng" dirty="0" smtClean="0"/>
              <a:t>how life began on earth</a:t>
            </a:r>
            <a:r>
              <a:rPr lang="en-US" altLang="zh-CN" sz="3000" dirty="0" smtClean="0"/>
              <a:t>. </a:t>
            </a:r>
          </a:p>
          <a:p>
            <a:pPr>
              <a:lnSpc>
                <a:spcPct val="80000"/>
              </a:lnSpc>
            </a:pPr>
            <a:r>
              <a:rPr lang="en-US" altLang="zh-CN" sz="3000" dirty="0" smtClean="0"/>
              <a:t>No one knows exactly how the earth began, </a:t>
            </a:r>
            <a:r>
              <a:rPr lang="en-US" altLang="zh-CN" sz="3000" u="sng" dirty="0" smtClean="0">
                <a:solidFill>
                  <a:srgbClr val="C00000"/>
                </a:solidFill>
              </a:rPr>
              <a:t>as/because</a:t>
            </a:r>
            <a:r>
              <a:rPr lang="en-US" altLang="zh-CN" sz="3000" dirty="0" smtClean="0"/>
              <a:t> it happened so long ago.</a:t>
            </a:r>
          </a:p>
          <a:p>
            <a:pPr>
              <a:lnSpc>
                <a:spcPct val="80000"/>
              </a:lnSpc>
            </a:pPr>
            <a:r>
              <a:rPr lang="en-US" altLang="zh-CN" sz="3000" dirty="0" smtClean="0"/>
              <a:t>The universe began with a “Big Bang” that threw matter </a:t>
            </a:r>
            <a:r>
              <a:rPr lang="en-US" altLang="zh-CN" sz="3000" u="sng" dirty="0" smtClean="0">
                <a:solidFill>
                  <a:srgbClr val="C00000"/>
                </a:solidFill>
              </a:rPr>
              <a:t>in all directions/in every direction</a:t>
            </a:r>
            <a:r>
              <a:rPr lang="en-US" altLang="zh-CN" sz="3000" dirty="0" smtClean="0"/>
              <a:t>.</a:t>
            </a:r>
          </a:p>
          <a:p>
            <a:pPr>
              <a:lnSpc>
                <a:spcPct val="80000"/>
              </a:lnSpc>
            </a:pPr>
            <a:r>
              <a:rPr lang="en-US" altLang="zh-CN" sz="3000" dirty="0" smtClean="0"/>
              <a:t>The investigation was carried out </a:t>
            </a:r>
            <a:r>
              <a:rPr lang="en-US" altLang="zh-CN" sz="3000" dirty="0" smtClean="0">
                <a:solidFill>
                  <a:srgbClr val="C00000"/>
                </a:solidFill>
              </a:rPr>
              <a:t>under the direction of </a:t>
            </a:r>
            <a:r>
              <a:rPr lang="en-US" altLang="zh-CN" sz="3000" dirty="0" smtClean="0"/>
              <a:t>a senior officer.</a:t>
            </a:r>
          </a:p>
          <a:p>
            <a:pPr>
              <a:lnSpc>
                <a:spcPct val="80000"/>
              </a:lnSpc>
            </a:pPr>
            <a:r>
              <a:rPr lang="en-US" altLang="zh-CN" sz="3000" dirty="0" smtClean="0"/>
              <a:t>They were </a:t>
            </a:r>
            <a:r>
              <a:rPr lang="en-US" altLang="zh-CN" sz="3000" b="1" dirty="0" smtClean="0"/>
              <a:t>in time to</a:t>
            </a:r>
            <a:r>
              <a:rPr lang="en-US" altLang="zh-CN" sz="3000" dirty="0" smtClean="0"/>
              <a:t> produce carbon dioxide, water vapor and other gases, which </a:t>
            </a:r>
            <a:r>
              <a:rPr lang="en-US" altLang="zh-CN" sz="3000" b="1" dirty="0" smtClean="0"/>
              <a:t>were to </a:t>
            </a:r>
            <a:r>
              <a:rPr lang="en-US" altLang="zh-CN" sz="3000" dirty="0" smtClean="0"/>
              <a:t>make the earth’s </a:t>
            </a:r>
            <a:r>
              <a:rPr lang="en-US" altLang="zh-CN" sz="3000" dirty="0" smtClean="0">
                <a:solidFill>
                  <a:srgbClr val="C00000"/>
                </a:solidFill>
              </a:rPr>
              <a:t>atmosphere</a:t>
            </a:r>
            <a:r>
              <a:rPr lang="en-US" altLang="zh-CN" sz="3000" dirty="0" smtClean="0"/>
              <a:t>. </a:t>
            </a:r>
          </a:p>
          <a:p>
            <a:pPr>
              <a:lnSpc>
                <a:spcPct val="80000"/>
              </a:lnSpc>
            </a:pPr>
            <a:r>
              <a:rPr lang="en-US" altLang="zh-CN" sz="3000" b="1" u="sng" dirty="0" smtClean="0">
                <a:solidFill>
                  <a:srgbClr val="C00000"/>
                </a:solidFill>
              </a:rPr>
              <a:t>It</a:t>
            </a:r>
            <a:r>
              <a:rPr lang="en-US" altLang="zh-CN" sz="3000" u="sng" dirty="0" smtClean="0"/>
              <a:t> was not immediately obvious </a:t>
            </a:r>
            <a:r>
              <a:rPr lang="en-US" altLang="zh-CN" sz="3000" b="1" u="sng" dirty="0" smtClean="0">
                <a:solidFill>
                  <a:srgbClr val="C00000"/>
                </a:solidFill>
              </a:rPr>
              <a:t>that</a:t>
            </a:r>
            <a:r>
              <a:rPr lang="en-US" altLang="zh-CN" sz="3000" u="sng" dirty="0" smtClean="0"/>
              <a:t> </a:t>
            </a:r>
            <a:r>
              <a:rPr lang="en-US" altLang="zh-CN" sz="3000" dirty="0" smtClean="0"/>
              <a:t>water was to </a:t>
            </a:r>
            <a:r>
              <a:rPr lang="en-US" altLang="zh-CN" sz="3000" b="1" dirty="0" smtClean="0"/>
              <a:t>be fundamental to</a:t>
            </a:r>
            <a:r>
              <a:rPr lang="en-US" altLang="zh-CN" sz="3000" dirty="0" smtClean="0"/>
              <a:t> the development of life. </a:t>
            </a:r>
          </a:p>
          <a:p>
            <a:pPr>
              <a:lnSpc>
                <a:spcPct val="80000"/>
              </a:lnSpc>
            </a:pPr>
            <a:endParaRPr lang="en-US" altLang="zh-CN" sz="3000" dirty="0" smtClean="0"/>
          </a:p>
        </p:txBody>
      </p:sp>
    </p:spTree>
    <p:extLst>
      <p:ext uri="{BB962C8B-B14F-4D97-AF65-F5344CB8AC3E}">
        <p14:creationId xmlns:p14="http://schemas.microsoft.com/office/powerpoint/2010/main" val="325307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Unit 4 Astronomy: science of the stars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" y="1095951"/>
            <a:ext cx="12127345" cy="588673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3000" u="sng" dirty="0" smtClean="0">
                <a:solidFill>
                  <a:srgbClr val="00B0F0"/>
                </a:solidFill>
              </a:rPr>
              <a:t>Reading</a:t>
            </a:r>
          </a:p>
          <a:p>
            <a:pPr>
              <a:lnSpc>
                <a:spcPct val="80000"/>
              </a:lnSpc>
            </a:pPr>
            <a:r>
              <a:rPr lang="en-US" altLang="zh-CN" sz="3000" dirty="0" smtClean="0"/>
              <a:t>They </a:t>
            </a:r>
            <a:r>
              <a:rPr lang="en-US" altLang="zh-CN" sz="3000" u="sng" dirty="0" smtClean="0"/>
              <a:t>produced young generally </a:t>
            </a:r>
            <a:r>
              <a:rPr lang="en-US" altLang="zh-CN" sz="3000" b="1" u="sng" dirty="0" smtClean="0">
                <a:solidFill>
                  <a:srgbClr val="C00000"/>
                </a:solidFill>
              </a:rPr>
              <a:t>by</a:t>
            </a:r>
            <a:r>
              <a:rPr lang="en-US" altLang="zh-CN" sz="3000" u="sng" dirty="0" smtClean="0"/>
              <a:t> laying eggs</a:t>
            </a:r>
            <a:r>
              <a:rPr lang="en-US" altLang="zh-CN" sz="3000" dirty="0" smtClean="0"/>
              <a:t>.</a:t>
            </a:r>
          </a:p>
          <a:p>
            <a:pPr>
              <a:lnSpc>
                <a:spcPct val="80000"/>
              </a:lnSpc>
            </a:pPr>
            <a:r>
              <a:rPr lang="en-US" altLang="zh-CN" sz="3000" dirty="0" smtClean="0"/>
              <a:t>lie lied </a:t>
            </a:r>
            <a:r>
              <a:rPr lang="en-US" altLang="zh-CN" sz="3000" dirty="0" err="1" smtClean="0"/>
              <a:t>lied</a:t>
            </a:r>
            <a:r>
              <a:rPr lang="en-US" altLang="zh-CN" sz="3000" dirty="0" smtClean="0"/>
              <a:t> </a:t>
            </a:r>
            <a:r>
              <a:rPr lang="zh-CN" altLang="en-US" sz="3000" dirty="0" smtClean="0"/>
              <a:t>说谎</a:t>
            </a:r>
            <a:endParaRPr lang="en-US" altLang="zh-CN" sz="3000" dirty="0" smtClean="0"/>
          </a:p>
          <a:p>
            <a:pPr>
              <a:lnSpc>
                <a:spcPct val="80000"/>
              </a:lnSpc>
            </a:pPr>
            <a:r>
              <a:rPr lang="en-US" altLang="zh-CN" sz="3000" dirty="0" smtClean="0"/>
              <a:t>lie lay lain </a:t>
            </a:r>
            <a:r>
              <a:rPr lang="zh-CN" altLang="en-US" sz="3000" dirty="0" smtClean="0"/>
              <a:t>躺，放置</a:t>
            </a:r>
            <a:endParaRPr lang="en-US" altLang="zh-CN" sz="3000" dirty="0" smtClean="0"/>
          </a:p>
          <a:p>
            <a:pPr>
              <a:lnSpc>
                <a:spcPct val="80000"/>
              </a:lnSpc>
            </a:pPr>
            <a:r>
              <a:rPr lang="en-US" altLang="zh-CN" sz="3000" dirty="0" smtClean="0"/>
              <a:t>lay laid </a:t>
            </a:r>
            <a:r>
              <a:rPr lang="en-US" altLang="zh-CN" sz="3000" dirty="0" err="1" smtClean="0"/>
              <a:t>laid</a:t>
            </a:r>
            <a:r>
              <a:rPr lang="en-US" altLang="zh-CN" sz="3000" dirty="0" smtClean="0"/>
              <a:t> </a:t>
            </a:r>
            <a:r>
              <a:rPr lang="zh-CN" altLang="en-US" sz="3000" dirty="0" smtClean="0"/>
              <a:t>下蛋</a:t>
            </a:r>
            <a:endParaRPr lang="en-US" altLang="zh-CN" sz="3000" dirty="0" smtClean="0"/>
          </a:p>
          <a:p>
            <a:pPr>
              <a:lnSpc>
                <a:spcPct val="80000"/>
              </a:lnSpc>
            </a:pPr>
            <a:r>
              <a:rPr lang="en-US" altLang="zh-CN" sz="3000" u="sng" dirty="0" smtClean="0"/>
              <a:t>Why they suddenly disappeared</a:t>
            </a:r>
            <a:r>
              <a:rPr lang="en-US" altLang="zh-CN" sz="3000" dirty="0" smtClean="0"/>
              <a:t> still </a:t>
            </a:r>
            <a:r>
              <a:rPr lang="en-US" altLang="zh-CN" sz="3000" b="1" dirty="0" smtClean="0">
                <a:solidFill>
                  <a:srgbClr val="C00000"/>
                </a:solidFill>
              </a:rPr>
              <a:t>remain</a:t>
            </a:r>
            <a:r>
              <a:rPr lang="en-US" altLang="zh-CN" sz="3000" dirty="0" smtClean="0"/>
              <a:t>s</a:t>
            </a:r>
            <a:r>
              <a:rPr lang="en-US" altLang="zh-CN" sz="3000" b="1" dirty="0" smtClean="0"/>
              <a:t> </a:t>
            </a:r>
            <a:r>
              <a:rPr lang="en-US" altLang="zh-CN" sz="3000" b="1" dirty="0" smtClean="0">
                <a:solidFill>
                  <a:srgbClr val="C00000"/>
                </a:solidFill>
              </a:rPr>
              <a:t>a mystery</a:t>
            </a:r>
            <a:r>
              <a:rPr lang="en-US" altLang="zh-CN" sz="3000" dirty="0" smtClean="0"/>
              <a:t>.</a:t>
            </a:r>
          </a:p>
          <a:p>
            <a:pPr>
              <a:lnSpc>
                <a:spcPct val="80000"/>
              </a:lnSpc>
            </a:pPr>
            <a:r>
              <a:rPr lang="en-US" altLang="zh-CN" sz="3000" dirty="0" smtClean="0"/>
              <a:t>This disappearance </a:t>
            </a:r>
            <a:r>
              <a:rPr lang="en-US" altLang="zh-CN" sz="3000" b="1" dirty="0" smtClean="0"/>
              <a:t>made possible </a:t>
            </a:r>
            <a:r>
              <a:rPr lang="en-US" altLang="zh-CN" sz="3000" b="1" u="sng" dirty="0" smtClean="0"/>
              <a:t>the rise of mammals on the earth</a:t>
            </a:r>
            <a:r>
              <a:rPr lang="en-US" altLang="zh-CN" sz="3000" dirty="0" smtClean="0"/>
              <a:t>(</a:t>
            </a:r>
            <a:r>
              <a:rPr lang="zh-CN" altLang="en-US" sz="3000" dirty="0" smtClean="0"/>
              <a:t>宾</a:t>
            </a:r>
            <a:r>
              <a:rPr lang="en-US" altLang="zh-CN" sz="3000" dirty="0" smtClean="0"/>
              <a:t>).</a:t>
            </a:r>
          </a:p>
          <a:p>
            <a:pPr>
              <a:lnSpc>
                <a:spcPct val="80000"/>
              </a:lnSpc>
            </a:pPr>
            <a:r>
              <a:rPr lang="en-US" altLang="zh-CN" sz="3000" dirty="0" smtClean="0"/>
              <a:t>…, which </a:t>
            </a:r>
            <a:r>
              <a:rPr lang="en-US" altLang="zh-CN" sz="3000" b="1" dirty="0" smtClean="0"/>
              <a:t>prevent</a:t>
            </a:r>
            <a:r>
              <a:rPr lang="en-US" altLang="zh-CN" sz="3000" dirty="0" smtClean="0"/>
              <a:t>s heat (</a:t>
            </a:r>
            <a:r>
              <a:rPr lang="en-US" altLang="zh-CN" sz="3000" b="1" dirty="0" smtClean="0"/>
              <a:t>from</a:t>
            </a:r>
            <a:r>
              <a:rPr lang="en-US" altLang="zh-CN" sz="3000" dirty="0" smtClean="0"/>
              <a:t>) escap</a:t>
            </a:r>
            <a:r>
              <a:rPr lang="en-US" altLang="zh-CN" sz="3000" b="1" dirty="0" smtClean="0"/>
              <a:t>ing</a:t>
            </a:r>
            <a:r>
              <a:rPr lang="en-US" altLang="zh-CN" sz="3000" dirty="0" smtClean="0"/>
              <a:t> from the earth into space.</a:t>
            </a:r>
          </a:p>
          <a:p>
            <a:pPr>
              <a:lnSpc>
                <a:spcPct val="80000"/>
              </a:lnSpc>
            </a:pPr>
            <a:r>
              <a:rPr lang="en-US" altLang="zh-CN" sz="3000" u="sng" dirty="0" smtClean="0"/>
              <a:t>Whether life will continue on the earth for millions of years </a:t>
            </a:r>
            <a:r>
              <a:rPr lang="en-US" altLang="zh-CN" sz="3000" b="1" u="sng" dirty="0" smtClean="0"/>
              <a:t>to come</a:t>
            </a:r>
            <a:r>
              <a:rPr lang="en-US" altLang="zh-CN" sz="3000" b="1" dirty="0" smtClean="0"/>
              <a:t> </a:t>
            </a:r>
            <a:r>
              <a:rPr lang="en-US" altLang="zh-CN" sz="3000" dirty="0" smtClean="0"/>
              <a:t>will </a:t>
            </a:r>
            <a:r>
              <a:rPr lang="en-US" altLang="zh-CN" sz="3000" dirty="0" smtClean="0">
                <a:solidFill>
                  <a:srgbClr val="C00000"/>
                </a:solidFill>
              </a:rPr>
              <a:t>depend on</a:t>
            </a:r>
            <a:r>
              <a:rPr lang="en-US" altLang="zh-CN" sz="3000" dirty="0" smtClean="0"/>
              <a:t> </a:t>
            </a:r>
            <a:r>
              <a:rPr lang="en-US" altLang="zh-CN" sz="3000" u="sng" dirty="0" smtClean="0"/>
              <a:t>whether this problem can be solved</a:t>
            </a:r>
            <a:r>
              <a:rPr lang="en-US" altLang="zh-CN" sz="3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7362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Unit 4 Astronomy: science of the stars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" y="1095951"/>
            <a:ext cx="12127345" cy="5886739"/>
          </a:xfrm>
        </p:spPr>
        <p:txBody>
          <a:bodyPr>
            <a:normAutofit/>
          </a:bodyPr>
          <a:lstStyle/>
          <a:p>
            <a:r>
              <a:rPr lang="en-US" altLang="zh-CN" sz="3000" u="sng" dirty="0" smtClean="0">
                <a:solidFill>
                  <a:srgbClr val="00B0F0"/>
                </a:solidFill>
              </a:rPr>
              <a:t>Second Reading</a:t>
            </a:r>
          </a:p>
          <a:p>
            <a:r>
              <a:rPr lang="en-US" altLang="zh-CN" sz="3000" dirty="0" smtClean="0"/>
              <a:t>in one’s turn// in turn   by turns   take turns to do … </a:t>
            </a:r>
          </a:p>
          <a:p>
            <a:r>
              <a:rPr lang="en-US" altLang="zh-CN" sz="3000" dirty="0" smtClean="0"/>
              <a:t>Li </a:t>
            </a:r>
            <a:r>
              <a:rPr lang="en-US" altLang="zh-CN" sz="3000" dirty="0" err="1" smtClean="0"/>
              <a:t>Yanping</a:t>
            </a:r>
            <a:r>
              <a:rPr lang="en-US" altLang="zh-CN" sz="3000" dirty="0" smtClean="0"/>
              <a:t> </a:t>
            </a:r>
            <a:r>
              <a:rPr lang="en-US" altLang="zh-CN" sz="3000" b="1" dirty="0" smtClean="0"/>
              <a:t>explained</a:t>
            </a:r>
            <a:r>
              <a:rPr lang="en-US" altLang="zh-CN" sz="3000" dirty="0" smtClean="0"/>
              <a:t> to me </a:t>
            </a:r>
            <a:r>
              <a:rPr lang="en-US" altLang="zh-CN" sz="3000" b="1" u="sng" dirty="0" smtClean="0">
                <a:solidFill>
                  <a:srgbClr val="C00000"/>
                </a:solidFill>
              </a:rPr>
              <a:t>that</a:t>
            </a:r>
            <a:r>
              <a:rPr lang="en-US" altLang="zh-CN" sz="3000" u="sng" dirty="0" smtClean="0"/>
              <a:t> the force of gravity would change three times on our journey</a:t>
            </a:r>
            <a:r>
              <a:rPr lang="en-US" altLang="zh-CN" sz="3000" dirty="0" smtClean="0"/>
              <a:t> and </a:t>
            </a:r>
            <a:r>
              <a:rPr lang="en-US" altLang="zh-CN" sz="3000" b="1" u="sng" dirty="0" smtClean="0">
                <a:solidFill>
                  <a:srgbClr val="C00000"/>
                </a:solidFill>
              </a:rPr>
              <a:t>that</a:t>
            </a:r>
            <a:r>
              <a:rPr lang="en-US" altLang="zh-CN" sz="3000" u="sng" dirty="0" smtClean="0"/>
              <a:t> the first change would be the most powerful</a:t>
            </a:r>
            <a:r>
              <a:rPr lang="en-US" altLang="zh-CN" sz="3000" dirty="0" smtClean="0"/>
              <a:t>.</a:t>
            </a:r>
          </a:p>
          <a:p>
            <a:r>
              <a:rPr lang="en-US" altLang="zh-CN" sz="3000" dirty="0" smtClean="0"/>
              <a:t>Then we </a:t>
            </a:r>
            <a:r>
              <a:rPr lang="en-US" altLang="zh-CN" sz="3000" b="1" dirty="0" smtClean="0">
                <a:solidFill>
                  <a:srgbClr val="C00000"/>
                </a:solidFill>
              </a:rPr>
              <a:t>were off</a:t>
            </a:r>
            <a:r>
              <a:rPr lang="en-US" altLang="zh-CN" sz="3000" dirty="0" smtClean="0"/>
              <a:t>. </a:t>
            </a:r>
          </a:p>
          <a:p>
            <a:r>
              <a:rPr lang="en-US" altLang="zh-CN" sz="3000" dirty="0" smtClean="0"/>
              <a:t>…, but it will not be </a:t>
            </a:r>
            <a:r>
              <a:rPr lang="en-US" altLang="zh-CN" sz="3000" b="1" u="sng" dirty="0" smtClean="0">
                <a:solidFill>
                  <a:srgbClr val="C00000"/>
                </a:solidFill>
              </a:rPr>
              <a:t>as strong a pull as</a:t>
            </a:r>
            <a:r>
              <a:rPr lang="en-US" altLang="zh-CN" sz="3000" dirty="0" smtClean="0"/>
              <a:t> the earth’s. </a:t>
            </a:r>
          </a:p>
          <a:p>
            <a:r>
              <a:rPr lang="en-US" altLang="zh-CN" sz="3000" dirty="0" smtClean="0"/>
              <a:t>Mary is </a:t>
            </a:r>
            <a:r>
              <a:rPr lang="en-US" altLang="zh-CN" sz="3000" b="1" u="sng" dirty="0" smtClean="0"/>
              <a:t>as lovely a girl as</a:t>
            </a:r>
            <a:r>
              <a:rPr lang="en-US" altLang="zh-CN" sz="3000" dirty="0" smtClean="0"/>
              <a:t> Jane.</a:t>
            </a:r>
          </a:p>
          <a:p>
            <a:r>
              <a:rPr lang="en-US" altLang="zh-CN" sz="3000" dirty="0" smtClean="0"/>
              <a:t>Walking </a:t>
            </a:r>
            <a:r>
              <a:rPr lang="en-US" altLang="zh-CN" sz="3000" b="1" dirty="0" smtClean="0"/>
              <a:t>does</a:t>
            </a:r>
            <a:r>
              <a:rPr lang="en-US" altLang="zh-CN" sz="3000" dirty="0" smtClean="0"/>
              <a:t> need a bit of experience </a:t>
            </a:r>
            <a:r>
              <a:rPr lang="en-US" altLang="zh-CN" sz="3000" b="1" dirty="0" smtClean="0"/>
              <a:t>now that </a:t>
            </a:r>
            <a:r>
              <a:rPr lang="en-US" altLang="zh-CN" sz="3000" dirty="0" smtClean="0"/>
              <a:t>gravity has changed. </a:t>
            </a:r>
          </a:p>
          <a:p>
            <a:r>
              <a:rPr lang="en-US" altLang="zh-CN" sz="3000" dirty="0" smtClean="0"/>
              <a:t>After a while I </a:t>
            </a:r>
            <a:r>
              <a:rPr lang="en-US" altLang="zh-CN" sz="3000" b="1" dirty="0" smtClean="0"/>
              <a:t>got the hang of it </a:t>
            </a:r>
            <a:r>
              <a:rPr lang="en-US" altLang="zh-CN" sz="3000" dirty="0" smtClean="0"/>
              <a:t>and we began to enjoy ourselves. </a:t>
            </a:r>
          </a:p>
        </p:txBody>
      </p:sp>
    </p:spTree>
    <p:extLst>
      <p:ext uri="{BB962C8B-B14F-4D97-AF65-F5344CB8AC3E}">
        <p14:creationId xmlns:p14="http://schemas.microsoft.com/office/powerpoint/2010/main" val="1557262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 b="1" dirty="0" smtClean="0">
                <a:solidFill>
                  <a:srgbClr val="00B0F0"/>
                </a:solidFill>
              </a:rPr>
              <a:t>比较级 </a:t>
            </a:r>
            <a:r>
              <a:rPr lang="en-US" altLang="zh-CN" sz="3600" b="1" dirty="0" smtClean="0">
                <a:solidFill>
                  <a:srgbClr val="00B0F0"/>
                </a:solidFill>
              </a:rPr>
              <a:t>the comparative degree</a:t>
            </a:r>
            <a:endParaRPr lang="zh-CN" altLang="en-US" sz="3600" b="1" dirty="0">
              <a:solidFill>
                <a:srgbClr val="00B0F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" y="1095951"/>
            <a:ext cx="12127345" cy="5886739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tree is </a:t>
            </a:r>
            <a:r>
              <a:rPr lang="en-US" altLang="zh-CN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three times as tall as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one.</a:t>
            </a:r>
          </a:p>
          <a:p>
            <a:r>
              <a:rPr lang="en-US" altLang="zh-CN" sz="32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+ </a:t>
            </a:r>
            <a:r>
              <a:rPr lang="zh-CN" altLang="en-US" sz="32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倍数 </a:t>
            </a:r>
            <a:r>
              <a:rPr lang="en-US" altLang="zh-CN" sz="32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as + </a:t>
            </a:r>
            <a:r>
              <a:rPr lang="zh-CN" altLang="en-US" sz="32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形容词原级 </a:t>
            </a:r>
            <a:r>
              <a:rPr lang="en-US" altLang="zh-CN" sz="32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as </a:t>
            </a:r>
          </a:p>
          <a:p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Yangze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River is almost </a:t>
            </a:r>
            <a:r>
              <a:rPr lang="en-US" altLang="zh-CN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twice longer than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Pearl river.</a:t>
            </a:r>
          </a:p>
          <a:p>
            <a:r>
              <a:rPr lang="en-US" altLang="zh-CN" sz="32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+ </a:t>
            </a:r>
            <a:r>
              <a:rPr lang="zh-CN" altLang="en-US" sz="32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倍数 </a:t>
            </a:r>
            <a:r>
              <a:rPr lang="en-US" altLang="zh-CN" sz="32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zh-CN" altLang="en-US" sz="32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形容词比较级 </a:t>
            </a:r>
            <a:r>
              <a:rPr lang="en-US" altLang="zh-CN" sz="32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than</a:t>
            </a:r>
          </a:p>
          <a:p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newly broadened square is </a:t>
            </a:r>
            <a:r>
              <a:rPr lang="en-US" altLang="zh-CN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four times the size of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previous one. </a:t>
            </a:r>
          </a:p>
          <a:p>
            <a:r>
              <a:rPr lang="en-US" altLang="zh-CN" sz="32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+ </a:t>
            </a:r>
            <a:r>
              <a:rPr lang="zh-CN" altLang="en-US" sz="32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倍数 </a:t>
            </a:r>
            <a:r>
              <a:rPr lang="en-US" altLang="zh-CN" sz="32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the + </a:t>
            </a:r>
            <a:r>
              <a:rPr lang="zh-CN" altLang="en-US" sz="32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名词</a:t>
            </a:r>
            <a:r>
              <a:rPr lang="en-US" altLang="zh-CN" sz="32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(size/length/amount) + of</a:t>
            </a:r>
          </a:p>
          <a:p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3319505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Unit 5 Canada --- “The True North” 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" y="1095951"/>
            <a:ext cx="12127345" cy="588673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3200" u="sng" dirty="0" smtClean="0">
                <a:solidFill>
                  <a:srgbClr val="00B0F0"/>
                </a:solidFill>
              </a:rPr>
              <a:t>Reading</a:t>
            </a:r>
          </a:p>
          <a:p>
            <a:pPr>
              <a:lnSpc>
                <a:spcPct val="80000"/>
              </a:lnSpc>
            </a:pPr>
            <a:r>
              <a:rPr lang="en-US" altLang="zh-CN" sz="3200" dirty="0" smtClean="0"/>
              <a:t>Canada is a </a:t>
            </a:r>
            <a:r>
              <a:rPr lang="en-US" altLang="zh-CN" sz="3200" b="1" dirty="0" smtClean="0"/>
              <a:t>multicultural</a:t>
            </a:r>
            <a:r>
              <a:rPr lang="en-US" altLang="zh-CN" sz="3200" dirty="0" smtClean="0"/>
              <a:t> country.</a:t>
            </a:r>
          </a:p>
          <a:p>
            <a:pPr>
              <a:lnSpc>
                <a:spcPct val="80000"/>
              </a:lnSpc>
            </a:pPr>
            <a:r>
              <a:rPr lang="en-US" altLang="zh-CN" sz="3200" dirty="0" smtClean="0"/>
              <a:t>multi- </a:t>
            </a:r>
            <a:r>
              <a:rPr lang="zh-CN" altLang="en-US" sz="3200" dirty="0" smtClean="0"/>
              <a:t>多</a:t>
            </a:r>
            <a:r>
              <a:rPr lang="en-US" altLang="zh-CN" sz="3200" dirty="0" smtClean="0"/>
              <a:t>… multicolor/multinational/multitask</a:t>
            </a:r>
          </a:p>
          <a:p>
            <a:pPr>
              <a:lnSpc>
                <a:spcPct val="80000"/>
              </a:lnSpc>
            </a:pPr>
            <a:r>
              <a:rPr lang="en-US" altLang="zh-CN" sz="3200" b="1" dirty="0" smtClean="0"/>
              <a:t>Rather than </a:t>
            </a:r>
            <a:r>
              <a:rPr lang="en-US" altLang="zh-CN" sz="3200" dirty="0" smtClean="0"/>
              <a:t>take the </a:t>
            </a:r>
            <a:r>
              <a:rPr lang="en-US" altLang="zh-CN" sz="3200" dirty="0" err="1" smtClean="0"/>
              <a:t>aeroplane</a:t>
            </a:r>
            <a:r>
              <a:rPr lang="en-US" altLang="zh-CN" sz="3200" dirty="0" smtClean="0"/>
              <a:t> all the way, they decided to fly to Vancouver. </a:t>
            </a:r>
          </a:p>
          <a:p>
            <a:pPr>
              <a:lnSpc>
                <a:spcPct val="80000"/>
              </a:lnSpc>
            </a:pPr>
            <a:r>
              <a:rPr lang="en-US" altLang="zh-CN" sz="3200" b="1" u="sng" dirty="0" smtClean="0"/>
              <a:t>Going</a:t>
            </a:r>
            <a:r>
              <a:rPr lang="en-US" altLang="zh-CN" sz="3200" u="sng" dirty="0" smtClean="0"/>
              <a:t> eastward</a:t>
            </a:r>
            <a:r>
              <a:rPr lang="en-US" altLang="zh-CN" sz="3200" dirty="0" smtClean="0"/>
              <a:t>, you’ll pass mountains and thousands of lakes and forests. </a:t>
            </a:r>
          </a:p>
          <a:p>
            <a:pPr>
              <a:lnSpc>
                <a:spcPct val="80000"/>
              </a:lnSpc>
            </a:pPr>
            <a:r>
              <a:rPr lang="en-US" altLang="zh-CN" sz="3200" dirty="0" smtClean="0"/>
              <a:t>The thought </a:t>
            </a:r>
            <a:r>
              <a:rPr lang="en-US" altLang="zh-CN" sz="3200" b="1" u="sng" dirty="0" smtClean="0">
                <a:solidFill>
                  <a:srgbClr val="C00000"/>
                </a:solidFill>
              </a:rPr>
              <a:t>that</a:t>
            </a:r>
            <a:r>
              <a:rPr lang="en-US" altLang="zh-CN" sz="3200" u="sng" dirty="0" smtClean="0"/>
              <a:t> they could cross the whole continent was exciting</a:t>
            </a:r>
            <a:r>
              <a:rPr lang="en-US" altLang="zh-CN" sz="3200" dirty="0" smtClean="0"/>
              <a:t>. </a:t>
            </a:r>
          </a:p>
          <a:p>
            <a:pPr>
              <a:lnSpc>
                <a:spcPct val="80000"/>
              </a:lnSpc>
            </a:pPr>
            <a:r>
              <a:rPr lang="en-US" altLang="zh-CN" sz="3200" dirty="0" smtClean="0"/>
              <a:t>People say it is Canada’s most beautiful city, </a:t>
            </a:r>
            <a:r>
              <a:rPr lang="en-US" altLang="zh-CN" sz="3200" b="1" dirty="0" smtClean="0">
                <a:solidFill>
                  <a:srgbClr val="C00000"/>
                </a:solidFill>
              </a:rPr>
              <a:t>surrounded</a:t>
            </a:r>
            <a:r>
              <a:rPr lang="en-US" altLang="zh-CN" sz="3200" dirty="0" smtClean="0"/>
              <a:t> by mountains and the </a:t>
            </a:r>
            <a:r>
              <a:rPr lang="en-US" altLang="zh-CN" sz="3200" dirty="0"/>
              <a:t>P</a:t>
            </a:r>
            <a:r>
              <a:rPr lang="en-US" altLang="zh-CN" sz="3200" dirty="0" smtClean="0"/>
              <a:t>acific Ocean. </a:t>
            </a:r>
          </a:p>
          <a:p>
            <a:pPr>
              <a:lnSpc>
                <a:spcPct val="80000"/>
              </a:lnSpc>
            </a:pP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351874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121181" y="82551"/>
            <a:ext cx="7886700" cy="993775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with</a:t>
            </a:r>
            <a:r>
              <a:rPr lang="zh-CN" altLang="zh-CN" b="1" dirty="0" smtClean="0">
                <a:solidFill>
                  <a:srgbClr val="00B0F0"/>
                </a:solidFill>
              </a:rPr>
              <a:t>复合结构</a:t>
            </a:r>
            <a:r>
              <a:rPr lang="en-US" altLang="zh-CN" b="1" dirty="0" smtClean="0">
                <a:solidFill>
                  <a:srgbClr val="00B0F0"/>
                </a:solidFill>
              </a:rPr>
              <a:t> // </a:t>
            </a:r>
            <a:r>
              <a:rPr lang="zh-CN" altLang="en-US" b="1" dirty="0" smtClean="0">
                <a:solidFill>
                  <a:srgbClr val="00B0F0"/>
                </a:solidFill>
              </a:rPr>
              <a:t>独立主格结构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" y="1076326"/>
            <a:ext cx="12192000" cy="5444217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zh-CN" sz="3200" dirty="0"/>
              <a:t>It is so wet there that the trees are extremely tall, </a:t>
            </a:r>
            <a:r>
              <a:rPr lang="en-US" altLang="zh-CN" sz="3200" b="1" u="sng" dirty="0"/>
              <a:t>(with) some measuring over 90 meters</a:t>
            </a:r>
            <a:r>
              <a:rPr lang="en-US" altLang="zh-CN" sz="3200" dirty="0"/>
              <a:t>. </a:t>
            </a:r>
            <a:endParaRPr lang="en-US" altLang="zh-CN" sz="3200" dirty="0" smtClean="0"/>
          </a:p>
          <a:p>
            <a:pPr>
              <a:defRPr/>
            </a:pPr>
            <a:r>
              <a:rPr lang="en-US" altLang="zh-CN" sz="3200" dirty="0" smtClean="0"/>
              <a:t>He fought the tiger, </a:t>
            </a:r>
            <a:r>
              <a:rPr lang="en-US" altLang="zh-CN" sz="3200" b="1" u="sng" dirty="0" smtClean="0">
                <a:solidFill>
                  <a:srgbClr val="C00000"/>
                </a:solidFill>
              </a:rPr>
              <a:t>with</a:t>
            </a:r>
            <a:r>
              <a:rPr lang="en-US" altLang="zh-CN" sz="3200" u="sng" dirty="0" smtClean="0"/>
              <a:t> a stick </a:t>
            </a:r>
            <a:r>
              <a:rPr lang="en-US" altLang="zh-CN" sz="3200" b="1" u="sng" dirty="0" smtClean="0"/>
              <a:t>his only weapon</a:t>
            </a:r>
            <a:r>
              <a:rPr lang="en-US" altLang="zh-CN" sz="3200" dirty="0" smtClean="0"/>
              <a:t>.</a:t>
            </a:r>
          </a:p>
          <a:p>
            <a:pPr>
              <a:defRPr/>
            </a:pPr>
            <a:r>
              <a:rPr lang="en-US" altLang="zh-CN" sz="3200" dirty="0" smtClean="0"/>
              <a:t>He </a:t>
            </a:r>
            <a:r>
              <a:rPr lang="en-US" altLang="zh-CN" sz="3200" dirty="0"/>
              <a:t>fell a</a:t>
            </a:r>
            <a:r>
              <a:rPr lang="en-US" altLang="zh-CN" sz="3200" dirty="0" smtClean="0"/>
              <a:t>sleep</a:t>
            </a:r>
            <a:r>
              <a:rPr lang="en-US" altLang="zh-CN" sz="3200" dirty="0"/>
              <a:t>, </a:t>
            </a:r>
            <a:r>
              <a:rPr lang="en-US" altLang="zh-CN" sz="3200" b="1" u="sng" dirty="0">
                <a:solidFill>
                  <a:srgbClr val="C00000"/>
                </a:solidFill>
              </a:rPr>
              <a:t>with</a:t>
            </a:r>
            <a:r>
              <a:rPr lang="en-US" altLang="zh-CN" sz="3200" u="sng" dirty="0"/>
              <a:t> the window </a:t>
            </a:r>
            <a:r>
              <a:rPr lang="en-US" altLang="zh-CN" sz="3200" b="1" u="sng" dirty="0" smtClean="0"/>
              <a:t>open</a:t>
            </a:r>
            <a:r>
              <a:rPr lang="en-US" altLang="zh-CN" sz="3200" dirty="0" smtClean="0"/>
              <a:t>.</a:t>
            </a:r>
          </a:p>
          <a:p>
            <a:pPr>
              <a:defRPr/>
            </a:pPr>
            <a:r>
              <a:rPr lang="en-US" altLang="zh-CN" sz="3200" dirty="0"/>
              <a:t>He fell asleep, </a:t>
            </a:r>
            <a:r>
              <a:rPr lang="en-US" altLang="zh-CN" sz="3200" b="1" u="sng" dirty="0">
                <a:solidFill>
                  <a:srgbClr val="C00000"/>
                </a:solidFill>
              </a:rPr>
              <a:t>with</a:t>
            </a:r>
            <a:r>
              <a:rPr lang="en-US" altLang="zh-CN" sz="3200" u="sng" dirty="0"/>
              <a:t> </a:t>
            </a:r>
            <a:r>
              <a:rPr lang="en-US" altLang="zh-CN" sz="3200" u="sng" dirty="0" smtClean="0"/>
              <a:t>the </a:t>
            </a:r>
            <a:r>
              <a:rPr lang="en-US" altLang="zh-CN" sz="3200" u="sng" dirty="0"/>
              <a:t>TV </a:t>
            </a:r>
            <a:r>
              <a:rPr lang="en-US" altLang="zh-CN" sz="3200" b="1" u="sng" dirty="0"/>
              <a:t>on</a:t>
            </a:r>
            <a:r>
              <a:rPr lang="en-US" altLang="zh-CN" sz="3200" dirty="0" smtClean="0"/>
              <a:t>.</a:t>
            </a:r>
            <a:endParaRPr lang="zh-CN" altLang="zh-CN" sz="3200" dirty="0"/>
          </a:p>
          <a:p>
            <a:pPr>
              <a:defRPr/>
            </a:pPr>
            <a:r>
              <a:rPr lang="en-US" altLang="zh-CN" sz="3200" dirty="0"/>
              <a:t>T</a:t>
            </a:r>
            <a:r>
              <a:rPr lang="en-US" altLang="zh-CN" sz="3200" dirty="0" smtClean="0"/>
              <a:t>he </a:t>
            </a:r>
            <a:r>
              <a:rPr lang="en-US" altLang="zh-CN" sz="3200" dirty="0"/>
              <a:t>teacher entered the </a:t>
            </a:r>
            <a:r>
              <a:rPr lang="en-US" altLang="zh-CN" sz="3200" dirty="0" smtClean="0"/>
              <a:t>classroom, </a:t>
            </a:r>
            <a:r>
              <a:rPr lang="en-US" altLang="zh-CN" sz="3200" b="1" u="sng" dirty="0" smtClean="0">
                <a:solidFill>
                  <a:srgbClr val="C00000"/>
                </a:solidFill>
              </a:rPr>
              <a:t>with</a:t>
            </a:r>
            <a:r>
              <a:rPr lang="en-US" altLang="zh-CN" sz="3200" u="sng" dirty="0" smtClean="0"/>
              <a:t> a book </a:t>
            </a:r>
            <a:r>
              <a:rPr lang="en-US" altLang="zh-CN" sz="3200" b="1" u="sng" dirty="0" smtClean="0"/>
              <a:t>in his hand</a:t>
            </a:r>
            <a:r>
              <a:rPr lang="en-US" altLang="zh-CN" sz="3200" dirty="0" smtClean="0"/>
              <a:t>.</a:t>
            </a:r>
          </a:p>
          <a:p>
            <a:pPr>
              <a:defRPr/>
            </a:pPr>
            <a:endParaRPr lang="en-US" altLang="zh-CN" sz="3200" dirty="0" smtClean="0"/>
          </a:p>
          <a:p>
            <a:pPr>
              <a:defRPr/>
            </a:pPr>
            <a:r>
              <a:rPr lang="en-US" altLang="zh-CN" sz="3200" b="1" u="sng" dirty="0" smtClean="0">
                <a:solidFill>
                  <a:srgbClr val="C00000"/>
                </a:solidFill>
              </a:rPr>
              <a:t>With</a:t>
            </a:r>
            <a:r>
              <a:rPr lang="en-US" altLang="zh-CN" sz="3200" u="sng" dirty="0" smtClean="0"/>
              <a:t> </a:t>
            </a:r>
            <a:r>
              <a:rPr lang="en-US" altLang="zh-CN" sz="3200" u="sng" dirty="0"/>
              <a:t>his students </a:t>
            </a:r>
            <a:r>
              <a:rPr lang="en-US" altLang="zh-CN" sz="3200" b="1" u="sng" dirty="0"/>
              <a:t>following</a:t>
            </a:r>
            <a:r>
              <a:rPr lang="en-US" altLang="zh-CN" sz="3200" u="sng" dirty="0"/>
              <a:t> him</a:t>
            </a:r>
            <a:r>
              <a:rPr lang="en-US" altLang="zh-CN" sz="3200" dirty="0"/>
              <a:t>, the teacher entered the classroom</a:t>
            </a:r>
            <a:r>
              <a:rPr lang="en-US" altLang="zh-CN" sz="3200" dirty="0" smtClean="0"/>
              <a:t>.</a:t>
            </a:r>
          </a:p>
          <a:p>
            <a:pPr>
              <a:defRPr/>
            </a:pPr>
            <a:r>
              <a:rPr lang="en-US" altLang="zh-CN" sz="3200" b="1" u="sng" dirty="0" smtClean="0">
                <a:solidFill>
                  <a:srgbClr val="C00000"/>
                </a:solidFill>
              </a:rPr>
              <a:t>With</a:t>
            </a:r>
            <a:r>
              <a:rPr lang="en-US" altLang="zh-CN" sz="3200" u="sng" dirty="0" smtClean="0"/>
              <a:t> </a:t>
            </a:r>
            <a:r>
              <a:rPr lang="en-US" altLang="zh-CN" sz="3200" u="sng" dirty="0"/>
              <a:t>everything </a:t>
            </a:r>
            <a:r>
              <a:rPr lang="en-US" altLang="zh-CN" sz="3200" b="1" u="sng" dirty="0" smtClean="0"/>
              <a:t>bought</a:t>
            </a:r>
            <a:r>
              <a:rPr lang="en-US" altLang="zh-CN" sz="3200" dirty="0" smtClean="0"/>
              <a:t>, </a:t>
            </a:r>
            <a:r>
              <a:rPr lang="en-US" altLang="zh-CN" sz="3200" dirty="0"/>
              <a:t>he left the supermarket</a:t>
            </a:r>
            <a:r>
              <a:rPr lang="en-US" altLang="zh-CN" sz="3200" dirty="0" smtClean="0"/>
              <a:t>.</a:t>
            </a:r>
            <a:endParaRPr lang="zh-CN" altLang="zh-CN" sz="3200" dirty="0"/>
          </a:p>
          <a:p>
            <a:pPr>
              <a:defRPr/>
            </a:pPr>
            <a:r>
              <a:rPr lang="en-US" altLang="zh-CN" sz="3200" b="1" u="sng" dirty="0" smtClean="0">
                <a:solidFill>
                  <a:srgbClr val="C00000"/>
                </a:solidFill>
              </a:rPr>
              <a:t>With</a:t>
            </a:r>
            <a:r>
              <a:rPr lang="en-US" altLang="zh-CN" sz="3200" u="sng" dirty="0" smtClean="0"/>
              <a:t> a </a:t>
            </a:r>
            <a:r>
              <a:rPr lang="en-US" altLang="zh-CN" sz="3200" u="sng" dirty="0"/>
              <a:t>lot of </a:t>
            </a:r>
            <a:r>
              <a:rPr lang="en-US" altLang="zh-CN" sz="3200" u="sng" dirty="0" smtClean="0"/>
              <a:t>assignments </a:t>
            </a:r>
            <a:r>
              <a:rPr lang="en-US" altLang="zh-CN" sz="3200" b="1" u="sng" dirty="0">
                <a:solidFill>
                  <a:srgbClr val="0070C0"/>
                </a:solidFill>
              </a:rPr>
              <a:t>to do</a:t>
            </a:r>
            <a:r>
              <a:rPr lang="en-US" altLang="zh-CN" sz="3200" dirty="0"/>
              <a:t>, he couldn’t fall asleep</a:t>
            </a:r>
            <a:r>
              <a:rPr lang="en-US" altLang="zh-CN" sz="3200" dirty="0" smtClean="0"/>
              <a:t>.</a:t>
            </a:r>
            <a:endParaRPr lang="zh-CN" altLang="zh-CN" sz="3200" dirty="0"/>
          </a:p>
        </p:txBody>
      </p:sp>
    </p:spTree>
    <p:extLst>
      <p:ext uri="{BB962C8B-B14F-4D97-AF65-F5344CB8AC3E}">
        <p14:creationId xmlns:p14="http://schemas.microsoft.com/office/powerpoint/2010/main" val="400292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Unit 5 Canada --- “The True North” 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" y="1095951"/>
            <a:ext cx="12127345" cy="588673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3200" u="sng" dirty="0" smtClean="0">
                <a:solidFill>
                  <a:srgbClr val="00B0F0"/>
                </a:solidFill>
              </a:rPr>
              <a:t>Reading</a:t>
            </a:r>
          </a:p>
          <a:p>
            <a:pPr>
              <a:lnSpc>
                <a:spcPct val="80000"/>
              </a:lnSpc>
            </a:pPr>
            <a:r>
              <a:rPr lang="en-US" altLang="zh-CN" sz="3200" dirty="0" smtClean="0"/>
              <a:t>That afternoon aboard/on the train, the cousins </a:t>
            </a:r>
            <a:r>
              <a:rPr lang="en-US" altLang="zh-CN" sz="3200" b="1" dirty="0" smtClean="0"/>
              <a:t>settled down</a:t>
            </a:r>
            <a:r>
              <a:rPr lang="en-US" altLang="zh-CN" sz="3200" dirty="0" smtClean="0"/>
              <a:t> in their seats.</a:t>
            </a:r>
          </a:p>
          <a:p>
            <a:pPr>
              <a:lnSpc>
                <a:spcPct val="80000"/>
              </a:lnSpc>
            </a:pPr>
            <a:r>
              <a:rPr lang="en-US" altLang="zh-CN" sz="3200" dirty="0" smtClean="0"/>
              <a:t>You should </a:t>
            </a:r>
            <a:r>
              <a:rPr lang="en-US" altLang="zh-CN" sz="3200" u="sng" dirty="0" smtClean="0"/>
              <a:t>settle down to</a:t>
            </a:r>
            <a:r>
              <a:rPr lang="en-US" altLang="zh-CN" sz="3200" dirty="0" smtClean="0"/>
              <a:t> study now. </a:t>
            </a:r>
          </a:p>
          <a:p>
            <a:pPr>
              <a:lnSpc>
                <a:spcPct val="80000"/>
              </a:lnSpc>
            </a:pPr>
            <a:r>
              <a:rPr lang="en-US" altLang="zh-CN" sz="3200" dirty="0" smtClean="0"/>
              <a:t>When they crossed the Rocky Mountains, they </a:t>
            </a:r>
            <a:r>
              <a:rPr lang="en-US" altLang="zh-CN" sz="3200" u="sng" dirty="0" smtClean="0"/>
              <a:t>managed to</a:t>
            </a:r>
            <a:r>
              <a:rPr lang="en-US" altLang="zh-CN" sz="3200" dirty="0" smtClean="0"/>
              <a:t> </a:t>
            </a:r>
            <a:r>
              <a:rPr lang="en-US" altLang="zh-CN" sz="3200" b="1" dirty="0" smtClean="0"/>
              <a:t>catch sight of </a:t>
            </a:r>
            <a:r>
              <a:rPr lang="en-US" altLang="zh-CN" sz="3200" dirty="0" smtClean="0"/>
              <a:t>some mountain goats and even a grizzly bear and an eagle.</a:t>
            </a:r>
          </a:p>
          <a:p>
            <a:pPr>
              <a:lnSpc>
                <a:spcPct val="80000"/>
              </a:lnSpc>
            </a:pPr>
            <a:r>
              <a:rPr lang="en-US" altLang="zh-CN" sz="3200" dirty="0" smtClean="0"/>
              <a:t>He reminded me to </a:t>
            </a:r>
            <a:r>
              <a:rPr lang="en-US" altLang="zh-CN" sz="3200" u="sng" dirty="0" smtClean="0"/>
              <a:t>leave</a:t>
            </a:r>
            <a:r>
              <a:rPr lang="en-US" altLang="zh-CN" sz="3200" dirty="0" smtClean="0"/>
              <a:t> the boss </a:t>
            </a:r>
            <a:r>
              <a:rPr lang="en-US" altLang="zh-CN" sz="3200" u="sng" dirty="0" smtClean="0"/>
              <a:t>a good impression</a:t>
            </a:r>
            <a:r>
              <a:rPr lang="en-US" altLang="zh-CN" sz="3200" dirty="0" smtClean="0"/>
              <a:t> </a:t>
            </a:r>
            <a:r>
              <a:rPr lang="en-US" altLang="zh-CN" sz="3200" b="1" dirty="0" smtClean="0">
                <a:solidFill>
                  <a:srgbClr val="C00000"/>
                </a:solidFill>
              </a:rPr>
              <a:t>at first sight</a:t>
            </a:r>
            <a:r>
              <a:rPr lang="en-US" altLang="zh-CN" sz="3200" dirty="0" smtClean="0"/>
              <a:t>.</a:t>
            </a:r>
          </a:p>
          <a:p>
            <a:pPr>
              <a:lnSpc>
                <a:spcPct val="80000"/>
              </a:lnSpc>
            </a:pPr>
            <a:r>
              <a:rPr lang="en-US" altLang="zh-CN" sz="3200" dirty="0" smtClean="0"/>
              <a:t>They fall in </a:t>
            </a:r>
            <a:r>
              <a:rPr lang="en-US" altLang="zh-CN" sz="3200" u="sng" dirty="0" smtClean="0"/>
              <a:t>love at first sight</a:t>
            </a:r>
            <a:r>
              <a:rPr lang="en-US" altLang="zh-CN" sz="3200" dirty="0" smtClean="0"/>
              <a:t>. </a:t>
            </a:r>
          </a:p>
          <a:p>
            <a:pPr>
              <a:lnSpc>
                <a:spcPct val="80000"/>
              </a:lnSpc>
            </a:pPr>
            <a:r>
              <a:rPr lang="en-US" altLang="zh-CN" sz="3200" dirty="0" smtClean="0"/>
              <a:t>Many of them </a:t>
            </a:r>
            <a:r>
              <a:rPr lang="en-US" altLang="zh-CN" sz="3200" u="sng" dirty="0" smtClean="0"/>
              <a:t>have a gift/talent for</a:t>
            </a:r>
            <a:r>
              <a:rPr lang="en-US" altLang="zh-CN" sz="3200" dirty="0" smtClean="0"/>
              <a:t> riding wild horses and can win thousands of dollars in prizes.</a:t>
            </a:r>
          </a:p>
          <a:p>
            <a:pPr>
              <a:lnSpc>
                <a:spcPct val="80000"/>
              </a:lnSpc>
            </a:pP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154431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Unit 5 Canada --- “The True North” 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" y="1095951"/>
            <a:ext cx="12127345" cy="588673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3200" u="sng" dirty="0" smtClean="0">
                <a:solidFill>
                  <a:srgbClr val="00B0F0"/>
                </a:solidFill>
              </a:rPr>
              <a:t>Reading</a:t>
            </a:r>
          </a:p>
          <a:p>
            <a:pPr>
              <a:lnSpc>
                <a:spcPct val="80000"/>
              </a:lnSpc>
            </a:pPr>
            <a:r>
              <a:rPr lang="en-US" altLang="zh-CN" sz="3200" dirty="0"/>
              <a:t>The next morning the bushes and maple trees outside their windows were red, gold and orange, and there were frost on the ground, </a:t>
            </a:r>
            <a:r>
              <a:rPr lang="en-US" altLang="zh-CN" sz="3200" b="1" dirty="0">
                <a:solidFill>
                  <a:srgbClr val="C00000"/>
                </a:solidFill>
              </a:rPr>
              <a:t>confirming</a:t>
            </a:r>
            <a:r>
              <a:rPr lang="en-US" altLang="zh-CN" sz="3200" dirty="0"/>
              <a:t> that fall had arrived in Canada. </a:t>
            </a:r>
          </a:p>
          <a:p>
            <a:pPr>
              <a:lnSpc>
                <a:spcPct val="80000"/>
              </a:lnSpc>
            </a:pPr>
            <a:endParaRPr lang="en-US" altLang="zh-CN" sz="3200" dirty="0" smtClean="0"/>
          </a:p>
          <a:p>
            <a:pPr>
              <a:lnSpc>
                <a:spcPct val="80000"/>
              </a:lnSpc>
            </a:pPr>
            <a:r>
              <a:rPr lang="en-US" altLang="zh-CN" sz="3200" dirty="0" smtClean="0"/>
              <a:t>They were </a:t>
            </a:r>
            <a:r>
              <a:rPr lang="en-US" altLang="zh-CN" sz="3200" b="1" dirty="0" smtClean="0">
                <a:solidFill>
                  <a:srgbClr val="C00000"/>
                </a:solidFill>
              </a:rPr>
              <a:t>not</a:t>
            </a:r>
            <a:r>
              <a:rPr lang="en-US" altLang="zh-CN" sz="3200" dirty="0" smtClean="0"/>
              <a:t> leaving for Montreal </a:t>
            </a:r>
            <a:r>
              <a:rPr lang="en-US" altLang="zh-CN" sz="3200" b="1" dirty="0" smtClean="0">
                <a:solidFill>
                  <a:srgbClr val="C00000"/>
                </a:solidFill>
              </a:rPr>
              <a:t>until</a:t>
            </a:r>
            <a:r>
              <a:rPr lang="en-US" altLang="zh-CN" sz="3200" dirty="0" smtClean="0"/>
              <a:t> later.</a:t>
            </a:r>
          </a:p>
          <a:p>
            <a:pPr>
              <a:lnSpc>
                <a:spcPct val="80000"/>
              </a:lnSpc>
            </a:pPr>
            <a:r>
              <a:rPr lang="en-US" altLang="zh-CN" sz="3200" dirty="0" smtClean="0"/>
              <a:t>We do </a:t>
            </a:r>
            <a:r>
              <a:rPr lang="en-US" altLang="zh-CN" sz="3200" b="1" dirty="0" smtClean="0">
                <a:solidFill>
                  <a:srgbClr val="C00000"/>
                </a:solidFill>
              </a:rPr>
              <a:t>not</a:t>
            </a:r>
            <a:r>
              <a:rPr lang="en-US" altLang="zh-CN" sz="3200" dirty="0" smtClean="0"/>
              <a:t> leave </a:t>
            </a:r>
            <a:r>
              <a:rPr lang="en-US" altLang="zh-CN" sz="3200" b="1" dirty="0" smtClean="0">
                <a:solidFill>
                  <a:srgbClr val="C00000"/>
                </a:solidFill>
              </a:rPr>
              <a:t>until</a:t>
            </a:r>
            <a:r>
              <a:rPr lang="en-US" altLang="zh-CN" sz="3200" dirty="0" smtClean="0"/>
              <a:t> this evening.</a:t>
            </a:r>
          </a:p>
          <a:p>
            <a:pPr>
              <a:lnSpc>
                <a:spcPct val="80000"/>
              </a:lnSpc>
            </a:pPr>
            <a:r>
              <a:rPr lang="en-US" altLang="zh-CN" sz="3200" u="sng" dirty="0" smtClean="0"/>
              <a:t>Not until</a:t>
            </a:r>
            <a:r>
              <a:rPr lang="en-US" altLang="zh-CN" sz="3200" dirty="0" smtClean="0"/>
              <a:t> this morning </a:t>
            </a:r>
            <a:r>
              <a:rPr lang="en-US" altLang="zh-CN" sz="3200" u="sng" dirty="0" smtClean="0">
                <a:solidFill>
                  <a:srgbClr val="C00000"/>
                </a:solidFill>
              </a:rPr>
              <a:t>do we leave</a:t>
            </a:r>
            <a:r>
              <a:rPr lang="en-US" altLang="zh-CN" sz="3200" dirty="0" smtClean="0"/>
              <a:t>. </a:t>
            </a:r>
          </a:p>
          <a:p>
            <a:pPr>
              <a:lnSpc>
                <a:spcPct val="80000"/>
              </a:lnSpc>
            </a:pPr>
            <a:endParaRPr lang="en-US" altLang="zh-CN" sz="3200" dirty="0" smtClean="0"/>
          </a:p>
          <a:p>
            <a:pPr>
              <a:lnSpc>
                <a:spcPct val="80000"/>
              </a:lnSpc>
            </a:pPr>
            <a:r>
              <a:rPr lang="en-US" altLang="zh-CN" sz="3200" dirty="0" smtClean="0"/>
              <a:t>They saw the covered stadium, </a:t>
            </a:r>
            <a:r>
              <a:rPr lang="en-US" altLang="zh-CN" sz="3200" u="sng" dirty="0" smtClean="0"/>
              <a:t>home of several famous basketball teams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同位语</a:t>
            </a:r>
            <a:r>
              <a:rPr lang="en-US" altLang="zh-CN" sz="3200" dirty="0" smtClean="0"/>
              <a:t>) .</a:t>
            </a:r>
          </a:p>
          <a:p>
            <a:pPr>
              <a:lnSpc>
                <a:spcPct val="80000"/>
              </a:lnSpc>
            </a:pP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3311913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</TotalTime>
  <Words>1310</Words>
  <Application>Microsoft Office PowerPoint</Application>
  <PresentationFormat>宽屏</PresentationFormat>
  <Paragraphs>131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  <vt:lpstr>Unit 4 Astronomy: science of the stars</vt:lpstr>
      <vt:lpstr>Unit 4 Astronomy: science of the stars</vt:lpstr>
      <vt:lpstr>Unit 4 Astronomy: science of the stars</vt:lpstr>
      <vt:lpstr>比较级 the comparative degree</vt:lpstr>
      <vt:lpstr>Unit 5 Canada --- “The True North” </vt:lpstr>
      <vt:lpstr>with复合结构 // 独立主格结构</vt:lpstr>
      <vt:lpstr>Unit 5 Canada --- “The True North” </vt:lpstr>
      <vt:lpstr>Unit 5 Canada --- “The True North” </vt:lpstr>
      <vt:lpstr>Unit 5 Canada --- “The True North” </vt:lpstr>
      <vt:lpstr>Unit 1</vt:lpstr>
      <vt:lpstr>Unit 1</vt:lpstr>
      <vt:lpstr>Unit 1</vt:lpstr>
      <vt:lpstr>Unit 1</vt:lpstr>
      <vt:lpstr>2nd exam</vt:lpstr>
      <vt:lpstr>2nd exam</vt:lpstr>
      <vt:lpstr>2nd exam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yj zhang</dc:creator>
  <cp:lastModifiedBy>yj zhang</cp:lastModifiedBy>
  <cp:revision>27</cp:revision>
  <dcterms:created xsi:type="dcterms:W3CDTF">2017-04-17T03:42:06Z</dcterms:created>
  <dcterms:modified xsi:type="dcterms:W3CDTF">2017-05-16T14:39:29Z</dcterms:modified>
</cp:coreProperties>
</file>