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58" r:id="rId6"/>
    <p:sldId id="262" r:id="rId7"/>
    <p:sldId id="269" r:id="rId8"/>
    <p:sldId id="259" r:id="rId9"/>
    <p:sldId id="260" r:id="rId10"/>
    <p:sldId id="267" r:id="rId11"/>
    <p:sldId id="273" r:id="rId12"/>
    <p:sldId id="261" r:id="rId13"/>
    <p:sldId id="263" r:id="rId14"/>
    <p:sldId id="265" r:id="rId15"/>
    <p:sldId id="266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2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4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6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9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2DE8-108E-4D6D-8D37-BDE08E53F41E}" type="datetimeFigureOut">
              <a:rPr lang="zh-CN" altLang="en-US" smtClean="0"/>
              <a:t>2017-05-25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47EA-0432-4B8B-960A-DE39FEA7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B0F0"/>
                </a:solidFill>
              </a:rPr>
              <a:t>非谓语动词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形式：</a:t>
            </a:r>
            <a:r>
              <a:rPr lang="en-US" altLang="zh-CN" sz="3200" b="1" dirty="0" smtClean="0"/>
              <a:t>doing(</a:t>
            </a:r>
            <a:r>
              <a:rPr lang="zh-CN" altLang="en-US" sz="3200" b="1" dirty="0" smtClean="0"/>
              <a:t>现在分词和动名词</a:t>
            </a:r>
            <a:r>
              <a:rPr lang="en-US" altLang="zh-CN" sz="3200" b="1" dirty="0" smtClean="0"/>
              <a:t>)</a:t>
            </a:r>
          </a:p>
          <a:p>
            <a:pPr marL="0" indent="0">
              <a:buNone/>
            </a:pPr>
            <a:r>
              <a:rPr lang="en-US" altLang="zh-CN" sz="3200" b="1" dirty="0" smtClean="0"/>
              <a:t>                done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过去分词</a:t>
            </a:r>
            <a:r>
              <a:rPr lang="en-US" altLang="zh-CN" sz="3200" b="1" dirty="0"/>
              <a:t>)               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                to </a:t>
            </a:r>
            <a:r>
              <a:rPr lang="en-US" altLang="zh-CN" sz="3200" b="1" dirty="0" smtClean="0"/>
              <a:t>do(</a:t>
            </a:r>
            <a:r>
              <a:rPr lang="zh-CN" altLang="en-US" sz="3200" b="1" dirty="0" smtClean="0"/>
              <a:t>不定式</a:t>
            </a:r>
            <a:r>
              <a:rPr lang="en-US" altLang="zh-CN" sz="3200" b="1" dirty="0" smtClean="0"/>
              <a:t>)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b="1" dirty="0" smtClean="0"/>
              <a:t>除了谓语，可充当其他句子成分</a:t>
            </a:r>
            <a:endParaRPr lang="en-US" altLang="zh-CN" sz="3200" b="1" dirty="0" smtClean="0"/>
          </a:p>
          <a:p>
            <a:r>
              <a:rPr lang="zh-CN" altLang="en-US" sz="3200" b="1" dirty="0" smtClean="0">
                <a:solidFill>
                  <a:srgbClr val="C00000"/>
                </a:solidFill>
              </a:rPr>
              <a:t>主宾</a:t>
            </a:r>
            <a:r>
              <a:rPr lang="zh-CN" altLang="en-US" sz="3200" b="1" dirty="0">
                <a:solidFill>
                  <a:srgbClr val="C00000"/>
                </a:solidFill>
              </a:rPr>
              <a:t>定状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补表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现在分词</a:t>
            </a:r>
            <a:r>
              <a:rPr lang="en-US" altLang="zh-CN" b="1" dirty="0" smtClean="0">
                <a:solidFill>
                  <a:srgbClr val="00B050"/>
                </a:solidFill>
              </a:rPr>
              <a:t>&amp;</a:t>
            </a:r>
            <a:r>
              <a:rPr lang="zh-CN" altLang="en-US" b="1" dirty="0" smtClean="0">
                <a:solidFill>
                  <a:srgbClr val="00B050"/>
                </a:solidFill>
              </a:rPr>
              <a:t>过去分词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分词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498633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现在分词</a:t>
            </a:r>
            <a:r>
              <a:rPr lang="en-US" altLang="zh-CN" sz="3200" b="1" dirty="0" smtClean="0"/>
              <a:t>-</a:t>
            </a:r>
            <a:r>
              <a:rPr lang="en-US" altLang="zh-CN" sz="3200" b="1" dirty="0" err="1" smtClean="0"/>
              <a:t>ing</a:t>
            </a:r>
            <a:r>
              <a:rPr lang="zh-CN" altLang="en-US" sz="3200" dirty="0" smtClean="0"/>
              <a:t>与逻辑主语是主动关系，</a:t>
            </a:r>
            <a:r>
              <a:rPr lang="zh-CN" altLang="en-US" sz="3200" b="1" dirty="0" smtClean="0"/>
              <a:t>过去分词</a:t>
            </a:r>
            <a:r>
              <a:rPr lang="en-US" altLang="zh-CN" sz="3200" b="1" dirty="0" smtClean="0"/>
              <a:t>-</a:t>
            </a:r>
            <a:r>
              <a:rPr lang="en-US" altLang="zh-CN" sz="3200" b="1" dirty="0" err="1" smtClean="0"/>
              <a:t>ed</a:t>
            </a:r>
            <a:r>
              <a:rPr lang="zh-CN" altLang="en-US" sz="3200" dirty="0" smtClean="0"/>
              <a:t>与逻辑主语是被动关系。</a:t>
            </a:r>
            <a:endParaRPr lang="en-US" altLang="zh-CN" sz="3200" dirty="0" smtClean="0"/>
          </a:p>
          <a:p>
            <a:r>
              <a:rPr lang="en-US" altLang="zh-CN" sz="3200" dirty="0" smtClean="0"/>
              <a:t>The professor entered the hall,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following</a:t>
            </a:r>
            <a:r>
              <a:rPr lang="en-US" altLang="zh-CN" sz="3200" dirty="0" smtClean="0"/>
              <a:t> his assistant.</a:t>
            </a:r>
          </a:p>
          <a:p>
            <a:r>
              <a:rPr lang="en-US" altLang="zh-CN" sz="3200" dirty="0" smtClean="0"/>
              <a:t>The professor entered the hall,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followed</a:t>
            </a:r>
            <a:r>
              <a:rPr lang="en-US" altLang="zh-CN" sz="3200" dirty="0" smtClean="0"/>
              <a:t> by his assistant. </a:t>
            </a:r>
          </a:p>
          <a:p>
            <a:r>
              <a:rPr lang="zh-CN" altLang="en-US" sz="3200" b="1" dirty="0">
                <a:solidFill>
                  <a:srgbClr val="0070C0"/>
                </a:solidFill>
              </a:rPr>
              <a:t>现在分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词表现在，进行</a:t>
            </a:r>
            <a:endParaRPr lang="en-US" altLang="zh-CN" sz="3200" b="1" dirty="0" smtClean="0">
              <a:solidFill>
                <a:srgbClr val="0070C0"/>
              </a:solidFill>
            </a:endParaRPr>
          </a:p>
          <a:p>
            <a:r>
              <a:rPr lang="zh-CN" altLang="en-US" sz="3200" b="1" dirty="0" smtClean="0">
                <a:solidFill>
                  <a:srgbClr val="0070C0"/>
                </a:solidFill>
              </a:rPr>
              <a:t>过去分词表过去，完成</a:t>
            </a:r>
            <a:endParaRPr lang="en-US" altLang="zh-CN" sz="3200" b="1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/>
              <a:t>The </a:t>
            </a:r>
            <a:r>
              <a:rPr lang="en-US" altLang="zh-CN" sz="3200" dirty="0" smtClean="0"/>
              <a:t>boy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sleeping </a:t>
            </a:r>
            <a:r>
              <a:rPr lang="en-US" altLang="zh-CN" sz="3200" dirty="0" smtClean="0"/>
              <a:t>in the room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is her son.</a:t>
            </a:r>
          </a:p>
          <a:p>
            <a:r>
              <a:rPr lang="en-US" altLang="zh-CN" sz="3200" dirty="0" smtClean="0"/>
              <a:t>She found her necklace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gone</a:t>
            </a:r>
            <a:r>
              <a:rPr lang="en-US" altLang="zh-CN" sz="3200" dirty="0" smtClean="0"/>
              <a:t>. 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77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分词的语法功能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7174"/>
            <a:ext cx="11888354" cy="5442526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lady _______(talk) with your teacher is a nurse.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girl ______(sit) next to me is my sister.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people _______(stand) by cried out loudly.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Smith once hired a young worker ______(call) John.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book 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______(write) by a farmer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very popular.  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 _______(break) by that naughty boy yesterday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being repaired 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作定语，相当于一个定语从句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9600" y="1033175"/>
            <a:ext cx="154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1000" y="1619249"/>
            <a:ext cx="154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sitting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8900" y="2165924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77000" y="2750699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8296" y="3297374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4750" y="3848824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分词的语法功能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7174"/>
            <a:ext cx="11888354" cy="5442526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________(leave) Germany, Einstein went first to France.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wife died in 1962, _______(leave) him with three children.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_______(hold) his head high, he walked past the hole.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______(bear) into a poor family, he had only two years of schooling.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______(give) more time, we are sure to finish it.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_______(hear) the news, he jumped with great joy. </a:t>
            </a: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做状语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 smtClean="0"/>
              <a:t>时间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地点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原因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条件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目的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让步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比较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方式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结果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伴随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700" y="2747892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0" y="1606549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00" y="2163117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600" y="1054755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700" y="3293058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300" y="3838224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垂悬结构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7174"/>
            <a:ext cx="11888354" cy="5442526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当现在分词或者过去分词在从句中作定语或者状语时，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其逻辑主语通常需要和主句的主语保持一致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u="sng" dirty="0"/>
              <a:t>The professor</a:t>
            </a:r>
            <a:r>
              <a:rPr lang="en-US" altLang="zh-CN" sz="3200" dirty="0"/>
              <a:t> entered the hall, </a:t>
            </a:r>
            <a:r>
              <a:rPr lang="en-US" altLang="zh-CN" sz="3200" b="1" u="sng" dirty="0"/>
              <a:t>following</a:t>
            </a:r>
            <a:r>
              <a:rPr lang="en-US" altLang="zh-CN" sz="3200" dirty="0"/>
              <a:t> his assistant.</a:t>
            </a:r>
          </a:p>
          <a:p>
            <a:r>
              <a:rPr lang="en-US" altLang="zh-CN" sz="3200" u="sng" dirty="0"/>
              <a:t>The professor</a:t>
            </a:r>
            <a:r>
              <a:rPr lang="en-US" altLang="zh-CN" sz="3200" dirty="0"/>
              <a:t> entered the hall, </a:t>
            </a:r>
            <a:r>
              <a:rPr lang="en-US" altLang="zh-CN" sz="3200" b="1" u="sng" dirty="0"/>
              <a:t>followed</a:t>
            </a:r>
            <a:r>
              <a:rPr lang="en-US" altLang="zh-CN" sz="3200" dirty="0"/>
              <a:t> by his assistant. </a:t>
            </a:r>
          </a:p>
          <a:p>
            <a:r>
              <a:rPr lang="zh-CN" altLang="en-US" sz="3200" b="1" dirty="0" smtClean="0">
                <a:solidFill>
                  <a:srgbClr val="00B050"/>
                </a:solidFill>
              </a:rPr>
              <a:t>垂悬结构中，逻辑主语和句子的主语不一致</a:t>
            </a:r>
            <a:endParaRPr lang="en-US" altLang="zh-CN" sz="3200" b="1" dirty="0" smtClean="0">
              <a:solidFill>
                <a:srgbClr val="00B050"/>
              </a:solidFill>
            </a:endParaRPr>
          </a:p>
          <a:p>
            <a:r>
              <a:rPr lang="en-US" altLang="zh-CN" sz="3200" b="1" dirty="0" smtClean="0">
                <a:solidFill>
                  <a:srgbClr val="C00000"/>
                </a:solidFill>
              </a:rPr>
              <a:t>Taking</a:t>
            </a:r>
            <a:r>
              <a:rPr lang="en-US" altLang="zh-CN" sz="3200" dirty="0" smtClean="0"/>
              <a:t> the weather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into consideration</a:t>
            </a:r>
            <a:r>
              <a:rPr lang="en-US" altLang="zh-CN" sz="3200" dirty="0" smtClean="0"/>
              <a:t>/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Considering</a:t>
            </a:r>
            <a:r>
              <a:rPr lang="en-US" altLang="zh-CN" sz="3200" dirty="0" smtClean="0"/>
              <a:t> the weather, the picnic may be canceled. </a:t>
            </a:r>
          </a:p>
          <a:p>
            <a:r>
              <a:rPr lang="en-US" altLang="zh-CN" sz="3200" b="1" dirty="0" smtClean="0">
                <a:solidFill>
                  <a:srgbClr val="C00000"/>
                </a:solidFill>
              </a:rPr>
              <a:t>Judging from </a:t>
            </a:r>
            <a:r>
              <a:rPr lang="en-US" altLang="zh-CN" sz="3200" dirty="0" smtClean="0"/>
              <a:t>his accent, he can’t be Chinese. </a:t>
            </a:r>
          </a:p>
          <a:p>
            <a:r>
              <a:rPr lang="en-US" altLang="zh-CN" sz="3200" dirty="0" smtClean="0"/>
              <a:t>frankly/generally/strictly speaking … </a:t>
            </a:r>
          </a:p>
          <a:p>
            <a:r>
              <a:rPr lang="en-US" altLang="zh-CN" sz="3200" dirty="0" smtClean="0"/>
              <a:t>supposing … </a:t>
            </a:r>
            <a:endParaRPr lang="zh-CN" altLang="en-US" sz="3200" dirty="0"/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分词的语法功能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7174"/>
            <a:ext cx="11888354" cy="5442526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caught the visitor _______(tell) a lie.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felt myself __________(lift).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leader tried to make himself ___________(understand).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had my bike _______(repair) yesterday.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hear someone ________(knock) at the door?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heard someone ______(knock) three times. </a:t>
            </a: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宾语补足</a:t>
            </a:r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语，补充说明宾语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分词：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see, hear, notice, watch, catch, smell, keep, feel …</a:t>
            </a:r>
          </a:p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过去分词：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have, get, keep, make, see, find, think, wish, order …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16777" y="2708858"/>
            <a:ext cx="2514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8700" y="1603165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lifted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1777" y="2163117"/>
            <a:ext cx="233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5400" y="1014848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3639" y="3278848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knocking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0989" y="3863623"/>
            <a:ext cx="123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knock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现在分词的时态和语态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7174"/>
            <a:ext cx="11888354" cy="5442526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_______(arrive) at the station, they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 had already gone.</a:t>
            </a:r>
          </a:p>
          <a:p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时：现在分词动作与谓语动词动作同时发生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_____________(realize) his mistake, he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apology.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_____________(finish) their homework, the boys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bed.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完成时：现在分词动作，发生在谓语动词动作之前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_____________(protect) by the police, these women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were safe.</a:t>
            </a:r>
          </a:p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done</a:t>
            </a:r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的动作与逻辑主语是被动且与谓语动词同时发生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_______________(give) so much money, the man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began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work.</a:t>
            </a:r>
          </a:p>
          <a:p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been done</a:t>
            </a:r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动作与逻辑主语是被动且发生在谓语动词之前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4000" y="103317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Arriving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000" y="2176175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realized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4000" y="2734400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finished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000" y="3854525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protected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5900" y="5429325"/>
            <a:ext cx="347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been given 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现在分词的时态和语态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7174"/>
            <a:ext cx="11888354" cy="5442526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___________(make) up his mind, he went out in a hurry.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______________(promise) his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mom, Stanley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studies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___________(force) to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the research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worried a lot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building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_________(build) now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as a library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________________(tell)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train had gone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very upset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________________(teach)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times, he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didn't know how to do it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aving been done </a:t>
            </a:r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只作状语，且能被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zh-C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所代替</a:t>
            </a:r>
            <a:endParaRPr lang="en-US" altLang="zh-CN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4000" y="1033175"/>
            <a:ext cx="250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made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000" y="1591400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promised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4000" y="214962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forced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38400" y="2734399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eing built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4000" y="3292623"/>
            <a:ext cx="347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been told 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000" y="3850847"/>
            <a:ext cx="347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been taught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" b="33889"/>
          <a:stretch/>
        </p:blipFill>
        <p:spPr>
          <a:xfrm>
            <a:off x="396251" y="0"/>
            <a:ext cx="5204449" cy="6136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 t="65370"/>
          <a:stretch/>
        </p:blipFill>
        <p:spPr>
          <a:xfrm>
            <a:off x="6223000" y="0"/>
            <a:ext cx="5537199" cy="34083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0" y="3747359"/>
            <a:ext cx="5803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upset </a:t>
            </a:r>
          </a:p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adj.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心烦意乱的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弄翻，打败，使难过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" b="34444"/>
          <a:stretch/>
        </p:blipFill>
        <p:spPr>
          <a:xfrm>
            <a:off x="332751" y="-1"/>
            <a:ext cx="5102849" cy="59656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t="66111"/>
          <a:stretch/>
        </p:blipFill>
        <p:spPr>
          <a:xfrm>
            <a:off x="6235700" y="-2"/>
            <a:ext cx="5206999" cy="31262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5700" y="3417159"/>
            <a:ext cx="5803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 n.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环，戒指，拳击场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打电话，敲钟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" b="34259"/>
          <a:stretch/>
        </p:blipFill>
        <p:spPr>
          <a:xfrm>
            <a:off x="307351" y="-1"/>
            <a:ext cx="5318749" cy="62356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 t="64815"/>
          <a:stretch/>
        </p:blipFill>
        <p:spPr>
          <a:xfrm>
            <a:off x="6197601" y="-2"/>
            <a:ext cx="5604614" cy="35052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601" y="3963259"/>
            <a:ext cx="5803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n.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贴标签，尾随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7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2103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 Today’s lesson </a:t>
            </a:r>
            <a:r>
              <a:rPr lang="en-US" altLang="zh-CN" sz="3200" b="1" dirty="0" smtClean="0"/>
              <a:t>focuses</a:t>
            </a:r>
            <a:r>
              <a:rPr lang="en-US" altLang="zh-CN" sz="3200" dirty="0" smtClean="0"/>
              <a:t> on how to write a summary of a news article. </a:t>
            </a:r>
          </a:p>
          <a:p>
            <a:r>
              <a:rPr lang="en-US" altLang="zh-CN" sz="3200" dirty="0" smtClean="0"/>
              <a:t>2. We must skim the report to find the main idea.</a:t>
            </a:r>
          </a:p>
          <a:p>
            <a:r>
              <a:rPr lang="en-US" altLang="zh-CN" sz="3200" dirty="0" smtClean="0"/>
              <a:t>3. The teacher told us to underline </a:t>
            </a:r>
            <a:r>
              <a:rPr lang="en-US" altLang="zh-CN" sz="3200" u="sng" dirty="0" smtClean="0"/>
              <a:t>the difficult words </a:t>
            </a:r>
            <a:r>
              <a:rPr lang="en-US" altLang="zh-CN" sz="3200" dirty="0" smtClean="0"/>
              <a:t>and look </a:t>
            </a:r>
            <a:r>
              <a:rPr lang="en-US" altLang="zh-CN" sz="3200" b="1" dirty="0" smtClean="0"/>
              <a:t>them</a:t>
            </a:r>
            <a:r>
              <a:rPr lang="en-US" altLang="zh-CN" sz="3200" dirty="0" smtClean="0"/>
              <a:t> up in the dictionary.</a:t>
            </a:r>
          </a:p>
          <a:p>
            <a:r>
              <a:rPr lang="en-US" altLang="zh-CN" sz="3200" dirty="0" smtClean="0"/>
              <a:t>4. He said that details like statistics </a:t>
            </a:r>
            <a:r>
              <a:rPr lang="en-US" altLang="zh-CN" sz="3200" b="1" dirty="0" smtClean="0"/>
              <a:t>should/need not be</a:t>
            </a:r>
            <a:r>
              <a:rPr lang="en-US" altLang="zh-CN" sz="3200" dirty="0" smtClean="0"/>
              <a:t> included.</a:t>
            </a:r>
          </a:p>
          <a:p>
            <a:r>
              <a:rPr lang="en-US" altLang="zh-CN" sz="3200" dirty="0" smtClean="0"/>
              <a:t>5. I think I will use a report about </a:t>
            </a:r>
            <a:r>
              <a:rPr lang="en-US" altLang="zh-CN" sz="3200" b="1" dirty="0" smtClean="0"/>
              <a:t>how</a:t>
            </a:r>
            <a:r>
              <a:rPr lang="en-US" altLang="zh-CN" sz="3200" dirty="0" smtClean="0"/>
              <a:t> farmers are keeping their fields free of chemical fertilizers. </a:t>
            </a:r>
          </a:p>
          <a:p>
            <a:r>
              <a:rPr lang="en-US" altLang="zh-CN" sz="3200" dirty="0" smtClean="0"/>
              <a:t>6. It took the farmer twenty years to build up his business.</a:t>
            </a:r>
          </a:p>
          <a:p>
            <a:r>
              <a:rPr lang="en-US" altLang="zh-CN" sz="3200" dirty="0" smtClean="0"/>
              <a:t>7. Using too much/overusing </a:t>
            </a:r>
            <a:r>
              <a:rPr lang="en-US" altLang="zh-CN" sz="3200" u="sng" dirty="0" smtClean="0"/>
              <a:t>chemical fertilizer</a:t>
            </a:r>
            <a:r>
              <a:rPr lang="en-US" altLang="zh-CN" sz="3200" dirty="0" smtClean="0"/>
              <a:t> will lead to serious problems.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91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double life of Alfred </a:t>
            </a:r>
            <a:r>
              <a:rPr lang="en-US" altLang="zh-CN" dirty="0" err="1"/>
              <a:t>Bloggs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Why did Alf want a white-collar job?</a:t>
            </a:r>
          </a:p>
          <a:p>
            <a:r>
              <a:rPr lang="en-US" altLang="zh-CN" sz="3200" dirty="0" smtClean="0"/>
              <a:t>Why are people who </a:t>
            </a:r>
            <a:r>
              <a:rPr lang="en-US" altLang="zh-CN" sz="3200" dirty="0"/>
              <a:t>work in offices called </a:t>
            </a:r>
            <a:r>
              <a:rPr lang="en-US" altLang="zh-CN" sz="3200" dirty="0" smtClean="0"/>
              <a:t>“white </a:t>
            </a:r>
            <a:r>
              <a:rPr lang="en-US" altLang="zh-CN" sz="3200" dirty="0"/>
              <a:t>collar </a:t>
            </a:r>
            <a:r>
              <a:rPr lang="en-US" altLang="zh-CN" sz="3200" dirty="0" smtClean="0"/>
              <a:t>workers”?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2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223000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English and I</a:t>
            </a:r>
            <a:endParaRPr lang="zh-CN" altLang="zh-CN" sz="3200" dirty="0"/>
          </a:p>
          <a:p>
            <a:r>
              <a:rPr lang="en-US" altLang="zh-CN" sz="3200" dirty="0"/>
              <a:t>English </a:t>
            </a:r>
            <a:r>
              <a:rPr lang="en-US" altLang="zh-CN" sz="3200" u="sng" dirty="0"/>
              <a:t>used to</a:t>
            </a:r>
            <a:r>
              <a:rPr lang="en-US" altLang="zh-CN" sz="3200" dirty="0"/>
              <a:t> be a headache to me. I always </a:t>
            </a:r>
            <a:r>
              <a:rPr lang="en-US" altLang="zh-CN" sz="3200" u="sng" dirty="0"/>
              <a:t>found it difficult to</a:t>
            </a:r>
            <a:r>
              <a:rPr lang="en-US" altLang="zh-CN" sz="3200" dirty="0"/>
              <a:t> memorize new vocabulary. Grammar was also </a:t>
            </a:r>
            <a:r>
              <a:rPr lang="en-US" altLang="zh-CN" sz="3200" u="sng" dirty="0"/>
              <a:t>a closed book</a:t>
            </a:r>
            <a:r>
              <a:rPr lang="en-US" altLang="zh-CN" sz="3200" dirty="0"/>
              <a:t> to me because there were many </a:t>
            </a:r>
            <a:r>
              <a:rPr lang="en-US" altLang="zh-CN" sz="3200" u="sng" dirty="0"/>
              <a:t>exceptions </a:t>
            </a:r>
            <a:r>
              <a:rPr lang="en-US" altLang="zh-CN" sz="3200" b="1" u="sng" dirty="0"/>
              <a:t>to</a:t>
            </a:r>
            <a:r>
              <a:rPr lang="en-US" altLang="zh-CN" sz="3200" dirty="0"/>
              <a:t> the rules I had learned, which almost </a:t>
            </a:r>
            <a:r>
              <a:rPr lang="en-US" altLang="zh-CN" sz="3200" dirty="0">
                <a:solidFill>
                  <a:srgbClr val="C00000"/>
                </a:solidFill>
              </a:rPr>
              <a:t>drove me crazy</a:t>
            </a:r>
            <a:r>
              <a:rPr lang="en-US" altLang="zh-CN" sz="3200" dirty="0"/>
              <a:t>. </a:t>
            </a:r>
            <a:r>
              <a:rPr lang="en-US" altLang="zh-CN" sz="3200" b="1" u="sng" dirty="0"/>
              <a:t>Needless to say</a:t>
            </a:r>
            <a:r>
              <a:rPr lang="en-US" altLang="zh-CN" sz="3200" dirty="0"/>
              <a:t>, my English was poor, but I </a:t>
            </a:r>
            <a:r>
              <a:rPr lang="en-US" altLang="zh-CN" sz="3200" b="1" dirty="0"/>
              <a:t>persevered</a:t>
            </a:r>
            <a:r>
              <a:rPr lang="en-US" altLang="zh-CN" sz="3200" dirty="0"/>
              <a:t>.</a:t>
            </a:r>
            <a:endParaRPr lang="zh-CN" altLang="zh-CN" sz="3200" dirty="0"/>
          </a:p>
          <a:p>
            <a:r>
              <a:rPr lang="en-US" altLang="zh-CN" sz="3200" dirty="0"/>
              <a:t>Fortunately, I had a patient teacher. Rather than </a:t>
            </a:r>
            <a:r>
              <a:rPr lang="en-US" altLang="zh-CN" sz="3200" b="1" dirty="0"/>
              <a:t>scold</a:t>
            </a:r>
            <a:r>
              <a:rPr lang="en-US" altLang="zh-CN" sz="3200" dirty="0"/>
              <a:t> me, he kept on encouraging me. With his help and my </a:t>
            </a:r>
            <a:r>
              <a:rPr lang="en-US" altLang="zh-CN" sz="3200" b="1" dirty="0"/>
              <a:t>diligence</a:t>
            </a:r>
            <a:r>
              <a:rPr lang="en-US" altLang="zh-CN" sz="3200" dirty="0"/>
              <a:t>, my English improved </a:t>
            </a:r>
            <a:r>
              <a:rPr lang="en-US" altLang="zh-CN" sz="3200" u="sng" dirty="0"/>
              <a:t>step by step</a:t>
            </a:r>
            <a:r>
              <a:rPr lang="en-US" altLang="zh-CN" sz="3200" dirty="0"/>
              <a:t>. After some time, I didn't seem to be struggling in English anymore. In fact, English is now my strongest subject. It only </a:t>
            </a:r>
            <a:r>
              <a:rPr lang="en-US" altLang="zh-CN" sz="3200" u="sng" dirty="0"/>
              <a:t>goes to show</a:t>
            </a:r>
            <a:r>
              <a:rPr lang="en-US" altLang="zh-CN" sz="3200" dirty="0"/>
              <a:t> that there's no </a:t>
            </a:r>
            <a:r>
              <a:rPr lang="en-US" altLang="zh-CN" sz="3200" b="1" dirty="0"/>
              <a:t>substitute</a:t>
            </a:r>
            <a:r>
              <a:rPr lang="en-US" altLang="zh-CN" sz="3200" dirty="0"/>
              <a:t> for hard work.</a:t>
            </a:r>
            <a:endParaRPr lang="zh-CN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0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非谓语动词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non-finite verb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6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谓语动词 </a:t>
            </a:r>
            <a:r>
              <a:rPr lang="en-US" altLang="zh-CN" b="1" dirty="0" smtClean="0">
                <a:solidFill>
                  <a:srgbClr val="00B0F0"/>
                </a:solidFill>
              </a:rPr>
              <a:t>VS </a:t>
            </a:r>
            <a:r>
              <a:rPr lang="zh-CN" altLang="en-US" b="1" dirty="0" smtClean="0">
                <a:solidFill>
                  <a:srgbClr val="00B0F0"/>
                </a:solidFill>
              </a:rPr>
              <a:t>非</a:t>
            </a:r>
            <a:r>
              <a:rPr lang="zh-CN" altLang="en-US" b="1" dirty="0">
                <a:solidFill>
                  <a:srgbClr val="00B0F0"/>
                </a:solidFill>
              </a:rPr>
              <a:t>谓语动词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485933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She got off the bus but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left</a:t>
            </a:r>
            <a:r>
              <a:rPr lang="en-US" altLang="zh-CN" sz="3200" dirty="0" smtClean="0"/>
              <a:t> her handbag on the seat.</a:t>
            </a:r>
          </a:p>
          <a:p>
            <a:r>
              <a:rPr lang="en-US" altLang="zh-CN" sz="3200" dirty="0" smtClean="0"/>
              <a:t>She got off the bus,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leaving</a:t>
            </a:r>
            <a:r>
              <a:rPr lang="en-US" altLang="zh-CN" sz="3200" dirty="0" smtClean="0"/>
              <a:t> her handbag on the seat. 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She got on a plane and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went</a:t>
            </a:r>
            <a:r>
              <a:rPr lang="en-US" altLang="zh-CN" sz="3200" dirty="0" smtClean="0"/>
              <a:t> to Paris.</a:t>
            </a:r>
          </a:p>
          <a:p>
            <a:r>
              <a:rPr lang="en-US" altLang="zh-CN" sz="3200" dirty="0" smtClean="0"/>
              <a:t>She got on a plane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to go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to Paris.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I love this book and it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is written</a:t>
            </a:r>
            <a:r>
              <a:rPr lang="en-US" altLang="zh-CN" sz="3200" dirty="0" smtClean="0"/>
              <a:t> by my favorite writer.</a:t>
            </a:r>
          </a:p>
          <a:p>
            <a:r>
              <a:rPr lang="en-US" altLang="zh-CN" sz="3200" dirty="0" smtClean="0"/>
              <a:t>I love this book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written</a:t>
            </a:r>
            <a:r>
              <a:rPr lang="en-US" altLang="zh-CN" sz="3200" dirty="0" smtClean="0"/>
              <a:t> by my favorite writer.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082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1122</Words>
  <Application>Microsoft Office PowerPoint</Application>
  <PresentationFormat>宽屏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double life of Alfred Bloggs </vt:lpstr>
      <vt:lpstr>PowerPoint 演示文稿</vt:lpstr>
      <vt:lpstr>非谓语动词</vt:lpstr>
      <vt:lpstr>谓语动词 VS 非谓语动词</vt:lpstr>
      <vt:lpstr>非谓语动词</vt:lpstr>
      <vt:lpstr>现在分词&amp;过去分词</vt:lpstr>
      <vt:lpstr>分词</vt:lpstr>
      <vt:lpstr>分词的语法功能</vt:lpstr>
      <vt:lpstr>分词的语法功能</vt:lpstr>
      <vt:lpstr>垂悬结构</vt:lpstr>
      <vt:lpstr>分词的语法功能</vt:lpstr>
      <vt:lpstr>现在分词的时态和语态</vt:lpstr>
      <vt:lpstr>现在分词的时态和语态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zhang</dc:creator>
  <cp:lastModifiedBy>yj zhang</cp:lastModifiedBy>
  <cp:revision>36</cp:revision>
  <dcterms:created xsi:type="dcterms:W3CDTF">2017-05-22T12:49:15Z</dcterms:created>
  <dcterms:modified xsi:type="dcterms:W3CDTF">2017-05-25T02:24:21Z</dcterms:modified>
</cp:coreProperties>
</file>