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wav"/>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96" r:id="rId2"/>
    <p:sldId id="297" r:id="rId3"/>
    <p:sldId id="304" r:id="rId4"/>
    <p:sldId id="294" r:id="rId5"/>
    <p:sldId id="307" r:id="rId6"/>
    <p:sldId id="308" r:id="rId7"/>
    <p:sldId id="295" r:id="rId8"/>
    <p:sldId id="303" r:id="rId9"/>
    <p:sldId id="311" r:id="rId10"/>
    <p:sldId id="298" r:id="rId11"/>
    <p:sldId id="257" r:id="rId12"/>
    <p:sldId id="300" r:id="rId13"/>
    <p:sldId id="299" r:id="rId14"/>
    <p:sldId id="301" r:id="rId15"/>
    <p:sldId id="302" r:id="rId16"/>
    <p:sldId id="293" r:id="rId17"/>
  </p:sldIdLst>
  <p:sldSz cx="12192000" cy="6858000"/>
  <p:notesSz cx="6858000" cy="9144000"/>
  <p:embeddedFontLst>
    <p:embeddedFont>
      <p:font typeface="楷体" panose="02010609060101010101" pitchFamily="49" charset="-122"/>
      <p:regular r:id="rId19"/>
    </p:embeddedFon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微软雅黑" panose="020B0503020204020204" pitchFamily="34" charset="-122"/>
      <p:regular r:id="rId25"/>
      <p:bold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C3"/>
    <a:srgbClr val="373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2" autoAdjust="0"/>
    <p:restoredTop sz="94660"/>
  </p:normalViewPr>
  <p:slideViewPr>
    <p:cSldViewPr snapToGrid="0">
      <p:cViewPr varScale="1">
        <p:scale>
          <a:sx n="114" d="100"/>
          <a:sy n="114" d="100"/>
        </p:scale>
        <p:origin x="-180" y="-10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0139-26F0-4664-A789-DD06026E00A2}" type="datetimeFigureOut">
              <a:rPr lang="zh-CN" altLang="en-US" smtClean="0"/>
              <a:pPr/>
              <a:t>2017-5-22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335E3-8F17-45A1-9F32-E2B53B1D4DA7}" type="slidenum">
              <a:rPr lang="zh-CN" altLang="en-US" smtClean="0"/>
              <a:pPr/>
              <a:t>‹#›</a:t>
            </a:fld>
            <a:endParaRPr lang="zh-CN" altLang="en-US"/>
          </a:p>
        </p:txBody>
      </p:sp>
    </p:spTree>
    <p:extLst>
      <p:ext uri="{BB962C8B-B14F-4D97-AF65-F5344CB8AC3E}">
        <p14:creationId xmlns:p14="http://schemas.microsoft.com/office/powerpoint/2010/main" val="181393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8335E3-8F17-45A1-9F32-E2B53B1D4DA7}" type="slidenum">
              <a:rPr lang="zh-CN" altLang="en-US" smtClean="0"/>
              <a:pPr/>
              <a:t>4</a:t>
            </a:fld>
            <a:endParaRPr lang="zh-CN" altLang="en-US"/>
          </a:p>
        </p:txBody>
      </p:sp>
    </p:spTree>
    <p:extLst>
      <p:ext uri="{BB962C8B-B14F-4D97-AF65-F5344CB8AC3E}">
        <p14:creationId xmlns:p14="http://schemas.microsoft.com/office/powerpoint/2010/main" val="285780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My First Template</a:t>
            </a:r>
            <a:endParaRPr lang="en-US"/>
          </a:p>
        </p:txBody>
      </p:sp>
    </p:spTree>
    <p:extLst>
      <p:ext uri="{BB962C8B-B14F-4D97-AF65-F5344CB8AC3E}">
        <p14:creationId xmlns:p14="http://schemas.microsoft.com/office/powerpoint/2010/main" val="3369828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My First Template</a:t>
            </a:r>
            <a:endParaRPr lang="en-US"/>
          </a:p>
        </p:txBody>
      </p:sp>
    </p:spTree>
    <p:extLst>
      <p:ext uri="{BB962C8B-B14F-4D97-AF65-F5344CB8AC3E}">
        <p14:creationId xmlns:p14="http://schemas.microsoft.com/office/powerpoint/2010/main" val="336982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8335E3-8F17-45A1-9F32-E2B53B1D4DA7}" type="slidenum">
              <a:rPr lang="zh-CN" altLang="en-US" smtClean="0"/>
              <a:pPr/>
              <a:t>11</a:t>
            </a:fld>
            <a:endParaRPr lang="zh-CN" altLang="en-US"/>
          </a:p>
        </p:txBody>
      </p:sp>
    </p:spTree>
    <p:extLst>
      <p:ext uri="{BB962C8B-B14F-4D97-AF65-F5344CB8AC3E}">
        <p14:creationId xmlns:p14="http://schemas.microsoft.com/office/powerpoint/2010/main" val="230271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8335E3-8F17-45A1-9F32-E2B53B1D4DA7}" type="slidenum">
              <a:rPr lang="zh-CN" altLang="en-US" smtClean="0"/>
              <a:pPr/>
              <a:t>16</a:t>
            </a:fld>
            <a:endParaRPr lang="zh-CN" altLang="en-US"/>
          </a:p>
        </p:txBody>
      </p:sp>
    </p:spTree>
    <p:extLst>
      <p:ext uri="{BB962C8B-B14F-4D97-AF65-F5344CB8AC3E}">
        <p14:creationId xmlns:p14="http://schemas.microsoft.com/office/powerpoint/2010/main" val="124919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t="25398"/>
          <a:stretch/>
        </p:blipFill>
        <p:spPr>
          <a:xfrm>
            <a:off x="0" y="0"/>
            <a:ext cx="12192000" cy="6858000"/>
          </a:xfrm>
          <a:prstGeom prst="rect">
            <a:avLst/>
          </a:prstGeom>
        </p:spPr>
      </p:pic>
    </p:spTree>
    <p:extLst>
      <p:ext uri="{BB962C8B-B14F-4D97-AF65-F5344CB8AC3E}">
        <p14:creationId xmlns:p14="http://schemas.microsoft.com/office/powerpoint/2010/main" val="2211208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89726" y="329266"/>
            <a:ext cx="10515600" cy="495487"/>
          </a:xfrm>
        </p:spPr>
        <p:txBody>
          <a:bodyPr>
            <a:normAutofit/>
          </a:bodyPr>
          <a:lstStyle>
            <a:lvl1pPr>
              <a:defRPr sz="3200" b="1">
                <a:solidFill>
                  <a:schemeClr val="tx2"/>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7812" y="-378351"/>
            <a:ext cx="1904187" cy="1904187"/>
          </a:xfrm>
          <a:prstGeom prst="rect">
            <a:avLst/>
          </a:prstGeom>
        </p:spPr>
      </p:pic>
    </p:spTree>
    <p:extLst>
      <p:ext uri="{BB962C8B-B14F-4D97-AF65-F5344CB8AC3E}">
        <p14:creationId xmlns:p14="http://schemas.microsoft.com/office/powerpoint/2010/main" val="27644060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765230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2017-5-22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ideo" Target="file:///H:\&#22242;&#38431;&#29677;&#20250;&#35838;\NAJA9947.mo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NULL"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排队军人.jpeg"/>
          <p:cNvPicPr>
            <a:picLocks noChangeAspect="1"/>
          </p:cNvPicPr>
          <p:nvPr/>
        </p:nvPicPr>
        <p:blipFill>
          <a:blip r:embed="rId2"/>
          <a:srcRect b="13522"/>
          <a:stretch>
            <a:fillRect/>
          </a:stretch>
        </p:blipFill>
        <p:spPr>
          <a:xfrm>
            <a:off x="6102350" y="-1"/>
            <a:ext cx="6089650" cy="7021585"/>
          </a:xfrm>
          <a:prstGeom prst="rect">
            <a:avLst/>
          </a:prstGeom>
        </p:spPr>
      </p:pic>
      <p:pic>
        <p:nvPicPr>
          <p:cNvPr id="5" name="图片 4" descr="459269000933391267.jpg"/>
          <p:cNvPicPr>
            <a:picLocks noChangeAspect="1"/>
          </p:cNvPicPr>
          <p:nvPr/>
        </p:nvPicPr>
        <p:blipFill>
          <a:blip r:embed="rId3"/>
          <a:srcRect l="18820" r="17719"/>
          <a:stretch>
            <a:fillRect/>
          </a:stretch>
        </p:blipFill>
        <p:spPr>
          <a:xfrm>
            <a:off x="-101600" y="-1"/>
            <a:ext cx="6224319" cy="698802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94950" y="4261607"/>
            <a:ext cx="11467751" cy="1454244"/>
          </a:xfrm>
          <a:prstGeom prst="rect">
            <a:avLst/>
          </a:prstGeom>
          <a:noFill/>
        </p:spPr>
        <p:txBody>
          <a:bodyPr wrap="square" rtlCol="0">
            <a:spAutoFit/>
          </a:bodyPr>
          <a:lstStyle/>
          <a:p>
            <a:pPr>
              <a:lnSpc>
                <a:spcPct val="150000"/>
              </a:lnSpc>
              <a:buFont typeface="Arial" pitchFamily="34" charset="0"/>
              <a:buChar char="•"/>
            </a:pPr>
            <a:r>
              <a:rPr lang="en-US" altLang="zh-CN" sz="3200" b="1" dirty="0" smtClean="0">
                <a:latin typeface="楷体" pitchFamily="49" charset="-122"/>
                <a:ea typeface="楷体" pitchFamily="49" charset="-122"/>
              </a:rPr>
              <a:t> </a:t>
            </a:r>
            <a:r>
              <a:rPr lang="zh-CN" altLang="en-US" sz="3200" b="1" dirty="0" smtClean="0">
                <a:latin typeface="楷体" pitchFamily="49" charset="-122"/>
                <a:ea typeface="楷体" pitchFamily="49" charset="-122"/>
              </a:rPr>
              <a:t>你们小组是如何完成这项任务的？</a:t>
            </a:r>
            <a:endParaRPr lang="en-US" altLang="zh-CN" sz="3200" b="1" dirty="0" smtClean="0">
              <a:latin typeface="楷体" pitchFamily="49" charset="-122"/>
              <a:ea typeface="楷体" pitchFamily="49" charset="-122"/>
            </a:endParaRPr>
          </a:p>
          <a:p>
            <a:pPr>
              <a:lnSpc>
                <a:spcPct val="150000"/>
              </a:lnSpc>
              <a:buFont typeface="Arial" pitchFamily="34" charset="0"/>
              <a:buChar char="•"/>
            </a:pPr>
            <a:r>
              <a:rPr lang="zh-CN" altLang="en-US" sz="3200" b="1" dirty="0" smtClean="0">
                <a:latin typeface="楷体" pitchFamily="49" charset="-122"/>
                <a:ea typeface="楷体" pitchFamily="49" charset="-122"/>
              </a:rPr>
              <a:t> 在这个过程中，你们是一个团队吗？一个团队需要哪些品质？</a:t>
            </a:r>
            <a:endParaRPr lang="en-US" altLang="zh-CN" sz="3200" b="1" dirty="0" smtClean="0">
              <a:latin typeface="楷体" pitchFamily="49" charset="-122"/>
              <a:ea typeface="楷体" pitchFamily="49" charset="-122"/>
            </a:endParaRPr>
          </a:p>
        </p:txBody>
      </p:sp>
      <p:pic>
        <p:nvPicPr>
          <p:cNvPr id="3" name="图片 2" descr="timg.jpg"/>
          <p:cNvPicPr>
            <a:picLocks noChangeAspect="1"/>
          </p:cNvPicPr>
          <p:nvPr/>
        </p:nvPicPr>
        <p:blipFill>
          <a:blip r:embed="rId3"/>
          <a:stretch>
            <a:fillRect/>
          </a:stretch>
        </p:blipFill>
        <p:spPr>
          <a:xfrm>
            <a:off x="615062" y="509673"/>
            <a:ext cx="5490098" cy="3407986"/>
          </a:xfrm>
          <a:prstGeom prst="rect">
            <a:avLst/>
          </a:prstGeom>
          <a:ln>
            <a:noFill/>
          </a:ln>
          <a:effectLst>
            <a:softEdge rad="112500"/>
          </a:effectLst>
        </p:spPr>
      </p:pic>
    </p:spTree>
    <p:extLst>
      <p:ext uri="{BB962C8B-B14F-4D97-AF65-F5344CB8AC3E}">
        <p14:creationId xmlns:p14="http://schemas.microsoft.com/office/powerpoint/2010/main" val="1840497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arn(inHorizontal)">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816900" y="1339"/>
            <a:ext cx="2308752" cy="1159382"/>
          </a:xfrm>
          <a:custGeom>
            <a:avLst/>
            <a:gdLst>
              <a:gd name="T0" fmla="*/ 3490 w 3490"/>
              <a:gd name="T1" fmla="*/ 0 h 1722"/>
              <a:gd name="T2" fmla="*/ 1794 w 3490"/>
              <a:gd name="T3" fmla="*/ 1695 h 1722"/>
              <a:gd name="T4" fmla="*/ 1695 w 3490"/>
              <a:gd name="T5" fmla="*/ 1695 h 1722"/>
              <a:gd name="T6" fmla="*/ 0 w 3490"/>
              <a:gd name="T7" fmla="*/ 0 h 1722"/>
              <a:gd name="T8" fmla="*/ 3490 w 3490"/>
              <a:gd name="T9" fmla="*/ 0 h 1722"/>
            </a:gdLst>
            <a:ahLst/>
            <a:cxnLst>
              <a:cxn ang="0">
                <a:pos x="T0" y="T1"/>
              </a:cxn>
              <a:cxn ang="0">
                <a:pos x="T2" y="T3"/>
              </a:cxn>
              <a:cxn ang="0">
                <a:pos x="T4" y="T5"/>
              </a:cxn>
              <a:cxn ang="0">
                <a:pos x="T6" y="T7"/>
              </a:cxn>
              <a:cxn ang="0">
                <a:pos x="T8" y="T9"/>
              </a:cxn>
            </a:cxnLst>
            <a:rect l="0" t="0" r="r" b="b"/>
            <a:pathLst>
              <a:path w="3490" h="1722">
                <a:moveTo>
                  <a:pt x="3490" y="0"/>
                </a:moveTo>
                <a:lnTo>
                  <a:pt x="1794" y="1695"/>
                </a:lnTo>
                <a:cubicBezTo>
                  <a:pt x="1767" y="1722"/>
                  <a:pt x="1723" y="1722"/>
                  <a:pt x="1695" y="1695"/>
                </a:cubicBezTo>
                <a:lnTo>
                  <a:pt x="0" y="0"/>
                </a:lnTo>
                <a:lnTo>
                  <a:pt x="3490" y="0"/>
                </a:lnTo>
                <a:close/>
              </a:path>
            </a:pathLst>
          </a:custGeom>
          <a:solidFill>
            <a:srgbClr val="00A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zh-CN" altLang="en-US" sz="1799"/>
          </a:p>
        </p:txBody>
      </p:sp>
      <p:sp>
        <p:nvSpPr>
          <p:cNvPr id="4" name="Freeform 6"/>
          <p:cNvSpPr>
            <a:spLocks/>
          </p:cNvSpPr>
          <p:nvPr/>
        </p:nvSpPr>
        <p:spPr bwMode="auto">
          <a:xfrm>
            <a:off x="354349" y="1339"/>
            <a:ext cx="2308752" cy="1157380"/>
          </a:xfrm>
          <a:custGeom>
            <a:avLst/>
            <a:gdLst>
              <a:gd name="T0" fmla="*/ 3490 w 3490"/>
              <a:gd name="T1" fmla="*/ 0 h 1719"/>
              <a:gd name="T2" fmla="*/ 1803 w 3490"/>
              <a:gd name="T3" fmla="*/ 1687 h 1719"/>
              <a:gd name="T4" fmla="*/ 1687 w 3490"/>
              <a:gd name="T5" fmla="*/ 1687 h 1719"/>
              <a:gd name="T6" fmla="*/ 0 w 3490"/>
              <a:gd name="T7" fmla="*/ 0 h 1719"/>
              <a:gd name="T8" fmla="*/ 3490 w 3490"/>
              <a:gd name="T9" fmla="*/ 0 h 1719"/>
            </a:gdLst>
            <a:ahLst/>
            <a:cxnLst>
              <a:cxn ang="0">
                <a:pos x="T0" y="T1"/>
              </a:cxn>
              <a:cxn ang="0">
                <a:pos x="T2" y="T3"/>
              </a:cxn>
              <a:cxn ang="0">
                <a:pos x="T4" y="T5"/>
              </a:cxn>
              <a:cxn ang="0">
                <a:pos x="T6" y="T7"/>
              </a:cxn>
              <a:cxn ang="0">
                <a:pos x="T8" y="T9"/>
              </a:cxn>
            </a:cxnLst>
            <a:rect l="0" t="0" r="r" b="b"/>
            <a:pathLst>
              <a:path w="3490" h="1719">
                <a:moveTo>
                  <a:pt x="3490" y="0"/>
                </a:moveTo>
                <a:lnTo>
                  <a:pt x="1803" y="1687"/>
                </a:lnTo>
                <a:cubicBezTo>
                  <a:pt x="1771" y="1719"/>
                  <a:pt x="1719" y="1719"/>
                  <a:pt x="1687" y="1687"/>
                </a:cubicBezTo>
                <a:lnTo>
                  <a:pt x="0" y="0"/>
                </a:lnTo>
                <a:lnTo>
                  <a:pt x="3490" y="0"/>
                </a:lnTo>
                <a:close/>
              </a:path>
            </a:pathLst>
          </a:custGeom>
          <a:solidFill>
            <a:srgbClr val="373E87"/>
          </a:solidFill>
          <a:ln>
            <a:noFill/>
          </a:ln>
          <a:extLst/>
        </p:spPr>
        <p:txBody>
          <a:bodyPr vert="horz" wrap="square" lIns="91404" tIns="45702" rIns="91404" bIns="45702" numCol="1" anchor="t" anchorCtr="0" compatLnSpc="1">
            <a:prstTxWarp prst="textNoShape">
              <a:avLst/>
            </a:prstTxWarp>
          </a:bodyPr>
          <a:lstStyle/>
          <a:p>
            <a:endParaRPr lang="zh-CN" altLang="en-US" sz="1799"/>
          </a:p>
        </p:txBody>
      </p:sp>
      <p:sp>
        <p:nvSpPr>
          <p:cNvPr id="7" name="Freeform 11"/>
          <p:cNvSpPr>
            <a:spLocks/>
          </p:cNvSpPr>
          <p:nvPr/>
        </p:nvSpPr>
        <p:spPr bwMode="auto">
          <a:xfrm>
            <a:off x="4271758" y="3480180"/>
            <a:ext cx="1214650" cy="218363"/>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chemeClr val="accent3"/>
          </a:solidFill>
          <a:ln>
            <a:noFill/>
          </a:ln>
          <a:extLst/>
        </p:spPr>
        <p:txBody>
          <a:bodyPr vert="horz" wrap="square" lIns="91404" tIns="45702" rIns="91404" bIns="45702" numCol="1" anchor="t" anchorCtr="0" compatLnSpc="1">
            <a:prstTxWarp prst="textNoShape">
              <a:avLst/>
            </a:prstTxWarp>
          </a:bodyPr>
          <a:lstStyle/>
          <a:p>
            <a:endParaRPr lang="zh-CN" altLang="en-US" sz="1799"/>
          </a:p>
        </p:txBody>
      </p:sp>
      <p:sp>
        <p:nvSpPr>
          <p:cNvPr id="8" name="Freeform 10"/>
          <p:cNvSpPr>
            <a:spLocks/>
          </p:cNvSpPr>
          <p:nvPr/>
        </p:nvSpPr>
        <p:spPr bwMode="auto">
          <a:xfrm>
            <a:off x="4299054" y="3725840"/>
            <a:ext cx="4026089" cy="928048"/>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chemeClr val="bg1"/>
          </a:solidFill>
          <a:ln w="10" cap="flat">
            <a:solidFill>
              <a:srgbClr val="A8A9AD"/>
            </a:solidFill>
            <a:prstDash val="solid"/>
            <a:miter lim="800000"/>
            <a:headEnd/>
            <a:tailEnd/>
          </a:ln>
        </p:spPr>
        <p:txBody>
          <a:bodyPr vert="horz" wrap="square" lIns="91404" tIns="45702" rIns="91404" bIns="45702" numCol="1" anchor="t" anchorCtr="0" compatLnSpc="1">
            <a:prstTxWarp prst="textNoShape">
              <a:avLst/>
            </a:prstTxWarp>
          </a:bodyPr>
          <a:lstStyle/>
          <a:p>
            <a:endParaRPr lang="zh-CN" altLang="en-US" sz="1799"/>
          </a:p>
        </p:txBody>
      </p:sp>
      <p:sp>
        <p:nvSpPr>
          <p:cNvPr id="9" name="Rectangle 12"/>
          <p:cNvSpPr>
            <a:spLocks noChangeArrowheads="1"/>
          </p:cNvSpPr>
          <p:nvPr/>
        </p:nvSpPr>
        <p:spPr bwMode="auto">
          <a:xfrm>
            <a:off x="4424136" y="3725838"/>
            <a:ext cx="939443" cy="865298"/>
          </a:xfrm>
          <a:prstGeom prst="rect">
            <a:avLst/>
          </a:prstGeom>
          <a:solidFill>
            <a:srgbClr val="373E87"/>
          </a:solidFill>
          <a:ln>
            <a:noFill/>
          </a:ln>
          <a:extLst/>
        </p:spPr>
        <p:txBody>
          <a:bodyPr vert="horz" wrap="square" lIns="91404" tIns="45702" rIns="91404" bIns="45702" numCol="1" anchor="t" anchorCtr="0" compatLnSpc="1">
            <a:prstTxWarp prst="textNoShape">
              <a:avLst/>
            </a:prstTxWarp>
          </a:bodyPr>
          <a:lstStyle/>
          <a:p>
            <a:endParaRPr lang="zh-CN" altLang="en-US" sz="1799"/>
          </a:p>
        </p:txBody>
      </p:sp>
      <p:sp>
        <p:nvSpPr>
          <p:cNvPr id="19" name="TextBox 72"/>
          <p:cNvSpPr txBox="1"/>
          <p:nvPr/>
        </p:nvSpPr>
        <p:spPr>
          <a:xfrm>
            <a:off x="5462853" y="3906786"/>
            <a:ext cx="2749471" cy="707886"/>
          </a:xfrm>
          <a:prstGeom prst="rect">
            <a:avLst/>
          </a:prstGeom>
          <a:noFill/>
        </p:spPr>
        <p:txBody>
          <a:bodyPr wrap="none" rtlCol="0">
            <a:spAutoFit/>
          </a:bodyPr>
          <a:lstStyle/>
          <a:p>
            <a:r>
              <a:rPr lang="zh-CN" altLang="en-US" sz="4000" b="1" dirty="0" smtClean="0">
                <a:solidFill>
                  <a:schemeClr val="accent3"/>
                </a:solidFill>
                <a:latin typeface="+mn-ea"/>
              </a:rPr>
              <a:t>我们的班级</a:t>
            </a:r>
            <a:endParaRPr lang="zh-CN" altLang="en-US" sz="4000" b="1" dirty="0">
              <a:solidFill>
                <a:schemeClr val="accent3"/>
              </a:solidFill>
              <a:latin typeface="+mn-ea"/>
            </a:endParaRPr>
          </a:p>
        </p:txBody>
      </p:sp>
      <p:sp>
        <p:nvSpPr>
          <p:cNvPr id="30" name="TextBox 29"/>
          <p:cNvSpPr txBox="1"/>
          <p:nvPr/>
        </p:nvSpPr>
        <p:spPr>
          <a:xfrm>
            <a:off x="1098958" y="167780"/>
            <a:ext cx="1107347" cy="461665"/>
          </a:xfrm>
          <a:prstGeom prst="rect">
            <a:avLst/>
          </a:prstGeom>
          <a:noFill/>
        </p:spPr>
        <p:txBody>
          <a:bodyPr wrap="square" rtlCol="0">
            <a:spAutoFit/>
          </a:bodyPr>
          <a:lstStyle/>
          <a:p>
            <a:r>
              <a:rPr lang="zh-CN" altLang="en-US" sz="2400" dirty="0" smtClean="0">
                <a:solidFill>
                  <a:schemeClr val="bg1"/>
                </a:solidFill>
              </a:rPr>
              <a:t>十班</a:t>
            </a:r>
            <a:endParaRPr lang="zh-CN" altLang="en-US" sz="2400" dirty="0">
              <a:solidFill>
                <a:schemeClr val="bg1"/>
              </a:solidFill>
            </a:endParaRPr>
          </a:p>
        </p:txBody>
      </p:sp>
      <p:grpSp>
        <p:nvGrpSpPr>
          <p:cNvPr id="12" name="组合 11"/>
          <p:cNvGrpSpPr/>
          <p:nvPr/>
        </p:nvGrpSpPr>
        <p:grpSpPr>
          <a:xfrm>
            <a:off x="3166271" y="4926841"/>
            <a:ext cx="1160060" cy="1037230"/>
            <a:chOff x="5431809" y="5063319"/>
            <a:chExt cx="1160060" cy="1037230"/>
          </a:xfrm>
        </p:grpSpPr>
        <p:sp>
          <p:nvSpPr>
            <p:cNvPr id="11" name="Rectangle 12"/>
            <p:cNvSpPr>
              <a:spLocks noChangeArrowheads="1"/>
            </p:cNvSpPr>
            <p:nvPr/>
          </p:nvSpPr>
          <p:spPr bwMode="auto">
            <a:xfrm>
              <a:off x="5431809" y="5063319"/>
              <a:ext cx="1160060" cy="1037230"/>
            </a:xfrm>
            <a:prstGeom prst="rect">
              <a:avLst/>
            </a:prstGeom>
            <a:solidFill>
              <a:srgbClr val="373E87"/>
            </a:solidFill>
            <a:ln>
              <a:noFill/>
            </a:ln>
            <a:extLst/>
          </p:spPr>
          <p:txBody>
            <a:bodyPr vert="horz" wrap="square" lIns="91404" tIns="45702" rIns="91404" bIns="45702" numCol="1" anchor="t" anchorCtr="0" compatLnSpc="1">
              <a:prstTxWarp prst="textNoShape">
                <a:avLst/>
              </a:prstTxWarp>
            </a:bodyPr>
            <a:lstStyle/>
            <a:p>
              <a:endParaRPr lang="zh-CN" altLang="en-US" sz="1799"/>
            </a:p>
          </p:txBody>
        </p:sp>
        <p:sp>
          <p:nvSpPr>
            <p:cNvPr id="10" name="Freeform 23"/>
            <p:cNvSpPr>
              <a:spLocks noEditPoints="1"/>
            </p:cNvSpPr>
            <p:nvPr/>
          </p:nvSpPr>
          <p:spPr bwMode="auto">
            <a:xfrm>
              <a:off x="5556626" y="5238312"/>
              <a:ext cx="915511" cy="762000"/>
            </a:xfrm>
            <a:custGeom>
              <a:avLst/>
              <a:gdLst>
                <a:gd name="T0" fmla="*/ 222870 w 1196"/>
                <a:gd name="T1" fmla="*/ 543519 h 994"/>
                <a:gd name="T2" fmla="*/ 176151 w 1196"/>
                <a:gd name="T3" fmla="*/ 648543 h 994"/>
                <a:gd name="T4" fmla="*/ 0 w 1196"/>
                <a:gd name="T5" fmla="*/ 628612 h 994"/>
                <a:gd name="T6" fmla="*/ 0 w 1196"/>
                <a:gd name="T7" fmla="*/ 631678 h 994"/>
                <a:gd name="T8" fmla="*/ 244314 w 1196"/>
                <a:gd name="T9" fmla="*/ 670008 h 994"/>
                <a:gd name="T10" fmla="*/ 199128 w 1196"/>
                <a:gd name="T11" fmla="*/ 533553 h 994"/>
                <a:gd name="T12" fmla="*/ 223636 w 1196"/>
                <a:gd name="T13" fmla="*/ 528954 h 994"/>
                <a:gd name="T14" fmla="*/ 232826 w 1196"/>
                <a:gd name="T15" fmla="*/ 501356 h 994"/>
                <a:gd name="T16" fmla="*/ 219040 w 1196"/>
                <a:gd name="T17" fmla="*/ 490624 h 994"/>
                <a:gd name="T18" fmla="*/ 191469 w 1196"/>
                <a:gd name="T19" fmla="*/ 492924 h 994"/>
                <a:gd name="T20" fmla="*/ 181512 w 1196"/>
                <a:gd name="T21" fmla="*/ 511322 h 994"/>
                <a:gd name="T22" fmla="*/ 199128 w 1196"/>
                <a:gd name="T23" fmla="*/ 533553 h 994"/>
                <a:gd name="T24" fmla="*/ 793447 w 1196"/>
                <a:gd name="T25" fmla="*/ 477592 h 994"/>
                <a:gd name="T26" fmla="*/ 722221 w 1196"/>
                <a:gd name="T27" fmla="*/ 543519 h 994"/>
                <a:gd name="T28" fmla="*/ 676268 w 1196"/>
                <a:gd name="T29" fmla="*/ 648543 h 994"/>
                <a:gd name="T30" fmla="*/ 626486 w 1196"/>
                <a:gd name="T31" fmla="*/ 496757 h 994"/>
                <a:gd name="T32" fmla="*/ 640272 w 1196"/>
                <a:gd name="T33" fmla="*/ 629378 h 994"/>
                <a:gd name="T34" fmla="*/ 707669 w 1196"/>
                <a:gd name="T35" fmla="*/ 670008 h 994"/>
                <a:gd name="T36" fmla="*/ 915987 w 1196"/>
                <a:gd name="T37" fmla="*/ 630145 h 994"/>
                <a:gd name="T38" fmla="*/ 275715 w 1196"/>
                <a:gd name="T39" fmla="*/ 535087 h 994"/>
                <a:gd name="T40" fmla="*/ 293330 w 1196"/>
                <a:gd name="T41" fmla="*/ 477592 h 994"/>
                <a:gd name="T42" fmla="*/ 208318 w 1196"/>
                <a:gd name="T43" fmla="*/ 192416 h 994"/>
                <a:gd name="T44" fmla="*/ 208318 w 1196"/>
                <a:gd name="T45" fmla="*/ 449227 h 994"/>
                <a:gd name="T46" fmla="*/ 208318 w 1196"/>
                <a:gd name="T47" fmla="*/ 192416 h 994"/>
                <a:gd name="T48" fmla="*/ 499351 w 1196"/>
                <a:gd name="T49" fmla="*/ 625545 h 994"/>
                <a:gd name="T50" fmla="*/ 541474 w 1196"/>
                <a:gd name="T51" fmla="*/ 625545 h 994"/>
                <a:gd name="T52" fmla="*/ 437315 w 1196"/>
                <a:gd name="T53" fmla="*/ 647010 h 994"/>
                <a:gd name="T54" fmla="*/ 437315 w 1196"/>
                <a:gd name="T55" fmla="*/ 604847 h 994"/>
                <a:gd name="T56" fmla="*/ 437315 w 1196"/>
                <a:gd name="T57" fmla="*/ 647010 h 994"/>
                <a:gd name="T58" fmla="*/ 332390 w 1196"/>
                <a:gd name="T59" fmla="*/ 625545 h 994"/>
                <a:gd name="T60" fmla="*/ 375279 w 1196"/>
                <a:gd name="T61" fmla="*/ 625545 h 994"/>
                <a:gd name="T62" fmla="*/ 599680 w 1196"/>
                <a:gd name="T63" fmla="*/ 483724 h 994"/>
                <a:gd name="T64" fmla="*/ 585895 w 1196"/>
                <a:gd name="T65" fmla="*/ 462260 h 994"/>
                <a:gd name="T66" fmla="*/ 510839 w 1196"/>
                <a:gd name="T67" fmla="*/ 509022 h 994"/>
                <a:gd name="T68" fmla="*/ 268822 w 1196"/>
                <a:gd name="T69" fmla="*/ 629378 h 994"/>
                <a:gd name="T70" fmla="*/ 610403 w 1196"/>
                <a:gd name="T71" fmla="*/ 629378 h 994"/>
                <a:gd name="T72" fmla="*/ 599680 w 1196"/>
                <a:gd name="T73" fmla="*/ 483724 h 994"/>
                <a:gd name="T74" fmla="*/ 425061 w 1196"/>
                <a:gd name="T75" fmla="*/ 136455 h 994"/>
                <a:gd name="T76" fmla="*/ 382172 w 1196"/>
                <a:gd name="T77" fmla="*/ 136455 h 994"/>
                <a:gd name="T78" fmla="*/ 487097 w 1196"/>
                <a:gd name="T79" fmla="*/ 114990 h 994"/>
                <a:gd name="T80" fmla="*/ 487097 w 1196"/>
                <a:gd name="T81" fmla="*/ 157920 h 994"/>
                <a:gd name="T82" fmla="*/ 487097 w 1196"/>
                <a:gd name="T83" fmla="*/ 114990 h 994"/>
                <a:gd name="T84" fmla="*/ 591256 w 1196"/>
                <a:gd name="T85" fmla="*/ 136455 h 994"/>
                <a:gd name="T86" fmla="*/ 549133 w 1196"/>
                <a:gd name="T87" fmla="*/ 136455 h 994"/>
                <a:gd name="T88" fmla="*/ 324731 w 1196"/>
                <a:gd name="T89" fmla="*/ 278276 h 994"/>
                <a:gd name="T90" fmla="*/ 337751 w 1196"/>
                <a:gd name="T91" fmla="*/ 299740 h 994"/>
                <a:gd name="T92" fmla="*/ 412807 w 1196"/>
                <a:gd name="T93" fmla="*/ 253744 h 994"/>
                <a:gd name="T94" fmla="*/ 655589 w 1196"/>
                <a:gd name="T95" fmla="*/ 132622 h 994"/>
                <a:gd name="T96" fmla="*/ 314009 w 1196"/>
                <a:gd name="T97" fmla="*/ 132622 h 994"/>
                <a:gd name="T98" fmla="*/ 324731 w 1196"/>
                <a:gd name="T99" fmla="*/ 278276 h 994"/>
                <a:gd name="T100" fmla="*/ 696181 w 1196"/>
                <a:gd name="T101" fmla="*/ 490624 h 994"/>
                <a:gd name="T102" fmla="*/ 682395 w 1196"/>
                <a:gd name="T103" fmla="*/ 501356 h 994"/>
                <a:gd name="T104" fmla="*/ 691586 w 1196"/>
                <a:gd name="T105" fmla="*/ 528954 h 994"/>
                <a:gd name="T106" fmla="*/ 716094 w 1196"/>
                <a:gd name="T107" fmla="*/ 533553 h 994"/>
                <a:gd name="T108" fmla="*/ 733709 w 1196"/>
                <a:gd name="T109" fmla="*/ 511322 h 994"/>
                <a:gd name="T110" fmla="*/ 724518 w 1196"/>
                <a:gd name="T111" fmla="*/ 492924 h 994"/>
                <a:gd name="T112" fmla="*/ 614998 w 1196"/>
                <a:gd name="T113" fmla="*/ 312006 h 994"/>
                <a:gd name="T114" fmla="*/ 800340 w 1196"/>
                <a:gd name="T115" fmla="*/ 312006 h 994"/>
                <a:gd name="T116" fmla="*/ 614998 w 1196"/>
                <a:gd name="T117" fmla="*/ 312006 h 9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96" h="994">
                  <a:moveTo>
                    <a:pt x="313" y="846"/>
                  </a:moveTo>
                  <a:lnTo>
                    <a:pt x="291" y="709"/>
                  </a:lnTo>
                  <a:lnTo>
                    <a:pt x="253" y="709"/>
                  </a:lnTo>
                  <a:lnTo>
                    <a:pt x="230" y="846"/>
                  </a:lnTo>
                  <a:lnTo>
                    <a:pt x="160" y="623"/>
                  </a:lnTo>
                  <a:cubicBezTo>
                    <a:pt x="65" y="659"/>
                    <a:pt x="0" y="737"/>
                    <a:pt x="0" y="820"/>
                  </a:cubicBezTo>
                  <a:cubicBezTo>
                    <a:pt x="0" y="821"/>
                    <a:pt x="0" y="822"/>
                    <a:pt x="0" y="822"/>
                  </a:cubicBezTo>
                  <a:cubicBezTo>
                    <a:pt x="0" y="823"/>
                    <a:pt x="0" y="823"/>
                    <a:pt x="0" y="824"/>
                  </a:cubicBezTo>
                  <a:cubicBezTo>
                    <a:pt x="0" y="879"/>
                    <a:pt x="57" y="874"/>
                    <a:pt x="272" y="874"/>
                  </a:cubicBezTo>
                  <a:cubicBezTo>
                    <a:pt x="289" y="874"/>
                    <a:pt x="304" y="874"/>
                    <a:pt x="319" y="874"/>
                  </a:cubicBezTo>
                  <a:cubicBezTo>
                    <a:pt x="317" y="865"/>
                    <a:pt x="314" y="856"/>
                    <a:pt x="313" y="846"/>
                  </a:cubicBezTo>
                  <a:close/>
                  <a:moveTo>
                    <a:pt x="260" y="696"/>
                  </a:moveTo>
                  <a:lnTo>
                    <a:pt x="283" y="696"/>
                  </a:lnTo>
                  <a:cubicBezTo>
                    <a:pt x="287" y="696"/>
                    <a:pt x="290" y="694"/>
                    <a:pt x="292" y="690"/>
                  </a:cubicBezTo>
                  <a:lnTo>
                    <a:pt x="306" y="667"/>
                  </a:lnTo>
                  <a:cubicBezTo>
                    <a:pt x="308" y="663"/>
                    <a:pt x="308" y="658"/>
                    <a:pt x="304" y="654"/>
                  </a:cubicBezTo>
                  <a:lnTo>
                    <a:pt x="293" y="643"/>
                  </a:lnTo>
                  <a:cubicBezTo>
                    <a:pt x="291" y="641"/>
                    <a:pt x="289" y="640"/>
                    <a:pt x="286" y="640"/>
                  </a:cubicBezTo>
                  <a:lnTo>
                    <a:pt x="257" y="640"/>
                  </a:lnTo>
                  <a:cubicBezTo>
                    <a:pt x="254" y="640"/>
                    <a:pt x="252" y="641"/>
                    <a:pt x="250" y="643"/>
                  </a:cubicBezTo>
                  <a:lnTo>
                    <a:pt x="239" y="654"/>
                  </a:lnTo>
                  <a:cubicBezTo>
                    <a:pt x="235" y="658"/>
                    <a:pt x="235" y="663"/>
                    <a:pt x="237" y="667"/>
                  </a:cubicBezTo>
                  <a:lnTo>
                    <a:pt x="251" y="690"/>
                  </a:lnTo>
                  <a:cubicBezTo>
                    <a:pt x="253" y="694"/>
                    <a:pt x="256" y="696"/>
                    <a:pt x="260" y="696"/>
                  </a:cubicBezTo>
                  <a:close/>
                  <a:moveTo>
                    <a:pt x="1196" y="820"/>
                  </a:moveTo>
                  <a:cubicBezTo>
                    <a:pt x="1196" y="737"/>
                    <a:pt x="1130" y="659"/>
                    <a:pt x="1036" y="623"/>
                  </a:cubicBezTo>
                  <a:lnTo>
                    <a:pt x="965" y="846"/>
                  </a:lnTo>
                  <a:lnTo>
                    <a:pt x="943" y="709"/>
                  </a:lnTo>
                  <a:lnTo>
                    <a:pt x="905" y="709"/>
                  </a:lnTo>
                  <a:lnTo>
                    <a:pt x="883" y="846"/>
                  </a:lnTo>
                  <a:lnTo>
                    <a:pt x="819" y="645"/>
                  </a:lnTo>
                  <a:cubicBezTo>
                    <a:pt x="819" y="646"/>
                    <a:pt x="819" y="647"/>
                    <a:pt x="818" y="648"/>
                  </a:cubicBezTo>
                  <a:lnTo>
                    <a:pt x="793" y="703"/>
                  </a:lnTo>
                  <a:cubicBezTo>
                    <a:pt x="821" y="738"/>
                    <a:pt x="836" y="779"/>
                    <a:pt x="836" y="821"/>
                  </a:cubicBezTo>
                  <a:cubicBezTo>
                    <a:pt x="836" y="839"/>
                    <a:pt x="833" y="857"/>
                    <a:pt x="828" y="874"/>
                  </a:cubicBezTo>
                  <a:cubicBezTo>
                    <a:pt x="856" y="874"/>
                    <a:pt x="887" y="874"/>
                    <a:pt x="924" y="874"/>
                  </a:cubicBezTo>
                  <a:cubicBezTo>
                    <a:pt x="1152" y="874"/>
                    <a:pt x="1196" y="879"/>
                    <a:pt x="1196" y="824"/>
                  </a:cubicBezTo>
                  <a:cubicBezTo>
                    <a:pt x="1196" y="823"/>
                    <a:pt x="1196" y="823"/>
                    <a:pt x="1196" y="822"/>
                  </a:cubicBezTo>
                  <a:cubicBezTo>
                    <a:pt x="1196" y="822"/>
                    <a:pt x="1196" y="821"/>
                    <a:pt x="1196" y="820"/>
                  </a:cubicBezTo>
                  <a:close/>
                  <a:moveTo>
                    <a:pt x="360" y="698"/>
                  </a:moveTo>
                  <a:cubicBezTo>
                    <a:pt x="378" y="677"/>
                    <a:pt x="401" y="659"/>
                    <a:pt x="428" y="644"/>
                  </a:cubicBezTo>
                  <a:cubicBezTo>
                    <a:pt x="414" y="636"/>
                    <a:pt x="399" y="629"/>
                    <a:pt x="383" y="623"/>
                  </a:cubicBezTo>
                  <a:lnTo>
                    <a:pt x="360" y="698"/>
                  </a:lnTo>
                  <a:close/>
                  <a:moveTo>
                    <a:pt x="272" y="251"/>
                  </a:moveTo>
                  <a:cubicBezTo>
                    <a:pt x="205" y="251"/>
                    <a:pt x="150" y="321"/>
                    <a:pt x="150" y="407"/>
                  </a:cubicBezTo>
                  <a:cubicBezTo>
                    <a:pt x="150" y="493"/>
                    <a:pt x="205" y="586"/>
                    <a:pt x="272" y="586"/>
                  </a:cubicBezTo>
                  <a:cubicBezTo>
                    <a:pt x="338" y="586"/>
                    <a:pt x="393" y="493"/>
                    <a:pt x="393" y="407"/>
                  </a:cubicBezTo>
                  <a:cubicBezTo>
                    <a:pt x="393" y="321"/>
                    <a:pt x="338" y="251"/>
                    <a:pt x="272" y="251"/>
                  </a:cubicBezTo>
                  <a:close/>
                  <a:moveTo>
                    <a:pt x="679" y="844"/>
                  </a:moveTo>
                  <a:cubicBezTo>
                    <a:pt x="664" y="844"/>
                    <a:pt x="652" y="832"/>
                    <a:pt x="652" y="816"/>
                  </a:cubicBezTo>
                  <a:cubicBezTo>
                    <a:pt x="652" y="801"/>
                    <a:pt x="664" y="789"/>
                    <a:pt x="679" y="789"/>
                  </a:cubicBezTo>
                  <a:cubicBezTo>
                    <a:pt x="695" y="789"/>
                    <a:pt x="707" y="801"/>
                    <a:pt x="707" y="816"/>
                  </a:cubicBezTo>
                  <a:cubicBezTo>
                    <a:pt x="707" y="832"/>
                    <a:pt x="695" y="844"/>
                    <a:pt x="679" y="844"/>
                  </a:cubicBezTo>
                  <a:close/>
                  <a:moveTo>
                    <a:pt x="571" y="844"/>
                  </a:moveTo>
                  <a:cubicBezTo>
                    <a:pt x="555" y="844"/>
                    <a:pt x="543" y="832"/>
                    <a:pt x="543" y="816"/>
                  </a:cubicBezTo>
                  <a:cubicBezTo>
                    <a:pt x="543" y="801"/>
                    <a:pt x="555" y="789"/>
                    <a:pt x="571" y="789"/>
                  </a:cubicBezTo>
                  <a:cubicBezTo>
                    <a:pt x="586" y="789"/>
                    <a:pt x="598" y="801"/>
                    <a:pt x="598" y="816"/>
                  </a:cubicBezTo>
                  <a:cubicBezTo>
                    <a:pt x="598" y="832"/>
                    <a:pt x="586" y="844"/>
                    <a:pt x="571" y="844"/>
                  </a:cubicBezTo>
                  <a:close/>
                  <a:moveTo>
                    <a:pt x="462" y="844"/>
                  </a:moveTo>
                  <a:cubicBezTo>
                    <a:pt x="447" y="844"/>
                    <a:pt x="434" y="832"/>
                    <a:pt x="434" y="816"/>
                  </a:cubicBezTo>
                  <a:cubicBezTo>
                    <a:pt x="434" y="801"/>
                    <a:pt x="447" y="789"/>
                    <a:pt x="462" y="789"/>
                  </a:cubicBezTo>
                  <a:cubicBezTo>
                    <a:pt x="477" y="789"/>
                    <a:pt x="490" y="801"/>
                    <a:pt x="490" y="816"/>
                  </a:cubicBezTo>
                  <a:cubicBezTo>
                    <a:pt x="490" y="832"/>
                    <a:pt x="477" y="844"/>
                    <a:pt x="462" y="844"/>
                  </a:cubicBezTo>
                  <a:close/>
                  <a:moveTo>
                    <a:pt x="783" y="631"/>
                  </a:moveTo>
                  <a:cubicBezTo>
                    <a:pt x="786" y="623"/>
                    <a:pt x="784" y="614"/>
                    <a:pt x="778" y="608"/>
                  </a:cubicBezTo>
                  <a:cubicBezTo>
                    <a:pt x="774" y="605"/>
                    <a:pt x="769" y="603"/>
                    <a:pt x="765" y="603"/>
                  </a:cubicBezTo>
                  <a:cubicBezTo>
                    <a:pt x="761" y="603"/>
                    <a:pt x="757" y="604"/>
                    <a:pt x="754" y="606"/>
                  </a:cubicBezTo>
                  <a:lnTo>
                    <a:pt x="667" y="664"/>
                  </a:lnTo>
                  <a:cubicBezTo>
                    <a:pt x="638" y="653"/>
                    <a:pt x="606" y="648"/>
                    <a:pt x="574" y="648"/>
                  </a:cubicBezTo>
                  <a:cubicBezTo>
                    <a:pt x="451" y="648"/>
                    <a:pt x="351" y="725"/>
                    <a:pt x="351" y="821"/>
                  </a:cubicBezTo>
                  <a:cubicBezTo>
                    <a:pt x="351" y="917"/>
                    <a:pt x="451" y="994"/>
                    <a:pt x="574" y="994"/>
                  </a:cubicBezTo>
                  <a:cubicBezTo>
                    <a:pt x="697" y="994"/>
                    <a:pt x="797" y="917"/>
                    <a:pt x="797" y="821"/>
                  </a:cubicBezTo>
                  <a:cubicBezTo>
                    <a:pt x="797" y="781"/>
                    <a:pt x="779" y="742"/>
                    <a:pt x="746" y="711"/>
                  </a:cubicBezTo>
                  <a:lnTo>
                    <a:pt x="783" y="631"/>
                  </a:lnTo>
                  <a:close/>
                  <a:moveTo>
                    <a:pt x="527" y="150"/>
                  </a:moveTo>
                  <a:cubicBezTo>
                    <a:pt x="542" y="150"/>
                    <a:pt x="555" y="163"/>
                    <a:pt x="555" y="178"/>
                  </a:cubicBezTo>
                  <a:cubicBezTo>
                    <a:pt x="555" y="193"/>
                    <a:pt x="542" y="206"/>
                    <a:pt x="527" y="206"/>
                  </a:cubicBezTo>
                  <a:cubicBezTo>
                    <a:pt x="511" y="206"/>
                    <a:pt x="499" y="193"/>
                    <a:pt x="499" y="178"/>
                  </a:cubicBezTo>
                  <a:cubicBezTo>
                    <a:pt x="499" y="163"/>
                    <a:pt x="511" y="150"/>
                    <a:pt x="527" y="150"/>
                  </a:cubicBezTo>
                  <a:close/>
                  <a:moveTo>
                    <a:pt x="636" y="150"/>
                  </a:moveTo>
                  <a:cubicBezTo>
                    <a:pt x="651" y="150"/>
                    <a:pt x="663" y="163"/>
                    <a:pt x="663" y="178"/>
                  </a:cubicBezTo>
                  <a:cubicBezTo>
                    <a:pt x="663" y="193"/>
                    <a:pt x="651" y="206"/>
                    <a:pt x="636" y="206"/>
                  </a:cubicBezTo>
                  <a:cubicBezTo>
                    <a:pt x="620" y="206"/>
                    <a:pt x="608" y="193"/>
                    <a:pt x="608" y="178"/>
                  </a:cubicBezTo>
                  <a:cubicBezTo>
                    <a:pt x="608" y="163"/>
                    <a:pt x="620" y="150"/>
                    <a:pt x="636" y="150"/>
                  </a:cubicBezTo>
                  <a:close/>
                  <a:moveTo>
                    <a:pt x="744" y="150"/>
                  </a:moveTo>
                  <a:cubicBezTo>
                    <a:pt x="760" y="150"/>
                    <a:pt x="772" y="163"/>
                    <a:pt x="772" y="178"/>
                  </a:cubicBezTo>
                  <a:cubicBezTo>
                    <a:pt x="772" y="193"/>
                    <a:pt x="760" y="206"/>
                    <a:pt x="744" y="206"/>
                  </a:cubicBezTo>
                  <a:cubicBezTo>
                    <a:pt x="729" y="206"/>
                    <a:pt x="717" y="193"/>
                    <a:pt x="717" y="178"/>
                  </a:cubicBezTo>
                  <a:cubicBezTo>
                    <a:pt x="717" y="163"/>
                    <a:pt x="729" y="150"/>
                    <a:pt x="744" y="150"/>
                  </a:cubicBezTo>
                  <a:close/>
                  <a:moveTo>
                    <a:pt x="424" y="363"/>
                  </a:moveTo>
                  <a:cubicBezTo>
                    <a:pt x="420" y="371"/>
                    <a:pt x="422" y="381"/>
                    <a:pt x="429" y="386"/>
                  </a:cubicBezTo>
                  <a:cubicBezTo>
                    <a:pt x="432" y="390"/>
                    <a:pt x="437" y="391"/>
                    <a:pt x="441" y="391"/>
                  </a:cubicBezTo>
                  <a:cubicBezTo>
                    <a:pt x="445" y="391"/>
                    <a:pt x="449" y="390"/>
                    <a:pt x="452" y="388"/>
                  </a:cubicBezTo>
                  <a:lnTo>
                    <a:pt x="539" y="331"/>
                  </a:lnTo>
                  <a:cubicBezTo>
                    <a:pt x="568" y="341"/>
                    <a:pt x="600" y="347"/>
                    <a:pt x="633" y="347"/>
                  </a:cubicBezTo>
                  <a:cubicBezTo>
                    <a:pt x="756" y="347"/>
                    <a:pt x="856" y="269"/>
                    <a:pt x="856" y="173"/>
                  </a:cubicBezTo>
                  <a:cubicBezTo>
                    <a:pt x="856" y="78"/>
                    <a:pt x="756" y="0"/>
                    <a:pt x="633" y="0"/>
                  </a:cubicBezTo>
                  <a:cubicBezTo>
                    <a:pt x="510" y="0"/>
                    <a:pt x="410" y="78"/>
                    <a:pt x="410" y="173"/>
                  </a:cubicBezTo>
                  <a:cubicBezTo>
                    <a:pt x="410" y="214"/>
                    <a:pt x="428" y="253"/>
                    <a:pt x="460" y="284"/>
                  </a:cubicBezTo>
                  <a:lnTo>
                    <a:pt x="424" y="363"/>
                  </a:lnTo>
                  <a:close/>
                  <a:moveTo>
                    <a:pt x="938" y="640"/>
                  </a:moveTo>
                  <a:lnTo>
                    <a:pt x="909" y="640"/>
                  </a:lnTo>
                  <a:cubicBezTo>
                    <a:pt x="907" y="640"/>
                    <a:pt x="904" y="641"/>
                    <a:pt x="902" y="643"/>
                  </a:cubicBezTo>
                  <a:lnTo>
                    <a:pt x="891" y="654"/>
                  </a:lnTo>
                  <a:cubicBezTo>
                    <a:pt x="887" y="658"/>
                    <a:pt x="887" y="663"/>
                    <a:pt x="889" y="667"/>
                  </a:cubicBezTo>
                  <a:lnTo>
                    <a:pt x="903" y="690"/>
                  </a:lnTo>
                  <a:cubicBezTo>
                    <a:pt x="905" y="694"/>
                    <a:pt x="908" y="696"/>
                    <a:pt x="912" y="696"/>
                  </a:cubicBezTo>
                  <a:lnTo>
                    <a:pt x="935" y="696"/>
                  </a:lnTo>
                  <a:cubicBezTo>
                    <a:pt x="939" y="696"/>
                    <a:pt x="943" y="694"/>
                    <a:pt x="945" y="690"/>
                  </a:cubicBezTo>
                  <a:lnTo>
                    <a:pt x="958" y="667"/>
                  </a:lnTo>
                  <a:cubicBezTo>
                    <a:pt x="961" y="663"/>
                    <a:pt x="960" y="658"/>
                    <a:pt x="957" y="654"/>
                  </a:cubicBezTo>
                  <a:lnTo>
                    <a:pt x="946" y="643"/>
                  </a:lnTo>
                  <a:cubicBezTo>
                    <a:pt x="944" y="641"/>
                    <a:pt x="941" y="640"/>
                    <a:pt x="938" y="640"/>
                  </a:cubicBezTo>
                  <a:close/>
                  <a:moveTo>
                    <a:pt x="803" y="407"/>
                  </a:moveTo>
                  <a:cubicBezTo>
                    <a:pt x="803" y="493"/>
                    <a:pt x="857" y="586"/>
                    <a:pt x="924" y="586"/>
                  </a:cubicBezTo>
                  <a:cubicBezTo>
                    <a:pt x="991" y="586"/>
                    <a:pt x="1045" y="493"/>
                    <a:pt x="1045" y="407"/>
                  </a:cubicBezTo>
                  <a:cubicBezTo>
                    <a:pt x="1045" y="321"/>
                    <a:pt x="991" y="251"/>
                    <a:pt x="924" y="251"/>
                  </a:cubicBezTo>
                  <a:cubicBezTo>
                    <a:pt x="857" y="251"/>
                    <a:pt x="803" y="321"/>
                    <a:pt x="803" y="407"/>
                  </a:cubicBezTo>
                  <a:close/>
                </a:path>
              </a:pathLst>
            </a:custGeom>
            <a:solidFill>
              <a:srgbClr val="F8F8F8"/>
            </a:solidFill>
            <a:ln>
              <a:noFill/>
            </a:ln>
          </p:spPr>
          <p:txBody>
            <a:bodyPr/>
            <a:lstStyle/>
            <a:p>
              <a:endParaRPr lang="zh-CN" altLang="en-US"/>
            </a:p>
          </p:txBody>
        </p:sp>
      </p:grpSp>
      <p:sp>
        <p:nvSpPr>
          <p:cNvPr id="13" name="Freeform 16"/>
          <p:cNvSpPr>
            <a:spLocks noEditPoints="1"/>
          </p:cNvSpPr>
          <p:nvPr/>
        </p:nvSpPr>
        <p:spPr bwMode="auto">
          <a:xfrm>
            <a:off x="4512442" y="3757056"/>
            <a:ext cx="714930" cy="775731"/>
          </a:xfrm>
          <a:custGeom>
            <a:avLst/>
            <a:gdLst>
              <a:gd name="T0" fmla="*/ 343780 w 1053"/>
              <a:gd name="T1" fmla="*/ 783695 h 1145"/>
              <a:gd name="T2" fmla="*/ 331502 w 1053"/>
              <a:gd name="T3" fmla="*/ 823492 h 1145"/>
              <a:gd name="T4" fmla="*/ 343013 w 1053"/>
              <a:gd name="T5" fmla="*/ 842626 h 1145"/>
              <a:gd name="T6" fmla="*/ 354523 w 1053"/>
              <a:gd name="T7" fmla="*/ 847983 h 1145"/>
              <a:gd name="T8" fmla="*/ 377544 w 1053"/>
              <a:gd name="T9" fmla="*/ 870943 h 1145"/>
              <a:gd name="T10" fmla="*/ 401333 w 1053"/>
              <a:gd name="T11" fmla="*/ 876300 h 1145"/>
              <a:gd name="T12" fmla="*/ 426656 w 1053"/>
              <a:gd name="T13" fmla="*/ 872473 h 1145"/>
              <a:gd name="T14" fmla="*/ 452746 w 1053"/>
              <a:gd name="T15" fmla="*/ 848748 h 1145"/>
              <a:gd name="T16" fmla="*/ 458118 w 1053"/>
              <a:gd name="T17" fmla="*/ 847218 h 1145"/>
              <a:gd name="T18" fmla="*/ 475000 w 1053"/>
              <a:gd name="T19" fmla="*/ 831146 h 1145"/>
              <a:gd name="T20" fmla="*/ 477302 w 1053"/>
              <a:gd name="T21" fmla="*/ 795941 h 1145"/>
              <a:gd name="T22" fmla="*/ 404402 w 1053"/>
              <a:gd name="T23" fmla="*/ 183679 h 1145"/>
              <a:gd name="T24" fmla="*/ 232512 w 1053"/>
              <a:gd name="T25" fmla="*/ 539556 h 1145"/>
              <a:gd name="T26" fmla="*/ 328433 w 1053"/>
              <a:gd name="T27" fmla="*/ 715581 h 1145"/>
              <a:gd name="T28" fmla="*/ 335339 w 1053"/>
              <a:gd name="T29" fmla="*/ 762266 h 1145"/>
              <a:gd name="T30" fmla="*/ 497254 w 1053"/>
              <a:gd name="T31" fmla="*/ 737776 h 1145"/>
              <a:gd name="T32" fmla="*/ 555573 w 1053"/>
              <a:gd name="T33" fmla="*/ 565577 h 1145"/>
              <a:gd name="T34" fmla="*/ 619265 w 1053"/>
              <a:gd name="T35" fmla="*/ 407154 h 1145"/>
              <a:gd name="T36" fmla="*/ 404402 w 1053"/>
              <a:gd name="T37" fmla="*/ 183679 h 1145"/>
              <a:gd name="T38" fmla="*/ 699838 w 1053"/>
              <a:gd name="T39" fmla="*/ 534964 h 1145"/>
              <a:gd name="T40" fmla="*/ 666074 w 1053"/>
              <a:gd name="T41" fmla="*/ 593129 h 1145"/>
              <a:gd name="T42" fmla="*/ 753554 w 1053"/>
              <a:gd name="T43" fmla="*/ 604609 h 1145"/>
              <a:gd name="T44" fmla="*/ 259370 w 1053"/>
              <a:gd name="T45" fmla="*/ 153066 h 1145"/>
              <a:gd name="T46" fmla="*/ 247859 w 1053"/>
              <a:gd name="T47" fmla="*/ 66583 h 1145"/>
              <a:gd name="T48" fmla="*/ 189540 w 1053"/>
              <a:gd name="T49" fmla="*/ 99493 h 1145"/>
              <a:gd name="T50" fmla="*/ 259370 w 1053"/>
              <a:gd name="T51" fmla="*/ 153066 h 1145"/>
              <a:gd name="T52" fmla="*/ 560178 w 1053"/>
              <a:gd name="T53" fmla="*/ 66583 h 1145"/>
              <a:gd name="T54" fmla="*/ 548667 w 1053"/>
              <a:gd name="T55" fmla="*/ 153066 h 1145"/>
              <a:gd name="T56" fmla="*/ 618497 w 1053"/>
              <a:gd name="T57" fmla="*/ 99493 h 1145"/>
              <a:gd name="T58" fmla="*/ 774273 w 1053"/>
              <a:gd name="T59" fmla="*/ 369653 h 1145"/>
              <a:gd name="T60" fmla="*/ 692932 w 1053"/>
              <a:gd name="T61" fmla="*/ 402562 h 1145"/>
              <a:gd name="T62" fmla="*/ 774273 w 1053"/>
              <a:gd name="T63" fmla="*/ 436237 h 1145"/>
              <a:gd name="T64" fmla="*/ 774273 w 1053"/>
              <a:gd name="T65" fmla="*/ 369653 h 1145"/>
              <a:gd name="T66" fmla="*/ 437399 w 1053"/>
              <a:gd name="T67" fmla="*/ 81125 h 1145"/>
              <a:gd name="T68" fmla="*/ 403635 w 1053"/>
              <a:gd name="T69" fmla="*/ 0 h 1145"/>
              <a:gd name="T70" fmla="*/ 370638 w 1053"/>
              <a:gd name="T71" fmla="*/ 81125 h 1145"/>
              <a:gd name="T72" fmla="*/ 141195 w 1053"/>
              <a:gd name="T73" fmla="*/ 212761 h 1145"/>
              <a:gd name="T74" fmla="*/ 53716 w 1053"/>
              <a:gd name="T75" fmla="*/ 201281 h 1145"/>
              <a:gd name="T76" fmla="*/ 107431 w 1053"/>
              <a:gd name="T77" fmla="*/ 270926 h 1145"/>
              <a:gd name="T78" fmla="*/ 141195 w 1053"/>
              <a:gd name="T79" fmla="*/ 212761 h 1145"/>
              <a:gd name="T80" fmla="*/ 741276 w 1053"/>
              <a:gd name="T81" fmla="*/ 247201 h 1145"/>
              <a:gd name="T82" fmla="*/ 708279 w 1053"/>
              <a:gd name="T83" fmla="*/ 189036 h 1145"/>
              <a:gd name="T84" fmla="*/ 653796 w 1053"/>
              <a:gd name="T85" fmla="*/ 258681 h 1145"/>
              <a:gd name="T86" fmla="*/ 107431 w 1053"/>
              <a:gd name="T87" fmla="*/ 534964 h 1145"/>
              <a:gd name="T88" fmla="*/ 53716 w 1053"/>
              <a:gd name="T89" fmla="*/ 604609 h 1145"/>
              <a:gd name="T90" fmla="*/ 141195 w 1053"/>
              <a:gd name="T91" fmla="*/ 593129 h 1145"/>
              <a:gd name="T92" fmla="*/ 107431 w 1053"/>
              <a:gd name="T93" fmla="*/ 534964 h 1145"/>
              <a:gd name="T94" fmla="*/ 81341 w 1053"/>
              <a:gd name="T95" fmla="*/ 369653 h 1145"/>
              <a:gd name="T96" fmla="*/ 0 w 1053"/>
              <a:gd name="T97" fmla="*/ 402562 h 1145"/>
              <a:gd name="T98" fmla="*/ 81341 w 1053"/>
              <a:gd name="T99" fmla="*/ 436237 h 11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rgbClr val="F8F8F8"/>
          </a:solidFill>
          <a:ln>
            <a:noFill/>
          </a:ln>
        </p:spPr>
        <p:txBody>
          <a:bodyPr/>
          <a:lstStyle/>
          <a:p>
            <a:endParaRPr lang="zh-CN" altLang="en-US"/>
          </a:p>
        </p:txBody>
      </p:sp>
      <p:sp>
        <p:nvSpPr>
          <p:cNvPr id="14" name="TextBox 13"/>
          <p:cNvSpPr txBox="1"/>
          <p:nvPr/>
        </p:nvSpPr>
        <p:spPr>
          <a:xfrm>
            <a:off x="4517398" y="5049672"/>
            <a:ext cx="5445457" cy="707886"/>
          </a:xfrm>
          <a:prstGeom prst="rect">
            <a:avLst/>
          </a:prstGeom>
          <a:noFill/>
        </p:spPr>
        <p:txBody>
          <a:bodyPr wrap="square" rtlCol="0">
            <a:spAutoFit/>
          </a:bodyPr>
          <a:lstStyle/>
          <a:p>
            <a:r>
              <a:rPr lang="zh-CN" altLang="en-US" sz="4000" b="1" dirty="0" smtClean="0">
                <a:solidFill>
                  <a:srgbClr val="002060"/>
                </a:solidFill>
                <a:latin typeface="+mn-ea"/>
              </a:rPr>
              <a:t>十班需要你的声音</a:t>
            </a:r>
          </a:p>
        </p:txBody>
      </p:sp>
    </p:spTree>
    <p:extLst>
      <p:ext uri="{BB962C8B-B14F-4D97-AF65-F5344CB8AC3E}">
        <p14:creationId xmlns:p14="http://schemas.microsoft.com/office/powerpoint/2010/main" val="19847954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600"/>
                            </p:stCondLst>
                            <p:childTnLst>
                              <p:par>
                                <p:cTn id="16" presetID="2" presetClass="entr" presetSubtype="1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1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300"/>
                                        <p:tgtEl>
                                          <p:spTgt spid="7"/>
                                        </p:tgtEl>
                                      </p:cBhvr>
                                    </p:animEffect>
                                  </p:childTnLst>
                                </p:cTn>
                              </p:par>
                            </p:childTnLst>
                          </p:cTn>
                        </p:par>
                        <p:par>
                          <p:cTn id="24" fill="hold">
                            <p:stCondLst>
                              <p:cond delay="1400"/>
                            </p:stCondLst>
                            <p:childTnLst>
                              <p:par>
                                <p:cTn id="25" presetID="22"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19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2400"/>
                            </p:stCondLst>
                            <p:childTnLst>
                              <p:par>
                                <p:cTn id="33" presetID="2" presetClass="entr" presetSubtype="9"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Horizontal)">
                                      <p:cBhvr>
                                        <p:cTn id="41" dur="500"/>
                                        <p:tgtEl>
                                          <p:spTgt spid="12"/>
                                        </p:tgtEl>
                                      </p:cBhvr>
                                    </p:animEffect>
                                  </p:childTnLst>
                                </p:cTn>
                              </p:par>
                              <p:par>
                                <p:cTn id="42" presetID="16" presetClass="entr" presetSubtype="26"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Horizontal)">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9"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木桶理论</a:t>
            </a:r>
            <a:endParaRPr lang="zh-CN" altLang="en-US" dirty="0"/>
          </a:p>
        </p:txBody>
      </p:sp>
      <p:sp>
        <p:nvSpPr>
          <p:cNvPr id="3" name="TextBox 2"/>
          <p:cNvSpPr txBox="1"/>
          <p:nvPr/>
        </p:nvSpPr>
        <p:spPr>
          <a:xfrm>
            <a:off x="352338" y="1795244"/>
            <a:ext cx="9857064"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如果我们班集体是一个木桶，那么每位同学就是这个木桶的每一块木板，缺了任何一块木板，这个木桶都装不了水，更不能称之为木桶。</a:t>
            </a:r>
          </a:p>
        </p:txBody>
      </p:sp>
      <p:sp>
        <p:nvSpPr>
          <p:cNvPr id="4" name="TextBox 3"/>
          <p:cNvSpPr txBox="1"/>
          <p:nvPr/>
        </p:nvSpPr>
        <p:spPr>
          <a:xfrm>
            <a:off x="352337" y="1040235"/>
            <a:ext cx="9093666" cy="461665"/>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一个木桶装水量的多少，取决于最短的那块木板。</a:t>
            </a:r>
          </a:p>
        </p:txBody>
      </p:sp>
      <p:sp>
        <p:nvSpPr>
          <p:cNvPr id="5" name="TextBox 4"/>
          <p:cNvSpPr txBox="1"/>
          <p:nvPr/>
        </p:nvSpPr>
        <p:spPr>
          <a:xfrm>
            <a:off x="369116" y="2776756"/>
            <a:ext cx="9907398" cy="1569660"/>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我们希望木桶能够装更多的水，有哪些好办法？</a:t>
            </a:r>
            <a:endParaRPr lang="en-US" altLang="zh-CN" sz="2400" b="1" dirty="0" smtClean="0">
              <a:latin typeface="楷体" panose="02010609060101010101" pitchFamily="49" charset="-122"/>
              <a:ea typeface="楷体" panose="02010609060101010101" pitchFamily="49" charset="-122"/>
            </a:endParaRPr>
          </a:p>
          <a:p>
            <a:pPr>
              <a:buFont typeface="Arial" pitchFamily="34" charset="0"/>
              <a:buChar char="•"/>
            </a:pPr>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不要短木板</a:t>
            </a:r>
            <a:endParaRPr lang="en-US" altLang="zh-CN" sz="2400" b="1" dirty="0" smtClean="0">
              <a:latin typeface="楷体" panose="02010609060101010101" pitchFamily="49" charset="-122"/>
              <a:ea typeface="楷体" panose="02010609060101010101" pitchFamily="49" charset="-122"/>
            </a:endParaRPr>
          </a:p>
          <a:p>
            <a:pPr>
              <a:buFont typeface="Arial" pitchFamily="34" charset="0"/>
              <a:buChar char="•"/>
            </a:pPr>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锯掉部分长木板，补短木板</a:t>
            </a:r>
            <a:endParaRPr lang="en-US" altLang="zh-CN" sz="2400" b="1" dirty="0" smtClean="0">
              <a:latin typeface="楷体" panose="02010609060101010101" pitchFamily="49" charset="-122"/>
              <a:ea typeface="楷体" panose="02010609060101010101" pitchFamily="49" charset="-122"/>
            </a:endParaRPr>
          </a:p>
          <a:p>
            <a:pPr>
              <a:buFont typeface="Arial" pitchFamily="34" charset="0"/>
              <a:buChar char="•"/>
            </a:pPr>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长短木板一起加长</a:t>
            </a:r>
          </a:p>
        </p:txBody>
      </p:sp>
      <p:sp>
        <p:nvSpPr>
          <p:cNvPr id="6" name="TextBox 5"/>
          <p:cNvSpPr txBox="1"/>
          <p:nvPr/>
        </p:nvSpPr>
        <p:spPr>
          <a:xfrm>
            <a:off x="377504" y="4462943"/>
            <a:ext cx="10335237" cy="1815882"/>
          </a:xfrm>
          <a:prstGeom prst="rect">
            <a:avLst/>
          </a:prstGeom>
          <a:noFill/>
        </p:spPr>
        <p:txBody>
          <a:bodyPr wrap="square" rtlCol="0">
            <a:spAutoFit/>
          </a:bodyPr>
          <a:lstStyle/>
          <a:p>
            <a:r>
              <a:rPr lang="zh-CN" altLang="en-US" sz="2800" b="1" dirty="0" smtClean="0">
                <a:solidFill>
                  <a:srgbClr val="C00000"/>
                </a:solidFill>
                <a:latin typeface="楷体" panose="02010609060101010101" pitchFamily="49" charset="-122"/>
                <a:ea typeface="楷体" panose="02010609060101010101" pitchFamily="49" charset="-122"/>
              </a:rPr>
              <a:t>同学间的互助互爱</a:t>
            </a:r>
            <a:r>
              <a:rPr lang="en-US" altLang="zh-CN" sz="2800" b="1" dirty="0" smtClean="0">
                <a:solidFill>
                  <a:srgbClr val="C00000"/>
                </a:solidFill>
                <a:latin typeface="楷体" panose="02010609060101010101" pitchFamily="49" charset="-122"/>
                <a:ea typeface="楷体" panose="02010609060101010101" pitchFamily="49" charset="-122"/>
              </a:rPr>
              <a:t>,</a:t>
            </a:r>
          </a:p>
          <a:p>
            <a:r>
              <a:rPr lang="zh-CN" altLang="en-US" sz="2800" b="1" dirty="0" smtClean="0">
                <a:solidFill>
                  <a:srgbClr val="C00000"/>
                </a:solidFill>
                <a:latin typeface="楷体" panose="02010609060101010101" pitchFamily="49" charset="-122"/>
                <a:ea typeface="楷体" panose="02010609060101010101" pitchFamily="49" charset="-122"/>
              </a:rPr>
              <a:t>集体成功，大家光荣。</a:t>
            </a:r>
            <a:endParaRPr lang="en-US" altLang="zh-CN" sz="2800" b="1" dirty="0" smtClean="0">
              <a:solidFill>
                <a:srgbClr val="C00000"/>
              </a:solidFill>
              <a:latin typeface="楷体" panose="02010609060101010101" pitchFamily="49" charset="-122"/>
              <a:ea typeface="楷体" panose="02010609060101010101" pitchFamily="49" charset="-122"/>
            </a:endParaRPr>
          </a:p>
          <a:p>
            <a:r>
              <a:rPr lang="zh-CN" altLang="en-US" sz="2800" b="1" dirty="0" smtClean="0">
                <a:solidFill>
                  <a:srgbClr val="C00000"/>
                </a:solidFill>
                <a:latin typeface="楷体" panose="02010609060101010101" pitchFamily="49" charset="-122"/>
                <a:ea typeface="楷体" panose="02010609060101010101" pitchFamily="49" charset="-122"/>
              </a:rPr>
              <a:t>大家进步，集体光荣。</a:t>
            </a:r>
            <a:endParaRPr lang="en-US" altLang="zh-CN" sz="2800" b="1" dirty="0" smtClean="0">
              <a:solidFill>
                <a:srgbClr val="C00000"/>
              </a:solidFill>
              <a:latin typeface="楷体" panose="02010609060101010101" pitchFamily="49" charset="-122"/>
              <a:ea typeface="楷体" panose="02010609060101010101" pitchFamily="49" charset="-122"/>
            </a:endParaRPr>
          </a:p>
          <a:p>
            <a:endParaRPr lang="zh-CN" altLang="en-US" sz="2800" b="1" dirty="0">
              <a:solidFill>
                <a:srgbClr val="C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900" dirty="0" smtClean="0"/>
              <a:t>为集体服务、为集体争光</a:t>
            </a:r>
          </a:p>
        </p:txBody>
      </p:sp>
      <p:sp>
        <p:nvSpPr>
          <p:cNvPr id="3" name="矩形 2"/>
          <p:cNvSpPr/>
          <p:nvPr/>
        </p:nvSpPr>
        <p:spPr>
          <a:xfrm>
            <a:off x="355134" y="1205647"/>
            <a:ext cx="9585820" cy="1200329"/>
          </a:xfrm>
          <a:prstGeom prst="rect">
            <a:avLst/>
          </a:prstGeom>
        </p:spPr>
        <p:txBody>
          <a:bodyPr wrap="square">
            <a:spAutoFit/>
          </a:bodyPr>
          <a:lstStyle/>
          <a:p>
            <a:r>
              <a:rPr lang="zh-CN" altLang="en-US" sz="2400" b="1" dirty="0" smtClean="0">
                <a:latin typeface="楷体" panose="02010609060101010101" pitchFamily="49" charset="-122"/>
                <a:ea typeface="楷体" panose="02010609060101010101" pitchFamily="49" charset="-122"/>
              </a:rPr>
              <a:t>这会使班集体</a:t>
            </a:r>
            <a:r>
              <a:rPr lang="zh-CN" altLang="en-US" sz="2400" b="1" dirty="0" smtClean="0">
                <a:latin typeface="楷体" panose="02010609060101010101" pitchFamily="49" charset="-122"/>
                <a:ea typeface="楷体" panose="02010609060101010101" pitchFamily="49" charset="-122"/>
              </a:rPr>
              <a:t>团结得到升华。只有乐意为班级服务，才有可能争光。那些为班级做点事就觉得自己吃亏的人，说到底没有什么错，只是自私了一点。</a:t>
            </a:r>
            <a:endParaRPr lang="zh-CN" altLang="en-US" sz="2400" b="1" dirty="0">
              <a:latin typeface="楷体" panose="02010609060101010101" pitchFamily="49" charset="-122"/>
              <a:ea typeface="楷体" panose="02010609060101010101" pitchFamily="49" charset="-122"/>
            </a:endParaRPr>
          </a:p>
        </p:txBody>
      </p:sp>
      <p:sp>
        <p:nvSpPr>
          <p:cNvPr id="4" name="矩形 3"/>
          <p:cNvSpPr/>
          <p:nvPr/>
        </p:nvSpPr>
        <p:spPr>
          <a:xfrm>
            <a:off x="371911" y="2651877"/>
            <a:ext cx="8981813" cy="830997"/>
          </a:xfrm>
          <a:prstGeom prst="rect">
            <a:avLst/>
          </a:prstGeom>
        </p:spPr>
        <p:txBody>
          <a:bodyPr wrap="square">
            <a:spAutoFit/>
          </a:bodyPr>
          <a:lstStyle/>
          <a:p>
            <a:pPr>
              <a:spcBef>
                <a:spcPct val="20000"/>
              </a:spcBef>
              <a:buClr>
                <a:schemeClr val="accent2"/>
              </a:buClr>
            </a:pPr>
            <a:r>
              <a:rPr lang="zh-CN" altLang="en-US" sz="2400" b="1" dirty="0" smtClean="0">
                <a:latin typeface="楷体" panose="02010609060101010101" pitchFamily="49" charset="-122"/>
                <a:ea typeface="楷体" panose="02010609060101010101" pitchFamily="49" charset="-122"/>
              </a:rPr>
              <a:t>自私是可怕的!它足以令一个班集体像一盘散沙。希望我们</a:t>
            </a:r>
            <a:r>
              <a:rPr lang="en-US" altLang="zh-CN" sz="2400" b="1" dirty="0" smtClean="0">
                <a:latin typeface="楷体" panose="02010609060101010101" pitchFamily="49" charset="-122"/>
                <a:ea typeface="楷体" panose="02010609060101010101" pitchFamily="49" charset="-122"/>
              </a:rPr>
              <a:t>10</a:t>
            </a:r>
            <a:r>
              <a:rPr lang="zh-CN" altLang="en-US" sz="2400" b="1" dirty="0" smtClean="0">
                <a:latin typeface="楷体" panose="02010609060101010101" pitchFamily="49" charset="-122"/>
                <a:ea typeface="楷体" panose="02010609060101010101" pitchFamily="49" charset="-122"/>
              </a:rPr>
              <a:t>班的同学们戒除自私的心理，去爱护班集体，服务班集体。</a:t>
            </a:r>
            <a:endParaRPr lang="zh-CN" altLang="en-US" sz="2400" b="1" dirty="0">
              <a:latin typeface="楷体" panose="02010609060101010101" pitchFamily="49" charset="-122"/>
              <a:ea typeface="楷体" panose="02010609060101010101" pitchFamily="49" charset="-122"/>
            </a:endParaRPr>
          </a:p>
        </p:txBody>
      </p:sp>
      <p:sp>
        <p:nvSpPr>
          <p:cNvPr id="5" name="TextBox 4"/>
          <p:cNvSpPr txBox="1"/>
          <p:nvPr/>
        </p:nvSpPr>
        <p:spPr>
          <a:xfrm>
            <a:off x="394282" y="3833769"/>
            <a:ext cx="10335237" cy="954107"/>
          </a:xfrm>
          <a:prstGeom prst="rect">
            <a:avLst/>
          </a:prstGeom>
          <a:noFill/>
        </p:spPr>
        <p:txBody>
          <a:bodyPr wrap="square" rtlCol="0">
            <a:spAutoFit/>
          </a:bodyPr>
          <a:lstStyle/>
          <a:p>
            <a:r>
              <a:rPr lang="zh-CN" altLang="en-US" sz="2800" b="1" dirty="0" smtClean="0">
                <a:solidFill>
                  <a:srgbClr val="C00000"/>
                </a:solidFill>
                <a:latin typeface="楷体" panose="02010609060101010101" pitchFamily="49" charset="-122"/>
                <a:ea typeface="楷体" panose="02010609060101010101" pitchFamily="49" charset="-122"/>
              </a:rPr>
              <a:t>每个人为</a:t>
            </a:r>
            <a:r>
              <a:rPr lang="en-US" altLang="zh-CN" sz="2800" b="1" dirty="0" smtClean="0">
                <a:solidFill>
                  <a:srgbClr val="C00000"/>
                </a:solidFill>
                <a:latin typeface="楷体" panose="02010609060101010101" pitchFamily="49" charset="-122"/>
                <a:ea typeface="楷体" panose="02010609060101010101" pitchFamily="49" charset="-122"/>
              </a:rPr>
              <a:t>10</a:t>
            </a:r>
            <a:r>
              <a:rPr lang="zh-CN" altLang="en-US" sz="2800" b="1" dirty="0" smtClean="0">
                <a:solidFill>
                  <a:srgbClr val="C00000"/>
                </a:solidFill>
                <a:latin typeface="楷体" panose="02010609060101010101" pitchFamily="49" charset="-122"/>
                <a:ea typeface="楷体" panose="02010609060101010101" pitchFamily="49" charset="-122"/>
              </a:rPr>
              <a:t>班的进步贡献一份力量，</a:t>
            </a:r>
            <a:endParaRPr lang="en-US" altLang="zh-CN" sz="2800" b="1" dirty="0" smtClean="0">
              <a:solidFill>
                <a:srgbClr val="C00000"/>
              </a:solidFill>
              <a:latin typeface="楷体" panose="02010609060101010101" pitchFamily="49" charset="-122"/>
              <a:ea typeface="楷体" panose="02010609060101010101" pitchFamily="49" charset="-122"/>
            </a:endParaRPr>
          </a:p>
          <a:p>
            <a:r>
              <a:rPr lang="zh-CN" altLang="en-US" sz="2800" b="1" dirty="0" smtClean="0">
                <a:solidFill>
                  <a:srgbClr val="C00000"/>
                </a:solidFill>
                <a:latin typeface="楷体" panose="02010609060101010101" pitchFamily="49" charset="-122"/>
                <a:ea typeface="楷体" panose="02010609060101010101" pitchFamily="49" charset="-122"/>
              </a:rPr>
              <a:t>做素质</a:t>
            </a:r>
            <a:r>
              <a:rPr lang="en-US" altLang="zh-CN" sz="2800" b="1" dirty="0" smtClean="0">
                <a:solidFill>
                  <a:srgbClr val="C00000"/>
                </a:solidFill>
                <a:latin typeface="楷体" panose="02010609060101010101" pitchFamily="49" charset="-122"/>
                <a:ea typeface="楷体" panose="02010609060101010101" pitchFamily="49" charset="-122"/>
              </a:rPr>
              <a:t>10</a:t>
            </a:r>
            <a:r>
              <a:rPr lang="zh-CN" altLang="en-US" sz="2800" b="1" dirty="0" smtClean="0">
                <a:solidFill>
                  <a:srgbClr val="C00000"/>
                </a:solidFill>
                <a:latin typeface="楷体" panose="02010609060101010101" pitchFamily="49" charset="-122"/>
                <a:ea typeface="楷体" panose="02010609060101010101" pitchFamily="49" charset="-122"/>
              </a:rPr>
              <a:t>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坚持</a:t>
            </a:r>
            <a:endParaRPr lang="zh-CN" altLang="en-US" dirty="0"/>
          </a:p>
        </p:txBody>
      </p:sp>
      <p:sp>
        <p:nvSpPr>
          <p:cNvPr id="3" name="矩形 2"/>
          <p:cNvSpPr/>
          <p:nvPr/>
        </p:nvSpPr>
        <p:spPr>
          <a:xfrm>
            <a:off x="355134" y="1205647"/>
            <a:ext cx="9585820" cy="1938992"/>
          </a:xfrm>
          <a:prstGeom prst="rect">
            <a:avLst/>
          </a:prstGeom>
        </p:spPr>
        <p:txBody>
          <a:bodyPr wrap="square">
            <a:spAutoFit/>
          </a:bodyPr>
          <a:lstStyle/>
          <a:p>
            <a:r>
              <a:rPr lang="zh-CN" altLang="en-US" sz="2400" b="1" dirty="0" smtClean="0">
                <a:latin typeface="楷体" panose="02010609060101010101" pitchFamily="49" charset="-122"/>
                <a:ea typeface="楷体" panose="02010609060101010101" pitchFamily="49" charset="-122"/>
              </a:rPr>
              <a:t>坚持一天很容易，但如果坚持一年，两年，一辈子，就难了。</a:t>
            </a:r>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latin typeface="楷体" panose="02010609060101010101" pitchFamily="49" charset="-122"/>
                <a:ea typeface="楷体" panose="02010609060101010101" pitchFamily="49" charset="-122"/>
              </a:rPr>
              <a:t>事实上，很多人实现不了自己的目标，很大程度上就是少了一种坚持、非要把事情干到底的精神，他们往往浅尝辄止，因此眼睁睁失去了可能到手的成功。很多事情的成功取决于踏平坎坷地坚持的毅力。看准了的事情，如果没有百折不挠的坚持，绝难取得成功。</a:t>
            </a:r>
          </a:p>
        </p:txBody>
      </p:sp>
      <p:sp>
        <p:nvSpPr>
          <p:cNvPr id="4" name="TextBox 3"/>
          <p:cNvSpPr txBox="1"/>
          <p:nvPr/>
        </p:nvSpPr>
        <p:spPr>
          <a:xfrm>
            <a:off x="318781" y="3514986"/>
            <a:ext cx="7172588" cy="523220"/>
          </a:xfrm>
          <a:prstGeom prst="rect">
            <a:avLst/>
          </a:prstGeom>
          <a:noFill/>
        </p:spPr>
        <p:txBody>
          <a:bodyPr wrap="square" rtlCol="0">
            <a:spAutoFit/>
          </a:bodyPr>
          <a:lstStyle/>
          <a:p>
            <a:r>
              <a:rPr lang="zh-CN" altLang="en-US" sz="2800" b="1" dirty="0" smtClean="0">
                <a:solidFill>
                  <a:srgbClr val="C00000"/>
                </a:solidFill>
                <a:latin typeface="楷体" panose="02010609060101010101" pitchFamily="49" charset="-122"/>
                <a:ea typeface="楷体" panose="02010609060101010101" pitchFamily="49" charset="-122"/>
              </a:rPr>
              <a:t>你</a:t>
            </a:r>
            <a:r>
              <a:rPr lang="zh-CN" altLang="en-US" sz="2800" b="1" dirty="0" smtClean="0">
                <a:solidFill>
                  <a:srgbClr val="C00000"/>
                </a:solidFill>
                <a:latin typeface="楷体" panose="02010609060101010101" pitchFamily="49" charset="-122"/>
                <a:ea typeface="楷体" panose="02010609060101010101" pitchFamily="49" charset="-122"/>
              </a:rPr>
              <a:t>的坚持会使得这个团队更加坚强。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AJA9947.mov">
            <a:hlinkClick r:id="" action="ppaction://media"/>
          </p:cNvPr>
          <p:cNvPicPr>
            <a:picLocks noRot="1" noChangeAspect="1"/>
          </p:cNvPicPr>
          <p:nvPr>
            <a:videoFile r:link="rId1"/>
          </p:nvPr>
        </p:nvPicPr>
        <p:blipFill>
          <a:blip r:embed="rId3"/>
          <a:stretch>
            <a:fillRect/>
          </a:stretch>
        </p:blipFill>
        <p:spPr>
          <a:xfrm>
            <a:off x="0" y="-17"/>
            <a:ext cx="12192000" cy="691015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48148" y="4429896"/>
            <a:ext cx="8280415" cy="974562"/>
          </a:xfrm>
          <a:prstGeom prst="rect">
            <a:avLst/>
          </a:prstGeom>
          <a:noFill/>
          <a:ln w="9525">
            <a:noFill/>
            <a:miter lim="800000"/>
            <a:headEnd/>
            <a:tailEnd/>
          </a:ln>
        </p:spPr>
        <p:txBody>
          <a:bodyPr wrap="square">
            <a:spAutoFit/>
          </a:bodyPr>
          <a:lstStyle/>
          <a:p>
            <a:pPr algn="ctr"/>
            <a:r>
              <a:rPr lang="zh-CN" altLang="en-US" sz="5733" b="1" dirty="0" smtClean="0">
                <a:gradFill flip="none" rotWithShape="1">
                  <a:gsLst>
                    <a:gs pos="0">
                      <a:srgbClr val="373E87">
                        <a:shade val="30000"/>
                        <a:satMod val="115000"/>
                      </a:srgbClr>
                    </a:gs>
                    <a:gs pos="50000">
                      <a:srgbClr val="373E87">
                        <a:shade val="67500"/>
                        <a:satMod val="115000"/>
                      </a:srgbClr>
                    </a:gs>
                    <a:gs pos="100000">
                      <a:srgbClr val="373E87">
                        <a:shade val="100000"/>
                        <a:satMod val="115000"/>
                      </a:srgbClr>
                    </a:gs>
                  </a:gsLst>
                  <a:lin ang="0" scaled="1"/>
                  <a:tileRect/>
                </a:gradFill>
                <a:latin typeface="微软雅黑" pitchFamily="34" charset="-122"/>
                <a:ea typeface="微软雅黑" pitchFamily="34" charset="-122"/>
              </a:rPr>
              <a:t>聚是一团火，散是满天星。</a:t>
            </a:r>
            <a:endParaRPr lang="en-US" altLang="zh-CN" sz="5733" b="1" dirty="0">
              <a:gradFill flip="none" rotWithShape="1">
                <a:gsLst>
                  <a:gs pos="0">
                    <a:srgbClr val="373E87">
                      <a:shade val="30000"/>
                      <a:satMod val="115000"/>
                    </a:srgbClr>
                  </a:gs>
                  <a:gs pos="50000">
                    <a:srgbClr val="373E87">
                      <a:shade val="67500"/>
                      <a:satMod val="115000"/>
                    </a:srgbClr>
                  </a:gs>
                  <a:gs pos="100000">
                    <a:srgbClr val="373E87">
                      <a:shade val="100000"/>
                      <a:satMod val="115000"/>
                    </a:srgbClr>
                  </a:gs>
                </a:gsLst>
                <a:lin ang="0" scaled="1"/>
                <a:tileRect/>
              </a:gradFill>
              <a:latin typeface="微软雅黑" pitchFamily="34" charset="-122"/>
              <a:ea typeface="微软雅黑" pitchFamily="34" charset="-122"/>
            </a:endParaRPr>
          </a:p>
        </p:txBody>
      </p:sp>
      <p:sp>
        <p:nvSpPr>
          <p:cNvPr id="3" name="Text Box 2"/>
          <p:cNvSpPr txBox="1">
            <a:spLocks noChangeArrowheads="1"/>
          </p:cNvSpPr>
          <p:nvPr/>
        </p:nvSpPr>
        <p:spPr bwMode="auto">
          <a:xfrm>
            <a:off x="3340961" y="5404458"/>
            <a:ext cx="5694789" cy="359009"/>
          </a:xfrm>
          <a:prstGeom prst="rect">
            <a:avLst/>
          </a:prstGeom>
          <a:noFill/>
          <a:ln w="9525">
            <a:noFill/>
            <a:miter lim="800000"/>
            <a:headEnd/>
            <a:tailEnd/>
          </a:ln>
        </p:spPr>
        <p:txBody>
          <a:bodyPr wrap="square">
            <a:spAutoFit/>
          </a:bodyPr>
          <a:lstStyle/>
          <a:p>
            <a:pPr algn="ctr"/>
            <a:r>
              <a:rPr lang="zh-CN" altLang="en-US" sz="1733" dirty="0" smtClean="0">
                <a:solidFill>
                  <a:srgbClr val="373E87"/>
                </a:solidFill>
                <a:latin typeface="微软雅黑" pitchFamily="34" charset="-122"/>
                <a:ea typeface="微软雅黑" pitchFamily="34" charset="-122"/>
              </a:rPr>
              <a:t>我愿与高一（</a:t>
            </a:r>
            <a:r>
              <a:rPr lang="en-US" altLang="zh-CN" sz="1733" dirty="0" smtClean="0">
                <a:solidFill>
                  <a:srgbClr val="373E87"/>
                </a:solidFill>
                <a:latin typeface="微软雅黑" pitchFamily="34" charset="-122"/>
                <a:ea typeface="微软雅黑" pitchFamily="34" charset="-122"/>
              </a:rPr>
              <a:t>10</a:t>
            </a:r>
            <a:r>
              <a:rPr lang="zh-CN" altLang="en-US" sz="1733" dirty="0" smtClean="0">
                <a:solidFill>
                  <a:srgbClr val="373E87"/>
                </a:solidFill>
                <a:latin typeface="微软雅黑" pitchFamily="34" charset="-122"/>
                <a:ea typeface="微软雅黑" pitchFamily="34" charset="-122"/>
              </a:rPr>
              <a:t>）班共同进步。</a:t>
            </a:r>
            <a:endParaRPr lang="nl-NL" altLang="zh-CN" sz="1733" dirty="0">
              <a:solidFill>
                <a:srgbClr val="373E87"/>
              </a:solidFill>
              <a:latin typeface="微软雅黑" pitchFamily="34" charset="-122"/>
              <a:ea typeface="微软雅黑" pitchFamily="34" charset="-122"/>
            </a:endParaRPr>
          </a:p>
        </p:txBody>
      </p:sp>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143" y="-200893"/>
            <a:ext cx="2687784" cy="2687784"/>
          </a:xfrm>
          <a:prstGeom prst="rect">
            <a:avLst/>
          </a:prstGeom>
        </p:spPr>
      </p:pic>
    </p:spTree>
    <p:extLst>
      <p:ext uri="{BB962C8B-B14F-4D97-AF65-F5344CB8AC3E}">
        <p14:creationId xmlns:p14="http://schemas.microsoft.com/office/powerpoint/2010/main" val="30158400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fill="hold" grpId="0" nodeType="afterEffect">
                                  <p:stCondLst>
                                    <p:cond delay="0"/>
                                  </p:stCondLst>
                                  <p:iterate type="lt">
                                    <p:tmPct val="12000"/>
                                  </p:iterate>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66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702812792886064983.jpg"/>
          <p:cNvPicPr>
            <a:picLocks noChangeAspect="1"/>
          </p:cNvPicPr>
          <p:nvPr/>
        </p:nvPicPr>
        <p:blipFill>
          <a:blip r:embed="rId2"/>
          <a:stretch>
            <a:fillRect/>
          </a:stretch>
        </p:blipFill>
        <p:spPr>
          <a:xfrm>
            <a:off x="3540153" y="-33556"/>
            <a:ext cx="8760903" cy="6996418"/>
          </a:xfrm>
          <a:prstGeom prst="rect">
            <a:avLst/>
          </a:prstGeom>
          <a:ln>
            <a:noFill/>
          </a:ln>
          <a:effectLst>
            <a:softEdge rad="112500"/>
          </a:effectLst>
        </p:spPr>
      </p:pic>
      <p:sp>
        <p:nvSpPr>
          <p:cNvPr id="7" name="TextBox 6"/>
          <p:cNvSpPr txBox="1"/>
          <p:nvPr/>
        </p:nvSpPr>
        <p:spPr>
          <a:xfrm>
            <a:off x="1048624" y="2667699"/>
            <a:ext cx="2483141" cy="1015663"/>
          </a:xfrm>
          <a:prstGeom prst="rect">
            <a:avLst/>
          </a:prstGeom>
          <a:noFill/>
        </p:spPr>
        <p:txBody>
          <a:bodyPr wrap="square" rtlCol="0">
            <a:spAutoFit/>
          </a:bodyPr>
          <a:lstStyle/>
          <a:p>
            <a:r>
              <a:rPr lang="zh-CN" altLang="en-US" sz="6000" dirty="0" smtClean="0"/>
              <a:t>团队</a:t>
            </a:r>
            <a:endParaRPr lang="zh-CN" altLang="en-US" sz="6000" dirty="0"/>
          </a:p>
        </p:txBody>
      </p:sp>
      <p:sp>
        <p:nvSpPr>
          <p:cNvPr id="8" name="TextBox 7"/>
          <p:cNvSpPr txBox="1"/>
          <p:nvPr/>
        </p:nvSpPr>
        <p:spPr>
          <a:xfrm>
            <a:off x="1033244" y="4967680"/>
            <a:ext cx="2483141" cy="1015663"/>
          </a:xfrm>
          <a:prstGeom prst="rect">
            <a:avLst/>
          </a:prstGeom>
          <a:noFill/>
        </p:spPr>
        <p:txBody>
          <a:bodyPr wrap="square" rtlCol="0">
            <a:spAutoFit/>
          </a:bodyPr>
          <a:lstStyle/>
          <a:p>
            <a:r>
              <a:rPr lang="zh-CN" altLang="en-US" sz="6000" dirty="0" smtClean="0"/>
              <a:t>团伙</a:t>
            </a:r>
            <a:endParaRPr lang="zh-CN" altLang="en-US"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24030" y="1445834"/>
            <a:ext cx="10249437" cy="41148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团队成员有共同的目标，</a:t>
            </a:r>
            <a:r>
              <a:rPr lang="zh-CN" altLang="en-US" sz="3600" b="1" dirty="0" smtClean="0">
                <a:latin typeface="楷体" panose="02010609060101010101" pitchFamily="49" charset="-122"/>
                <a:ea typeface="楷体" panose="02010609060101010101" pitchFamily="49" charset="-122"/>
              </a:rPr>
              <a:t>并为之奋斗</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a:t>
            </a:r>
            <a:r>
              <a:rPr kumimoji="0" lang="en-US" altLang="zh-CN"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a:t>
            </a:r>
            <a:r>
              <a:rPr lang="zh-CN" altLang="en-US" sz="3600" b="1" dirty="0" smtClean="0">
                <a:latin typeface="楷体" panose="02010609060101010101" pitchFamily="49" charset="-122"/>
                <a:ea typeface="楷体" panose="02010609060101010101" pitchFamily="49" charset="-122"/>
              </a:rPr>
              <a:t>团伙</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则不是。</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团队</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成员是相互依赖</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和相互帮助的</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，他们共同完成任务。</a:t>
            </a:r>
            <a:r>
              <a:rPr kumimoji="0" lang="en-US" altLang="zh-CN"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团伙则不是。</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团队</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有责任和义务，并根据他们的责任和义务对集体负责。</a:t>
            </a:r>
            <a:r>
              <a:rPr kumimoji="0" lang="en-US" altLang="zh-CN"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a:t>
            </a:r>
            <a:r>
              <a:rPr lang="zh-CN" altLang="en-US" sz="3600" b="1" dirty="0" smtClean="0">
                <a:latin typeface="楷体" panose="02010609060101010101" pitchFamily="49" charset="-122"/>
                <a:ea typeface="楷体" panose="02010609060101010101" pitchFamily="49" charset="-122"/>
              </a:rPr>
              <a:t>团伙</a:t>
            </a:r>
            <a:r>
              <a:rPr kumimoji="0" lang="zh-CN" altLang="en-US" sz="36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rPr>
              <a:t>则不是。</a:t>
            </a:r>
            <a:endParaRPr kumimoji="0" lang="zh-CN" altLang="en-US" sz="36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90761" y="4429896"/>
            <a:ext cx="8280415" cy="974562"/>
          </a:xfrm>
          <a:prstGeom prst="rect">
            <a:avLst/>
          </a:prstGeom>
          <a:noFill/>
          <a:ln w="9525">
            <a:noFill/>
            <a:miter lim="800000"/>
            <a:headEnd/>
            <a:tailEnd/>
          </a:ln>
        </p:spPr>
        <p:txBody>
          <a:bodyPr wrap="square">
            <a:spAutoFit/>
          </a:bodyPr>
          <a:lstStyle/>
          <a:p>
            <a:pPr algn="ctr"/>
            <a:r>
              <a:rPr lang="zh-CN" altLang="en-US" sz="5733" b="1" dirty="0" smtClean="0">
                <a:gradFill flip="none" rotWithShape="1">
                  <a:gsLst>
                    <a:gs pos="0">
                      <a:srgbClr val="373E87">
                        <a:shade val="30000"/>
                        <a:satMod val="115000"/>
                      </a:srgbClr>
                    </a:gs>
                    <a:gs pos="50000">
                      <a:srgbClr val="373E87">
                        <a:shade val="67500"/>
                        <a:satMod val="115000"/>
                      </a:srgbClr>
                    </a:gs>
                    <a:gs pos="100000">
                      <a:srgbClr val="373E87">
                        <a:shade val="100000"/>
                        <a:satMod val="115000"/>
                      </a:srgbClr>
                    </a:gs>
                  </a:gsLst>
                  <a:lin ang="0" scaled="1"/>
                  <a:tileRect/>
                </a:gradFill>
                <a:latin typeface="微软雅黑" pitchFamily="34" charset="-122"/>
                <a:ea typeface="微软雅黑" pitchFamily="34" charset="-122"/>
              </a:rPr>
              <a:t>      精神</a:t>
            </a:r>
            <a:endParaRPr lang="en-US" altLang="zh-CN" sz="5733" b="1" dirty="0">
              <a:gradFill flip="none" rotWithShape="1">
                <a:gsLst>
                  <a:gs pos="0">
                    <a:srgbClr val="373E87">
                      <a:shade val="30000"/>
                      <a:satMod val="115000"/>
                    </a:srgbClr>
                  </a:gs>
                  <a:gs pos="50000">
                    <a:srgbClr val="373E87">
                      <a:shade val="67500"/>
                      <a:satMod val="115000"/>
                    </a:srgbClr>
                  </a:gs>
                  <a:gs pos="100000">
                    <a:srgbClr val="373E87">
                      <a:shade val="100000"/>
                      <a:satMod val="115000"/>
                    </a:srgbClr>
                  </a:gs>
                </a:gsLst>
                <a:lin ang="0" scaled="1"/>
                <a:tileRect/>
              </a:gradFill>
              <a:latin typeface="微软雅黑" pitchFamily="34" charset="-122"/>
              <a:ea typeface="微软雅黑" pitchFamily="34" charset="-122"/>
            </a:endParaRPr>
          </a:p>
        </p:txBody>
      </p:sp>
      <p:sp>
        <p:nvSpPr>
          <p:cNvPr id="3" name="Text Box 2"/>
          <p:cNvSpPr txBox="1">
            <a:spLocks noChangeArrowheads="1"/>
          </p:cNvSpPr>
          <p:nvPr/>
        </p:nvSpPr>
        <p:spPr bwMode="auto">
          <a:xfrm>
            <a:off x="3340961" y="5404458"/>
            <a:ext cx="5694789" cy="369332"/>
          </a:xfrm>
          <a:prstGeom prst="rect">
            <a:avLst/>
          </a:prstGeom>
          <a:noFill/>
          <a:ln w="9525">
            <a:noFill/>
            <a:miter lim="800000"/>
            <a:headEnd/>
            <a:tailEnd/>
          </a:ln>
        </p:spPr>
        <p:txBody>
          <a:bodyPr wrap="square">
            <a:spAutoFit/>
          </a:bodyPr>
          <a:lstStyle/>
          <a:p>
            <a:pPr algn="ctr"/>
            <a:r>
              <a:rPr lang="zh-CN" altLang="en-US" b="1" dirty="0" smtClean="0">
                <a:solidFill>
                  <a:srgbClr val="373E87"/>
                </a:solidFill>
                <a:latin typeface="微软雅黑" pitchFamily="34" charset="-122"/>
                <a:ea typeface="微软雅黑" pitchFamily="34" charset="-122"/>
              </a:rPr>
              <a:t>高一（</a:t>
            </a:r>
            <a:r>
              <a:rPr lang="en-US" altLang="zh-CN" b="1" dirty="0" smtClean="0">
                <a:solidFill>
                  <a:srgbClr val="373E87"/>
                </a:solidFill>
                <a:latin typeface="微软雅黑" pitchFamily="34" charset="-122"/>
                <a:ea typeface="微软雅黑" pitchFamily="34" charset="-122"/>
              </a:rPr>
              <a:t>10</a:t>
            </a:r>
            <a:r>
              <a:rPr lang="zh-CN" altLang="en-US" b="1" dirty="0" smtClean="0">
                <a:solidFill>
                  <a:srgbClr val="373E87"/>
                </a:solidFill>
                <a:latin typeface="微软雅黑" pitchFamily="34" charset="-122"/>
                <a:ea typeface="微软雅黑" pitchFamily="34" charset="-122"/>
              </a:rPr>
              <a:t>）班班会课</a:t>
            </a:r>
            <a:endParaRPr lang="nl-NL" altLang="zh-CN" b="1" dirty="0">
              <a:solidFill>
                <a:srgbClr val="373E87"/>
              </a:solidFill>
              <a:latin typeface="微软雅黑" pitchFamily="34" charset="-122"/>
              <a:ea typeface="微软雅黑" pitchFamily="34" charset="-122"/>
            </a:endParaRPr>
          </a:p>
        </p:txBody>
      </p:sp>
      <p:pic>
        <p:nvPicPr>
          <p:cNvPr id="4" name="图片 3"/>
          <p:cNvPicPr>
            <a:picLocks noChangeAspect="1"/>
          </p:cNvPicPr>
          <p:nvPr/>
        </p:nvPicPr>
        <p:blipFill>
          <a:blip r:embed="rId4" cstate="email">
            <a:extLst>
              <a:ext uri="{28A0092B-C50C-407E-A947-70E740481C1C}">
                <a14:useLocalDpi xmlns:a14="http://schemas.microsoft.com/office/drawing/2010/main"/>
              </a:ext>
            </a:extLst>
          </a:blip>
          <a:srcRect b="36657"/>
          <a:stretch>
            <a:fillRect/>
          </a:stretch>
        </p:blipFill>
        <p:spPr>
          <a:xfrm>
            <a:off x="3781462" y="3582541"/>
            <a:ext cx="2687784" cy="1702522"/>
          </a:xfrm>
          <a:prstGeom prst="rect">
            <a:avLst/>
          </a:prstGeom>
        </p:spPr>
      </p:pic>
      <p:pic>
        <p:nvPicPr>
          <p:cNvPr id="5" name="Breathing Heavily - Nova">
            <a:hlinkClick r:id="" action="ppaction://media"/>
          </p:cNvPr>
          <p:cNvPicPr>
            <a:picLocks noChangeAspect="1"/>
          </p:cNvPicPr>
          <p:nvPr>
            <a:videoFile r:link="rId1"/>
            <p:extLst>
              <p:ext uri="{DAA4B4D4-6D71-4841-9C94-3DE7FCFB9230}">
                <p14:media xmlns:p14="http://schemas.microsoft.com/office/powerpoint/2010/main"/>
              </p:ext>
            </p:extLst>
          </p:nvPr>
        </p:nvPicPr>
        <p:blipFill>
          <a:blip r:embed="rId5" cstate="print"/>
          <a:stretch>
            <a:fillRect/>
          </a:stretch>
        </p:blipFill>
        <p:spPr>
          <a:xfrm>
            <a:off x="7763436" y="-2792506"/>
            <a:ext cx="609600" cy="609600"/>
          </a:xfrm>
          <a:prstGeom prst="rect">
            <a:avLst/>
          </a:prstGeom>
        </p:spPr>
      </p:pic>
    </p:spTree>
    <p:extLst>
      <p:ext uri="{BB962C8B-B14F-4D97-AF65-F5344CB8AC3E}">
        <p14:creationId xmlns:p14="http://schemas.microsoft.com/office/powerpoint/2010/main" val="29643599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
                <p:cTn id="18" repeatCount="indefinite" fill="hold" display="0">
                  <p:stCondLst>
                    <p:cond delay="indefinite"/>
                  </p:stCondLst>
                  <p:endCondLst>
                    <p:cond evt="onStopAudio" delay="0">
                      <p:tgtEl>
                        <p:sldTgt/>
                      </p:tgtEl>
                    </p:cond>
                  </p:endCondLst>
                </p:cTn>
                <p:tgtEl>
                  <p:spTgt spid="5"/>
                </p:tgtEl>
              </p:cMediaNode>
            </p:video>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团队精神的光芒</a:t>
            </a:r>
            <a:endParaRPr lang="zh-CN" altLang="en-US" dirty="0"/>
          </a:p>
        </p:txBody>
      </p:sp>
      <p:sp>
        <p:nvSpPr>
          <p:cNvPr id="3" name="TextBox 2"/>
          <p:cNvSpPr txBox="1"/>
          <p:nvPr/>
        </p:nvSpPr>
        <p:spPr>
          <a:xfrm>
            <a:off x="545914" y="1378423"/>
            <a:ext cx="11000095" cy="4548040"/>
          </a:xfrm>
          <a:prstGeom prst="rect">
            <a:avLst/>
          </a:prstGeom>
          <a:noFill/>
        </p:spPr>
        <p:txBody>
          <a:bodyPr wrap="square" rtlCol="0">
            <a:spAutoFit/>
          </a:bodyPr>
          <a:lstStyle/>
          <a:p>
            <a:pPr>
              <a:lnSpc>
                <a:spcPct val="114000"/>
              </a:lnSpc>
            </a:pPr>
            <a:r>
              <a:rPr lang="en-US" altLang="zh-CN" sz="2400" dirty="0" smtClean="0"/>
              <a:t>2016</a:t>
            </a:r>
            <a:r>
              <a:rPr lang="zh-CN" altLang="en-US" sz="2400" dirty="0" smtClean="0"/>
              <a:t>里约奥运会女排决赛，中国队以</a:t>
            </a:r>
            <a:r>
              <a:rPr lang="en-US" altLang="zh-CN" sz="2400" dirty="0" smtClean="0"/>
              <a:t>19</a:t>
            </a:r>
            <a:r>
              <a:rPr lang="zh-CN" altLang="en-US" sz="2400" dirty="0" smtClean="0"/>
              <a:t>比</a:t>
            </a:r>
            <a:r>
              <a:rPr lang="en-US" altLang="zh-CN" sz="2400" dirty="0" smtClean="0"/>
              <a:t>25</a:t>
            </a:r>
            <a:r>
              <a:rPr lang="zh-CN" altLang="en-US" sz="2400" dirty="0" smtClean="0"/>
              <a:t>先丢一局。但随后主教练郎平和她的队员们以</a:t>
            </a:r>
            <a:r>
              <a:rPr lang="en-US" altLang="zh-CN" sz="2400" dirty="0" smtClean="0"/>
              <a:t>25</a:t>
            </a:r>
            <a:r>
              <a:rPr lang="zh-CN" altLang="en-US" sz="2400" dirty="0" smtClean="0"/>
              <a:t>比</a:t>
            </a:r>
            <a:r>
              <a:rPr lang="en-US" altLang="zh-CN" sz="2400" dirty="0" smtClean="0"/>
              <a:t>17</a:t>
            </a:r>
            <a:r>
              <a:rPr lang="zh-CN" altLang="en-US" sz="2400" dirty="0" smtClean="0"/>
              <a:t>、</a:t>
            </a:r>
            <a:r>
              <a:rPr lang="en-US" altLang="zh-CN" sz="2400" dirty="0" smtClean="0"/>
              <a:t>25</a:t>
            </a:r>
            <a:r>
              <a:rPr lang="zh-CN" altLang="en-US" sz="2400" dirty="0" smtClean="0"/>
              <a:t>比</a:t>
            </a:r>
            <a:r>
              <a:rPr lang="en-US" altLang="zh-CN" sz="2400" dirty="0" smtClean="0"/>
              <a:t>22</a:t>
            </a:r>
            <a:r>
              <a:rPr lang="zh-CN" altLang="en-US" sz="2400" dirty="0" smtClean="0"/>
              <a:t>和</a:t>
            </a:r>
            <a:r>
              <a:rPr lang="en-US" altLang="zh-CN" sz="2400" dirty="0" smtClean="0"/>
              <a:t>25</a:t>
            </a:r>
            <a:r>
              <a:rPr lang="zh-CN" altLang="en-US" sz="2400" dirty="0" smtClean="0"/>
              <a:t>比</a:t>
            </a:r>
            <a:r>
              <a:rPr lang="en-US" altLang="zh-CN" sz="2400" dirty="0" smtClean="0"/>
              <a:t>23</a:t>
            </a:r>
            <a:r>
              <a:rPr lang="zh-CN" altLang="en-US" sz="2400" dirty="0" smtClean="0"/>
              <a:t>力克塞尔维亚队，以大比分</a:t>
            </a:r>
            <a:r>
              <a:rPr lang="en-US" altLang="zh-CN" sz="2400" dirty="0" smtClean="0"/>
              <a:t>3</a:t>
            </a:r>
            <a:r>
              <a:rPr lang="zh-CN" altLang="en-US" sz="2400" dirty="0" smtClean="0"/>
              <a:t>比</a:t>
            </a:r>
            <a:r>
              <a:rPr lang="en-US" altLang="zh-CN" sz="2400" dirty="0" smtClean="0"/>
              <a:t>1</a:t>
            </a:r>
            <a:r>
              <a:rPr lang="zh-CN" altLang="en-US" sz="2400" dirty="0" smtClean="0"/>
              <a:t>胜出。本场比赛加上之前的小组赛和淘汰赛，中国女排再次把“女排精神”这几个字带到了国人的面前。那么，究竟女排精神是什么</a:t>
            </a:r>
            <a:r>
              <a:rPr lang="en-US" altLang="zh-CN" sz="2400" dirty="0" smtClean="0"/>
              <a:t>?</a:t>
            </a:r>
          </a:p>
          <a:p>
            <a:pPr>
              <a:lnSpc>
                <a:spcPct val="114000"/>
              </a:lnSpc>
            </a:pPr>
            <a:r>
              <a:rPr lang="zh-CN" altLang="en-US" sz="2400" dirty="0" smtClean="0"/>
              <a:t>郎平说这是一个综合的内容，但女排精神首先是“</a:t>
            </a:r>
            <a:r>
              <a:rPr lang="zh-CN" altLang="en-US" sz="2400" b="1" dirty="0" smtClean="0">
                <a:solidFill>
                  <a:srgbClr val="C00000"/>
                </a:solidFill>
              </a:rPr>
              <a:t>在困难的时候永不放弃，是团队精神，是大家相互理解，相互包容，相互鼓励。”</a:t>
            </a:r>
          </a:p>
          <a:p>
            <a:pPr>
              <a:lnSpc>
                <a:spcPct val="114000"/>
              </a:lnSpc>
            </a:pPr>
            <a:endParaRPr lang="en-US" altLang="zh-CN" sz="1400" dirty="0" smtClean="0"/>
          </a:p>
          <a:p>
            <a:pPr>
              <a:lnSpc>
                <a:spcPct val="114000"/>
              </a:lnSpc>
            </a:pPr>
            <a:r>
              <a:rPr lang="zh-CN" altLang="en-US" sz="2400" dirty="0" smtClean="0"/>
              <a:t>对于这支年轻（平均年龄</a:t>
            </a:r>
            <a:r>
              <a:rPr lang="en-US" altLang="zh-CN" sz="2400" dirty="0" smtClean="0"/>
              <a:t>24</a:t>
            </a:r>
            <a:r>
              <a:rPr lang="zh-CN" altLang="en-US" sz="2400" dirty="0" smtClean="0"/>
              <a:t>岁）的、一直到比赛即将开始才确定</a:t>
            </a:r>
            <a:r>
              <a:rPr lang="en-US" altLang="zh-CN" sz="2400" dirty="0" smtClean="0"/>
              <a:t>12</a:t>
            </a:r>
            <a:r>
              <a:rPr lang="zh-CN" altLang="en-US" sz="2400" dirty="0" smtClean="0"/>
              <a:t>人大名单的中国队来说，里约的每一场比赛都不好打。小组赛被分在了公认的“死亡之组”，第一场就不敌荷兰让出线前景蒙上了一层阴影。之后输给塞尔维亚和美国，让姑娘们不得不以小组第四的成绩晋级，去迎战另外一组的第一名、东道主巴西。</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团队精神的光芒</a:t>
            </a:r>
            <a:endParaRPr lang="zh-CN" altLang="en-US" dirty="0"/>
          </a:p>
        </p:txBody>
      </p:sp>
      <p:sp>
        <p:nvSpPr>
          <p:cNvPr id="3" name="矩形 2"/>
          <p:cNvSpPr/>
          <p:nvPr/>
        </p:nvSpPr>
        <p:spPr>
          <a:xfrm>
            <a:off x="423083" y="1428171"/>
            <a:ext cx="11232107" cy="4690836"/>
          </a:xfrm>
          <a:prstGeom prst="rect">
            <a:avLst/>
          </a:prstGeom>
        </p:spPr>
        <p:txBody>
          <a:bodyPr wrap="square">
            <a:spAutoFit/>
          </a:bodyPr>
          <a:lstStyle/>
          <a:p>
            <a:pPr>
              <a:lnSpc>
                <a:spcPct val="114000"/>
              </a:lnSpc>
            </a:pPr>
            <a:r>
              <a:rPr lang="zh-CN" altLang="en-US" sz="2400" dirty="0" smtClean="0"/>
              <a:t>这样的成绩显然和女排队员之前的预期不符，第一次参加世界大赛的小将龚翔宇才打完两三场比赛就哭了好几次。而且，据郎平表示，在输球后大家互相之间也会有一点埋怨，但她告诉球员：“这是正常的，</a:t>
            </a:r>
            <a:r>
              <a:rPr lang="zh-CN" altLang="en-US" sz="2400" b="1" dirty="0" smtClean="0">
                <a:solidFill>
                  <a:srgbClr val="C00000"/>
                </a:solidFill>
              </a:rPr>
              <a:t>但是不能想的都是你和我，应该是我们，要我们一起承担。大家在赛场上不是单打独斗，不是遇到困难就钻自己的牛角尖。相互支持，相互弥补，打得不好没关系，再来。大家一起往前推，打到忘我，那就特别可怕。”</a:t>
            </a:r>
          </a:p>
          <a:p>
            <a:pPr>
              <a:lnSpc>
                <a:spcPct val="114000"/>
              </a:lnSpc>
            </a:pPr>
            <a:r>
              <a:rPr lang="zh-CN" altLang="en-US" sz="2400" dirty="0" smtClean="0"/>
              <a:t>于是，在接下来的淘汰赛中，中国女排拧成一股绳，发挥得越来越松弛和勇敢。这支除了主攻朱婷之外没有一名超级明星的年轻球队在对阵东道主暨卫冕冠军巴西时，面对现场将近两万名球迷的嘘声，以</a:t>
            </a:r>
            <a:r>
              <a:rPr lang="en-US" altLang="zh-CN" sz="2400" dirty="0" smtClean="0"/>
              <a:t>3</a:t>
            </a:r>
            <a:r>
              <a:rPr lang="zh-CN" altLang="en-US" sz="2400" dirty="0" smtClean="0"/>
              <a:t>比</a:t>
            </a:r>
            <a:r>
              <a:rPr lang="en-US" altLang="zh-CN" sz="2400" dirty="0" smtClean="0"/>
              <a:t>2</a:t>
            </a:r>
            <a:r>
              <a:rPr lang="zh-CN" altLang="en-US" sz="2400" dirty="0" smtClean="0"/>
              <a:t>实现逆转。赛后技术统计，对手在所有的数据中都领先于中国队，但获胜的却是后者。这样的场面让英国广播公司震惊，也让路透社相信：“中国女排正在通往冠军的道路上。”</a:t>
            </a:r>
            <a:endParaRPr lang="zh-CN" altLang="en-US"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432" y="201449"/>
            <a:ext cx="6749078" cy="506011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3" name="内容占位符 2"/>
          <p:cNvSpPr txBox="1">
            <a:spLocks/>
          </p:cNvSpPr>
          <p:nvPr/>
        </p:nvSpPr>
        <p:spPr>
          <a:xfrm>
            <a:off x="1194178" y="1885251"/>
            <a:ext cx="9573904" cy="4065174"/>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蝴蝶    蚂蚁   你好   世界   校友    屠夫   黄色</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主张    接触   新闻   眼睛   真实    水稻   香港</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游记    经典   重点   表现    鉴于   纪念   脱离</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早饭    焦躁   捡起    滑稽   风范   尴尬   诅咒</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indent="-228600">
              <a:lnSpc>
                <a:spcPct val="90000"/>
              </a:lnSpc>
              <a:spcBef>
                <a:spcPts val="1000"/>
              </a:spcBef>
              <a:buFont typeface="Arial" panose="020B0604020202020204" pitchFamily="34" charset="0"/>
              <a:buChar char="•"/>
            </a:pPr>
            <a:r>
              <a:rPr lang="zh-CN" altLang="en-US" sz="3600" b="1" dirty="0" smtClean="0"/>
              <a:t>听众    爸爸   总理    访谈   最大    改变  不管</a:t>
            </a:r>
            <a:endParaRPr lang="en-US" altLang="zh-CN" sz="3600" b="1" dirty="0" smtClean="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40497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3"/>
                                        </p:tgtEl>
                                        <p:attrNameLst>
                                          <p:attrName>ppt_x</p:attrName>
                                        </p:attrNameLst>
                                      </p:cBhvr>
                                      <p:tavLst>
                                        <p:tav tm="0">
                                          <p:val>
                                            <p:strVal val="ppt_x"/>
                                          </p:val>
                                        </p:tav>
                                        <p:tav tm="100000">
                                          <p:val>
                                            <p:strVal val="ppt_x"/>
                                          </p:val>
                                        </p:tav>
                                      </p:tavLst>
                                    </p:anim>
                                    <p:anim calcmode="lin" valueType="num">
                                      <p:cBhvr additive="base">
                                        <p:cTn id="12" dur="500"/>
                                        <p:tgtEl>
                                          <p:spTgt spid="3"/>
                                        </p:tgtEl>
                                        <p:attrNameLst>
                                          <p:attrName>ppt_y</p:attrName>
                                        </p:attrNameLst>
                                      </p:cBhvr>
                                      <p:tavLst>
                                        <p:tav tm="0">
                                          <p:val>
                                            <p:strVal val="ppt_y"/>
                                          </p:val>
                                        </p:tav>
                                        <p:tav tm="100000">
                                          <p:val>
                                            <p:strVal val="1+ppt_h/2"/>
                                          </p:val>
                                        </p:tav>
                                      </p:tavLst>
                                    </p:anim>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2"/>
          <p:cNvSpPr>
            <a:spLocks noChangeArrowheads="1"/>
          </p:cNvSpPr>
          <p:nvPr/>
        </p:nvSpPr>
        <p:spPr bwMode="auto">
          <a:xfrm>
            <a:off x="10608734" y="5516564"/>
            <a:ext cx="1056217" cy="720725"/>
          </a:xfrm>
          <a:prstGeom prst="ellipse">
            <a:avLst/>
          </a:prstGeom>
          <a:gradFill rotWithShape="1">
            <a:gsLst>
              <a:gs pos="0">
                <a:srgbClr val="0F0FF9"/>
              </a:gs>
              <a:gs pos="100000">
                <a:srgbClr val="070773"/>
              </a:gs>
            </a:gsLst>
            <a:path path="shape">
              <a:fillToRect l="50000" t="50000" r="50000" b="50000"/>
            </a:path>
          </a:gradFill>
          <a:ln w="9525">
            <a:solidFill>
              <a:schemeClr val="tx1"/>
            </a:solidFill>
            <a:round/>
            <a:headEnd/>
            <a:tailEnd/>
          </a:ln>
        </p:spPr>
        <p:txBody>
          <a:bodyPr wrap="none" anchor="ctr"/>
          <a:lstStyle/>
          <a:p>
            <a:pPr algn="ctr"/>
            <a:r>
              <a:rPr lang="zh-CN" altLang="en-US">
                <a:solidFill>
                  <a:schemeClr val="bg1"/>
                </a:solidFill>
                <a:ea typeface="方正大标宋简体" pitchFamily="2" charset="-122"/>
              </a:rPr>
              <a:t>计时</a:t>
            </a:r>
          </a:p>
          <a:p>
            <a:pPr algn="ctr"/>
            <a:r>
              <a:rPr lang="zh-CN" altLang="en-US">
                <a:solidFill>
                  <a:schemeClr val="bg1"/>
                </a:solidFill>
                <a:ea typeface="方正大标宋简体" pitchFamily="2" charset="-122"/>
              </a:rPr>
              <a:t>开始</a:t>
            </a:r>
          </a:p>
        </p:txBody>
      </p:sp>
      <p:grpSp>
        <p:nvGrpSpPr>
          <p:cNvPr id="2" name="Group 3"/>
          <p:cNvGrpSpPr>
            <a:grpSpLocks/>
          </p:cNvGrpSpPr>
          <p:nvPr/>
        </p:nvGrpSpPr>
        <p:grpSpPr bwMode="auto">
          <a:xfrm>
            <a:off x="-46566" y="6497638"/>
            <a:ext cx="12238567" cy="360362"/>
            <a:chOff x="0" y="4093"/>
            <a:chExt cx="5329" cy="227"/>
          </a:xfrm>
        </p:grpSpPr>
        <p:sp>
          <p:nvSpPr>
            <p:cNvPr id="3076" name="Rectangle 4"/>
            <p:cNvSpPr>
              <a:spLocks noChangeArrowheads="1"/>
            </p:cNvSpPr>
            <p:nvPr/>
          </p:nvSpPr>
          <p:spPr bwMode="auto">
            <a:xfrm>
              <a:off x="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a:t>
              </a:r>
            </a:p>
          </p:txBody>
        </p:sp>
        <p:sp>
          <p:nvSpPr>
            <p:cNvPr id="3077" name="Rectangle 5"/>
            <p:cNvSpPr>
              <a:spLocks noChangeArrowheads="1"/>
            </p:cNvSpPr>
            <p:nvPr/>
          </p:nvSpPr>
          <p:spPr bwMode="auto">
            <a:xfrm>
              <a:off x="34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3</a:t>
              </a:r>
            </a:p>
          </p:txBody>
        </p:sp>
        <p:sp>
          <p:nvSpPr>
            <p:cNvPr id="3078" name="Rectangle 6"/>
            <p:cNvSpPr>
              <a:spLocks noChangeArrowheads="1"/>
            </p:cNvSpPr>
            <p:nvPr/>
          </p:nvSpPr>
          <p:spPr bwMode="auto">
            <a:xfrm>
              <a:off x="657"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5</a:t>
              </a:r>
            </a:p>
          </p:txBody>
        </p:sp>
        <p:sp>
          <p:nvSpPr>
            <p:cNvPr id="3079" name="Rectangle 7"/>
            <p:cNvSpPr>
              <a:spLocks noChangeArrowheads="1"/>
            </p:cNvSpPr>
            <p:nvPr/>
          </p:nvSpPr>
          <p:spPr bwMode="auto">
            <a:xfrm>
              <a:off x="102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7</a:t>
              </a:r>
            </a:p>
          </p:txBody>
        </p:sp>
        <p:sp>
          <p:nvSpPr>
            <p:cNvPr id="3080" name="Rectangle 8"/>
            <p:cNvSpPr>
              <a:spLocks noChangeArrowheads="1"/>
            </p:cNvSpPr>
            <p:nvPr/>
          </p:nvSpPr>
          <p:spPr bwMode="auto">
            <a:xfrm>
              <a:off x="1383" y="4093"/>
              <a:ext cx="362"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9</a:t>
              </a:r>
            </a:p>
          </p:txBody>
        </p:sp>
        <p:sp>
          <p:nvSpPr>
            <p:cNvPr id="3081" name="Rectangle 9"/>
            <p:cNvSpPr>
              <a:spLocks noChangeArrowheads="1"/>
            </p:cNvSpPr>
            <p:nvPr/>
          </p:nvSpPr>
          <p:spPr bwMode="auto">
            <a:xfrm>
              <a:off x="174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11</a:t>
              </a:r>
            </a:p>
          </p:txBody>
        </p:sp>
        <p:sp>
          <p:nvSpPr>
            <p:cNvPr id="3082" name="Rectangle 10"/>
            <p:cNvSpPr>
              <a:spLocks noChangeArrowheads="1"/>
            </p:cNvSpPr>
            <p:nvPr/>
          </p:nvSpPr>
          <p:spPr bwMode="auto">
            <a:xfrm>
              <a:off x="2109"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13</a:t>
              </a:r>
            </a:p>
          </p:txBody>
        </p:sp>
        <p:sp>
          <p:nvSpPr>
            <p:cNvPr id="3083" name="Rectangle 11"/>
            <p:cNvSpPr>
              <a:spLocks noChangeArrowheads="1"/>
            </p:cNvSpPr>
            <p:nvPr/>
          </p:nvSpPr>
          <p:spPr bwMode="auto">
            <a:xfrm>
              <a:off x="2472"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15</a:t>
              </a:r>
            </a:p>
          </p:txBody>
        </p:sp>
        <p:sp>
          <p:nvSpPr>
            <p:cNvPr id="3084" name="Rectangle 12"/>
            <p:cNvSpPr>
              <a:spLocks noChangeArrowheads="1"/>
            </p:cNvSpPr>
            <p:nvPr/>
          </p:nvSpPr>
          <p:spPr bwMode="auto">
            <a:xfrm>
              <a:off x="2835"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17</a:t>
              </a:r>
            </a:p>
          </p:txBody>
        </p:sp>
        <p:sp>
          <p:nvSpPr>
            <p:cNvPr id="3085" name="Rectangle 13"/>
            <p:cNvSpPr>
              <a:spLocks noChangeArrowheads="1"/>
            </p:cNvSpPr>
            <p:nvPr/>
          </p:nvSpPr>
          <p:spPr bwMode="auto">
            <a:xfrm>
              <a:off x="3198"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19</a:t>
              </a:r>
            </a:p>
          </p:txBody>
        </p:sp>
        <p:sp>
          <p:nvSpPr>
            <p:cNvPr id="3086" name="Rectangle 14"/>
            <p:cNvSpPr>
              <a:spLocks noChangeArrowheads="1"/>
            </p:cNvSpPr>
            <p:nvPr/>
          </p:nvSpPr>
          <p:spPr bwMode="auto">
            <a:xfrm>
              <a:off x="3560" y="4093"/>
              <a:ext cx="362"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21</a:t>
              </a:r>
            </a:p>
          </p:txBody>
        </p:sp>
        <p:sp>
          <p:nvSpPr>
            <p:cNvPr id="3087" name="Rectangle 15"/>
            <p:cNvSpPr>
              <a:spLocks noChangeArrowheads="1"/>
            </p:cNvSpPr>
            <p:nvPr/>
          </p:nvSpPr>
          <p:spPr bwMode="auto">
            <a:xfrm>
              <a:off x="3923"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23</a:t>
              </a:r>
            </a:p>
          </p:txBody>
        </p:sp>
        <p:sp>
          <p:nvSpPr>
            <p:cNvPr id="3088" name="Rectangle 16"/>
            <p:cNvSpPr>
              <a:spLocks noChangeArrowheads="1"/>
            </p:cNvSpPr>
            <p:nvPr/>
          </p:nvSpPr>
          <p:spPr bwMode="auto">
            <a:xfrm>
              <a:off x="428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25</a:t>
              </a:r>
            </a:p>
          </p:txBody>
        </p:sp>
        <p:sp>
          <p:nvSpPr>
            <p:cNvPr id="3089" name="Rectangle 17"/>
            <p:cNvSpPr>
              <a:spLocks noChangeArrowheads="1"/>
            </p:cNvSpPr>
            <p:nvPr/>
          </p:nvSpPr>
          <p:spPr bwMode="auto">
            <a:xfrm>
              <a:off x="4604"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27</a:t>
              </a:r>
            </a:p>
          </p:txBody>
        </p:sp>
        <p:sp>
          <p:nvSpPr>
            <p:cNvPr id="3090" name="Rectangle 18"/>
            <p:cNvSpPr>
              <a:spLocks noChangeArrowheads="1"/>
            </p:cNvSpPr>
            <p:nvPr/>
          </p:nvSpPr>
          <p:spPr bwMode="auto">
            <a:xfrm>
              <a:off x="496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29</a:t>
              </a:r>
            </a:p>
          </p:txBody>
        </p:sp>
      </p:grpSp>
      <p:sp>
        <p:nvSpPr>
          <p:cNvPr id="20" name="笑脸 19"/>
          <p:cNvSpPr/>
          <p:nvPr/>
        </p:nvSpPr>
        <p:spPr>
          <a:xfrm>
            <a:off x="11857568" y="6524626"/>
            <a:ext cx="334433" cy="288925"/>
          </a:xfrm>
          <a:prstGeom prst="smileyFac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内容占位符 2"/>
          <p:cNvSpPr txBox="1">
            <a:spLocks/>
          </p:cNvSpPr>
          <p:nvPr/>
        </p:nvSpPr>
        <p:spPr>
          <a:xfrm>
            <a:off x="1194178" y="1885251"/>
            <a:ext cx="9573904" cy="4065174"/>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蝴蝶    蚂蚁   你好   世界   校友    屠夫   黄色</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主张    接触   新闻   眼睛   真实    水稻   香港</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游记    经典   重点   表现    鉴于   纪念   脱离</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chemeClr val="tx1"/>
                </a:solidFill>
                <a:effectLst/>
                <a:uLnTx/>
                <a:uFillTx/>
                <a:latin typeface="+mn-lt"/>
                <a:ea typeface="+mn-ea"/>
                <a:cs typeface="+mn-cs"/>
              </a:rPr>
              <a:t>早饭    焦躁   捡起    滑稽   风范   尴尬   诅咒</a:t>
            </a: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a:p>
            <a:pPr marL="228600" indent="-228600">
              <a:lnSpc>
                <a:spcPct val="90000"/>
              </a:lnSpc>
              <a:spcBef>
                <a:spcPts val="1000"/>
              </a:spcBef>
              <a:buFont typeface="Arial" panose="020B0604020202020204" pitchFamily="34" charset="0"/>
              <a:buChar char="•"/>
            </a:pPr>
            <a:r>
              <a:rPr lang="zh-CN" altLang="en-US" sz="3600" b="1" dirty="0" smtClean="0"/>
              <a:t>听众    爸爸   总理    访谈   最大    改变  不管</a:t>
            </a:r>
            <a:endParaRPr lang="en-US" altLang="zh-CN" sz="3600" b="1" dirty="0" smtClean="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36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1"/>
                                        </p:tgtEl>
                                        <p:attrNameLst>
                                          <p:attrName>ppt_x</p:attrName>
                                        </p:attrNameLst>
                                      </p:cBhvr>
                                      <p:tavLst>
                                        <p:tav tm="0">
                                          <p:val>
                                            <p:strVal val="ppt_x"/>
                                          </p:val>
                                        </p:tav>
                                        <p:tav tm="100000">
                                          <p:val>
                                            <p:strVal val="ppt_x"/>
                                          </p:val>
                                        </p:tav>
                                      </p:tavLst>
                                    </p:anim>
                                    <p:anim calcmode="lin" valueType="num">
                                      <p:cBhvr additive="base">
                                        <p:cTn id="12" dur="500"/>
                                        <p:tgtEl>
                                          <p:spTgt spid="21"/>
                                        </p:tgtEl>
                                        <p:attrNameLst>
                                          <p:attrName>ppt_y</p:attrName>
                                        </p:attrNameLst>
                                      </p:cBhvr>
                                      <p:tavLst>
                                        <p:tav tm="0">
                                          <p:val>
                                            <p:strVal val="ppt_y"/>
                                          </p:val>
                                        </p:tav>
                                        <p:tav tm="100000">
                                          <p:val>
                                            <p:strVal val="1+ppt_h/2"/>
                                          </p:val>
                                        </p:tav>
                                      </p:tavLst>
                                    </p:anim>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3074"/>
                    </p:tgtEl>
                  </p:cond>
                </p:stCondLst>
                <p:endSync evt="end" delay="0">
                  <p:rtn val="all"/>
                </p:endSync>
                <p:childTnLst>
                  <p:par>
                    <p:cTn id="15" fill="hold">
                      <p:stCondLst>
                        <p:cond delay="0"/>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300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60秒倒计时.wav"/>
                                        </p:tgtEl>
                                      </p:cMediaNode>
                                    </p:audio>
                                  </p:subTnLst>
                                </p:cTn>
                              </p:par>
                            </p:childTnLst>
                          </p:cTn>
                        </p:par>
                        <p:par>
                          <p:cTn id="20" fill="hold">
                            <p:stCondLst>
                              <p:cond delay="30000"/>
                            </p:stCondLst>
                            <p:childTnLst>
                              <p:par>
                                <p:cTn id="21" presetID="2" presetClass="entr" presetSubtype="2"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1+#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shreg.wav"/>
                                        </p:tgtEl>
                                      </p:cMediaNode>
                                    </p:audio>
                                  </p:subTnLst>
                                </p:cTn>
                              </p:par>
                            </p:childTnLst>
                          </p:cTn>
                        </p:par>
                      </p:childTnLst>
                    </p:cTn>
                  </p:par>
                </p:childTnLst>
              </p:cTn>
              <p:nextCondLst>
                <p:cond evt="onClick" delay="0">
                  <p:tgtEl>
                    <p:spTgt spid="3074"/>
                  </p:tgtEl>
                </p:cond>
              </p:nextCondLst>
            </p:seq>
          </p:childTnLst>
        </p:cTn>
      </p:par>
    </p:tnLst>
    <p:bldLst>
      <p:bldP spid="20" grpId="0" animBg="1"/>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val 2"/>
          <p:cNvSpPr>
            <a:spLocks noChangeArrowheads="1"/>
          </p:cNvSpPr>
          <p:nvPr/>
        </p:nvSpPr>
        <p:spPr bwMode="auto">
          <a:xfrm>
            <a:off x="10608734" y="5516564"/>
            <a:ext cx="1056217" cy="720725"/>
          </a:xfrm>
          <a:prstGeom prst="ellipse">
            <a:avLst/>
          </a:prstGeom>
          <a:gradFill rotWithShape="1">
            <a:gsLst>
              <a:gs pos="0">
                <a:srgbClr val="0F0FF9"/>
              </a:gs>
              <a:gs pos="100000">
                <a:srgbClr val="070773"/>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ea typeface="方正大标宋简体" pitchFamily="2" charset="-122"/>
              </a:rPr>
              <a:t>计时</a:t>
            </a:r>
          </a:p>
          <a:p>
            <a:pPr algn="ctr" eaLnBrk="1" hangingPunct="1"/>
            <a:r>
              <a:rPr lang="zh-CN" altLang="en-US">
                <a:solidFill>
                  <a:schemeClr val="bg1"/>
                </a:solidFill>
                <a:ea typeface="方正大标宋简体" pitchFamily="2" charset="-122"/>
              </a:rPr>
              <a:t>开始</a:t>
            </a:r>
          </a:p>
        </p:txBody>
      </p:sp>
      <p:grpSp>
        <p:nvGrpSpPr>
          <p:cNvPr id="2" name="Group 3"/>
          <p:cNvGrpSpPr>
            <a:grpSpLocks/>
          </p:cNvGrpSpPr>
          <p:nvPr/>
        </p:nvGrpSpPr>
        <p:grpSpPr bwMode="auto">
          <a:xfrm>
            <a:off x="-46566" y="6497638"/>
            <a:ext cx="12238567" cy="360362"/>
            <a:chOff x="0" y="4093"/>
            <a:chExt cx="5329" cy="227"/>
          </a:xfrm>
        </p:grpSpPr>
        <p:sp>
          <p:nvSpPr>
            <p:cNvPr id="3076" name="Rectangle 4"/>
            <p:cNvSpPr>
              <a:spLocks noChangeArrowheads="1"/>
            </p:cNvSpPr>
            <p:nvPr/>
          </p:nvSpPr>
          <p:spPr bwMode="auto">
            <a:xfrm>
              <a:off x="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1</a:t>
              </a:r>
            </a:p>
          </p:txBody>
        </p:sp>
        <p:sp>
          <p:nvSpPr>
            <p:cNvPr id="3077" name="Rectangle 5"/>
            <p:cNvSpPr>
              <a:spLocks noChangeArrowheads="1"/>
            </p:cNvSpPr>
            <p:nvPr/>
          </p:nvSpPr>
          <p:spPr bwMode="auto">
            <a:xfrm>
              <a:off x="34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3</a:t>
              </a:r>
            </a:p>
          </p:txBody>
        </p:sp>
        <p:sp>
          <p:nvSpPr>
            <p:cNvPr id="3078" name="Rectangle 6"/>
            <p:cNvSpPr>
              <a:spLocks noChangeArrowheads="1"/>
            </p:cNvSpPr>
            <p:nvPr/>
          </p:nvSpPr>
          <p:spPr bwMode="auto">
            <a:xfrm>
              <a:off x="657"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5</a:t>
              </a:r>
            </a:p>
          </p:txBody>
        </p:sp>
        <p:sp>
          <p:nvSpPr>
            <p:cNvPr id="3079" name="Rectangle 7"/>
            <p:cNvSpPr>
              <a:spLocks noChangeArrowheads="1"/>
            </p:cNvSpPr>
            <p:nvPr/>
          </p:nvSpPr>
          <p:spPr bwMode="auto">
            <a:xfrm>
              <a:off x="1020"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7</a:t>
              </a:r>
            </a:p>
          </p:txBody>
        </p:sp>
        <p:sp>
          <p:nvSpPr>
            <p:cNvPr id="3080" name="Rectangle 8"/>
            <p:cNvSpPr>
              <a:spLocks noChangeArrowheads="1"/>
            </p:cNvSpPr>
            <p:nvPr/>
          </p:nvSpPr>
          <p:spPr bwMode="auto">
            <a:xfrm>
              <a:off x="1383" y="4093"/>
              <a:ext cx="362"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9</a:t>
              </a:r>
            </a:p>
          </p:txBody>
        </p:sp>
        <p:sp>
          <p:nvSpPr>
            <p:cNvPr id="3081" name="Rectangle 9"/>
            <p:cNvSpPr>
              <a:spLocks noChangeArrowheads="1"/>
            </p:cNvSpPr>
            <p:nvPr/>
          </p:nvSpPr>
          <p:spPr bwMode="auto">
            <a:xfrm>
              <a:off x="174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11</a:t>
              </a:r>
            </a:p>
          </p:txBody>
        </p:sp>
        <p:sp>
          <p:nvSpPr>
            <p:cNvPr id="3082" name="Rectangle 10"/>
            <p:cNvSpPr>
              <a:spLocks noChangeArrowheads="1"/>
            </p:cNvSpPr>
            <p:nvPr/>
          </p:nvSpPr>
          <p:spPr bwMode="auto">
            <a:xfrm>
              <a:off x="2109"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13</a:t>
              </a:r>
            </a:p>
          </p:txBody>
        </p:sp>
        <p:sp>
          <p:nvSpPr>
            <p:cNvPr id="3083" name="Rectangle 11"/>
            <p:cNvSpPr>
              <a:spLocks noChangeArrowheads="1"/>
            </p:cNvSpPr>
            <p:nvPr/>
          </p:nvSpPr>
          <p:spPr bwMode="auto">
            <a:xfrm>
              <a:off x="2472"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15</a:t>
              </a:r>
            </a:p>
          </p:txBody>
        </p:sp>
        <p:sp>
          <p:nvSpPr>
            <p:cNvPr id="3084" name="Rectangle 12"/>
            <p:cNvSpPr>
              <a:spLocks noChangeArrowheads="1"/>
            </p:cNvSpPr>
            <p:nvPr/>
          </p:nvSpPr>
          <p:spPr bwMode="auto">
            <a:xfrm>
              <a:off x="2835"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17</a:t>
              </a:r>
            </a:p>
          </p:txBody>
        </p:sp>
        <p:sp>
          <p:nvSpPr>
            <p:cNvPr id="3085" name="Rectangle 13"/>
            <p:cNvSpPr>
              <a:spLocks noChangeArrowheads="1"/>
            </p:cNvSpPr>
            <p:nvPr/>
          </p:nvSpPr>
          <p:spPr bwMode="auto">
            <a:xfrm>
              <a:off x="3198"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19</a:t>
              </a:r>
            </a:p>
          </p:txBody>
        </p:sp>
        <p:sp>
          <p:nvSpPr>
            <p:cNvPr id="3086" name="Rectangle 14"/>
            <p:cNvSpPr>
              <a:spLocks noChangeArrowheads="1"/>
            </p:cNvSpPr>
            <p:nvPr/>
          </p:nvSpPr>
          <p:spPr bwMode="auto">
            <a:xfrm>
              <a:off x="3560" y="4093"/>
              <a:ext cx="362"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21</a:t>
              </a:r>
            </a:p>
          </p:txBody>
        </p:sp>
        <p:sp>
          <p:nvSpPr>
            <p:cNvPr id="3087" name="Rectangle 15"/>
            <p:cNvSpPr>
              <a:spLocks noChangeArrowheads="1"/>
            </p:cNvSpPr>
            <p:nvPr/>
          </p:nvSpPr>
          <p:spPr bwMode="auto">
            <a:xfrm>
              <a:off x="3923"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23</a:t>
              </a:r>
            </a:p>
          </p:txBody>
        </p:sp>
        <p:sp>
          <p:nvSpPr>
            <p:cNvPr id="3088" name="Rectangle 16"/>
            <p:cNvSpPr>
              <a:spLocks noChangeArrowheads="1"/>
            </p:cNvSpPr>
            <p:nvPr/>
          </p:nvSpPr>
          <p:spPr bwMode="auto">
            <a:xfrm>
              <a:off x="428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25</a:t>
              </a:r>
            </a:p>
          </p:txBody>
        </p:sp>
        <p:sp>
          <p:nvSpPr>
            <p:cNvPr id="3089" name="Rectangle 17"/>
            <p:cNvSpPr>
              <a:spLocks noChangeArrowheads="1"/>
            </p:cNvSpPr>
            <p:nvPr/>
          </p:nvSpPr>
          <p:spPr bwMode="auto">
            <a:xfrm>
              <a:off x="4604"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27</a:t>
              </a:r>
            </a:p>
          </p:txBody>
        </p:sp>
        <p:sp>
          <p:nvSpPr>
            <p:cNvPr id="3090" name="Rectangle 18"/>
            <p:cNvSpPr>
              <a:spLocks noChangeArrowheads="1"/>
            </p:cNvSpPr>
            <p:nvPr/>
          </p:nvSpPr>
          <p:spPr bwMode="auto">
            <a:xfrm>
              <a:off x="4966" y="4093"/>
              <a:ext cx="363" cy="227"/>
            </a:xfrm>
            <a:prstGeom prst="rect">
              <a:avLst/>
            </a:prstGeom>
            <a:gradFill rotWithShape="1">
              <a:gsLst>
                <a:gs pos="0">
                  <a:schemeClr val="bg1"/>
                </a:gs>
                <a:gs pos="50000">
                  <a:srgbClr val="FF9900"/>
                </a:gs>
                <a:gs pos="100000">
                  <a:schemeClr val="bg1"/>
                </a:gs>
              </a:gsLst>
              <a:lin ang="5400000" scaled="1"/>
            </a:gradFill>
            <a:ln w="9525">
              <a:noFill/>
              <a:miter lim="800000"/>
              <a:headEnd/>
              <a:tailEnd/>
            </a:ln>
            <a:effectLst/>
          </p:spPr>
          <p:txBody>
            <a:bodyPr wrap="none" anchor="ctr"/>
            <a:lstStyle/>
            <a:p>
              <a:pPr>
                <a:defRPr/>
              </a:pPr>
              <a:r>
                <a:rPr lang="en-US" altLang="zh-CN">
                  <a:ea typeface="宋体" pitchFamily="2" charset="-122"/>
                </a:rPr>
                <a:t>29</a:t>
              </a:r>
            </a:p>
          </p:txBody>
        </p:sp>
      </p:grpSp>
      <p:sp>
        <p:nvSpPr>
          <p:cNvPr id="20" name="笑脸 19"/>
          <p:cNvSpPr/>
          <p:nvPr/>
        </p:nvSpPr>
        <p:spPr>
          <a:xfrm>
            <a:off x="11857568" y="6524626"/>
            <a:ext cx="334433" cy="288925"/>
          </a:xfrm>
          <a:prstGeom prst="smileyFac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956345" y="1733991"/>
            <a:ext cx="10159068" cy="3098284"/>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defRPr/>
            </a:pPr>
            <a:r>
              <a:rPr lang="zh-CN" altLang="en-US" sz="3600" b="1" dirty="0" smtClean="0"/>
              <a:t>倔强    </a:t>
            </a:r>
            <a:r>
              <a:rPr lang="zh-CN" altLang="en-US" sz="3600" b="1" dirty="0"/>
              <a:t>可爱   时间    情感   银子   语言   大学</a:t>
            </a:r>
            <a:endParaRPr lang="en-US" altLang="zh-CN" sz="3600" b="1" dirty="0"/>
          </a:p>
          <a:p>
            <a:pPr marL="228600" indent="-228600">
              <a:lnSpc>
                <a:spcPct val="90000"/>
              </a:lnSpc>
              <a:spcBef>
                <a:spcPts val="1000"/>
              </a:spcBef>
              <a:buFont typeface="Arial" panose="020B0604020202020204" pitchFamily="34" charset="0"/>
              <a:buChar char="•"/>
              <a:defRPr/>
            </a:pPr>
            <a:r>
              <a:rPr lang="zh-CN" altLang="en-US" sz="3600" b="1" dirty="0"/>
              <a:t>预言    思想   华丽    口语   文章   报纸   变化</a:t>
            </a:r>
            <a:endParaRPr lang="en-US" altLang="zh-CN" sz="3600" b="1" dirty="0"/>
          </a:p>
          <a:p>
            <a:pPr marL="228600" indent="-228600">
              <a:lnSpc>
                <a:spcPct val="90000"/>
              </a:lnSpc>
              <a:spcBef>
                <a:spcPts val="1000"/>
              </a:spcBef>
              <a:buFont typeface="Arial" panose="020B0604020202020204" pitchFamily="34" charset="0"/>
              <a:buChar char="•"/>
              <a:defRPr/>
            </a:pPr>
            <a:r>
              <a:rPr lang="zh-CN" altLang="en-US" sz="3600" b="1" dirty="0" smtClean="0"/>
              <a:t>焦躁    诅咒   早饭    风范   滑稽    尴尬   捡</a:t>
            </a:r>
            <a:r>
              <a:rPr lang="zh-CN" altLang="en-US" sz="3600" b="1" dirty="0"/>
              <a:t>起</a:t>
            </a:r>
            <a:endParaRPr lang="en-US" altLang="zh-CN" sz="3600" b="1" dirty="0" smtClean="0"/>
          </a:p>
          <a:p>
            <a:pPr marL="228600" indent="-228600">
              <a:lnSpc>
                <a:spcPct val="90000"/>
              </a:lnSpc>
              <a:spcBef>
                <a:spcPts val="1000"/>
              </a:spcBef>
              <a:buFont typeface="Arial" panose="020B0604020202020204" pitchFamily="34" charset="0"/>
              <a:buChar char="•"/>
              <a:defRPr/>
            </a:pPr>
            <a:r>
              <a:rPr lang="zh-CN" altLang="en-US" sz="3600" b="1" dirty="0" smtClean="0"/>
              <a:t>改变   谢谢    访谈    最大    听众  不管    总理</a:t>
            </a:r>
            <a:endParaRPr lang="en-US" altLang="zh-CN" sz="3600" b="1" dirty="0"/>
          </a:p>
          <a:p>
            <a:pPr marL="228600" indent="-228600">
              <a:lnSpc>
                <a:spcPct val="90000"/>
              </a:lnSpc>
              <a:spcBef>
                <a:spcPts val="1000"/>
              </a:spcBef>
              <a:buFont typeface="Arial" panose="020B0604020202020204" pitchFamily="34" charset="0"/>
              <a:buChar char="•"/>
              <a:defRPr/>
            </a:pPr>
            <a:r>
              <a:rPr lang="zh-CN" altLang="en-US" sz="3600" b="1" dirty="0"/>
              <a:t>流畅    鞭策   苹果    </a:t>
            </a:r>
            <a:r>
              <a:rPr lang="zh-CN" altLang="en-US" sz="3600" b="1" dirty="0" smtClean="0"/>
              <a:t>爸爸    </a:t>
            </a:r>
            <a:r>
              <a:rPr lang="zh-CN" altLang="en-US" sz="3600" b="1" dirty="0"/>
              <a:t>雄辩    难度  奇迹            </a:t>
            </a:r>
          </a:p>
        </p:txBody>
      </p:sp>
    </p:spTree>
    <p:extLst>
      <p:ext uri="{BB962C8B-B14F-4D97-AF65-F5344CB8AC3E}">
        <p14:creationId xmlns:p14="http://schemas.microsoft.com/office/powerpoint/2010/main" val="15359320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1"/>
                                        </p:tgtEl>
                                        <p:attrNameLst>
                                          <p:attrName>ppt_x</p:attrName>
                                        </p:attrNameLst>
                                      </p:cBhvr>
                                      <p:tavLst>
                                        <p:tav tm="0">
                                          <p:val>
                                            <p:strVal val="ppt_x"/>
                                          </p:val>
                                        </p:tav>
                                        <p:tav tm="100000">
                                          <p:val>
                                            <p:strVal val="ppt_x"/>
                                          </p:val>
                                        </p:tav>
                                      </p:tavLst>
                                    </p:anim>
                                    <p:anim calcmode="lin" valueType="num">
                                      <p:cBhvr additive="base">
                                        <p:cTn id="7" dur="500"/>
                                        <p:tgtEl>
                                          <p:spTgt spid="21"/>
                                        </p:tgtEl>
                                        <p:attrNameLst>
                                          <p:attrName>ppt_y</p:attrName>
                                        </p:attrNameLst>
                                      </p:cBhvr>
                                      <p:tavLst>
                                        <p:tav tm="0">
                                          <p:val>
                                            <p:strVal val="ppt_y"/>
                                          </p:val>
                                        </p:tav>
                                        <p:tav tm="100000">
                                          <p:val>
                                            <p:strVal val="1+ppt_h/2"/>
                                          </p:val>
                                        </p:tav>
                                      </p:tavLst>
                                    </p:anim>
                                    <p:set>
                                      <p:cBhvr>
                                        <p:cTn id="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074"/>
                    </p:tgtEl>
                  </p:cond>
                </p:stCondLst>
                <p:endSync evt="end" delay="0">
                  <p:rtn val="all"/>
                </p:endSync>
                <p:childTnLst>
                  <p:par>
                    <p:cTn id="10" fill="hold" nodeType="clickPar">
                      <p:stCondLst>
                        <p:cond delay="0"/>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30000"/>
                                        <p:tgtEl>
                                          <p:spTgt spid="2"/>
                                        </p:tgtEl>
                                      </p:cBhvr>
                                    </p:animEffect>
                                  </p:childTnLst>
                                  <p:subTnLst>
                                    <p:audio>
                                      <p:cMediaNode>
                                        <p:cTn display="0" masterRel="sameClick">
                                          <p:stCondLst>
                                            <p:cond evt="begin" delay="0">
                                              <p:tn val="12"/>
                                            </p:cond>
                                          </p:stCondLst>
                                          <p:endCondLst>
                                            <p:cond evt="onStopAudio" delay="0">
                                              <p:tgtEl>
                                                <p:sldTgt/>
                                              </p:tgtEl>
                                            </p:cond>
                                          </p:endCondLst>
                                        </p:cTn>
                                        <p:tgtEl>
                                          <p:sndTgt r:embed="rId2" name="60秒倒计时.wav"/>
                                        </p:tgtEl>
                                      </p:cMediaNode>
                                    </p:audio>
                                  </p:subTnLst>
                                </p:cTn>
                              </p:par>
                            </p:childTnLst>
                          </p:cTn>
                        </p:par>
                        <p:par>
                          <p:cTn id="15" fill="hold" nodeType="afterGroup">
                            <p:stCondLst>
                              <p:cond delay="30000"/>
                            </p:stCondLst>
                            <p:childTnLst>
                              <p:par>
                                <p:cTn id="16" presetID="2" presetClass="entr" presetSubtype="2"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1+#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shreg.wav"/>
                                        </p:tgtEl>
                                      </p:cMediaNode>
                                    </p:audio>
                                  </p:subTnLst>
                                </p:cTn>
                              </p:par>
                            </p:childTnLst>
                          </p:cTn>
                        </p:par>
                      </p:childTnLst>
                    </p:cTn>
                  </p:par>
                </p:childTnLst>
              </p:cTn>
              <p:nextCondLst>
                <p:cond evt="onClick" delay="0">
                  <p:tgtEl>
                    <p:spTgt spid="3074"/>
                  </p:tgtEl>
                </p:cond>
              </p:nextCondLst>
            </p:seq>
          </p:childTnLst>
        </p:cTn>
      </p:par>
    </p:tnLst>
    <p:bldLst>
      <p:bldP spid="20"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
</p:tagLst>
</file>

<file path=ppt/theme/theme1.xml><?xml version="1.0" encoding="utf-8"?>
<a:theme xmlns:a="http://schemas.openxmlformats.org/drawingml/2006/main" name="Office 主题">
  <a:themeElements>
    <a:clrScheme name="自定义 599">
      <a:dk1>
        <a:sysClr val="windowText" lastClr="000000"/>
      </a:dk1>
      <a:lt1>
        <a:sysClr val="window" lastClr="FFFFFF"/>
      </a:lt1>
      <a:dk2>
        <a:srgbClr val="373E87"/>
      </a:dk2>
      <a:lt2>
        <a:srgbClr val="E7E6E6"/>
      </a:lt2>
      <a:accent1>
        <a:srgbClr val="00A1C3"/>
      </a:accent1>
      <a:accent2>
        <a:srgbClr val="373E87"/>
      </a:accent2>
      <a:accent3>
        <a:srgbClr val="00A1C3"/>
      </a:accent3>
      <a:accent4>
        <a:srgbClr val="373E87"/>
      </a:accent4>
      <a:accent5>
        <a:srgbClr val="00A1C3"/>
      </a:accent5>
      <a:accent6>
        <a:srgbClr val="373E8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1025</Words>
  <Application>Microsoft Office PowerPoint</Application>
  <PresentationFormat>自定义</PresentationFormat>
  <Paragraphs>95</Paragraphs>
  <Slides>16</Slides>
  <Notes>5</Notes>
  <HiddenSlides>0</HiddenSlides>
  <MMClips>2</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楷体</vt:lpstr>
      <vt:lpstr>Arial Black</vt:lpstr>
      <vt:lpstr>方正大标宋简体</vt:lpstr>
      <vt:lpstr>Calibri</vt:lpstr>
      <vt:lpstr>微软雅黑</vt:lpstr>
      <vt:lpstr>Office 主题</vt:lpstr>
      <vt:lpstr>PowerPoint 演示文稿</vt:lpstr>
      <vt:lpstr>PowerPoint 演示文稿</vt:lpstr>
      <vt:lpstr>PowerPoint 演示文稿</vt:lpstr>
      <vt:lpstr>PowerPoint 演示文稿</vt:lpstr>
      <vt:lpstr>团队精神的光芒</vt:lpstr>
      <vt:lpstr>团队精神的光芒</vt:lpstr>
      <vt:lpstr>PowerPoint 演示文稿</vt:lpstr>
      <vt:lpstr>PowerPoint 演示文稿</vt:lpstr>
      <vt:lpstr>PowerPoint 演示文稿</vt:lpstr>
      <vt:lpstr>PowerPoint 演示文稿</vt:lpstr>
      <vt:lpstr>PowerPoint 演示文稿</vt:lpstr>
      <vt:lpstr>木桶理论</vt:lpstr>
      <vt:lpstr>为集体服务、为集体争光</vt:lpstr>
      <vt:lpstr>坚持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MICHAEL</dc:creator>
  <cp:lastModifiedBy>USER</cp:lastModifiedBy>
  <cp:revision>62</cp:revision>
  <dcterms:created xsi:type="dcterms:W3CDTF">2015-05-05T08:02:14Z</dcterms:created>
  <dcterms:modified xsi:type="dcterms:W3CDTF">2017-05-22T03:37:04Z</dcterms:modified>
</cp:coreProperties>
</file>