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8" r:id="rId3"/>
    <p:sldId id="289" r:id="rId4"/>
    <p:sldId id="259" r:id="rId5"/>
    <p:sldId id="278" r:id="rId6"/>
    <p:sldId id="260" r:id="rId7"/>
    <p:sldId id="277" r:id="rId8"/>
    <p:sldId id="266" r:id="rId9"/>
    <p:sldId id="268" r:id="rId10"/>
    <p:sldId id="283" r:id="rId11"/>
    <p:sldId id="285" r:id="rId12"/>
    <p:sldId id="287" r:id="rId13"/>
    <p:sldId id="286"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DDDDD"/>
    <a:srgbClr val="1C1C1C"/>
    <a:srgbClr val="CCFFFF"/>
    <a:srgbClr val="5F5F5F"/>
    <a:srgbClr val="B2B2B2"/>
    <a:srgbClr val="E6B9B8"/>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0D7AF40-FB81-4BCE-B3D2-DBD71BDC4D31}" type="datetimeFigureOut">
              <a:rPr lang="zh-CN" altLang="en-US"/>
              <a:pPr>
                <a:defRPr/>
              </a:pPr>
              <a:t>2015-11-17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A1EF681-8AA5-4BED-A690-209D8D059C9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8909B79-8074-4BAE-817C-B009DD0CAB22}" type="datetimeFigureOut">
              <a:rPr lang="zh-CN" altLang="en-US"/>
              <a:pPr>
                <a:defRPr/>
              </a:pPr>
              <a:t>2015-11-17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EDE71D-CEEC-410B-9A94-3E48C00F3A5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078947-252D-499E-92B4-00EF1AC57058}" type="datetimeFigureOut">
              <a:rPr lang="zh-CN" altLang="en-US"/>
              <a:pPr>
                <a:defRPr/>
              </a:pPr>
              <a:t>2015-11-17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DE3788-07B0-4F52-B1BE-7A09A929754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19EF69-F42B-4126-91BE-4F6E3CDE1925}" type="datetimeFigureOut">
              <a:rPr lang="zh-CN" altLang="en-US"/>
              <a:pPr>
                <a:defRPr/>
              </a:pPr>
              <a:t>2015-11-17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D49947-CBCB-42BA-81EE-A3FFC9AE28F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04F136-A121-4F5D-BBEB-BDC7B0BF813B}" type="datetimeFigureOut">
              <a:rPr lang="zh-CN" altLang="en-US"/>
              <a:pPr>
                <a:defRPr/>
              </a:pPr>
              <a:t>2015-11-17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05295C-9D5E-4ADA-AD3E-09BD87950C5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96CCA72-61FF-4A02-A712-5C4EE66A5F51}" type="datetimeFigureOut">
              <a:rPr lang="zh-CN" altLang="en-US"/>
              <a:pPr>
                <a:defRPr/>
              </a:pPr>
              <a:t>2015-11-17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BC156-7AC5-4F99-AC2F-5A2EAF2B270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76CE43D-B031-421A-A543-48BC5D4F04B9}" type="datetimeFigureOut">
              <a:rPr lang="zh-CN" altLang="en-US"/>
              <a:pPr>
                <a:defRPr/>
              </a:pPr>
              <a:t>2015-11-17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8FE2D7-EE1C-425D-A9DD-B430C84D99C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0D4E94E-A436-4F6F-9C10-5B4F808D19A6}" type="datetimeFigureOut">
              <a:rPr lang="zh-CN" altLang="en-US"/>
              <a:pPr>
                <a:defRPr/>
              </a:pPr>
              <a:t>2015-11-17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FC7CDC8-00E8-400F-8982-1FD5F14F748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4EE11A5-FB8B-48C0-B316-0AEABE638B6F}" type="datetimeFigureOut">
              <a:rPr lang="zh-CN" altLang="en-US"/>
              <a:pPr>
                <a:defRPr/>
              </a:pPr>
              <a:t>2015-11-17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AAEC7CB-7C47-4B9C-8922-82D120544F3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7DD408-1A2E-4ADB-9691-4DE20CF2755D}" type="datetimeFigureOut">
              <a:rPr lang="zh-CN" altLang="en-US"/>
              <a:pPr>
                <a:defRPr/>
              </a:pPr>
              <a:t>2015-11-17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F82774-D546-4C0A-BD37-A4F7217EC02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2D38125-48E4-4ABD-8552-4F76C86E0D63}" type="datetimeFigureOut">
              <a:rPr lang="zh-CN" altLang="en-US"/>
              <a:pPr>
                <a:defRPr/>
              </a:pPr>
              <a:t>2015-11-17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C74F8C-9BB5-45BF-B877-64482B3B3D2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16AAD30-EF7A-4DBD-9B67-1321BC213E5A}" type="datetimeFigureOut">
              <a:rPr lang="zh-CN" altLang="en-US"/>
              <a:pPr>
                <a:defRPr/>
              </a:pPr>
              <a:t>2015-11-17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29B081-465D-4E68-8E1E-2D1963AA722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C988600-B3B2-4C60-8747-7F113ABEB866}" type="datetimeFigureOut">
              <a:rPr lang="zh-CN" altLang="en-US"/>
              <a:pPr>
                <a:defRPr/>
              </a:pPr>
              <a:t>2015-11-17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53B981E-E4B1-4599-BC89-A220242ED7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52400" y="1143000"/>
            <a:ext cx="8991600" cy="1200150"/>
          </a:xfrm>
          <a:prstGeom prst="rect">
            <a:avLst/>
          </a:prstGeom>
          <a:noFill/>
          <a:ln w="9525">
            <a:noFill/>
            <a:miter lim="800000"/>
            <a:headEnd/>
            <a:tailEnd/>
          </a:ln>
        </p:spPr>
        <p:txBody>
          <a:bodyPr>
            <a:spAutoFit/>
          </a:bodyPr>
          <a:lstStyle/>
          <a:p>
            <a:r>
              <a:rPr lang="en-US" altLang="zh-CN" sz="5400">
                <a:solidFill>
                  <a:schemeClr val="bg1"/>
                </a:solidFill>
                <a:latin typeface="Calibri" pitchFamily="34" charset="0"/>
              </a:rPr>
              <a:t>The Grave Robbers' Chronicles</a:t>
            </a:r>
          </a:p>
          <a:p>
            <a:r>
              <a:rPr lang="en-US" altLang="zh-CN">
                <a:solidFill>
                  <a:schemeClr val="bg1"/>
                </a:solidFill>
                <a:latin typeface="Calibri" pitchFamily="34" charset="0"/>
              </a:rPr>
              <a:t>                                                                 --written by  NANPAISANSHU (</a:t>
            </a:r>
            <a:r>
              <a:rPr lang="zh-CN" altLang="en-US">
                <a:solidFill>
                  <a:schemeClr val="bg1"/>
                </a:solidFill>
                <a:latin typeface="Calibri" pitchFamily="34" charset="0"/>
              </a:rPr>
              <a:t>南派三叔</a:t>
            </a:r>
            <a:r>
              <a:rPr lang="en-US" altLang="zh-CN">
                <a:solidFill>
                  <a:schemeClr val="bg1"/>
                </a:solidFill>
                <a:latin typeface="Calibri" pitchFamily="34" charset="0"/>
              </a:rPr>
              <a:t>)</a:t>
            </a:r>
            <a:endParaRPr lang="zh-CN" altLang="en-US">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en-US" altLang="zh-CN" b="1" smtClean="0">
                <a:solidFill>
                  <a:schemeClr val="bg1"/>
                </a:solidFill>
                <a:latin typeface="迷你简小隶书"/>
                <a:ea typeface="迷你简小隶书"/>
                <a:cs typeface="迷你简小隶书"/>
              </a:rPr>
              <a:t>cosplay</a:t>
            </a:r>
            <a:endParaRPr lang="zh-CN" altLang="en-US" b="1" smtClean="0">
              <a:solidFill>
                <a:schemeClr val="bg1"/>
              </a:solidFill>
              <a:latin typeface="迷你简小隶书"/>
              <a:ea typeface="迷你简小隶书"/>
              <a:cs typeface="迷你简小隶书"/>
            </a:endParaRPr>
          </a:p>
        </p:txBody>
      </p:sp>
      <p:pic>
        <p:nvPicPr>
          <p:cNvPr id="4" name="内容占位符 3" descr="8fec5121jw1e7v8rgpidtj20m80etacv.jpg"/>
          <p:cNvPicPr>
            <a:picLocks noGrp="1" noChangeAspect="1"/>
          </p:cNvPicPr>
          <p:nvPr>
            <p:ph idx="1"/>
          </p:nvPr>
        </p:nvPicPr>
        <p:blipFill>
          <a:blip r:embed="rId2" cstate="print"/>
          <a:srcRect/>
          <a:stretch>
            <a:fillRect/>
          </a:stretch>
        </p:blipFill>
        <p:spPr>
          <a:xfrm>
            <a:off x="650875" y="1271588"/>
            <a:ext cx="8378825" cy="5586412"/>
          </a:xfrm>
        </p:spPr>
      </p:pic>
      <p:pic>
        <p:nvPicPr>
          <p:cNvPr id="6" name="图片 5" descr="w.jpg"/>
          <p:cNvPicPr>
            <a:picLocks noChangeAspect="1"/>
          </p:cNvPicPr>
          <p:nvPr/>
        </p:nvPicPr>
        <p:blipFill>
          <a:blip r:embed="rId3" cstate="print"/>
          <a:srcRect/>
          <a:stretch>
            <a:fillRect/>
          </a:stretch>
        </p:blipFill>
        <p:spPr bwMode="auto">
          <a:xfrm>
            <a:off x="228600" y="1143000"/>
            <a:ext cx="4368800" cy="3276600"/>
          </a:xfrm>
          <a:prstGeom prst="rect">
            <a:avLst/>
          </a:prstGeom>
          <a:noFill/>
          <a:ln w="9525">
            <a:noFill/>
            <a:miter lim="800000"/>
            <a:headEnd/>
            <a:tailEnd/>
          </a:ln>
        </p:spPr>
      </p:pic>
      <p:pic>
        <p:nvPicPr>
          <p:cNvPr id="8" name="图片 7" descr="113492690748f3258fl.jpg"/>
          <p:cNvPicPr>
            <a:picLocks noChangeAspect="1"/>
          </p:cNvPicPr>
          <p:nvPr/>
        </p:nvPicPr>
        <p:blipFill>
          <a:blip r:embed="rId4" cstate="print"/>
          <a:srcRect/>
          <a:stretch>
            <a:fillRect/>
          </a:stretch>
        </p:blipFill>
        <p:spPr bwMode="auto">
          <a:xfrm>
            <a:off x="4495800" y="1143000"/>
            <a:ext cx="4419600" cy="3276600"/>
          </a:xfrm>
          <a:prstGeom prst="rect">
            <a:avLst/>
          </a:prstGeom>
          <a:noFill/>
          <a:ln w="9525">
            <a:noFill/>
            <a:miter lim="800000"/>
            <a:headEnd/>
            <a:tailEnd/>
          </a:ln>
        </p:spPr>
      </p:pic>
      <p:pic>
        <p:nvPicPr>
          <p:cNvPr id="10" name="图片 9" descr="d50735fae6cd7b8905eb48080d2442a7d8330eb1.jpg"/>
          <p:cNvPicPr>
            <a:picLocks noChangeAspect="1"/>
          </p:cNvPicPr>
          <p:nvPr/>
        </p:nvPicPr>
        <p:blipFill>
          <a:blip r:embed="rId5" cstate="print"/>
          <a:srcRect/>
          <a:stretch>
            <a:fillRect/>
          </a:stretch>
        </p:blipFill>
        <p:spPr bwMode="auto">
          <a:xfrm>
            <a:off x="3124200" y="1752600"/>
            <a:ext cx="3565525" cy="4748213"/>
          </a:xfrm>
          <a:prstGeom prst="rect">
            <a:avLst/>
          </a:prstGeom>
          <a:noFill/>
          <a:ln w="9525">
            <a:noFill/>
            <a:miter lim="800000"/>
            <a:headEnd/>
            <a:tailEnd/>
          </a:ln>
        </p:spPr>
      </p:pic>
      <p:sp>
        <p:nvSpPr>
          <p:cNvPr id="15" name="TextBox 14"/>
          <p:cNvSpPr txBox="1">
            <a:spLocks noChangeArrowheads="1"/>
          </p:cNvSpPr>
          <p:nvPr/>
        </p:nvSpPr>
        <p:spPr bwMode="auto">
          <a:xfrm>
            <a:off x="1143000" y="4724400"/>
            <a:ext cx="7010400" cy="830263"/>
          </a:xfrm>
          <a:prstGeom prst="rect">
            <a:avLst/>
          </a:prstGeom>
          <a:noFill/>
          <a:ln w="9525">
            <a:noFill/>
            <a:miter lim="800000"/>
            <a:headEnd/>
            <a:tailEnd/>
          </a:ln>
        </p:spPr>
        <p:txBody>
          <a:bodyPr>
            <a:spAutoFit/>
          </a:bodyPr>
          <a:lstStyle/>
          <a:p>
            <a:r>
              <a:rPr lang="en-US" altLang="zh-CN" sz="2400" b="1">
                <a:solidFill>
                  <a:schemeClr val="bg1"/>
                </a:solidFill>
                <a:latin typeface="迷你简小隶书"/>
                <a:ea typeface="迷你简小隶书"/>
                <a:cs typeface="迷你简小隶书"/>
              </a:rPr>
              <a:t>There are also a lot of outstanding cosplay on the book.</a:t>
            </a:r>
          </a:p>
        </p:txBody>
      </p:sp>
      <p:pic>
        <p:nvPicPr>
          <p:cNvPr id="11" name="图片 10" descr="t0122cf1a3595f55f74.jpg"/>
          <p:cNvPicPr>
            <a:picLocks noChangeAspect="1"/>
          </p:cNvPicPr>
          <p:nvPr/>
        </p:nvPicPr>
        <p:blipFill>
          <a:blip r:embed="rId6" cstate="print"/>
          <a:srcRect/>
          <a:stretch>
            <a:fillRect/>
          </a:stretch>
        </p:blipFill>
        <p:spPr bwMode="auto">
          <a:xfrm>
            <a:off x="2032000" y="1670050"/>
            <a:ext cx="5080000" cy="3517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7000" b="-7000"/>
          </a:stretch>
        </a:blipFill>
        <a:effectLst/>
      </p:bgPr>
    </p:bg>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b="1" smtClean="0">
                <a:latin typeface="迷你简小隶书"/>
                <a:ea typeface="迷你简小隶书"/>
                <a:cs typeface="迷你简小隶书"/>
              </a:rPr>
              <a:t>Conclusion</a:t>
            </a:r>
            <a:endParaRPr lang="zh-CN" altLang="en-US" b="1" smtClean="0">
              <a:latin typeface="迷你简小隶书"/>
              <a:ea typeface="迷你简小隶书"/>
              <a:cs typeface="迷你简小隶书"/>
            </a:endParaRPr>
          </a:p>
        </p:txBody>
      </p:sp>
      <p:sp>
        <p:nvSpPr>
          <p:cNvPr id="3" name="内容占位符 2"/>
          <p:cNvSpPr>
            <a:spLocks noGrp="1"/>
          </p:cNvSpPr>
          <p:nvPr>
            <p:ph idx="1"/>
          </p:nvPr>
        </p:nvSpPr>
        <p:spPr>
          <a:solidFill>
            <a:srgbClr val="DDDDDD">
              <a:alpha val="52941"/>
            </a:srgbClr>
          </a:solidFill>
        </p:spPr>
        <p:txBody>
          <a:bodyPr rtlCol="0">
            <a:normAutofit fontScale="85000" lnSpcReduction="20000"/>
          </a:bodyPr>
          <a:lstStyle/>
          <a:p>
            <a:pPr fontAlgn="auto">
              <a:spcAft>
                <a:spcPts val="0"/>
              </a:spcAft>
              <a:buFont typeface="Arial" pitchFamily="34" charset="0"/>
              <a:buChar char="•"/>
              <a:defRPr/>
            </a:pPr>
            <a:r>
              <a:rPr lang="en-US" altLang="zh-CN" sz="3800" b="1" dirty="0" smtClean="0"/>
              <a:t>In the end, I want to send you a paragraph by the author :</a:t>
            </a:r>
          </a:p>
          <a:p>
            <a:pPr fontAlgn="auto">
              <a:spcAft>
                <a:spcPts val="0"/>
              </a:spcAft>
              <a:buFont typeface="Arial" pitchFamily="34" charset="0"/>
              <a:buChar char="•"/>
              <a:defRPr/>
            </a:pPr>
            <a:r>
              <a:rPr lang="en-US" altLang="zh-CN" sz="3800" b="1" dirty="0" smtClean="0"/>
              <a:t>We all ordinary people who have to experience life we didn’t want to. We may can’t stand up to it, but there must be some people we are willing to pay for. We can find our 1% courage in  our  weakness and keep going for these people. Just like you raise a needle to hold back a tank. This is the only courage you have, it is tiny but sharp. </a:t>
            </a:r>
          </a:p>
          <a:p>
            <a:pPr fontAlgn="auto">
              <a:spcAft>
                <a:spcPts val="0"/>
              </a:spcAft>
              <a:buFont typeface="Arial" pitchFamily="34" charset="0"/>
              <a:buChar char="•"/>
              <a:defRPr/>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2000" r="-32000"/>
          </a:stretch>
        </a:blipFill>
        <a:effectLst/>
      </p:bgPr>
    </p:bg>
    <p:spTree>
      <p:nvGrpSpPr>
        <p:cNvPr id="1" name=""/>
        <p:cNvGrpSpPr/>
        <p:nvPr/>
      </p:nvGrpSpPr>
      <p:grpSpPr>
        <a:xfrm>
          <a:off x="0" y="0"/>
          <a:ext cx="0" cy="0"/>
          <a:chOff x="0" y="0"/>
          <a:chExt cx="0" cy="0"/>
        </a:xfrm>
      </p:grpSpPr>
      <p:sp>
        <p:nvSpPr>
          <p:cNvPr id="5" name="内容占位符 2"/>
          <p:cNvSpPr>
            <a:spLocks noGrp="1"/>
          </p:cNvSpPr>
          <p:nvPr>
            <p:ph idx="1"/>
          </p:nvPr>
        </p:nvSpPr>
        <p:spPr>
          <a:xfrm>
            <a:off x="685800" y="152400"/>
            <a:ext cx="7848600" cy="3657600"/>
          </a:xfrm>
          <a:solidFill>
            <a:srgbClr val="DDDDDD">
              <a:alpha val="52941"/>
            </a:srgbClr>
          </a:solidFill>
        </p:spPr>
        <p:txBody>
          <a:bodyPr rtlCol="0">
            <a:normAutofit lnSpcReduction="10000"/>
          </a:bodyPr>
          <a:lstStyle/>
          <a:p>
            <a:pPr fontAlgn="auto">
              <a:spcAft>
                <a:spcPts val="0"/>
              </a:spcAft>
              <a:buFont typeface="Arial" pitchFamily="34" charset="0"/>
              <a:buChar char="•"/>
              <a:defRPr/>
            </a:pPr>
            <a:r>
              <a:rPr lang="en-US" altLang="zh-CN" b="1" dirty="0" smtClean="0"/>
              <a:t>In   </a:t>
            </a:r>
            <a:r>
              <a:rPr lang="en-US" altLang="zh-CN" b="1" dirty="0" err="1" smtClean="0"/>
              <a:t>fact,I</a:t>
            </a:r>
            <a:r>
              <a:rPr lang="en-US" altLang="zh-CN" b="1" dirty="0" smtClean="0"/>
              <a:t>  first   read   this   book   when   I   was   </a:t>
            </a:r>
            <a:r>
              <a:rPr lang="en-US" altLang="zh-CN" b="1" dirty="0" err="1" smtClean="0"/>
              <a:t>ten.And</a:t>
            </a:r>
            <a:r>
              <a:rPr lang="en-US" altLang="zh-CN" b="1" dirty="0" smtClean="0"/>
              <a:t>    it    has    stayed   with   me    for    6   </a:t>
            </a:r>
            <a:r>
              <a:rPr lang="en-US" altLang="zh-CN" b="1" dirty="0" err="1" smtClean="0"/>
              <a:t>years.It</a:t>
            </a:r>
            <a:r>
              <a:rPr lang="en-US" altLang="zh-CN" b="1" dirty="0" smtClean="0"/>
              <a:t>   is   like   my  good  friend   that   always   brings   me   courage    and   power .It   is   not    only   about   </a:t>
            </a:r>
            <a:r>
              <a:rPr lang="en-US" altLang="zh-CN" b="1" dirty="0" err="1" smtClean="0"/>
              <a:t>adventure,but</a:t>
            </a:r>
            <a:r>
              <a:rPr lang="en-US" altLang="zh-CN" b="1" dirty="0" smtClean="0"/>
              <a:t>  also  about   humanity  and   </a:t>
            </a:r>
            <a:r>
              <a:rPr lang="en-US" altLang="zh-CN" b="1" dirty="0" err="1" smtClean="0"/>
              <a:t>choice.In</a:t>
            </a:r>
            <a:r>
              <a:rPr lang="en-US" altLang="zh-CN" b="1" dirty="0" smtClean="0"/>
              <a:t>  my  mind ,although  the   book  is   over, the  story  is   continuing......</a:t>
            </a:r>
            <a:endParaRPr lang="zh-CN" altLang="en-US" b="1" dirty="0" smtClean="0"/>
          </a:p>
          <a:p>
            <a:pPr fontAlgn="auto">
              <a:spcAft>
                <a:spcPts val="0"/>
              </a:spcAft>
              <a:buFont typeface="Arial" pitchFamily="34" charset="0"/>
              <a:buChar char="•"/>
              <a:defRPr/>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26626" name="标题 5"/>
          <p:cNvSpPr>
            <a:spLocks noGrp="1"/>
          </p:cNvSpPr>
          <p:nvPr>
            <p:ph type="title"/>
          </p:nvPr>
        </p:nvSpPr>
        <p:spPr>
          <a:xfrm>
            <a:off x="457200" y="2133600"/>
            <a:ext cx="8229600" cy="1143000"/>
          </a:xfrm>
        </p:spPr>
        <p:txBody>
          <a:bodyPr/>
          <a:lstStyle/>
          <a:p>
            <a:r>
              <a:rPr lang="en-US" altLang="zh-CN" sz="6000" smtClean="0"/>
              <a:t>THANK   YOU!</a:t>
            </a:r>
            <a:endParaRPr lang="zh-CN" altLang="en-US" sz="6000" smtClean="0"/>
          </a:p>
        </p:txBody>
      </p:sp>
      <p:sp>
        <p:nvSpPr>
          <p:cNvPr id="26627" name="内容占位符 6"/>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endParaRPr lang="zh-CN" altLang="en-US" smtClean="0"/>
          </a:p>
        </p:txBody>
      </p:sp>
      <p:pic>
        <p:nvPicPr>
          <p:cNvPr id="15362" name="内容占位符 3" descr="QQ图片20151114125409.png"/>
          <p:cNvPicPr>
            <a:picLocks noGrp="1" noChangeAspect="1"/>
          </p:cNvPicPr>
          <p:nvPr>
            <p:ph idx="1"/>
          </p:nvPr>
        </p:nvPicPr>
        <p:blipFill>
          <a:blip r:embed="rId2" cstate="print"/>
          <a:srcRect/>
          <a:stretch>
            <a:fillRect/>
          </a:stretch>
        </p:blipFill>
        <p:spPr>
          <a:xfrm>
            <a:off x="0" y="228600"/>
            <a:ext cx="9250363" cy="2514600"/>
          </a:xfrm>
        </p:spPr>
      </p:pic>
      <p:sp>
        <p:nvSpPr>
          <p:cNvPr id="5" name="TextBox 4"/>
          <p:cNvSpPr txBox="1"/>
          <p:nvPr/>
        </p:nvSpPr>
        <p:spPr>
          <a:xfrm>
            <a:off x="3810000" y="1981200"/>
            <a:ext cx="2209800" cy="369332"/>
          </a:xfrm>
          <a:prstGeom prst="rect">
            <a:avLst/>
          </a:prstGeom>
          <a:noFill/>
          <a:ln>
            <a:noFill/>
          </a:ln>
          <a:effectLst>
            <a:glow rad="139700">
              <a:schemeClr val="accent3">
                <a:satMod val="175000"/>
                <a:alpha val="40000"/>
              </a:schemeClr>
            </a:glow>
          </a:effectLst>
        </p:spPr>
        <p:txBody>
          <a:bodyPr>
            <a:spAutoFit/>
          </a:bodyPr>
          <a:lstStyle/>
          <a:p>
            <a:pPr fontAlgn="auto">
              <a:spcBef>
                <a:spcPts val="0"/>
              </a:spcBef>
              <a:spcAft>
                <a:spcPts val="0"/>
              </a:spcAft>
              <a:defRPr/>
            </a:pPr>
            <a:endParaRPr lang="zh-CN" altLang="en-US" dirty="0">
              <a:latin typeface="+mn-lt"/>
              <a:ea typeface="+mn-ea"/>
            </a:endParaRPr>
          </a:p>
        </p:txBody>
      </p:sp>
      <p:sp>
        <p:nvSpPr>
          <p:cNvPr id="7" name="圆角矩形 6"/>
          <p:cNvSpPr/>
          <p:nvPr/>
        </p:nvSpPr>
        <p:spPr>
          <a:xfrm>
            <a:off x="3810000" y="1981200"/>
            <a:ext cx="2286000" cy="457200"/>
          </a:xfrm>
          <a:prstGeom prst="roundRect">
            <a:avLst/>
          </a:prstGeom>
          <a:noFill/>
          <a:ln>
            <a:solidFill>
              <a:schemeClr val="accent3">
                <a:lumMod val="60000"/>
                <a:lumOff val="40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5369" name="图片 7" descr="t01cbb972f646abaf85.jpg"/>
          <p:cNvPicPr>
            <a:picLocks noChangeAspect="1"/>
          </p:cNvPicPr>
          <p:nvPr/>
        </p:nvPicPr>
        <p:blipFill>
          <a:blip r:embed="rId3" cstate="print"/>
          <a:srcRect/>
          <a:stretch>
            <a:fillRect/>
          </a:stretch>
        </p:blipFill>
        <p:spPr bwMode="auto">
          <a:xfrm>
            <a:off x="0" y="2590800"/>
            <a:ext cx="4343400" cy="4114800"/>
          </a:xfrm>
          <a:prstGeom prst="rect">
            <a:avLst/>
          </a:prstGeom>
          <a:noFill/>
          <a:ln w="9525">
            <a:noFill/>
            <a:miter lim="800000"/>
            <a:headEnd/>
            <a:tailEnd/>
          </a:ln>
        </p:spPr>
      </p:pic>
      <p:sp>
        <p:nvSpPr>
          <p:cNvPr id="15370" name="矩形 11"/>
          <p:cNvSpPr>
            <a:spLocks noChangeArrowheads="1"/>
          </p:cNvSpPr>
          <p:nvPr/>
        </p:nvSpPr>
        <p:spPr bwMode="auto">
          <a:xfrm>
            <a:off x="4114800" y="3505200"/>
            <a:ext cx="4800600" cy="1570038"/>
          </a:xfrm>
          <a:prstGeom prst="rect">
            <a:avLst/>
          </a:prstGeom>
          <a:noFill/>
          <a:ln w="9525">
            <a:noFill/>
            <a:miter lim="800000"/>
            <a:headEnd/>
            <a:tailEnd/>
          </a:ln>
        </p:spPr>
        <p:txBody>
          <a:bodyPr>
            <a:spAutoFit/>
          </a:bodyPr>
          <a:lstStyle/>
          <a:p>
            <a:r>
              <a:rPr lang="en-US" altLang="zh-CN" sz="2400" b="1">
                <a:latin typeface="Calibri" pitchFamily="34" charset="0"/>
              </a:rPr>
              <a:t>"The Grave Robbers' Chronicles" is the creation of a writer Nanpai Sanshu  tomb novels, starting from the starting point Chinese net.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endParaRPr lang="zh-CN" altLang="en-US" smtClean="0"/>
          </a:p>
        </p:txBody>
      </p:sp>
      <p:pic>
        <p:nvPicPr>
          <p:cNvPr id="16386" name="内容占位符 3" descr="t019da804b0e1f97d92.png"/>
          <p:cNvPicPr>
            <a:picLocks noGrp="1" noChangeAspect="1"/>
          </p:cNvPicPr>
          <p:nvPr>
            <p:ph idx="1"/>
          </p:nvPr>
        </p:nvPicPr>
        <p:blipFill>
          <a:blip r:embed="rId2" cstate="print"/>
          <a:srcRect/>
          <a:stretch>
            <a:fillRect/>
          </a:stretch>
        </p:blipFill>
        <p:spPr>
          <a:xfrm>
            <a:off x="838200" y="522288"/>
            <a:ext cx="3048000" cy="4346575"/>
          </a:xfrm>
        </p:spPr>
      </p:pic>
      <p:pic>
        <p:nvPicPr>
          <p:cNvPr id="16387" name="图片 4" descr="t0120380d6c612111b7.jpg"/>
          <p:cNvPicPr>
            <a:picLocks noChangeAspect="1"/>
          </p:cNvPicPr>
          <p:nvPr/>
        </p:nvPicPr>
        <p:blipFill>
          <a:blip r:embed="rId3" cstate="print"/>
          <a:srcRect/>
          <a:stretch>
            <a:fillRect/>
          </a:stretch>
        </p:blipFill>
        <p:spPr bwMode="auto">
          <a:xfrm>
            <a:off x="4648200" y="533400"/>
            <a:ext cx="2992438" cy="4267200"/>
          </a:xfrm>
          <a:prstGeom prst="rect">
            <a:avLst/>
          </a:prstGeom>
          <a:noFill/>
          <a:ln w="9525">
            <a:noFill/>
            <a:miter lim="800000"/>
            <a:headEnd/>
            <a:tailEnd/>
          </a:ln>
        </p:spPr>
      </p:pic>
      <p:sp>
        <p:nvSpPr>
          <p:cNvPr id="16388" name="TextBox 5"/>
          <p:cNvSpPr txBox="1">
            <a:spLocks noChangeArrowheads="1"/>
          </p:cNvSpPr>
          <p:nvPr/>
        </p:nvSpPr>
        <p:spPr bwMode="auto">
          <a:xfrm>
            <a:off x="381000" y="5105400"/>
            <a:ext cx="8458200" cy="1446213"/>
          </a:xfrm>
          <a:prstGeom prst="rect">
            <a:avLst/>
          </a:prstGeom>
          <a:noFill/>
          <a:ln w="9525">
            <a:noFill/>
            <a:miter lim="800000"/>
            <a:headEnd/>
            <a:tailEnd/>
          </a:ln>
        </p:spPr>
        <p:txBody>
          <a:bodyPr>
            <a:spAutoFit/>
          </a:bodyPr>
          <a:lstStyle/>
          <a:p>
            <a:r>
              <a:rPr lang="en-US" altLang="zh-CN" sz="3200">
                <a:latin typeface="Calibri" pitchFamily="34" charset="0"/>
              </a:rPr>
              <a:t>These   are   the   continuations   of   the   book, which  are  in the serial.</a:t>
            </a:r>
          </a:p>
          <a:p>
            <a:r>
              <a:rPr lang="en-US" altLang="zh-CN" sz="2400">
                <a:latin typeface="Calibri" pitchFamily="34" charset="0"/>
              </a:rPr>
              <a:t>    </a:t>
            </a:r>
            <a:endParaRPr lang="zh-CN" altLang="en-US" sz="240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DCAC"/>
            </a:gs>
            <a:gs pos="12000">
              <a:srgbClr val="E6D78A"/>
            </a:gs>
            <a:gs pos="30000">
              <a:srgbClr val="C7AC4C"/>
            </a:gs>
            <a:gs pos="45000">
              <a:srgbClr val="E6D78A"/>
            </a:gs>
            <a:gs pos="77000">
              <a:srgbClr val="C7AC4C"/>
            </a:gs>
            <a:gs pos="100000">
              <a:srgbClr val="E6DCAC"/>
            </a:gs>
          </a:gsLst>
          <a:lin ang="5400000"/>
        </a:gra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28600" y="4267200"/>
            <a:ext cx="8763000" cy="2246769"/>
          </a:xfrm>
          <a:prstGeom prst="rect">
            <a:avLst/>
          </a:prstGeom>
          <a:solidFill>
            <a:srgbClr val="B2B2B2">
              <a:alpha val="50195"/>
            </a:srgbClr>
          </a:solidFill>
          <a:ln w="9525">
            <a:noFill/>
            <a:miter lim="800000"/>
            <a:headEnd/>
            <a:tailEnd/>
          </a:ln>
        </p:spPr>
        <p:txBody>
          <a:bodyPr>
            <a:spAutoFit/>
          </a:bodyPr>
          <a:lstStyle/>
          <a:p>
            <a:r>
              <a:rPr lang="en-US" altLang="zh-CN" sz="2800" b="1" dirty="0">
                <a:solidFill>
                  <a:srgbClr val="1C1C1C"/>
                </a:solidFill>
                <a:latin typeface="华文楷体"/>
                <a:ea typeface="华文楷体"/>
                <a:cs typeface="华文楷体"/>
              </a:rPr>
              <a:t>This is the author  of  the  book. His true name is </a:t>
            </a:r>
            <a:r>
              <a:rPr lang="en-US" altLang="zh-CN" sz="2800" b="1" dirty="0" err="1">
                <a:solidFill>
                  <a:srgbClr val="1C1C1C"/>
                </a:solidFill>
                <a:latin typeface="华文楷体"/>
                <a:ea typeface="华文楷体"/>
                <a:cs typeface="华文楷体"/>
              </a:rPr>
              <a:t>xulei.He</a:t>
            </a:r>
            <a:r>
              <a:rPr lang="en-US" altLang="zh-CN" sz="2800" b="1" dirty="0">
                <a:solidFill>
                  <a:srgbClr val="1C1C1C"/>
                </a:solidFill>
                <a:latin typeface="华文楷体"/>
                <a:ea typeface="华文楷体"/>
                <a:cs typeface="华文楷体"/>
              </a:rPr>
              <a:t> is a very famous writer who start the hot tide of novel about tomb with </a:t>
            </a:r>
            <a:r>
              <a:rPr lang="en-US" altLang="zh-CN" sz="2800" b="1" dirty="0" err="1">
                <a:solidFill>
                  <a:srgbClr val="1C1C1C"/>
                </a:solidFill>
                <a:latin typeface="华文楷体"/>
                <a:ea typeface="华文楷体"/>
                <a:cs typeface="华文楷体"/>
              </a:rPr>
              <a:t>tianxiabachang</a:t>
            </a:r>
            <a:r>
              <a:rPr lang="en-US" altLang="zh-CN" sz="2800" b="1" dirty="0">
                <a:solidFill>
                  <a:srgbClr val="1C1C1C"/>
                </a:solidFill>
                <a:latin typeface="华文楷体"/>
                <a:ea typeface="华文楷体"/>
                <a:cs typeface="华文楷体"/>
              </a:rPr>
              <a:t>.</a:t>
            </a:r>
            <a:r>
              <a:rPr lang="zh-CN" altLang="en-US" sz="2800" b="1" dirty="0">
                <a:solidFill>
                  <a:srgbClr val="1C1C1C"/>
                </a:solidFill>
                <a:latin typeface="华文楷体"/>
                <a:ea typeface="华文楷体"/>
                <a:cs typeface="华文楷体"/>
              </a:rPr>
              <a:t> XuLei,he is not a </a:t>
            </a:r>
            <a:r>
              <a:rPr lang="zh-CN" altLang="en-US" sz="2800" b="1" dirty="0" smtClean="0">
                <a:solidFill>
                  <a:srgbClr val="1C1C1C"/>
                </a:solidFill>
                <a:latin typeface="华文楷体"/>
                <a:ea typeface="华文楷体"/>
                <a:cs typeface="华文楷体"/>
              </a:rPr>
              <a:t>pr</a:t>
            </a:r>
            <a:r>
              <a:rPr lang="en-US" altLang="zh-CN" sz="2800" b="1" dirty="0" smtClean="0">
                <a:solidFill>
                  <a:srgbClr val="1C1C1C"/>
                </a:solidFill>
                <a:latin typeface="华文楷体"/>
                <a:ea typeface="华文楷体"/>
                <a:cs typeface="华文楷体"/>
              </a:rPr>
              <a:t>o</a:t>
            </a:r>
            <a:r>
              <a:rPr lang="zh-CN" altLang="en-US" sz="2800" b="1" dirty="0" smtClean="0">
                <a:solidFill>
                  <a:srgbClr val="1C1C1C"/>
                </a:solidFill>
                <a:latin typeface="华文楷体"/>
                <a:ea typeface="华文楷体"/>
                <a:cs typeface="华文楷体"/>
              </a:rPr>
              <a:t>fessional </a:t>
            </a:r>
            <a:r>
              <a:rPr lang="zh-CN" altLang="en-US" sz="2800" b="1" dirty="0">
                <a:solidFill>
                  <a:srgbClr val="1C1C1C"/>
                </a:solidFill>
                <a:latin typeface="华文楷体"/>
                <a:ea typeface="华文楷体"/>
                <a:cs typeface="华文楷体"/>
              </a:rPr>
              <a:t>writer </a:t>
            </a:r>
            <a:r>
              <a:rPr lang="en-US" altLang="zh-CN" sz="2800" b="1" dirty="0">
                <a:solidFill>
                  <a:srgbClr val="1C1C1C"/>
                </a:solidFill>
                <a:latin typeface="华文楷体"/>
                <a:ea typeface="华文楷体"/>
                <a:cs typeface="华文楷体"/>
              </a:rPr>
              <a:t>.He has said ,writing is not his day </a:t>
            </a:r>
            <a:r>
              <a:rPr lang="en-US" altLang="zh-CN" sz="2800" b="1" dirty="0" err="1">
                <a:solidFill>
                  <a:srgbClr val="1C1C1C"/>
                </a:solidFill>
                <a:latin typeface="华文楷体"/>
                <a:ea typeface="华文楷体"/>
                <a:cs typeface="华文楷体"/>
              </a:rPr>
              <a:t>job,but</a:t>
            </a:r>
            <a:r>
              <a:rPr lang="en-US" altLang="zh-CN" sz="2800" b="1" dirty="0">
                <a:solidFill>
                  <a:srgbClr val="1C1C1C"/>
                </a:solidFill>
                <a:latin typeface="华文楷体"/>
                <a:ea typeface="华文楷体"/>
                <a:cs typeface="华文楷体"/>
              </a:rPr>
              <a:t>  it is where his heart lies. </a:t>
            </a:r>
          </a:p>
        </p:txBody>
      </p:sp>
      <p:sp>
        <p:nvSpPr>
          <p:cNvPr id="6" name="Rectangle 2"/>
          <p:cNvSpPr txBox="1">
            <a:spLocks noChangeArrowheads="1"/>
          </p:cNvSpPr>
          <p:nvPr/>
        </p:nvSpPr>
        <p:spPr>
          <a:xfrm>
            <a:off x="457200" y="304800"/>
            <a:ext cx="8229600" cy="1143000"/>
          </a:xfrm>
          <a:prstGeom prst="rect">
            <a:avLst/>
          </a:prstGeom>
        </p:spPr>
        <p:txBody>
          <a:bodyPr anchor="ctr">
            <a:normAutofit/>
          </a:bodyPr>
          <a:lstStyle/>
          <a:p>
            <a:pPr algn="ctr" fontAlgn="auto">
              <a:spcAft>
                <a:spcPts val="0"/>
              </a:spcAft>
              <a:defRPr/>
            </a:pPr>
            <a:r>
              <a:rPr lang="zh-CN" altLang="en-US" sz="4400" dirty="0">
                <a:latin typeface="华文新魏" charset="-122"/>
                <a:ea typeface="华文新魏" charset="-122"/>
                <a:cs typeface="+mj-cs"/>
              </a:rPr>
              <a:t>Author introduction</a:t>
            </a:r>
          </a:p>
        </p:txBody>
      </p:sp>
      <p:pic>
        <p:nvPicPr>
          <p:cNvPr id="17412" name="图片 6" descr="bki-20130621152325-2064875174.jpg"/>
          <p:cNvPicPr>
            <a:picLocks noChangeAspect="1"/>
          </p:cNvPicPr>
          <p:nvPr/>
        </p:nvPicPr>
        <p:blipFill>
          <a:blip r:embed="rId2" cstate="print"/>
          <a:srcRect/>
          <a:stretch>
            <a:fillRect/>
          </a:stretch>
        </p:blipFill>
        <p:spPr bwMode="auto">
          <a:xfrm>
            <a:off x="381000" y="1371600"/>
            <a:ext cx="2257425" cy="2857500"/>
          </a:xfrm>
          <a:prstGeom prst="rect">
            <a:avLst/>
          </a:prstGeom>
          <a:noFill/>
          <a:ln w="9525">
            <a:noFill/>
            <a:miter lim="800000"/>
            <a:headEnd/>
            <a:tailEnd/>
          </a:ln>
        </p:spPr>
      </p:pic>
      <p:pic>
        <p:nvPicPr>
          <p:cNvPr id="17413" name="图片 7" descr="t01c3e8fd5565d18da7.jpg"/>
          <p:cNvPicPr>
            <a:picLocks noChangeAspect="1"/>
          </p:cNvPicPr>
          <p:nvPr/>
        </p:nvPicPr>
        <p:blipFill>
          <a:blip r:embed="rId3" cstate="print"/>
          <a:srcRect/>
          <a:stretch>
            <a:fillRect/>
          </a:stretch>
        </p:blipFill>
        <p:spPr bwMode="auto">
          <a:xfrm>
            <a:off x="2819400" y="1371600"/>
            <a:ext cx="2114550" cy="2819400"/>
          </a:xfrm>
          <a:prstGeom prst="rect">
            <a:avLst/>
          </a:prstGeom>
          <a:noFill/>
          <a:ln w="9525">
            <a:noFill/>
            <a:miter lim="800000"/>
            <a:headEnd/>
            <a:tailEnd/>
          </a:ln>
        </p:spPr>
      </p:pic>
      <p:pic>
        <p:nvPicPr>
          <p:cNvPr id="17414" name="图片 8" descr="023b5bb5c9ea15ce36db87aab0003af33a87b25f.jpg"/>
          <p:cNvPicPr>
            <a:picLocks noChangeAspect="1"/>
          </p:cNvPicPr>
          <p:nvPr/>
        </p:nvPicPr>
        <p:blipFill>
          <a:blip r:embed="rId4" cstate="print"/>
          <a:srcRect/>
          <a:stretch>
            <a:fillRect/>
          </a:stretch>
        </p:blipFill>
        <p:spPr bwMode="auto">
          <a:xfrm>
            <a:off x="5257800" y="1447800"/>
            <a:ext cx="3579813" cy="2690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9458" name="标题 1"/>
          <p:cNvSpPr>
            <a:spLocks noGrp="1"/>
          </p:cNvSpPr>
          <p:nvPr>
            <p:ph type="title"/>
          </p:nvPr>
        </p:nvSpPr>
        <p:spPr>
          <a:xfrm>
            <a:off x="533400" y="5105400"/>
            <a:ext cx="8229600" cy="1143000"/>
          </a:xfrm>
        </p:spPr>
        <p:txBody>
          <a:bodyPr/>
          <a:lstStyle/>
          <a:p>
            <a:r>
              <a:rPr lang="en-US" altLang="zh-CN" smtClean="0">
                <a:latin typeface="华文行楷"/>
                <a:ea typeface="华文行楷"/>
                <a:cs typeface="华文行楷"/>
              </a:rPr>
              <a:t>Main   story</a:t>
            </a:r>
            <a:endParaRPr lang="zh-CN" altLang="en-US" smtClean="0"/>
          </a:p>
        </p:txBody>
      </p:sp>
      <p:sp>
        <p:nvSpPr>
          <p:cNvPr id="3" name="内容占位符 2"/>
          <p:cNvSpPr>
            <a:spLocks noGrp="1"/>
          </p:cNvSpPr>
          <p:nvPr>
            <p:ph idx="1"/>
          </p:nvPr>
        </p:nvSpPr>
        <p:spPr>
          <a:xfrm>
            <a:off x="381000" y="228600"/>
            <a:ext cx="8229600" cy="4525963"/>
          </a:xfrm>
          <a:solidFill>
            <a:srgbClr val="CCCCFF">
              <a:alpha val="41176"/>
            </a:srgbClr>
          </a:solidFill>
        </p:spPr>
        <p:txBody>
          <a:bodyPr/>
          <a:lstStyle/>
          <a:p>
            <a:r>
              <a:rPr lang="en-US" altLang="zh-CN" sz="3300" smtClean="0">
                <a:ea typeface="Adobe 黑体 Std R"/>
                <a:cs typeface="Arial" charset="0"/>
              </a:rPr>
              <a:t>The  content of  this book is a story about some grave robbers . In their explorations</a:t>
            </a:r>
            <a:r>
              <a:rPr lang="zh-CN" altLang="en-US" sz="3300" smtClean="0">
                <a:ea typeface="Adobe 黑体 Std R"/>
                <a:cs typeface="Arial" charset="0"/>
              </a:rPr>
              <a:t>，</a:t>
            </a:r>
            <a:r>
              <a:rPr lang="en-US" altLang="zh-CN" sz="3300" smtClean="0">
                <a:ea typeface="Adobe 黑体 Std R"/>
                <a:cs typeface="Arial" charset="0"/>
              </a:rPr>
              <a:t>they met with a lot of strange things . There are many puzzle is full of </a:t>
            </a:r>
            <a:r>
              <a:rPr lang="en-US" altLang="en-US" sz="3300" smtClean="0">
                <a:ea typeface="Adobe 黑体 Std R"/>
                <a:cs typeface="Arial" charset="0"/>
              </a:rPr>
              <a:t>mystery </a:t>
            </a:r>
            <a:r>
              <a:rPr lang="en-US" altLang="zh-CN" sz="3300" smtClean="0">
                <a:ea typeface="Adobe 黑体 Std R"/>
                <a:cs typeface="Arial" charset="0"/>
              </a:rPr>
              <a:t>. They experienced a lot of risk which you can never think of. Such as monsters</a:t>
            </a:r>
            <a:r>
              <a:rPr lang="zh-CN" altLang="en-US" sz="3300" smtClean="0">
                <a:ea typeface="Adobe 黑体 Std R"/>
                <a:cs typeface="Arial" charset="0"/>
              </a:rPr>
              <a:t>，</a:t>
            </a:r>
            <a:r>
              <a:rPr lang="en-US" altLang="zh-CN" sz="3300" smtClean="0">
                <a:ea typeface="Adobe 黑体 Std R"/>
                <a:cs typeface="Arial" charset="0"/>
              </a:rPr>
              <a:t>traps ,poison and so on.  </a:t>
            </a:r>
            <a:endParaRPr lang="zh-CN" altLang="en-US" sz="3300" smtClean="0">
              <a:ea typeface="Adobe 黑体 Std R"/>
              <a:cs typeface="Arial" charset="0"/>
            </a:endParaRPr>
          </a:p>
          <a:p>
            <a:endParaRPr lang="zh-CN" altLang="en-US" smtClean="0">
              <a:ea typeface="Adobe 黑体 Std R"/>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434" name="标题 1"/>
          <p:cNvSpPr>
            <a:spLocks noGrp="1"/>
          </p:cNvSpPr>
          <p:nvPr>
            <p:ph type="title"/>
          </p:nvPr>
        </p:nvSpPr>
        <p:spPr>
          <a:xfrm>
            <a:off x="533400" y="4953000"/>
            <a:ext cx="8229600" cy="1143000"/>
          </a:xfrm>
        </p:spPr>
        <p:txBody>
          <a:bodyPr/>
          <a:lstStyle/>
          <a:p>
            <a:r>
              <a:rPr lang="en-US" altLang="zh-CN" smtClean="0">
                <a:latin typeface="华文行楷"/>
                <a:ea typeface="华文行楷"/>
                <a:cs typeface="华文行楷"/>
              </a:rPr>
              <a:t>Main   story</a:t>
            </a:r>
            <a:endParaRPr lang="zh-CN" altLang="en-US" b="1" smtClean="0">
              <a:latin typeface="迷你简小隶书"/>
              <a:ea typeface="迷你简小隶书"/>
              <a:cs typeface="迷你简小隶书"/>
            </a:endParaRPr>
          </a:p>
        </p:txBody>
      </p:sp>
      <p:sp>
        <p:nvSpPr>
          <p:cNvPr id="3" name="内容占位符 2"/>
          <p:cNvSpPr>
            <a:spLocks noGrp="1"/>
          </p:cNvSpPr>
          <p:nvPr>
            <p:ph idx="1"/>
          </p:nvPr>
        </p:nvSpPr>
        <p:spPr>
          <a:xfrm>
            <a:off x="533400" y="228600"/>
            <a:ext cx="8229600" cy="3962400"/>
          </a:xfrm>
          <a:solidFill>
            <a:srgbClr val="CCCCFF">
              <a:alpha val="41960"/>
            </a:srgbClr>
          </a:solidFill>
        </p:spPr>
        <p:txBody>
          <a:bodyPr/>
          <a:lstStyle/>
          <a:p>
            <a:pPr>
              <a:buFont typeface="Arial" charset="0"/>
              <a:buNone/>
            </a:pPr>
            <a:r>
              <a:rPr lang="en-US" altLang="zh-CN" sz="2800" smtClean="0"/>
              <a:t>    </a:t>
            </a:r>
            <a:r>
              <a:rPr lang="en-US" altLang="zh-CN" smtClean="0"/>
              <a:t>50</a:t>
            </a:r>
            <a:r>
              <a:rPr lang="en-US" altLang="zh-CN" sz="2800" smtClean="0"/>
              <a:t> years ago, a group of Changsha grave robbers dug out manuscripts of the location of treasures from Warring states,but an encounter with an undead rendered almost the whole group dead. </a:t>
            </a:r>
          </a:p>
          <a:p>
            <a:pPr>
              <a:buFont typeface="Arial" charset="0"/>
              <a:buNone/>
            </a:pPr>
            <a:r>
              <a:rPr lang="en-US" altLang="zh-CN" sz="3600" smtClean="0">
                <a:solidFill>
                  <a:srgbClr val="333333"/>
                </a:solidFill>
                <a:cs typeface="Arial" charset="0"/>
              </a:rPr>
              <a:t>  </a:t>
            </a:r>
            <a:r>
              <a:rPr lang="en-US" altLang="zh-CN" sz="2800" smtClean="0">
                <a:solidFill>
                  <a:srgbClr val="333333"/>
                </a:solidFill>
                <a:cs typeface="Arial" charset="0"/>
              </a:rPr>
              <a:t>A</a:t>
            </a:r>
            <a:r>
              <a:rPr lang="zh-CN" altLang="zh-CN" sz="2800" smtClean="0">
                <a:solidFill>
                  <a:srgbClr val="333333"/>
                </a:solidFill>
                <a:cs typeface="Arial" charset="0"/>
              </a:rPr>
              <a:t>fter 50 years, </a:t>
            </a:r>
            <a:r>
              <a:rPr lang="zh-CN" altLang="en-US" sz="2800" smtClean="0"/>
              <a:t>o</a:t>
            </a:r>
            <a:r>
              <a:rPr lang="en-US" altLang="zh-CN" sz="2800" smtClean="0"/>
              <a:t>ne of the tufuzi’s grandson find the secret in his notes , gathered a group of experienced grave robbers to treasure hunt.</a:t>
            </a:r>
          </a:p>
          <a:p>
            <a:pPr>
              <a:buFont typeface="Arial" charset="0"/>
              <a:buNone/>
            </a:pPr>
            <a:endParaRPr lang="zh-CN" altLang="en-US" b="1" smtClean="0">
              <a:latin typeface="迷你简小隶书"/>
              <a:ea typeface="迷你简小隶书"/>
              <a:cs typeface="迷你简小隶书"/>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olidFill>
                  <a:schemeClr val="bg1"/>
                </a:solidFill>
                <a:latin typeface="迷你简小隶书"/>
                <a:ea typeface="迷你简小隶书"/>
                <a:cs typeface="迷你简小隶书"/>
              </a:rPr>
              <a:t>吴邪 </a:t>
            </a:r>
            <a:r>
              <a:rPr lang="en-US" altLang="zh-CN" smtClean="0">
                <a:solidFill>
                  <a:schemeClr val="bg1"/>
                </a:solidFill>
                <a:latin typeface="迷你简小隶书"/>
                <a:ea typeface="迷你简小隶书"/>
                <a:cs typeface="迷你简小隶书"/>
              </a:rPr>
              <a:t>wuxie</a:t>
            </a:r>
            <a:endParaRPr lang="zh-CN" altLang="en-US" smtClean="0">
              <a:solidFill>
                <a:schemeClr val="bg1"/>
              </a:solidFill>
              <a:latin typeface="迷你简小隶书"/>
              <a:ea typeface="迷你简小隶书"/>
              <a:cs typeface="迷你简小隶书"/>
            </a:endParaRPr>
          </a:p>
        </p:txBody>
      </p:sp>
      <p:sp>
        <p:nvSpPr>
          <p:cNvPr id="6" name="内容占位符 5"/>
          <p:cNvSpPr>
            <a:spLocks noGrp="1"/>
          </p:cNvSpPr>
          <p:nvPr>
            <p:ph idx="1"/>
          </p:nvPr>
        </p:nvSpPr>
        <p:spPr>
          <a:xfrm>
            <a:off x="457200" y="1600200"/>
            <a:ext cx="8229600" cy="3886200"/>
          </a:xfrm>
          <a:solidFill>
            <a:srgbClr val="1C1C1C">
              <a:alpha val="34118"/>
            </a:srgbClr>
          </a:solidFill>
        </p:spPr>
        <p:txBody>
          <a:bodyPr>
            <a:normAutofit/>
          </a:bodyPr>
          <a:lstStyle/>
          <a:p>
            <a:r>
              <a:rPr lang="en-US" altLang="zh-CN" smtClean="0">
                <a:solidFill>
                  <a:schemeClr val="bg1"/>
                </a:solidFill>
              </a:rPr>
              <a:t>The point-of-view character and primary protagonist. He is from the Hangzhou Wu family, one of the Changsha Old Nine, a group of families who have been grave-robbing for centuries.</a:t>
            </a:r>
          </a:p>
          <a:p>
            <a:r>
              <a:rPr lang="en-US" altLang="zh-CN" smtClean="0">
                <a:solidFill>
                  <a:schemeClr val="bg1"/>
                </a:solidFill>
                <a:ea typeface="黑体" pitchFamily="2" charset="-122"/>
              </a:rPr>
              <a:t>Someone think he is weak  and  innocent,but I  still like him because he is  kind   and  tough.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 calcmode="lin" valueType="num">
                                      <p:cBhvr additive="base">
                                        <p:cTn id="12"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4" name="内容占位符 2"/>
          <p:cNvSpPr txBox="1">
            <a:spLocks/>
          </p:cNvSpPr>
          <p:nvPr/>
        </p:nvSpPr>
        <p:spPr bwMode="auto">
          <a:xfrm>
            <a:off x="457200" y="2209800"/>
            <a:ext cx="8229600" cy="4525963"/>
          </a:xfrm>
          <a:prstGeom prst="rect">
            <a:avLst/>
          </a:prstGeom>
          <a:solidFill>
            <a:srgbClr val="1C1C1C">
              <a:alpha val="65881"/>
            </a:srgbClr>
          </a:solidFill>
          <a:ln w="9525">
            <a:noFill/>
            <a:miter lim="800000"/>
            <a:headEnd/>
            <a:tailEnd/>
          </a:ln>
        </p:spPr>
        <p:txBody>
          <a:bodyPr/>
          <a:lstStyle/>
          <a:p>
            <a:pPr marL="342900" indent="-342900">
              <a:spcBef>
                <a:spcPct val="20000"/>
              </a:spcBef>
              <a:buFont typeface="Arial" charset="0"/>
              <a:buChar char="•"/>
            </a:pPr>
            <a:r>
              <a:rPr lang="en-US" altLang="zh-CN" sz="3200" b="1">
                <a:solidFill>
                  <a:schemeClr val="bg1"/>
                </a:solidFill>
                <a:latin typeface="迷你简小隶书"/>
                <a:ea typeface="迷你简小隶书"/>
                <a:cs typeface="迷你简小隶书"/>
              </a:rPr>
              <a:t>A man with a mysterious past whose story leads the last few volumes of the chronicles. He is often hired as an assistant to many grave-robbing endeavors and is highly competent at it; very little is known about him, even his real name.</a:t>
            </a:r>
          </a:p>
        </p:txBody>
      </p:sp>
      <p:sp>
        <p:nvSpPr>
          <p:cNvPr id="21507" name="Rectangle 2"/>
          <p:cNvSpPr>
            <a:spLocks noGrp="1" noChangeArrowheads="1"/>
          </p:cNvSpPr>
          <p:nvPr>
            <p:ph type="title"/>
          </p:nvPr>
        </p:nvSpPr>
        <p:spPr/>
        <p:txBody>
          <a:bodyPr/>
          <a:lstStyle/>
          <a:p>
            <a:r>
              <a:rPr lang="zh-CN" altLang="en-US" smtClean="0">
                <a:solidFill>
                  <a:schemeClr val="bg1"/>
                </a:solidFill>
              </a:rPr>
              <a:t>张起灵  Kylin Zhang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0" r="-20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505200" y="381000"/>
            <a:ext cx="5334000" cy="5943600"/>
          </a:xfrm>
          <a:solidFill>
            <a:srgbClr val="DDDDDD">
              <a:alpha val="50980"/>
            </a:srgbClr>
          </a:solidFill>
        </p:spPr>
        <p:txBody>
          <a:bodyPr rtlCol="0">
            <a:normAutofit lnSpcReduction="10000"/>
          </a:bodyPr>
          <a:lstStyle/>
          <a:p>
            <a:pPr fontAlgn="auto">
              <a:spcAft>
                <a:spcPts val="0"/>
              </a:spcAft>
              <a:buFont typeface="Arial" pitchFamily="34" charset="0"/>
              <a:buChar char="•"/>
              <a:defRPr/>
            </a:pPr>
            <a:r>
              <a:rPr lang="en-US" altLang="zh-CN" b="1" dirty="0" smtClean="0"/>
              <a:t>At  the end of the book, he got into the door made from brazen in the Changbai Mountains. No one knows that what he will be faced with. He was willing to take ten years like this to protect Wu Xie.</a:t>
            </a:r>
          </a:p>
          <a:p>
            <a:pPr fontAlgn="auto">
              <a:spcAft>
                <a:spcPts val="0"/>
              </a:spcAft>
              <a:buFont typeface="Arial" pitchFamily="34" charset="0"/>
              <a:buChar char="•"/>
              <a:defRPr/>
            </a:pPr>
            <a:r>
              <a:rPr lang="en-US" altLang="zh-CN" b="1" dirty="0" smtClean="0"/>
              <a:t>Man can be absolutely powerful if he has no trammels and belongs to nothing.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514</Words>
  <Application>Microsoft Office PowerPoint</Application>
  <PresentationFormat>全屏显示(4:3)</PresentationFormat>
  <Paragraphs>26</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幻灯片 1</vt:lpstr>
      <vt:lpstr>幻灯片 2</vt:lpstr>
      <vt:lpstr>幻灯片 3</vt:lpstr>
      <vt:lpstr>幻灯片 4</vt:lpstr>
      <vt:lpstr>Main   story</vt:lpstr>
      <vt:lpstr>Main   story</vt:lpstr>
      <vt:lpstr>吴邪 wuxie</vt:lpstr>
      <vt:lpstr>张起灵  Kylin Zhang</vt:lpstr>
      <vt:lpstr>幻灯片 9</vt:lpstr>
      <vt:lpstr>cosplay</vt:lpstr>
      <vt:lpstr>Conclusion</vt:lpstr>
      <vt:lpstr>幻灯片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USER</cp:lastModifiedBy>
  <cp:revision>123</cp:revision>
  <dcterms:created xsi:type="dcterms:W3CDTF">2015-04-05T11:54:06Z</dcterms:created>
  <dcterms:modified xsi:type="dcterms:W3CDTF">2015-11-17T00:43:07Z</dcterms:modified>
</cp:coreProperties>
</file>