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handoutMasterIdLst>
    <p:handoutMasterId r:id="rId22"/>
  </p:handoutMasterIdLst>
  <p:sldIdLst>
    <p:sldId id="278" r:id="rId2"/>
    <p:sldId id="299" r:id="rId3"/>
    <p:sldId id="291" r:id="rId4"/>
    <p:sldId id="300" r:id="rId5"/>
    <p:sldId id="301" r:id="rId6"/>
    <p:sldId id="302" r:id="rId7"/>
    <p:sldId id="304" r:id="rId8"/>
    <p:sldId id="296" r:id="rId9"/>
    <p:sldId id="295" r:id="rId10"/>
    <p:sldId id="311" r:id="rId11"/>
    <p:sldId id="269" r:id="rId12"/>
    <p:sldId id="279" r:id="rId13"/>
    <p:sldId id="312" r:id="rId14"/>
    <p:sldId id="297" r:id="rId15"/>
    <p:sldId id="306" r:id="rId16"/>
    <p:sldId id="307" r:id="rId17"/>
    <p:sldId id="308" r:id="rId18"/>
    <p:sldId id="309" r:id="rId19"/>
    <p:sldId id="310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1" autoAdjust="0"/>
    <p:restoredTop sz="93829" autoAdjust="0"/>
  </p:normalViewPr>
  <p:slideViewPr>
    <p:cSldViewPr>
      <p:cViewPr varScale="1">
        <p:scale>
          <a:sx n="89" d="100"/>
          <a:sy n="89" d="100"/>
        </p:scale>
        <p:origin x="78" y="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FAE2A57-11A1-4E26-AA74-0BE302999F69}" type="datetimeFigureOut">
              <a:rPr lang="zh-CN" altLang="en-US"/>
              <a:pPr>
                <a:defRPr/>
              </a:pPr>
              <a:t>2016/9/20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9EA38421-3F3C-4507-A363-EA623D0174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649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53F5174-8D26-4378-86F5-169B76563527}" type="datetimeFigureOut">
              <a:rPr lang="zh-CN" altLang="en-US"/>
              <a:pPr>
                <a:defRPr/>
              </a:pPr>
              <a:t>2016/9/20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CF191B18-2226-4C1C-B610-11473A2753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532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F70020-7863-40F7-80D9-C63565FB617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B120E5-8AFC-45AD-B76A-D4431577D21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30D02-81E7-4EA3-8FC3-099705EB406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88635B-73BB-4DAF-8785-DA9F634EA70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AC2976-C1AE-447D-A47B-8CFFDC68F38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1C95CA-B994-4011-838C-7FDC9558E7A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A842A0-2141-4C66-ACF0-1C272300D14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3834D-3577-4BF5-9637-AB99B09B76B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32794-F56D-4074-BAFF-06773EEE339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755AAD-2E88-439A-A4AA-2089040FD44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9C950-B7B2-4EC8-B640-C871E08D5BE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F36D9E3-63EE-47E2-A970-9AA3C59CD4C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4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png"/><Relationship Id="rId11" Type="http://schemas.openxmlformats.org/officeDocument/2006/relationships/oleObject" Target="../embeddings/oleObject29.bin"/><Relationship Id="rId5" Type="http://schemas.openxmlformats.org/officeDocument/2006/relationships/image" Target="../media/image28.wmf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33.bin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7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9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9.wmf"/><Relationship Id="rId18" Type="http://schemas.openxmlformats.org/officeDocument/2006/relationships/image" Target="../media/image11.wmf"/><Relationship Id="rId26" Type="http://schemas.openxmlformats.org/officeDocument/2006/relationships/image" Target="../media/image17.png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6.png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7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png"/><Relationship Id="rId20" Type="http://schemas.openxmlformats.org/officeDocument/2006/relationships/oleObject" Target="../embeddings/oleObject9.bin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image" Target="../media/image8.wmf"/><Relationship Id="rId24" Type="http://schemas.openxmlformats.org/officeDocument/2006/relationships/oleObject" Target="../embeddings/oleObject11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0.wmf"/><Relationship Id="rId23" Type="http://schemas.openxmlformats.org/officeDocument/2006/relationships/image" Target="../media/image12.wmf"/><Relationship Id="rId28" Type="http://schemas.openxmlformats.org/officeDocument/2006/relationships/image" Target="../media/image13.wmf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8.bin"/><Relationship Id="rId4" Type="http://schemas.openxmlformats.org/officeDocument/2006/relationships/image" Target="../media/image5.wmf"/><Relationship Id="rId9" Type="http://schemas.openxmlformats.org/officeDocument/2006/relationships/image" Target="../media/image14.png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oleObject" Target="../embeddings/oleObject13.bin"/><Relationship Id="rId30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63525" y="1530350"/>
            <a:ext cx="8455025" cy="2202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0" lang="en-US" altLang="zh-CN" sz="6000" dirty="0">
                <a:solidFill>
                  <a:schemeClr val="tx2"/>
                </a:solidFill>
                <a:ea typeface="黑体" pitchFamily="2" charset="-122"/>
                <a:cs typeface="Times New Roman" pitchFamily="18" charset="0"/>
              </a:rPr>
              <a:t>1.3.1 </a:t>
            </a:r>
            <a:r>
              <a:rPr lang="zh-CN" altLang="en-US" sz="6000" dirty="0">
                <a:ea typeface="黑体" pitchFamily="2" charset="-122"/>
                <a:cs typeface="Times New Roman" pitchFamily="18" charset="0"/>
              </a:rPr>
              <a:t>函数的性质</a:t>
            </a:r>
            <a:endParaRPr lang="en-US" altLang="zh-CN" sz="6000" dirty="0">
              <a:ea typeface="黑体" pitchFamily="2" charset="-122"/>
              <a:cs typeface="Times New Roman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6000" dirty="0">
                <a:ea typeface="黑体" pitchFamily="2" charset="-122"/>
                <a:cs typeface="Times New Roman" pitchFamily="18" charset="0"/>
              </a:rPr>
              <a:t>单 调 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57237"/>
              </p:ext>
            </p:extLst>
          </p:nvPr>
        </p:nvGraphicFramePr>
        <p:xfrm>
          <a:off x="592138" y="688975"/>
          <a:ext cx="7216775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1" name="Equation" r:id="rId4" imgW="2603160" imgH="393480" progId="Equation.DSMT4">
                  <p:embed/>
                </p:oleObj>
              </mc:Choice>
              <mc:Fallback>
                <p:oleObj name="Equation" r:id="rId4" imgW="2603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688975"/>
                        <a:ext cx="7216775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7" name="Text Box 47"/>
          <p:cNvSpPr txBox="1">
            <a:spLocks noChangeArrowheads="1"/>
          </p:cNvSpPr>
          <p:nvPr/>
        </p:nvSpPr>
        <p:spPr bwMode="auto">
          <a:xfrm>
            <a:off x="637005" y="1392239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证明：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408" name="Text Box 48"/>
              <p:cNvSpPr txBox="1">
                <a:spLocks noChangeArrowheads="1"/>
              </p:cNvSpPr>
              <p:nvPr/>
            </p:nvSpPr>
            <p:spPr bwMode="auto">
              <a:xfrm>
                <a:off x="1583531" y="1432263"/>
                <a:ext cx="6978339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 b="1" dirty="0" smtClean="0">
                    <a:latin typeface="Tahoma" panose="020B0604030504040204" pitchFamily="34" charset="0"/>
                  </a:rPr>
                  <a:t>设</a:t>
                </a:r>
                <a:r>
                  <a:rPr lang="en-US" altLang="zh-CN" sz="2400" b="1" dirty="0" smtClean="0">
                    <a:latin typeface="Tahoma" panose="020B0604030504040204" pitchFamily="34" charset="0"/>
                  </a:rPr>
                  <a:t>x</a:t>
                </a:r>
                <a:r>
                  <a:rPr lang="en-US" altLang="zh-CN" sz="2400" b="1" baseline="-25000" dirty="0" smtClean="0">
                    <a:latin typeface="Tahoma" panose="020B0604030504040204" pitchFamily="34" charset="0"/>
                  </a:rPr>
                  <a:t>1</a:t>
                </a:r>
                <a:r>
                  <a:rPr lang="zh-CN" altLang="en-US" sz="2400" b="1" baseline="-25000" dirty="0" smtClean="0">
                    <a:latin typeface="Tahoma" panose="020B0604030504040204" pitchFamily="34" charset="0"/>
                  </a:rPr>
                  <a:t> </a:t>
                </a:r>
                <a:r>
                  <a:rPr lang="zh-CN" altLang="en-US" sz="2400" b="1" baseline="-25000" dirty="0">
                    <a:latin typeface="Tahoma" panose="020B0604030504040204" pitchFamily="34" charset="0"/>
                  </a:rPr>
                  <a:t>，</a:t>
                </a:r>
                <a:r>
                  <a:rPr lang="en-US" altLang="zh-CN" sz="2400" b="1" dirty="0" smtClean="0">
                    <a:latin typeface="Tahoma" panose="020B0604030504040204" pitchFamily="34" charset="0"/>
                  </a:rPr>
                  <a:t>x</a:t>
                </a:r>
                <a:r>
                  <a:rPr lang="en-US" altLang="zh-CN" sz="2400" b="1" baseline="-25000" dirty="0" smtClean="0">
                    <a:latin typeface="Tahoma" panose="020B0604030504040204" pitchFamily="34" charset="0"/>
                  </a:rPr>
                  <a:t>2 </a:t>
                </a:r>
                <a:r>
                  <a:rPr kumimoji="1" lang="zh-CN" altLang="en-US" sz="2400" b="1" dirty="0" smtClean="0">
                    <a:latin typeface="Tahoma" panose="020B0604030504040204" pitchFamily="34" charset="0"/>
                  </a:rPr>
                  <a:t>是</a:t>
                </a:r>
                <a:r>
                  <a:rPr kumimoji="1" lang="en-US" altLang="zh-CN" sz="2400" b="1" dirty="0" smtClean="0">
                    <a:latin typeface="Tahoma" panose="020B0604030504040204" pitchFamily="34" charset="0"/>
                  </a:rPr>
                  <a:t>(0</a:t>
                </a:r>
                <a:r>
                  <a:rPr lang="zh-CN" altLang="en-US" sz="2400" b="1" dirty="0" smtClean="0">
                    <a:latin typeface="Tahoma" panose="020B0604030504040204" pitchFamily="34" charset="0"/>
                  </a:rPr>
                  <a:t>，</a:t>
                </a:r>
                <a:r>
                  <a:rPr lang="en-US" altLang="zh-CN" sz="2400" b="1" dirty="0" smtClean="0">
                    <a:latin typeface="Tahoma" panose="020B0604030504040204" pitchFamily="34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kumimoji="1" lang="en-US" altLang="zh-CN" sz="2400" b="1" dirty="0" smtClean="0">
                    <a:latin typeface="Tahoma" panose="020B0604030504040204" pitchFamily="34" charset="0"/>
                  </a:rPr>
                  <a:t>)</a:t>
                </a:r>
                <a:r>
                  <a:rPr kumimoji="1" lang="zh-CN" altLang="en-US" sz="2400" b="1" dirty="0" smtClean="0">
                    <a:latin typeface="Tahoma" panose="020B0604030504040204" pitchFamily="34" charset="0"/>
                  </a:rPr>
                  <a:t>上的</a:t>
                </a:r>
                <a:r>
                  <a:rPr kumimoji="1" lang="zh-CN" altLang="en-US" sz="2400" b="1" dirty="0" smtClean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任意</a:t>
                </a:r>
                <a:r>
                  <a:rPr kumimoji="1" lang="zh-CN" altLang="en-US" sz="2400" b="1" dirty="0" smtClean="0">
                    <a:latin typeface="Tahoma" panose="020B0604030504040204" pitchFamily="34" charset="0"/>
                  </a:rPr>
                  <a:t>两个实数，</a:t>
                </a:r>
                <a:endParaRPr kumimoji="1" lang="en-US" altLang="zh-CN" sz="2400" b="1" dirty="0" smtClean="0">
                  <a:latin typeface="Tahoma" panose="020B0604030504040204" pitchFamily="34" charset="0"/>
                </a:endParaRPr>
              </a:p>
              <a:p>
                <a:pPr>
                  <a:spcBef>
                    <a:spcPct val="50000"/>
                  </a:spcBef>
                  <a:buNone/>
                </a:pPr>
                <a:r>
                  <a:rPr kumimoji="1" lang="zh-CN" altLang="en-US" sz="2400" b="1" dirty="0" smtClean="0">
                    <a:latin typeface="Tahoma" panose="020B0604030504040204" pitchFamily="34" charset="0"/>
                  </a:rPr>
                  <a:t>且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x</a:t>
                </a:r>
                <a:r>
                  <a:rPr lang="en-US" altLang="zh-CN" sz="2400" b="1" baseline="-25000" dirty="0" smtClean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1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&lt;</a:t>
                </a:r>
                <a:r>
                  <a:rPr lang="zh-CN" altLang="en-US" sz="2400" b="1" baseline="-25000" dirty="0" smtClean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 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x</a:t>
                </a:r>
                <a:r>
                  <a:rPr lang="en-US" altLang="zh-CN" sz="2400" b="1" baseline="-25000" dirty="0" smtClean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2</a:t>
                </a:r>
                <a:r>
                  <a:rPr lang="zh-CN" altLang="en-US" sz="2400" b="1" dirty="0" smtClean="0">
                    <a:latin typeface="Tahoma" panose="020B0604030504040204" pitchFamily="34" charset="0"/>
                  </a:rPr>
                  <a:t> ，则</a:t>
                </a:r>
                <a:endParaRPr kumimoji="1" lang="zh-CN" altLang="en-US" sz="2400" b="1" dirty="0">
                  <a:latin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15408" name="Text 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3531" y="1432263"/>
                <a:ext cx="6978339" cy="1015663"/>
              </a:xfrm>
              <a:prstGeom prst="rect">
                <a:avLst/>
              </a:prstGeom>
              <a:blipFill rotWithShape="0">
                <a:blip r:embed="rId6"/>
                <a:stretch>
                  <a:fillRect l="-1397" t="-6587" b="-125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410" name="Object 50"/>
          <p:cNvGraphicFramePr>
            <a:graphicFrameLocks noChangeAspect="1"/>
          </p:cNvGraphicFramePr>
          <p:nvPr/>
        </p:nvGraphicFramePr>
        <p:xfrm>
          <a:off x="533400" y="2438400"/>
          <a:ext cx="339248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2" name="公式" r:id="rId7" imgW="1586811" imgH="444307" progId="Equation.3">
                  <p:embed/>
                </p:oleObj>
              </mc:Choice>
              <mc:Fallback>
                <p:oleObj name="公式" r:id="rId7" imgW="1586811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438400"/>
                        <a:ext cx="3392488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1" name="Object 51"/>
          <p:cNvGraphicFramePr>
            <a:graphicFrameLocks noChangeAspect="1"/>
          </p:cNvGraphicFramePr>
          <p:nvPr/>
        </p:nvGraphicFramePr>
        <p:xfrm>
          <a:off x="838200" y="3276600"/>
          <a:ext cx="149066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3" name="公式" r:id="rId9" imgW="634725" imgH="444307" progId="Equation.3">
                  <p:embed/>
                </p:oleObj>
              </mc:Choice>
              <mc:Fallback>
                <p:oleObj name="公式" r:id="rId9" imgW="634725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76600"/>
                        <a:ext cx="149066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2" name="Object 52"/>
          <p:cNvGraphicFramePr>
            <a:graphicFrameLocks noChangeAspect="1"/>
          </p:cNvGraphicFramePr>
          <p:nvPr/>
        </p:nvGraphicFramePr>
        <p:xfrm>
          <a:off x="534988" y="4557713"/>
          <a:ext cx="378618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4" name="Equation" r:id="rId11" imgW="1714500" imgH="228600" progId="Equation.DSMT4">
                  <p:embed/>
                </p:oleObj>
              </mc:Choice>
              <mc:Fallback>
                <p:oleObj name="Equation" r:id="rId11" imgW="1714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4557713"/>
                        <a:ext cx="3786187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3" name="Object 53"/>
          <p:cNvGraphicFramePr>
            <a:graphicFrameLocks noChangeAspect="1"/>
          </p:cNvGraphicFramePr>
          <p:nvPr/>
        </p:nvGraphicFramePr>
        <p:xfrm>
          <a:off x="866775" y="5091113"/>
          <a:ext cx="31496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5" name="Equation" r:id="rId13" imgW="1358900" imgH="228600" progId="Equation.DSMT4">
                  <p:embed/>
                </p:oleObj>
              </mc:Choice>
              <mc:Fallback>
                <p:oleObj name="Equation" r:id="rId13" imgW="1358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5091113"/>
                        <a:ext cx="31496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4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878384"/>
              </p:ext>
            </p:extLst>
          </p:nvPr>
        </p:nvGraphicFramePr>
        <p:xfrm>
          <a:off x="542925" y="5659438"/>
          <a:ext cx="198755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6" name="Equation" r:id="rId15" imgW="1206360" imgH="228600" progId="Equation.DSMT4">
                  <p:embed/>
                </p:oleObj>
              </mc:Choice>
              <mc:Fallback>
                <p:oleObj name="Equation" r:id="rId15" imgW="1206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5659438"/>
                        <a:ext cx="198755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6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706127"/>
              </p:ext>
            </p:extLst>
          </p:nvPr>
        </p:nvGraphicFramePr>
        <p:xfrm>
          <a:off x="2835275" y="5661025"/>
          <a:ext cx="17097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7" name="Equation" r:id="rId17" imgW="1028520" imgH="228600" progId="Equation.DSMT4">
                  <p:embed/>
                </p:oleObj>
              </mc:Choice>
              <mc:Fallback>
                <p:oleObj name="Equation" r:id="rId17" imgW="1028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5661025"/>
                        <a:ext cx="170973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7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696298"/>
              </p:ext>
            </p:extLst>
          </p:nvPr>
        </p:nvGraphicFramePr>
        <p:xfrm>
          <a:off x="496347" y="5970438"/>
          <a:ext cx="53340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8" name="Equation" r:id="rId19" imgW="2514600" imgH="406400" progId="Equation.DSMT4">
                  <p:embed/>
                </p:oleObj>
              </mc:Choice>
              <mc:Fallback>
                <p:oleObj name="Equation" r:id="rId19" imgW="25146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347" y="5970438"/>
                        <a:ext cx="533400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4394200" y="2662238"/>
            <a:ext cx="2438400" cy="2133600"/>
            <a:chOff x="2352" y="1632"/>
            <a:chExt cx="1536" cy="1344"/>
          </a:xfrm>
        </p:grpSpPr>
        <p:sp>
          <p:nvSpPr>
            <p:cNvPr id="8224" name="d54Freeform 39"/>
            <p:cNvSpPr>
              <a:spLocks/>
            </p:cNvSpPr>
            <p:nvPr/>
          </p:nvSpPr>
          <p:spPr bwMode="auto">
            <a:xfrm>
              <a:off x="3216" y="1632"/>
              <a:ext cx="672" cy="528"/>
            </a:xfrm>
            <a:custGeom>
              <a:avLst/>
              <a:gdLst>
                <a:gd name="T0" fmla="*/ 0 w 2700"/>
                <a:gd name="T1" fmla="*/ 1 h 2054"/>
                <a:gd name="T2" fmla="*/ 0 w 2700"/>
                <a:gd name="T3" fmla="*/ 1 h 2054"/>
                <a:gd name="T4" fmla="*/ 0 w 2700"/>
                <a:gd name="T5" fmla="*/ 0 h 2054"/>
                <a:gd name="T6" fmla="*/ 0 60000 65536"/>
                <a:gd name="T7" fmla="*/ 0 60000 65536"/>
                <a:gd name="T8" fmla="*/ 0 60000 65536"/>
                <a:gd name="T9" fmla="*/ 0 w 2700"/>
                <a:gd name="T10" fmla="*/ 0 h 2054"/>
                <a:gd name="T11" fmla="*/ 2700 w 2700"/>
                <a:gd name="T12" fmla="*/ 2054 h 20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00" h="2054">
                  <a:moveTo>
                    <a:pt x="2700" y="2028"/>
                  </a:moveTo>
                  <a:cubicBezTo>
                    <a:pt x="1845" y="2041"/>
                    <a:pt x="990" y="2054"/>
                    <a:pt x="540" y="1716"/>
                  </a:cubicBezTo>
                  <a:cubicBezTo>
                    <a:pt x="90" y="1378"/>
                    <a:pt x="45" y="689"/>
                    <a:pt x="0" y="0"/>
                  </a:cubicBezTo>
                </a:path>
              </a:pathLst>
            </a:custGeom>
            <a:noFill/>
            <a:ln w="317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5" name="d54Freeform 39"/>
            <p:cNvSpPr>
              <a:spLocks/>
            </p:cNvSpPr>
            <p:nvPr/>
          </p:nvSpPr>
          <p:spPr bwMode="auto">
            <a:xfrm rot="-10571396">
              <a:off x="2352" y="2448"/>
              <a:ext cx="672" cy="528"/>
            </a:xfrm>
            <a:custGeom>
              <a:avLst/>
              <a:gdLst>
                <a:gd name="T0" fmla="*/ 0 w 2700"/>
                <a:gd name="T1" fmla="*/ 1 h 2054"/>
                <a:gd name="T2" fmla="*/ 0 w 2700"/>
                <a:gd name="T3" fmla="*/ 1 h 2054"/>
                <a:gd name="T4" fmla="*/ 0 w 2700"/>
                <a:gd name="T5" fmla="*/ 0 h 2054"/>
                <a:gd name="T6" fmla="*/ 0 60000 65536"/>
                <a:gd name="T7" fmla="*/ 0 60000 65536"/>
                <a:gd name="T8" fmla="*/ 0 60000 65536"/>
                <a:gd name="T9" fmla="*/ 0 w 2700"/>
                <a:gd name="T10" fmla="*/ 0 h 2054"/>
                <a:gd name="T11" fmla="*/ 2700 w 2700"/>
                <a:gd name="T12" fmla="*/ 2054 h 20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00" h="2054">
                  <a:moveTo>
                    <a:pt x="2700" y="2028"/>
                  </a:moveTo>
                  <a:cubicBezTo>
                    <a:pt x="1845" y="2041"/>
                    <a:pt x="990" y="2054"/>
                    <a:pt x="540" y="1716"/>
                  </a:cubicBezTo>
                  <a:cubicBezTo>
                    <a:pt x="90" y="1378"/>
                    <a:pt x="45" y="689"/>
                    <a:pt x="0" y="0"/>
                  </a:cubicBezTo>
                </a:path>
              </a:pathLst>
            </a:custGeom>
            <a:noFill/>
            <a:ln w="317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4002088" y="2286000"/>
            <a:ext cx="3276600" cy="2590800"/>
            <a:chOff x="2112" y="1632"/>
            <a:chExt cx="2064" cy="1632"/>
          </a:xfrm>
        </p:grpSpPr>
        <p:sp>
          <p:nvSpPr>
            <p:cNvPr id="8209" name="Text Box 62"/>
            <p:cNvSpPr txBox="1">
              <a:spLocks noChangeArrowheads="1"/>
            </p:cNvSpPr>
            <p:nvPr/>
          </p:nvSpPr>
          <p:spPr bwMode="auto">
            <a:xfrm>
              <a:off x="3264" y="225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latin typeface="Tahoma" panose="020B0604030504040204" pitchFamily="34" charset="0"/>
                </a:rPr>
                <a:t>1</a:t>
              </a:r>
            </a:p>
          </p:txBody>
        </p:sp>
        <p:grpSp>
          <p:nvGrpSpPr>
            <p:cNvPr id="8210" name="Group 63"/>
            <p:cNvGrpSpPr>
              <a:grpSpLocks/>
            </p:cNvGrpSpPr>
            <p:nvPr/>
          </p:nvGrpSpPr>
          <p:grpSpPr bwMode="auto">
            <a:xfrm>
              <a:off x="2112" y="1632"/>
              <a:ext cx="2064" cy="1632"/>
              <a:chOff x="2112" y="1392"/>
              <a:chExt cx="2064" cy="1632"/>
            </a:xfrm>
          </p:grpSpPr>
          <p:sp>
            <p:nvSpPr>
              <p:cNvPr id="8211" name="Text Box 64"/>
              <p:cNvSpPr txBox="1">
                <a:spLocks noChangeArrowheads="1"/>
              </p:cNvSpPr>
              <p:nvPr/>
            </p:nvSpPr>
            <p:spPr bwMode="auto">
              <a:xfrm>
                <a:off x="2592" y="2016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>
                    <a:latin typeface="Tahoma" panose="020B0604030504040204" pitchFamily="34" charset="0"/>
                  </a:rPr>
                  <a:t>－</a:t>
                </a:r>
                <a:r>
                  <a:rPr kumimoji="1" lang="en-US" altLang="zh-CN" sz="2400"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8212" name="Text Box 65"/>
              <p:cNvSpPr txBox="1">
                <a:spLocks noChangeArrowheads="1"/>
              </p:cNvSpPr>
              <p:nvPr/>
            </p:nvSpPr>
            <p:spPr bwMode="auto">
              <a:xfrm>
                <a:off x="3072" y="2400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>
                    <a:latin typeface="Tahoma" panose="020B0604030504040204" pitchFamily="34" charset="0"/>
                  </a:rPr>
                  <a:t>－</a:t>
                </a:r>
                <a:r>
                  <a:rPr kumimoji="1" lang="en-US" altLang="zh-CN" sz="2400">
                    <a:latin typeface="Tahoma" panose="020B0604030504040204" pitchFamily="34" charset="0"/>
                  </a:rPr>
                  <a:t>1</a:t>
                </a:r>
              </a:p>
            </p:txBody>
          </p:sp>
          <p:grpSp>
            <p:nvGrpSpPr>
              <p:cNvPr id="8213" name="Group 66"/>
              <p:cNvGrpSpPr>
                <a:grpSpLocks/>
              </p:cNvGrpSpPr>
              <p:nvPr/>
            </p:nvGrpSpPr>
            <p:grpSpPr bwMode="auto">
              <a:xfrm>
                <a:off x="2112" y="1392"/>
                <a:ext cx="2064" cy="1632"/>
                <a:chOff x="2112" y="1392"/>
                <a:chExt cx="2064" cy="1632"/>
              </a:xfrm>
            </p:grpSpPr>
            <p:grpSp>
              <p:nvGrpSpPr>
                <p:cNvPr id="8214" name="Group 67"/>
                <p:cNvGrpSpPr>
                  <a:grpSpLocks/>
                </p:cNvGrpSpPr>
                <p:nvPr/>
              </p:nvGrpSpPr>
              <p:grpSpPr bwMode="auto">
                <a:xfrm>
                  <a:off x="2112" y="1392"/>
                  <a:ext cx="2064" cy="1632"/>
                  <a:chOff x="2832" y="1392"/>
                  <a:chExt cx="2064" cy="1632"/>
                </a:xfrm>
              </p:grpSpPr>
              <p:sp>
                <p:nvSpPr>
                  <p:cNvPr id="8218" name="Line 6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40" y="1536"/>
                    <a:ext cx="0" cy="14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19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2304"/>
                    <a:ext cx="168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20" name="Text Box 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92" y="2256"/>
                    <a:ext cx="3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000" b="1" i="1">
                        <a:latin typeface="Tahoma" panose="020B0604030504040204" pitchFamily="34" charset="0"/>
                      </a:rPr>
                      <a:t>O</a:t>
                    </a:r>
                  </a:p>
                </p:txBody>
              </p:sp>
              <p:sp>
                <p:nvSpPr>
                  <p:cNvPr id="8221" name="Text Box 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64" y="2217"/>
                    <a:ext cx="432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800" b="1" i="1">
                        <a:latin typeface="Times New Roman" panose="02020603050405020304" pitchFamily="18" charset="0"/>
                      </a:rPr>
                      <a:t>x</a:t>
                    </a:r>
                    <a:endParaRPr kumimoji="1" lang="en-US" altLang="zh-CN" sz="2800" b="1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22" name="Text Box 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52" y="1392"/>
                    <a:ext cx="384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800" b="1" i="1">
                        <a:latin typeface="Times New Roman" panose="02020603050405020304" pitchFamily="18" charset="0"/>
                      </a:rPr>
                      <a:t> y</a:t>
                    </a:r>
                    <a:endParaRPr kumimoji="1" lang="en-US" altLang="zh-CN" sz="2800" b="1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23" name="Text Box 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2" y="2439"/>
                    <a:ext cx="25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kumimoji="1" lang="zh-CN" altLang="zh-CN" sz="2400">
                      <a:latin typeface="Tahoma" panose="020B0604030504040204" pitchFamily="34" charset="0"/>
                    </a:endParaRPr>
                  </a:p>
                </p:txBody>
              </p:sp>
            </p:grpSp>
            <p:sp>
              <p:nvSpPr>
                <p:cNvPr id="8215" name="Rectangle 74"/>
                <p:cNvSpPr>
                  <a:spLocks noChangeArrowheads="1"/>
                </p:cNvSpPr>
                <p:nvPr/>
              </p:nvSpPr>
              <p:spPr bwMode="auto">
                <a:xfrm>
                  <a:off x="3120" y="2064"/>
                  <a:ext cx="240" cy="240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8216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928" y="1824"/>
                  <a:ext cx="48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>
                      <a:latin typeface="Tahoma" panose="020B0604030504040204" pitchFamily="34" charset="0"/>
                    </a:rPr>
                    <a:t>1</a:t>
                  </a:r>
                </a:p>
              </p:txBody>
            </p:sp>
            <p:sp>
              <p:nvSpPr>
                <p:cNvPr id="8217" name="Rectangle 76"/>
                <p:cNvSpPr>
                  <a:spLocks noChangeArrowheads="1"/>
                </p:cNvSpPr>
                <p:nvPr/>
              </p:nvSpPr>
              <p:spPr bwMode="auto">
                <a:xfrm>
                  <a:off x="2880" y="2304"/>
                  <a:ext cx="240" cy="240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</p:grpSp>
      </p:grpSp>
      <p:sp>
        <p:nvSpPr>
          <p:cNvPr id="15437" name="Rectangle 77"/>
          <p:cNvSpPr>
            <a:spLocks noChangeArrowheads="1"/>
          </p:cNvSpPr>
          <p:nvPr/>
        </p:nvSpPr>
        <p:spPr bwMode="auto">
          <a:xfrm>
            <a:off x="6934200" y="2209800"/>
            <a:ext cx="2133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solidFill>
                  <a:srgbClr val="FF6600"/>
                </a:solidFill>
                <a:latin typeface="Tahoma" panose="020B0604030504040204" pitchFamily="34" charset="0"/>
              </a:rPr>
              <a:t>f</a:t>
            </a:r>
            <a:r>
              <a:rPr kumimoji="1" lang="zh-CN" altLang="en-US" sz="2000" b="1">
                <a:solidFill>
                  <a:srgbClr val="FF6600"/>
                </a:solidFill>
                <a:latin typeface="Tahoma" panose="020B0604030504040204" pitchFamily="34" charset="0"/>
              </a:rPr>
              <a:t>（</a:t>
            </a:r>
            <a:r>
              <a:rPr kumimoji="1" lang="en-US" altLang="zh-CN" sz="2000" b="1">
                <a:solidFill>
                  <a:srgbClr val="FF6600"/>
                </a:solidFill>
                <a:latin typeface="Tahoma" panose="020B0604030504040204" pitchFamily="34" charset="0"/>
              </a:rPr>
              <a:t>x</a:t>
            </a:r>
            <a:r>
              <a:rPr kumimoji="1" lang="zh-CN" altLang="en-US" sz="2000" b="1">
                <a:solidFill>
                  <a:srgbClr val="FF6600"/>
                </a:solidFill>
                <a:latin typeface="Tahoma" panose="020B0604030504040204" pitchFamily="34" charset="0"/>
              </a:rPr>
              <a:t>）在定义域</a:t>
            </a:r>
            <a:br>
              <a:rPr kumimoji="1" lang="zh-CN" altLang="en-US" sz="2000" b="1">
                <a:solidFill>
                  <a:srgbClr val="FF6600"/>
                </a:solidFill>
                <a:latin typeface="Tahoma" panose="020B0604030504040204" pitchFamily="34" charset="0"/>
              </a:rPr>
            </a:br>
            <a:r>
              <a:rPr kumimoji="1" lang="zh-CN" altLang="en-US" sz="2000" b="1">
                <a:solidFill>
                  <a:srgbClr val="FF6600"/>
                </a:solidFill>
                <a:latin typeface="Tahoma" panose="020B0604030504040204" pitchFamily="34" charset="0"/>
              </a:rPr>
              <a:t>上是减函数吗？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 sz="2400" b="1">
              <a:solidFill>
                <a:schemeClr val="hlink"/>
              </a:solidFill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 sz="2400" b="1">
              <a:solidFill>
                <a:schemeClr val="hlink"/>
              </a:solidFill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 sz="2400" b="1">
              <a:solidFill>
                <a:schemeClr val="hlink"/>
              </a:solidFill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 sz="2400" b="1">
              <a:solidFill>
                <a:schemeClr val="hlink"/>
              </a:solidFill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en-US" altLang="zh-CN" sz="2400" b="1">
              <a:latin typeface="Tahoma" panose="020B0604030504040204" pitchFamily="34" charset="0"/>
            </a:endParaRPr>
          </a:p>
        </p:txBody>
      </p:sp>
      <p:sp>
        <p:nvSpPr>
          <p:cNvPr id="15439" name="Rectangle 79"/>
          <p:cNvSpPr>
            <a:spLocks noChangeArrowheads="1"/>
          </p:cNvSpPr>
          <p:nvPr/>
        </p:nvSpPr>
        <p:spPr bwMode="auto">
          <a:xfrm>
            <a:off x="6934200" y="2205038"/>
            <a:ext cx="213360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en-US" altLang="zh-CN" sz="2000" b="1">
              <a:solidFill>
                <a:schemeClr val="hlink"/>
              </a:solidFill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en-US" altLang="zh-CN" sz="2000" b="1">
              <a:solidFill>
                <a:schemeClr val="hlink"/>
              </a:solidFill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solidFill>
                  <a:schemeClr val="hlink"/>
                </a:solidFill>
                <a:latin typeface="Tahoma" panose="020B0604030504040204" pitchFamily="34" charset="0"/>
              </a:rPr>
              <a:t/>
            </a:r>
            <a:br>
              <a:rPr kumimoji="1" lang="en-US" altLang="zh-CN" sz="2000" b="1">
                <a:solidFill>
                  <a:schemeClr val="hlink"/>
                </a:solidFill>
                <a:latin typeface="Tahoma" panose="020B0604030504040204" pitchFamily="34" charset="0"/>
              </a:rPr>
            </a:br>
            <a:r>
              <a:rPr kumimoji="1" lang="zh-CN" altLang="en-US" sz="2000" b="1">
                <a:latin typeface="Tahoma" panose="020B0604030504040204" pitchFamily="34" charset="0"/>
              </a:rPr>
              <a:t>取</a:t>
            </a:r>
            <a:r>
              <a:rPr kumimoji="1" lang="en-US" altLang="zh-CN" sz="2000" b="1">
                <a:latin typeface="Tahoma" panose="020B0604030504040204" pitchFamily="34" charset="0"/>
              </a:rPr>
              <a:t>x</a:t>
            </a:r>
            <a:r>
              <a:rPr kumimoji="1" lang="en-US" altLang="zh-CN" sz="2000" b="1" baseline="-25000">
                <a:latin typeface="Tahoma" panose="020B0604030504040204" pitchFamily="34" charset="0"/>
              </a:rPr>
              <a:t>1</a:t>
            </a:r>
            <a:r>
              <a:rPr kumimoji="1" lang="en-US" altLang="zh-CN" sz="2000" b="1">
                <a:latin typeface="Tahoma" panose="020B0604030504040204" pitchFamily="34" charset="0"/>
              </a:rPr>
              <a:t>=-1</a:t>
            </a:r>
            <a:r>
              <a:rPr kumimoji="1" lang="zh-CN" altLang="en-US" sz="2000" b="1">
                <a:latin typeface="Tahoma" panose="020B0604030504040204" pitchFamily="34" charset="0"/>
              </a:rPr>
              <a:t>，</a:t>
            </a:r>
            <a:r>
              <a:rPr kumimoji="1" lang="en-US" altLang="zh-CN" sz="2000" b="1">
                <a:latin typeface="Tahoma" panose="020B0604030504040204" pitchFamily="34" charset="0"/>
              </a:rPr>
              <a:t>x</a:t>
            </a:r>
            <a:r>
              <a:rPr kumimoji="1" lang="en-US" altLang="zh-CN" sz="2000" b="1" baseline="-25000">
                <a:latin typeface="Tahoma" panose="020B0604030504040204" pitchFamily="34" charset="0"/>
              </a:rPr>
              <a:t>2</a:t>
            </a:r>
            <a:r>
              <a:rPr kumimoji="1" lang="en-US" altLang="zh-CN" sz="2000" b="1">
                <a:latin typeface="Tahoma" panose="020B0604030504040204" pitchFamily="34" charset="0"/>
              </a:rPr>
              <a:t>=1</a:t>
            </a:r>
            <a:br>
              <a:rPr kumimoji="1" lang="en-US" altLang="zh-CN" sz="2000" b="1">
                <a:latin typeface="Tahoma" panose="020B0604030504040204" pitchFamily="34" charset="0"/>
              </a:rPr>
            </a:br>
            <a:r>
              <a:rPr kumimoji="1" lang="en-US" altLang="zh-CN" sz="2000" b="1">
                <a:latin typeface="Tahoma" panose="020B0604030504040204" pitchFamily="34" charset="0"/>
              </a:rPr>
              <a:t>f</a:t>
            </a:r>
            <a:r>
              <a:rPr kumimoji="1" lang="zh-CN" altLang="en-US" sz="2000" b="1">
                <a:latin typeface="Tahoma" panose="020B0604030504040204" pitchFamily="34" charset="0"/>
              </a:rPr>
              <a:t>（</a:t>
            </a:r>
            <a:r>
              <a:rPr kumimoji="1" lang="en-US" altLang="zh-CN" sz="2000" b="1">
                <a:latin typeface="Tahoma" panose="020B0604030504040204" pitchFamily="34" charset="0"/>
              </a:rPr>
              <a:t>-1</a:t>
            </a:r>
            <a:r>
              <a:rPr kumimoji="1" lang="zh-CN" altLang="en-US" sz="2000" b="1">
                <a:latin typeface="Tahoma" panose="020B0604030504040204" pitchFamily="34" charset="0"/>
              </a:rPr>
              <a:t>）</a:t>
            </a:r>
            <a:r>
              <a:rPr kumimoji="1" lang="en-US" altLang="zh-CN" sz="2000" b="1">
                <a:latin typeface="Tahoma" panose="020B0604030504040204" pitchFamily="34" charset="0"/>
              </a:rPr>
              <a:t>=-1</a:t>
            </a:r>
            <a:br>
              <a:rPr kumimoji="1" lang="en-US" altLang="zh-CN" sz="2000" b="1">
                <a:latin typeface="Tahoma" panose="020B0604030504040204" pitchFamily="34" charset="0"/>
              </a:rPr>
            </a:br>
            <a:r>
              <a:rPr kumimoji="1" lang="en-US" altLang="zh-CN" sz="2000" b="1">
                <a:latin typeface="Tahoma" panose="020B0604030504040204" pitchFamily="34" charset="0"/>
              </a:rPr>
              <a:t>f</a:t>
            </a:r>
            <a:r>
              <a:rPr kumimoji="1" lang="zh-CN" altLang="en-US" sz="2000" b="1">
                <a:latin typeface="Tahoma" panose="020B0604030504040204" pitchFamily="34" charset="0"/>
              </a:rPr>
              <a:t>（</a:t>
            </a:r>
            <a:r>
              <a:rPr kumimoji="1" lang="en-US" altLang="zh-CN" sz="2000" b="1">
                <a:latin typeface="Tahoma" panose="020B0604030504040204" pitchFamily="34" charset="0"/>
              </a:rPr>
              <a:t>1</a:t>
            </a:r>
            <a:r>
              <a:rPr kumimoji="1" lang="zh-CN" altLang="en-US" sz="2000" b="1">
                <a:latin typeface="Tahoma" panose="020B0604030504040204" pitchFamily="34" charset="0"/>
              </a:rPr>
              <a:t>）</a:t>
            </a:r>
            <a:r>
              <a:rPr kumimoji="1" lang="en-US" altLang="zh-CN" sz="2000" b="1">
                <a:latin typeface="Tahoma" panose="020B0604030504040204" pitchFamily="34" charset="0"/>
              </a:rPr>
              <a:t>=1</a:t>
            </a:r>
            <a:br>
              <a:rPr kumimoji="1" lang="en-US" altLang="zh-CN" sz="2000" b="1">
                <a:latin typeface="Tahoma" panose="020B0604030504040204" pitchFamily="34" charset="0"/>
              </a:rPr>
            </a:br>
            <a:r>
              <a:rPr kumimoji="1" lang="en-US" altLang="zh-CN" sz="2000" b="1">
                <a:latin typeface="Tahoma" panose="020B0604030504040204" pitchFamily="34" charset="0"/>
              </a:rPr>
              <a:t>-1</a:t>
            </a:r>
            <a:r>
              <a:rPr kumimoji="1" lang="zh-CN" altLang="en-US" sz="2000" b="1">
                <a:latin typeface="Tahoma" panose="020B0604030504040204" pitchFamily="34" charset="0"/>
              </a:rPr>
              <a:t>＜</a:t>
            </a:r>
            <a:r>
              <a:rPr kumimoji="1" lang="en-US" altLang="zh-CN" sz="2000" b="1">
                <a:latin typeface="Tahoma" panose="020B0604030504040204" pitchFamily="34" charset="0"/>
              </a:rPr>
              <a:t>1</a:t>
            </a:r>
            <a:br>
              <a:rPr kumimoji="1" lang="en-US" altLang="zh-CN" sz="2000" b="1">
                <a:latin typeface="Tahoma" panose="020B0604030504040204" pitchFamily="34" charset="0"/>
              </a:rPr>
            </a:br>
            <a:r>
              <a:rPr kumimoji="1" lang="en-US" altLang="zh-CN" sz="2000" b="1">
                <a:latin typeface="Tahoma" panose="020B0604030504040204" pitchFamily="34" charset="0"/>
              </a:rPr>
              <a:t>f</a:t>
            </a:r>
            <a:r>
              <a:rPr kumimoji="1" lang="zh-CN" altLang="en-US" sz="2000" b="1">
                <a:latin typeface="Tahoma" panose="020B0604030504040204" pitchFamily="34" charset="0"/>
              </a:rPr>
              <a:t>（</a:t>
            </a:r>
            <a:r>
              <a:rPr kumimoji="1" lang="en-US" altLang="zh-CN" sz="2000" b="1">
                <a:latin typeface="Tahoma" panose="020B0604030504040204" pitchFamily="34" charset="0"/>
              </a:rPr>
              <a:t>-1</a:t>
            </a:r>
            <a:r>
              <a:rPr kumimoji="1" lang="zh-CN" altLang="en-US" sz="2000" b="1">
                <a:latin typeface="Tahoma" panose="020B0604030504040204" pitchFamily="34" charset="0"/>
              </a:rPr>
              <a:t>）＜</a:t>
            </a:r>
            <a:r>
              <a:rPr kumimoji="1" lang="en-US" altLang="zh-CN" sz="2000" b="1">
                <a:latin typeface="Tahoma" panose="020B0604030504040204" pitchFamily="34" charset="0"/>
              </a:rPr>
              <a:t>f</a:t>
            </a:r>
            <a:r>
              <a:rPr kumimoji="1" lang="zh-CN" altLang="en-US" sz="2000" b="1">
                <a:latin typeface="Tahoma" panose="020B0604030504040204" pitchFamily="34" charset="0"/>
              </a:rPr>
              <a:t>（</a:t>
            </a:r>
            <a:r>
              <a:rPr kumimoji="1" lang="en-US" altLang="zh-CN" sz="2000" b="1">
                <a:latin typeface="Tahoma" panose="020B0604030504040204" pitchFamily="34" charset="0"/>
              </a:rPr>
              <a:t>1</a:t>
            </a:r>
            <a:r>
              <a:rPr kumimoji="1" lang="zh-CN" altLang="en-US" sz="2000" b="1">
                <a:latin typeface="Tahoma" panose="020B0604030504040204" pitchFamily="34" charset="0"/>
              </a:rPr>
              <a:t>）</a:t>
            </a:r>
          </a:p>
        </p:txBody>
      </p:sp>
      <p:sp>
        <p:nvSpPr>
          <p:cNvPr id="34" name="矩形 33"/>
          <p:cNvSpPr/>
          <p:nvPr/>
        </p:nvSpPr>
        <p:spPr>
          <a:xfrm>
            <a:off x="190440" y="106317"/>
            <a:ext cx="3103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单调性的证明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85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5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07" grpId="0" build="p" autoUpdateAnimBg="0"/>
      <p:bldP spid="15408" grpId="0" uiExpand="1" build="p" autoUpdateAnimBg="0"/>
      <p:bldP spid="15437" grpId="0" autoUpdateAnimBg="0"/>
      <p:bldP spid="15439" grpId="0" animBg="1" autoUpdateAnimBg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044"/>
          <p:cNvSpPr txBox="1">
            <a:spLocks noChangeArrowheads="1"/>
          </p:cNvSpPr>
          <p:nvPr/>
        </p:nvSpPr>
        <p:spPr bwMode="auto">
          <a:xfrm>
            <a:off x="453967" y="4027496"/>
            <a:ext cx="36289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④</a:t>
            </a:r>
            <a:r>
              <a:rPr lang="zh-CN" altLang="en-US" b="1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定号：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&gt;0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或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&lt;0</a:t>
            </a:r>
            <a:endParaRPr lang="zh-CN" altLang="en-US" sz="3200" b="1" dirty="0"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4339" name="Rectangle 1046"/>
          <p:cNvSpPr>
            <a:spLocks noChangeArrowheads="1"/>
          </p:cNvSpPr>
          <p:nvPr/>
        </p:nvSpPr>
        <p:spPr bwMode="auto">
          <a:xfrm>
            <a:off x="522345" y="325395"/>
            <a:ext cx="674526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总结：单调性证明的五个</a:t>
            </a:r>
            <a:r>
              <a:rPr lang="zh-CN" altLang="en-US" b="1" dirty="0" smtClean="0">
                <a:latin typeface="+mn-ea"/>
                <a:ea typeface="+mn-ea"/>
                <a:cs typeface="Times New Roman" pitchFamily="18" charset="0"/>
              </a:rPr>
              <a:t>步骤：</a:t>
            </a:r>
            <a:endParaRPr lang="zh-CN" altLang="en-US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14340" name="Rectangle 1047"/>
          <p:cNvSpPr>
            <a:spLocks noChangeArrowheads="1"/>
          </p:cNvSpPr>
          <p:nvPr/>
        </p:nvSpPr>
        <p:spPr bwMode="auto">
          <a:xfrm>
            <a:off x="490480" y="1055655"/>
            <a:ext cx="7704243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b="1" dirty="0">
                <a:ea typeface="黑体" pitchFamily="2" charset="-122"/>
                <a:cs typeface="Times New Roman" pitchFamily="18" charset="0"/>
              </a:rPr>
              <a:t>①</a:t>
            </a:r>
            <a:r>
              <a:rPr lang="zh-CN" altLang="en-US" b="1" dirty="0">
                <a:ea typeface="黑体" pitchFamily="2" charset="-122"/>
                <a:cs typeface="Times New Roman" pitchFamily="18" charset="0"/>
              </a:rPr>
              <a:t>设值：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设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25000" dirty="0"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, 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25000" dirty="0" smtClean="0"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区间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I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的任意两个实数，</a:t>
            </a:r>
            <a:endParaRPr lang="en-US" altLang="zh-CN" sz="3200" b="1" dirty="0" smtClean="0">
              <a:ea typeface="黑体" pitchFamily="2" charset="-122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                  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且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25000" dirty="0"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&lt;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25000" dirty="0"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；</a:t>
            </a:r>
          </a:p>
        </p:txBody>
      </p:sp>
      <p:sp>
        <p:nvSpPr>
          <p:cNvPr id="14341" name="Rectangle 1048"/>
          <p:cNvSpPr>
            <a:spLocks noChangeArrowheads="1"/>
          </p:cNvSpPr>
          <p:nvPr/>
        </p:nvSpPr>
        <p:spPr bwMode="auto">
          <a:xfrm>
            <a:off x="482543" y="2260584"/>
            <a:ext cx="55546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ea typeface="黑体" pitchFamily="2" charset="-122"/>
                <a:cs typeface="Times New Roman" pitchFamily="18" charset="0"/>
              </a:rPr>
              <a:t>②</a:t>
            </a:r>
            <a:r>
              <a:rPr lang="zh-CN" altLang="en-US" b="1" dirty="0" smtClean="0">
                <a:ea typeface="黑体" pitchFamily="2" charset="-122"/>
                <a:cs typeface="Times New Roman" pitchFamily="18" charset="0"/>
              </a:rPr>
              <a:t>作</a:t>
            </a:r>
            <a:r>
              <a:rPr lang="zh-CN" altLang="en-US" b="1" dirty="0">
                <a:ea typeface="黑体" pitchFamily="2" charset="-122"/>
                <a:cs typeface="Times New Roman" pitchFamily="18" charset="0"/>
              </a:rPr>
              <a:t>差： 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25000" dirty="0"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)- 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25000" dirty="0">
                <a:ea typeface="黑体" pitchFamily="2" charset="-122"/>
                <a:cs typeface="Times New Roman" pitchFamily="18" charset="0"/>
              </a:rPr>
              <a:t>2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)</a:t>
            </a:r>
          </a:p>
        </p:txBody>
      </p:sp>
      <p:sp>
        <p:nvSpPr>
          <p:cNvPr id="14342" name="Rectangle 1049"/>
          <p:cNvSpPr>
            <a:spLocks noChangeArrowheads="1"/>
          </p:cNvSpPr>
          <p:nvPr/>
        </p:nvSpPr>
        <p:spPr bwMode="auto">
          <a:xfrm>
            <a:off x="474669" y="3184312"/>
            <a:ext cx="785817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③</a:t>
            </a:r>
            <a:r>
              <a:rPr lang="zh-CN" altLang="en-US" b="1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变形</a:t>
            </a:r>
            <a:r>
              <a:rPr lang="zh-CN" altLang="en-US" b="1" dirty="0" smtClean="0">
                <a:solidFill>
                  <a:srgbClr val="FF0000"/>
                </a:solidFill>
                <a:ea typeface="黑体" pitchFamily="2" charset="-122"/>
                <a:cs typeface="Times New Roman" pitchFamily="18" charset="0"/>
                <a:sym typeface="Wingdings" pitchFamily="2" charset="2"/>
              </a:rPr>
              <a:t>：转化为易判断符号的式子</a:t>
            </a:r>
            <a:endParaRPr lang="zh-CN" altLang="en-US" sz="3200" b="1" dirty="0" smtClean="0">
              <a:solidFill>
                <a:srgbClr val="0000FF"/>
              </a:solidFill>
              <a:latin typeface="黑体" pitchFamily="2" charset="-122"/>
              <a:ea typeface="黑体" pitchFamily="2" charset="-122"/>
              <a:sym typeface="Wingdings" pitchFamily="2" charset="2"/>
            </a:endParaRPr>
          </a:p>
        </p:txBody>
      </p:sp>
      <p:sp>
        <p:nvSpPr>
          <p:cNvPr id="14343" name="Rectangle 1050"/>
          <p:cNvSpPr>
            <a:spLocks noChangeArrowheads="1"/>
          </p:cNvSpPr>
          <p:nvPr/>
        </p:nvSpPr>
        <p:spPr bwMode="auto">
          <a:xfrm>
            <a:off x="446030" y="4863910"/>
            <a:ext cx="668187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ea typeface="黑体" pitchFamily="2" charset="-122"/>
                <a:cs typeface="Times New Roman" pitchFamily="18" charset="0"/>
              </a:rPr>
              <a:t>⑤</a:t>
            </a:r>
            <a:r>
              <a:rPr lang="zh-CN" altLang="en-US" b="1" dirty="0" smtClean="0">
                <a:ea typeface="黑体" pitchFamily="2" charset="-122"/>
                <a:cs typeface="Times New Roman" pitchFamily="18" charset="0"/>
              </a:rPr>
              <a:t>结论</a:t>
            </a:r>
            <a:r>
              <a:rPr lang="zh-CN" altLang="en-US" b="1" dirty="0">
                <a:ea typeface="黑体" pitchFamily="2" charset="-122"/>
                <a:cs typeface="Times New Roman" pitchFamily="18" charset="0"/>
              </a:rPr>
              <a:t>：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在单调区间上增或减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4077" y="325395"/>
            <a:ext cx="8416918" cy="3170099"/>
            <a:chOff x="354077" y="325395"/>
            <a:chExt cx="8416918" cy="3170099"/>
          </a:xfrm>
        </p:grpSpPr>
        <p:sp>
          <p:nvSpPr>
            <p:cNvPr id="4100" name="Rectangle 6"/>
            <p:cNvSpPr>
              <a:spLocks noChangeArrowheads="1"/>
            </p:cNvSpPr>
            <p:nvPr/>
          </p:nvSpPr>
          <p:spPr bwMode="auto">
            <a:xfrm>
              <a:off x="354077" y="325395"/>
              <a:ext cx="8416918" cy="3170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3200" b="1" dirty="0" smtClean="0">
                  <a:ea typeface="黑体" pitchFamily="2" charset="-122"/>
                  <a:cs typeface="Times New Roman" pitchFamily="18" charset="0"/>
                </a:rPr>
                <a:t>练习：</a:t>
              </a:r>
              <a:endParaRPr lang="en-US" altLang="zh-CN" sz="3200" b="1" dirty="0" smtClean="0">
                <a:ea typeface="黑体" pitchFamily="2" charset="-122"/>
                <a:cs typeface="Times New Roman" pitchFamily="18" charset="0"/>
              </a:endParaRPr>
            </a:p>
            <a:p>
              <a:pPr>
                <a:spcBef>
                  <a:spcPts val="1200"/>
                </a:spcBef>
              </a:pPr>
              <a:r>
                <a:rPr lang="en-US" altLang="zh-CN" sz="3200" b="1" dirty="0">
                  <a:ea typeface="黑体" pitchFamily="2" charset="-122"/>
                  <a:cs typeface="Times New Roman" pitchFamily="18" charset="0"/>
                </a:rPr>
                <a:t>1</a:t>
              </a:r>
              <a:r>
                <a:rPr lang="en-US" altLang="zh-CN" sz="3200" b="1" dirty="0" smtClean="0">
                  <a:ea typeface="黑体" pitchFamily="2" charset="-122"/>
                  <a:cs typeface="Times New Roman" pitchFamily="18" charset="0"/>
                </a:rPr>
                <a:t>.</a:t>
              </a:r>
              <a:r>
                <a:rPr lang="zh-CN" altLang="en-US" sz="3200" b="1" dirty="0" smtClean="0">
                  <a:ea typeface="黑体" pitchFamily="2" charset="-122"/>
                  <a:cs typeface="Times New Roman" pitchFamily="18" charset="0"/>
                </a:rPr>
                <a:t>求证</a:t>
              </a:r>
              <a:r>
                <a:rPr lang="zh-CN" altLang="en-US" sz="3200" b="1" dirty="0" smtClean="0">
                  <a:ea typeface="黑体" pitchFamily="2" charset="-122"/>
                  <a:cs typeface="Times New Roman" pitchFamily="18" charset="0"/>
                </a:rPr>
                <a:t>：                    在</a:t>
              </a:r>
              <a:r>
                <a:rPr lang="en-US" altLang="zh-CN" sz="3200" b="1" dirty="0" smtClean="0">
                  <a:ea typeface="黑体" pitchFamily="2" charset="-122"/>
                  <a:cs typeface="Times New Roman" pitchFamily="18" charset="0"/>
                </a:rPr>
                <a:t>(0</a:t>
              </a:r>
              <a:r>
                <a:rPr lang="zh-CN" altLang="en-US" sz="3200" b="1" dirty="0" smtClean="0">
                  <a:ea typeface="黑体" pitchFamily="2" charset="-122"/>
                  <a:cs typeface="Times New Roman" pitchFamily="18" charset="0"/>
                </a:rPr>
                <a:t>，</a:t>
              </a:r>
              <a:r>
                <a:rPr lang="en-US" altLang="zh-CN" sz="3200" b="1" dirty="0">
                  <a:ea typeface="黑体" pitchFamily="2" charset="-122"/>
                  <a:cs typeface="Times New Roman" pitchFamily="18" charset="0"/>
                </a:rPr>
                <a:t>1</a:t>
              </a:r>
              <a:r>
                <a:rPr lang="en-US" altLang="zh-CN" sz="3200" b="1" dirty="0" smtClean="0">
                  <a:ea typeface="黑体" pitchFamily="2" charset="-122"/>
                  <a:cs typeface="Times New Roman" pitchFamily="18" charset="0"/>
                  <a:sym typeface="Symbol" pitchFamily="18" charset="2"/>
                </a:rPr>
                <a:t>)</a:t>
              </a:r>
              <a:r>
                <a:rPr lang="zh-CN" altLang="en-US" sz="3200" b="1" dirty="0" smtClean="0">
                  <a:ea typeface="黑体" pitchFamily="2" charset="-122"/>
                  <a:cs typeface="Times New Roman" pitchFamily="18" charset="0"/>
                  <a:sym typeface="Symbol" pitchFamily="18" charset="2"/>
                </a:rPr>
                <a:t>上是减函数</a:t>
              </a:r>
              <a:r>
                <a:rPr lang="en-US" altLang="zh-CN" sz="3200" b="1" dirty="0" smtClean="0">
                  <a:ea typeface="黑体" pitchFamily="2" charset="-122"/>
                  <a:cs typeface="Times New Roman" pitchFamily="18" charset="0"/>
                  <a:sym typeface="Symbol" pitchFamily="18" charset="2"/>
                </a:rPr>
                <a:t>.</a:t>
              </a:r>
            </a:p>
            <a:p>
              <a:pPr>
                <a:spcBef>
                  <a:spcPts val="1200"/>
                </a:spcBef>
              </a:pPr>
              <a:endParaRPr lang="en-US" altLang="zh-CN" sz="3200" b="1" dirty="0">
                <a:ea typeface="黑体" pitchFamily="2" charset="-122"/>
                <a:cs typeface="Times New Roman" pitchFamily="18" charset="0"/>
                <a:sym typeface="Symbol" pitchFamily="18" charset="2"/>
              </a:endParaRPr>
            </a:p>
            <a:p>
              <a:pPr>
                <a:spcBef>
                  <a:spcPts val="1200"/>
                </a:spcBef>
              </a:pPr>
              <a:r>
                <a:rPr lang="en-US" altLang="zh-CN" sz="3200" b="1" dirty="0" smtClean="0">
                  <a:ea typeface="黑体" pitchFamily="2" charset="-122"/>
                  <a:cs typeface="Times New Roman" pitchFamily="18" charset="0"/>
                </a:rPr>
                <a:t>2.</a:t>
              </a:r>
              <a:r>
                <a:rPr lang="zh-CN" altLang="en-US" sz="3200" b="1" dirty="0">
                  <a:ea typeface="黑体" pitchFamily="2" charset="-122"/>
                  <a:cs typeface="Times New Roman" pitchFamily="18" charset="0"/>
                </a:rPr>
                <a:t>求证：</a:t>
              </a:r>
              <a:r>
                <a:rPr lang="en-US" altLang="zh-CN" sz="3200" b="1" i="1" dirty="0">
                  <a:ea typeface="黑体" pitchFamily="2" charset="-122"/>
                  <a:cs typeface="Times New Roman" pitchFamily="18" charset="0"/>
                </a:rPr>
                <a:t>f(x)</a:t>
              </a:r>
              <a:r>
                <a:rPr lang="zh-CN" altLang="en-US" sz="3200" b="1" dirty="0">
                  <a:ea typeface="黑体" pitchFamily="2" charset="-122"/>
                  <a:cs typeface="Times New Roman" pitchFamily="18" charset="0"/>
                </a:rPr>
                <a:t>＝</a:t>
              </a:r>
              <a:r>
                <a:rPr lang="en-US" altLang="zh-CN" sz="3200" b="1" i="1" dirty="0">
                  <a:ea typeface="黑体" pitchFamily="2" charset="-122"/>
                  <a:cs typeface="Times New Roman" pitchFamily="18" charset="0"/>
                </a:rPr>
                <a:t>x</a:t>
              </a:r>
              <a:r>
                <a:rPr lang="en-US" altLang="zh-CN" sz="3200" b="1" baseline="30000" dirty="0">
                  <a:ea typeface="黑体" pitchFamily="2" charset="-122"/>
                  <a:cs typeface="Times New Roman" pitchFamily="18" charset="0"/>
                </a:rPr>
                <a:t>3 </a:t>
              </a:r>
              <a:r>
                <a:rPr lang="zh-CN" altLang="en-US" sz="3200" b="1" dirty="0">
                  <a:ea typeface="黑体" pitchFamily="2" charset="-122"/>
                  <a:cs typeface="Times New Roman" pitchFamily="18" charset="0"/>
                </a:rPr>
                <a:t>在</a:t>
              </a:r>
              <a:r>
                <a:rPr lang="en-US" altLang="zh-CN" sz="3200" b="1" dirty="0">
                  <a:ea typeface="黑体" pitchFamily="2" charset="-122"/>
                  <a:cs typeface="Times New Roman" pitchFamily="18" charset="0"/>
                </a:rPr>
                <a:t>R</a:t>
              </a:r>
              <a:r>
                <a:rPr lang="zh-CN" altLang="en-US" sz="3200" b="1" dirty="0">
                  <a:ea typeface="黑体" pitchFamily="2" charset="-122"/>
                  <a:cs typeface="Times New Roman" pitchFamily="18" charset="0"/>
                  <a:sym typeface="Symbol" pitchFamily="18" charset="2"/>
                </a:rPr>
                <a:t>上是增函数</a:t>
              </a:r>
              <a:r>
                <a:rPr lang="en-US" altLang="zh-CN" sz="3200" b="1" dirty="0">
                  <a:ea typeface="黑体" pitchFamily="2" charset="-122"/>
                  <a:cs typeface="Times New Roman" pitchFamily="18" charset="0"/>
                  <a:sym typeface="Symbol" pitchFamily="18" charset="2"/>
                </a:rPr>
                <a:t>.</a:t>
              </a:r>
            </a:p>
            <a:p>
              <a:pPr>
                <a:spcBef>
                  <a:spcPts val="1200"/>
                </a:spcBef>
              </a:pPr>
              <a:endParaRPr lang="zh-CN" altLang="en-US" sz="3200" b="1" dirty="0" smtClean="0">
                <a:ea typeface="黑体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7875881"/>
                </p:ext>
              </p:extLst>
            </p:nvPr>
          </p:nvGraphicFramePr>
          <p:xfrm>
            <a:off x="1691680" y="728700"/>
            <a:ext cx="2282825" cy="1058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41" name="Equation" r:id="rId3" imgW="876240" imgH="406080" progId="Equation.DSMT4">
                    <p:embed/>
                  </p:oleObj>
                </mc:Choice>
                <mc:Fallback>
                  <p:oleObj name="Equation" r:id="rId3" imgW="876240" imgH="406080" progId="Equation.DSMT4">
                    <p:embed/>
                    <p:pic>
                      <p:nvPicPr>
                        <p:cNvPr id="0" name="Picture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1680" y="728700"/>
                          <a:ext cx="2282825" cy="10588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492" y="2406636"/>
            <a:ext cx="81582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2. 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y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是定义在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[0,3)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的增函数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,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若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(1)&gt;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+1),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求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的范围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3466" y="708697"/>
            <a:ext cx="79740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1. 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y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=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是定义在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[0,+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∞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的减函数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,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比较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(1)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与  </a:t>
            </a:r>
            <a:endParaRPr lang="en-US" altLang="zh-CN" sz="3200" b="1" dirty="0" smtClean="0">
              <a:ea typeface="黑体" pitchFamily="2" charset="-122"/>
              <a:cs typeface="Times New Roman" pitchFamily="18" charset="0"/>
            </a:endParaRPr>
          </a:p>
          <a:p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    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3200" b="1" baseline="30000" dirty="0" smtClean="0">
                <a:ea typeface="黑体" pitchFamily="2" charset="-122"/>
                <a:cs typeface="Times New Roman" pitchFamily="18" charset="0"/>
              </a:rPr>
              <a:t>2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-2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+2)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的大小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0184" y="4232286"/>
            <a:ext cx="78296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3. 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y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是定义在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[-1,1)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的减函数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,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若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-2) -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(1-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)&gt;0, 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求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x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的范围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5" name="矩形 4"/>
          <p:cNvSpPr/>
          <p:nvPr/>
        </p:nvSpPr>
        <p:spPr>
          <a:xfrm>
            <a:off x="214282" y="105750"/>
            <a:ext cx="37004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单调性简单应用</a:t>
            </a:r>
            <a:endParaRPr lang="zh-CN" altLang="en-US" sz="32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44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263467" y="507960"/>
            <a:ext cx="825193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3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、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函数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)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=x</a:t>
            </a:r>
            <a:r>
              <a:rPr lang="en-US" altLang="zh-CN" sz="3200" b="1" baseline="30000" dirty="0">
                <a:ea typeface="黑体" pitchFamily="2" charset="-122"/>
                <a:cs typeface="Times New Roman" pitchFamily="18" charset="0"/>
              </a:rPr>
              <a:t>2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-2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bx+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1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在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(-∞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, 2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]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上是减函数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,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 在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(2,+∞)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上为增函数，则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b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的值为</a:t>
            </a:r>
            <a:endParaRPr lang="en-US" altLang="zh-CN" sz="3200" b="1" dirty="0"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263467" y="2024131"/>
            <a:ext cx="8324964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4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、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函数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f(x)=x</a:t>
            </a:r>
            <a:r>
              <a:rPr lang="en-US" altLang="zh-CN" sz="3200" b="1" i="1" baseline="30000" dirty="0">
                <a:ea typeface="黑体" pitchFamily="2" charset="-122"/>
                <a:cs typeface="Times New Roman" pitchFamily="18" charset="0"/>
              </a:rPr>
              <a:t>2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-2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bx+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1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在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(-∞,2]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上是减函数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,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 则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b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的取值范围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     )</a:t>
            </a:r>
          </a:p>
          <a:p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   A. (-∞,2]           B .[2,+∞)   </a:t>
            </a:r>
          </a:p>
          <a:p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   C. (-∞, 2)          D.(2,+∞) 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63466" y="4615588"/>
            <a:ext cx="772165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5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、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若已知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是定义在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R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上的单调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增函数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,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又知道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) &lt;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b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) ,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则可知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3200" b="1" u="sng" dirty="0">
                <a:ea typeface="黑体" pitchFamily="2" charset="-122"/>
                <a:cs typeface="Times New Roman" pitchFamily="18" charset="0"/>
              </a:rPr>
              <a:t>    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492" y="2406636"/>
            <a:ext cx="81582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2. 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y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是定义在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[0,3)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的增函数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,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若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(1)&gt;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+1),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求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的范围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3466" y="708697"/>
            <a:ext cx="79740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1. 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y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=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是定义在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[0,+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∞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的减函数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,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比较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(1)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与  </a:t>
            </a:r>
            <a:endParaRPr lang="en-US" altLang="zh-CN" sz="3200" b="1" dirty="0" smtClean="0">
              <a:ea typeface="黑体" pitchFamily="2" charset="-122"/>
              <a:cs typeface="Times New Roman" pitchFamily="18" charset="0"/>
            </a:endParaRPr>
          </a:p>
          <a:p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    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3200" b="1" baseline="30000" dirty="0" smtClean="0">
                <a:ea typeface="黑体" pitchFamily="2" charset="-122"/>
                <a:cs typeface="Times New Roman" pitchFamily="18" charset="0"/>
              </a:rPr>
              <a:t>2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-2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+2)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的大小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0184" y="4232286"/>
            <a:ext cx="78296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3. 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y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是定义在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[-1,1)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的减函数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,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若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-2) -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(1-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)&gt;0, 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求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x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的范围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5" name="矩形 4"/>
          <p:cNvSpPr/>
          <p:nvPr/>
        </p:nvSpPr>
        <p:spPr>
          <a:xfrm>
            <a:off x="214282" y="105750"/>
            <a:ext cx="37004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单调性简单应用</a:t>
            </a:r>
            <a:endParaRPr lang="zh-CN" altLang="en-US" sz="32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82544" y="252369"/>
            <a:ext cx="4908564" cy="744507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600" b="1" dirty="0" smtClean="0">
                <a:solidFill>
                  <a:srgbClr val="FF0000"/>
                </a:solidFill>
                <a:latin typeface="+mn-ea"/>
                <a:ea typeface="+mn-ea"/>
              </a:rPr>
              <a:t>一些常见函数的单调性</a:t>
            </a:r>
          </a:p>
        </p:txBody>
      </p:sp>
      <p:sp>
        <p:nvSpPr>
          <p:cNvPr id="21507" name="Text Box 4"/>
          <p:cNvSpPr>
            <a:spLocks noGrp="1" noChangeArrowheads="1"/>
          </p:cNvSpPr>
          <p:nvPr>
            <p:ph type="body" idx="1"/>
          </p:nvPr>
        </p:nvSpPr>
        <p:spPr>
          <a:xfrm>
            <a:off x="519057" y="1165194"/>
            <a:ext cx="4637151" cy="3578274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(1)</a:t>
            </a:r>
            <a:r>
              <a:rPr lang="zh-CN" altLang="en-US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当</a:t>
            </a:r>
            <a:r>
              <a:rPr lang="en-US" altLang="zh-CN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&gt;0</a:t>
            </a:r>
            <a:r>
              <a:rPr lang="zh-CN" altLang="en-US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时</a:t>
            </a:r>
            <a:r>
              <a:rPr lang="en-US" altLang="zh-CN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,</a:t>
            </a:r>
            <a:r>
              <a:rPr lang="zh-CN" altLang="en-US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函数</a:t>
            </a:r>
            <a:r>
              <a:rPr lang="en-US" altLang="zh-CN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y</a:t>
            </a:r>
            <a:r>
              <a:rPr lang="en-US" altLang="zh-CN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</a:t>
            </a:r>
            <a:r>
              <a:rPr lang="en-US" altLang="zh-CN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ax</a:t>
            </a:r>
            <a:r>
              <a:rPr lang="en-US" altLang="zh-CN" b="1" baseline="300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</a:t>
            </a:r>
            <a:r>
              <a:rPr lang="zh-CN" altLang="en-US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在</a:t>
            </a:r>
            <a:r>
              <a:rPr lang="en-US" altLang="zh-CN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[0,+∞)</a:t>
            </a:r>
            <a:r>
              <a:rPr lang="zh-CN" altLang="en-US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上为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在</a:t>
            </a:r>
            <a:r>
              <a:rPr lang="en-US" altLang="zh-CN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lang="zh-CN" altLang="en-US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－∞，</a:t>
            </a:r>
            <a:r>
              <a:rPr lang="en-US" altLang="zh-CN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0]</a:t>
            </a:r>
            <a:r>
              <a:rPr lang="zh-CN" altLang="en-US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上为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(2)</a:t>
            </a:r>
            <a:r>
              <a:rPr lang="zh-CN" altLang="en-US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当</a:t>
            </a:r>
            <a:r>
              <a:rPr lang="en-US" altLang="zh-CN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&lt;0</a:t>
            </a:r>
            <a:r>
              <a:rPr lang="zh-CN" altLang="en-US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时</a:t>
            </a:r>
            <a:r>
              <a:rPr lang="en-US" altLang="zh-CN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,</a:t>
            </a:r>
            <a:r>
              <a:rPr lang="zh-CN" altLang="en-US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函数</a:t>
            </a:r>
            <a:r>
              <a:rPr lang="en-US" altLang="zh-CN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y</a:t>
            </a:r>
            <a:r>
              <a:rPr lang="en-US" altLang="zh-CN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</a:t>
            </a:r>
            <a:r>
              <a:rPr lang="en-US" altLang="zh-CN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ax</a:t>
            </a:r>
            <a:r>
              <a:rPr lang="en-US" altLang="zh-CN" b="1" baseline="300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</a:t>
            </a:r>
            <a:r>
              <a:rPr lang="zh-CN" altLang="en-US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在</a:t>
            </a:r>
            <a:r>
              <a:rPr lang="en-US" altLang="zh-CN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[0,+∞)</a:t>
            </a:r>
            <a:r>
              <a:rPr lang="zh-CN" altLang="en-US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上为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在</a:t>
            </a:r>
            <a:r>
              <a:rPr lang="en-US" altLang="zh-CN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lang="zh-CN" altLang="en-US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－∞，</a:t>
            </a:r>
            <a:r>
              <a:rPr lang="en-US" altLang="zh-CN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0]</a:t>
            </a:r>
            <a:r>
              <a:rPr lang="zh-CN" altLang="en-US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上为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99" name="Group 59"/>
          <p:cNvGraphicFramePr>
            <a:graphicFrameLocks noGrp="1"/>
          </p:cNvGraphicFramePr>
          <p:nvPr/>
        </p:nvGraphicFramePr>
        <p:xfrm>
          <a:off x="334965" y="301683"/>
          <a:ext cx="8253465" cy="5281584"/>
        </p:xfrm>
        <a:graphic>
          <a:graphicData uri="http://schemas.openxmlformats.org/drawingml/2006/table">
            <a:tbl>
              <a:tblPr/>
              <a:tblGrid>
                <a:gridCol w="1387086"/>
                <a:gridCol w="1558843"/>
                <a:gridCol w="1662764"/>
                <a:gridCol w="1835969"/>
                <a:gridCol w="1808803"/>
              </a:tblGrid>
              <a:tr h="104613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函数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        (</a:t>
                      </a:r>
                      <a:r>
                        <a:rPr kumimoji="1" lang="en-US" altLang="zh-CN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≠0)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1" lang="en-US" altLang="zh-CN" sz="32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kx</a:t>
                      </a: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 (</a:t>
                      </a:r>
                      <a:r>
                        <a:rPr kumimoji="1" lang="en-US" altLang="zh-CN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≠0)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683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&gt;0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&lt;0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&gt;0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&lt;0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单调</a:t>
                      </a:r>
                      <a:endParaRPr kumimoji="1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区间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单调性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126770" y="288939"/>
          <a:ext cx="1167275" cy="1131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" name="Equation" r:id="rId3" imgW="419040" imgH="406080" progId="Equation.DSMT4">
                  <p:embed/>
                </p:oleObj>
              </mc:Choice>
              <mc:Fallback>
                <p:oleObj name="Equation" r:id="rId3" imgW="419040" imgH="406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6770" y="288939"/>
                        <a:ext cx="1167275" cy="11319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7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120710"/>
              </p:ext>
            </p:extLst>
          </p:nvPr>
        </p:nvGraphicFramePr>
        <p:xfrm>
          <a:off x="971600" y="1088740"/>
          <a:ext cx="7308850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3" name="Equation" r:id="rId3" imgW="2565360" imgH="406080" progId="Equation.DSMT4">
                  <p:embed/>
                </p:oleObj>
              </mc:Choice>
              <mc:Fallback>
                <p:oleObj name="Equation" r:id="rId3" imgW="25653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088740"/>
                        <a:ext cx="7308850" cy="115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2544" y="252369"/>
            <a:ext cx="4908564" cy="744507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 smtClean="0">
                <a:solidFill>
                  <a:srgbClr val="FF0000"/>
                </a:solidFill>
                <a:latin typeface="+mn-ea"/>
                <a:ea typeface="+mn-ea"/>
              </a:rPr>
              <a:t>课后探究</a:t>
            </a:r>
          </a:p>
        </p:txBody>
      </p:sp>
    </p:spTree>
    <p:extLst>
      <p:ext uri="{BB962C8B-B14F-4D97-AF65-F5344CB8AC3E}">
        <p14:creationId xmlns:p14="http://schemas.microsoft.com/office/powerpoint/2010/main" val="879194662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47" name="Text Box 59"/>
          <p:cNvSpPr txBox="1">
            <a:spLocks noChangeArrowheads="1"/>
          </p:cNvSpPr>
          <p:nvPr/>
        </p:nvSpPr>
        <p:spPr bwMode="auto">
          <a:xfrm>
            <a:off x="582402" y="1196752"/>
            <a:ext cx="813607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+mn-ea"/>
                <a:ea typeface="+mn-ea"/>
              </a:rPr>
              <a:t>１</a:t>
            </a:r>
            <a:r>
              <a:rPr lang="en-US" altLang="zh-CN" sz="2800" b="1" dirty="0">
                <a:latin typeface="+mn-ea"/>
                <a:ea typeface="+mn-ea"/>
              </a:rPr>
              <a:t>.</a:t>
            </a:r>
            <a:r>
              <a:rPr lang="zh-CN" altLang="en-US" sz="2800" b="1" dirty="0">
                <a:latin typeface="+mn-ea"/>
                <a:ea typeface="+mn-ea"/>
              </a:rPr>
              <a:t>增函数、减函数的定义，函数单调性、</a:t>
            </a:r>
          </a:p>
          <a:p>
            <a:r>
              <a:rPr lang="zh-CN" altLang="en-US" sz="2800" b="1" dirty="0">
                <a:latin typeface="+mn-ea"/>
                <a:ea typeface="+mn-ea"/>
              </a:rPr>
              <a:t>单调区间的概念；</a:t>
            </a:r>
          </a:p>
        </p:txBody>
      </p:sp>
      <p:sp>
        <p:nvSpPr>
          <p:cNvPr id="114748" name="Text Box 60"/>
          <p:cNvSpPr txBox="1">
            <a:spLocks noChangeArrowheads="1"/>
          </p:cNvSpPr>
          <p:nvPr/>
        </p:nvSpPr>
        <p:spPr bwMode="auto">
          <a:xfrm>
            <a:off x="582402" y="2161674"/>
            <a:ext cx="79047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+mn-ea"/>
                <a:ea typeface="+mn-ea"/>
              </a:rPr>
              <a:t>２</a:t>
            </a:r>
            <a:r>
              <a:rPr lang="en-US" altLang="zh-CN" sz="2800" b="1" dirty="0">
                <a:latin typeface="+mn-ea"/>
                <a:ea typeface="+mn-ea"/>
              </a:rPr>
              <a:t>.</a:t>
            </a:r>
            <a:r>
              <a:rPr lang="zh-CN" altLang="en-US" sz="2800" b="1" dirty="0">
                <a:latin typeface="+mn-ea"/>
                <a:ea typeface="+mn-ea"/>
              </a:rPr>
              <a:t>单调区间求法－图象观察法；</a:t>
            </a:r>
          </a:p>
        </p:txBody>
      </p:sp>
      <p:sp>
        <p:nvSpPr>
          <p:cNvPr id="114749" name="Text Box 61"/>
          <p:cNvSpPr txBox="1">
            <a:spLocks noChangeArrowheads="1"/>
          </p:cNvSpPr>
          <p:nvPr/>
        </p:nvSpPr>
        <p:spPr bwMode="auto">
          <a:xfrm>
            <a:off x="573405" y="2780062"/>
            <a:ext cx="57798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  <a:ea typeface="+mn-ea"/>
              </a:rPr>
              <a:t>３</a:t>
            </a:r>
            <a:r>
              <a:rPr lang="en-US" altLang="zh-CN" sz="2800" b="1" dirty="0">
                <a:latin typeface="+mn-ea"/>
                <a:ea typeface="+mn-ea"/>
              </a:rPr>
              <a:t>.</a:t>
            </a:r>
            <a:r>
              <a:rPr lang="zh-CN" altLang="en-US" sz="2800" b="1" dirty="0">
                <a:latin typeface="+mn-ea"/>
                <a:ea typeface="+mn-ea"/>
              </a:rPr>
              <a:t>证明函数单调性的步骤。</a:t>
            </a:r>
          </a:p>
        </p:txBody>
      </p:sp>
      <p:sp>
        <p:nvSpPr>
          <p:cNvPr id="114759" name="Text Box 71"/>
          <p:cNvSpPr txBox="1">
            <a:spLocks noChangeArrowheads="1"/>
          </p:cNvSpPr>
          <p:nvPr/>
        </p:nvSpPr>
        <p:spPr bwMode="auto">
          <a:xfrm>
            <a:off x="473560" y="3861048"/>
            <a:ext cx="1194931" cy="52322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+mn-ea"/>
                <a:ea typeface="+mn-ea"/>
              </a:rPr>
              <a:t>设值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114760" name="Text Box 72"/>
          <p:cNvSpPr txBox="1">
            <a:spLocks noChangeArrowheads="1"/>
          </p:cNvSpPr>
          <p:nvPr/>
        </p:nvSpPr>
        <p:spPr bwMode="auto">
          <a:xfrm>
            <a:off x="2302360" y="3861048"/>
            <a:ext cx="1054351" cy="52322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latin typeface="+mn-ea"/>
                <a:ea typeface="+mn-ea"/>
              </a:rPr>
              <a:t>作差</a:t>
            </a:r>
          </a:p>
        </p:txBody>
      </p:sp>
      <p:sp>
        <p:nvSpPr>
          <p:cNvPr id="114761" name="Text Box 73"/>
          <p:cNvSpPr txBox="1">
            <a:spLocks noChangeArrowheads="1"/>
          </p:cNvSpPr>
          <p:nvPr/>
        </p:nvSpPr>
        <p:spPr bwMode="auto">
          <a:xfrm>
            <a:off x="3978760" y="3861048"/>
            <a:ext cx="1124641" cy="52322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latin typeface="+mn-ea"/>
                <a:ea typeface="+mn-ea"/>
              </a:rPr>
              <a:t>变形</a:t>
            </a:r>
          </a:p>
        </p:txBody>
      </p:sp>
      <p:sp>
        <p:nvSpPr>
          <p:cNvPr id="114762" name="Text Box 74"/>
          <p:cNvSpPr txBox="1">
            <a:spLocks noChangeArrowheads="1"/>
          </p:cNvSpPr>
          <p:nvPr/>
        </p:nvSpPr>
        <p:spPr bwMode="auto">
          <a:xfrm>
            <a:off x="5655160" y="3861048"/>
            <a:ext cx="1054351" cy="52322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latin typeface="+mn-ea"/>
                <a:ea typeface="+mn-ea"/>
              </a:rPr>
              <a:t>定号</a:t>
            </a:r>
          </a:p>
        </p:txBody>
      </p:sp>
      <p:sp>
        <p:nvSpPr>
          <p:cNvPr id="114763" name="Text Box 75"/>
          <p:cNvSpPr txBox="1">
            <a:spLocks noChangeArrowheads="1"/>
          </p:cNvSpPr>
          <p:nvPr/>
        </p:nvSpPr>
        <p:spPr bwMode="auto">
          <a:xfrm>
            <a:off x="7334736" y="3861048"/>
            <a:ext cx="1449732" cy="52322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  <a:ea typeface="+mn-ea"/>
              </a:rPr>
              <a:t>下结论</a:t>
            </a:r>
          </a:p>
        </p:txBody>
      </p:sp>
      <p:sp>
        <p:nvSpPr>
          <p:cNvPr id="114764" name="Line 76"/>
          <p:cNvSpPr>
            <a:spLocks noChangeShapeType="1"/>
          </p:cNvSpPr>
          <p:nvPr/>
        </p:nvSpPr>
        <p:spPr bwMode="auto">
          <a:xfrm>
            <a:off x="1845160" y="4165848"/>
            <a:ext cx="42174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+mn-ea"/>
              <a:ea typeface="+mn-ea"/>
            </a:endParaRPr>
          </a:p>
        </p:txBody>
      </p:sp>
      <p:sp>
        <p:nvSpPr>
          <p:cNvPr id="114765" name="Line 77"/>
          <p:cNvSpPr>
            <a:spLocks noChangeShapeType="1"/>
          </p:cNvSpPr>
          <p:nvPr/>
        </p:nvSpPr>
        <p:spPr bwMode="auto">
          <a:xfrm>
            <a:off x="3521560" y="4165848"/>
            <a:ext cx="42174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+mn-ea"/>
              <a:ea typeface="+mn-ea"/>
            </a:endParaRPr>
          </a:p>
        </p:txBody>
      </p:sp>
      <p:sp>
        <p:nvSpPr>
          <p:cNvPr id="114766" name="Line 78"/>
          <p:cNvSpPr>
            <a:spLocks noChangeShapeType="1"/>
          </p:cNvSpPr>
          <p:nvPr/>
        </p:nvSpPr>
        <p:spPr bwMode="auto">
          <a:xfrm>
            <a:off x="5197960" y="4165848"/>
            <a:ext cx="42174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+mn-ea"/>
              <a:ea typeface="+mn-ea"/>
            </a:endParaRPr>
          </a:p>
        </p:txBody>
      </p:sp>
      <p:sp>
        <p:nvSpPr>
          <p:cNvPr id="114767" name="Line 79"/>
          <p:cNvSpPr>
            <a:spLocks noChangeShapeType="1"/>
          </p:cNvSpPr>
          <p:nvPr/>
        </p:nvSpPr>
        <p:spPr bwMode="auto">
          <a:xfrm>
            <a:off x="6874360" y="4165848"/>
            <a:ext cx="42174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+mn-ea"/>
              <a:ea typeface="+mn-ea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482544" y="252369"/>
            <a:ext cx="4908564" cy="744507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 smtClean="0">
                <a:solidFill>
                  <a:srgbClr val="FF0000"/>
                </a:solidFill>
                <a:latin typeface="+mn-ea"/>
                <a:ea typeface="+mn-ea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05351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147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147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147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147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147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147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147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147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147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4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4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4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4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4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4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4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4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4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4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4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4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4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4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4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4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4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4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4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4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4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4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4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4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4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4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4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4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4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4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4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4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4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4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47" grpId="0"/>
      <p:bldP spid="114748" grpId="0"/>
      <p:bldP spid="114749" grpId="0"/>
      <p:bldP spid="114759" grpId="0" animBg="1"/>
      <p:bldP spid="114760" grpId="0" animBg="1"/>
      <p:bldP spid="114761" grpId="0" animBg="1"/>
      <p:bldP spid="114762" grpId="0" animBg="1"/>
      <p:bldP spid="114763" grpId="0" animBg="1"/>
      <p:bldP spid="114764" grpId="0" animBg="1"/>
      <p:bldP spid="114765" grpId="0" animBg="1"/>
      <p:bldP spid="114766" grpId="0" animBg="1"/>
      <p:bldP spid="1147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6" name="Text Box 54"/>
          <p:cNvSpPr txBox="1">
            <a:spLocks noChangeArrowheads="1"/>
          </p:cNvSpPr>
          <p:nvPr/>
        </p:nvSpPr>
        <p:spPr bwMode="auto">
          <a:xfrm>
            <a:off x="3200400" y="533400"/>
            <a:ext cx="495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35895" name="Text Box 55"/>
          <p:cNvSpPr txBox="1">
            <a:spLocks noChangeArrowheads="1"/>
          </p:cNvSpPr>
          <p:nvPr/>
        </p:nvSpPr>
        <p:spPr bwMode="auto">
          <a:xfrm>
            <a:off x="811161" y="5384818"/>
            <a:ext cx="304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</a:rPr>
              <a:t>[0,10],[14,17]</a:t>
            </a:r>
          </a:p>
        </p:txBody>
      </p:sp>
      <p:sp>
        <p:nvSpPr>
          <p:cNvPr id="35896" name="Text Box 56"/>
          <p:cNvSpPr txBox="1">
            <a:spLocks noChangeArrowheads="1"/>
          </p:cNvSpPr>
          <p:nvPr/>
        </p:nvSpPr>
        <p:spPr bwMode="auto">
          <a:xfrm>
            <a:off x="4243383" y="5364189"/>
            <a:ext cx="304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</a:rPr>
              <a:t>[10,14],[17,20]</a:t>
            </a:r>
          </a:p>
        </p:txBody>
      </p:sp>
      <p:grpSp>
        <p:nvGrpSpPr>
          <p:cNvPr id="65" name="组合 64"/>
          <p:cNvGrpSpPr/>
          <p:nvPr/>
        </p:nvGrpSpPr>
        <p:grpSpPr>
          <a:xfrm>
            <a:off x="446031" y="1749440"/>
            <a:ext cx="7772400" cy="3450213"/>
            <a:chOff x="1071621" y="1858962"/>
            <a:chExt cx="7772400" cy="3450213"/>
          </a:xfrm>
        </p:grpSpPr>
        <p:sp>
          <p:nvSpPr>
            <p:cNvPr id="8194" name="Line 2"/>
            <p:cNvSpPr>
              <a:spLocks noChangeShapeType="1"/>
            </p:cNvSpPr>
            <p:nvPr/>
          </p:nvSpPr>
          <p:spPr bwMode="auto">
            <a:xfrm>
              <a:off x="1071621" y="4800600"/>
              <a:ext cx="777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" name="Line 3"/>
            <p:cNvSpPr>
              <a:spLocks noChangeShapeType="1"/>
            </p:cNvSpPr>
            <p:nvPr/>
          </p:nvSpPr>
          <p:spPr bwMode="auto">
            <a:xfrm>
              <a:off x="25146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" name="Line 4"/>
            <p:cNvSpPr>
              <a:spLocks noChangeShapeType="1"/>
            </p:cNvSpPr>
            <p:nvPr/>
          </p:nvSpPr>
          <p:spPr bwMode="auto">
            <a:xfrm>
              <a:off x="22098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" name="Line 5"/>
            <p:cNvSpPr>
              <a:spLocks noChangeShapeType="1"/>
            </p:cNvSpPr>
            <p:nvPr/>
          </p:nvSpPr>
          <p:spPr bwMode="auto">
            <a:xfrm>
              <a:off x="28194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31242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34290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37338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>
              <a:off x="40386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2" name="Line 10"/>
            <p:cNvSpPr>
              <a:spLocks noChangeShapeType="1"/>
            </p:cNvSpPr>
            <p:nvPr/>
          </p:nvSpPr>
          <p:spPr bwMode="auto">
            <a:xfrm>
              <a:off x="43434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3" name="Line 11"/>
            <p:cNvSpPr>
              <a:spLocks noChangeShapeType="1"/>
            </p:cNvSpPr>
            <p:nvPr/>
          </p:nvSpPr>
          <p:spPr bwMode="auto">
            <a:xfrm>
              <a:off x="46482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>
              <a:off x="49530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>
              <a:off x="52578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>
              <a:off x="55626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>
              <a:off x="58674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8" name="Line 16"/>
            <p:cNvSpPr>
              <a:spLocks noChangeShapeType="1"/>
            </p:cNvSpPr>
            <p:nvPr/>
          </p:nvSpPr>
          <p:spPr bwMode="auto">
            <a:xfrm>
              <a:off x="61722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9" name="Line 17"/>
            <p:cNvSpPr>
              <a:spLocks noChangeShapeType="1"/>
            </p:cNvSpPr>
            <p:nvPr/>
          </p:nvSpPr>
          <p:spPr bwMode="auto">
            <a:xfrm>
              <a:off x="64770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0" name="Line 18"/>
            <p:cNvSpPr>
              <a:spLocks noChangeShapeType="1"/>
            </p:cNvSpPr>
            <p:nvPr/>
          </p:nvSpPr>
          <p:spPr bwMode="auto">
            <a:xfrm>
              <a:off x="67818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1" name="Line 19"/>
            <p:cNvSpPr>
              <a:spLocks noChangeShapeType="1"/>
            </p:cNvSpPr>
            <p:nvPr/>
          </p:nvSpPr>
          <p:spPr bwMode="auto">
            <a:xfrm>
              <a:off x="70866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 flipV="1">
              <a:off x="4953000" y="2743200"/>
              <a:ext cx="0" cy="2133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Line 21"/>
            <p:cNvSpPr>
              <a:spLocks noChangeShapeType="1"/>
            </p:cNvSpPr>
            <p:nvPr/>
          </p:nvSpPr>
          <p:spPr bwMode="auto">
            <a:xfrm>
              <a:off x="1828800" y="27432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Line 22"/>
            <p:cNvSpPr>
              <a:spLocks noChangeShapeType="1"/>
            </p:cNvSpPr>
            <p:nvPr/>
          </p:nvSpPr>
          <p:spPr bwMode="auto">
            <a:xfrm>
              <a:off x="73914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5" name="Line 23"/>
            <p:cNvSpPr>
              <a:spLocks noChangeShapeType="1"/>
            </p:cNvSpPr>
            <p:nvPr/>
          </p:nvSpPr>
          <p:spPr bwMode="auto">
            <a:xfrm>
              <a:off x="76962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6" name="Text Box 24"/>
            <p:cNvSpPr txBox="1">
              <a:spLocks noChangeArrowheads="1"/>
            </p:cNvSpPr>
            <p:nvPr/>
          </p:nvSpPr>
          <p:spPr bwMode="auto">
            <a:xfrm>
              <a:off x="2286000" y="4724400"/>
              <a:ext cx="4572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/>
                <a:t>2</a:t>
              </a:r>
            </a:p>
          </p:txBody>
        </p:sp>
        <p:sp>
          <p:nvSpPr>
            <p:cNvPr id="8217" name="Text Box 25"/>
            <p:cNvSpPr txBox="1">
              <a:spLocks noChangeArrowheads="1"/>
            </p:cNvSpPr>
            <p:nvPr/>
          </p:nvSpPr>
          <p:spPr bwMode="auto">
            <a:xfrm>
              <a:off x="2895600" y="4724400"/>
              <a:ext cx="3810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/>
                <a:t>4</a:t>
              </a:r>
            </a:p>
          </p:txBody>
        </p:sp>
        <p:sp>
          <p:nvSpPr>
            <p:cNvPr id="8218" name="Text Box 26"/>
            <p:cNvSpPr txBox="1">
              <a:spLocks noChangeArrowheads="1"/>
            </p:cNvSpPr>
            <p:nvPr/>
          </p:nvSpPr>
          <p:spPr bwMode="auto">
            <a:xfrm>
              <a:off x="3505200" y="4724400"/>
              <a:ext cx="3810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/>
                <a:t>6</a:t>
              </a:r>
            </a:p>
          </p:txBody>
        </p:sp>
        <p:sp>
          <p:nvSpPr>
            <p:cNvPr id="8219" name="Text Box 27"/>
            <p:cNvSpPr txBox="1">
              <a:spLocks noChangeArrowheads="1"/>
            </p:cNvSpPr>
            <p:nvPr/>
          </p:nvSpPr>
          <p:spPr bwMode="auto">
            <a:xfrm>
              <a:off x="4191000" y="4724400"/>
              <a:ext cx="4572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/>
                <a:t>8</a:t>
              </a:r>
            </a:p>
          </p:txBody>
        </p:sp>
        <p:sp>
          <p:nvSpPr>
            <p:cNvPr id="8220" name="Text Box 28"/>
            <p:cNvSpPr txBox="1">
              <a:spLocks noChangeArrowheads="1"/>
            </p:cNvSpPr>
            <p:nvPr/>
          </p:nvSpPr>
          <p:spPr bwMode="auto">
            <a:xfrm>
              <a:off x="4648200" y="4724400"/>
              <a:ext cx="8382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/>
                <a:t>10</a:t>
              </a:r>
            </a:p>
          </p:txBody>
        </p:sp>
        <p:sp>
          <p:nvSpPr>
            <p:cNvPr id="8221" name="Text Box 29"/>
            <p:cNvSpPr txBox="1">
              <a:spLocks noChangeArrowheads="1"/>
            </p:cNvSpPr>
            <p:nvPr/>
          </p:nvSpPr>
          <p:spPr bwMode="auto">
            <a:xfrm>
              <a:off x="5257800" y="4724400"/>
              <a:ext cx="6858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/>
                <a:t>12</a:t>
              </a:r>
            </a:p>
          </p:txBody>
        </p:sp>
        <p:sp>
          <p:nvSpPr>
            <p:cNvPr id="8222" name="Text Box 30"/>
            <p:cNvSpPr txBox="1">
              <a:spLocks noChangeArrowheads="1"/>
            </p:cNvSpPr>
            <p:nvPr/>
          </p:nvSpPr>
          <p:spPr bwMode="auto">
            <a:xfrm>
              <a:off x="5791200" y="4724400"/>
              <a:ext cx="6858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/>
                <a:t>14</a:t>
              </a:r>
            </a:p>
          </p:txBody>
        </p:sp>
        <p:sp>
          <p:nvSpPr>
            <p:cNvPr id="8223" name="Text Box 31"/>
            <p:cNvSpPr txBox="1">
              <a:spLocks noChangeArrowheads="1"/>
            </p:cNvSpPr>
            <p:nvPr/>
          </p:nvSpPr>
          <p:spPr bwMode="auto">
            <a:xfrm>
              <a:off x="6400800" y="4724400"/>
              <a:ext cx="6858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/>
                <a:t>16</a:t>
              </a:r>
            </a:p>
          </p:txBody>
        </p:sp>
        <p:sp>
          <p:nvSpPr>
            <p:cNvPr id="8224" name="Text Box 32"/>
            <p:cNvSpPr txBox="1">
              <a:spLocks noChangeArrowheads="1"/>
            </p:cNvSpPr>
            <p:nvPr/>
          </p:nvSpPr>
          <p:spPr bwMode="auto">
            <a:xfrm>
              <a:off x="7010400" y="4724400"/>
              <a:ext cx="6858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/>
                <a:t>18</a:t>
              </a:r>
            </a:p>
          </p:txBody>
        </p:sp>
        <p:sp>
          <p:nvSpPr>
            <p:cNvPr id="8225" name="Text Box 33"/>
            <p:cNvSpPr txBox="1">
              <a:spLocks noChangeArrowheads="1"/>
            </p:cNvSpPr>
            <p:nvPr/>
          </p:nvSpPr>
          <p:spPr bwMode="auto">
            <a:xfrm>
              <a:off x="1504908" y="4724400"/>
              <a:ext cx="4572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/>
                <a:t>0</a:t>
              </a:r>
            </a:p>
          </p:txBody>
        </p:sp>
        <p:sp>
          <p:nvSpPr>
            <p:cNvPr id="8226" name="Text Box 34"/>
            <p:cNvSpPr txBox="1">
              <a:spLocks noChangeArrowheads="1"/>
            </p:cNvSpPr>
            <p:nvPr/>
          </p:nvSpPr>
          <p:spPr bwMode="auto">
            <a:xfrm>
              <a:off x="8458200" y="4689475"/>
              <a:ext cx="34930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 dirty="0"/>
                <a:t>t</a:t>
              </a:r>
            </a:p>
          </p:txBody>
        </p:sp>
        <p:grpSp>
          <p:nvGrpSpPr>
            <p:cNvPr id="2" name="Group 35"/>
            <p:cNvGrpSpPr>
              <a:grpSpLocks/>
            </p:cNvGrpSpPr>
            <p:nvPr/>
          </p:nvGrpSpPr>
          <p:grpSpPr bwMode="auto">
            <a:xfrm>
              <a:off x="1257300" y="1858962"/>
              <a:ext cx="1898659" cy="3422659"/>
              <a:chOff x="792" y="1171"/>
              <a:chExt cx="1196" cy="2156"/>
            </a:xfrm>
          </p:grpSpPr>
          <p:sp>
            <p:nvSpPr>
              <p:cNvPr id="8247" name="Line 36"/>
              <p:cNvSpPr>
                <a:spLocks noChangeShapeType="1"/>
              </p:cNvSpPr>
              <p:nvPr/>
            </p:nvSpPr>
            <p:spPr bwMode="auto">
              <a:xfrm flipV="1">
                <a:off x="1152" y="1286"/>
                <a:ext cx="0" cy="2041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8" name="Line 37"/>
              <p:cNvSpPr>
                <a:spLocks noChangeShapeType="1"/>
              </p:cNvSpPr>
              <p:nvPr/>
            </p:nvSpPr>
            <p:spPr bwMode="auto">
              <a:xfrm>
                <a:off x="1152" y="27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9" name="Line 38"/>
              <p:cNvSpPr>
                <a:spLocks noChangeShapeType="1"/>
              </p:cNvSpPr>
              <p:nvPr/>
            </p:nvSpPr>
            <p:spPr bwMode="auto">
              <a:xfrm>
                <a:off x="1152" y="25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0" name="Line 39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1" name="Line 4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2" name="Line 41"/>
              <p:cNvSpPr>
                <a:spLocks noChangeShapeType="1"/>
              </p:cNvSpPr>
              <p:nvPr/>
            </p:nvSpPr>
            <p:spPr bwMode="auto">
              <a:xfrm>
                <a:off x="1152" y="19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3" name="Text Box 42"/>
              <p:cNvSpPr txBox="1">
                <a:spLocks noChangeArrowheads="1"/>
              </p:cNvSpPr>
              <p:nvPr/>
            </p:nvSpPr>
            <p:spPr bwMode="auto">
              <a:xfrm>
                <a:off x="1178" y="1171"/>
                <a:ext cx="810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 i="1" dirty="0"/>
                  <a:t>y</a:t>
                </a:r>
                <a:r>
                  <a:rPr lang="en-US" altLang="zh-CN" sz="3200" b="1" dirty="0"/>
                  <a:t>(</a:t>
                </a:r>
                <a:r>
                  <a:rPr lang="en-US" altLang="zh-CN" sz="3200" b="1" dirty="0">
                    <a:cs typeface="Times New Roman" pitchFamily="18" charset="0"/>
                  </a:rPr>
                  <a:t>°c)</a:t>
                </a:r>
                <a:endParaRPr lang="en-US" altLang="zh-CN" sz="3200" b="1" dirty="0"/>
              </a:p>
            </p:txBody>
          </p:sp>
          <p:sp>
            <p:nvSpPr>
              <p:cNvPr id="8254" name="Text Box 43"/>
              <p:cNvSpPr txBox="1">
                <a:spLocks noChangeArrowheads="1"/>
              </p:cNvSpPr>
              <p:nvPr/>
            </p:nvSpPr>
            <p:spPr bwMode="auto">
              <a:xfrm>
                <a:off x="815" y="2400"/>
                <a:ext cx="432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 dirty="0"/>
                  <a:t>10</a:t>
                </a:r>
              </a:p>
            </p:txBody>
          </p:sp>
          <p:sp>
            <p:nvSpPr>
              <p:cNvPr id="8255" name="Text Box 44"/>
              <p:cNvSpPr txBox="1">
                <a:spLocks noChangeArrowheads="1"/>
              </p:cNvSpPr>
              <p:nvPr/>
            </p:nvSpPr>
            <p:spPr bwMode="auto">
              <a:xfrm>
                <a:off x="792" y="2016"/>
                <a:ext cx="432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 dirty="0"/>
                  <a:t>20</a:t>
                </a:r>
              </a:p>
            </p:txBody>
          </p:sp>
          <p:sp>
            <p:nvSpPr>
              <p:cNvPr id="8256" name="Text Box 45"/>
              <p:cNvSpPr txBox="1">
                <a:spLocks noChangeArrowheads="1"/>
              </p:cNvSpPr>
              <p:nvPr/>
            </p:nvSpPr>
            <p:spPr bwMode="auto">
              <a:xfrm>
                <a:off x="792" y="1584"/>
                <a:ext cx="432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 dirty="0"/>
                  <a:t>30</a:t>
                </a:r>
              </a:p>
            </p:txBody>
          </p:sp>
        </p:grpSp>
        <p:sp>
          <p:nvSpPr>
            <p:cNvPr id="8228" name="Line 46"/>
            <p:cNvSpPr>
              <a:spLocks noChangeShapeType="1"/>
            </p:cNvSpPr>
            <p:nvPr/>
          </p:nvSpPr>
          <p:spPr bwMode="auto">
            <a:xfrm flipV="1">
              <a:off x="6172200" y="3962400"/>
              <a:ext cx="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9" name="Line 47"/>
            <p:cNvSpPr>
              <a:spLocks noChangeShapeType="1"/>
            </p:cNvSpPr>
            <p:nvPr/>
          </p:nvSpPr>
          <p:spPr bwMode="auto">
            <a:xfrm flipV="1">
              <a:off x="7086600" y="3124200"/>
              <a:ext cx="0" cy="1676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0" name="Freeform 48"/>
            <p:cNvSpPr>
              <a:spLocks/>
            </p:cNvSpPr>
            <p:nvPr/>
          </p:nvSpPr>
          <p:spPr bwMode="auto">
            <a:xfrm>
              <a:off x="1828800" y="2743200"/>
              <a:ext cx="4343400" cy="1277938"/>
            </a:xfrm>
            <a:custGeom>
              <a:avLst/>
              <a:gdLst>
                <a:gd name="T0" fmla="*/ 0 w 3264"/>
                <a:gd name="T1" fmla="*/ 2147483647 h 928"/>
                <a:gd name="T2" fmla="*/ 2147483647 w 3264"/>
                <a:gd name="T3" fmla="*/ 2147483647 h 928"/>
                <a:gd name="T4" fmla="*/ 2147483647 w 3264"/>
                <a:gd name="T5" fmla="*/ 2147483647 h 928"/>
                <a:gd name="T6" fmla="*/ 0 60000 65536"/>
                <a:gd name="T7" fmla="*/ 0 60000 65536"/>
                <a:gd name="T8" fmla="*/ 0 60000 65536"/>
                <a:gd name="T9" fmla="*/ 0 w 3264"/>
                <a:gd name="T10" fmla="*/ 0 h 928"/>
                <a:gd name="T11" fmla="*/ 3264 w 3264"/>
                <a:gd name="T12" fmla="*/ 928 h 9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64" h="928">
                  <a:moveTo>
                    <a:pt x="0" y="832"/>
                  </a:moveTo>
                  <a:cubicBezTo>
                    <a:pt x="904" y="416"/>
                    <a:pt x="1808" y="0"/>
                    <a:pt x="2352" y="16"/>
                  </a:cubicBezTo>
                  <a:cubicBezTo>
                    <a:pt x="2896" y="32"/>
                    <a:pt x="3080" y="480"/>
                    <a:pt x="3264" y="92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1" name="Line 49"/>
            <p:cNvSpPr>
              <a:spLocks noChangeShapeType="1"/>
            </p:cNvSpPr>
            <p:nvPr/>
          </p:nvSpPr>
          <p:spPr bwMode="auto">
            <a:xfrm>
              <a:off x="1905000" y="2743200"/>
              <a:ext cx="3048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2" name="Freeform 50"/>
            <p:cNvSpPr>
              <a:spLocks/>
            </p:cNvSpPr>
            <p:nvPr/>
          </p:nvSpPr>
          <p:spPr bwMode="auto">
            <a:xfrm>
              <a:off x="6172200" y="3048000"/>
              <a:ext cx="1828800" cy="1092200"/>
            </a:xfrm>
            <a:custGeom>
              <a:avLst/>
              <a:gdLst>
                <a:gd name="T0" fmla="*/ 0 w 1152"/>
                <a:gd name="T1" fmla="*/ 2147483647 h 688"/>
                <a:gd name="T2" fmla="*/ 2147483647 w 1152"/>
                <a:gd name="T3" fmla="*/ 2147483647 h 688"/>
                <a:gd name="T4" fmla="*/ 2147483647 w 1152"/>
                <a:gd name="T5" fmla="*/ 2147483647 h 688"/>
                <a:gd name="T6" fmla="*/ 2147483647 w 1152"/>
                <a:gd name="T7" fmla="*/ 2147483647 h 688"/>
                <a:gd name="T8" fmla="*/ 2147483647 w 1152"/>
                <a:gd name="T9" fmla="*/ 2147483647 h 688"/>
                <a:gd name="T10" fmla="*/ 2147483647 w 1152"/>
                <a:gd name="T11" fmla="*/ 2147483647 h 6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2"/>
                <a:gd name="T19" fmla="*/ 0 h 688"/>
                <a:gd name="T20" fmla="*/ 1152 w 1152"/>
                <a:gd name="T21" fmla="*/ 688 h 6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2" h="688">
                  <a:moveTo>
                    <a:pt x="0" y="592"/>
                  </a:moveTo>
                  <a:cubicBezTo>
                    <a:pt x="208" y="312"/>
                    <a:pt x="416" y="32"/>
                    <a:pt x="576" y="16"/>
                  </a:cubicBezTo>
                  <a:cubicBezTo>
                    <a:pt x="736" y="0"/>
                    <a:pt x="896" y="424"/>
                    <a:pt x="960" y="496"/>
                  </a:cubicBezTo>
                  <a:cubicBezTo>
                    <a:pt x="1024" y="568"/>
                    <a:pt x="952" y="440"/>
                    <a:pt x="960" y="448"/>
                  </a:cubicBezTo>
                  <a:cubicBezTo>
                    <a:pt x="968" y="456"/>
                    <a:pt x="976" y="504"/>
                    <a:pt x="1008" y="544"/>
                  </a:cubicBezTo>
                  <a:cubicBezTo>
                    <a:pt x="1040" y="584"/>
                    <a:pt x="1128" y="664"/>
                    <a:pt x="1152" y="68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3" name="Text Box 51"/>
            <p:cNvSpPr txBox="1">
              <a:spLocks noChangeArrowheads="1"/>
            </p:cNvSpPr>
            <p:nvPr/>
          </p:nvSpPr>
          <p:spPr bwMode="auto">
            <a:xfrm>
              <a:off x="7772400" y="4724400"/>
              <a:ext cx="6858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/>
                <a:t>20</a:t>
              </a:r>
            </a:p>
          </p:txBody>
        </p:sp>
        <p:sp>
          <p:nvSpPr>
            <p:cNvPr id="8234" name="Line 52"/>
            <p:cNvSpPr>
              <a:spLocks noChangeShapeType="1"/>
            </p:cNvSpPr>
            <p:nvPr/>
          </p:nvSpPr>
          <p:spPr bwMode="auto">
            <a:xfrm>
              <a:off x="80010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5" name="Line 53"/>
            <p:cNvSpPr>
              <a:spLocks noChangeShapeType="1"/>
            </p:cNvSpPr>
            <p:nvPr/>
          </p:nvSpPr>
          <p:spPr bwMode="auto">
            <a:xfrm>
              <a:off x="8001000" y="4191000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0" name="Line 60"/>
            <p:cNvSpPr>
              <a:spLocks noChangeShapeType="1"/>
            </p:cNvSpPr>
            <p:nvPr/>
          </p:nvSpPr>
          <p:spPr bwMode="auto">
            <a:xfrm>
              <a:off x="7086600" y="4800600"/>
              <a:ext cx="914400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43" name="Line 61"/>
          <p:cNvSpPr>
            <a:spLocks noChangeShapeType="1"/>
          </p:cNvSpPr>
          <p:nvPr/>
        </p:nvSpPr>
        <p:spPr bwMode="auto">
          <a:xfrm flipV="1">
            <a:off x="3659175" y="5384818"/>
            <a:ext cx="0" cy="6096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44" name="Line 62"/>
          <p:cNvSpPr>
            <a:spLocks noChangeShapeType="1"/>
          </p:cNvSpPr>
          <p:nvPr/>
        </p:nvSpPr>
        <p:spPr bwMode="auto">
          <a:xfrm>
            <a:off x="7346988" y="5421331"/>
            <a:ext cx="0" cy="5760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45" name="Text Box 63"/>
          <p:cNvSpPr txBox="1">
            <a:spLocks noChangeArrowheads="1"/>
          </p:cNvSpPr>
          <p:nvPr/>
        </p:nvSpPr>
        <p:spPr bwMode="auto">
          <a:xfrm>
            <a:off x="446031" y="800064"/>
            <a:ext cx="792332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下图为某天的气温变化图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;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请分别指出气温上升和下降的时间段？</a:t>
            </a:r>
          </a:p>
        </p:txBody>
      </p:sp>
      <p:sp>
        <p:nvSpPr>
          <p:cNvPr id="64" name="矩形 63"/>
          <p:cNvSpPr/>
          <p:nvPr/>
        </p:nvSpPr>
        <p:spPr>
          <a:xfrm>
            <a:off x="423290" y="142830"/>
            <a:ext cx="4339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如何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理解单调区间？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95" grpId="0" autoUpdateAnimBg="0"/>
      <p:bldP spid="3589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389122" y="3896955"/>
            <a:ext cx="3505016" cy="2808409"/>
            <a:chOff x="4572000" y="3860800"/>
            <a:chExt cx="3437553" cy="2743200"/>
          </a:xfrm>
        </p:grpSpPr>
        <p:sp>
          <p:nvSpPr>
            <p:cNvPr id="1046" name="Text Box 39"/>
            <p:cNvSpPr txBox="1">
              <a:spLocks noChangeArrowheads="1"/>
            </p:cNvSpPr>
            <p:nvPr/>
          </p:nvSpPr>
          <p:spPr bwMode="auto">
            <a:xfrm>
              <a:off x="5714999" y="3860800"/>
              <a:ext cx="354033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 dirty="0"/>
                <a:t>y</a:t>
              </a:r>
            </a:p>
          </p:txBody>
        </p:sp>
        <p:sp>
          <p:nvSpPr>
            <p:cNvPr id="1047" name="Line 40"/>
            <p:cNvSpPr>
              <a:spLocks noChangeShapeType="1"/>
            </p:cNvSpPr>
            <p:nvPr/>
          </p:nvSpPr>
          <p:spPr bwMode="auto">
            <a:xfrm>
              <a:off x="4572000" y="5262563"/>
              <a:ext cx="3281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Line 41"/>
            <p:cNvSpPr>
              <a:spLocks noChangeShapeType="1"/>
            </p:cNvSpPr>
            <p:nvPr/>
          </p:nvSpPr>
          <p:spPr bwMode="auto">
            <a:xfrm flipH="1">
              <a:off x="6172200" y="4013200"/>
              <a:ext cx="3175" cy="2590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" name="Text Box 42"/>
            <p:cNvSpPr txBox="1">
              <a:spLocks noChangeArrowheads="1"/>
            </p:cNvSpPr>
            <p:nvPr/>
          </p:nvSpPr>
          <p:spPr bwMode="auto">
            <a:xfrm>
              <a:off x="6248400" y="5232400"/>
              <a:ext cx="36832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 smtClean="0"/>
                <a:t>0</a:t>
              </a:r>
              <a:endParaRPr lang="en-US" altLang="zh-CN" sz="3200" b="1" dirty="0"/>
            </a:p>
          </p:txBody>
        </p:sp>
        <p:sp>
          <p:nvSpPr>
            <p:cNvPr id="1050" name="Text Box 43"/>
            <p:cNvSpPr txBox="1">
              <a:spLocks noChangeArrowheads="1"/>
            </p:cNvSpPr>
            <p:nvPr/>
          </p:nvSpPr>
          <p:spPr bwMode="auto">
            <a:xfrm>
              <a:off x="7602579" y="5172075"/>
              <a:ext cx="36508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 dirty="0"/>
                <a:t>x</a:t>
              </a:r>
            </a:p>
          </p:txBody>
        </p:sp>
        <p:graphicFrame>
          <p:nvGraphicFramePr>
            <p:cNvPr id="102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2532914"/>
                </p:ext>
              </p:extLst>
            </p:nvPr>
          </p:nvGraphicFramePr>
          <p:xfrm>
            <a:off x="6416798" y="4099948"/>
            <a:ext cx="1592755" cy="8528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3" name="Equation" r:id="rId3" imgW="596880" imgH="393480" progId="Equation.DSMT4">
                    <p:embed/>
                  </p:oleObj>
                </mc:Choice>
                <mc:Fallback>
                  <p:oleObj name="Equation" r:id="rId3" imgW="596880" imgH="3934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16798" y="4099948"/>
                          <a:ext cx="1592755" cy="8528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1" name="Group 45"/>
            <p:cNvGrpSpPr>
              <a:grpSpLocks/>
            </p:cNvGrpSpPr>
            <p:nvPr/>
          </p:nvGrpSpPr>
          <p:grpSpPr bwMode="auto">
            <a:xfrm>
              <a:off x="5003801" y="4305312"/>
              <a:ext cx="2290763" cy="1865313"/>
              <a:chOff x="3312" y="2400"/>
              <a:chExt cx="1443" cy="1175"/>
            </a:xfrm>
          </p:grpSpPr>
          <p:sp>
            <p:nvSpPr>
              <p:cNvPr id="1057" name="Freeform 46"/>
              <p:cNvSpPr>
                <a:spLocks/>
              </p:cNvSpPr>
              <p:nvPr/>
            </p:nvSpPr>
            <p:spPr bwMode="auto">
              <a:xfrm>
                <a:off x="4121" y="2400"/>
                <a:ext cx="634" cy="499"/>
              </a:xfrm>
              <a:custGeom>
                <a:avLst/>
                <a:gdLst>
                  <a:gd name="T0" fmla="*/ 0 w 1296"/>
                  <a:gd name="T1" fmla="*/ 0 h 1248"/>
                  <a:gd name="T2" fmla="*/ 336 w 1296"/>
                  <a:gd name="T3" fmla="*/ 960 h 1248"/>
                  <a:gd name="T4" fmla="*/ 1296 w 1296"/>
                  <a:gd name="T5" fmla="*/ 1248 h 1248"/>
                  <a:gd name="T6" fmla="*/ 0 60000 65536"/>
                  <a:gd name="T7" fmla="*/ 0 60000 65536"/>
                  <a:gd name="T8" fmla="*/ 0 60000 65536"/>
                  <a:gd name="T9" fmla="*/ 0 w 1296"/>
                  <a:gd name="T10" fmla="*/ 0 h 1248"/>
                  <a:gd name="T11" fmla="*/ 1296 w 1296"/>
                  <a:gd name="T12" fmla="*/ 1248 h 12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96" h="1248">
                    <a:moveTo>
                      <a:pt x="0" y="0"/>
                    </a:moveTo>
                    <a:cubicBezTo>
                      <a:pt x="60" y="376"/>
                      <a:pt x="120" y="752"/>
                      <a:pt x="336" y="960"/>
                    </a:cubicBezTo>
                    <a:cubicBezTo>
                      <a:pt x="552" y="1168"/>
                      <a:pt x="1136" y="1200"/>
                      <a:pt x="1296" y="1248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8" name="Freeform 47"/>
              <p:cNvSpPr>
                <a:spLocks/>
              </p:cNvSpPr>
              <p:nvPr/>
            </p:nvSpPr>
            <p:spPr bwMode="auto">
              <a:xfrm rot="10800000">
                <a:off x="3312" y="3075"/>
                <a:ext cx="635" cy="500"/>
              </a:xfrm>
              <a:custGeom>
                <a:avLst/>
                <a:gdLst>
                  <a:gd name="T0" fmla="*/ 0 w 1296"/>
                  <a:gd name="T1" fmla="*/ 0 h 1248"/>
                  <a:gd name="T2" fmla="*/ 336 w 1296"/>
                  <a:gd name="T3" fmla="*/ 960 h 1248"/>
                  <a:gd name="T4" fmla="*/ 1296 w 1296"/>
                  <a:gd name="T5" fmla="*/ 1248 h 1248"/>
                  <a:gd name="T6" fmla="*/ 0 60000 65536"/>
                  <a:gd name="T7" fmla="*/ 0 60000 65536"/>
                  <a:gd name="T8" fmla="*/ 0 60000 65536"/>
                  <a:gd name="T9" fmla="*/ 0 w 1296"/>
                  <a:gd name="T10" fmla="*/ 0 h 1248"/>
                  <a:gd name="T11" fmla="*/ 1296 w 1296"/>
                  <a:gd name="T12" fmla="*/ 1248 h 12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96" h="1248">
                    <a:moveTo>
                      <a:pt x="0" y="0"/>
                    </a:moveTo>
                    <a:cubicBezTo>
                      <a:pt x="60" y="376"/>
                      <a:pt x="120" y="752"/>
                      <a:pt x="336" y="960"/>
                    </a:cubicBezTo>
                    <a:cubicBezTo>
                      <a:pt x="552" y="1168"/>
                      <a:pt x="1136" y="1200"/>
                      <a:pt x="1296" y="1248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052" name="Text Box 50"/>
            <p:cNvSpPr txBox="1">
              <a:spLocks noChangeArrowheads="1"/>
            </p:cNvSpPr>
            <p:nvPr/>
          </p:nvSpPr>
          <p:spPr bwMode="auto">
            <a:xfrm>
              <a:off x="4748766" y="4012925"/>
              <a:ext cx="801823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 dirty="0" smtClean="0">
                  <a:ea typeface="黑体" pitchFamily="2" charset="-122"/>
                  <a:cs typeface="Times New Roman" pitchFamily="18" charset="0"/>
                </a:rPr>
                <a:t>图</a:t>
              </a:r>
              <a:r>
                <a:rPr lang="en-US" altLang="zh-CN" sz="3200" b="1" dirty="0">
                  <a:ea typeface="黑体" pitchFamily="2" charset="-122"/>
                  <a:cs typeface="Times New Roman" pitchFamily="18" charset="0"/>
                </a:rPr>
                <a:t>2</a:t>
              </a:r>
              <a:endParaRPr lang="en-US" altLang="zh-CN" sz="3200" b="1" dirty="0">
                <a:ea typeface="黑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60084" y="982842"/>
            <a:ext cx="3923611" cy="2804307"/>
            <a:chOff x="628457" y="3867150"/>
            <a:chExt cx="3743519" cy="2595563"/>
          </a:xfrm>
        </p:grpSpPr>
        <p:sp>
          <p:nvSpPr>
            <p:cNvPr id="1044" name="Freeform 26"/>
            <p:cNvSpPr>
              <a:spLocks/>
            </p:cNvSpPr>
            <p:nvPr/>
          </p:nvSpPr>
          <p:spPr bwMode="auto">
            <a:xfrm flipV="1">
              <a:off x="1650960" y="4538702"/>
              <a:ext cx="1981239" cy="1373182"/>
            </a:xfrm>
            <a:custGeom>
              <a:avLst/>
              <a:gdLst>
                <a:gd name="T0" fmla="*/ 0 w 3456"/>
                <a:gd name="T1" fmla="*/ 0 h 1680"/>
                <a:gd name="T2" fmla="*/ 1728 w 3456"/>
                <a:gd name="T3" fmla="*/ 1680 h 1680"/>
                <a:gd name="T4" fmla="*/ 3456 w 3456"/>
                <a:gd name="T5" fmla="*/ 0 h 1680"/>
                <a:gd name="T6" fmla="*/ 0 60000 65536"/>
                <a:gd name="T7" fmla="*/ 0 60000 65536"/>
                <a:gd name="T8" fmla="*/ 0 60000 65536"/>
                <a:gd name="T9" fmla="*/ 0 w 3456"/>
                <a:gd name="T10" fmla="*/ 0 h 1680"/>
                <a:gd name="T11" fmla="*/ 3456 w 3456"/>
                <a:gd name="T12" fmla="*/ 1680 h 16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56" h="1680">
                  <a:moveTo>
                    <a:pt x="0" y="0"/>
                  </a:moveTo>
                  <a:cubicBezTo>
                    <a:pt x="576" y="840"/>
                    <a:pt x="1152" y="1680"/>
                    <a:pt x="1728" y="1680"/>
                  </a:cubicBezTo>
                  <a:cubicBezTo>
                    <a:pt x="2304" y="1680"/>
                    <a:pt x="3168" y="280"/>
                    <a:pt x="3456" y="0"/>
                  </a:cubicBezTo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45" name="Group 27"/>
            <p:cNvGrpSpPr>
              <a:grpSpLocks/>
            </p:cNvGrpSpPr>
            <p:nvPr/>
          </p:nvGrpSpPr>
          <p:grpSpPr bwMode="auto">
            <a:xfrm>
              <a:off x="1116013" y="3867150"/>
              <a:ext cx="3255963" cy="2595563"/>
              <a:chOff x="576" y="2118"/>
              <a:chExt cx="2051" cy="1635"/>
            </a:xfrm>
          </p:grpSpPr>
          <p:sp>
            <p:nvSpPr>
              <p:cNvPr id="1059" name="Line 28"/>
              <p:cNvSpPr>
                <a:spLocks noChangeShapeType="1"/>
              </p:cNvSpPr>
              <p:nvPr/>
            </p:nvSpPr>
            <p:spPr bwMode="auto">
              <a:xfrm>
                <a:off x="576" y="2920"/>
                <a:ext cx="184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0" name="Line 29"/>
              <p:cNvSpPr>
                <a:spLocks noChangeShapeType="1"/>
              </p:cNvSpPr>
              <p:nvPr/>
            </p:nvSpPr>
            <p:spPr bwMode="auto">
              <a:xfrm>
                <a:off x="1162" y="2233"/>
                <a:ext cx="0" cy="15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1" name="Text Box 30"/>
              <p:cNvSpPr txBox="1">
                <a:spLocks noChangeArrowheads="1"/>
              </p:cNvSpPr>
              <p:nvPr/>
            </p:nvSpPr>
            <p:spPr bwMode="auto">
              <a:xfrm>
                <a:off x="912" y="2670"/>
                <a:ext cx="118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 dirty="0" smtClean="0"/>
                  <a:t>0</a:t>
                </a:r>
                <a:endParaRPr lang="en-US" altLang="zh-CN" sz="3200" b="1" dirty="0"/>
              </a:p>
            </p:txBody>
          </p:sp>
          <p:sp>
            <p:nvSpPr>
              <p:cNvPr id="1062" name="Text Box 31"/>
              <p:cNvSpPr txBox="1">
                <a:spLocks noChangeArrowheads="1"/>
              </p:cNvSpPr>
              <p:nvPr/>
            </p:nvSpPr>
            <p:spPr bwMode="auto">
              <a:xfrm>
                <a:off x="2247" y="2854"/>
                <a:ext cx="253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 i="1" dirty="0"/>
                  <a:t>x</a:t>
                </a:r>
              </a:p>
            </p:txBody>
          </p:sp>
          <p:sp>
            <p:nvSpPr>
              <p:cNvPr id="1063" name="Text Box 32"/>
              <p:cNvSpPr txBox="1">
                <a:spLocks noChangeArrowheads="1"/>
              </p:cNvSpPr>
              <p:nvPr/>
            </p:nvSpPr>
            <p:spPr bwMode="auto">
              <a:xfrm>
                <a:off x="867" y="2118"/>
                <a:ext cx="260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 i="1" dirty="0"/>
                  <a:t>y</a:t>
                </a:r>
              </a:p>
            </p:txBody>
          </p:sp>
          <p:graphicFrame>
            <p:nvGraphicFramePr>
              <p:cNvPr id="1030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05422236"/>
                  </p:ext>
                </p:extLst>
              </p:nvPr>
            </p:nvGraphicFramePr>
            <p:xfrm>
              <a:off x="1569" y="2214"/>
              <a:ext cx="1058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4" name="Equation" r:id="rId5" imgW="1015920" imgH="228600" progId="Equation.DSMT4">
                      <p:embed/>
                    </p:oleObj>
                  </mc:Choice>
                  <mc:Fallback>
                    <p:oleObj name="Equation" r:id="rId5" imgW="1015920" imgH="228600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69" y="2214"/>
                            <a:ext cx="1058" cy="29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64" name="Text Box 34"/>
              <p:cNvSpPr txBox="1">
                <a:spLocks noChangeArrowheads="1"/>
              </p:cNvSpPr>
              <p:nvPr/>
            </p:nvSpPr>
            <p:spPr bwMode="auto">
              <a:xfrm>
                <a:off x="1747" y="2888"/>
                <a:ext cx="2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/>
                  <a:t>2</a:t>
                </a:r>
                <a:endParaRPr lang="zh-CN" altLang="en-US" sz="2400" dirty="0"/>
              </a:p>
            </p:txBody>
          </p:sp>
          <p:sp>
            <p:nvSpPr>
              <p:cNvPr id="1065" name="Line 35"/>
              <p:cNvSpPr>
                <a:spLocks noChangeShapeType="1"/>
              </p:cNvSpPr>
              <p:nvPr/>
            </p:nvSpPr>
            <p:spPr bwMode="auto">
              <a:xfrm flipV="1">
                <a:off x="1769" y="2898"/>
                <a:ext cx="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6" name="Line 36"/>
              <p:cNvSpPr>
                <a:spLocks noChangeShapeType="1"/>
              </p:cNvSpPr>
              <p:nvPr/>
            </p:nvSpPr>
            <p:spPr bwMode="auto">
              <a:xfrm>
                <a:off x="1534" y="2227"/>
                <a:ext cx="0" cy="138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7" name="Text Box 37"/>
              <p:cNvSpPr txBox="1">
                <a:spLocks noChangeArrowheads="1"/>
              </p:cNvSpPr>
              <p:nvPr/>
            </p:nvSpPr>
            <p:spPr bwMode="auto">
              <a:xfrm>
                <a:off x="1370" y="2900"/>
                <a:ext cx="1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/>
                  <a:t>1</a:t>
                </a:r>
                <a:endParaRPr lang="zh-CN" altLang="en-US" sz="2400" dirty="0"/>
              </a:p>
            </p:txBody>
          </p:sp>
        </p:grpSp>
        <p:sp>
          <p:nvSpPr>
            <p:cNvPr id="1055" name="Text Box 53"/>
            <p:cNvSpPr txBox="1">
              <a:spLocks noChangeArrowheads="1"/>
            </p:cNvSpPr>
            <p:nvPr/>
          </p:nvSpPr>
          <p:spPr bwMode="auto">
            <a:xfrm>
              <a:off x="628457" y="4086225"/>
              <a:ext cx="765020" cy="541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 dirty="0" smtClean="0">
                  <a:ea typeface="黑体" pitchFamily="2" charset="-122"/>
                  <a:cs typeface="Times New Roman" pitchFamily="18" charset="0"/>
                </a:rPr>
                <a:t>图</a:t>
              </a:r>
              <a:r>
                <a:rPr lang="en-US" altLang="zh-CN" sz="3200" b="1" dirty="0">
                  <a:ea typeface="黑体" pitchFamily="2" charset="-122"/>
                  <a:cs typeface="Times New Roman" pitchFamily="18" charset="0"/>
                </a:rPr>
                <a:t>1</a:t>
              </a:r>
              <a:endParaRPr lang="en-US" altLang="zh-CN" sz="3200" b="1" dirty="0">
                <a:ea typeface="黑体" pitchFamily="2" charset="-122"/>
                <a:cs typeface="Times New Roman" pitchFamily="18" charset="0"/>
              </a:endParaRPr>
            </a:p>
          </p:txBody>
        </p:sp>
      </p:grpSp>
      <p:sp>
        <p:nvSpPr>
          <p:cNvPr id="1056" name="Text Box 55"/>
          <p:cNvSpPr txBox="1">
            <a:spLocks noChangeArrowheads="1"/>
          </p:cNvSpPr>
          <p:nvPr/>
        </p:nvSpPr>
        <p:spPr bwMode="auto">
          <a:xfrm>
            <a:off x="359532" y="260648"/>
            <a:ext cx="865358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下图中，随着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的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增大，函数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值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y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如何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变化？</a:t>
            </a:r>
            <a:endParaRPr lang="en-US" altLang="zh-CN" sz="3200" b="1" dirty="0">
              <a:ea typeface="黑体" pitchFamily="2" charset="-122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772734"/>
              </p:ext>
            </p:extLst>
          </p:nvPr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" name="Equation" r:id="rId7" imgW="114120" imgH="177480" progId="Equation.DSMT4">
                  <p:embed/>
                </p:oleObj>
              </mc:Choice>
              <mc:Fallback>
                <p:oleObj name="Equation" r:id="rId7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4541929" y="1216965"/>
            <a:ext cx="4660306" cy="1077218"/>
            <a:chOff x="4483695" y="1169796"/>
            <a:chExt cx="4660306" cy="107721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514851" y="1169796"/>
                  <a:ext cx="4629150" cy="107721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0"/>
                    </a:spcBef>
                    <a:defRPr/>
                  </a:pPr>
                  <a:r>
                    <a:rPr lang="zh-CN" altLang="en-US" sz="3200" dirty="0" smtClean="0">
                      <a:solidFill>
                        <a:srgbClr val="FF0000"/>
                      </a:solidFill>
                      <a:ea typeface="黑体" pitchFamily="2" charset="-122"/>
                      <a:cs typeface="Times New Roman" pitchFamily="18" charset="0"/>
                    </a:rPr>
                    <a:t>在</a:t>
                  </a:r>
                  <a:r>
                    <a:rPr lang="zh-CN" altLang="en-US" sz="3200" dirty="0" smtClean="0">
                      <a:solidFill>
                        <a:srgbClr val="FF0000"/>
                      </a:solidFill>
                      <a:ea typeface="黑体" pitchFamily="2" charset="-122"/>
                      <a:cs typeface="Times New Roman" pitchFamily="18" charset="0"/>
                    </a:rPr>
                    <a:t>区间</a:t>
                  </a:r>
                  <a14:m>
                    <m:oMath xmlns:m="http://schemas.openxmlformats.org/officeDocument/2006/math">
                      <m:r>
                        <a:rPr lang="en-US" altLang="zh-CN" sz="32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           </m:t>
                      </m:r>
                      <m:r>
                        <a:rPr lang="en-US" altLang="zh-CN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  </m:t>
                      </m:r>
                      <m:r>
                        <a:rPr lang="zh-CN" altLang="en-US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上</m:t>
                      </m:r>
                      <m:r>
                        <a:rPr lang="zh-CN" altLang="en-US" sz="3200" b="1" i="1" dirty="0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，</m:t>
                      </m:r>
                    </m:oMath>
                  </a14:m>
                  <a:endParaRPr lang="en-US" altLang="zh-CN" sz="3200" b="1" dirty="0" smtClean="0">
                    <a:solidFill>
                      <a:srgbClr val="FF0066"/>
                    </a:solidFill>
                    <a:ea typeface="Cambria Math" panose="02040503050406030204" pitchFamily="18" charset="0"/>
                    <a:cs typeface="Times New Roman" pitchFamily="18" charset="0"/>
                  </a:endParaRPr>
                </a:p>
                <a:p>
                  <a:pPr>
                    <a:spcBef>
                      <a:spcPts val="0"/>
                    </a:spcBef>
                    <a:defRPr/>
                  </a:pPr>
                  <a:r>
                    <a:rPr lang="en-US" altLang="zh-CN" sz="3200" b="1" dirty="0" smtClean="0">
                      <a:solidFill>
                        <a:srgbClr val="FF0066"/>
                      </a:solidFill>
                      <a:ea typeface="Cambria Math" panose="02040503050406030204" pitchFamily="18" charset="0"/>
                      <a:cs typeface="Times New Roman" pitchFamily="18" charset="0"/>
                    </a:rPr>
                    <a:t>       </a:t>
                  </a:r>
                  <a:r>
                    <a:rPr lang="zh-CN" altLang="en-US" sz="3200" b="1" dirty="0" smtClean="0">
                      <a:ea typeface="Cambria Math" panose="02040503050406030204" pitchFamily="18" charset="0"/>
                      <a:cs typeface="Times New Roman" pitchFamily="18" charset="0"/>
                    </a:rPr>
                    <a:t>随着    的增大而增大</a:t>
                  </a:r>
                  <a:endParaRPr lang="en-US" altLang="zh-CN" sz="3200" b="1" dirty="0" smtClean="0">
                    <a:ea typeface="Cambria Math" panose="02040503050406030204" pitchFamily="18" charset="0"/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55" name="Text 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14851" y="1169796"/>
                  <a:ext cx="4629150" cy="107721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150" t="-8989" r="-2231" b="-15169"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4" name="对象 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08848624"/>
                    </p:ext>
                  </p:extLst>
                </p:nvPr>
              </p:nvGraphicFramePr>
              <p:xfrm>
                <a:off x="5864729" y="1226006"/>
                <a:ext cx="1123950" cy="5000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66" name="Equation" r:id="rId10" imgW="457200" imgH="203040" progId="Equation.DSMT4">
                        <p:embed/>
                      </p:oleObj>
                    </mc:Choice>
                    <mc:Fallback>
                      <p:oleObj name="Equation" r:id="rId10" imgW="45720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64729" y="1226006"/>
                              <a:ext cx="1123950" cy="5000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4" name="对象 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08848624"/>
                    </p:ext>
                  </p:extLst>
                </p:nvPr>
              </p:nvGraphicFramePr>
              <p:xfrm>
                <a:off x="5864729" y="1226006"/>
                <a:ext cx="1123950" cy="5000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66" name="Equation" r:id="rId10" imgW="457200" imgH="203040" progId="Equation.DSMT4">
                        <p:embed/>
                      </p:oleObj>
                    </mc:Choice>
                    <mc:Fallback>
                      <p:oleObj name="Equation" r:id="rId10" imgW="45720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64729" y="1226006"/>
                              <a:ext cx="1123950" cy="5000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5" name="对象 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57460352"/>
                    </p:ext>
                  </p:extLst>
                </p:nvPr>
              </p:nvGraphicFramePr>
              <p:xfrm>
                <a:off x="4483695" y="1708402"/>
                <a:ext cx="848412" cy="5027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67" name="Equation" r:id="rId12" imgW="342720" imgH="203040" progId="Equation.DSMT4">
                        <p:embed/>
                      </p:oleObj>
                    </mc:Choice>
                    <mc:Fallback>
                      <p:oleObj name="Equation" r:id="rId12" imgW="34272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83695" y="1708402"/>
                              <a:ext cx="848412" cy="5027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5" name="对象 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57460352"/>
                    </p:ext>
                  </p:extLst>
                </p:nvPr>
              </p:nvGraphicFramePr>
              <p:xfrm>
                <a:off x="4483695" y="1708402"/>
                <a:ext cx="848412" cy="5027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67" name="Equation" r:id="rId12" imgW="342720" imgH="203040" progId="Equation.DSMT4">
                        <p:embed/>
                      </p:oleObj>
                    </mc:Choice>
                    <mc:Fallback>
                      <p:oleObj name="Equation" r:id="rId12" imgW="34272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83695" y="1708402"/>
                              <a:ext cx="848412" cy="5027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6" name="对象 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58397630"/>
                    </p:ext>
                  </p:extLst>
                </p:nvPr>
              </p:nvGraphicFramePr>
              <p:xfrm>
                <a:off x="6138629" y="1750444"/>
                <a:ext cx="393610" cy="43297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68" name="Equation" r:id="rId14" imgW="126720" imgH="139680" progId="Equation.DSMT4">
                        <p:embed/>
                      </p:oleObj>
                    </mc:Choice>
                    <mc:Fallback>
                      <p:oleObj name="Equation" r:id="rId14" imgW="126720" imgH="1396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38629" y="1750444"/>
                              <a:ext cx="393610" cy="43297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6" name="对象 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58397630"/>
                    </p:ext>
                  </p:extLst>
                </p:nvPr>
              </p:nvGraphicFramePr>
              <p:xfrm>
                <a:off x="6138629" y="1750444"/>
                <a:ext cx="393610" cy="43297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68" name="Equation" r:id="rId14" imgW="126720" imgH="139680" progId="Equation.DSMT4">
                        <p:embed/>
                      </p:oleObj>
                    </mc:Choice>
                    <mc:Fallback>
                      <p:oleObj name="Equation" r:id="rId14" imgW="126720" imgH="1396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38629" y="1750444"/>
                              <a:ext cx="393610" cy="43297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pSp>
        <p:nvGrpSpPr>
          <p:cNvPr id="64" name="组合 63"/>
          <p:cNvGrpSpPr/>
          <p:nvPr/>
        </p:nvGrpSpPr>
        <p:grpSpPr>
          <a:xfrm>
            <a:off x="4514850" y="2490579"/>
            <a:ext cx="4660306" cy="1077218"/>
            <a:chOff x="4483695" y="1169796"/>
            <a:chExt cx="4660306" cy="107721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514851" y="1169796"/>
                  <a:ext cx="4629150" cy="107721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0"/>
                    </a:spcBef>
                    <a:defRPr/>
                  </a:pPr>
                  <a:r>
                    <a:rPr lang="zh-CN" altLang="en-US" sz="3200" dirty="0" smtClean="0">
                      <a:solidFill>
                        <a:srgbClr val="FF0000"/>
                      </a:solidFill>
                      <a:ea typeface="黑体" pitchFamily="2" charset="-122"/>
                      <a:cs typeface="Times New Roman" pitchFamily="18" charset="0"/>
                    </a:rPr>
                    <a:t>在</a:t>
                  </a:r>
                  <a:r>
                    <a:rPr lang="zh-CN" altLang="en-US" sz="3200" dirty="0" smtClean="0">
                      <a:solidFill>
                        <a:srgbClr val="FF0000"/>
                      </a:solidFill>
                      <a:ea typeface="黑体" pitchFamily="2" charset="-122"/>
                      <a:cs typeface="Times New Roman" pitchFamily="18" charset="0"/>
                    </a:rPr>
                    <a:t>区间</a:t>
                  </a:r>
                  <a14:m>
                    <m:oMath xmlns:m="http://schemas.openxmlformats.org/officeDocument/2006/math">
                      <m:r>
                        <a:rPr lang="en-US" altLang="zh-CN" sz="32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           </m:t>
                      </m:r>
                      <m:r>
                        <a:rPr lang="en-US" altLang="zh-CN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  </m:t>
                      </m:r>
                      <m:r>
                        <a:rPr lang="zh-CN" altLang="en-US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上</m:t>
                      </m:r>
                      <m:r>
                        <a:rPr lang="zh-CN" altLang="en-US" sz="3200" b="1" i="1" dirty="0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，</m:t>
                      </m:r>
                    </m:oMath>
                  </a14:m>
                  <a:endParaRPr lang="en-US" altLang="zh-CN" sz="3200" b="1" dirty="0" smtClean="0">
                    <a:solidFill>
                      <a:srgbClr val="FF0066"/>
                    </a:solidFill>
                    <a:ea typeface="Cambria Math" panose="02040503050406030204" pitchFamily="18" charset="0"/>
                    <a:cs typeface="Times New Roman" pitchFamily="18" charset="0"/>
                  </a:endParaRPr>
                </a:p>
                <a:p>
                  <a:pPr>
                    <a:spcBef>
                      <a:spcPts val="0"/>
                    </a:spcBef>
                    <a:defRPr/>
                  </a:pPr>
                  <a:r>
                    <a:rPr lang="en-US" altLang="zh-CN" sz="3200" b="1" dirty="0" smtClean="0">
                      <a:solidFill>
                        <a:srgbClr val="FF0066"/>
                      </a:solidFill>
                      <a:ea typeface="Cambria Math" panose="02040503050406030204" pitchFamily="18" charset="0"/>
                      <a:cs typeface="Times New Roman" pitchFamily="18" charset="0"/>
                    </a:rPr>
                    <a:t>       </a:t>
                  </a:r>
                  <a:r>
                    <a:rPr lang="zh-CN" altLang="en-US" sz="3200" b="1" dirty="0" smtClean="0">
                      <a:ea typeface="Cambria Math" panose="02040503050406030204" pitchFamily="18" charset="0"/>
                      <a:cs typeface="Times New Roman" pitchFamily="18" charset="0"/>
                    </a:rPr>
                    <a:t>随着    的增大而减小</a:t>
                  </a:r>
                  <a:endParaRPr lang="en-US" altLang="zh-CN" sz="3200" b="1" dirty="0" smtClean="0">
                    <a:ea typeface="Cambria Math" panose="02040503050406030204" pitchFamily="18" charset="0"/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65" name="Text 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14851" y="1169796"/>
                  <a:ext cx="4629150" cy="1077218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285" t="-8989" r="-2234" b="-15169"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66" name="对象 6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82295977"/>
                    </p:ext>
                  </p:extLst>
                </p:nvPr>
              </p:nvGraphicFramePr>
              <p:xfrm>
                <a:off x="5817195" y="1227155"/>
                <a:ext cx="1219200" cy="4984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69" name="Equation" r:id="rId17" imgW="495000" imgH="203040" progId="Equation.DSMT4">
                        <p:embed/>
                      </p:oleObj>
                    </mc:Choice>
                    <mc:Fallback>
                      <p:oleObj name="Equation" r:id="rId17" imgW="49500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17195" y="1227155"/>
                              <a:ext cx="1219200" cy="49847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66" name="对象 6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82295977"/>
                    </p:ext>
                  </p:extLst>
                </p:nvPr>
              </p:nvGraphicFramePr>
              <p:xfrm>
                <a:off x="5817195" y="1227155"/>
                <a:ext cx="1219200" cy="4984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69" name="Equation" r:id="rId17" imgW="495000" imgH="203040" progId="Equation.DSMT4">
                        <p:embed/>
                      </p:oleObj>
                    </mc:Choice>
                    <mc:Fallback>
                      <p:oleObj name="Equation" r:id="rId17" imgW="49500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17195" y="1227155"/>
                              <a:ext cx="1219200" cy="49847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67" name="对象 6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23360957"/>
                    </p:ext>
                  </p:extLst>
                </p:nvPr>
              </p:nvGraphicFramePr>
              <p:xfrm>
                <a:off x="4483695" y="1708402"/>
                <a:ext cx="848412" cy="5027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70" name="Equation" r:id="rId19" imgW="342720" imgH="203040" progId="Equation.DSMT4">
                        <p:embed/>
                      </p:oleObj>
                    </mc:Choice>
                    <mc:Fallback>
                      <p:oleObj name="Equation" r:id="rId19" imgW="34272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83695" y="1708402"/>
                              <a:ext cx="848412" cy="5027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67" name="对象 6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23360957"/>
                    </p:ext>
                  </p:extLst>
                </p:nvPr>
              </p:nvGraphicFramePr>
              <p:xfrm>
                <a:off x="4483695" y="1708402"/>
                <a:ext cx="848412" cy="5027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70" name="Equation" r:id="rId19" imgW="342720" imgH="203040" progId="Equation.DSMT4">
                        <p:embed/>
                      </p:oleObj>
                    </mc:Choice>
                    <mc:Fallback>
                      <p:oleObj name="Equation" r:id="rId19" imgW="34272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83695" y="1708402"/>
                              <a:ext cx="848412" cy="5027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68" name="对象 6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78375120"/>
                    </p:ext>
                  </p:extLst>
                </p:nvPr>
              </p:nvGraphicFramePr>
              <p:xfrm>
                <a:off x="6138629" y="1750444"/>
                <a:ext cx="393610" cy="43297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71" name="Equation" r:id="rId20" imgW="126720" imgH="139680" progId="Equation.DSMT4">
                        <p:embed/>
                      </p:oleObj>
                    </mc:Choice>
                    <mc:Fallback>
                      <p:oleObj name="Equation" r:id="rId20" imgW="126720" imgH="1396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38629" y="1750444"/>
                              <a:ext cx="393610" cy="43297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68" name="对象 6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78375120"/>
                    </p:ext>
                  </p:extLst>
                </p:nvPr>
              </p:nvGraphicFramePr>
              <p:xfrm>
                <a:off x="6138629" y="1750444"/>
                <a:ext cx="393610" cy="43297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71" name="Equation" r:id="rId20" imgW="126720" imgH="139680" progId="Equation.DSMT4">
                        <p:embed/>
                      </p:oleObj>
                    </mc:Choice>
                    <mc:Fallback>
                      <p:oleObj name="Equation" r:id="rId20" imgW="126720" imgH="1396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38629" y="1750444"/>
                              <a:ext cx="393610" cy="43297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pSp>
        <p:nvGrpSpPr>
          <p:cNvPr id="69" name="组合 68"/>
          <p:cNvGrpSpPr/>
          <p:nvPr/>
        </p:nvGrpSpPr>
        <p:grpSpPr>
          <a:xfrm>
            <a:off x="4503755" y="4113769"/>
            <a:ext cx="4660306" cy="1077218"/>
            <a:chOff x="4483695" y="1169796"/>
            <a:chExt cx="4660306" cy="107721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514851" y="1169796"/>
                  <a:ext cx="4629150" cy="107721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0"/>
                    </a:spcBef>
                    <a:defRPr/>
                  </a:pPr>
                  <a:r>
                    <a:rPr lang="zh-CN" altLang="en-US" sz="3200" dirty="0" smtClean="0">
                      <a:solidFill>
                        <a:srgbClr val="FF0000"/>
                      </a:solidFill>
                      <a:ea typeface="黑体" pitchFamily="2" charset="-122"/>
                      <a:cs typeface="Times New Roman" pitchFamily="18" charset="0"/>
                    </a:rPr>
                    <a:t>在</a:t>
                  </a:r>
                  <a:r>
                    <a:rPr lang="zh-CN" altLang="en-US" sz="3200" dirty="0" smtClean="0">
                      <a:solidFill>
                        <a:srgbClr val="FF0000"/>
                      </a:solidFill>
                      <a:ea typeface="黑体" pitchFamily="2" charset="-122"/>
                      <a:cs typeface="Times New Roman" pitchFamily="18" charset="0"/>
                    </a:rPr>
                    <a:t>区间</a:t>
                  </a:r>
                  <a14:m>
                    <m:oMath xmlns:m="http://schemas.openxmlformats.org/officeDocument/2006/math">
                      <m:r>
                        <a:rPr lang="en-US" altLang="zh-CN" sz="32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           </m:t>
                      </m:r>
                      <m:r>
                        <a:rPr lang="en-US" altLang="zh-CN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  </m:t>
                      </m:r>
                      <m:r>
                        <a:rPr lang="zh-CN" altLang="en-US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上</m:t>
                      </m:r>
                      <m:r>
                        <a:rPr lang="zh-CN" altLang="en-US" sz="3200" b="1" i="1" dirty="0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，</m:t>
                      </m:r>
                    </m:oMath>
                  </a14:m>
                  <a:endParaRPr lang="en-US" altLang="zh-CN" sz="3200" b="1" dirty="0" smtClean="0">
                    <a:solidFill>
                      <a:srgbClr val="FF0066"/>
                    </a:solidFill>
                    <a:ea typeface="Cambria Math" panose="02040503050406030204" pitchFamily="18" charset="0"/>
                    <a:cs typeface="Times New Roman" pitchFamily="18" charset="0"/>
                  </a:endParaRPr>
                </a:p>
                <a:p>
                  <a:pPr>
                    <a:spcBef>
                      <a:spcPts val="0"/>
                    </a:spcBef>
                    <a:defRPr/>
                  </a:pPr>
                  <a:r>
                    <a:rPr lang="en-US" altLang="zh-CN" sz="3200" b="1" dirty="0" smtClean="0">
                      <a:solidFill>
                        <a:srgbClr val="FF0066"/>
                      </a:solidFill>
                      <a:ea typeface="Cambria Math" panose="02040503050406030204" pitchFamily="18" charset="0"/>
                      <a:cs typeface="Times New Roman" pitchFamily="18" charset="0"/>
                    </a:rPr>
                    <a:t>       </a:t>
                  </a:r>
                  <a:r>
                    <a:rPr lang="zh-CN" altLang="en-US" sz="3200" b="1" dirty="0" smtClean="0">
                      <a:ea typeface="Cambria Math" panose="02040503050406030204" pitchFamily="18" charset="0"/>
                      <a:cs typeface="Times New Roman" pitchFamily="18" charset="0"/>
                    </a:rPr>
                    <a:t>随着    的增大而减小</a:t>
                  </a:r>
                  <a:endParaRPr lang="en-US" altLang="zh-CN" sz="3200" b="1" dirty="0" smtClean="0">
                    <a:ea typeface="Cambria Math" panose="02040503050406030204" pitchFamily="18" charset="0"/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70" name="Text 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14851" y="1169796"/>
                  <a:ext cx="4629150" cy="107721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3285" t="-8939" r="-2234" b="-14525"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71" name="对象 7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07314785"/>
                    </p:ext>
                  </p:extLst>
                </p:nvPr>
              </p:nvGraphicFramePr>
              <p:xfrm>
                <a:off x="5815590" y="1226390"/>
                <a:ext cx="1220788" cy="4984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72" name="Equation" r:id="rId22" imgW="495000" imgH="203040" progId="Equation.DSMT4">
                        <p:embed/>
                      </p:oleObj>
                    </mc:Choice>
                    <mc:Fallback>
                      <p:oleObj name="Equation" r:id="rId22" imgW="49500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15590" y="1226390"/>
                              <a:ext cx="1220788" cy="49847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71" name="对象 7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07314785"/>
                    </p:ext>
                  </p:extLst>
                </p:nvPr>
              </p:nvGraphicFramePr>
              <p:xfrm>
                <a:off x="5815590" y="1226390"/>
                <a:ext cx="1220788" cy="4984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72" name="Equation" r:id="rId22" imgW="495000" imgH="203040" progId="Equation.DSMT4">
                        <p:embed/>
                      </p:oleObj>
                    </mc:Choice>
                    <mc:Fallback>
                      <p:oleObj name="Equation" r:id="rId22" imgW="49500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15590" y="1226390"/>
                              <a:ext cx="1220788" cy="49847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72" name="对象 7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79529908"/>
                    </p:ext>
                  </p:extLst>
                </p:nvPr>
              </p:nvGraphicFramePr>
              <p:xfrm>
                <a:off x="4483695" y="1708402"/>
                <a:ext cx="848412" cy="5027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73" name="Equation" r:id="rId24" imgW="342720" imgH="203040" progId="Equation.DSMT4">
                        <p:embed/>
                      </p:oleObj>
                    </mc:Choice>
                    <mc:Fallback>
                      <p:oleObj name="Equation" r:id="rId24" imgW="34272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83695" y="1708402"/>
                              <a:ext cx="848412" cy="5027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72" name="对象 7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79529908"/>
                    </p:ext>
                  </p:extLst>
                </p:nvPr>
              </p:nvGraphicFramePr>
              <p:xfrm>
                <a:off x="4483695" y="1708402"/>
                <a:ext cx="848412" cy="5027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73" name="Equation" r:id="rId24" imgW="342720" imgH="203040" progId="Equation.DSMT4">
                        <p:embed/>
                      </p:oleObj>
                    </mc:Choice>
                    <mc:Fallback>
                      <p:oleObj name="Equation" r:id="rId24" imgW="34272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83695" y="1708402"/>
                              <a:ext cx="848412" cy="5027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73" name="对象 7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05595782"/>
                    </p:ext>
                  </p:extLst>
                </p:nvPr>
              </p:nvGraphicFramePr>
              <p:xfrm>
                <a:off x="6138629" y="1750444"/>
                <a:ext cx="393610" cy="43297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74" name="Equation" r:id="rId25" imgW="126720" imgH="139680" progId="Equation.DSMT4">
                        <p:embed/>
                      </p:oleObj>
                    </mc:Choice>
                    <mc:Fallback>
                      <p:oleObj name="Equation" r:id="rId25" imgW="126720" imgH="1396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38629" y="1750444"/>
                              <a:ext cx="393610" cy="43297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73" name="对象 7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05595782"/>
                    </p:ext>
                  </p:extLst>
                </p:nvPr>
              </p:nvGraphicFramePr>
              <p:xfrm>
                <a:off x="6138629" y="1750444"/>
                <a:ext cx="393610" cy="43297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74" name="Equation" r:id="rId25" imgW="126720" imgH="139680" progId="Equation.DSMT4">
                        <p:embed/>
                      </p:oleObj>
                    </mc:Choice>
                    <mc:Fallback>
                      <p:oleObj name="Equation" r:id="rId25" imgW="126720" imgH="1396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38629" y="1750444"/>
                              <a:ext cx="393610" cy="43297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pSp>
        <p:nvGrpSpPr>
          <p:cNvPr id="74" name="组合 73"/>
          <p:cNvGrpSpPr/>
          <p:nvPr/>
        </p:nvGrpSpPr>
        <p:grpSpPr>
          <a:xfrm>
            <a:off x="4503755" y="5379171"/>
            <a:ext cx="4660306" cy="1077218"/>
            <a:chOff x="4483695" y="1169796"/>
            <a:chExt cx="4660306" cy="107721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514851" y="1169796"/>
                  <a:ext cx="4629150" cy="107721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0"/>
                    </a:spcBef>
                    <a:defRPr/>
                  </a:pPr>
                  <a:r>
                    <a:rPr lang="zh-CN" altLang="en-US" sz="3200" dirty="0" smtClean="0">
                      <a:solidFill>
                        <a:srgbClr val="FF0000"/>
                      </a:solidFill>
                      <a:ea typeface="黑体" pitchFamily="2" charset="-122"/>
                      <a:cs typeface="Times New Roman" pitchFamily="18" charset="0"/>
                    </a:rPr>
                    <a:t>在</a:t>
                  </a:r>
                  <a:r>
                    <a:rPr lang="zh-CN" altLang="en-US" sz="3200" dirty="0" smtClean="0">
                      <a:solidFill>
                        <a:srgbClr val="FF0000"/>
                      </a:solidFill>
                      <a:ea typeface="黑体" pitchFamily="2" charset="-122"/>
                      <a:cs typeface="Times New Roman" pitchFamily="18" charset="0"/>
                    </a:rPr>
                    <a:t>区间</a:t>
                  </a:r>
                  <a14:m>
                    <m:oMath xmlns:m="http://schemas.openxmlformats.org/officeDocument/2006/math">
                      <m:r>
                        <a:rPr lang="en-US" altLang="zh-CN" sz="32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           </m:t>
                      </m:r>
                      <m:r>
                        <a:rPr lang="en-US" altLang="zh-CN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  </m:t>
                      </m:r>
                      <m:r>
                        <a:rPr lang="zh-CN" altLang="en-US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上</m:t>
                      </m:r>
                      <m:r>
                        <a:rPr lang="zh-CN" altLang="en-US" sz="3200" b="1" i="1" dirty="0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，</m:t>
                      </m:r>
                    </m:oMath>
                  </a14:m>
                  <a:endParaRPr lang="en-US" altLang="zh-CN" sz="3200" b="1" dirty="0" smtClean="0">
                    <a:solidFill>
                      <a:srgbClr val="FF0066"/>
                    </a:solidFill>
                    <a:ea typeface="Cambria Math" panose="02040503050406030204" pitchFamily="18" charset="0"/>
                    <a:cs typeface="Times New Roman" pitchFamily="18" charset="0"/>
                  </a:endParaRPr>
                </a:p>
                <a:p>
                  <a:pPr>
                    <a:spcBef>
                      <a:spcPts val="0"/>
                    </a:spcBef>
                    <a:defRPr/>
                  </a:pPr>
                  <a:r>
                    <a:rPr lang="en-US" altLang="zh-CN" sz="3200" b="1" dirty="0" smtClean="0">
                      <a:solidFill>
                        <a:srgbClr val="FF0066"/>
                      </a:solidFill>
                      <a:ea typeface="Cambria Math" panose="02040503050406030204" pitchFamily="18" charset="0"/>
                      <a:cs typeface="Times New Roman" pitchFamily="18" charset="0"/>
                    </a:rPr>
                    <a:t>       </a:t>
                  </a:r>
                  <a:r>
                    <a:rPr lang="zh-CN" altLang="en-US" sz="3200" b="1" dirty="0" smtClean="0">
                      <a:ea typeface="Cambria Math" panose="02040503050406030204" pitchFamily="18" charset="0"/>
                      <a:cs typeface="Times New Roman" pitchFamily="18" charset="0"/>
                    </a:rPr>
                    <a:t>随着    的增大而减小</a:t>
                  </a:r>
                  <a:endParaRPr lang="en-US" altLang="zh-CN" sz="3200" b="1" dirty="0" smtClean="0">
                    <a:ea typeface="Cambria Math" panose="02040503050406030204" pitchFamily="18" charset="0"/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75" name="Text 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14851" y="1169796"/>
                  <a:ext cx="4629150" cy="1077218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3285" t="-8939" r="-2234" b="-14525"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76" name="对象 7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8800440"/>
                    </p:ext>
                  </p:extLst>
                </p:nvPr>
              </p:nvGraphicFramePr>
              <p:xfrm>
                <a:off x="5787015" y="1227813"/>
                <a:ext cx="1281113" cy="4984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75" name="Equation" r:id="rId27" imgW="520560" imgH="203040" progId="Equation.DSMT4">
                        <p:embed/>
                      </p:oleObj>
                    </mc:Choice>
                    <mc:Fallback>
                      <p:oleObj name="Equation" r:id="rId27" imgW="52056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87015" y="1227813"/>
                              <a:ext cx="1281113" cy="49847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76" name="对象 7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8800440"/>
                    </p:ext>
                  </p:extLst>
                </p:nvPr>
              </p:nvGraphicFramePr>
              <p:xfrm>
                <a:off x="5787015" y="1227813"/>
                <a:ext cx="1281113" cy="4984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75" name="Equation" r:id="rId27" imgW="520560" imgH="203040" progId="Equation.DSMT4">
                        <p:embed/>
                      </p:oleObj>
                    </mc:Choice>
                    <mc:Fallback>
                      <p:oleObj name="Equation" r:id="rId27" imgW="52056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87015" y="1227813"/>
                              <a:ext cx="1281113" cy="49847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77" name="对象 7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06599685"/>
                    </p:ext>
                  </p:extLst>
                </p:nvPr>
              </p:nvGraphicFramePr>
              <p:xfrm>
                <a:off x="4483695" y="1708402"/>
                <a:ext cx="848412" cy="5027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76" name="Equation" r:id="rId29" imgW="342720" imgH="203040" progId="Equation.DSMT4">
                        <p:embed/>
                      </p:oleObj>
                    </mc:Choice>
                    <mc:Fallback>
                      <p:oleObj name="Equation" r:id="rId29" imgW="34272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83695" y="1708402"/>
                              <a:ext cx="848412" cy="5027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77" name="对象 7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06599685"/>
                    </p:ext>
                  </p:extLst>
                </p:nvPr>
              </p:nvGraphicFramePr>
              <p:xfrm>
                <a:off x="4483695" y="1708402"/>
                <a:ext cx="848412" cy="5027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76" name="Equation" r:id="rId29" imgW="342720" imgH="203040" progId="Equation.DSMT4">
                        <p:embed/>
                      </p:oleObj>
                    </mc:Choice>
                    <mc:Fallback>
                      <p:oleObj name="Equation" r:id="rId29" imgW="34272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83695" y="1708402"/>
                              <a:ext cx="848412" cy="5027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78" name="对象 7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98176068"/>
                    </p:ext>
                  </p:extLst>
                </p:nvPr>
              </p:nvGraphicFramePr>
              <p:xfrm>
                <a:off x="6138629" y="1750444"/>
                <a:ext cx="393610" cy="43297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77" name="Equation" r:id="rId30" imgW="126720" imgH="139680" progId="Equation.DSMT4">
                        <p:embed/>
                      </p:oleObj>
                    </mc:Choice>
                    <mc:Fallback>
                      <p:oleObj name="Equation" r:id="rId30" imgW="126720" imgH="1396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38629" y="1750444"/>
                              <a:ext cx="393610" cy="43297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78" name="对象 7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98176068"/>
                    </p:ext>
                  </p:extLst>
                </p:nvPr>
              </p:nvGraphicFramePr>
              <p:xfrm>
                <a:off x="6138629" y="1750444"/>
                <a:ext cx="393610" cy="43297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77" name="Equation" r:id="rId30" imgW="126720" imgH="139680" progId="Equation.DSMT4">
                        <p:embed/>
                      </p:oleObj>
                    </mc:Choice>
                    <mc:Fallback>
                      <p:oleObj name="Equation" r:id="rId30" imgW="126720" imgH="1396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38629" y="1750444"/>
                              <a:ext cx="393610" cy="43297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63466" y="215856"/>
            <a:ext cx="61229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增函数与增区间的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概念：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226953" y="1092168"/>
            <a:ext cx="8397930" cy="206210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defRPr/>
            </a:pP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如果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对于定义域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I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内的某个区间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D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上的</a:t>
            </a:r>
            <a:r>
              <a:rPr lang="zh-CN" altLang="en-US" sz="3200" b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任意</a:t>
            </a:r>
            <a:endParaRPr lang="en-US" altLang="zh-CN" sz="3200" b="1" dirty="0" smtClean="0">
              <a:solidFill>
                <a:srgbClr val="0000FF"/>
              </a:solidFill>
              <a:ea typeface="黑体" pitchFamily="2" charset="-122"/>
              <a:cs typeface="Times New Roman" pitchFamily="18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两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个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自变量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30000" dirty="0" smtClean="0"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, 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30000" dirty="0"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，当</a:t>
            </a:r>
            <a:r>
              <a:rPr lang="en-US" altLang="zh-CN" sz="3200" b="1" i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30000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&lt;</a:t>
            </a:r>
            <a:r>
              <a:rPr lang="en-US" altLang="zh-CN" sz="3200" b="1" i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30000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时，都有</a:t>
            </a:r>
            <a:r>
              <a:rPr lang="en-US" altLang="zh-CN" sz="3200" b="1" i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25000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 sz="3200" b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)&lt;</a:t>
            </a:r>
            <a:r>
              <a:rPr lang="en-US" altLang="zh-CN" sz="3200" b="1" i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25000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2</a:t>
            </a:r>
            <a:r>
              <a:rPr lang="en-US" altLang="zh-CN" sz="3200" b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，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那么就说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在区间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D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是</a:t>
            </a:r>
            <a:r>
              <a:rPr lang="zh-CN" altLang="en-US" sz="3200" b="1" dirty="0" smtClean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增函数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．</a:t>
            </a:r>
            <a:endParaRPr lang="en-US" altLang="zh-CN" sz="3200" b="1" dirty="0" smtClean="0">
              <a:ea typeface="黑体" pitchFamily="2" charset="-122"/>
              <a:cs typeface="Times New Roman" pitchFamily="18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对应区间称为</a:t>
            </a:r>
            <a:r>
              <a:rPr lang="zh-CN" altLang="en-US" sz="3200" b="1" dirty="0" smtClean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增区间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.</a:t>
            </a:r>
            <a:endParaRPr lang="zh-CN" altLang="en-US" sz="3200" b="1" dirty="0">
              <a:solidFill>
                <a:srgbClr val="FF0066"/>
              </a:solidFill>
              <a:ea typeface="黑体" pitchFamily="2" charset="-122"/>
              <a:cs typeface="Times New Roman" pitchFamily="18" charset="0"/>
            </a:endParaRPr>
          </a:p>
        </p:txBody>
      </p:sp>
      <p:grpSp>
        <p:nvGrpSpPr>
          <p:cNvPr id="10" name="Group 102"/>
          <p:cNvGrpSpPr>
            <a:grpSpLocks/>
          </p:cNvGrpSpPr>
          <p:nvPr/>
        </p:nvGrpSpPr>
        <p:grpSpPr bwMode="auto">
          <a:xfrm>
            <a:off x="5319766" y="3429000"/>
            <a:ext cx="3159125" cy="2281885"/>
            <a:chOff x="615" y="689"/>
            <a:chExt cx="1990" cy="1591"/>
          </a:xfrm>
        </p:grpSpPr>
        <p:sp>
          <p:nvSpPr>
            <p:cNvPr id="11" name="Line 3"/>
            <p:cNvSpPr>
              <a:spLocks noChangeShapeType="1"/>
            </p:cNvSpPr>
            <p:nvPr/>
          </p:nvSpPr>
          <p:spPr bwMode="auto">
            <a:xfrm>
              <a:off x="624" y="1872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4"/>
            <p:cNvSpPr>
              <a:spLocks noChangeShapeType="1"/>
            </p:cNvSpPr>
            <p:nvPr/>
          </p:nvSpPr>
          <p:spPr bwMode="auto">
            <a:xfrm>
              <a:off x="854" y="786"/>
              <a:ext cx="0" cy="1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649" y="1905"/>
              <a:ext cx="171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O</a:t>
              </a:r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2400" y="1872"/>
              <a:ext cx="205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 dirty="0"/>
                <a:t>x</a:t>
              </a:r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615" y="689"/>
              <a:ext cx="205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 dirty="0"/>
                <a:t>y</a:t>
              </a:r>
            </a:p>
          </p:txBody>
        </p:sp>
      </p:grpSp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6073828" y="3627437"/>
          <a:ext cx="12557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2" name="公式" r:id="rId3" imgW="622080" imgH="203040" progId="Equation.3">
                  <p:embed/>
                </p:oleObj>
              </mc:Choice>
              <mc:Fallback>
                <p:oleObj name="公式" r:id="rId3" imgW="62208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3828" y="3627437"/>
                        <a:ext cx="1255713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Freeform 17"/>
          <p:cNvSpPr>
            <a:spLocks/>
          </p:cNvSpPr>
          <p:nvPr/>
        </p:nvSpPr>
        <p:spPr bwMode="auto">
          <a:xfrm>
            <a:off x="5819828" y="3502025"/>
            <a:ext cx="2111375" cy="1233487"/>
          </a:xfrm>
          <a:custGeom>
            <a:avLst/>
            <a:gdLst>
              <a:gd name="T0" fmla="*/ 0 w 1488"/>
              <a:gd name="T1" fmla="*/ 2147483647 h 816"/>
              <a:gd name="T2" fmla="*/ 2147483647 w 1488"/>
              <a:gd name="T3" fmla="*/ 2147483647 h 816"/>
              <a:gd name="T4" fmla="*/ 2147483647 w 1488"/>
              <a:gd name="T5" fmla="*/ 0 h 816"/>
              <a:gd name="T6" fmla="*/ 0 60000 65536"/>
              <a:gd name="T7" fmla="*/ 0 60000 65536"/>
              <a:gd name="T8" fmla="*/ 0 60000 65536"/>
              <a:gd name="T9" fmla="*/ 0 w 1488"/>
              <a:gd name="T10" fmla="*/ 0 h 816"/>
              <a:gd name="T11" fmla="*/ 1488 w 1488"/>
              <a:gd name="T12" fmla="*/ 816 h 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88" h="816">
                <a:moveTo>
                  <a:pt x="0" y="816"/>
                </a:moveTo>
                <a:cubicBezTo>
                  <a:pt x="332" y="788"/>
                  <a:pt x="664" y="760"/>
                  <a:pt x="912" y="624"/>
                </a:cubicBezTo>
                <a:cubicBezTo>
                  <a:pt x="1160" y="488"/>
                  <a:pt x="1392" y="104"/>
                  <a:pt x="1488" y="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" name="Group 113"/>
          <p:cNvGrpSpPr>
            <a:grpSpLocks/>
          </p:cNvGrpSpPr>
          <p:nvPr/>
        </p:nvGrpSpPr>
        <p:grpSpPr bwMode="auto">
          <a:xfrm>
            <a:off x="6516741" y="4581525"/>
            <a:ext cx="950912" cy="900112"/>
            <a:chOff x="1369" y="1475"/>
            <a:chExt cx="599" cy="649"/>
          </a:xfrm>
        </p:grpSpPr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1443" y="1475"/>
              <a:ext cx="68" cy="64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" name="Object 16"/>
            <p:cNvGraphicFramePr>
              <a:graphicFrameLocks noChangeAspect="1"/>
            </p:cNvGraphicFramePr>
            <p:nvPr/>
          </p:nvGraphicFramePr>
          <p:xfrm>
            <a:off x="1439" y="1484"/>
            <a:ext cx="52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3" name="公式" r:id="rId5" imgW="419040" imgH="215640" progId="Equation.3">
                    <p:embed/>
                  </p:oleObj>
                </mc:Choice>
                <mc:Fallback>
                  <p:oleObj name="公式" r:id="rId5" imgW="419040" imgH="2156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9" y="1484"/>
                          <a:ext cx="529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Line 45"/>
            <p:cNvSpPr>
              <a:spLocks noChangeShapeType="1"/>
            </p:cNvSpPr>
            <p:nvPr/>
          </p:nvSpPr>
          <p:spPr bwMode="auto">
            <a:xfrm>
              <a:off x="1471" y="1539"/>
              <a:ext cx="0" cy="34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" name="Group 62"/>
            <p:cNvGrpSpPr>
              <a:grpSpLocks/>
            </p:cNvGrpSpPr>
            <p:nvPr/>
          </p:nvGrpSpPr>
          <p:grpSpPr bwMode="auto">
            <a:xfrm>
              <a:off x="1369" y="1824"/>
              <a:ext cx="236" cy="300"/>
              <a:chOff x="1369" y="1872"/>
              <a:chExt cx="236" cy="300"/>
            </a:xfrm>
          </p:grpSpPr>
          <p:graphicFrame>
            <p:nvGraphicFramePr>
              <p:cNvPr id="24" name="Object 17"/>
              <p:cNvGraphicFramePr>
                <a:graphicFrameLocks noChangeAspect="1"/>
              </p:cNvGraphicFramePr>
              <p:nvPr/>
            </p:nvGraphicFramePr>
            <p:xfrm>
              <a:off x="1369" y="1899"/>
              <a:ext cx="236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74" name="公式" r:id="rId7" imgW="177480" imgH="215640" progId="Equation.3">
                      <p:embed/>
                    </p:oleObj>
                  </mc:Choice>
                  <mc:Fallback>
                    <p:oleObj name="公式" r:id="rId7" imgW="177480" imgH="21564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69" y="1899"/>
                            <a:ext cx="236" cy="27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" name="AutoShape 60"/>
              <p:cNvSpPr>
                <a:spLocks noChangeArrowheads="1"/>
              </p:cNvSpPr>
              <p:nvPr/>
            </p:nvSpPr>
            <p:spPr bwMode="auto">
              <a:xfrm>
                <a:off x="1440" y="1872"/>
                <a:ext cx="68" cy="65"/>
              </a:xfrm>
              <a:prstGeom prst="octagon">
                <a:avLst>
                  <a:gd name="adj" fmla="val 29287"/>
                </a:avLst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6" name="Group 117"/>
          <p:cNvGrpSpPr>
            <a:grpSpLocks/>
          </p:cNvGrpSpPr>
          <p:nvPr/>
        </p:nvGrpSpPr>
        <p:grpSpPr bwMode="auto">
          <a:xfrm>
            <a:off x="7502580" y="3760789"/>
            <a:ext cx="828675" cy="1766887"/>
            <a:chOff x="1990" y="1253"/>
            <a:chExt cx="522" cy="1113"/>
          </a:xfrm>
        </p:grpSpPr>
        <p:graphicFrame>
          <p:nvGraphicFramePr>
            <p:cNvPr id="27" name="Object 10"/>
            <p:cNvGraphicFramePr>
              <a:graphicFrameLocks noChangeAspect="1"/>
            </p:cNvGraphicFramePr>
            <p:nvPr/>
          </p:nvGraphicFramePr>
          <p:xfrm>
            <a:off x="2091" y="1253"/>
            <a:ext cx="421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5" name="公式" r:id="rId9" imgW="431640" imgH="215640" progId="Equation.3">
                    <p:embed/>
                  </p:oleObj>
                </mc:Choice>
                <mc:Fallback>
                  <p:oleObj name="公式" r:id="rId9" imgW="431640" imgH="2156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1" y="1253"/>
                          <a:ext cx="421" cy="2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Line 46"/>
            <p:cNvSpPr>
              <a:spLocks noChangeShapeType="1"/>
            </p:cNvSpPr>
            <p:nvPr/>
          </p:nvSpPr>
          <p:spPr bwMode="auto">
            <a:xfrm>
              <a:off x="2090" y="1346"/>
              <a:ext cx="0" cy="7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" name="Group 63"/>
            <p:cNvGrpSpPr>
              <a:grpSpLocks/>
            </p:cNvGrpSpPr>
            <p:nvPr/>
          </p:nvGrpSpPr>
          <p:grpSpPr bwMode="auto">
            <a:xfrm>
              <a:off x="1990" y="2066"/>
              <a:ext cx="217" cy="300"/>
              <a:chOff x="2012" y="1872"/>
              <a:chExt cx="217" cy="300"/>
            </a:xfrm>
          </p:grpSpPr>
          <p:graphicFrame>
            <p:nvGraphicFramePr>
              <p:cNvPr id="31" name="Object 11"/>
              <p:cNvGraphicFramePr>
                <a:graphicFrameLocks noChangeAspect="1"/>
              </p:cNvGraphicFramePr>
              <p:nvPr/>
            </p:nvGraphicFramePr>
            <p:xfrm>
              <a:off x="2012" y="1899"/>
              <a:ext cx="217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76" name="公式" r:id="rId11" imgW="190440" imgH="215640" progId="Equation.3">
                      <p:embed/>
                    </p:oleObj>
                  </mc:Choice>
                  <mc:Fallback>
                    <p:oleObj name="公式" r:id="rId11" imgW="190440" imgH="21564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2" y="1899"/>
                            <a:ext cx="217" cy="27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" name="AutoShape 61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68" cy="65"/>
              </a:xfrm>
              <a:prstGeom prst="octagon">
                <a:avLst>
                  <a:gd name="adj" fmla="val 29287"/>
                </a:avLst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" name="AutoShape 38"/>
            <p:cNvSpPr>
              <a:spLocks noChangeArrowheads="1"/>
            </p:cNvSpPr>
            <p:nvPr/>
          </p:nvSpPr>
          <p:spPr bwMode="auto">
            <a:xfrm>
              <a:off x="2042" y="1298"/>
              <a:ext cx="68" cy="65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63466" y="3610998"/>
            <a:ext cx="449109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图象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从左到右连续</a:t>
            </a:r>
            <a:r>
              <a:rPr lang="zh-CN" altLang="en-US" sz="32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上升</a:t>
            </a:r>
            <a:endParaRPr lang="zh-CN" altLang="en-US" sz="3200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55007" y="4487877"/>
            <a:ext cx="3478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1" dirty="0" smtClean="0">
                <a:ea typeface="宋体" pitchFamily="2" charset="-122"/>
                <a:cs typeface="Times New Roman" pitchFamily="18" charset="0"/>
              </a:rPr>
              <a:t>y</a:t>
            </a:r>
            <a:r>
              <a:rPr lang="zh-CN" altLang="en-US" sz="3200" b="1" dirty="0" smtClean="0">
                <a:ea typeface="宋体" pitchFamily="2" charset="-122"/>
                <a:cs typeface="Times New Roman" pitchFamily="18" charset="0"/>
              </a:rPr>
              <a:t>随</a:t>
            </a:r>
            <a:r>
              <a:rPr lang="en-US" altLang="zh-CN" sz="3200" b="1" i="1" dirty="0" smtClean="0"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3200" b="1" dirty="0" smtClean="0">
                <a:ea typeface="宋体" pitchFamily="2" charset="-122"/>
                <a:cs typeface="Times New Roman" pitchFamily="18" charset="0"/>
              </a:rPr>
              <a:t>的增大而增大</a:t>
            </a:r>
            <a:endParaRPr lang="zh-CN" altLang="en-US" sz="3200" dirty="0"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0" grpId="0" animBg="1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63466" y="215856"/>
            <a:ext cx="61229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减函数与减区间的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概念：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226953" y="1092168"/>
            <a:ext cx="8397930" cy="206210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defRPr/>
            </a:pP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如果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对于定义域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I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内的某个区间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D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上的</a:t>
            </a:r>
            <a:r>
              <a:rPr lang="zh-CN" altLang="en-US" sz="3200" b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任意</a:t>
            </a:r>
            <a:endParaRPr lang="en-US" altLang="zh-CN" sz="3200" b="1" dirty="0" smtClean="0">
              <a:solidFill>
                <a:srgbClr val="0000FF"/>
              </a:solidFill>
              <a:ea typeface="黑体" pitchFamily="2" charset="-122"/>
              <a:cs typeface="Times New Roman" pitchFamily="18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两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个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自变量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30000" dirty="0" smtClean="0"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, 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30000" dirty="0"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，当</a:t>
            </a:r>
            <a:r>
              <a:rPr lang="en-US" altLang="zh-CN" sz="3200" b="1" i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30000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&lt;</a:t>
            </a:r>
            <a:r>
              <a:rPr lang="en-US" altLang="zh-CN" sz="3200" b="1" i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30000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时，都有</a:t>
            </a:r>
            <a:r>
              <a:rPr lang="en-US" altLang="zh-CN" sz="3200" b="1" i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25000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 sz="3200" b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)&gt;</a:t>
            </a:r>
            <a:r>
              <a:rPr lang="en-US" altLang="zh-CN" sz="3200" b="1" i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25000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2</a:t>
            </a:r>
            <a:r>
              <a:rPr lang="en-US" altLang="zh-CN" sz="3200" b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，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那么就说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在区间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D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是</a:t>
            </a:r>
            <a:r>
              <a:rPr lang="zh-CN" altLang="en-US" sz="3200" b="1" dirty="0" smtClean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减函数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．</a:t>
            </a:r>
            <a:endParaRPr lang="en-US" altLang="zh-CN" sz="3200" b="1" dirty="0" smtClean="0">
              <a:ea typeface="黑体" pitchFamily="2" charset="-122"/>
              <a:cs typeface="Times New Roman" pitchFamily="18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对应区间称为</a:t>
            </a:r>
            <a:r>
              <a:rPr lang="zh-CN" altLang="en-US" sz="3200" b="1" dirty="0" smtClean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减区间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.</a:t>
            </a:r>
            <a:endParaRPr lang="zh-CN" altLang="en-US" sz="3200" b="1" dirty="0">
              <a:solidFill>
                <a:srgbClr val="FF0066"/>
              </a:solidFill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63466" y="3538539"/>
            <a:ext cx="449109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图象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从左到</a:t>
            </a:r>
            <a:r>
              <a:rPr lang="zh-CN" altLang="en-US" sz="32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右连续下降</a:t>
            </a:r>
            <a:endParaRPr lang="zh-CN" altLang="en-US" sz="3200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55007" y="4341825"/>
            <a:ext cx="3456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1" dirty="0" smtClean="0">
                <a:ea typeface="宋体" pitchFamily="2" charset="-122"/>
                <a:cs typeface="Times New Roman" pitchFamily="18" charset="0"/>
              </a:rPr>
              <a:t>y</a:t>
            </a:r>
            <a:r>
              <a:rPr lang="zh-CN" altLang="en-US" sz="3200" b="1" dirty="0" smtClean="0">
                <a:ea typeface="宋体" pitchFamily="2" charset="-122"/>
                <a:cs typeface="Times New Roman" pitchFamily="18" charset="0"/>
              </a:rPr>
              <a:t>随</a:t>
            </a:r>
            <a:r>
              <a:rPr lang="en-US" altLang="zh-CN" sz="3200" b="1" i="1" dirty="0" smtClean="0"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3200" b="1" dirty="0" smtClean="0">
                <a:ea typeface="宋体" pitchFamily="2" charset="-122"/>
                <a:cs typeface="Times New Roman" pitchFamily="18" charset="0"/>
              </a:rPr>
              <a:t>的增大而减小</a:t>
            </a:r>
            <a:endParaRPr lang="zh-CN" altLang="en-US" sz="3200" dirty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9" name="Object 8"/>
          <p:cNvGraphicFramePr>
            <a:graphicFrameLocks noChangeAspect="1"/>
          </p:cNvGraphicFramePr>
          <p:nvPr/>
        </p:nvGraphicFramePr>
        <p:xfrm>
          <a:off x="6461135" y="3530601"/>
          <a:ext cx="11811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1" name="公式" r:id="rId3" imgW="622080" imgH="203040" progId="Equation.3">
                  <p:embed/>
                </p:oleObj>
              </mc:Choice>
              <mc:Fallback>
                <p:oleObj name="公式" r:id="rId3" imgW="62208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5" y="3530601"/>
                        <a:ext cx="118110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Group 103"/>
          <p:cNvGrpSpPr>
            <a:grpSpLocks/>
          </p:cNvGrpSpPr>
          <p:nvPr/>
        </p:nvGrpSpPr>
        <p:grpSpPr bwMode="auto">
          <a:xfrm>
            <a:off x="5302260" y="3502026"/>
            <a:ext cx="3074988" cy="2276475"/>
            <a:chOff x="624" y="2678"/>
            <a:chExt cx="1937" cy="1434"/>
          </a:xfrm>
        </p:grpSpPr>
        <p:sp>
          <p:nvSpPr>
            <p:cNvPr id="36" name="Line 76"/>
            <p:cNvSpPr>
              <a:spLocks noChangeShapeType="1"/>
            </p:cNvSpPr>
            <p:nvPr/>
          </p:nvSpPr>
          <p:spPr bwMode="auto">
            <a:xfrm flipV="1">
              <a:off x="624" y="3744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77"/>
            <p:cNvSpPr>
              <a:spLocks noChangeShapeType="1"/>
            </p:cNvSpPr>
            <p:nvPr/>
          </p:nvSpPr>
          <p:spPr bwMode="auto">
            <a:xfrm>
              <a:off x="855" y="2678"/>
              <a:ext cx="1" cy="1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78"/>
            <p:cNvSpPr txBox="1">
              <a:spLocks noChangeArrowheads="1"/>
            </p:cNvSpPr>
            <p:nvPr/>
          </p:nvSpPr>
          <p:spPr bwMode="auto">
            <a:xfrm>
              <a:off x="646" y="3711"/>
              <a:ext cx="1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O</a:t>
              </a:r>
            </a:p>
          </p:txBody>
        </p:sp>
        <p:sp>
          <p:nvSpPr>
            <p:cNvPr id="39" name="Text Box 79"/>
            <p:cNvSpPr txBox="1">
              <a:spLocks noChangeArrowheads="1"/>
            </p:cNvSpPr>
            <p:nvPr/>
          </p:nvSpPr>
          <p:spPr bwMode="auto">
            <a:xfrm>
              <a:off x="2352" y="3744"/>
              <a:ext cx="20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 dirty="0"/>
                <a:t>x</a:t>
              </a:r>
            </a:p>
          </p:txBody>
        </p:sp>
        <p:sp>
          <p:nvSpPr>
            <p:cNvPr id="40" name="Freeform 80"/>
            <p:cNvSpPr>
              <a:spLocks/>
            </p:cNvSpPr>
            <p:nvPr/>
          </p:nvSpPr>
          <p:spPr bwMode="auto">
            <a:xfrm flipH="1">
              <a:off x="1056" y="2696"/>
              <a:ext cx="1392" cy="832"/>
            </a:xfrm>
            <a:custGeom>
              <a:avLst/>
              <a:gdLst>
                <a:gd name="T0" fmla="*/ 0 w 1488"/>
                <a:gd name="T1" fmla="*/ 899 h 816"/>
                <a:gd name="T2" fmla="*/ 654 w 1488"/>
                <a:gd name="T3" fmla="*/ 687 h 816"/>
                <a:gd name="T4" fmla="*/ 1066 w 1488"/>
                <a:gd name="T5" fmla="*/ 0 h 816"/>
                <a:gd name="T6" fmla="*/ 0 60000 65536"/>
                <a:gd name="T7" fmla="*/ 0 60000 65536"/>
                <a:gd name="T8" fmla="*/ 0 60000 65536"/>
                <a:gd name="T9" fmla="*/ 0 w 1488"/>
                <a:gd name="T10" fmla="*/ 0 h 816"/>
                <a:gd name="T11" fmla="*/ 1488 w 1488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8" h="816">
                  <a:moveTo>
                    <a:pt x="0" y="816"/>
                  </a:moveTo>
                  <a:cubicBezTo>
                    <a:pt x="332" y="788"/>
                    <a:pt x="664" y="760"/>
                    <a:pt x="912" y="624"/>
                  </a:cubicBezTo>
                  <a:cubicBezTo>
                    <a:pt x="1160" y="488"/>
                    <a:pt x="1392" y="104"/>
                    <a:pt x="1488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" name="Text Box 90"/>
          <p:cNvSpPr txBox="1">
            <a:spLocks noChangeArrowheads="1"/>
          </p:cNvSpPr>
          <p:nvPr/>
        </p:nvSpPr>
        <p:spPr bwMode="auto">
          <a:xfrm>
            <a:off x="5226060" y="3365501"/>
            <a:ext cx="3317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i="1" dirty="0"/>
              <a:t>y</a:t>
            </a:r>
          </a:p>
        </p:txBody>
      </p:sp>
      <p:grpSp>
        <p:nvGrpSpPr>
          <p:cNvPr id="42" name="Group 121"/>
          <p:cNvGrpSpPr>
            <a:grpSpLocks/>
          </p:cNvGrpSpPr>
          <p:nvPr/>
        </p:nvGrpSpPr>
        <p:grpSpPr bwMode="auto">
          <a:xfrm>
            <a:off x="5745173" y="4035426"/>
            <a:ext cx="922337" cy="1616075"/>
            <a:chOff x="903" y="3158"/>
            <a:chExt cx="581" cy="1018"/>
          </a:xfrm>
        </p:grpSpPr>
        <p:grpSp>
          <p:nvGrpSpPr>
            <p:cNvPr id="43" name="Group 118"/>
            <p:cNvGrpSpPr>
              <a:grpSpLocks/>
            </p:cNvGrpSpPr>
            <p:nvPr/>
          </p:nvGrpSpPr>
          <p:grpSpPr bwMode="auto">
            <a:xfrm>
              <a:off x="903" y="3158"/>
              <a:ext cx="581" cy="1018"/>
              <a:chOff x="903" y="3158"/>
              <a:chExt cx="581" cy="1018"/>
            </a:xfrm>
          </p:grpSpPr>
          <p:graphicFrame>
            <p:nvGraphicFramePr>
              <p:cNvPr id="46" name="Object 14"/>
              <p:cNvGraphicFramePr>
                <a:graphicFrameLocks noChangeAspect="1"/>
              </p:cNvGraphicFramePr>
              <p:nvPr/>
            </p:nvGraphicFramePr>
            <p:xfrm>
              <a:off x="903" y="3158"/>
              <a:ext cx="447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02" name="公式" r:id="rId5" imgW="419040" imgH="215640" progId="Equation.3">
                      <p:embed/>
                    </p:oleObj>
                  </mc:Choice>
                  <mc:Fallback>
                    <p:oleObj name="公式" r:id="rId5" imgW="419040" imgH="21564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3" y="3158"/>
                            <a:ext cx="447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" name="Line 89"/>
              <p:cNvSpPr>
                <a:spLocks noChangeShapeType="1"/>
              </p:cNvSpPr>
              <p:nvPr/>
            </p:nvSpPr>
            <p:spPr bwMode="auto">
              <a:xfrm flipH="1">
                <a:off x="1344" y="3264"/>
                <a:ext cx="0" cy="63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8" name="Object 15"/>
              <p:cNvGraphicFramePr>
                <a:graphicFrameLocks noChangeAspect="1"/>
              </p:cNvGraphicFramePr>
              <p:nvPr/>
            </p:nvGraphicFramePr>
            <p:xfrm>
              <a:off x="1248" y="3880"/>
              <a:ext cx="236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03" name="公式" r:id="rId7" imgW="177480" imgH="215640" progId="Equation.3">
                      <p:embed/>
                    </p:oleObj>
                  </mc:Choice>
                  <mc:Fallback>
                    <p:oleObj name="公式" r:id="rId7" imgW="177480" imgH="21564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8" y="3880"/>
                            <a:ext cx="236" cy="2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4" name="AutoShape 95"/>
            <p:cNvSpPr>
              <a:spLocks noChangeArrowheads="1"/>
            </p:cNvSpPr>
            <p:nvPr/>
          </p:nvSpPr>
          <p:spPr bwMode="auto">
            <a:xfrm>
              <a:off x="1296" y="3828"/>
              <a:ext cx="68" cy="70"/>
            </a:xfrm>
            <a:prstGeom prst="octagon">
              <a:avLst>
                <a:gd name="adj" fmla="val 29287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AutoShape 87"/>
            <p:cNvSpPr>
              <a:spLocks noChangeArrowheads="1"/>
            </p:cNvSpPr>
            <p:nvPr/>
          </p:nvSpPr>
          <p:spPr bwMode="auto">
            <a:xfrm>
              <a:off x="1296" y="3204"/>
              <a:ext cx="70" cy="58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9" name="Group 122"/>
          <p:cNvGrpSpPr>
            <a:grpSpLocks/>
          </p:cNvGrpSpPr>
          <p:nvPr/>
        </p:nvGrpSpPr>
        <p:grpSpPr bwMode="auto">
          <a:xfrm>
            <a:off x="7054860" y="4251326"/>
            <a:ext cx="741363" cy="1363663"/>
            <a:chOff x="1728" y="3294"/>
            <a:chExt cx="467" cy="859"/>
          </a:xfrm>
        </p:grpSpPr>
        <p:grpSp>
          <p:nvGrpSpPr>
            <p:cNvPr id="50" name="Group 119"/>
            <p:cNvGrpSpPr>
              <a:grpSpLocks/>
            </p:cNvGrpSpPr>
            <p:nvPr/>
          </p:nvGrpSpPr>
          <p:grpSpPr bwMode="auto">
            <a:xfrm>
              <a:off x="1728" y="3639"/>
              <a:ext cx="217" cy="514"/>
              <a:chOff x="1728" y="3639"/>
              <a:chExt cx="217" cy="514"/>
            </a:xfrm>
          </p:grpSpPr>
          <p:sp>
            <p:nvSpPr>
              <p:cNvPr id="55" name="Line 88"/>
              <p:cNvSpPr>
                <a:spLocks noChangeShapeType="1"/>
              </p:cNvSpPr>
              <p:nvPr/>
            </p:nvSpPr>
            <p:spPr bwMode="auto">
              <a:xfrm>
                <a:off x="1880" y="3639"/>
                <a:ext cx="1" cy="229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6" name="Object 13"/>
              <p:cNvGraphicFramePr>
                <a:graphicFrameLocks noChangeAspect="1"/>
              </p:cNvGraphicFramePr>
              <p:nvPr/>
            </p:nvGraphicFramePr>
            <p:xfrm>
              <a:off x="1728" y="3857"/>
              <a:ext cx="217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04" name="公式" r:id="rId9" imgW="190440" imgH="215640" progId="Equation.3">
                      <p:embed/>
                    </p:oleObj>
                  </mc:Choice>
                  <mc:Fallback>
                    <p:oleObj name="公式" r:id="rId9" imgW="190440" imgH="21564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3857"/>
                            <a:ext cx="217" cy="2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" name="Group 120"/>
            <p:cNvGrpSpPr>
              <a:grpSpLocks/>
            </p:cNvGrpSpPr>
            <p:nvPr/>
          </p:nvGrpSpPr>
          <p:grpSpPr bwMode="auto">
            <a:xfrm>
              <a:off x="1821" y="3294"/>
              <a:ext cx="374" cy="604"/>
              <a:chOff x="1821" y="3294"/>
              <a:chExt cx="374" cy="604"/>
            </a:xfrm>
          </p:grpSpPr>
          <p:graphicFrame>
            <p:nvGraphicFramePr>
              <p:cNvPr id="52" name="Object 12"/>
              <p:cNvGraphicFramePr>
                <a:graphicFrameLocks noChangeAspect="1"/>
              </p:cNvGraphicFramePr>
              <p:nvPr/>
            </p:nvGraphicFramePr>
            <p:xfrm>
              <a:off x="1821" y="3294"/>
              <a:ext cx="374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05" name="公式" r:id="rId11" imgW="431640" imgH="215640" progId="Equation.3">
                      <p:embed/>
                    </p:oleObj>
                  </mc:Choice>
                  <mc:Fallback>
                    <p:oleObj name="公式" r:id="rId11" imgW="431640" imgH="21564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1" y="3294"/>
                            <a:ext cx="374" cy="2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" name="AutoShape 98"/>
              <p:cNvSpPr>
                <a:spLocks noChangeArrowheads="1"/>
              </p:cNvSpPr>
              <p:nvPr/>
            </p:nvSpPr>
            <p:spPr bwMode="auto">
              <a:xfrm>
                <a:off x="1843" y="3828"/>
                <a:ext cx="68" cy="70"/>
              </a:xfrm>
              <a:prstGeom prst="octagon">
                <a:avLst>
                  <a:gd name="adj" fmla="val 29287"/>
                </a:avLst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AutoShape 81"/>
              <p:cNvSpPr>
                <a:spLocks noChangeArrowheads="1"/>
              </p:cNvSpPr>
              <p:nvPr/>
            </p:nvSpPr>
            <p:spPr bwMode="auto">
              <a:xfrm>
                <a:off x="1845" y="3581"/>
                <a:ext cx="70" cy="58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7" name="矩形 56"/>
          <p:cNvSpPr>
            <a:spLocks noChangeArrowheads="1"/>
          </p:cNvSpPr>
          <p:nvPr/>
        </p:nvSpPr>
        <p:spPr bwMode="auto">
          <a:xfrm>
            <a:off x="299979" y="5218137"/>
            <a:ext cx="481965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问题：定义域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与单调区间有什么关系？</a:t>
            </a:r>
            <a:endParaRPr lang="zh-CN" altLang="en-US" sz="32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0" grpId="0" animBg="1"/>
      <p:bldP spid="33" grpId="0"/>
      <p:bldP spid="34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12508" y="2295"/>
            <a:ext cx="7375626" cy="1022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zh-CN" sz="3200" b="1" dirty="0" smtClean="0">
                <a:ea typeface="黑体" pitchFamily="2" charset="-122"/>
                <a:cs typeface="Times New Roman" pitchFamily="18" charset="0"/>
              </a:rPr>
              <a:t>1.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如图</a:t>
            </a:r>
            <a:r>
              <a:rPr kumimoji="0" lang="zh-CN" altLang="en-US" sz="3200" b="1" dirty="0" smtClean="0">
                <a:ea typeface="黑体" pitchFamily="2" charset="-122"/>
                <a:cs typeface="Times New Roman" pitchFamily="18" charset="0"/>
              </a:rPr>
              <a:t>：增区间有</a:t>
            </a:r>
            <a:r>
              <a:rPr kumimoji="0" lang="en-US" altLang="zh-CN" sz="3200" b="1" dirty="0" smtClean="0">
                <a:ea typeface="黑体" pitchFamily="2" charset="-122"/>
                <a:cs typeface="Times New Roman" pitchFamily="18" charset="0"/>
              </a:rPr>
              <a:t>_____________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               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减区间有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_____________</a:t>
            </a:r>
            <a:endParaRPr kumimoji="0" lang="en-US" altLang="zh-CN" sz="3200" b="1" dirty="0" smtClean="0">
              <a:ea typeface="黑体" pitchFamily="2" charset="-122"/>
              <a:cs typeface="Times New Roman" pitchFamily="18" charset="0"/>
            </a:endParaRPr>
          </a:p>
        </p:txBody>
      </p:sp>
      <p:grpSp>
        <p:nvGrpSpPr>
          <p:cNvPr id="3" name="组合 72"/>
          <p:cNvGrpSpPr/>
          <p:nvPr/>
        </p:nvGrpSpPr>
        <p:grpSpPr>
          <a:xfrm>
            <a:off x="535753" y="309436"/>
            <a:ext cx="6929486" cy="2071702"/>
            <a:chOff x="1071538" y="928670"/>
            <a:chExt cx="6929486" cy="2071702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1071538" y="2471726"/>
              <a:ext cx="6858048" cy="714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rot="5400000">
              <a:off x="6037273" y="24352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rot="5400000">
              <a:off x="6608777" y="24352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rot="5400000">
              <a:off x="5536413" y="2436007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>
              <a:off x="4965703" y="24352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5400000">
              <a:off x="4464843" y="24352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rot="5400000">
              <a:off x="1368723" y="24352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rot="5400000">
              <a:off x="1800771" y="24352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>
              <a:off x="2465373" y="24352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>
              <a:off x="3821900" y="24352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5400000">
              <a:off x="3024907" y="24352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>
              <a:off x="7108843" y="2436007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5400000">
              <a:off x="7680347" y="24352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任意多边形 16"/>
            <p:cNvSpPr/>
            <p:nvPr/>
          </p:nvSpPr>
          <p:spPr>
            <a:xfrm>
              <a:off x="1430215" y="928670"/>
              <a:ext cx="5784991" cy="2071702"/>
            </a:xfrm>
            <a:custGeom>
              <a:avLst/>
              <a:gdLst>
                <a:gd name="connsiteX0" fmla="*/ 0 w 5947508"/>
                <a:gd name="connsiteY0" fmla="*/ 1727200 h 2219569"/>
                <a:gd name="connsiteX1" fmla="*/ 175847 w 5947508"/>
                <a:gd name="connsiteY1" fmla="*/ 1152769 h 2219569"/>
                <a:gd name="connsiteX2" fmla="*/ 504093 w 5947508"/>
                <a:gd name="connsiteY2" fmla="*/ 812800 h 2219569"/>
                <a:gd name="connsiteX3" fmla="*/ 1113693 w 5947508"/>
                <a:gd name="connsiteY3" fmla="*/ 1727200 h 2219569"/>
                <a:gd name="connsiteX4" fmla="*/ 1781908 w 5947508"/>
                <a:gd name="connsiteY4" fmla="*/ 2149231 h 2219569"/>
                <a:gd name="connsiteX5" fmla="*/ 2790093 w 5947508"/>
                <a:gd name="connsiteY5" fmla="*/ 1305169 h 2219569"/>
                <a:gd name="connsiteX6" fmla="*/ 3575539 w 5947508"/>
                <a:gd name="connsiteY6" fmla="*/ 1680307 h 2219569"/>
                <a:gd name="connsiteX7" fmla="*/ 4196862 w 5947508"/>
                <a:gd name="connsiteY7" fmla="*/ 2043723 h 2219569"/>
                <a:gd name="connsiteX8" fmla="*/ 4665785 w 5947508"/>
                <a:gd name="connsiteY8" fmla="*/ 1668584 h 2219569"/>
                <a:gd name="connsiteX9" fmla="*/ 5756031 w 5947508"/>
                <a:gd name="connsiteY9" fmla="*/ 250092 h 2219569"/>
                <a:gd name="connsiteX10" fmla="*/ 5814647 w 5947508"/>
                <a:gd name="connsiteY10" fmla="*/ 168031 h 2219569"/>
                <a:gd name="connsiteX11" fmla="*/ 5814647 w 5947508"/>
                <a:gd name="connsiteY11" fmla="*/ 168031 h 221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47508" h="2219569">
                  <a:moveTo>
                    <a:pt x="0" y="1727200"/>
                  </a:moveTo>
                  <a:cubicBezTo>
                    <a:pt x="45916" y="1516184"/>
                    <a:pt x="91832" y="1305169"/>
                    <a:pt x="175847" y="1152769"/>
                  </a:cubicBezTo>
                  <a:cubicBezTo>
                    <a:pt x="259862" y="1000369"/>
                    <a:pt x="347785" y="717062"/>
                    <a:pt x="504093" y="812800"/>
                  </a:cubicBezTo>
                  <a:cubicBezTo>
                    <a:pt x="660401" y="908538"/>
                    <a:pt x="900724" y="1504462"/>
                    <a:pt x="1113693" y="1727200"/>
                  </a:cubicBezTo>
                  <a:cubicBezTo>
                    <a:pt x="1326662" y="1949938"/>
                    <a:pt x="1502508" y="2219569"/>
                    <a:pt x="1781908" y="2149231"/>
                  </a:cubicBezTo>
                  <a:cubicBezTo>
                    <a:pt x="2061308" y="2078893"/>
                    <a:pt x="2491155" y="1383323"/>
                    <a:pt x="2790093" y="1305169"/>
                  </a:cubicBezTo>
                  <a:cubicBezTo>
                    <a:pt x="3089032" y="1227015"/>
                    <a:pt x="3341078" y="1557215"/>
                    <a:pt x="3575539" y="1680307"/>
                  </a:cubicBezTo>
                  <a:cubicBezTo>
                    <a:pt x="3810001" y="1803399"/>
                    <a:pt x="4015154" y="2045677"/>
                    <a:pt x="4196862" y="2043723"/>
                  </a:cubicBezTo>
                  <a:cubicBezTo>
                    <a:pt x="4378570" y="2041769"/>
                    <a:pt x="4405924" y="1967522"/>
                    <a:pt x="4665785" y="1668584"/>
                  </a:cubicBezTo>
                  <a:cubicBezTo>
                    <a:pt x="4925646" y="1369646"/>
                    <a:pt x="5564554" y="500184"/>
                    <a:pt x="5756031" y="250092"/>
                  </a:cubicBezTo>
                  <a:cubicBezTo>
                    <a:pt x="5947508" y="0"/>
                    <a:pt x="5814647" y="168031"/>
                    <a:pt x="5814647" y="168031"/>
                  </a:cubicBezTo>
                  <a:lnTo>
                    <a:pt x="5814647" y="168031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29454" y="2428868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5</a:t>
              </a:r>
              <a:endParaRPr lang="zh-CN" alt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57884" y="2428868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3</a:t>
              </a:r>
              <a:endParaRPr lang="zh-CN" alt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29256" y="2428868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2</a:t>
              </a:r>
              <a:endParaRPr lang="zh-CN" altLang="en-US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86314" y="2428868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1</a:t>
              </a:r>
              <a:endParaRPr lang="zh-CN" altLang="en-US" sz="2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86248" y="2500306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0</a:t>
              </a:r>
              <a:endParaRPr lang="zh-CN" altLang="en-US" sz="2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43306" y="2500306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-1</a:t>
              </a:r>
              <a:endParaRPr lang="zh-CN" altLang="en-US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57488" y="2467269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-2</a:t>
              </a:r>
              <a:endParaRPr lang="zh-CN" altLang="en-US" sz="2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85984" y="2500306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-3</a:t>
              </a:r>
              <a:endParaRPr lang="zh-CN" altLang="en-US" sz="2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29388" y="2428868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4</a:t>
              </a:r>
              <a:endParaRPr lang="zh-CN" altLang="en-US" sz="2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2976" y="2500306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-5</a:t>
              </a:r>
              <a:endParaRPr lang="zh-CN" altLang="en-US" sz="2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429520" y="2428868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6</a:t>
              </a:r>
              <a:endParaRPr lang="zh-CN" altLang="en-US" sz="2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14480" y="2500306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-4</a:t>
              </a:r>
              <a:endParaRPr lang="zh-CN" altLang="en-US" sz="2400" dirty="0"/>
            </a:p>
          </p:txBody>
        </p:sp>
        <p:cxnSp>
          <p:nvCxnSpPr>
            <p:cNvPr id="30" name="直接连接符 29"/>
            <p:cNvCxnSpPr/>
            <p:nvPr/>
          </p:nvCxnSpPr>
          <p:spPr>
            <a:xfrm rot="5400000" flipH="1" flipV="1">
              <a:off x="6536545" y="1750207"/>
              <a:ext cx="1214446" cy="158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5400000" flipH="1" flipV="1">
              <a:off x="2810593" y="2749545"/>
              <a:ext cx="500066" cy="158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16200000" flipV="1">
              <a:off x="1433334" y="2089684"/>
              <a:ext cx="812984" cy="826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rot="5400000" flipH="1" flipV="1">
              <a:off x="4037754" y="2323251"/>
              <a:ext cx="353416" cy="695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5400000" flipH="1" flipV="1">
              <a:off x="5395076" y="2609002"/>
              <a:ext cx="353416" cy="695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194417" y="2493967"/>
            <a:ext cx="7280346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zh-CN" sz="3200" b="1" dirty="0" smtClean="0">
                <a:ea typeface="黑体" pitchFamily="2" charset="-122"/>
                <a:cs typeface="Times New Roman" pitchFamily="18" charset="0"/>
              </a:rPr>
              <a:t>2.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如图</a:t>
            </a:r>
            <a:r>
              <a:rPr kumimoji="0" lang="zh-CN" altLang="en-US" sz="3200" b="1" dirty="0" smtClean="0">
                <a:ea typeface="黑体" pitchFamily="2" charset="-122"/>
                <a:cs typeface="Times New Roman" pitchFamily="18" charset="0"/>
              </a:rPr>
              <a:t>：增区间有</a:t>
            </a:r>
            <a:r>
              <a:rPr kumimoji="0" lang="en-US" altLang="zh-CN" sz="3200" b="1" dirty="0" smtClean="0">
                <a:ea typeface="黑体" pitchFamily="2" charset="-122"/>
                <a:cs typeface="Times New Roman" pitchFamily="18" charset="0"/>
              </a:rPr>
              <a:t>_______________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               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减区间有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_______________</a:t>
            </a:r>
            <a:endParaRPr kumimoji="0" lang="en-US" altLang="zh-CN" sz="3200" b="1" dirty="0" smtClean="0">
              <a:ea typeface="黑体" pitchFamily="2" charset="-122"/>
              <a:cs typeface="Times New Roman" pitchFamily="18" charset="0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rot="5400000" flipH="1" flipV="1">
            <a:off x="3135132" y="4242742"/>
            <a:ext cx="500066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121"/>
          <p:cNvGrpSpPr/>
          <p:nvPr/>
        </p:nvGrpSpPr>
        <p:grpSpPr>
          <a:xfrm>
            <a:off x="607191" y="3430467"/>
            <a:ext cx="6929486" cy="1857388"/>
            <a:chOff x="1223938" y="4858554"/>
            <a:chExt cx="6929486" cy="1857388"/>
          </a:xfrm>
        </p:grpSpPr>
        <p:cxnSp>
          <p:nvCxnSpPr>
            <p:cNvPr id="38" name="直接箭头连接符 37"/>
            <p:cNvCxnSpPr/>
            <p:nvPr/>
          </p:nvCxnSpPr>
          <p:spPr>
            <a:xfrm flipV="1">
              <a:off x="1223938" y="6043626"/>
              <a:ext cx="6858048" cy="714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5400000">
              <a:off x="6189673" y="60071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rot="5400000">
              <a:off x="6761177" y="60071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5400000">
              <a:off x="5688813" y="6007907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rot="5400000">
              <a:off x="5118103" y="60071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rot="5400000">
              <a:off x="4546599" y="60071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rot="5400000">
              <a:off x="1546203" y="60071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5400000">
              <a:off x="2046269" y="60071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5400000">
              <a:off x="2617773" y="60071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5400000">
              <a:off x="3974300" y="60071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rot="5400000">
              <a:off x="3260715" y="60071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5400000">
              <a:off x="7261243" y="6007907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5400000">
              <a:off x="7832747" y="60071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081854" y="6000768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5</a:t>
              </a:r>
              <a:endParaRPr lang="zh-CN" altLang="en-US" sz="2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010284" y="6000768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3</a:t>
              </a:r>
              <a:endParaRPr lang="zh-CN" altLang="en-US" sz="2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581656" y="6000768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2</a:t>
              </a:r>
              <a:endParaRPr lang="zh-CN" altLang="en-US" sz="2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938714" y="6000768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1</a:t>
              </a:r>
              <a:endParaRPr lang="zh-CN" altLang="en-US" sz="2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367210" y="6072206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0</a:t>
              </a:r>
              <a:endParaRPr lang="zh-CN" altLang="en-US" sz="2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95706" y="6072206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-1</a:t>
              </a:r>
              <a:endParaRPr lang="zh-CN" altLang="en-US" sz="2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009888" y="6039169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-2</a:t>
              </a:r>
              <a:endParaRPr lang="zh-CN" altLang="en-US" sz="2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438384" y="6072206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-3</a:t>
              </a:r>
              <a:endParaRPr lang="zh-CN" altLang="en-US" sz="2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581788" y="6000768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4</a:t>
              </a:r>
              <a:endParaRPr lang="zh-CN" altLang="en-US" sz="2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95376" y="6072206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-5</a:t>
              </a:r>
              <a:endParaRPr lang="zh-CN" altLang="en-US" sz="2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81920" y="6000768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6</a:t>
              </a:r>
              <a:endParaRPr lang="zh-CN" altLang="en-US" sz="2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866880" y="6072206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-4</a:t>
              </a:r>
              <a:endParaRPr lang="zh-CN" altLang="en-US" sz="2400" dirty="0"/>
            </a:p>
          </p:txBody>
        </p:sp>
        <p:cxnSp>
          <p:nvCxnSpPr>
            <p:cNvPr id="63" name="直接连接符 62"/>
            <p:cNvCxnSpPr/>
            <p:nvPr/>
          </p:nvCxnSpPr>
          <p:spPr>
            <a:xfrm rot="5400000" flipH="1" flipV="1">
              <a:off x="5547476" y="6180902"/>
              <a:ext cx="353416" cy="695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 rot="5400000" flipH="1" flipV="1">
              <a:off x="3643306" y="5786454"/>
              <a:ext cx="1857388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V="1">
              <a:off x="1500166" y="5429264"/>
              <a:ext cx="2500330" cy="12144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/>
            <p:cNvSpPr/>
            <p:nvPr/>
          </p:nvSpPr>
          <p:spPr>
            <a:xfrm>
              <a:off x="3929058" y="5357826"/>
              <a:ext cx="142876" cy="14287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7" name="直接连接符 66"/>
            <p:cNvCxnSpPr/>
            <p:nvPr/>
          </p:nvCxnSpPr>
          <p:spPr>
            <a:xfrm flipV="1">
              <a:off x="4000496" y="5715016"/>
              <a:ext cx="1143008" cy="6429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/>
            <p:cNvSpPr/>
            <p:nvPr/>
          </p:nvSpPr>
          <p:spPr>
            <a:xfrm>
              <a:off x="5072066" y="5643578"/>
              <a:ext cx="142876" cy="14287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直接连接符 68"/>
            <p:cNvCxnSpPr/>
            <p:nvPr/>
          </p:nvCxnSpPr>
          <p:spPr>
            <a:xfrm rot="16200000" flipH="1">
              <a:off x="5679289" y="5536421"/>
              <a:ext cx="1143008" cy="107157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5643570" y="5429264"/>
              <a:ext cx="142876" cy="14287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2" name="直接连接符 71"/>
          <p:cNvCxnSpPr/>
          <p:nvPr/>
        </p:nvCxnSpPr>
        <p:spPr>
          <a:xfrm rot="5400000" flipH="1" flipV="1">
            <a:off x="4850385" y="4392625"/>
            <a:ext cx="500066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5400000" flipH="1" flipV="1">
            <a:off x="5913130" y="4871262"/>
            <a:ext cx="500066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42"/>
          <p:cNvSpPr txBox="1">
            <a:spLocks noChangeArrowheads="1"/>
          </p:cNvSpPr>
          <p:nvPr/>
        </p:nvSpPr>
        <p:spPr bwMode="auto">
          <a:xfrm>
            <a:off x="194417" y="5543311"/>
            <a:ext cx="8458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       特别提醒：</a:t>
            </a:r>
            <a:r>
              <a:rPr lang="zh-CN" altLang="en-US" sz="2400" b="1" dirty="0"/>
              <a:t>单调区间如果是闭区间的写成开，闭区间都</a:t>
            </a:r>
            <a:endParaRPr lang="en-US" altLang="zh-CN" sz="2400" b="1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/>
              <a:t>可以，如果定义域的要求为开区间，则一定</a:t>
            </a:r>
            <a:r>
              <a:rPr lang="zh-CN" altLang="en-US" sz="2400" b="1" dirty="0">
                <a:solidFill>
                  <a:srgbClr val="FF0000"/>
                </a:solidFill>
              </a:rPr>
              <a:t>不</a:t>
            </a:r>
            <a:r>
              <a:rPr lang="zh-CN" altLang="en-US" sz="2400" b="1" dirty="0"/>
              <a:t>能写成闭区间</a:t>
            </a:r>
            <a:r>
              <a:rPr lang="en-US" altLang="zh-CN" sz="2400" b="1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409518" y="347600"/>
            <a:ext cx="613102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4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、根据函数图象判断</a:t>
            </a:r>
            <a:r>
              <a:rPr lang="zh-CN" altLang="en-US" sz="3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正误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  <a:endParaRPr lang="en-US" altLang="zh-CN" sz="3200" b="1" dirty="0" smtClean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(1) 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y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=2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在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[-1,3]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上为增函数；</a:t>
            </a:r>
            <a:endParaRPr lang="en-US" altLang="zh-CN" sz="3200" b="1" dirty="0" smtClean="0">
              <a:ea typeface="黑体" pitchFamily="2" charset="-122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(2) 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y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=1/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在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(0, + ∞)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上是减函数；</a:t>
            </a:r>
          </a:p>
          <a:p>
            <a:pPr>
              <a:spcBef>
                <a:spcPts val="600"/>
              </a:spcBef>
            </a:pP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(3) 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y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=1/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在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[0, + ∞)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上是减函数；</a:t>
            </a:r>
          </a:p>
          <a:p>
            <a:pPr>
              <a:spcBef>
                <a:spcPts val="600"/>
              </a:spcBef>
            </a:pP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(4) 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y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=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30000" dirty="0" smtClean="0"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在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[ 1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，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3]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上是增函数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.</a:t>
            </a:r>
            <a:endParaRPr lang="zh-CN" altLang="en-US" sz="3200" b="1" dirty="0" smtClean="0"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74652" y="3392487"/>
            <a:ext cx="7921673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(5) 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y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=1/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的减区间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为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(-∞, 0)∪(0, + ∞)</a:t>
            </a:r>
          </a:p>
          <a:p>
            <a:pPr>
              <a:spcBef>
                <a:spcPts val="600"/>
              </a:spcBef>
            </a:pP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(6) 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若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y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=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在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(0, + ∞)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上单调递增，则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在 </a:t>
            </a:r>
            <a:endParaRPr lang="en-US" altLang="zh-CN" sz="3200" b="1" dirty="0" smtClean="0">
              <a:ea typeface="黑体" pitchFamily="2" charset="-122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      [2, 3]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上也单调递增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.</a:t>
            </a:r>
            <a:endParaRPr lang="zh-CN" altLang="en-US" sz="3200" b="1" dirty="0" smtClean="0"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299979" y="252369"/>
            <a:ext cx="8215425" cy="310854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概念的理解：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判断正误</a:t>
            </a:r>
            <a:endParaRPr lang="en-US" altLang="zh-CN" sz="3200" b="1" dirty="0" smtClean="0">
              <a:ea typeface="黑体" pitchFamily="2" charset="-122"/>
              <a:cs typeface="Times New Roman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(1)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若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＝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1, 2, 3, 4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时，相应地 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y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＝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1, 3, 4, 6,</a:t>
            </a:r>
          </a:p>
          <a:p>
            <a:pPr>
              <a:spcBef>
                <a:spcPts val="0"/>
              </a:spcBef>
              <a:defRPr/>
            </a:pP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     则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y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=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在区间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(1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，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4)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上为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增函数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;</a:t>
            </a:r>
          </a:p>
          <a:p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(2)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  <a:sym typeface="Wingdings" pitchFamily="2" charset="2"/>
              </a:rPr>
              <a:t>已知定义在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  <a:sym typeface="Wingdings" pitchFamily="2" charset="2"/>
              </a:rPr>
              <a:t>R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  <a:sym typeface="Wingdings" pitchFamily="2" charset="2"/>
              </a:rPr>
              <a:t>上的函数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  <a:sym typeface="Wingdings" pitchFamily="2" charset="2"/>
              </a:rPr>
              <a:t>，若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-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1)&lt;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(3) 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  <a:sym typeface="Wingdings" pitchFamily="2" charset="2"/>
              </a:rPr>
              <a:t>，</a:t>
            </a:r>
            <a:endParaRPr lang="en-US" altLang="zh-CN" sz="3200" b="1" dirty="0" smtClean="0">
              <a:ea typeface="黑体" pitchFamily="2" charset="-122"/>
              <a:cs typeface="Times New Roman" pitchFamily="18" charset="0"/>
              <a:sym typeface="Wingdings" pitchFamily="2" charset="2"/>
            </a:endParaRPr>
          </a:p>
          <a:p>
            <a:r>
              <a:rPr lang="zh-CN" altLang="en-US" sz="3200" b="1" dirty="0" smtClean="0">
                <a:ea typeface="黑体" pitchFamily="2" charset="-122"/>
                <a:cs typeface="Times New Roman" pitchFamily="18" charset="0"/>
                <a:sym typeface="Wingdings" pitchFamily="2" charset="2"/>
              </a:rPr>
              <a:t>     则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  <a:sym typeface="Wingdings" pitchFamily="2" charset="2"/>
              </a:rPr>
              <a:t>在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  <a:sym typeface="Wingdings" pitchFamily="2" charset="2"/>
              </a:rPr>
              <a:t>R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  <a:sym typeface="Wingdings" pitchFamily="2" charset="2"/>
              </a:rPr>
              <a:t>上是增函数；</a:t>
            </a:r>
            <a:endParaRPr lang="en-US" altLang="zh-CN" sz="3200" b="1" dirty="0" smtClean="0">
              <a:ea typeface="黑体" pitchFamily="2" charset="-122"/>
              <a:cs typeface="Times New Roman" pitchFamily="18" charset="0"/>
              <a:sym typeface="Wingdings" pitchFamily="2" charset="2"/>
            </a:endParaRPr>
          </a:p>
          <a:p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(3)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若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y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=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在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[-5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，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5]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上为减函数，则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(-1)&gt;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(3);</a:t>
            </a:r>
            <a:endParaRPr lang="zh-CN" altLang="en-US" sz="3200" b="1" dirty="0" smtClean="0">
              <a:ea typeface="黑体" pitchFamily="2" charset="-122"/>
              <a:cs typeface="Times New Roman" pitchFamily="18" charset="0"/>
            </a:endParaRPr>
          </a:p>
        </p:txBody>
      </p:sp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2235168" y="3465513"/>
            <a:ext cx="4060857" cy="2701961"/>
            <a:chOff x="2667000" y="3014703"/>
            <a:chExt cx="4170363" cy="3371850"/>
          </a:xfrm>
        </p:grpSpPr>
        <p:grpSp>
          <p:nvGrpSpPr>
            <p:cNvPr id="11268" name="Group 31"/>
            <p:cNvGrpSpPr>
              <a:grpSpLocks/>
            </p:cNvGrpSpPr>
            <p:nvPr/>
          </p:nvGrpSpPr>
          <p:grpSpPr bwMode="auto">
            <a:xfrm>
              <a:off x="3962400" y="3529015"/>
              <a:ext cx="1752600" cy="1981200"/>
              <a:chOff x="2496" y="2223"/>
              <a:chExt cx="1104" cy="1248"/>
            </a:xfrm>
          </p:grpSpPr>
          <p:sp>
            <p:nvSpPr>
              <p:cNvPr id="11296" name="Line 32"/>
              <p:cNvSpPr>
                <a:spLocks noChangeShapeType="1"/>
              </p:cNvSpPr>
              <p:nvPr/>
            </p:nvSpPr>
            <p:spPr bwMode="auto">
              <a:xfrm flipV="1">
                <a:off x="2736" y="3043"/>
                <a:ext cx="0" cy="3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7" name="Line 33"/>
              <p:cNvSpPr>
                <a:spLocks noChangeShapeType="1"/>
              </p:cNvSpPr>
              <p:nvPr/>
            </p:nvSpPr>
            <p:spPr bwMode="auto">
              <a:xfrm flipV="1">
                <a:off x="3072" y="2740"/>
                <a:ext cx="0" cy="70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8" name="Line 34"/>
              <p:cNvSpPr>
                <a:spLocks noChangeShapeType="1"/>
              </p:cNvSpPr>
              <p:nvPr/>
            </p:nvSpPr>
            <p:spPr bwMode="auto">
              <a:xfrm flipV="1">
                <a:off x="3600" y="2223"/>
                <a:ext cx="0" cy="12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9" name="Freeform 35"/>
              <p:cNvSpPr>
                <a:spLocks/>
              </p:cNvSpPr>
              <p:nvPr/>
            </p:nvSpPr>
            <p:spPr bwMode="auto">
              <a:xfrm>
                <a:off x="2496" y="3220"/>
                <a:ext cx="1" cy="228"/>
              </a:xfrm>
              <a:custGeom>
                <a:avLst/>
                <a:gdLst>
                  <a:gd name="T0" fmla="*/ 0 w 1"/>
                  <a:gd name="T1" fmla="*/ 228 h 228"/>
                  <a:gd name="T2" fmla="*/ 0 w 1"/>
                  <a:gd name="T3" fmla="*/ 0 h 228"/>
                  <a:gd name="T4" fmla="*/ 0 60000 65536"/>
                  <a:gd name="T5" fmla="*/ 0 60000 65536"/>
                  <a:gd name="T6" fmla="*/ 0 w 1"/>
                  <a:gd name="T7" fmla="*/ 0 h 228"/>
                  <a:gd name="T8" fmla="*/ 1 w 1"/>
                  <a:gd name="T9" fmla="*/ 228 h 22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28">
                    <a:moveTo>
                      <a:pt x="0" y="228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269" name="组合 33"/>
            <p:cNvGrpSpPr>
              <a:grpSpLocks/>
            </p:cNvGrpSpPr>
            <p:nvPr/>
          </p:nvGrpSpPr>
          <p:grpSpPr bwMode="auto">
            <a:xfrm>
              <a:off x="2667000" y="3014703"/>
              <a:ext cx="4170363" cy="3371850"/>
              <a:chOff x="2667000" y="2990844"/>
              <a:chExt cx="4170363" cy="3371850"/>
            </a:xfrm>
          </p:grpSpPr>
          <p:grpSp>
            <p:nvGrpSpPr>
              <p:cNvPr id="11270" name="Group 10"/>
              <p:cNvGrpSpPr>
                <a:grpSpLocks/>
              </p:cNvGrpSpPr>
              <p:nvPr/>
            </p:nvGrpSpPr>
            <p:grpSpPr bwMode="auto">
              <a:xfrm>
                <a:off x="2667000" y="2990844"/>
                <a:ext cx="4170363" cy="3371850"/>
                <a:chOff x="1680" y="1776"/>
                <a:chExt cx="2627" cy="2124"/>
              </a:xfrm>
            </p:grpSpPr>
            <p:grpSp>
              <p:nvGrpSpPr>
                <p:cNvPr id="11277" name="Group 11"/>
                <p:cNvGrpSpPr>
                  <a:grpSpLocks/>
                </p:cNvGrpSpPr>
                <p:nvPr/>
              </p:nvGrpSpPr>
              <p:grpSpPr bwMode="auto">
                <a:xfrm>
                  <a:off x="1680" y="1776"/>
                  <a:ext cx="2627" cy="2124"/>
                  <a:chOff x="1680" y="1776"/>
                  <a:chExt cx="2627" cy="2124"/>
                </a:xfrm>
              </p:grpSpPr>
              <p:sp>
                <p:nvSpPr>
                  <p:cNvPr id="11282" name="Line 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96" y="3300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83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36" y="3300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84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72" y="3312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85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00" y="3312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1286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1680" y="1776"/>
                    <a:ext cx="2627" cy="2124"/>
                    <a:chOff x="1680" y="1776"/>
                    <a:chExt cx="2627" cy="2124"/>
                  </a:xfrm>
                </p:grpSpPr>
                <p:sp>
                  <p:nvSpPr>
                    <p:cNvPr id="11287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18" y="3363"/>
                      <a:ext cx="189" cy="36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3200" b="1" i="1" dirty="0">
                          <a:ea typeface="楷体_GB2312" pitchFamily="49" charset="-122"/>
                          <a:cs typeface="Times New Roman" pitchFamily="18" charset="0"/>
                        </a:rPr>
                        <a:t>x</a:t>
                      </a:r>
                    </a:p>
                  </p:txBody>
                </p:sp>
                <p:sp>
                  <p:nvSpPr>
                    <p:cNvPr id="11288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20" y="1776"/>
                      <a:ext cx="302" cy="36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3200" b="1" i="1" dirty="0">
                          <a:ea typeface="楷体_GB2312" pitchFamily="49" charset="-122"/>
                          <a:cs typeface="Times New Roman" pitchFamily="18" charset="0"/>
                        </a:rPr>
                        <a:t>y</a:t>
                      </a:r>
                    </a:p>
                  </p:txBody>
                </p:sp>
                <p:sp>
                  <p:nvSpPr>
                    <p:cNvPr id="11289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70" y="3317"/>
                      <a:ext cx="188" cy="36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3200" b="1" dirty="0"/>
                        <a:t>1</a:t>
                      </a:r>
                      <a:endParaRPr lang="en-US" altLang="zh-CN" sz="3200" dirty="0"/>
                    </a:p>
                  </p:txBody>
                </p:sp>
                <p:sp>
                  <p:nvSpPr>
                    <p:cNvPr id="11290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80" y="3358"/>
                      <a:ext cx="2544" cy="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291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2256" y="1824"/>
                      <a:ext cx="2" cy="2076"/>
                    </a:xfrm>
                    <a:custGeom>
                      <a:avLst/>
                      <a:gdLst>
                        <a:gd name="T0" fmla="*/ 2 w 2"/>
                        <a:gd name="T1" fmla="*/ 0 h 2076"/>
                        <a:gd name="T2" fmla="*/ 0 w 2"/>
                        <a:gd name="T3" fmla="*/ 2076 h 2076"/>
                        <a:gd name="T4" fmla="*/ 0 60000 65536"/>
                        <a:gd name="T5" fmla="*/ 0 60000 65536"/>
                        <a:gd name="T6" fmla="*/ 0 w 2"/>
                        <a:gd name="T7" fmla="*/ 0 h 2076"/>
                        <a:gd name="T8" fmla="*/ 2 w 2"/>
                        <a:gd name="T9" fmla="*/ 2076 h 207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2" h="2076">
                          <a:moveTo>
                            <a:pt x="2" y="0"/>
                          </a:moveTo>
                          <a:lnTo>
                            <a:pt x="0" y="2076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 type="arrow" w="med" len="med"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292" name="Text 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02" y="3010"/>
                      <a:ext cx="269" cy="36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eaLnBrk="0" hangingPunct="0">
                        <a:spcBef>
                          <a:spcPct val="50000"/>
                        </a:spcBef>
                      </a:pPr>
                      <a:r>
                        <a:rPr lang="en-US" altLang="zh-CN" sz="3200" b="1" dirty="0"/>
                        <a:t>0</a:t>
                      </a:r>
                    </a:p>
                  </p:txBody>
                </p:sp>
                <p:sp>
                  <p:nvSpPr>
                    <p:cNvPr id="11293" name="Text Box 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76" y="3317"/>
                      <a:ext cx="288" cy="36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3200" b="1" dirty="0"/>
                        <a:t>3</a:t>
                      </a:r>
                      <a:endParaRPr lang="en-US" altLang="zh-CN" sz="3200" dirty="0"/>
                    </a:p>
                  </p:txBody>
                </p:sp>
                <p:sp>
                  <p:nvSpPr>
                    <p:cNvPr id="11294" name="Text Box 2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74" y="3340"/>
                      <a:ext cx="288" cy="33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 dirty="0"/>
                        <a:t>4</a:t>
                      </a:r>
                      <a:endParaRPr lang="en-US" altLang="zh-CN" sz="2800" dirty="0"/>
                    </a:p>
                  </p:txBody>
                </p:sp>
                <p:sp>
                  <p:nvSpPr>
                    <p:cNvPr id="11295" name="Text Box 2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25" y="3317"/>
                      <a:ext cx="228" cy="36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3200" b="1" dirty="0"/>
                        <a:t>2</a:t>
                      </a:r>
                      <a:endParaRPr lang="en-US" altLang="zh-CN" sz="3200" dirty="0"/>
                    </a:p>
                  </p:txBody>
                </p:sp>
              </p:grpSp>
            </p:grpSp>
            <p:sp>
              <p:nvSpPr>
                <p:cNvPr id="11278" name="Line 26"/>
                <p:cNvSpPr>
                  <a:spLocks noChangeShapeType="1"/>
                </p:cNvSpPr>
                <p:nvPr/>
              </p:nvSpPr>
              <p:spPr bwMode="auto">
                <a:xfrm>
                  <a:off x="2256" y="3120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1279" name="Line 27"/>
                <p:cNvSpPr>
                  <a:spLocks noChangeShapeType="1"/>
                </p:cNvSpPr>
                <p:nvPr/>
              </p:nvSpPr>
              <p:spPr bwMode="auto">
                <a:xfrm>
                  <a:off x="2256" y="2928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1280" name="Line 28"/>
                <p:cNvSpPr>
                  <a:spLocks noChangeShapeType="1"/>
                </p:cNvSpPr>
                <p:nvPr/>
              </p:nvSpPr>
              <p:spPr bwMode="auto">
                <a:xfrm>
                  <a:off x="2256" y="2640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1281" name="Line 29"/>
                <p:cNvSpPr>
                  <a:spLocks noChangeShapeType="1"/>
                </p:cNvSpPr>
                <p:nvPr/>
              </p:nvSpPr>
              <p:spPr bwMode="auto">
                <a:xfrm>
                  <a:off x="2256" y="2112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1271" name="Freeform 30"/>
              <p:cNvSpPr>
                <a:spLocks/>
              </p:cNvSpPr>
              <p:nvPr/>
            </p:nvSpPr>
            <p:spPr bwMode="auto">
              <a:xfrm>
                <a:off x="2667000" y="3438552"/>
                <a:ext cx="3867150" cy="2449513"/>
              </a:xfrm>
              <a:custGeom>
                <a:avLst/>
                <a:gdLst>
                  <a:gd name="T0" fmla="*/ 0 w 2436"/>
                  <a:gd name="T1" fmla="*/ 2147483647 h 1543"/>
                  <a:gd name="T2" fmla="*/ 2147483647 w 2436"/>
                  <a:gd name="T3" fmla="*/ 2147483647 h 1543"/>
                  <a:gd name="T4" fmla="*/ 2147483647 w 2436"/>
                  <a:gd name="T5" fmla="*/ 2147483647 h 1543"/>
                  <a:gd name="T6" fmla="*/ 2147483647 w 2436"/>
                  <a:gd name="T7" fmla="*/ 2147483647 h 1543"/>
                  <a:gd name="T8" fmla="*/ 2147483647 w 2436"/>
                  <a:gd name="T9" fmla="*/ 2147483647 h 1543"/>
                  <a:gd name="T10" fmla="*/ 2147483647 w 2436"/>
                  <a:gd name="T11" fmla="*/ 2147483647 h 1543"/>
                  <a:gd name="T12" fmla="*/ 2147483647 w 2436"/>
                  <a:gd name="T13" fmla="*/ 2147483647 h 1543"/>
                  <a:gd name="T14" fmla="*/ 2147483647 w 2436"/>
                  <a:gd name="T15" fmla="*/ 2147483647 h 1543"/>
                  <a:gd name="T16" fmla="*/ 2147483647 w 2436"/>
                  <a:gd name="T17" fmla="*/ 2147483647 h 154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36"/>
                  <a:gd name="T28" fmla="*/ 0 h 1543"/>
                  <a:gd name="T29" fmla="*/ 2436 w 2436"/>
                  <a:gd name="T30" fmla="*/ 1543 h 154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36" h="1543">
                    <a:moveTo>
                      <a:pt x="0" y="974"/>
                    </a:moveTo>
                    <a:cubicBezTo>
                      <a:pt x="108" y="1255"/>
                      <a:pt x="209" y="1543"/>
                      <a:pt x="377" y="1528"/>
                    </a:cubicBezTo>
                    <a:cubicBezTo>
                      <a:pt x="545" y="1513"/>
                      <a:pt x="882" y="957"/>
                      <a:pt x="1008" y="882"/>
                    </a:cubicBezTo>
                    <a:cubicBezTo>
                      <a:pt x="1134" y="807"/>
                      <a:pt x="1066" y="1127"/>
                      <a:pt x="1131" y="1075"/>
                    </a:cubicBezTo>
                    <a:cubicBezTo>
                      <a:pt x="1196" y="1023"/>
                      <a:pt x="1306" y="575"/>
                      <a:pt x="1400" y="572"/>
                    </a:cubicBezTo>
                    <a:cubicBezTo>
                      <a:pt x="1494" y="569"/>
                      <a:pt x="1611" y="1144"/>
                      <a:pt x="1698" y="1056"/>
                    </a:cubicBezTo>
                    <a:cubicBezTo>
                      <a:pt x="1785" y="968"/>
                      <a:pt x="1835" y="84"/>
                      <a:pt x="1920" y="42"/>
                    </a:cubicBezTo>
                    <a:cubicBezTo>
                      <a:pt x="2005" y="0"/>
                      <a:pt x="2122" y="617"/>
                      <a:pt x="2208" y="804"/>
                    </a:cubicBezTo>
                    <a:cubicBezTo>
                      <a:pt x="2294" y="991"/>
                      <a:pt x="2389" y="1088"/>
                      <a:pt x="2436" y="1162"/>
                    </a:cubicBezTo>
                  </a:path>
                </a:pathLst>
              </a:custGeom>
              <a:noFill/>
              <a:ln w="635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272" name="Group 36"/>
              <p:cNvGrpSpPr>
                <a:grpSpLocks/>
              </p:cNvGrpSpPr>
              <p:nvPr/>
            </p:nvGrpSpPr>
            <p:grpSpPr bwMode="auto">
              <a:xfrm>
                <a:off x="3549650" y="3514727"/>
                <a:ext cx="2165350" cy="1570038"/>
                <a:chOff x="2236" y="2214"/>
                <a:chExt cx="1364" cy="989"/>
              </a:xfrm>
            </p:grpSpPr>
            <p:sp>
              <p:nvSpPr>
                <p:cNvPr id="11273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2236" y="3042"/>
                  <a:ext cx="48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74" name="Freeform 38"/>
                <p:cNvSpPr>
                  <a:spLocks/>
                </p:cNvSpPr>
                <p:nvPr/>
              </p:nvSpPr>
              <p:spPr bwMode="auto">
                <a:xfrm>
                  <a:off x="2256" y="3201"/>
                  <a:ext cx="240" cy="2"/>
                </a:xfrm>
                <a:custGeom>
                  <a:avLst/>
                  <a:gdLst>
                    <a:gd name="T0" fmla="*/ 240 w 240"/>
                    <a:gd name="T1" fmla="*/ 2 h 2"/>
                    <a:gd name="T2" fmla="*/ 0 w 240"/>
                    <a:gd name="T3" fmla="*/ 0 h 2"/>
                    <a:gd name="T4" fmla="*/ 0 60000 65536"/>
                    <a:gd name="T5" fmla="*/ 0 60000 65536"/>
                    <a:gd name="T6" fmla="*/ 0 w 240"/>
                    <a:gd name="T7" fmla="*/ 0 h 2"/>
                    <a:gd name="T8" fmla="*/ 240 w 240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40" h="2">
                      <a:moveTo>
                        <a:pt x="240" y="2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58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75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2256" y="2743"/>
                  <a:ext cx="81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76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2256" y="2214"/>
                  <a:ext cx="13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11"/>
          <p:cNvSpPr txBox="1">
            <a:spLocks noChangeArrowheads="1"/>
          </p:cNvSpPr>
          <p:nvPr/>
        </p:nvSpPr>
        <p:spPr bwMode="auto">
          <a:xfrm>
            <a:off x="373005" y="398421"/>
            <a:ext cx="795983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(4)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若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定义在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R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上的函数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满足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(2)&gt;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(1), 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则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是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R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上不是减函数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10244" name="Text Box 11"/>
          <p:cNvSpPr txBox="1">
            <a:spLocks noChangeArrowheads="1"/>
          </p:cNvSpPr>
          <p:nvPr/>
        </p:nvSpPr>
        <p:spPr bwMode="auto">
          <a:xfrm>
            <a:off x="446031" y="1822428"/>
            <a:ext cx="792332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(5)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若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定义在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R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上的函数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在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(- ∞, 0]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上是增函数，在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[0, + ∞)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上也是增函数，则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在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R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上是增函数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10245" name="Text Box 11"/>
          <p:cNvSpPr txBox="1">
            <a:spLocks noChangeArrowheads="1"/>
          </p:cNvSpPr>
          <p:nvPr/>
        </p:nvSpPr>
        <p:spPr bwMode="auto">
          <a:xfrm>
            <a:off x="446031" y="3609020"/>
            <a:ext cx="781378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(6) 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若定义在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R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上的函数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在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(- ∞, 0]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是增函数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，在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(0, 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+ ∞)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上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也是增函数，则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在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R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上是增函数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46031" y="5301208"/>
            <a:ext cx="781378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(7) 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在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R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上是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增函数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,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则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在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=1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处单调递增</a:t>
            </a:r>
            <a:endParaRPr lang="en-US" altLang="zh-CN" sz="3200" b="1" dirty="0"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1380</TotalTime>
  <Words>1262</Words>
  <Application>Microsoft Office PowerPoint</Application>
  <PresentationFormat>全屏显示(4:3)</PresentationFormat>
  <Paragraphs>188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19</vt:i4>
      </vt:variant>
    </vt:vector>
  </HeadingPairs>
  <TitlesOfParts>
    <vt:vector size="40" baseType="lpstr">
      <vt:lpstr>Maiandra GD</vt:lpstr>
      <vt:lpstr>黑体</vt:lpstr>
      <vt:lpstr>华文楷体</vt:lpstr>
      <vt:lpstr>楷体_GB2312</vt:lpstr>
      <vt:lpstr>隶书</vt:lpstr>
      <vt:lpstr>宋体</vt:lpstr>
      <vt:lpstr>Arial</vt:lpstr>
      <vt:lpstr>Calibri</vt:lpstr>
      <vt:lpstr>Cambria</vt:lpstr>
      <vt:lpstr>Cambria Math</vt:lpstr>
      <vt:lpstr>Symbol</vt:lpstr>
      <vt:lpstr>Tahoma</vt:lpstr>
      <vt:lpstr>Times New Roman</vt:lpstr>
      <vt:lpstr>Wingdings</vt:lpstr>
      <vt:lpstr>Wingdings 2</vt:lpstr>
      <vt:lpstr>龙腾四海</vt:lpstr>
      <vt:lpstr>MathType 6.0 Equation</vt:lpstr>
      <vt:lpstr>公式</vt:lpstr>
      <vt:lpstr>Equation</vt:lpstr>
      <vt:lpstr>Microsoft 公式 3.0</vt:lpstr>
      <vt:lpstr>MathType 5.0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一些常见函数的单调性</vt:lpstr>
      <vt:lpstr>PowerPoint 演示文稿</vt:lpstr>
      <vt:lpstr>PowerPoint 演示文稿</vt:lpstr>
      <vt:lpstr>PowerPoint 演示文稿</vt:lpstr>
    </vt:vector>
  </TitlesOfParts>
  <Company>smzhx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</dc:creator>
  <cp:lastModifiedBy>USER</cp:lastModifiedBy>
  <cp:revision>219</cp:revision>
  <dcterms:created xsi:type="dcterms:W3CDTF">2001-10-04T09:09:53Z</dcterms:created>
  <dcterms:modified xsi:type="dcterms:W3CDTF">2016-09-20T02:16:38Z</dcterms:modified>
</cp:coreProperties>
</file>