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407" r:id="rId6"/>
    <p:sldId id="434" r:id="rId7"/>
    <p:sldId id="503" r:id="rId8"/>
    <p:sldId id="360" r:id="rId9"/>
    <p:sldId id="508" r:id="rId10"/>
    <p:sldId id="361" r:id="rId11"/>
    <p:sldId id="504" r:id="rId12"/>
    <p:sldId id="509" r:id="rId13"/>
    <p:sldId id="451" r:id="rId14"/>
    <p:sldId id="292" r:id="rId15"/>
    <p:sldId id="495" r:id="rId16"/>
    <p:sldId id="510" r:id="rId17"/>
    <p:sldId id="511" r:id="rId18"/>
    <p:sldId id="512" r:id="rId19"/>
    <p:sldId id="447" r:id="rId20"/>
    <p:sldId id="478" r:id="rId21"/>
    <p:sldId id="500" r:id="rId22"/>
    <p:sldId id="505" r:id="rId23"/>
    <p:sldId id="485" r:id="rId24"/>
    <p:sldId id="333" r:id="rId25"/>
    <p:sldId id="334" r:id="rId26"/>
    <p:sldId id="496" r:id="rId27"/>
    <p:sldId id="264" r:id="rId28"/>
    <p:sldId id="502" r:id="rId29"/>
    <p:sldId id="340" r:id="rId30"/>
    <p:sldId id="506" r:id="rId31"/>
    <p:sldId id="271" r:id="rId32"/>
    <p:sldId id="513" r:id="rId33"/>
    <p:sldId id="433" r:id="rId34"/>
    <p:sldId id="274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9296" autoAdjust="0"/>
  </p:normalViewPr>
  <p:slideViewPr>
    <p:cSldViewPr>
      <p:cViewPr>
        <p:scale>
          <a:sx n="100" d="100"/>
          <a:sy n="100" d="100"/>
        </p:scale>
        <p:origin x="-1422" y="-9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15A9-A837-449B-9E85-7F63B45FAA9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291E-1CCA-4B81-8184-A01DA4392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291E-1CCA-4B81-8184-A01DA4392D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package" Target="../embeddings/Microsoft_Word_Document12.docx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slide" Target="slide29.xml"/><Relationship Id="rId3" Type="http://schemas.openxmlformats.org/officeDocument/2006/relationships/package" Target="../embeddings/Microsoft_Word_Document14.docx"/><Relationship Id="rId7" Type="http://schemas.openxmlformats.org/officeDocument/2006/relationships/package" Target="../embeddings/Microsoft_Word_Document16.docx"/><Relationship Id="rId12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slide" Target="slide25.xml"/><Relationship Id="rId5" Type="http://schemas.openxmlformats.org/officeDocument/2006/relationships/package" Target="../embeddings/Microsoft_Word_Document15.docx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package" Target="../embeddings/Microsoft_Word_Document17.docx"/><Relationship Id="rId1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7" Type="http://schemas.openxmlformats.org/officeDocument/2006/relationships/slide" Target="slide31.xml"/><Relationship Id="rId12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29.xml"/><Relationship Id="rId11" Type="http://schemas.openxmlformats.org/officeDocument/2006/relationships/image" Target="../media/image31.emf"/><Relationship Id="rId5" Type="http://schemas.openxmlformats.org/officeDocument/2006/relationships/slide" Target="slide27.xml"/><Relationship Id="rId10" Type="http://schemas.openxmlformats.org/officeDocument/2006/relationships/package" Target="../embeddings/Microsoft_Word_Document19.docx"/><Relationship Id="rId4" Type="http://schemas.openxmlformats.org/officeDocument/2006/relationships/slide" Target="slide25.xml"/><Relationship Id="rId9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Word_Document3.docx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460" y="23891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977" y="750625"/>
            <a:ext cx="8856000" cy="4317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机械能守恒定律的内容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只有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做功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的物体系统内，动能与势能可以互相转化，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保持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三种表达式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守恒式：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k1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latin typeface="Times New Roman"/>
                <a:ea typeface="微软雅黑"/>
                <a:cs typeface="Courier New"/>
              </a:rPr>
              <a:t>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此式表示系统的两个状态的机械能总量相等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转化式：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此式表示系统动能的增加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量等于势能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增加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1250" y="4457774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2885" y="131799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重力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0227" y="132752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弹力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3716" y="183157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总的机械能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7756" y="2820640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k2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p2</a:t>
            </a:r>
            <a:endParaRPr lang="en-US" altLang="zh-CN" sz="2400" kern="100" baseline="-250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80723" y="444824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zh-CN" sz="24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214536"/>
            <a:ext cx="89454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转移式：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en-US" altLang="zh-CN" sz="2800" kern="100" baseline="-250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此式表示系统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部分机械能的增加量等于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部分机械能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守恒的三类常见情况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只受重力、弹力，不受其他力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除重力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弹力外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还受其他力，但其他力都不做功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除重力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弹力外有其他力做功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但其他力做功之和为零</a:t>
            </a:r>
            <a:r>
              <a:rPr lang="en-US" altLang="zh-CN" sz="2800" kern="100" spc="-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14" y="156084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减少量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8278" y="589434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</a:p>
        </p:txBody>
      </p:sp>
      <p:sp>
        <p:nvSpPr>
          <p:cNvPr id="5" name="矩形 4"/>
          <p:cNvSpPr/>
          <p:nvPr/>
        </p:nvSpPr>
        <p:spPr>
          <a:xfrm>
            <a:off x="160462" y="1165721"/>
            <a:ext cx="88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做匀速直线运动的物体机械能一定守恒吗？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不一定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机械能是否守恒应根据守恒条件进行判断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spc="-8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当物体做匀速直线运动时，不一定只有重力或弹力做功，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机械能不一定守恒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如物体在重力和拉力的作用下匀速向上运动，其机械能是增加的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25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117028" y="27087"/>
            <a:ext cx="632717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三、机械能守恒定律的应用步骤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29" y="617346"/>
            <a:ext cx="8906196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确定研究对象：物体或系统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对研究对象进行正确的受力分析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判断各个力是否做功，并分析是否符合机械能守恒的条件</a:t>
            </a:r>
            <a:r>
              <a:rPr lang="en-US" altLang="zh-CN" sz="2700" kern="100" spc="-9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视解题方便与否选取零势能参考平面，并确定研究对象在初、末状态时的机械能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根据机械能守恒定律列出方程，或再辅以其他方程，进行求解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4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72" y="978049"/>
            <a:ext cx="6043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一、机械能是否守恒的分析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72" y="1511979"/>
            <a:ext cx="8896674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下列运动的物体，机械能守恒的是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物体沿斜面匀速下滑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物体从高处以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0.9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的加速度竖直下落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物体沿光滑曲面滑下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拉着一个物体沿光滑的斜面匀速上升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47" y="37452"/>
            <a:ext cx="8915724" cy="494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物体沿斜面匀速下滑时，动能不变，重力势能减小，所以机械能减小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物体以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0.9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的加速度下落时，除重力外，其他力的合力向上，大小为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0.1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，合力在物体下落时对物体做负功，物体机械能不守恒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物体沿光滑曲面滑下时，只有重力做功，机械能守恒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拉着物体沿斜面上升时，拉力对物体做功，物体机械能不守恒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综上，机械能守恒的是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77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255" y="8877"/>
            <a:ext cx="8781233" cy="5144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所示，下列关于机械能是否守恒的判断正确的是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F:\2015赵瑊\同步\物理\人教必修2\word\S79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83" y="546001"/>
            <a:ext cx="6251927" cy="189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F:\2015赵瑊\同步\物理\人教必修2\word\S80.T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23" y="2493409"/>
            <a:ext cx="6302796" cy="2118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4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47" y="477832"/>
            <a:ext cx="89157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甲图中</a:t>
            </a:r>
            <a:r>
              <a:rPr lang="zh-CN" altLang="zh-CN" sz="28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火箭升空的过程中</a:t>
            </a:r>
            <a:r>
              <a:rPr lang="zh-CN" altLang="zh-CN" sz="2800" kern="100" spc="-4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若匀速升空机械能守恒</a:t>
            </a:r>
            <a:r>
              <a:rPr lang="zh-CN" altLang="zh-CN" sz="2800" kern="100" spc="-47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800" kern="100" spc="-4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加速升空机械能不守恒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乙图中物体匀速运动，机械能守恒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丙图中小球做匀速圆周运动，机械能守恒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丁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图中，轻弹簧将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两小车弹开，两小车组成的</a:t>
            </a:r>
            <a:r>
              <a:rPr lang="zh-CN" altLang="zh-CN" sz="2800" kern="100" spc="-90" dirty="0" smtClean="0">
                <a:latin typeface="Times New Roman"/>
                <a:ea typeface="微软雅黑"/>
                <a:cs typeface="Times New Roman"/>
              </a:rPr>
              <a:t>系统</a:t>
            </a:r>
            <a:endParaRPr lang="en-US" altLang="zh-CN" sz="2800" kern="100" spc="-9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spc="-9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spc="-9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spc="-90" dirty="0" smtClean="0">
                <a:latin typeface="Times New Roman"/>
                <a:ea typeface="微软雅黑"/>
                <a:cs typeface="Times New Roman"/>
              </a:rPr>
              <a:t>机械能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不守恒，两小车和弹簧组成的系统机械能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守恒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16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155" y="215925"/>
            <a:ext cx="885324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题图甲中无论火箭匀速上升还是加速上升，由于有推力做功，机械能增加，因而机械能不守恒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题图乙中拉力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做功，机械能不守恒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题图丙中，小球受到的所有力都不做功，机械能守恒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题图丁中，弹簧的弹力做功，弹簧的弹性势能转化为两小车的动能，两小车与弹簧组成的系统机械能守恒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462" y="80045"/>
            <a:ext cx="8820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二、机械能守恒定律的应用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462" y="502568"/>
            <a:ext cx="8820000" cy="4588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所示，让摆球从图中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位置由静止开始下摆，正好摆到最低点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位置时线被拉断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设摆线长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1.6 m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点离地高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5.8 m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，不计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绳断时的机械能损失，不计空气阻力，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物理\人教必修2\word\A373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49" y="2145892"/>
            <a:ext cx="3024336" cy="2382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9424" y="1072709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1897" y="1803084"/>
            <a:ext cx="8460000" cy="2860500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112" y="1793545"/>
            <a:ext cx="8316000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知道什么是机械能，知道物体的动能和势能可以相互转化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能够根据动能定理、重力做功与重力势能变化间的关系，推导出机械能守恒定律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会根据机械能守恒的条件判断机械能是否守恒，能运用机械能守恒定律解决有关问题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248444"/>
            <a:ext cx="9001000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70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机械能守恒定律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079" y="248444"/>
            <a:ext cx="8856984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摆球刚到达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点时的速度大小；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摆球由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的过程中只有重力做功，故机械能守恒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根据机械能守恒定律得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47911"/>
              </p:ext>
            </p:extLst>
          </p:nvPr>
        </p:nvGraphicFramePr>
        <p:xfrm>
          <a:off x="224408" y="2313434"/>
          <a:ext cx="6972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6" name="文档" r:id="rId3" imgW="6976953" imgH="831490" progId="Word.Document.12">
                  <p:embed/>
                </p:oleObj>
              </mc:Choice>
              <mc:Fallback>
                <p:oleObj name="文档" r:id="rId3" imgW="6976953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" y="2313434"/>
                        <a:ext cx="69723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11901"/>
              </p:ext>
            </p:extLst>
          </p:nvPr>
        </p:nvGraphicFramePr>
        <p:xfrm>
          <a:off x="224408" y="3282305"/>
          <a:ext cx="8648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7" name="文档" r:id="rId5" imgW="8659429" imgH="741512" progId="Word.Document.12">
                  <p:embed/>
                </p:oleObj>
              </mc:Choice>
              <mc:Fallback>
                <p:oleObj name="文档" r:id="rId5" imgW="8659429" imgH="7415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" y="3282305"/>
                        <a:ext cx="86487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6079" y="4002385"/>
            <a:ext cx="8856984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 m</a:t>
            </a:r>
            <a:r>
              <a:rPr lang="en-US" altLang="zh-CN" sz="28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/s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83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1887" y="407310"/>
            <a:ext cx="8856984" cy="175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落地时摆球的速度大小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设摆球落地点为题图中的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点，则摆球由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过程中只有重力做功，机械能守恒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根据机械能守恒定律得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882397"/>
              </p:ext>
            </p:extLst>
          </p:nvPr>
        </p:nvGraphicFramePr>
        <p:xfrm>
          <a:off x="220216" y="2226171"/>
          <a:ext cx="8896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6" name="文档" r:id="rId3" imgW="8906851" imgH="741872" progId="Word.Document.12">
                  <p:embed/>
                </p:oleObj>
              </mc:Choice>
              <mc:Fallback>
                <p:oleObj name="文档" r:id="rId3" imgW="8906851" imgH="74187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16" y="2226171"/>
                        <a:ext cx="8896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56680"/>
              </p:ext>
            </p:extLst>
          </p:nvPr>
        </p:nvGraphicFramePr>
        <p:xfrm>
          <a:off x="220216" y="3108945"/>
          <a:ext cx="8896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7" name="文档" r:id="rId5" imgW="8906851" imgH="570781" progId="Word.Document.12">
                  <p:embed/>
                </p:oleObj>
              </mc:Choice>
              <mc:Fallback>
                <p:oleObj name="文档" r:id="rId5" imgW="8906851" imgH="5707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16" y="3108945"/>
                        <a:ext cx="88963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1887" y="3779835"/>
            <a:ext cx="8856984" cy="60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93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1412" y="167025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所示，一固定在竖直平面内的光滑的半圆形轨道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ABC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，其半径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，轨道在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处与光滑的水平地面相切，在地面上给一物块某一初速度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，使它沿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CBA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运动，且通过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点水平飞出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求水平初速度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需满足什么条件？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A37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74" y="2600151"/>
            <a:ext cx="3024336" cy="1556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1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12" y="133003"/>
            <a:ext cx="8693918" cy="5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若物块恰好通过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点，设在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点的速度为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71733"/>
              </p:ext>
            </p:extLst>
          </p:nvPr>
        </p:nvGraphicFramePr>
        <p:xfrm>
          <a:off x="304800" y="886991"/>
          <a:ext cx="5886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8" name="文档" r:id="rId3" imgW="5891561" imgH="762650" progId="Word.Document.12">
                  <p:embed/>
                </p:oleObj>
              </mc:Choice>
              <mc:Fallback>
                <p:oleObj name="文档" r:id="rId3" imgW="5891561" imgH="7626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86991"/>
                        <a:ext cx="58864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7612" y="1664221"/>
            <a:ext cx="8693918" cy="5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整个过程只有重力做功，由机械能守恒知：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24878"/>
              </p:ext>
            </p:extLst>
          </p:nvPr>
        </p:nvGraphicFramePr>
        <p:xfrm>
          <a:off x="304800" y="2384301"/>
          <a:ext cx="5886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9" name="文档" r:id="rId5" imgW="5891561" imgH="763010" progId="Word.Document.12">
                  <p:embed/>
                </p:oleObj>
              </mc:Choice>
              <mc:Fallback>
                <p:oleObj name="文档" r:id="rId5" imgW="5891561" imgH="7630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84301"/>
                        <a:ext cx="58864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7612" y="3147814"/>
            <a:ext cx="8693918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联立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m/s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所以给物块的水平初速度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应不小于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m/s.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不小于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 m/s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3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563" y="184204"/>
            <a:ext cx="32403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9145" y="760381"/>
            <a:ext cx="8501490" cy="4068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463" y="716740"/>
            <a:ext cx="8529017" cy="410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一、动能与势能的相互转化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重力做功：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kern="100" dirty="0" smtClean="0">
                <a:latin typeface="宋体"/>
                <a:ea typeface="MS Gothic"/>
                <a:cs typeface="MS Gothic"/>
              </a:rPr>
              <a:t>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重力势能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弹力做功：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kern="100" dirty="0" smtClean="0">
                <a:latin typeface="宋体"/>
                <a:ea typeface="MS Gothic"/>
                <a:cs typeface="MS Gothic"/>
              </a:rPr>
              <a:t>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弹性势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二、机械能守恒定律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条件：只有重力或弹力做功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三种表达式：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三、机械能守恒定律的应用步骤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079168"/>
              </p:ext>
            </p:extLst>
          </p:nvPr>
        </p:nvGraphicFramePr>
        <p:xfrm>
          <a:off x="2977655" y="1455965"/>
          <a:ext cx="749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4" name="文档" r:id="rId3" imgW="749693" imgH="467304" progId="Word.Document.12">
                  <p:embed/>
                </p:oleObj>
              </mc:Choice>
              <mc:Fallback>
                <p:oleObj name="文档" r:id="rId3" imgW="749693" imgH="4673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7655" y="1455965"/>
                        <a:ext cx="7493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308688"/>
              </p:ext>
            </p:extLst>
          </p:nvPr>
        </p:nvGraphicFramePr>
        <p:xfrm>
          <a:off x="2977655" y="2022504"/>
          <a:ext cx="749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5" name="文档" r:id="rId5" imgW="749693" imgH="467304" progId="Word.Document.12">
                  <p:embed/>
                </p:oleObj>
              </mc:Choice>
              <mc:Fallback>
                <p:oleObj name="文档" r:id="rId5" imgW="749693" imgH="4673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7655" y="2022504"/>
                        <a:ext cx="7493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496" y="1248183"/>
            <a:ext cx="8928000" cy="371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机械能是否守恒的判断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关于机械能守恒，下列说法正确的是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做自由落体运动的物体，机械能一定守恒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人乘电梯加速上升的过程，机械能守恒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物体必须在只受重力作用的情况下，机械能才守恒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合外力对物体做功为零时，机械能一定守恒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8504" y="812809"/>
            <a:ext cx="8927992" cy="419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做自由落体运动的物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体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只受重力作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用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机械能守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恒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spc="-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正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确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400" kern="100" spc="-5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人乘电梯加速上升的过程，电梯对人的支持力做功，故人的机械能不守恒，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物体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在只有重力做功时，其他力也可存在，但不做功或做功之和为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，机械能守恒，故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外力对物体做功为零，物体的动能不变，机械能不一定守恒，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9" y="790600"/>
            <a:ext cx="8938518" cy="4317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机械能是否守恒的判断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所示，一轻绳的一端系在固定粗糙斜面上的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点，另一端系一小球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给小球一足够大的初速度，使小球在斜面上做圆周运动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在此过程中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小球的机械能守恒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重力对小球不做功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轻绳的张力对小球不做功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在任何一段时间内，小球克服摩擦力所做的功总是等于小球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动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的减少量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2824" y="338184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7</a:t>
            </a:r>
            <a:endParaRPr lang="zh-CN" altLang="en-US" dirty="0"/>
          </a:p>
        </p:txBody>
      </p:sp>
      <p:pic>
        <p:nvPicPr>
          <p:cNvPr id="10" name="图片 9" descr="F:\2015赵瑊\同步\物理\人教必修2\word\A374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73" y="1971303"/>
            <a:ext cx="2088232" cy="13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1412" y="798547"/>
            <a:ext cx="8866509" cy="4216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斜面粗糙，小球受到重力、支持力、摩擦力、轻绳张力的作用，由于除重力做功外，支持力和轻绳张力总是与运动方向垂直，故不做功，摩擦力做负功，机械能减少，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小球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动能的变化等于合外力对其做的功，即重力与摩擦力做功的和，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7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877" y="829841"/>
            <a:ext cx="8916093" cy="419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机械能守恒定律的应用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所示，在水平台面上的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点，一个质量为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的物体以初速度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被抛出，不计空气阻力，求它到达距水平台面高度为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点时速度的大小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 descr="F:\2015赵瑊\同步\物理\人教必修2\word\S81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66" y="2493633"/>
            <a:ext cx="3240360" cy="195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12212"/>
              </p:ext>
            </p:extLst>
          </p:nvPr>
        </p:nvGraphicFramePr>
        <p:xfrm>
          <a:off x="180975" y="847725"/>
          <a:ext cx="8791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37" name="文档" r:id="rId3" imgW="8802048" imgH="1803640" progId="Word.Document.12">
                  <p:embed/>
                </p:oleObj>
              </mc:Choice>
              <mc:Fallback>
                <p:oleObj name="文档" r:id="rId3" imgW="8802048" imgH="18036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847725"/>
                        <a:ext cx="87915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630457"/>
              </p:ext>
            </p:extLst>
          </p:nvPr>
        </p:nvGraphicFramePr>
        <p:xfrm>
          <a:off x="180975" y="2706241"/>
          <a:ext cx="8791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38" name="文档" r:id="rId5" imgW="8802048" imgH="579767" progId="Word.Document.12">
                  <p:embed/>
                </p:oleObj>
              </mc:Choice>
              <mc:Fallback>
                <p:oleObj name="文档" r:id="rId5" imgW="8802048" imgH="5797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706241"/>
                        <a:ext cx="8791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27661"/>
              </p:ext>
            </p:extLst>
          </p:nvPr>
        </p:nvGraphicFramePr>
        <p:xfrm>
          <a:off x="180975" y="3282305"/>
          <a:ext cx="87915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39" name="文档" r:id="rId7" imgW="8802048" imgH="1197993" progId="Word.Document.12">
                  <p:embed/>
                </p:oleObj>
              </mc:Choice>
              <mc:Fallback>
                <p:oleObj name="文档" r:id="rId7" imgW="8802048" imgH="11979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282305"/>
                        <a:ext cx="87915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82324"/>
              </p:ext>
            </p:extLst>
          </p:nvPr>
        </p:nvGraphicFramePr>
        <p:xfrm>
          <a:off x="180975" y="4443958"/>
          <a:ext cx="8791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40" name="文档" r:id="rId9" imgW="8802048" imgH="578689" progId="Word.Document.12">
                  <p:embed/>
                </p:oleObj>
              </mc:Choice>
              <mc:Fallback>
                <p:oleObj name="文档" r:id="rId9" imgW="8802048" imgH="5786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443958"/>
                        <a:ext cx="8791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hlinkClick r:id="rId11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12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13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14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6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837" y="835290"/>
            <a:ext cx="8928000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机械能守恒定律的应用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在游乐节目中，选手需要借助悬挂在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高处的绳飞越到水面的浮台上，小明和小阳观看后对此进行了讨论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所示，他们将选手简化为质量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60 kg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的质点，选手抓住绳由静止开始摆动，此时绳与竖直方向夹角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53°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，绳的悬挂点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距水面的高度为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3 m.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不考虑空气阻力和绳的质量，浮台露出水面的高度不计，水足够深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取重力加速度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500" kern="100" spc="-7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500" kern="100" spc="-7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sin 53°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0.8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500" kern="100" spc="-7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 53°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0.6.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求选手摆到最低点时对绳拉力的大小</a:t>
            </a:r>
            <a:r>
              <a:rPr lang="en-US" altLang="zh-CN" sz="2500" i="1" kern="100" spc="-7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spc="-7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837" y="4268054"/>
            <a:ext cx="892800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9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 descr="F:\2015赵瑊\同步\物理\人教必修2\word\S8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95" y="349027"/>
            <a:ext cx="5256584" cy="380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2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7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19796"/>
              </p:ext>
            </p:extLst>
          </p:nvPr>
        </p:nvGraphicFramePr>
        <p:xfrm>
          <a:off x="266828" y="944141"/>
          <a:ext cx="85915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0" name="文档" r:id="rId8" imgW="8597123" imgH="874862" progId="Word.Document.12">
                  <p:embed/>
                </p:oleObj>
              </mc:Choice>
              <mc:Fallback>
                <p:oleObj name="文档" r:id="rId8" imgW="8597123" imgH="87486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28" y="944141"/>
                        <a:ext cx="85915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9987" y="2817671"/>
            <a:ext cx="7408568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解得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2cos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人对绳的拉力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1 080 N.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1 080 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26120"/>
              </p:ext>
            </p:extLst>
          </p:nvPr>
        </p:nvGraphicFramePr>
        <p:xfrm>
          <a:off x="266828" y="1894731"/>
          <a:ext cx="85915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1" name="文档" r:id="rId10" imgW="8597123" imgH="873425" progId="Word.Document.12">
                  <p:embed/>
                </p:oleObj>
              </mc:Choice>
              <mc:Fallback>
                <p:oleObj name="文档" r:id="rId10" imgW="8597123" imgH="8734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28" y="1894731"/>
                        <a:ext cx="85915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26554" y="329977"/>
            <a:ext cx="5228009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一、动能与势能的相互转化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3705" y="103634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076" y="1565955"/>
            <a:ext cx="6812187" cy="198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所示物体沿光滑斜面下滑，物体的重力势能如何变化，动能如何变化？当物体以某一初速度沿着光滑斜面上滑时，物体的重力势能如何变化，动能如何变化？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7869" y="266709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36077" y="3522394"/>
            <a:ext cx="8856986" cy="150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下滑时，物体的高度降低了，重力势能减少了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物体的速度增大了，即物体的动能增加了；上滑时，物体的重力势能增加，动能减少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图片 11" descr="F:\2015赵瑊\同步\物理\人教必修2\word\S7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33" y="1672496"/>
            <a:ext cx="1989780" cy="86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128" y="443133"/>
            <a:ext cx="5760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示在光滑水平面上，被压缩的弹簧恢复原来形状的过程中，弹性势能如何变化？物体的动能如何变化？当物体以某一初速度向左运动，压缩弹簧时，弹性势能如何变化？物体的动能如何变化？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S78A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85" y="878423"/>
            <a:ext cx="3106245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382053" y="218409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7128" y="3240871"/>
            <a:ext cx="890994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弹簧恢复原来形状时，弹性势能减少，被弹出的物体的动能增加；当物体压缩弹簧时，弹性势能增加，物体的动能减少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3596" y="77304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853" y="1334254"/>
            <a:ext cx="86261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机械能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重力势能、弹性势能与动能之间具有密切的联系，我们把它们统称为机械能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重力势能、弹性势能和动能之间可以相互转化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7979" y="601107"/>
            <a:ext cx="896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重力势能与动能的转化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重力做正</a:t>
            </a:r>
            <a:r>
              <a:rPr lang="zh-CN" altLang="zh-CN" sz="2500" kern="100" spc="-500" dirty="0">
                <a:latin typeface="Times New Roman"/>
                <a:ea typeface="微软雅黑"/>
                <a:cs typeface="Times New Roman"/>
              </a:rPr>
              <a:t>功，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重力势能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重力势能转化为动能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重力做负</a:t>
            </a:r>
            <a:r>
              <a:rPr lang="zh-CN" altLang="zh-CN" sz="2500" kern="100" spc="-500" dirty="0">
                <a:latin typeface="Times New Roman"/>
                <a:ea typeface="微软雅黑"/>
                <a:cs typeface="Times New Roman"/>
              </a:rPr>
              <a:t>功，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重力势能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动能转化为重力势能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弹性势能与动能的转化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弹力做正</a:t>
            </a:r>
            <a:r>
              <a:rPr lang="zh-CN" altLang="zh-CN" sz="2500" kern="100" spc="-500" dirty="0">
                <a:latin typeface="Times New Roman"/>
                <a:ea typeface="微软雅黑"/>
                <a:cs typeface="Times New Roman"/>
              </a:rPr>
              <a:t>功，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弹性势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弹性势能转化为动能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弹力做负</a:t>
            </a:r>
            <a:r>
              <a:rPr lang="zh-CN" altLang="zh-CN" sz="2500" kern="100" spc="-500" dirty="0">
                <a:latin typeface="Times New Roman"/>
                <a:ea typeface="微软雅黑"/>
                <a:cs typeface="Times New Roman"/>
              </a:rPr>
              <a:t>功，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弹性势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5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动能转化为弹性势能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2663" y="3536429"/>
            <a:ext cx="12480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5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9940" y="1240125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2820" y="124368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0544" y="181332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7203" y="181332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0415" y="2958792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958792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0890" y="3526904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zh-CN" sz="25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3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8171" y="-58638"/>
            <a:ext cx="5467274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二、机械能守恒定律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4847" y="641405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2" y="1137688"/>
            <a:ext cx="6408000" cy="26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示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400" i="1" kern="100" spc="-8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的物体自由下落的过程中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经过高度为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点时速度为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，下落到高度为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点处时速度为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，不计空气阻力，选择地面为参考平面，求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处的机械能各是多少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10937"/>
              </p:ext>
            </p:extLst>
          </p:nvPr>
        </p:nvGraphicFramePr>
        <p:xfrm>
          <a:off x="200025" y="3710161"/>
          <a:ext cx="7858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66" name="文档" r:id="rId3" imgW="7862612" imgH="734176" progId="Word.Document.12">
                  <p:embed/>
                </p:oleObj>
              </mc:Choice>
              <mc:Fallback>
                <p:oleObj name="文档" r:id="rId3" imgW="7862612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710161"/>
                        <a:ext cx="7858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631799" y="3263255"/>
            <a:ext cx="6655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sz="2400" dirty="0"/>
          </a:p>
        </p:txBody>
      </p:sp>
      <p:pic>
        <p:nvPicPr>
          <p:cNvPr id="8" name="图片 7" descr="F:\2015赵瑊\同步\物理\人教必修2\word\A371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49" y="1040532"/>
            <a:ext cx="2427106" cy="22443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06176"/>
              </p:ext>
            </p:extLst>
          </p:nvPr>
        </p:nvGraphicFramePr>
        <p:xfrm>
          <a:off x="200025" y="4358233"/>
          <a:ext cx="7077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67" name="文档" r:id="rId6" imgW="7081677" imgH="724445" progId="Word.Document.12">
                  <p:embed/>
                </p:oleObj>
              </mc:Choice>
              <mc:Fallback>
                <p:oleObj name="文档" r:id="rId6" imgW="7081677" imgH="7244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358233"/>
                        <a:ext cx="7077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22" y="-11013"/>
            <a:ext cx="88463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比较物体在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处的机械能的大小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44923"/>
              </p:ext>
            </p:extLst>
          </p:nvPr>
        </p:nvGraphicFramePr>
        <p:xfrm>
          <a:off x="219075" y="627534"/>
          <a:ext cx="7858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7" name="文档" r:id="rId3" imgW="7862612" imgH="734176" progId="Word.Document.12">
                  <p:embed/>
                </p:oleObj>
              </mc:Choice>
              <mc:Fallback>
                <p:oleObj name="文档" r:id="rId3" imgW="7862612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27534"/>
                        <a:ext cx="7858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7222" y="1266081"/>
            <a:ext cx="884631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下落过程中重力对物体做功，重力做的功在数值上等于物体重力势能的变化量，则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i="1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4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56547"/>
              </p:ext>
            </p:extLst>
          </p:nvPr>
        </p:nvGraphicFramePr>
        <p:xfrm>
          <a:off x="219075" y="2990453"/>
          <a:ext cx="7858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8" name="文档" r:id="rId5" imgW="7862612" imgH="734176" progId="Word.Document.12">
                  <p:embed/>
                </p:oleObj>
              </mc:Choice>
              <mc:Fallback>
                <p:oleObj name="文档" r:id="rId5" imgW="7862612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990453"/>
                        <a:ext cx="7858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40465"/>
              </p:ext>
            </p:extLst>
          </p:nvPr>
        </p:nvGraphicFramePr>
        <p:xfrm>
          <a:off x="219075" y="3742928"/>
          <a:ext cx="7858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9" name="文档" r:id="rId7" imgW="7862612" imgH="734176" progId="Word.Document.12">
                  <p:embed/>
                </p:oleObj>
              </mc:Choice>
              <mc:Fallback>
                <p:oleObj name="文档" r:id="rId7" imgW="7862612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742928"/>
                        <a:ext cx="7858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37222" y="4434433"/>
            <a:ext cx="88463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由此可知物体在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两处的机械能相等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56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1322</Words>
  <Application>Microsoft Office PowerPoint</Application>
  <PresentationFormat>全屏显示(16:9)</PresentationFormat>
  <Paragraphs>201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2507</cp:revision>
  <dcterms:created xsi:type="dcterms:W3CDTF">2015-03-06T01:52:29Z</dcterms:created>
  <dcterms:modified xsi:type="dcterms:W3CDTF">2015-08-27T08:13:17Z</dcterms:modified>
</cp:coreProperties>
</file>