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440" r:id="rId6"/>
    <p:sldId id="455" r:id="rId7"/>
    <p:sldId id="456" r:id="rId8"/>
    <p:sldId id="457" r:id="rId9"/>
    <p:sldId id="332" r:id="rId10"/>
    <p:sldId id="441" r:id="rId11"/>
    <p:sldId id="442" r:id="rId12"/>
    <p:sldId id="449" r:id="rId13"/>
    <p:sldId id="450" r:id="rId14"/>
    <p:sldId id="397" r:id="rId15"/>
    <p:sldId id="459" r:id="rId16"/>
    <p:sldId id="429" r:id="rId17"/>
    <p:sldId id="403" r:id="rId18"/>
    <p:sldId id="452" r:id="rId19"/>
    <p:sldId id="453" r:id="rId20"/>
    <p:sldId id="334" r:id="rId21"/>
    <p:sldId id="399" r:id="rId22"/>
    <p:sldId id="264" r:id="rId23"/>
    <p:sldId id="439" r:id="rId24"/>
    <p:sldId id="340" r:id="rId25"/>
    <p:sldId id="454" r:id="rId26"/>
    <p:sldId id="460" r:id="rId27"/>
    <p:sldId id="425" r:id="rId28"/>
    <p:sldId id="274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8944" autoAdjust="0"/>
  </p:normalViewPr>
  <p:slideViewPr>
    <p:cSldViewPr>
      <p:cViewPr>
        <p:scale>
          <a:sx n="100" d="100"/>
          <a:sy n="100" d="100"/>
        </p:scale>
        <p:origin x="-1416" y="-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package" Target="../embeddings/Microsoft_Word_Document6.docx"/><Relationship Id="rId7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package" Target="../embeddings/Microsoft_Word_Document9.docx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package" Target="../embeddings/Microsoft_Word_Document12.docx"/><Relationship Id="rId7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package" Target="../embeddings/Microsoft_Word_Document15.docx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16.docx"/><Relationship Id="rId10" Type="http://schemas.openxmlformats.org/officeDocument/2006/relationships/image" Target="../media/image23.png"/><Relationship Id="rId4" Type="http://schemas.openxmlformats.org/officeDocument/2006/relationships/image" Target="../media/image20.emf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9.docx"/><Relationship Id="rId13" Type="http://schemas.openxmlformats.org/officeDocument/2006/relationships/image" Target="../media/image29.emf"/><Relationship Id="rId3" Type="http://schemas.openxmlformats.org/officeDocument/2006/relationships/slide" Target="slide20.xml"/><Relationship Id="rId7" Type="http://schemas.openxmlformats.org/officeDocument/2006/relationships/image" Target="../media/image26.emf"/><Relationship Id="rId12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18.docx"/><Relationship Id="rId11" Type="http://schemas.openxmlformats.org/officeDocument/2006/relationships/image" Target="../media/image28.emf"/><Relationship Id="rId5" Type="http://schemas.openxmlformats.org/officeDocument/2006/relationships/slide" Target="slide24.xml"/><Relationship Id="rId10" Type="http://schemas.openxmlformats.org/officeDocument/2006/relationships/package" Target="../embeddings/Microsoft_Word_Document20.docx"/><Relationship Id="rId4" Type="http://schemas.openxmlformats.org/officeDocument/2006/relationships/slide" Target="slide22.xml"/><Relationship Id="rId9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3.docx"/><Relationship Id="rId3" Type="http://schemas.openxmlformats.org/officeDocument/2006/relationships/slide" Target="slide20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22.docx"/><Relationship Id="rId5" Type="http://schemas.openxmlformats.org/officeDocument/2006/relationships/slide" Target="slide24.xml"/><Relationship Id="rId4" Type="http://schemas.openxmlformats.org/officeDocument/2006/relationships/slide" Target="slide22.xml"/><Relationship Id="rId9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Document24.docx"/><Relationship Id="rId5" Type="http://schemas.openxmlformats.org/officeDocument/2006/relationships/slide" Target="slide24.xml"/><Relationship Id="rId4" Type="http://schemas.openxmlformats.org/officeDocument/2006/relationships/slide" Target="slide2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slide" Target="slide24.xml"/><Relationship Id="rId3" Type="http://schemas.openxmlformats.org/officeDocument/2006/relationships/package" Target="../embeddings/Microsoft_Word_Document25.docx"/><Relationship Id="rId7" Type="http://schemas.openxmlformats.org/officeDocument/2006/relationships/package" Target="../embeddings/Microsoft_Word_Document27.docx"/><Relationship Id="rId12" Type="http://schemas.openxmlformats.org/officeDocument/2006/relationships/slide" Target="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emf"/><Relationship Id="rId11" Type="http://schemas.openxmlformats.org/officeDocument/2006/relationships/slide" Target="slide20.xml"/><Relationship Id="rId5" Type="http://schemas.openxmlformats.org/officeDocument/2006/relationships/package" Target="../embeddings/Microsoft_Word_Document26.docx"/><Relationship Id="rId15" Type="http://schemas.openxmlformats.org/officeDocument/2006/relationships/image" Target="../media/image23.png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package" Target="../embeddings/Microsoft_Word_Document28.docx"/><Relationship Id="rId14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第七章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2132499"/>
            <a:ext cx="529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机械能守恒定律</a:t>
            </a:r>
            <a:endParaRPr lang="zh-CN" altLang="en-US" sz="53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5605" y="3845"/>
            <a:ext cx="8856984" cy="5133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所示，一根很长的、不可伸长的柔软轻绳跨过光滑定滑轮，轻绳两端各系一小球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球质量为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，静置于地面；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球质量为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，用手托住，离地面高度为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，此时轻绳刚好拉紧，从静止开始释放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后，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可能达到的最大高度为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97634" name="Picture 2" descr="F:\2015赵瑊\源文件！\物理 人教必修2\s84.t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48061"/>
            <a:ext cx="2232248" cy="25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02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0937" y="16847"/>
            <a:ext cx="8819992" cy="3482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err="1" smtClean="0"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500" i="1" kern="100" dirty="0" err="1" smtClean="0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              </a:t>
            </a:r>
            <a:r>
              <a:rPr lang="en-US" altLang="zh-CN" sz="2500" kern="100" dirty="0" err="1" smtClean="0">
                <a:latin typeface="Times New Roman"/>
                <a:ea typeface="微软雅黑"/>
                <a:cs typeface="Courier New"/>
              </a:rPr>
              <a:t>B.1.5</a:t>
            </a:r>
            <a:r>
              <a:rPr lang="en-US" altLang="zh-CN" sz="2500" i="1" kern="100" dirty="0" err="1" smtClean="0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500" i="1" kern="100" dirty="0" smtClean="0">
                <a:latin typeface="Times New Roman"/>
                <a:ea typeface="微软雅黑"/>
                <a:cs typeface="Courier New"/>
              </a:rPr>
              <a:t>               </a:t>
            </a:r>
            <a:r>
              <a:rPr lang="en-US" altLang="zh-CN" sz="2500" kern="100" dirty="0" err="1" smtClean="0">
                <a:latin typeface="Times New Roman"/>
                <a:ea typeface="微软雅黑"/>
                <a:cs typeface="Courier New"/>
              </a:rPr>
              <a:t>C.2</a:t>
            </a:r>
            <a:r>
              <a:rPr lang="en-US" altLang="zh-CN" sz="2500" i="1" kern="100" dirty="0" err="1" smtClean="0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500" i="1" kern="100" dirty="0" smtClean="0">
                <a:latin typeface="Times New Roman"/>
                <a:ea typeface="微软雅黑"/>
                <a:cs typeface="Courier New"/>
              </a:rPr>
              <a:t>               </a:t>
            </a:r>
            <a:r>
              <a:rPr lang="en-US" altLang="zh-CN" sz="2500" kern="100" dirty="0" err="1" smtClean="0">
                <a:latin typeface="Times New Roman"/>
                <a:ea typeface="微软雅黑"/>
                <a:cs typeface="Courier New"/>
              </a:rPr>
              <a:t>D.2.5</a:t>
            </a:r>
            <a:r>
              <a:rPr lang="en-US" altLang="zh-CN" sz="2500" i="1" kern="100" dirty="0" err="1" smtClean="0">
                <a:latin typeface="Times New Roman"/>
                <a:ea typeface="微软雅黑"/>
                <a:cs typeface="Courier New"/>
              </a:rPr>
              <a:t>h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释放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后，在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到达地面之前，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向上加速运动，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向下加速运动，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系统的机械能守恒，设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落地瞬间速度为</a:t>
            </a:r>
            <a:r>
              <a:rPr lang="en-US" altLang="zh-CN" sz="25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，求速度</a:t>
            </a:r>
            <a:r>
              <a:rPr lang="en-US" altLang="zh-CN" sz="25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，列式有两种方法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方法一：用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500" kern="100" baseline="-25000" dirty="0">
                <a:latin typeface="Times New Roman"/>
                <a:ea typeface="微软雅黑"/>
                <a:cs typeface="Times New Roman"/>
              </a:rPr>
              <a:t>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500" kern="100" baseline="-25000" dirty="0">
                <a:latin typeface="Times New Roman"/>
                <a:ea typeface="微软雅黑"/>
                <a:cs typeface="Times New Roman"/>
              </a:rPr>
              <a:t>末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求解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取地面所在平面为参考平面，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691996"/>
              </p:ext>
            </p:extLst>
          </p:nvPr>
        </p:nvGraphicFramePr>
        <p:xfrm>
          <a:off x="258283" y="3550865"/>
          <a:ext cx="82677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5" name="文档" r:id="rId3" imgW="8271793" imgH="743908" progId="Word.Document.12">
                  <p:embed/>
                </p:oleObj>
              </mc:Choice>
              <mc:Fallback>
                <p:oleObj name="文档" r:id="rId3" imgW="8271793" imgH="74390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3" y="3550865"/>
                        <a:ext cx="82677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077008"/>
              </p:ext>
            </p:extLst>
          </p:nvPr>
        </p:nvGraphicFramePr>
        <p:xfrm>
          <a:off x="258283" y="4395564"/>
          <a:ext cx="82677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6" name="文档" r:id="rId5" imgW="8271793" imgH="591090" progId="Word.Document.12">
                  <p:embed/>
                </p:oleObj>
              </mc:Choice>
              <mc:Fallback>
                <p:oleObj name="文档" r:id="rId5" imgW="8271793" imgH="59109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3" y="4395564"/>
                        <a:ext cx="82677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9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9037" y="478185"/>
            <a:ext cx="8747984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解法二：用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k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增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减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求解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球下降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的过程中，系统增加的动能为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14286"/>
              </p:ext>
            </p:extLst>
          </p:nvPr>
        </p:nvGraphicFramePr>
        <p:xfrm>
          <a:off x="296383" y="1934716"/>
          <a:ext cx="82677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82" name="文档" r:id="rId3" imgW="8271793" imgH="832932" progId="Word.Document.12">
                  <p:embed/>
                </p:oleObj>
              </mc:Choice>
              <mc:Fallback>
                <p:oleObj name="文档" r:id="rId3" imgW="8271793" imgH="8329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3" y="1934716"/>
                        <a:ext cx="82677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89037" y="2788146"/>
            <a:ext cx="8747984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系统减少的重力势能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减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mgh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mgh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36694"/>
              </p:ext>
            </p:extLst>
          </p:nvPr>
        </p:nvGraphicFramePr>
        <p:xfrm>
          <a:off x="296383" y="3642717"/>
          <a:ext cx="82677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83" name="文档" r:id="rId5" imgW="8271793" imgH="667499" progId="Word.Document.12">
                  <p:embed/>
                </p:oleObj>
              </mc:Choice>
              <mc:Fallback>
                <p:oleObj name="文档" r:id="rId5" imgW="8271793" imgH="66749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3" y="3642717"/>
                        <a:ext cx="82677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2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512" y="843558"/>
            <a:ext cx="8531960" cy="668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落地后，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向上以速度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做竖直上抛运动，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032356"/>
              </p:ext>
            </p:extLst>
          </p:nvPr>
        </p:nvGraphicFramePr>
        <p:xfrm>
          <a:off x="400050" y="1726945"/>
          <a:ext cx="8267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4" name="文档" r:id="rId3" imgW="8271793" imgH="854196" progId="Word.Document.12">
                  <p:embed/>
                </p:oleObj>
              </mc:Choice>
              <mc:Fallback>
                <p:oleObj name="文档" r:id="rId3" imgW="8271793" imgH="8541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726945"/>
                        <a:ext cx="8267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88512" y="2656528"/>
            <a:ext cx="853196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所以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能达到的最大高度为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1.5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52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1887" y="27087"/>
            <a:ext cx="8876034" cy="502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所示，在一长为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不可伸长的轻杆两端各固定一质量为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的小球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，系统可绕过轻杆的中点且垂直纸面的固定转轴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转动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初始时轻杆处于水平状态，无初速度释放后轻杆转动，当轻杆转至竖直位置时，求小球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的速率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F:\2015赵瑊\同步\物理\人教必修2\word\S85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48" y="2077219"/>
            <a:ext cx="2664296" cy="2448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73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512" y="85378"/>
            <a:ext cx="8531960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球和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球组成的系统机械能守恒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由机械能守恒定律，得：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220826"/>
              </p:ext>
            </p:extLst>
          </p:nvPr>
        </p:nvGraphicFramePr>
        <p:xfrm>
          <a:off x="409575" y="1400572"/>
          <a:ext cx="82677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0" name="文档" r:id="rId3" imgW="8271793" imgH="773102" progId="Word.Document.12">
                  <p:embed/>
                </p:oleObj>
              </mc:Choice>
              <mc:Fallback>
                <p:oleObj name="文档" r:id="rId3" imgW="8271793" imgH="77310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1400572"/>
                        <a:ext cx="82677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88512" y="2194010"/>
            <a:ext cx="8531960" cy="627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又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942342"/>
              </p:ext>
            </p:extLst>
          </p:nvPr>
        </p:nvGraphicFramePr>
        <p:xfrm>
          <a:off x="409575" y="3001888"/>
          <a:ext cx="8267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1" name="文档" r:id="rId5" imgW="8271793" imgH="801215" progId="Word.Document.12">
                  <p:embed/>
                </p:oleObj>
              </mc:Choice>
              <mc:Fallback>
                <p:oleObj name="文档" r:id="rId5" imgW="8271793" imgH="8012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001888"/>
                        <a:ext cx="8267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573382"/>
              </p:ext>
            </p:extLst>
          </p:nvPr>
        </p:nvGraphicFramePr>
        <p:xfrm>
          <a:off x="409575" y="4028281"/>
          <a:ext cx="8267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2" name="文档" r:id="rId7" imgW="8271793" imgH="802656" progId="Word.Document.12">
                  <p:embed/>
                </p:oleObj>
              </mc:Choice>
              <mc:Fallback>
                <p:oleObj name="文档" r:id="rId7" imgW="8271793" imgH="8026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028281"/>
                        <a:ext cx="8267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4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7979" y="574576"/>
            <a:ext cx="8938517" cy="4553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所示，用细圆管组成的光滑轨道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部分平直，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部分是处于竖直平面内半径为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的半圆，圆管截面半径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dirty="0" err="1">
                <a:latin typeface="Cambria Math"/>
                <a:ea typeface="微软雅黑"/>
                <a:cs typeface="Cambria Math"/>
              </a:rPr>
              <a:t>≪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有一质量为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，半径比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略小的光滑小球以水平初速度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射入圆管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6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6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6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6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978" y="101592"/>
            <a:ext cx="7316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三、应用机械能守恒定律解决综合问题</a:t>
            </a:r>
            <a:endParaRPr lang="zh-CN" altLang="zh-CN" sz="28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6" name="图片 5" descr="F:\2015赵瑊\同步\物理\人教必修2\word\S86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26" y="2283718"/>
            <a:ext cx="3228058" cy="2202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0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7562" y="104428"/>
            <a:ext cx="8531960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若要小球能从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端出来，初速度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需多大？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选光滑轨道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所在平面为参考平面，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从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至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的过程中，根据机械能守恒定律：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625176"/>
              </p:ext>
            </p:extLst>
          </p:nvPr>
        </p:nvGraphicFramePr>
        <p:xfrm>
          <a:off x="419100" y="2053977"/>
          <a:ext cx="82677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21" name="文档" r:id="rId3" imgW="8271793" imgH="832932" progId="Word.Document.12">
                  <p:embed/>
                </p:oleObj>
              </mc:Choice>
              <mc:Fallback>
                <p:oleObj name="文档" r:id="rId3" imgW="8271793" imgH="8329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053977"/>
                        <a:ext cx="82677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07562" y="2866465"/>
            <a:ext cx="8531960" cy="627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在最高点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小球速度满足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i="1" kern="100" baseline="-25000" dirty="0" err="1"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600" kern="100" dirty="0" err="1">
                <a:latin typeface="宋体"/>
                <a:ea typeface="微软雅黑"/>
                <a:cs typeface="Times New Roman"/>
              </a:rPr>
              <a:t>≥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49410"/>
              </p:ext>
            </p:extLst>
          </p:nvPr>
        </p:nvGraphicFramePr>
        <p:xfrm>
          <a:off x="419100" y="3604617"/>
          <a:ext cx="8267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22" name="文档" r:id="rId5" imgW="8271793" imgH="619563" progId="Word.Document.12">
                  <p:embed/>
                </p:oleObj>
              </mc:Choice>
              <mc:Fallback>
                <p:oleObj name="文档" r:id="rId5" imgW="8271793" imgH="6195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3604617"/>
                        <a:ext cx="82677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847529"/>
              </p:ext>
            </p:extLst>
          </p:nvPr>
        </p:nvGraphicFramePr>
        <p:xfrm>
          <a:off x="419100" y="4334222"/>
          <a:ext cx="8267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23" name="文档" r:id="rId7" imgW="8271793" imgH="619923" progId="Word.Document.12">
                  <p:embed/>
                </p:oleObj>
              </mc:Choice>
              <mc:Fallback>
                <p:oleObj name="文档" r:id="rId7" imgW="8271793" imgH="61992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334222"/>
                        <a:ext cx="82677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46835"/>
              </p:ext>
            </p:extLst>
          </p:nvPr>
        </p:nvGraphicFramePr>
        <p:xfrm>
          <a:off x="152400" y="136401"/>
          <a:ext cx="89344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1" name="文档" r:id="rId3" imgW="8945027" imgH="1524359" progId="Word.Document.12">
                  <p:embed/>
                </p:oleObj>
              </mc:Choice>
              <mc:Fallback>
                <p:oleObj name="文档" r:id="rId3" imgW="8945027" imgH="152435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6401"/>
                        <a:ext cx="89344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769467"/>
              </p:ext>
            </p:extLst>
          </p:nvPr>
        </p:nvGraphicFramePr>
        <p:xfrm>
          <a:off x="152400" y="1693937"/>
          <a:ext cx="88011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2" name="文档" r:id="rId5" imgW="8811772" imgH="1668852" progId="Word.Document.12">
                  <p:embed/>
                </p:oleObj>
              </mc:Choice>
              <mc:Fallback>
                <p:oleObj name="文档" r:id="rId5" imgW="8811772" imgH="166885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93937"/>
                        <a:ext cx="88011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0931"/>
              </p:ext>
            </p:extLst>
          </p:nvPr>
        </p:nvGraphicFramePr>
        <p:xfrm>
          <a:off x="152400" y="3389734"/>
          <a:ext cx="8267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3" name="文档" r:id="rId7" imgW="8271793" imgH="854196" progId="Word.Document.12">
                  <p:embed/>
                </p:oleObj>
              </mc:Choice>
              <mc:Fallback>
                <p:oleObj name="文档" r:id="rId7" imgW="8271793" imgH="8541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89734"/>
                        <a:ext cx="8267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5496" y="4237184"/>
            <a:ext cx="8531960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讨论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式，即得解：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81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6544" y="176436"/>
            <a:ext cx="6659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当小球受到向下的压力时，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115853"/>
              </p:ext>
            </p:extLst>
          </p:nvPr>
        </p:nvGraphicFramePr>
        <p:xfrm>
          <a:off x="688082" y="1035199"/>
          <a:ext cx="5819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7" name="文档" r:id="rId3" imgW="5824624" imgH="858161" progId="Word.Document.12">
                  <p:embed/>
                </p:oleObj>
              </mc:Choice>
              <mc:Fallback>
                <p:oleObj name="文档" r:id="rId3" imgW="5824624" imgH="85816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82" y="1035199"/>
                        <a:ext cx="58197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76544" y="1959652"/>
            <a:ext cx="6011680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当小球受到向上的压力时，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463170"/>
              </p:ext>
            </p:extLst>
          </p:nvPr>
        </p:nvGraphicFramePr>
        <p:xfrm>
          <a:off x="688082" y="2808734"/>
          <a:ext cx="58197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8" name="文档" r:id="rId5" imgW="5824624" imgH="859963" progId="Word.Document.12">
                  <p:embed/>
                </p:oleObj>
              </mc:Choice>
              <mc:Fallback>
                <p:oleObj name="文档" r:id="rId5" imgW="5824624" imgH="8599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82" y="2808734"/>
                        <a:ext cx="58197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518853"/>
              </p:ext>
            </p:extLst>
          </p:nvPr>
        </p:nvGraphicFramePr>
        <p:xfrm>
          <a:off x="688082" y="3915519"/>
          <a:ext cx="58197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9" name="文档" r:id="rId7" imgW="5824624" imgH="861405" progId="Word.Document.12">
                  <p:embed/>
                </p:oleObj>
              </mc:Choice>
              <mc:Fallback>
                <p:oleObj name="文档" r:id="rId7" imgW="5824624" imgH="86140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82" y="3915519"/>
                        <a:ext cx="58197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1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9878" y="1033121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2351" y="1713195"/>
            <a:ext cx="8743562" cy="3083306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1042" y="1709862"/>
            <a:ext cx="8578479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进一步理解机械能守恒的条件及其判定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能灵活应用机械能守恒定律的三种表达方式列方程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在多个物体组成的系统中，会应用机械能守恒定律解决相关问题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明确机械能守恒定律和动能定理的区别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358552"/>
            <a:ext cx="9001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11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习题课：机械能守恒定律的应用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41996" y="1203598"/>
            <a:ext cx="6372000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机械能是否守恒的判断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所示，一轻弹簧固定于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点，另一端系一重物，将重物从与悬点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在同一水平面且弹簧保持原长的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点无初速度地释放，让它自由摆下，不计空气阻力，在重物由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点摆向最低点的过程中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21302" y="434337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5</a:t>
            </a:r>
            <a:endParaRPr lang="zh-CN" altLang="en-US" sz="2600" dirty="0"/>
          </a:p>
        </p:txBody>
      </p:sp>
      <p:pic>
        <p:nvPicPr>
          <p:cNvPr id="10" name="图片 9" descr="F:\2015赵瑊\同步\物理\人教必修2\word\s87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30531"/>
            <a:ext cx="2020327" cy="2969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3546" y="805458"/>
            <a:ext cx="881999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重物的机械能减少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  	B.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系统的机械能不变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系统的机械能增加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  	D.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系统的机械能减少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重物自由摆下的过程中，弹簧拉力对重物做负功，重物的机械能减少，选项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对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系统而言，除重力、弹力外，无其他外力做功，故系统的机械能守恒，选项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AB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55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5062" y="790600"/>
            <a:ext cx="5436000" cy="427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多物体系统机械能守恒问题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所示是一个横截面为半圆、半径为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的光滑柱面，一根不可伸长的细线两端分别系着物体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，且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en-US" altLang="zh-CN" sz="2800" i="1" kern="100" baseline="-250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m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，由图示位置从静止开始释放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物体，当物体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达到圆柱顶点时，求物体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的速度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89085" y="3992746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6</a:t>
            </a:r>
            <a:endParaRPr lang="zh-CN" altLang="en-US" sz="2800" dirty="0"/>
          </a:p>
        </p:txBody>
      </p:sp>
      <p:pic>
        <p:nvPicPr>
          <p:cNvPr id="8" name="图片 7" descr="F:\2015赵瑊\同步\物理\人教必修2\word\S88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170" y="1100519"/>
            <a:ext cx="3347864" cy="27977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121" y="805458"/>
            <a:ext cx="896290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由于柱面是光滑的，故系统的机械能守恒，系统重力势能的减少量等于系统动能的增加量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系统重力势能的减少量为：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137648"/>
              </p:ext>
            </p:extLst>
          </p:nvPr>
        </p:nvGraphicFramePr>
        <p:xfrm>
          <a:off x="174823" y="2562225"/>
          <a:ext cx="8391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3" name="文档" r:id="rId6" imgW="8395591" imgH="724806" progId="Word.Document.12">
                  <p:embed/>
                </p:oleObj>
              </mc:Choice>
              <mc:Fallback>
                <p:oleObj name="文档" r:id="rId6" imgW="8395591" imgH="72480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23" y="2562225"/>
                        <a:ext cx="83915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43631"/>
              </p:ext>
            </p:extLst>
          </p:nvPr>
        </p:nvGraphicFramePr>
        <p:xfrm>
          <a:off x="171450" y="3330649"/>
          <a:ext cx="63055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4" name="文档" r:id="rId8" imgW="6310459" imgH="714353" progId="Word.Document.12">
                  <p:embed/>
                </p:oleObj>
              </mc:Choice>
              <mc:Fallback>
                <p:oleObj name="文档" r:id="rId8" imgW="6310459" imgH="71435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3330649"/>
                        <a:ext cx="63055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39833"/>
              </p:ext>
            </p:extLst>
          </p:nvPr>
        </p:nvGraphicFramePr>
        <p:xfrm>
          <a:off x="171450" y="4186014"/>
          <a:ext cx="50482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5" name="文档" r:id="rId10" imgW="5053860" imgH="737735" progId="Word.Document.12">
                  <p:embed/>
                </p:oleObj>
              </mc:Choice>
              <mc:Fallback>
                <p:oleObj name="文档" r:id="rId10" imgW="5053860" imgH="73773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4186014"/>
                        <a:ext cx="50482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255556"/>
              </p:ext>
            </p:extLst>
          </p:nvPr>
        </p:nvGraphicFramePr>
        <p:xfrm>
          <a:off x="5091633" y="4186014"/>
          <a:ext cx="31527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6" name="文档" r:id="rId12" imgW="3158933" imgH="737735" progId="Word.Document.12">
                  <p:embed/>
                </p:oleObj>
              </mc:Choice>
              <mc:Fallback>
                <p:oleObj name="文档" r:id="rId12" imgW="3158933" imgH="73773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633" y="4186014"/>
                        <a:ext cx="31527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0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5062" y="790600"/>
            <a:ext cx="8911434" cy="372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应用机械能守恒定律解决综合问题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小物块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 kg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，物块与坡道间的动摩擦因数为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μ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0.6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，水平面光滑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坡道顶端距水平面高度为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，倾角为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37°.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物块从坡道进入水平滑道时，在底端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点处无机械能损失，将轻弹簧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的一端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连接在水平滑道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处并固定墙上，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另一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自由端恰位于坡道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底端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点，如图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物块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从坡顶由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静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滑下，重力加速度为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，求：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64288" y="454454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7</a:t>
            </a:r>
            <a:endParaRPr lang="zh-CN" altLang="en-US" sz="2400" dirty="0"/>
          </a:p>
        </p:txBody>
      </p:sp>
      <p:pic>
        <p:nvPicPr>
          <p:cNvPr id="15" name="图片 14" descr="F:\2015赵瑊\同步\物理\人教必修2\word\A391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95" y="2984748"/>
            <a:ext cx="3312368" cy="150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153" y="889198"/>
            <a:ext cx="82332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物块滑到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点时的速度大小；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739188"/>
              </p:ext>
            </p:extLst>
          </p:nvPr>
        </p:nvGraphicFramePr>
        <p:xfrm>
          <a:off x="459482" y="1754807"/>
          <a:ext cx="78200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18" name="文档" r:id="rId6" imgW="7824465" imgH="867532" progId="Word.Document.12">
                  <p:embed/>
                </p:oleObj>
              </mc:Choice>
              <mc:Fallback>
                <p:oleObj name="文档" r:id="rId6" imgW="7824465" imgH="8675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82" y="1754807"/>
                        <a:ext cx="78200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965014"/>
              </p:ext>
            </p:extLst>
          </p:nvPr>
        </p:nvGraphicFramePr>
        <p:xfrm>
          <a:off x="459482" y="2780456"/>
          <a:ext cx="62960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19" name="文档" r:id="rId8" imgW="6300742" imgH="755081" progId="Word.Document.12">
                  <p:embed/>
                </p:oleObj>
              </mc:Choice>
              <mc:Fallback>
                <p:oleObj name="文档" r:id="rId8" imgW="6300742" imgH="75508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82" y="2780456"/>
                        <a:ext cx="62960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71153" y="3563019"/>
            <a:ext cx="82332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代入数据得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 m/s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 m/s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94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153" y="1059582"/>
            <a:ext cx="8233295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弹簧为最大压缩量时的弹性势能；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在水平滑道上，由机械能守恒定律得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403408"/>
              </p:ext>
            </p:extLst>
          </p:nvPr>
        </p:nvGraphicFramePr>
        <p:xfrm>
          <a:off x="508223" y="2562966"/>
          <a:ext cx="62960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5" name="文档" r:id="rId6" imgW="6300742" imgH="831490" progId="Word.Document.12">
                  <p:embed/>
                </p:oleObj>
              </mc:Choice>
              <mc:Fallback>
                <p:oleObj name="文档" r:id="rId6" imgW="6300742" imgH="83149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23" y="2562966"/>
                        <a:ext cx="62960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71153" y="3355054"/>
            <a:ext cx="8233295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代入数据得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 J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 J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2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652757"/>
              </p:ext>
            </p:extLst>
          </p:nvPr>
        </p:nvGraphicFramePr>
        <p:xfrm>
          <a:off x="323725" y="2543547"/>
          <a:ext cx="69818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6" name="文档" r:id="rId3" imgW="6987029" imgH="714353" progId="Word.Document.12">
                  <p:embed/>
                </p:oleObj>
              </mc:Choice>
              <mc:Fallback>
                <p:oleObj name="文档" r:id="rId3" imgW="6987029" imgH="71435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25" y="2543547"/>
                        <a:ext cx="69818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25840" y="790600"/>
            <a:ext cx="8676165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物块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被弹回到坡道上升的最大高度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设物块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能够上升的最大高度为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，物块被弹回过程中由动能定理得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570210"/>
              </p:ext>
            </p:extLst>
          </p:nvPr>
        </p:nvGraphicFramePr>
        <p:xfrm>
          <a:off x="323725" y="3233142"/>
          <a:ext cx="49815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7" name="文档" r:id="rId5" imgW="4987997" imgH="1060088" progId="Word.Document.12">
                  <p:embed/>
                </p:oleObj>
              </mc:Choice>
              <mc:Fallback>
                <p:oleObj name="文档" r:id="rId5" imgW="4987997" imgH="106008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25" y="3233142"/>
                        <a:ext cx="49815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928702"/>
              </p:ext>
            </p:extLst>
          </p:nvPr>
        </p:nvGraphicFramePr>
        <p:xfrm>
          <a:off x="323725" y="4333850"/>
          <a:ext cx="34575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8" name="文档" r:id="rId7" imgW="3464497" imgH="714658" progId="Word.Document.12">
                  <p:embed/>
                </p:oleObj>
              </mc:Choice>
              <mc:Fallback>
                <p:oleObj name="文档" r:id="rId7" imgW="3464497" imgH="71465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25" y="4333850"/>
                        <a:ext cx="34575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320025"/>
              </p:ext>
            </p:extLst>
          </p:nvPr>
        </p:nvGraphicFramePr>
        <p:xfrm>
          <a:off x="3685653" y="4333875"/>
          <a:ext cx="21336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9" name="文档" r:id="rId9" imgW="2140746" imgH="714658" progId="Word.Document.12">
                  <p:embed/>
                </p:oleObj>
              </mc:Choice>
              <mc:Fallback>
                <p:oleObj name="文档" r:id="rId9" imgW="2140746" imgH="71465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653" y="4333875"/>
                        <a:ext cx="21336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12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TextBox 23">
            <a:hlinkClick r:id="rId13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25" name="Picture 2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8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79512" y="368077"/>
            <a:ext cx="5506517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一、机械能是否守恒的判断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976085"/>
            <a:ext cx="8784976" cy="40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从做功角度判断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首先明确研究对象是单个物体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其实是单个物体与地球组成的系统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还是系统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单个物体：除重力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或弹簧类弹力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外无其他力做功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或其他力对这个物体做功之和为零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，则物体的机械能守恒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系统：外力中除重力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或弹簧类弹力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外无其他力做功，内力做功之和为零，则系统的机械能守恒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9620" y="1260505"/>
            <a:ext cx="85499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从能量转化角度判断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系统内只有动能、重力势能、弹性势能的相互转化，无其他形式能量的转化，系统机械能守恒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058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6554" y="286544"/>
            <a:ext cx="88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zh-CN" altLang="zh-CN" sz="2400" kern="100" spc="-41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下列关于机械能是否守恒的判断正确的是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spc="-41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F:\2015赵瑊\同步\物理\人教必修2\word\A384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5" y="1160165"/>
            <a:ext cx="8582870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10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7979" y="483518"/>
            <a:ext cx="896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甲图中，物体</a:t>
            </a:r>
            <a:r>
              <a:rPr lang="en-US" altLang="zh-CN" sz="2800" i="1" kern="100" spc="-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将弹簧压缩的过程中，物体</a:t>
            </a:r>
            <a:r>
              <a:rPr lang="en-US" altLang="zh-CN" sz="2800" i="1" kern="100" spc="-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机械能守恒</a:t>
            </a:r>
            <a:endParaRPr lang="zh-CN" altLang="zh-CN" sz="280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乙图中，物体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沿斜面匀速下滑，物体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的机械能守恒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丙图中，不计任何阻力时，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加速下落，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加速上升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过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程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中，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组成的系统机械能守恒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丁图中，小球沿水平面做匀速圆锥摆运动时，小球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机械能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守恒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126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7979" y="89570"/>
            <a:ext cx="8964000" cy="481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甲图中重力和弹力做功，物体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和弹簧组成的系统机械能守恒，但物体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机械能不守恒，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乙图中物体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除受重力外，还受到弹力和摩擦力作用，弹力不做功，但摩擦力做负功，物体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的机械能不守恒，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丙图中绳子张力对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做负功，对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做正功，代数和为零，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组成的系统机械能守恒，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丁图中小球的动能不变，势能不变，机械能守恒，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CD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60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349027"/>
            <a:ext cx="6884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二、多物体系统机械能守恒问题</a:t>
            </a:r>
            <a:endParaRPr lang="zh-CN" altLang="zh-CN" sz="28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503" y="876860"/>
            <a:ext cx="8928000" cy="388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多个物体组成的系统，就单个物体而言，机械能一般不守恒，但就系统而言机械能往往是守恒的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对系统列守恒方程时常有两种表达形式：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k1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p1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k2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p2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增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减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，运用前者需要选取合适的参考平面，运用后者无需选取参考平面，只要判断系统内哪个物体的机械能减少了多少，哪个物体的机械能增加了多少就行了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7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</TotalTime>
  <Words>905</Words>
  <Application>Microsoft Office PowerPoint</Application>
  <PresentationFormat>全屏显示(16:9)</PresentationFormat>
  <Paragraphs>129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主题​​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1733</cp:revision>
  <dcterms:created xsi:type="dcterms:W3CDTF">2015-03-06T01:52:29Z</dcterms:created>
  <dcterms:modified xsi:type="dcterms:W3CDTF">2015-08-27T08:50:04Z</dcterms:modified>
</cp:coreProperties>
</file>