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440" r:id="rId6"/>
    <p:sldId id="332" r:id="rId7"/>
    <p:sldId id="466" r:id="rId8"/>
    <p:sldId id="467" r:id="rId9"/>
    <p:sldId id="468" r:id="rId10"/>
    <p:sldId id="470" r:id="rId11"/>
    <p:sldId id="471" r:id="rId12"/>
    <p:sldId id="469" r:id="rId13"/>
    <p:sldId id="472" r:id="rId14"/>
    <p:sldId id="473" r:id="rId15"/>
    <p:sldId id="455" r:id="rId16"/>
    <p:sldId id="462" r:id="rId17"/>
    <p:sldId id="474" r:id="rId18"/>
    <p:sldId id="475" r:id="rId19"/>
    <p:sldId id="476" r:id="rId20"/>
    <p:sldId id="461" r:id="rId21"/>
    <p:sldId id="478" r:id="rId22"/>
    <p:sldId id="479" r:id="rId23"/>
    <p:sldId id="480" r:id="rId24"/>
    <p:sldId id="477" r:id="rId25"/>
    <p:sldId id="482" r:id="rId26"/>
    <p:sldId id="453" r:id="rId27"/>
    <p:sldId id="334" r:id="rId28"/>
    <p:sldId id="399" r:id="rId29"/>
    <p:sldId id="264" r:id="rId30"/>
    <p:sldId id="439" r:id="rId31"/>
    <p:sldId id="483" r:id="rId32"/>
    <p:sldId id="340" r:id="rId33"/>
    <p:sldId id="454" r:id="rId34"/>
    <p:sldId id="460" r:id="rId35"/>
    <p:sldId id="425" r:id="rId36"/>
    <p:sldId id="274"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9" autoAdjust="0"/>
    <p:restoredTop sz="98944" autoAdjust="0"/>
  </p:normalViewPr>
  <p:slideViewPr>
    <p:cSldViewPr>
      <p:cViewPr>
        <p:scale>
          <a:sx n="100" d="100"/>
          <a:sy n="100" d="100"/>
        </p:scale>
        <p:origin x="-1416" y="-9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5" Type="http://schemas.openxmlformats.org/officeDocument/2006/relationships/image" Target="../media/image31.emf"/><Relationship Id="rId4"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package" Target="../embeddings/Microsoft_Word_Document9.docx"/><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package" Target="../embeddings/Microsoft_Word_Document11.docx"/><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png"/><Relationship Id="rId5" Type="http://schemas.openxmlformats.org/officeDocument/2006/relationships/slide" Target="slide3.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slide" Target="slide32.xml"/></Relationships>
</file>

<file path=ppt/slides/_rels/slide28.xml.rels><?xml version="1.0" encoding="UTF-8" standalone="yes"?>
<Relationships xmlns="http://schemas.openxmlformats.org/package/2006/relationships"><Relationship Id="rId3" Type="http://schemas.openxmlformats.org/officeDocument/2006/relationships/slide" Target="slide27.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package" Target="../embeddings/Microsoft_Word_Document13.docx"/><Relationship Id="rId5" Type="http://schemas.openxmlformats.org/officeDocument/2006/relationships/slide" Target="slide32.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slide" Target="slide32.xml"/></Relationships>
</file>

<file path=ppt/slides/_rels/slide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package" Target="../embeddings/Microsoft_Word_Document15.docx"/><Relationship Id="rId3" Type="http://schemas.openxmlformats.org/officeDocument/2006/relationships/slide" Target="slide27.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package" Target="../embeddings/Microsoft_Word_Document14.docx"/><Relationship Id="rId5" Type="http://schemas.openxmlformats.org/officeDocument/2006/relationships/slide" Target="slide32.xml"/><Relationship Id="rId4" Type="http://schemas.openxmlformats.org/officeDocument/2006/relationships/slide" Target="slide29.xml"/><Relationship Id="rId9"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3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slide" Target="slide29.xml"/></Relationships>
</file>

<file path=ppt/slides/_rels/slide3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34.xml.rels><?xml version="1.0" encoding="UTF-8" standalone="yes"?>
<Relationships xmlns="http://schemas.openxmlformats.org/package/2006/relationships"><Relationship Id="rId8" Type="http://schemas.openxmlformats.org/officeDocument/2006/relationships/package" Target="../embeddings/Microsoft_Word_Document17.docx"/><Relationship Id="rId13" Type="http://schemas.openxmlformats.org/officeDocument/2006/relationships/image" Target="../media/image30.emf"/><Relationship Id="rId3" Type="http://schemas.openxmlformats.org/officeDocument/2006/relationships/slide" Target="slide27.xml"/><Relationship Id="rId7" Type="http://schemas.openxmlformats.org/officeDocument/2006/relationships/image" Target="../media/image27.emf"/><Relationship Id="rId12" Type="http://schemas.openxmlformats.org/officeDocument/2006/relationships/package" Target="../embeddings/Microsoft_Word_Document19.docx"/><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package" Target="../embeddings/Microsoft_Word_Document16.docx"/><Relationship Id="rId11" Type="http://schemas.openxmlformats.org/officeDocument/2006/relationships/image" Target="../media/image29.emf"/><Relationship Id="rId5" Type="http://schemas.openxmlformats.org/officeDocument/2006/relationships/slide" Target="slide32.xml"/><Relationship Id="rId15" Type="http://schemas.openxmlformats.org/officeDocument/2006/relationships/image" Target="../media/image31.emf"/><Relationship Id="rId10" Type="http://schemas.openxmlformats.org/officeDocument/2006/relationships/package" Target="../embeddings/Microsoft_Word_Document18.docx"/><Relationship Id="rId4" Type="http://schemas.openxmlformats.org/officeDocument/2006/relationships/slide" Target="slide29.xml"/><Relationship Id="rId9" Type="http://schemas.openxmlformats.org/officeDocument/2006/relationships/image" Target="../media/image28.emf"/><Relationship Id="rId14" Type="http://schemas.openxmlformats.org/officeDocument/2006/relationships/package" Target="../embeddings/Microsoft_Word_Document20.docx"/></Relationships>
</file>

<file path=ppt/slides/_rels/slide3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slide" Target="slide3.xml"/><Relationship Id="rId4" Type="http://schemas.openxmlformats.org/officeDocument/2006/relationships/slide" Target="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Word_Document2.docx"/><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Word_Document4.docx"/><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第七章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机械能守恒定律</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13" y="-20538"/>
            <a:ext cx="8828410" cy="57708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方法二：任取两点</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B</a:t>
            </a:r>
            <a:r>
              <a:rPr lang="en-US" altLang="zh-CN" sz="2400" kern="100" dirty="0">
                <a:latin typeface="Times New Roman"/>
                <a:ea typeface="微软雅黑"/>
                <a:cs typeface="Courier New"/>
              </a:rPr>
              <a:t>.</a:t>
            </a:r>
            <a:endParaRPr lang="zh-CN" altLang="zh-CN" sz="105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609240531"/>
              </p:ext>
            </p:extLst>
          </p:nvPr>
        </p:nvGraphicFramePr>
        <p:xfrm>
          <a:off x="104775" y="505813"/>
          <a:ext cx="8972550" cy="2133600"/>
        </p:xfrm>
        <a:graphic>
          <a:graphicData uri="http://schemas.openxmlformats.org/presentationml/2006/ole">
            <mc:AlternateContent xmlns:mc="http://schemas.openxmlformats.org/markup-compatibility/2006">
              <mc:Choice xmlns:v="urn:schemas-microsoft-com:vml" Requires="v">
                <p:oleObj spid="_x0000_s202798" name="文档" r:id="rId3" imgW="8983203" imgH="2137554" progId="Word.Document.12">
                  <p:embed/>
                </p:oleObj>
              </mc:Choice>
              <mc:Fallback>
                <p:oleObj name="文档" r:id="rId3" imgW="8983203" imgH="2137554" progId="Word.Document.12">
                  <p:embed/>
                  <p:pic>
                    <p:nvPicPr>
                      <p:cNvPr id="0" name=""/>
                      <p:cNvPicPr>
                        <a:picLocks noChangeAspect="1" noChangeArrowheads="1"/>
                      </p:cNvPicPr>
                      <p:nvPr/>
                    </p:nvPicPr>
                    <p:blipFill>
                      <a:blip r:embed="rId4"/>
                      <a:srcRect/>
                      <a:stretch>
                        <a:fillRect/>
                      </a:stretch>
                    </p:blipFill>
                    <p:spPr bwMode="auto">
                      <a:xfrm>
                        <a:off x="104775" y="505813"/>
                        <a:ext cx="89725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11113" y="2588712"/>
            <a:ext cx="5083993" cy="64633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方法三：图象法</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所示</a:t>
            </a:r>
            <a:r>
              <a:rPr lang="en-US" altLang="zh-CN" sz="2400" kern="100" dirty="0" smtClean="0">
                <a:latin typeface="Times New Roman"/>
                <a:ea typeface="微软雅黑"/>
                <a:cs typeface="Courier New"/>
              </a:rPr>
              <a:t>).</a:t>
            </a:r>
          </a:p>
        </p:txBody>
      </p:sp>
      <p:pic>
        <p:nvPicPr>
          <p:cNvPr id="9" name="图片 8" descr="F:\2015赵瑊\同步\物理\人教必修2\word\A404.TIF"/>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4275" y="2541246"/>
            <a:ext cx="2031466" cy="2118736"/>
          </a:xfrm>
          <a:prstGeom prst="rect">
            <a:avLst/>
          </a:prstGeom>
          <a:noFill/>
          <a:ln>
            <a:noFill/>
          </a:ln>
        </p:spPr>
      </p:pic>
      <p:sp>
        <p:nvSpPr>
          <p:cNvPr id="2" name="矩形 1"/>
          <p:cNvSpPr/>
          <p:nvPr/>
        </p:nvSpPr>
        <p:spPr>
          <a:xfrm>
            <a:off x="5123681" y="4630365"/>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2</a:t>
            </a:r>
            <a:endParaRPr lang="zh-CN" altLang="en-US" dirty="0"/>
          </a:p>
        </p:txBody>
      </p:sp>
    </p:spTree>
    <p:extLst>
      <p:ext uri="{BB962C8B-B14F-4D97-AF65-F5344CB8AC3E}">
        <p14:creationId xmlns:p14="http://schemas.microsoft.com/office/powerpoint/2010/main" val="272653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62584230"/>
              </p:ext>
            </p:extLst>
          </p:nvPr>
        </p:nvGraphicFramePr>
        <p:xfrm>
          <a:off x="266378" y="800100"/>
          <a:ext cx="8629650" cy="3295650"/>
        </p:xfrm>
        <a:graphic>
          <a:graphicData uri="http://schemas.openxmlformats.org/presentationml/2006/ole">
            <mc:AlternateContent xmlns:mc="http://schemas.openxmlformats.org/markup-compatibility/2006">
              <mc:Choice xmlns:v="urn:schemas-microsoft-com:vml" Requires="v">
                <p:oleObj spid="_x0000_s203827" name="文档" r:id="rId3" imgW="8640341" imgH="3292775" progId="Word.Document.12">
                  <p:embed/>
                </p:oleObj>
              </mc:Choice>
              <mc:Fallback>
                <p:oleObj name="文档" r:id="rId3" imgW="8640341" imgH="3292775" progId="Word.Document.12">
                  <p:embed/>
                  <p:pic>
                    <p:nvPicPr>
                      <p:cNvPr id="0" name=""/>
                      <p:cNvPicPr>
                        <a:picLocks noChangeAspect="1" noChangeArrowheads="1"/>
                      </p:cNvPicPr>
                      <p:nvPr/>
                    </p:nvPicPr>
                    <p:blipFill>
                      <a:blip r:embed="rId4"/>
                      <a:srcRect/>
                      <a:stretch>
                        <a:fillRect/>
                      </a:stretch>
                    </p:blipFill>
                    <p:spPr bwMode="auto">
                      <a:xfrm>
                        <a:off x="266378" y="800100"/>
                        <a:ext cx="86296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309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7504" y="320452"/>
            <a:ext cx="6884194" cy="523220"/>
          </a:xfrm>
          <a:prstGeom prst="rect">
            <a:avLst/>
          </a:prstGeom>
        </p:spPr>
        <p:txBody>
          <a:bodyPr wrap="square">
            <a:spAutoFit/>
          </a:bodyPr>
          <a:lstStyle/>
          <a:p>
            <a:pPr algn="just">
              <a:spcAft>
                <a:spcPts val="0"/>
              </a:spcAft>
            </a:pPr>
            <a:r>
              <a:rPr lang="zh-CN" altLang="en-US" sz="2800" b="1" kern="100" dirty="0">
                <a:latin typeface="Times New Roman" pitchFamily="18" charset="0"/>
                <a:ea typeface="微软雅黑" pitchFamily="34" charset="-122"/>
                <a:cs typeface="Times New Roman" pitchFamily="18" charset="0"/>
              </a:rPr>
              <a:t>五、误差分析</a:t>
            </a:r>
            <a:endParaRPr lang="zh-CN" altLang="zh-CN" sz="2800" b="1" i="1" kern="100" dirty="0">
              <a:latin typeface="Times New Roman" pitchFamily="18" charset="0"/>
              <a:ea typeface="微软雅黑" pitchFamily="34" charset="-122"/>
              <a:cs typeface="Times New Roman" pitchFamily="18" charset="0"/>
            </a:endParaRPr>
          </a:p>
        </p:txBody>
      </p:sp>
      <p:sp>
        <p:nvSpPr>
          <p:cNvPr id="10" name="矩形 9"/>
          <p:cNvSpPr/>
          <p:nvPr/>
        </p:nvSpPr>
        <p:spPr>
          <a:xfrm>
            <a:off x="107503" y="819710"/>
            <a:ext cx="8928000" cy="388952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本实验的误差主要是由纸带测量产生的偶然误差以及重物和纸带运动中的空气阻力及打点计时器的摩擦阻力引起的系统误差</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测量时</a:t>
            </a:r>
            <a:r>
              <a:rPr lang="zh-CN" altLang="zh-CN" sz="2800" kern="100" spc="-90" dirty="0">
                <a:latin typeface="Times New Roman"/>
                <a:ea typeface="微软雅黑"/>
                <a:cs typeface="Times New Roman"/>
              </a:rPr>
              <a:t>采取多次测量求平均值的方法来减小偶然误差，</a:t>
            </a:r>
            <a:r>
              <a:rPr lang="zh-CN" altLang="zh-CN" sz="2800" kern="100" dirty="0">
                <a:latin typeface="Times New Roman"/>
                <a:ea typeface="微软雅黑"/>
                <a:cs typeface="Times New Roman"/>
              </a:rPr>
              <a:t>安装打点计时器使两限位孔中线竖直，并且选择质量适当大些、体积尽量小些的重物来减小系统误差</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30411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7504" y="152053"/>
            <a:ext cx="6884194" cy="523220"/>
          </a:xfrm>
          <a:prstGeom prst="rect">
            <a:avLst/>
          </a:prstGeom>
        </p:spPr>
        <p:txBody>
          <a:bodyPr wrap="square">
            <a:spAutoFit/>
          </a:bodyPr>
          <a:lstStyle/>
          <a:p>
            <a:pPr algn="just">
              <a:spcAft>
                <a:spcPts val="0"/>
              </a:spcAft>
            </a:pPr>
            <a:r>
              <a:rPr lang="zh-CN" altLang="en-US" sz="2800" b="1" kern="100" dirty="0">
                <a:latin typeface="Times New Roman" pitchFamily="18" charset="0"/>
                <a:ea typeface="微软雅黑" pitchFamily="34" charset="-122"/>
                <a:cs typeface="Times New Roman" pitchFamily="18" charset="0"/>
              </a:rPr>
              <a:t>六、实验注意事项</a:t>
            </a:r>
            <a:endParaRPr lang="zh-CN" altLang="zh-CN" sz="2800" b="1" i="1" kern="100" dirty="0">
              <a:latin typeface="Times New Roman" pitchFamily="18" charset="0"/>
              <a:ea typeface="微软雅黑" pitchFamily="34" charset="-122"/>
              <a:cs typeface="Times New Roman" pitchFamily="18" charset="0"/>
            </a:endParaRPr>
          </a:p>
        </p:txBody>
      </p:sp>
      <p:sp>
        <p:nvSpPr>
          <p:cNvPr id="10" name="矩形 9"/>
          <p:cNvSpPr/>
          <p:nvPr/>
        </p:nvSpPr>
        <p:spPr>
          <a:xfrm>
            <a:off x="107503" y="656109"/>
            <a:ext cx="8928000" cy="4332468"/>
          </a:xfrm>
          <a:prstGeom prst="rect">
            <a:avLst/>
          </a:prstGeom>
        </p:spPr>
        <p:txBody>
          <a:bodyPr wrap="square">
            <a:spAutoFit/>
          </a:bodyPr>
          <a:lstStyle/>
          <a:p>
            <a:pPr algn="just">
              <a:lnSpc>
                <a:spcPct val="143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打点计时器安装要稳固，并使两限位孔的中线在同一竖直线上，以减小摩擦阻力</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43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应选用质量和密度较大的重物，增大重力可使阻力的影响相对减小，增大密度可以减小体积，可使空气阻力相对减小</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43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实验时，应先接通电源，让打点计时器正常工作后再松开纸带让重物下落</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071755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136" y="906041"/>
            <a:ext cx="8828410" cy="657872"/>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本实验中的两种验证方法均不需要测重物的质量</a:t>
            </a:r>
            <a:r>
              <a:rPr lang="en-US" altLang="zh-CN" sz="2800" i="1" kern="100" dirty="0">
                <a:latin typeface="Times New Roman"/>
                <a:ea typeface="微软雅黑"/>
                <a:cs typeface="Courier New"/>
              </a:rPr>
              <a:t>m</a:t>
            </a:r>
            <a:r>
              <a:rPr lang="en-US" altLang="zh-CN" sz="2800" kern="100" dirty="0">
                <a:latin typeface="Times New Roman"/>
                <a:ea typeface="微软雅黑"/>
                <a:cs typeface="Courier New"/>
              </a:rPr>
              <a:t>.</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638052890"/>
              </p:ext>
            </p:extLst>
          </p:nvPr>
        </p:nvGraphicFramePr>
        <p:xfrm>
          <a:off x="320798" y="1895103"/>
          <a:ext cx="8505825" cy="2124075"/>
        </p:xfrm>
        <a:graphic>
          <a:graphicData uri="http://schemas.openxmlformats.org/presentationml/2006/ole">
            <mc:AlternateContent xmlns:mc="http://schemas.openxmlformats.org/markup-compatibility/2006">
              <mc:Choice xmlns:v="urn:schemas-microsoft-com:vml" Requires="v">
                <p:oleObj spid="_x0000_s204837" name="文档" r:id="rId3" imgW="8510033" imgH="2135852" progId="Word.Document.12">
                  <p:embed/>
                </p:oleObj>
              </mc:Choice>
              <mc:Fallback>
                <p:oleObj name="文档" r:id="rId3" imgW="8510033" imgH="2135852" progId="Word.Document.12">
                  <p:embed/>
                  <p:pic>
                    <p:nvPicPr>
                      <p:cNvPr id="0" name=""/>
                      <p:cNvPicPr>
                        <a:picLocks noChangeAspect="1" noChangeArrowheads="1"/>
                      </p:cNvPicPr>
                      <p:nvPr/>
                    </p:nvPicPr>
                    <p:blipFill>
                      <a:blip r:embed="rId4"/>
                      <a:srcRect/>
                      <a:stretch>
                        <a:fillRect/>
                      </a:stretch>
                    </p:blipFill>
                    <p:spPr bwMode="auto">
                      <a:xfrm>
                        <a:off x="320798" y="1895103"/>
                        <a:ext cx="85058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1755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861"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9645"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557851"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典例精析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8" name="矩形 7"/>
          <p:cNvSpPr/>
          <p:nvPr/>
        </p:nvSpPr>
        <p:spPr>
          <a:xfrm>
            <a:off x="107504" y="781075"/>
            <a:ext cx="8928000" cy="4380045"/>
          </a:xfrm>
          <a:prstGeom prst="rect">
            <a:avLst/>
          </a:prstGeom>
        </p:spPr>
        <p:txBody>
          <a:bodyPr wrap="square">
            <a:spAutoFit/>
          </a:bodyPr>
          <a:lstStyle/>
          <a:p>
            <a:pPr algn="just">
              <a:lnSpc>
                <a:spcPct val="129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1</a:t>
            </a:r>
            <a:r>
              <a:rPr lang="zh-CN" altLang="zh-CN" sz="2400" kern="100" dirty="0" smtClean="0">
                <a:solidFill>
                  <a:srgbClr val="404040"/>
                </a:solidFill>
                <a:latin typeface="Times New Roman"/>
                <a:ea typeface="微软雅黑"/>
                <a:cs typeface="Times New Roman"/>
              </a:rPr>
              <a:t>　</a:t>
            </a:r>
            <a:r>
              <a:rPr lang="zh-CN" altLang="zh-CN" sz="2400" kern="100" dirty="0">
                <a:latin typeface="Times New Roman"/>
                <a:ea typeface="微软雅黑"/>
                <a:cs typeface="Times New Roman"/>
              </a:rPr>
              <a:t>某同学利用重物自由下落来</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验证机械能守恒定律</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的实验装置如图</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甲所示</a:t>
            </a:r>
            <a:r>
              <a:rPr lang="en-US" altLang="zh-CN" sz="2400" kern="100" dirty="0" smtClean="0">
                <a:latin typeface="Times New Roman"/>
                <a:ea typeface="微软雅黑"/>
                <a:cs typeface="Courier New"/>
              </a:rPr>
              <a:t>.</a:t>
            </a:r>
          </a:p>
          <a:p>
            <a:pPr algn="just">
              <a:lnSpc>
                <a:spcPct val="129000"/>
              </a:lnSpc>
              <a:spcAft>
                <a:spcPts val="0"/>
              </a:spcAft>
              <a:tabLst>
                <a:tab pos="2070735" algn="l"/>
              </a:tabLst>
            </a:pPr>
            <a:endParaRPr lang="en-US" altLang="zh-CN" sz="2400" kern="100" dirty="0">
              <a:latin typeface="Times New Roman"/>
              <a:ea typeface="微软雅黑"/>
              <a:cs typeface="Courier New"/>
            </a:endParaRPr>
          </a:p>
          <a:p>
            <a:pPr algn="just">
              <a:lnSpc>
                <a:spcPct val="129000"/>
              </a:lnSpc>
              <a:spcAft>
                <a:spcPts val="0"/>
              </a:spcAft>
              <a:tabLst>
                <a:tab pos="2070735" algn="l"/>
              </a:tabLst>
            </a:pPr>
            <a:endParaRPr lang="en-US" altLang="zh-CN" sz="2400" kern="100" dirty="0" smtClean="0">
              <a:latin typeface="Times New Roman"/>
              <a:ea typeface="微软雅黑"/>
              <a:cs typeface="Courier New"/>
            </a:endParaRPr>
          </a:p>
          <a:p>
            <a:pPr algn="just">
              <a:lnSpc>
                <a:spcPct val="129000"/>
              </a:lnSpc>
              <a:spcAft>
                <a:spcPts val="0"/>
              </a:spcAft>
              <a:tabLst>
                <a:tab pos="2070735" algn="l"/>
              </a:tabLst>
            </a:pPr>
            <a:endParaRPr lang="en-US" altLang="zh-CN" sz="2400" kern="100" dirty="0" smtClean="0">
              <a:latin typeface="Times New Roman"/>
              <a:ea typeface="微软雅黑"/>
              <a:cs typeface="Courier New"/>
            </a:endParaRPr>
          </a:p>
          <a:p>
            <a:pPr algn="just">
              <a:lnSpc>
                <a:spcPct val="129000"/>
              </a:lnSpc>
              <a:spcAft>
                <a:spcPts val="0"/>
              </a:spcAft>
              <a:tabLst>
                <a:tab pos="2070735" algn="l"/>
              </a:tabLst>
            </a:pPr>
            <a:endParaRPr lang="en-US" altLang="zh-CN" sz="2400" kern="100" dirty="0">
              <a:latin typeface="Times New Roman"/>
              <a:ea typeface="微软雅黑"/>
              <a:cs typeface="Courier New"/>
            </a:endParaRPr>
          </a:p>
          <a:p>
            <a:pPr algn="just">
              <a:lnSpc>
                <a:spcPct val="129000"/>
              </a:lnSpc>
              <a:spcAft>
                <a:spcPts val="0"/>
              </a:spcAft>
              <a:tabLst>
                <a:tab pos="2070735" algn="l"/>
              </a:tabLst>
            </a:pPr>
            <a:endParaRPr lang="en-US" altLang="zh-CN" sz="2400" kern="100" dirty="0" smtClean="0">
              <a:latin typeface="Times New Roman"/>
              <a:ea typeface="微软雅黑"/>
              <a:cs typeface="Courier New"/>
            </a:endParaRPr>
          </a:p>
          <a:p>
            <a:pPr algn="just">
              <a:lnSpc>
                <a:spcPct val="129000"/>
              </a:lnSpc>
              <a:spcAft>
                <a:spcPts val="0"/>
              </a:spcAft>
              <a:tabLst>
                <a:tab pos="2070735" algn="l"/>
              </a:tabLst>
            </a:pPr>
            <a:endParaRPr lang="zh-CN" altLang="zh-CN" sz="2400" kern="100" dirty="0">
              <a:latin typeface="宋体"/>
              <a:cs typeface="Courier New"/>
            </a:endParaRPr>
          </a:p>
          <a:p>
            <a:pPr algn="ctr">
              <a:lnSpc>
                <a:spcPct val="129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3</a:t>
            </a:r>
            <a:endParaRPr lang="zh-CN" altLang="zh-CN" sz="2400" kern="100" dirty="0">
              <a:effectLst/>
              <a:latin typeface="宋体"/>
              <a:cs typeface="Courier New"/>
            </a:endParaRPr>
          </a:p>
        </p:txBody>
      </p:sp>
      <p:pic>
        <p:nvPicPr>
          <p:cNvPr id="11" name="图片 10" descr="F:\2015赵瑊\同步\物理\人教必修2\word\A405.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71800" y="1357138"/>
            <a:ext cx="4176464" cy="3328451"/>
          </a:xfrm>
          <a:prstGeom prst="rect">
            <a:avLst/>
          </a:prstGeom>
          <a:noFill/>
          <a:ln>
            <a:noFill/>
          </a:ln>
        </p:spPr>
      </p:pic>
    </p:spTree>
    <p:extLst>
      <p:ext uri="{BB962C8B-B14F-4D97-AF65-F5344CB8AC3E}">
        <p14:creationId xmlns:p14="http://schemas.microsoft.com/office/powerpoint/2010/main" val="2611103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937" y="464115"/>
            <a:ext cx="8855968" cy="397031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请指出实验装置中存在的明显错误：</a:t>
            </a:r>
            <a:r>
              <a:rPr lang="en-US" altLang="zh-CN" sz="2800" kern="100" dirty="0" smtClean="0">
                <a:latin typeface="Times New Roman"/>
                <a:ea typeface="微软雅黑"/>
                <a:cs typeface="Courier New"/>
              </a:rPr>
              <a:t>______________</a:t>
            </a:r>
          </a:p>
          <a:p>
            <a:pPr algn="just">
              <a:lnSpc>
                <a:spcPct val="150000"/>
              </a:lnSpc>
              <a:spcAft>
                <a:spcPts val="0"/>
              </a:spcAft>
              <a:tabLst>
                <a:tab pos="2070735" algn="l"/>
              </a:tabLst>
            </a:pPr>
            <a:r>
              <a:rPr lang="en-US" altLang="zh-CN" sz="2800" kern="100" dirty="0" smtClean="0">
                <a:latin typeface="Times New Roman"/>
                <a:ea typeface="微软雅黑"/>
                <a:cs typeface="Courier New"/>
              </a:rPr>
              <a:t>___________________________________</a:t>
            </a:r>
            <a:r>
              <a:rPr lang="en-US" altLang="zh-CN" sz="2800" kern="100" dirty="0">
                <a:latin typeface="Times New Roman"/>
                <a:ea typeface="微软雅黑"/>
                <a:cs typeface="Courier New"/>
              </a:rPr>
              <a:t>___</a:t>
            </a:r>
            <a:r>
              <a:rPr lang="en-US" altLang="zh-CN" sz="2800" kern="100" dirty="0" smtClean="0">
                <a:latin typeface="Times New Roman"/>
                <a:ea typeface="微软雅黑"/>
                <a:cs typeface="Courier New"/>
              </a:rPr>
              <a:t>______.</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从题图甲中的实验装置中发现，打点计时器接在了</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直流电源</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上，打点计时器的工作电源是</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低压交流电源</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因此，明显的错误是打点计时器不能接在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直流电源</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上</a:t>
            </a:r>
            <a:r>
              <a:rPr lang="en-US" altLang="zh-CN" sz="2800" kern="100" dirty="0" smtClean="0">
                <a:latin typeface="Times New Roman"/>
                <a:ea typeface="微软雅黑"/>
                <a:cs typeface="Courier New"/>
              </a:rPr>
              <a:t>.</a:t>
            </a:r>
            <a:endParaRPr lang="zh-CN" altLang="zh-CN" sz="2800" kern="100" dirty="0">
              <a:latin typeface="宋体"/>
              <a:cs typeface="Courier New"/>
            </a:endParaRPr>
          </a:p>
        </p:txBody>
      </p:sp>
      <p:sp>
        <p:nvSpPr>
          <p:cNvPr id="5" name="矩形 4"/>
          <p:cNvSpPr/>
          <p:nvPr/>
        </p:nvSpPr>
        <p:spPr>
          <a:xfrm>
            <a:off x="6237709" y="564584"/>
            <a:ext cx="3014811" cy="523220"/>
          </a:xfrm>
          <a:prstGeom prst="rect">
            <a:avLst/>
          </a:prstGeom>
        </p:spPr>
        <p:txBody>
          <a:bodyPr wrap="square">
            <a:spAutoFit/>
          </a:bodyPr>
          <a:lstStyle/>
          <a:p>
            <a:r>
              <a:rPr lang="zh-CN" altLang="zh-CN" sz="2800" kern="100" dirty="0">
                <a:solidFill>
                  <a:srgbClr val="0070C0"/>
                </a:solidFill>
                <a:latin typeface="Times New Roman"/>
                <a:ea typeface="微软雅黑"/>
                <a:cs typeface="Times New Roman"/>
              </a:rPr>
              <a:t>打点计时器</a:t>
            </a:r>
            <a:r>
              <a:rPr lang="zh-CN" altLang="zh-CN" sz="2800" kern="100" dirty="0" smtClean="0">
                <a:solidFill>
                  <a:srgbClr val="0070C0"/>
                </a:solidFill>
                <a:latin typeface="Times New Roman"/>
                <a:ea typeface="微软雅黑"/>
                <a:cs typeface="Times New Roman"/>
              </a:rPr>
              <a:t>不能</a:t>
            </a:r>
            <a:endParaRPr lang="zh-CN" altLang="en-US" dirty="0">
              <a:solidFill>
                <a:srgbClr val="0070C0"/>
              </a:solidFill>
            </a:endParaRPr>
          </a:p>
        </p:txBody>
      </p:sp>
      <p:sp>
        <p:nvSpPr>
          <p:cNvPr id="6" name="矩形 5"/>
          <p:cNvSpPr/>
          <p:nvPr/>
        </p:nvSpPr>
        <p:spPr>
          <a:xfrm>
            <a:off x="184794" y="1069220"/>
            <a:ext cx="8366696" cy="657872"/>
          </a:xfrm>
          <a:prstGeom prst="rect">
            <a:avLst/>
          </a:prstGeom>
        </p:spPr>
        <p:txBody>
          <a:bodyPr wrap="square">
            <a:spAutoFit/>
          </a:bodyPr>
          <a:lstStyle/>
          <a:p>
            <a:pPr lvl="0" algn="just">
              <a:lnSpc>
                <a:spcPct val="150000"/>
              </a:lnSpc>
              <a:tabLst>
                <a:tab pos="2070735" algn="l"/>
              </a:tabLst>
            </a:pPr>
            <a:r>
              <a:rPr lang="zh-CN" altLang="zh-CN" sz="2800" kern="100" dirty="0">
                <a:solidFill>
                  <a:srgbClr val="0070C0"/>
                </a:solidFill>
                <a:latin typeface="Times New Roman"/>
                <a:ea typeface="微软雅黑"/>
                <a:cs typeface="Times New Roman"/>
              </a:rPr>
              <a:t>接</a:t>
            </a:r>
            <a:r>
              <a:rPr lang="en-US" altLang="zh-CN" sz="2800" kern="100" dirty="0">
                <a:solidFill>
                  <a:srgbClr val="0070C0"/>
                </a:solidFill>
                <a:latin typeface="宋体"/>
                <a:ea typeface="微软雅黑"/>
                <a:cs typeface="Times New Roman"/>
              </a:rPr>
              <a:t>“</a:t>
            </a:r>
            <a:r>
              <a:rPr lang="zh-CN" altLang="zh-CN" sz="2800" kern="100" dirty="0">
                <a:solidFill>
                  <a:srgbClr val="0070C0"/>
                </a:solidFill>
                <a:latin typeface="Times New Roman"/>
                <a:ea typeface="微软雅黑"/>
                <a:cs typeface="Times New Roman"/>
              </a:rPr>
              <a:t>直流电源</a:t>
            </a:r>
            <a:r>
              <a:rPr lang="en-US" altLang="zh-CN" sz="2800" kern="100" dirty="0">
                <a:solidFill>
                  <a:srgbClr val="0070C0"/>
                </a:solidFill>
                <a:latin typeface="宋体"/>
                <a:ea typeface="微软雅黑"/>
                <a:cs typeface="Times New Roman"/>
              </a:rPr>
              <a:t>”</a:t>
            </a:r>
            <a:r>
              <a:rPr lang="en-US" altLang="zh-CN" sz="2800" kern="100" dirty="0">
                <a:solidFill>
                  <a:srgbClr val="0070C0"/>
                </a:solidFill>
                <a:latin typeface="Times New Roman"/>
                <a:ea typeface="微软雅黑"/>
                <a:cs typeface="Courier New"/>
              </a:rPr>
              <a:t>(</a:t>
            </a:r>
            <a:r>
              <a:rPr lang="zh-CN" altLang="zh-CN" sz="2800" kern="100" dirty="0">
                <a:solidFill>
                  <a:srgbClr val="0070C0"/>
                </a:solidFill>
                <a:latin typeface="Times New Roman"/>
                <a:ea typeface="微软雅黑"/>
                <a:cs typeface="Times New Roman"/>
              </a:rPr>
              <a:t>或打点计时器应接</a:t>
            </a:r>
            <a:r>
              <a:rPr lang="en-US" altLang="zh-CN" sz="2800" kern="100" dirty="0">
                <a:solidFill>
                  <a:srgbClr val="0070C0"/>
                </a:solidFill>
                <a:latin typeface="宋体"/>
                <a:ea typeface="微软雅黑"/>
                <a:cs typeface="Times New Roman"/>
              </a:rPr>
              <a:t>“</a:t>
            </a:r>
            <a:r>
              <a:rPr lang="zh-CN" altLang="zh-CN" sz="2800" kern="100" dirty="0">
                <a:solidFill>
                  <a:srgbClr val="0070C0"/>
                </a:solidFill>
                <a:latin typeface="Times New Roman"/>
                <a:ea typeface="微软雅黑"/>
                <a:cs typeface="Times New Roman"/>
              </a:rPr>
              <a:t>交流电源</a:t>
            </a:r>
            <a:r>
              <a:rPr lang="en-US" altLang="zh-CN" sz="2800" kern="100" dirty="0">
                <a:solidFill>
                  <a:srgbClr val="0070C0"/>
                </a:solidFill>
                <a:latin typeface="宋体"/>
                <a:ea typeface="微软雅黑"/>
                <a:cs typeface="Times New Roman"/>
              </a:rPr>
              <a:t>”</a:t>
            </a:r>
            <a:r>
              <a:rPr lang="en-US" altLang="zh-CN" sz="2800" kern="100" dirty="0">
                <a:solidFill>
                  <a:srgbClr val="0070C0"/>
                </a:solidFill>
                <a:latin typeface="Times New Roman"/>
                <a:ea typeface="微软雅黑"/>
                <a:cs typeface="Courier New"/>
              </a:rPr>
              <a:t>)</a:t>
            </a:r>
            <a:endParaRPr lang="zh-CN" altLang="zh-CN" sz="2800" kern="100" dirty="0">
              <a:solidFill>
                <a:srgbClr val="0070C0"/>
              </a:solidFill>
              <a:latin typeface="宋体"/>
              <a:cs typeface="Courier New"/>
            </a:endParaRPr>
          </a:p>
        </p:txBody>
      </p:sp>
    </p:spTree>
    <p:extLst>
      <p:ext uri="{BB962C8B-B14F-4D97-AF65-F5344CB8AC3E}">
        <p14:creationId xmlns:p14="http://schemas.microsoft.com/office/powerpoint/2010/main" val="567246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412" y="32420"/>
            <a:ext cx="8855968" cy="5078313"/>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进行实验时，为保证重物下落时初速度为零，应</a:t>
            </a:r>
            <a:r>
              <a:rPr lang="en-US" altLang="zh-CN" sz="2400" kern="100" dirty="0" smtClean="0">
                <a:latin typeface="Times New Roman"/>
                <a:ea typeface="微软雅黑"/>
                <a:cs typeface="Courier New"/>
              </a:rPr>
              <a:t>______(</a:t>
            </a:r>
            <a:r>
              <a:rPr lang="zh-CN" altLang="zh-CN" sz="2400" kern="100" dirty="0">
                <a:latin typeface="Times New Roman"/>
                <a:ea typeface="微软雅黑"/>
                <a:cs typeface="Times New Roman"/>
              </a:rPr>
              <a:t>选填</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A</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或</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B</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先接通电源，再释放纸带</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先释放纸带，再接通电源</a:t>
            </a:r>
            <a:endParaRPr lang="zh-CN" altLang="zh-CN" sz="240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为了使纸带上打下的第</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个点是速度为零的初始点，应该先接通电源，让打点计时器正常工作后，再释放纸带</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若先释放纸带，再接通电源，当打点计时器打点时，纸带已经下落，打下的第</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个点的速度不为零</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因此，为保证重物下落的初速度为零，应先接通电源，再释放纸带</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sp>
        <p:nvSpPr>
          <p:cNvPr id="3" name="矩形 2"/>
          <p:cNvSpPr/>
          <p:nvPr/>
        </p:nvSpPr>
        <p:spPr>
          <a:xfrm>
            <a:off x="7467178" y="133003"/>
            <a:ext cx="407484" cy="461665"/>
          </a:xfrm>
          <a:prstGeom prst="rect">
            <a:avLst/>
          </a:prstGeom>
        </p:spPr>
        <p:txBody>
          <a:bodyPr wrap="none">
            <a:spAutoFit/>
          </a:bodyPr>
          <a:lstStyle/>
          <a:p>
            <a:r>
              <a:rPr lang="en-US" altLang="zh-CN" sz="2400" kern="100" dirty="0">
                <a:solidFill>
                  <a:srgbClr val="E46C0A"/>
                </a:solidFill>
                <a:latin typeface="Times New Roman"/>
                <a:ea typeface="微软雅黑"/>
                <a:cs typeface="Courier New"/>
              </a:rPr>
              <a:t>A</a:t>
            </a:r>
            <a:endParaRPr lang="zh-CN" altLang="en-US" dirty="0"/>
          </a:p>
        </p:txBody>
      </p:sp>
    </p:spTree>
    <p:extLst>
      <p:ext uri="{BB962C8B-B14F-4D97-AF65-F5344CB8AC3E}">
        <p14:creationId xmlns:p14="http://schemas.microsoft.com/office/powerpoint/2010/main" val="2667388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70" y="464115"/>
            <a:ext cx="8679060" cy="397031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根据打出的纸带，选取纸带上连续打出的</a:t>
            </a: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四个点如图乙所示</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已测出</a:t>
            </a: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到打出的第一个点</a:t>
            </a:r>
            <a:r>
              <a:rPr lang="en-US" altLang="zh-CN" sz="2800" i="1" kern="100" dirty="0">
                <a:latin typeface="Times New Roman"/>
                <a:ea typeface="微软雅黑"/>
                <a:cs typeface="Courier New"/>
              </a:rPr>
              <a:t>O</a:t>
            </a:r>
            <a:r>
              <a:rPr lang="zh-CN" altLang="zh-CN" sz="2800" kern="100" dirty="0">
                <a:latin typeface="Times New Roman"/>
                <a:ea typeface="微软雅黑"/>
                <a:cs typeface="Times New Roman"/>
              </a:rPr>
              <a:t>的距离分别为</a:t>
            </a:r>
            <a:r>
              <a:rPr lang="en-US" altLang="zh-CN" sz="2800" i="1" kern="100" dirty="0" err="1">
                <a:latin typeface="Times New Roman"/>
                <a:ea typeface="微软雅黑"/>
                <a:cs typeface="Courier New"/>
              </a:rPr>
              <a:t>h</a:t>
            </a:r>
            <a:r>
              <a:rPr lang="en-US" altLang="zh-CN" sz="2800" kern="100" baseline="-25000" dirty="0" err="1">
                <a:latin typeface="Times New Roman"/>
                <a:ea typeface="微软雅黑"/>
                <a:cs typeface="Courier New"/>
              </a:rPr>
              <a:t>1</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h</a:t>
            </a:r>
            <a:r>
              <a:rPr lang="en-US" altLang="zh-CN" sz="2800" kern="100" baseline="-25000" dirty="0" err="1">
                <a:latin typeface="Times New Roman"/>
                <a:ea typeface="微软雅黑"/>
                <a:cs typeface="Courier New"/>
              </a:rPr>
              <a:t>2</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h</a:t>
            </a:r>
            <a:r>
              <a:rPr lang="en-US" altLang="zh-CN" sz="2800" kern="100" baseline="-25000" dirty="0" err="1">
                <a:latin typeface="Times New Roman"/>
                <a:ea typeface="微软雅黑"/>
                <a:cs typeface="Courier New"/>
              </a:rPr>
              <a:t>3</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h</a:t>
            </a:r>
            <a:r>
              <a:rPr lang="en-US" altLang="zh-CN" sz="2800" kern="100" baseline="-25000" dirty="0" err="1">
                <a:latin typeface="Times New Roman"/>
                <a:ea typeface="微软雅黑"/>
                <a:cs typeface="Courier New"/>
              </a:rPr>
              <a:t>4</a:t>
            </a:r>
            <a:r>
              <a:rPr lang="zh-CN" altLang="zh-CN" sz="2800" kern="100" dirty="0">
                <a:latin typeface="Times New Roman"/>
                <a:ea typeface="微软雅黑"/>
                <a:cs typeface="Times New Roman"/>
              </a:rPr>
              <a:t>，打点计时器的打点周期为</a:t>
            </a:r>
            <a:r>
              <a:rPr lang="en-US" altLang="zh-CN" sz="2800" i="1" kern="100" dirty="0">
                <a:latin typeface="Times New Roman"/>
                <a:ea typeface="微软雅黑"/>
                <a:cs typeface="Courier New"/>
              </a:rPr>
              <a:t>T</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若代入所测数据能满足表达式</a:t>
            </a:r>
            <a:r>
              <a:rPr lang="en-US" altLang="zh-CN" sz="2800" i="1" kern="100" dirty="0" err="1">
                <a:latin typeface="Times New Roman"/>
                <a:ea typeface="微软雅黑"/>
                <a:cs typeface="Courier New"/>
              </a:rPr>
              <a:t>gh</a:t>
            </a:r>
            <a:r>
              <a:rPr lang="en-US" altLang="zh-CN" sz="2800" kern="100" baseline="-25000" dirty="0" err="1">
                <a:latin typeface="Times New Roman"/>
                <a:ea typeface="微软雅黑"/>
                <a:cs typeface="Courier New"/>
              </a:rPr>
              <a:t>3</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a:t>
            </a:r>
            <a:r>
              <a:rPr lang="zh-CN" altLang="zh-CN" sz="2800" kern="100" dirty="0">
                <a:latin typeface="Times New Roman"/>
                <a:ea typeface="微软雅黑"/>
                <a:cs typeface="Times New Roman"/>
              </a:rPr>
              <a:t>，则可验证重物下落过程机械能守恒</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用题目中已测出的物理量表示</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80801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874914898"/>
              </p:ext>
            </p:extLst>
          </p:nvPr>
        </p:nvGraphicFramePr>
        <p:xfrm>
          <a:off x="190500" y="329977"/>
          <a:ext cx="8772525" cy="3457575"/>
        </p:xfrm>
        <a:graphic>
          <a:graphicData uri="http://schemas.openxmlformats.org/presentationml/2006/ole">
            <mc:AlternateContent xmlns:mc="http://schemas.openxmlformats.org/markup-compatibility/2006">
              <mc:Choice xmlns:v="urn:schemas-microsoft-com:vml" Requires="v">
                <p:oleObj spid="_x0000_s206905" name="文档" r:id="rId3" imgW="8783320" imgH="3453801" progId="Word.Document.12">
                  <p:embed/>
                </p:oleObj>
              </mc:Choice>
              <mc:Fallback>
                <p:oleObj name="文档" r:id="rId3" imgW="8783320" imgH="3453801" progId="Word.Document.12">
                  <p:embed/>
                  <p:pic>
                    <p:nvPicPr>
                      <p:cNvPr id="0" name="对象 4"/>
                      <p:cNvPicPr>
                        <a:picLocks noChangeAspect="1" noChangeArrowheads="1"/>
                      </p:cNvPicPr>
                      <p:nvPr/>
                    </p:nvPicPr>
                    <p:blipFill>
                      <a:blip r:embed="rId4"/>
                      <a:srcRect/>
                      <a:stretch>
                        <a:fillRect/>
                      </a:stretch>
                    </p:blipFill>
                    <p:spPr bwMode="auto">
                      <a:xfrm>
                        <a:off x="190500" y="329977"/>
                        <a:ext cx="87725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32641532"/>
              </p:ext>
            </p:extLst>
          </p:nvPr>
        </p:nvGraphicFramePr>
        <p:xfrm>
          <a:off x="193675" y="3796283"/>
          <a:ext cx="3530600" cy="952500"/>
        </p:xfrm>
        <a:graphic>
          <a:graphicData uri="http://schemas.openxmlformats.org/presentationml/2006/ole">
            <mc:AlternateContent xmlns:mc="http://schemas.openxmlformats.org/markup-compatibility/2006">
              <mc:Choice xmlns:v="urn:schemas-microsoft-com:vml" Requires="v">
                <p:oleObj spid="_x0000_s206906" name="文档" r:id="rId5" imgW="3536839" imgH="953719" progId="Word.Document.12">
                  <p:embed/>
                </p:oleObj>
              </mc:Choice>
              <mc:Fallback>
                <p:oleObj name="文档" r:id="rId5" imgW="3536839" imgH="953719" progId="Word.Document.12">
                  <p:embed/>
                  <p:pic>
                    <p:nvPicPr>
                      <p:cNvPr id="0" name=""/>
                      <p:cNvPicPr>
                        <a:picLocks noChangeAspect="1" noChangeArrowheads="1"/>
                      </p:cNvPicPr>
                      <p:nvPr/>
                    </p:nvPicPr>
                    <p:blipFill>
                      <a:blip r:embed="rId6"/>
                      <a:srcRect/>
                      <a:stretch>
                        <a:fillRect/>
                      </a:stretch>
                    </p:blipFill>
                    <p:spPr bwMode="auto">
                      <a:xfrm>
                        <a:off x="193675" y="3796283"/>
                        <a:ext cx="3530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791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9878" y="1211045"/>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192351" y="1947559"/>
            <a:ext cx="8743562" cy="2674323"/>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261042" y="1944226"/>
            <a:ext cx="8578479" cy="267765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验证机械能守恒定律</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en-US" altLang="zh-CN" sz="2800" kern="100" dirty="0" smtClean="0">
                <a:latin typeface="Times New Roman"/>
                <a:ea typeface="微软雅黑"/>
                <a:cs typeface="Courier New"/>
              </a:rPr>
              <a:t>2</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熟悉瞬时速度的测量方法</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en-US" altLang="zh-CN" sz="2800" kern="100" dirty="0" smtClean="0">
                <a:latin typeface="Times New Roman"/>
                <a:ea typeface="微软雅黑"/>
                <a:cs typeface="Courier New"/>
              </a:rPr>
              <a:t>3</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能正确进行实验操作，分析实验数据得出结论，能定性地分析产生误差的原因</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10" name="矩形 9"/>
          <p:cNvSpPr/>
          <p:nvPr/>
        </p:nvSpPr>
        <p:spPr>
          <a:xfrm>
            <a:off x="73596" y="445418"/>
            <a:ext cx="9001000" cy="541174"/>
          </a:xfrm>
          <a:prstGeom prst="rect">
            <a:avLst/>
          </a:prstGeom>
        </p:spPr>
        <p:txBody>
          <a:bodyPr wrap="square">
            <a:spAutoFit/>
          </a:bodyPr>
          <a:lstStyle/>
          <a:p>
            <a:pPr algn="ctr">
              <a:lnSpc>
                <a:spcPts val="35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12</a:t>
            </a:r>
            <a:r>
              <a:rPr lang="zh-CN" altLang="en-US" sz="3500" b="1" dirty="0">
                <a:latin typeface="Times New Roman" pitchFamily="18" charset="0"/>
                <a:ea typeface="微软雅黑" panose="020B0503020204020204" pitchFamily="34" charset="-122"/>
                <a:cs typeface="Times New Roman" pitchFamily="18" charset="0"/>
              </a:rPr>
              <a:t>　实验：验证机械能守恒定律</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087" y="687923"/>
            <a:ext cx="8712969" cy="3323987"/>
          </a:xfrm>
          <a:prstGeom prst="rect">
            <a:avLst/>
          </a:prstGeom>
        </p:spPr>
        <p:txBody>
          <a:bodyPr wrap="square">
            <a:spAutoFit/>
          </a:bodyPr>
          <a:lstStyle/>
          <a:p>
            <a:pPr algn="just">
              <a:lnSpc>
                <a:spcPct val="150000"/>
              </a:lnSpc>
              <a:spcAft>
                <a:spcPts val="0"/>
              </a:spcAft>
              <a:tabLst>
                <a:tab pos="2070735" algn="l"/>
              </a:tabLst>
            </a:pPr>
            <a:r>
              <a:rPr lang="zh-CN" altLang="en-US" sz="2800" b="1" kern="100" dirty="0" smtClean="0">
                <a:solidFill>
                  <a:srgbClr val="00B050"/>
                </a:solidFill>
                <a:latin typeface="Times New Roman" pitchFamily="18" charset="0"/>
                <a:ea typeface="微软雅黑" pitchFamily="34" charset="-122"/>
                <a:cs typeface="Times New Roman" pitchFamily="18" charset="0"/>
              </a:rPr>
              <a:t>例</a:t>
            </a:r>
            <a:r>
              <a:rPr lang="en-US" altLang="zh-CN" sz="2800" b="1" kern="100" dirty="0" smtClean="0">
                <a:solidFill>
                  <a:srgbClr val="00B050"/>
                </a:solidFill>
                <a:latin typeface="Times New Roman" pitchFamily="18" charset="0"/>
                <a:ea typeface="微软雅黑" pitchFamily="34" charset="-122"/>
                <a:cs typeface="Times New Roman" pitchFamily="18" charset="0"/>
              </a:rPr>
              <a:t>2</a:t>
            </a:r>
            <a:r>
              <a:rPr lang="zh-CN" altLang="zh-CN" sz="2800" kern="100" dirty="0" smtClean="0">
                <a:solidFill>
                  <a:srgbClr val="404040"/>
                </a:solidFill>
                <a:latin typeface="Times New Roman"/>
                <a:ea typeface="微软雅黑"/>
                <a:cs typeface="Times New Roman"/>
              </a:rPr>
              <a:t>　</a:t>
            </a:r>
            <a:r>
              <a:rPr lang="zh-CN" altLang="zh-CN" sz="2800" kern="100" dirty="0">
                <a:latin typeface="Times New Roman"/>
                <a:ea typeface="微软雅黑"/>
                <a:cs typeface="Times New Roman"/>
              </a:rPr>
              <a:t>用如图</a:t>
            </a: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所示的实验装置验证机械能守恒定律</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实验所用的电源为学生电源，输出电压为</a:t>
            </a:r>
            <a:r>
              <a:rPr lang="en-US" altLang="zh-CN" sz="2800" kern="100" dirty="0" err="1">
                <a:latin typeface="Times New Roman"/>
                <a:ea typeface="微软雅黑"/>
                <a:cs typeface="Courier New"/>
              </a:rPr>
              <a:t>6V</a:t>
            </a:r>
            <a:r>
              <a:rPr lang="zh-CN" altLang="zh-CN" sz="2800" kern="100" dirty="0">
                <a:latin typeface="Times New Roman"/>
                <a:ea typeface="微软雅黑"/>
                <a:cs typeface="Times New Roman"/>
              </a:rPr>
              <a:t>的交流电和直流电两种</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重锤从高处由静止开始下落，重锤拖着的纸带上打出一系列的点，对纸带上的点痕进行测量及相关计算，即可验证机械能守恒定律</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618619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3" y="4461991"/>
            <a:ext cx="8928000" cy="577081"/>
          </a:xfrm>
          <a:prstGeom prst="rect">
            <a:avLst/>
          </a:prstGeom>
        </p:spPr>
        <p:txBody>
          <a:bodyPr wrap="square">
            <a:spAutoFit/>
          </a:bodyPr>
          <a:lstStyle/>
          <a:p>
            <a:pPr algn="ctr">
              <a:lnSpc>
                <a:spcPct val="150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4</a:t>
            </a:r>
            <a:endParaRPr lang="zh-CN" altLang="zh-CN" sz="2400" kern="100" dirty="0">
              <a:effectLst/>
              <a:latin typeface="宋体"/>
              <a:cs typeface="Courier New"/>
            </a:endParaRPr>
          </a:p>
        </p:txBody>
      </p:sp>
      <p:pic>
        <p:nvPicPr>
          <p:cNvPr id="3" name="图片 2" descr="F:\2015赵瑊\同步\物理\人教必修2\word\A407.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528" y="165869"/>
            <a:ext cx="2940162" cy="4344886"/>
          </a:xfrm>
          <a:prstGeom prst="rect">
            <a:avLst/>
          </a:prstGeom>
          <a:noFill/>
          <a:ln>
            <a:noFill/>
          </a:ln>
        </p:spPr>
      </p:pic>
      <p:pic>
        <p:nvPicPr>
          <p:cNvPr id="4" name="图片 3" descr="F:\2015赵瑊\同步\物理\人教必修2\word\A406.TIF"/>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95454" y="146819"/>
            <a:ext cx="5225018" cy="4344887"/>
          </a:xfrm>
          <a:prstGeom prst="rect">
            <a:avLst/>
          </a:prstGeom>
          <a:noFill/>
          <a:ln>
            <a:noFill/>
          </a:ln>
        </p:spPr>
      </p:pic>
    </p:spTree>
    <p:extLst>
      <p:ext uri="{BB962C8B-B14F-4D97-AF65-F5344CB8AC3E}">
        <p14:creationId xmlns:p14="http://schemas.microsoft.com/office/powerpoint/2010/main" val="2232081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3" y="42292"/>
            <a:ext cx="8928000" cy="5078313"/>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下面列举了该实验的几个操作步骤：</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按照图示的装置安装器件；</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将打点计时器接到电源的</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直流输出</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上；</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用天平测出重锤的质量；</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释放悬挂纸带的夹子，同时接通电源开关打出一条纸带；</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E.</a:t>
            </a:r>
            <a:r>
              <a:rPr lang="zh-CN" altLang="zh-CN" sz="2400" kern="100" dirty="0">
                <a:latin typeface="Times New Roman"/>
                <a:ea typeface="微软雅黑"/>
                <a:cs typeface="Times New Roman"/>
              </a:rPr>
              <a:t>测量纸带上某些点间的距离；</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F.</a:t>
            </a:r>
            <a:r>
              <a:rPr lang="zh-CN" altLang="zh-CN" sz="2400" kern="100" dirty="0">
                <a:latin typeface="Times New Roman"/>
                <a:ea typeface="微软雅黑"/>
                <a:cs typeface="Times New Roman"/>
              </a:rPr>
              <a:t>根据测量的结果计算重锤下落过程中减少的重力势能是否等于增加的动能</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zh-CN" altLang="zh-CN" sz="2400" kern="100" dirty="0">
                <a:latin typeface="Times New Roman"/>
                <a:ea typeface="微软雅黑"/>
                <a:cs typeface="Times New Roman"/>
              </a:rPr>
              <a:t>其中没有必要进行或者操作不当的步骤是</a:t>
            </a:r>
            <a:r>
              <a:rPr lang="en-US" altLang="zh-CN" sz="2400" kern="100" dirty="0" smtClean="0">
                <a:latin typeface="Times New Roman"/>
                <a:ea typeface="微软雅黑"/>
                <a:cs typeface="Courier New"/>
              </a:rPr>
              <a:t>_______.</a:t>
            </a:r>
            <a:endParaRPr lang="zh-CN" altLang="zh-CN" sz="2400" kern="100" dirty="0">
              <a:latin typeface="宋体"/>
              <a:cs typeface="Courier New"/>
            </a:endParaRPr>
          </a:p>
        </p:txBody>
      </p:sp>
      <p:sp>
        <p:nvSpPr>
          <p:cNvPr id="3" name="矩形 2"/>
          <p:cNvSpPr/>
          <p:nvPr/>
        </p:nvSpPr>
        <p:spPr>
          <a:xfrm>
            <a:off x="5796136" y="4543499"/>
            <a:ext cx="817853" cy="461665"/>
          </a:xfrm>
          <a:prstGeom prst="rect">
            <a:avLst/>
          </a:prstGeom>
        </p:spPr>
        <p:txBody>
          <a:bodyPr wrap="none">
            <a:spAutoFit/>
          </a:bodyPr>
          <a:lstStyle/>
          <a:p>
            <a:r>
              <a:rPr lang="en-US" altLang="zh-CN" sz="2400" kern="100" dirty="0">
                <a:solidFill>
                  <a:srgbClr val="E46C0A"/>
                </a:solidFill>
                <a:latin typeface="Times New Roman"/>
                <a:ea typeface="微软雅黑"/>
                <a:cs typeface="Courier New"/>
              </a:rPr>
              <a:t>BCD</a:t>
            </a:r>
            <a:endParaRPr lang="zh-CN" altLang="en-US" dirty="0"/>
          </a:p>
        </p:txBody>
      </p:sp>
    </p:spTree>
    <p:extLst>
      <p:ext uri="{BB962C8B-B14F-4D97-AF65-F5344CB8AC3E}">
        <p14:creationId xmlns:p14="http://schemas.microsoft.com/office/powerpoint/2010/main" val="3167458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3" y="329977"/>
            <a:ext cx="8928000" cy="4293483"/>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在一次实验中，质量为</a:t>
            </a:r>
            <a:r>
              <a:rPr lang="en-US" altLang="zh-CN" sz="2600" i="1" kern="100" dirty="0">
                <a:latin typeface="Times New Roman"/>
                <a:ea typeface="微软雅黑"/>
                <a:cs typeface="Courier New"/>
              </a:rPr>
              <a:t>m</a:t>
            </a:r>
            <a:r>
              <a:rPr lang="zh-CN" altLang="zh-CN" sz="2600" kern="100" dirty="0">
                <a:latin typeface="Times New Roman"/>
                <a:ea typeface="微软雅黑"/>
                <a:cs typeface="Times New Roman"/>
              </a:rPr>
              <a:t>的重锤自由下落，在纸带上打出一系列的点，如图乙所示</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相邻计数点时间间隔为</a:t>
            </a:r>
            <a:r>
              <a:rPr lang="en-US" altLang="zh-CN" sz="2600" kern="100" dirty="0">
                <a:latin typeface="Times New Roman"/>
                <a:ea typeface="微软雅黑"/>
                <a:cs typeface="Courier New"/>
              </a:rPr>
              <a:t>0.02 s)</a:t>
            </a:r>
            <a:r>
              <a:rPr lang="zh-CN" altLang="zh-CN" sz="2600" kern="100" dirty="0">
                <a:latin typeface="Times New Roman"/>
                <a:ea typeface="微软雅黑"/>
                <a:cs typeface="Times New Roman"/>
              </a:rPr>
              <a:t>，长度单位</a:t>
            </a:r>
            <a:r>
              <a:rPr lang="en-US" altLang="zh-CN" sz="2600" kern="100" dirty="0">
                <a:latin typeface="Times New Roman"/>
                <a:ea typeface="微软雅黑"/>
                <a:cs typeface="Courier New"/>
              </a:rPr>
              <a:t>cm</a:t>
            </a:r>
            <a:r>
              <a:rPr lang="zh-CN" altLang="zh-CN" sz="2600" kern="100" dirty="0">
                <a:latin typeface="Times New Roman"/>
                <a:ea typeface="微软雅黑"/>
                <a:cs typeface="Times New Roman"/>
              </a:rPr>
              <a:t>，那么从起点</a:t>
            </a:r>
            <a:r>
              <a:rPr lang="en-US" altLang="zh-CN" sz="2600" i="1" kern="100" dirty="0">
                <a:latin typeface="Times New Roman"/>
                <a:ea typeface="微软雅黑"/>
                <a:cs typeface="Courier New"/>
              </a:rPr>
              <a:t>O</a:t>
            </a:r>
            <a:r>
              <a:rPr lang="zh-CN" altLang="zh-CN" sz="2600" kern="100" dirty="0">
                <a:latin typeface="Times New Roman"/>
                <a:ea typeface="微软雅黑"/>
                <a:cs typeface="Times New Roman"/>
              </a:rPr>
              <a:t>到打下计数点</a:t>
            </a:r>
            <a:r>
              <a:rPr lang="en-US" altLang="zh-CN" sz="2600" i="1" kern="100" dirty="0">
                <a:latin typeface="Times New Roman"/>
                <a:ea typeface="微软雅黑"/>
                <a:cs typeface="Courier New"/>
              </a:rPr>
              <a:t>B</a:t>
            </a:r>
            <a:r>
              <a:rPr lang="zh-CN" altLang="zh-CN" sz="2600" kern="100" dirty="0">
                <a:latin typeface="Times New Roman"/>
                <a:ea typeface="微软雅黑"/>
                <a:cs typeface="Times New Roman"/>
              </a:rPr>
              <a:t>的过程中重力势能的减少量</a:t>
            </a:r>
            <a:r>
              <a:rPr lang="en-US" altLang="zh-CN" sz="2600" kern="100" dirty="0" err="1">
                <a:latin typeface="Times New Roman"/>
                <a:ea typeface="微软雅黑"/>
                <a:cs typeface="Courier New"/>
              </a:rPr>
              <a:t>Δ</a:t>
            </a:r>
            <a:r>
              <a:rPr lang="en-US" altLang="zh-CN" sz="2600" i="1" kern="100" dirty="0" err="1">
                <a:latin typeface="Times New Roman"/>
                <a:ea typeface="微软雅黑"/>
                <a:cs typeface="Courier New"/>
              </a:rPr>
              <a:t>E</a:t>
            </a:r>
            <a:r>
              <a:rPr lang="en-US" altLang="zh-CN" sz="2600" kern="100" baseline="-25000" dirty="0" err="1">
                <a:latin typeface="Times New Roman"/>
                <a:ea typeface="微软雅黑"/>
                <a:cs typeface="Courier New"/>
              </a:rPr>
              <a:t>p</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________ J</a:t>
            </a:r>
            <a:r>
              <a:rPr lang="zh-CN" altLang="zh-CN" sz="2600" kern="100" dirty="0">
                <a:latin typeface="Times New Roman"/>
                <a:ea typeface="微软雅黑"/>
                <a:cs typeface="Times New Roman"/>
              </a:rPr>
              <a:t>，此过程中重锤动能的增加量</a:t>
            </a:r>
            <a:r>
              <a:rPr lang="en-US" altLang="zh-CN" sz="2600" kern="100" dirty="0" err="1">
                <a:latin typeface="Times New Roman"/>
                <a:ea typeface="微软雅黑"/>
                <a:cs typeface="Courier New"/>
              </a:rPr>
              <a:t>Δ</a:t>
            </a:r>
            <a:r>
              <a:rPr lang="en-US" altLang="zh-CN" sz="2600" i="1" kern="100" dirty="0" err="1">
                <a:latin typeface="Times New Roman"/>
                <a:ea typeface="微软雅黑"/>
                <a:cs typeface="Courier New"/>
              </a:rPr>
              <a:t>E</a:t>
            </a:r>
            <a:r>
              <a:rPr lang="en-US" altLang="zh-CN" sz="2600" kern="100" baseline="-25000" dirty="0" err="1">
                <a:latin typeface="Times New Roman"/>
                <a:ea typeface="微软雅黑"/>
                <a:cs typeface="Courier New"/>
              </a:rPr>
              <a:t>k</a:t>
            </a:r>
            <a:r>
              <a:rPr lang="zh-CN" altLang="zh-CN" sz="2600" kern="100" dirty="0">
                <a:latin typeface="Times New Roman"/>
                <a:ea typeface="微软雅黑"/>
                <a:cs typeface="Times New Roman"/>
              </a:rPr>
              <a:t>＝</a:t>
            </a:r>
            <a:r>
              <a:rPr lang="en-US" altLang="zh-CN" sz="2600" kern="100" dirty="0" smtClean="0">
                <a:latin typeface="Times New Roman"/>
                <a:ea typeface="微软雅黑"/>
                <a:cs typeface="Courier New"/>
              </a:rPr>
              <a:t>_______ </a:t>
            </a:r>
            <a:r>
              <a:rPr lang="en-US" altLang="zh-CN" sz="2600" kern="100" dirty="0">
                <a:latin typeface="Times New Roman"/>
                <a:ea typeface="微软雅黑"/>
                <a:cs typeface="Courier New"/>
              </a:rPr>
              <a:t>J(</a:t>
            </a:r>
            <a:r>
              <a:rPr lang="en-US" altLang="zh-CN" sz="2600" i="1" kern="100" dirty="0">
                <a:latin typeface="Times New Roman"/>
                <a:ea typeface="微软雅黑"/>
                <a:cs typeface="Courier New"/>
              </a:rPr>
              <a:t>g</a:t>
            </a:r>
            <a:r>
              <a:rPr lang="zh-CN" altLang="zh-CN" sz="2600" kern="100" dirty="0">
                <a:latin typeface="Times New Roman"/>
                <a:ea typeface="微软雅黑"/>
                <a:cs typeface="Times New Roman"/>
              </a:rPr>
              <a:t>取</a:t>
            </a:r>
            <a:r>
              <a:rPr lang="en-US" altLang="zh-CN" sz="2600" kern="100" spc="-70" dirty="0">
                <a:latin typeface="Times New Roman"/>
                <a:ea typeface="微软雅黑"/>
                <a:cs typeface="Courier New"/>
              </a:rPr>
              <a:t>9.8 m/</a:t>
            </a:r>
            <a:r>
              <a:rPr lang="en-US" altLang="zh-CN" sz="2600" kern="100" spc="-70" dirty="0" err="1">
                <a:latin typeface="Times New Roman"/>
                <a:ea typeface="微软雅黑"/>
                <a:cs typeface="Courier New"/>
              </a:rPr>
              <a:t>s</a:t>
            </a:r>
            <a:r>
              <a:rPr lang="en-US" altLang="zh-CN" sz="2600" kern="100" spc="-70" baseline="30000" dirty="0" err="1">
                <a:latin typeface="Times New Roman"/>
                <a:ea typeface="微软雅黑"/>
                <a:cs typeface="Courier New"/>
              </a:rPr>
              <a:t>2</a:t>
            </a:r>
            <a:r>
              <a:rPr lang="zh-CN" altLang="zh-CN" sz="2600" kern="100" spc="-70" dirty="0">
                <a:latin typeface="Times New Roman"/>
                <a:ea typeface="微软雅黑"/>
                <a:cs typeface="Times New Roman"/>
              </a:rPr>
              <a:t>，结果数据均保留至小数点后两位</a:t>
            </a:r>
            <a:r>
              <a:rPr lang="en-US" altLang="zh-CN" sz="2600" kern="100" spc="-70" dirty="0">
                <a:latin typeface="Times New Roman"/>
                <a:ea typeface="微软雅黑"/>
                <a:cs typeface="Courier New"/>
              </a:rPr>
              <a:t>)</a:t>
            </a:r>
            <a:r>
              <a:rPr lang="zh-CN" altLang="zh-CN" sz="2600" kern="100" spc="-70" dirty="0">
                <a:latin typeface="Times New Roman"/>
                <a:ea typeface="微软雅黑"/>
                <a:cs typeface="Times New Roman"/>
              </a:rPr>
              <a:t>；</a:t>
            </a:r>
            <a:r>
              <a:rPr lang="zh-CN" altLang="zh-CN" sz="2600" kern="100" dirty="0">
                <a:latin typeface="Times New Roman"/>
                <a:ea typeface="微软雅黑"/>
                <a:cs typeface="Times New Roman"/>
              </a:rPr>
              <a:t>通过计算，数值上</a:t>
            </a:r>
            <a:r>
              <a:rPr lang="en-US" altLang="zh-CN" sz="2600" kern="100" dirty="0" err="1">
                <a:latin typeface="Times New Roman"/>
                <a:ea typeface="微软雅黑"/>
                <a:cs typeface="Courier New"/>
              </a:rPr>
              <a:t>Δ</a:t>
            </a:r>
            <a:r>
              <a:rPr lang="en-US" altLang="zh-CN" sz="2600" i="1" kern="100" dirty="0" err="1">
                <a:latin typeface="Times New Roman"/>
                <a:ea typeface="微软雅黑"/>
                <a:cs typeface="Courier New"/>
              </a:rPr>
              <a:t>E</a:t>
            </a:r>
            <a:r>
              <a:rPr lang="en-US" altLang="zh-CN" sz="2600" kern="100" baseline="-25000" dirty="0" err="1">
                <a:latin typeface="Times New Roman"/>
                <a:ea typeface="微软雅黑"/>
                <a:cs typeface="Courier New"/>
              </a:rPr>
              <a:t>p</a:t>
            </a:r>
            <a:r>
              <a:rPr lang="en-US" altLang="zh-CN" sz="2600" kern="100" dirty="0" smtClean="0">
                <a:latin typeface="Times New Roman"/>
                <a:ea typeface="微软雅黑"/>
                <a:cs typeface="Courier New"/>
              </a:rPr>
              <a:t>____</a:t>
            </a:r>
            <a:r>
              <a:rPr lang="en-US" altLang="zh-CN" sz="2600" kern="100" dirty="0" err="1" smtClean="0">
                <a:latin typeface="Times New Roman"/>
                <a:ea typeface="微软雅黑"/>
                <a:cs typeface="Courier New"/>
              </a:rPr>
              <a:t>Δ</a:t>
            </a:r>
            <a:r>
              <a:rPr lang="en-US" altLang="zh-CN" sz="2600" i="1" kern="100" dirty="0" err="1" smtClean="0">
                <a:latin typeface="Times New Roman"/>
                <a:ea typeface="微软雅黑"/>
                <a:cs typeface="Courier New"/>
              </a:rPr>
              <a:t>E</a:t>
            </a:r>
            <a:r>
              <a:rPr lang="en-US" altLang="zh-CN" sz="2600" kern="100" baseline="-25000" dirty="0" err="1" smtClean="0">
                <a:latin typeface="Times New Roman"/>
                <a:ea typeface="微软雅黑"/>
                <a:cs typeface="Courier New"/>
              </a:rPr>
              <a:t>k</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填</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a:t>
            </a:r>
            <a:r>
              <a:rPr lang="en-US" altLang="zh-CN" sz="2600" kern="100" spc="-900" dirty="0">
                <a:latin typeface="宋体"/>
                <a:ea typeface="微软雅黑"/>
                <a:cs typeface="Times New Roman"/>
              </a:rPr>
              <a:t>”</a:t>
            </a:r>
            <a:r>
              <a:rPr lang="zh-CN" altLang="zh-CN" sz="2600" kern="100" spc="-900" dirty="0">
                <a:latin typeface="Times New Roman"/>
                <a:ea typeface="微软雅黑"/>
                <a:cs typeface="Times New Roman"/>
              </a:rPr>
              <a:t>、</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或</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a:t>
            </a:r>
            <a:r>
              <a:rPr lang="en-US" altLang="zh-CN" sz="2600" kern="100" dirty="0">
                <a:latin typeface="宋体"/>
                <a:ea typeface="微软雅黑"/>
                <a:cs typeface="Times New Roman"/>
              </a:rPr>
              <a:t>”</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，这是因为</a:t>
            </a:r>
            <a:r>
              <a:rPr lang="en-US" altLang="zh-CN" sz="2600" kern="100" dirty="0" smtClean="0">
                <a:latin typeface="Times New Roman"/>
                <a:ea typeface="微软雅黑"/>
                <a:cs typeface="Courier New"/>
              </a:rPr>
              <a:t>_____________________________________.</a:t>
            </a:r>
            <a:endParaRPr lang="zh-CN" altLang="zh-CN" sz="2600" kern="100" dirty="0">
              <a:latin typeface="宋体"/>
              <a:cs typeface="Courier New"/>
            </a:endParaRPr>
          </a:p>
        </p:txBody>
      </p:sp>
      <p:sp>
        <p:nvSpPr>
          <p:cNvPr id="3" name="矩形 2"/>
          <p:cNvSpPr/>
          <p:nvPr/>
        </p:nvSpPr>
        <p:spPr>
          <a:xfrm>
            <a:off x="2536229" y="2217097"/>
            <a:ext cx="1008609" cy="492443"/>
          </a:xfrm>
          <a:prstGeom prst="rect">
            <a:avLst/>
          </a:prstGeom>
        </p:spPr>
        <p:txBody>
          <a:bodyPr wrap="none">
            <a:spAutoFit/>
          </a:bodyPr>
          <a:lstStyle/>
          <a:p>
            <a:r>
              <a:rPr lang="en-US" altLang="zh-CN" sz="2600" kern="100" dirty="0" err="1">
                <a:solidFill>
                  <a:srgbClr val="0070C0"/>
                </a:solidFill>
                <a:latin typeface="Times New Roman"/>
                <a:ea typeface="微软雅黑"/>
                <a:cs typeface="Courier New"/>
              </a:rPr>
              <a:t>0.49</a:t>
            </a:r>
            <a:r>
              <a:rPr lang="en-US" altLang="zh-CN" sz="2600" i="1" kern="100" dirty="0" err="1">
                <a:solidFill>
                  <a:srgbClr val="0070C0"/>
                </a:solidFill>
                <a:latin typeface="Times New Roman"/>
                <a:ea typeface="微软雅黑"/>
                <a:cs typeface="Courier New"/>
              </a:rPr>
              <a:t>m</a:t>
            </a:r>
            <a:endParaRPr lang="zh-CN" altLang="en-US" sz="2600" dirty="0">
              <a:solidFill>
                <a:srgbClr val="0070C0"/>
              </a:solidFill>
            </a:endParaRPr>
          </a:p>
        </p:txBody>
      </p:sp>
      <p:sp>
        <p:nvSpPr>
          <p:cNvPr id="4" name="矩形 3"/>
          <p:cNvSpPr/>
          <p:nvPr/>
        </p:nvSpPr>
        <p:spPr>
          <a:xfrm>
            <a:off x="572963" y="2810123"/>
            <a:ext cx="1008609" cy="492443"/>
          </a:xfrm>
          <a:prstGeom prst="rect">
            <a:avLst/>
          </a:prstGeom>
        </p:spPr>
        <p:txBody>
          <a:bodyPr wrap="none">
            <a:spAutoFit/>
          </a:bodyPr>
          <a:lstStyle/>
          <a:p>
            <a:r>
              <a:rPr lang="en-US" altLang="zh-CN" sz="2600" kern="100" dirty="0" err="1">
                <a:solidFill>
                  <a:srgbClr val="0070C0"/>
                </a:solidFill>
                <a:latin typeface="Times New Roman"/>
                <a:ea typeface="微软雅黑"/>
                <a:cs typeface="Courier New"/>
              </a:rPr>
              <a:t>0.48</a:t>
            </a:r>
            <a:r>
              <a:rPr lang="en-US" altLang="zh-CN" sz="2600" i="1" kern="100" dirty="0" err="1">
                <a:solidFill>
                  <a:srgbClr val="0070C0"/>
                </a:solidFill>
                <a:latin typeface="Times New Roman"/>
                <a:ea typeface="微软雅黑"/>
                <a:cs typeface="Courier New"/>
              </a:rPr>
              <a:t>m</a:t>
            </a:r>
            <a:endParaRPr lang="zh-CN" altLang="en-US" sz="2600" dirty="0">
              <a:solidFill>
                <a:srgbClr val="0070C0"/>
              </a:solidFill>
            </a:endParaRPr>
          </a:p>
        </p:txBody>
      </p:sp>
      <p:sp>
        <p:nvSpPr>
          <p:cNvPr id="5" name="矩形 4"/>
          <p:cNvSpPr/>
          <p:nvPr/>
        </p:nvSpPr>
        <p:spPr>
          <a:xfrm>
            <a:off x="3482355" y="3437934"/>
            <a:ext cx="518091"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a:t>
            </a:r>
            <a:endParaRPr lang="zh-CN" altLang="en-US" sz="2600" dirty="0">
              <a:solidFill>
                <a:srgbClr val="0070C0"/>
              </a:solidFill>
            </a:endParaRPr>
          </a:p>
        </p:txBody>
      </p:sp>
      <p:sp>
        <p:nvSpPr>
          <p:cNvPr id="6" name="矩形 5"/>
          <p:cNvSpPr/>
          <p:nvPr/>
        </p:nvSpPr>
        <p:spPr>
          <a:xfrm>
            <a:off x="1610147" y="3969672"/>
            <a:ext cx="6331447" cy="492443"/>
          </a:xfrm>
          <a:prstGeom prst="rect">
            <a:avLst/>
          </a:prstGeom>
        </p:spPr>
        <p:txBody>
          <a:bodyPr wrap="square">
            <a:spAutoFit/>
          </a:bodyPr>
          <a:lstStyle/>
          <a:p>
            <a:r>
              <a:rPr lang="zh-CN" altLang="zh-CN" sz="2600" kern="100" dirty="0">
                <a:solidFill>
                  <a:srgbClr val="0070C0"/>
                </a:solidFill>
                <a:latin typeface="Times New Roman"/>
                <a:ea typeface="微软雅黑"/>
                <a:cs typeface="Times New Roman"/>
              </a:rPr>
              <a:t>纸带和重锤运动过程中受到阻力的作用</a:t>
            </a:r>
            <a:endParaRPr lang="zh-CN" altLang="en-US" sz="2600" dirty="0">
              <a:solidFill>
                <a:srgbClr val="0070C0"/>
              </a:solidFill>
            </a:endParaRPr>
          </a:p>
        </p:txBody>
      </p:sp>
    </p:spTree>
    <p:extLst>
      <p:ext uri="{BB962C8B-B14F-4D97-AF65-F5344CB8AC3E}">
        <p14:creationId xmlns:p14="http://schemas.microsoft.com/office/powerpoint/2010/main" val="3167458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3" y="107325"/>
            <a:ext cx="8928000" cy="4893647"/>
          </a:xfrm>
          <a:prstGeom prst="rect">
            <a:avLst/>
          </a:prstGeom>
        </p:spPr>
        <p:txBody>
          <a:bodyPr wrap="square">
            <a:spAutoFit/>
          </a:bodyPr>
          <a:lstStyle/>
          <a:p>
            <a:pPr algn="just">
              <a:lnSpc>
                <a:spcPct val="150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3</a:t>
            </a:r>
            <a:r>
              <a:rPr lang="zh-CN" altLang="zh-CN" sz="2400" kern="100" dirty="0" smtClean="0">
                <a:solidFill>
                  <a:srgbClr val="404040"/>
                </a:solidFill>
                <a:latin typeface="Times New Roman"/>
                <a:ea typeface="微软雅黑"/>
                <a:cs typeface="Times New Roman"/>
              </a:rPr>
              <a:t>　</a:t>
            </a:r>
            <a:r>
              <a:rPr lang="zh-CN" altLang="zh-CN" sz="2400" kern="100" spc="-90" dirty="0">
                <a:latin typeface="Times New Roman"/>
                <a:ea typeface="微软雅黑"/>
                <a:cs typeface="Times New Roman"/>
              </a:rPr>
              <a:t>在验证机械能守恒定律的实验中，质量为</a:t>
            </a:r>
            <a:r>
              <a:rPr lang="en-US" altLang="zh-CN" sz="2400" i="1" kern="100" spc="-90" dirty="0">
                <a:latin typeface="Times New Roman"/>
                <a:ea typeface="微软雅黑"/>
                <a:cs typeface="Courier New"/>
              </a:rPr>
              <a:t>m</a:t>
            </a:r>
            <a:r>
              <a:rPr lang="zh-CN" altLang="zh-CN" sz="2400" kern="100" spc="-90" dirty="0">
                <a:latin typeface="Times New Roman"/>
                <a:ea typeface="微软雅黑"/>
                <a:cs typeface="Times New Roman"/>
              </a:rPr>
              <a:t>＝</a:t>
            </a:r>
            <a:r>
              <a:rPr lang="en-US" altLang="zh-CN" sz="2400" kern="100" spc="-90" dirty="0">
                <a:latin typeface="Times New Roman"/>
                <a:ea typeface="微软雅黑"/>
                <a:cs typeface="Courier New"/>
              </a:rPr>
              <a:t>1.00 kg</a:t>
            </a:r>
            <a:r>
              <a:rPr lang="zh-CN" altLang="zh-CN" sz="2400" kern="100" spc="-90" dirty="0">
                <a:latin typeface="Times New Roman"/>
                <a:ea typeface="微软雅黑"/>
                <a:cs typeface="Times New Roman"/>
              </a:rPr>
              <a:t>的重锤拖着纸带下落，在此过程中，打点计时器在纸带上打出一系列的点，在纸带上选取五个连续的点</a:t>
            </a:r>
            <a:r>
              <a:rPr lang="en-US" altLang="zh-CN" sz="2400" i="1" kern="100" spc="-90" dirty="0">
                <a:latin typeface="Times New Roman"/>
                <a:ea typeface="微软雅黑"/>
                <a:cs typeface="Courier New"/>
              </a:rPr>
              <a:t>A</a:t>
            </a:r>
            <a:r>
              <a:rPr lang="zh-CN" altLang="zh-CN" sz="2400" kern="100" spc="-90" dirty="0">
                <a:latin typeface="Times New Roman"/>
                <a:ea typeface="微软雅黑"/>
                <a:cs typeface="Times New Roman"/>
              </a:rPr>
              <a:t>、</a:t>
            </a:r>
            <a:r>
              <a:rPr lang="en-US" altLang="zh-CN" sz="2400" i="1" kern="100" spc="-90" dirty="0">
                <a:latin typeface="Times New Roman"/>
                <a:ea typeface="微软雅黑"/>
                <a:cs typeface="Courier New"/>
              </a:rPr>
              <a:t>B</a:t>
            </a:r>
            <a:r>
              <a:rPr lang="zh-CN" altLang="zh-CN" sz="2400" kern="100" spc="-90" dirty="0">
                <a:latin typeface="Times New Roman"/>
                <a:ea typeface="微软雅黑"/>
                <a:cs typeface="Times New Roman"/>
              </a:rPr>
              <a:t>、</a:t>
            </a:r>
            <a:r>
              <a:rPr lang="en-US" altLang="zh-CN" sz="2400" i="1" kern="100" spc="-90" dirty="0">
                <a:latin typeface="Times New Roman"/>
                <a:ea typeface="微软雅黑"/>
                <a:cs typeface="Courier New"/>
              </a:rPr>
              <a:t>C</a:t>
            </a:r>
            <a:r>
              <a:rPr lang="zh-CN" altLang="zh-CN" sz="2400" kern="100" spc="-90" dirty="0">
                <a:latin typeface="Times New Roman"/>
                <a:ea typeface="微软雅黑"/>
                <a:cs typeface="Times New Roman"/>
              </a:rPr>
              <a:t>、</a:t>
            </a:r>
            <a:r>
              <a:rPr lang="en-US" altLang="zh-CN" sz="2400" i="1" kern="100" spc="-90" dirty="0">
                <a:latin typeface="Times New Roman"/>
                <a:ea typeface="微软雅黑"/>
                <a:cs typeface="Courier New"/>
              </a:rPr>
              <a:t>D</a:t>
            </a:r>
            <a:r>
              <a:rPr lang="zh-CN" altLang="zh-CN" sz="2400" kern="100" spc="-90" dirty="0">
                <a:latin typeface="Times New Roman"/>
                <a:ea typeface="微软雅黑"/>
                <a:cs typeface="Times New Roman"/>
              </a:rPr>
              <a:t>和</a:t>
            </a:r>
            <a:r>
              <a:rPr lang="en-US" altLang="zh-CN" sz="2400" i="1" kern="100" spc="-90" dirty="0">
                <a:latin typeface="Times New Roman"/>
                <a:ea typeface="微软雅黑"/>
                <a:cs typeface="Courier New"/>
              </a:rPr>
              <a:t>E</a:t>
            </a:r>
            <a:r>
              <a:rPr lang="zh-CN" altLang="zh-CN" sz="2400" kern="100" spc="-90" dirty="0">
                <a:latin typeface="Times New Roman"/>
                <a:ea typeface="微软雅黑"/>
                <a:cs typeface="Times New Roman"/>
              </a:rPr>
              <a:t>，如图</a:t>
            </a:r>
            <a:r>
              <a:rPr lang="en-US" altLang="zh-CN" sz="2400" kern="100" spc="-90" dirty="0">
                <a:latin typeface="Times New Roman"/>
                <a:ea typeface="微软雅黑"/>
                <a:cs typeface="Courier New"/>
              </a:rPr>
              <a:t>5</a:t>
            </a:r>
            <a:r>
              <a:rPr lang="zh-CN" altLang="zh-CN" sz="2400" kern="100" spc="-90" dirty="0">
                <a:latin typeface="Times New Roman"/>
                <a:ea typeface="微软雅黑"/>
                <a:cs typeface="Times New Roman"/>
              </a:rPr>
              <a:t>所示</a:t>
            </a:r>
            <a:r>
              <a:rPr lang="en-US" altLang="zh-CN" sz="2400" kern="100" spc="-90" dirty="0">
                <a:latin typeface="Times New Roman"/>
                <a:ea typeface="微软雅黑"/>
                <a:cs typeface="Courier New"/>
              </a:rPr>
              <a:t>.</a:t>
            </a:r>
            <a:r>
              <a:rPr lang="zh-CN" altLang="zh-CN" sz="2400" kern="100" spc="-90" dirty="0">
                <a:latin typeface="Times New Roman"/>
                <a:ea typeface="微软雅黑"/>
                <a:cs typeface="Times New Roman"/>
              </a:rPr>
              <a:t>其中</a:t>
            </a:r>
            <a:r>
              <a:rPr lang="en-US" altLang="zh-CN" sz="2400" i="1" kern="100" spc="-90" dirty="0">
                <a:latin typeface="Times New Roman"/>
                <a:ea typeface="微软雅黑"/>
                <a:cs typeface="Courier New"/>
              </a:rPr>
              <a:t>O</a:t>
            </a:r>
            <a:r>
              <a:rPr lang="zh-CN" altLang="zh-CN" sz="2400" kern="100" spc="-90" dirty="0">
                <a:latin typeface="Times New Roman"/>
                <a:ea typeface="微软雅黑"/>
                <a:cs typeface="Times New Roman"/>
              </a:rPr>
              <a:t>为重锤开始下落时记录的点，各点到</a:t>
            </a:r>
            <a:r>
              <a:rPr lang="en-US" altLang="zh-CN" sz="2400" i="1" kern="100" spc="-90" dirty="0">
                <a:latin typeface="Times New Roman"/>
                <a:ea typeface="微软雅黑"/>
                <a:cs typeface="Courier New"/>
              </a:rPr>
              <a:t>O</a:t>
            </a:r>
            <a:r>
              <a:rPr lang="zh-CN" altLang="zh-CN" sz="2400" kern="100" spc="-90" dirty="0">
                <a:latin typeface="Times New Roman"/>
                <a:ea typeface="微软雅黑"/>
                <a:cs typeface="Times New Roman"/>
              </a:rPr>
              <a:t>点的距离分别是</a:t>
            </a:r>
            <a:r>
              <a:rPr lang="en-US" altLang="zh-CN" sz="2400" kern="100" spc="-90" dirty="0">
                <a:latin typeface="Times New Roman"/>
                <a:ea typeface="微软雅黑"/>
                <a:cs typeface="Courier New"/>
              </a:rPr>
              <a:t>31.4 mm</a:t>
            </a:r>
            <a:r>
              <a:rPr lang="zh-CN" altLang="zh-CN" sz="2400" kern="100" spc="-90" dirty="0">
                <a:latin typeface="Times New Roman"/>
                <a:ea typeface="微软雅黑"/>
                <a:cs typeface="Times New Roman"/>
              </a:rPr>
              <a:t>、</a:t>
            </a:r>
            <a:r>
              <a:rPr lang="en-US" altLang="zh-CN" sz="2400" kern="100" spc="-90" dirty="0">
                <a:latin typeface="Times New Roman"/>
                <a:ea typeface="微软雅黑"/>
                <a:cs typeface="Courier New"/>
              </a:rPr>
              <a:t>49.0 mm</a:t>
            </a:r>
            <a:r>
              <a:rPr lang="zh-CN" altLang="zh-CN" sz="2400" kern="100" spc="-90" dirty="0">
                <a:latin typeface="Times New Roman"/>
                <a:ea typeface="微软雅黑"/>
                <a:cs typeface="Times New Roman"/>
              </a:rPr>
              <a:t>、</a:t>
            </a:r>
            <a:r>
              <a:rPr lang="en-US" altLang="zh-CN" sz="2400" kern="100" spc="-90" dirty="0">
                <a:latin typeface="Times New Roman"/>
                <a:ea typeface="微软雅黑"/>
                <a:cs typeface="Courier New"/>
              </a:rPr>
              <a:t>70.5 mm</a:t>
            </a:r>
            <a:r>
              <a:rPr lang="zh-CN" altLang="zh-CN" sz="2400" kern="100" spc="-90" dirty="0">
                <a:latin typeface="Times New Roman"/>
                <a:ea typeface="微软雅黑"/>
                <a:cs typeface="Times New Roman"/>
              </a:rPr>
              <a:t>、</a:t>
            </a:r>
            <a:r>
              <a:rPr lang="en-US" altLang="zh-CN" sz="2400" kern="100" spc="-90" dirty="0">
                <a:latin typeface="Times New Roman"/>
                <a:ea typeface="微软雅黑"/>
                <a:cs typeface="Courier New"/>
              </a:rPr>
              <a:t>95.9 mm</a:t>
            </a:r>
            <a:r>
              <a:rPr lang="zh-CN" altLang="zh-CN" sz="2400" kern="100" spc="-90" dirty="0">
                <a:latin typeface="Times New Roman"/>
                <a:ea typeface="微软雅黑"/>
                <a:cs typeface="Times New Roman"/>
              </a:rPr>
              <a:t>、</a:t>
            </a:r>
            <a:r>
              <a:rPr lang="en-US" altLang="zh-CN" sz="2400" kern="100" spc="-90" dirty="0">
                <a:latin typeface="Times New Roman"/>
                <a:ea typeface="微软雅黑"/>
                <a:cs typeface="Courier New"/>
              </a:rPr>
              <a:t>124.8 mm.</a:t>
            </a:r>
            <a:r>
              <a:rPr lang="zh-CN" altLang="zh-CN" sz="2400" kern="100" spc="-90" dirty="0">
                <a:latin typeface="Times New Roman"/>
                <a:ea typeface="微软雅黑"/>
                <a:cs typeface="Times New Roman"/>
              </a:rPr>
              <a:t>当地重力加速度</a:t>
            </a:r>
            <a:r>
              <a:rPr lang="en-US" altLang="zh-CN" sz="2400" i="1" kern="100" spc="-90" dirty="0">
                <a:latin typeface="Times New Roman"/>
                <a:ea typeface="微软雅黑"/>
                <a:cs typeface="Courier New"/>
              </a:rPr>
              <a:t>g</a:t>
            </a:r>
            <a:r>
              <a:rPr lang="zh-CN" altLang="zh-CN" sz="2400" kern="100" spc="-90" dirty="0">
                <a:latin typeface="Times New Roman"/>
                <a:ea typeface="微软雅黑"/>
                <a:cs typeface="Times New Roman"/>
              </a:rPr>
              <a:t>＝</a:t>
            </a:r>
            <a:r>
              <a:rPr lang="en-US" altLang="zh-CN" sz="2400" kern="100" spc="-90" dirty="0">
                <a:latin typeface="Times New Roman"/>
                <a:ea typeface="微软雅黑"/>
                <a:cs typeface="Courier New"/>
              </a:rPr>
              <a:t>9.8 m/</a:t>
            </a:r>
            <a:r>
              <a:rPr lang="en-US" altLang="zh-CN" sz="2400" kern="100" spc="-90" dirty="0" err="1">
                <a:latin typeface="Times New Roman"/>
                <a:ea typeface="微软雅黑"/>
                <a:cs typeface="Courier New"/>
              </a:rPr>
              <a:t>s</a:t>
            </a:r>
            <a:r>
              <a:rPr lang="en-US" altLang="zh-CN" sz="2400" kern="100" spc="-90" baseline="30000" dirty="0" err="1">
                <a:latin typeface="Times New Roman"/>
                <a:ea typeface="微软雅黑"/>
                <a:cs typeface="Courier New"/>
              </a:rPr>
              <a:t>2</a:t>
            </a:r>
            <a:r>
              <a:rPr lang="en-US" altLang="zh-CN" sz="2400" kern="100" spc="-90" dirty="0">
                <a:latin typeface="Times New Roman"/>
                <a:ea typeface="微软雅黑"/>
                <a:cs typeface="Courier New"/>
              </a:rPr>
              <a:t>.</a:t>
            </a:r>
            <a:r>
              <a:rPr lang="zh-CN" altLang="zh-CN" sz="2400" kern="100" spc="-90" dirty="0">
                <a:latin typeface="Times New Roman"/>
                <a:ea typeface="微软雅黑"/>
                <a:cs typeface="Times New Roman"/>
              </a:rPr>
              <a:t>本实验所用电源的频率</a:t>
            </a:r>
            <a:r>
              <a:rPr lang="en-US" altLang="zh-CN" sz="2400" i="1" kern="100" spc="-90" dirty="0">
                <a:latin typeface="Times New Roman"/>
                <a:ea typeface="微软雅黑"/>
                <a:cs typeface="Courier New"/>
              </a:rPr>
              <a:t>f</a:t>
            </a:r>
            <a:r>
              <a:rPr lang="zh-CN" altLang="zh-CN" sz="2400" kern="100" spc="-90" dirty="0">
                <a:latin typeface="Times New Roman"/>
                <a:ea typeface="微软雅黑"/>
                <a:cs typeface="Times New Roman"/>
              </a:rPr>
              <a:t>＝</a:t>
            </a:r>
            <a:r>
              <a:rPr lang="en-US" altLang="zh-CN" sz="2400" kern="100" spc="-90" dirty="0">
                <a:latin typeface="Times New Roman"/>
                <a:ea typeface="微软雅黑"/>
                <a:cs typeface="Courier New"/>
              </a:rPr>
              <a:t>50 Hz.(</a:t>
            </a:r>
            <a:r>
              <a:rPr lang="zh-CN" altLang="zh-CN" sz="2400" kern="100" spc="-90" dirty="0">
                <a:latin typeface="Times New Roman"/>
                <a:ea typeface="微软雅黑"/>
                <a:cs typeface="Times New Roman"/>
              </a:rPr>
              <a:t>结果保留三位有效数字</a:t>
            </a:r>
            <a:r>
              <a:rPr lang="en-US" altLang="zh-CN" sz="2400" kern="100" spc="-90" dirty="0">
                <a:latin typeface="Times New Roman"/>
                <a:ea typeface="微软雅黑"/>
                <a:cs typeface="Courier New"/>
              </a:rPr>
              <a:t>)</a:t>
            </a:r>
            <a:endParaRPr lang="zh-CN" altLang="zh-CN" sz="2400" kern="100" spc="-90" dirty="0">
              <a:latin typeface="宋体"/>
              <a:cs typeface="Courier New"/>
            </a:endParaRPr>
          </a:p>
          <a:p>
            <a:pPr algn="ctr">
              <a:lnSpc>
                <a:spcPct val="250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50000"/>
              </a:lnSpc>
              <a:spcAft>
                <a:spcPts val="0"/>
              </a:spcAft>
              <a:tabLst>
                <a:tab pos="2070735" algn="l"/>
              </a:tabLst>
            </a:pPr>
            <a:r>
              <a:rPr lang="zh-CN" altLang="zh-CN" sz="2400" kern="100" dirty="0" smtClean="0">
                <a:latin typeface="Times New Roman"/>
                <a:ea typeface="微软雅黑"/>
                <a:cs typeface="Times New Roman"/>
              </a:rPr>
              <a:t>图</a:t>
            </a:r>
            <a:r>
              <a:rPr lang="en-US" altLang="zh-CN" sz="2400" kern="100" dirty="0">
                <a:latin typeface="Times New Roman"/>
                <a:ea typeface="微软雅黑"/>
                <a:cs typeface="Courier New"/>
              </a:rPr>
              <a:t>5</a:t>
            </a:r>
            <a:endParaRPr lang="zh-CN" altLang="zh-CN" sz="2400" kern="100" dirty="0">
              <a:effectLst/>
              <a:latin typeface="宋体"/>
              <a:cs typeface="Courier New"/>
            </a:endParaRPr>
          </a:p>
        </p:txBody>
      </p:sp>
      <p:pic>
        <p:nvPicPr>
          <p:cNvPr id="4" name="图片 3" descr="F:\2015赵瑊\同步\物理\人教必修2\word\A408.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8969" y="3622000"/>
            <a:ext cx="7347447" cy="695697"/>
          </a:xfrm>
          <a:prstGeom prst="rect">
            <a:avLst/>
          </a:prstGeom>
          <a:noFill/>
          <a:ln>
            <a:noFill/>
          </a:ln>
        </p:spPr>
      </p:pic>
    </p:spTree>
    <p:extLst>
      <p:ext uri="{BB962C8B-B14F-4D97-AF65-F5344CB8AC3E}">
        <p14:creationId xmlns:p14="http://schemas.microsoft.com/office/powerpoint/2010/main" val="219845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554" y="329977"/>
            <a:ext cx="8892480" cy="1338828"/>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打点计时器打下点</a:t>
            </a:r>
            <a:r>
              <a:rPr lang="en-US" altLang="zh-CN" sz="2700" i="1" kern="100" dirty="0">
                <a:latin typeface="Times New Roman"/>
                <a:ea typeface="微软雅黑"/>
                <a:cs typeface="Courier New"/>
              </a:rPr>
              <a:t>B</a:t>
            </a:r>
            <a:r>
              <a:rPr lang="zh-CN" altLang="zh-CN" sz="2700" kern="100" dirty="0">
                <a:latin typeface="Times New Roman"/>
                <a:ea typeface="微软雅黑"/>
                <a:cs typeface="Times New Roman"/>
              </a:rPr>
              <a:t>时，重锤下落的速度</a:t>
            </a:r>
            <a:r>
              <a:rPr lang="en-US" altLang="zh-CN" sz="2700" i="1" kern="100" dirty="0" err="1">
                <a:latin typeface="Book Antiqua"/>
                <a:ea typeface="微软雅黑"/>
                <a:cs typeface="Times New Roman"/>
              </a:rPr>
              <a:t>v</a:t>
            </a:r>
            <a:r>
              <a:rPr lang="en-US" altLang="zh-CN" sz="2700" i="1" kern="100" baseline="-25000" dirty="0" err="1">
                <a:latin typeface="Times New Roman"/>
                <a:ea typeface="微软雅黑"/>
                <a:cs typeface="Courier New"/>
              </a:rPr>
              <a:t>B</a:t>
            </a:r>
            <a:r>
              <a:rPr lang="zh-CN" altLang="zh-CN" sz="2700" kern="100" dirty="0">
                <a:latin typeface="Times New Roman"/>
                <a:ea typeface="微软雅黑"/>
                <a:cs typeface="Times New Roman"/>
              </a:rPr>
              <a:t>＝</a:t>
            </a:r>
            <a:r>
              <a:rPr lang="en-US" altLang="zh-CN" sz="2700" kern="100" dirty="0" smtClean="0">
                <a:latin typeface="Times New Roman"/>
                <a:ea typeface="微软雅黑"/>
                <a:cs typeface="Courier New"/>
              </a:rPr>
              <a:t>__</a:t>
            </a:r>
            <a:r>
              <a:rPr lang="en-US" altLang="zh-CN" sz="2700" kern="100" dirty="0">
                <a:latin typeface="Times New Roman"/>
                <a:ea typeface="微软雅黑"/>
                <a:cs typeface="Courier New"/>
              </a:rPr>
              <a:t>_</a:t>
            </a:r>
            <a:r>
              <a:rPr lang="en-US" altLang="zh-CN" sz="2700" kern="100" dirty="0" smtClean="0">
                <a:latin typeface="Times New Roman"/>
                <a:ea typeface="微软雅黑"/>
                <a:cs typeface="Courier New"/>
              </a:rPr>
              <a:t>_ </a:t>
            </a:r>
            <a:r>
              <a:rPr lang="en-US" altLang="zh-CN" sz="2700" kern="100" dirty="0">
                <a:latin typeface="Times New Roman"/>
                <a:ea typeface="微软雅黑"/>
                <a:cs typeface="Courier New"/>
              </a:rPr>
              <a:t>m</a:t>
            </a:r>
            <a:r>
              <a:rPr lang="en-US" altLang="zh-CN" sz="2700" kern="100" dirty="0">
                <a:latin typeface="IPAPANNEW"/>
                <a:ea typeface="微软雅黑"/>
                <a:cs typeface="Times New Roman"/>
              </a:rPr>
              <a:t>/s</a:t>
            </a:r>
            <a:r>
              <a:rPr lang="zh-CN" altLang="zh-CN" sz="2700" kern="100" dirty="0">
                <a:latin typeface="IPAPANNEW"/>
                <a:ea typeface="微软雅黑"/>
                <a:cs typeface="Times New Roman"/>
              </a:rPr>
              <a:t>，打点计时器打下点</a:t>
            </a:r>
            <a:r>
              <a:rPr lang="en-US" altLang="zh-CN" sz="2700" i="1" kern="100" dirty="0">
                <a:latin typeface="IPAPANNEW"/>
                <a:ea typeface="微软雅黑"/>
                <a:cs typeface="Times New Roman"/>
              </a:rPr>
              <a:t>D</a:t>
            </a:r>
            <a:r>
              <a:rPr lang="zh-CN" altLang="zh-CN" sz="2700" kern="100" dirty="0">
                <a:latin typeface="IPAPANNEW"/>
                <a:ea typeface="微软雅黑"/>
                <a:cs typeface="Times New Roman"/>
              </a:rPr>
              <a:t>时，重锤下落的速度</a:t>
            </a:r>
            <a:r>
              <a:rPr lang="en-US" altLang="zh-CN" sz="2700" i="1" kern="100" dirty="0" err="1">
                <a:latin typeface="Book Antiqua"/>
                <a:ea typeface="微软雅黑"/>
                <a:cs typeface="Times New Roman"/>
              </a:rPr>
              <a:t>v</a:t>
            </a:r>
            <a:r>
              <a:rPr lang="en-US" altLang="zh-CN" sz="2700" i="1" kern="100" baseline="-25000" dirty="0" err="1">
                <a:latin typeface="Times New Roman"/>
                <a:ea typeface="微软雅黑"/>
                <a:cs typeface="Courier New"/>
              </a:rPr>
              <a:t>D</a:t>
            </a:r>
            <a:r>
              <a:rPr lang="zh-CN" altLang="zh-CN" sz="2700" kern="100" dirty="0">
                <a:latin typeface="IPAPANNEW"/>
                <a:ea typeface="微软雅黑"/>
                <a:cs typeface="Times New Roman"/>
              </a:rPr>
              <a:t>＝</a:t>
            </a:r>
            <a:r>
              <a:rPr lang="en-US" altLang="zh-CN" sz="2700" kern="100" dirty="0" smtClean="0">
                <a:latin typeface="IPAPANNEW"/>
                <a:ea typeface="微软雅黑"/>
                <a:cs typeface="Times New Roman"/>
              </a:rPr>
              <a:t>_______ </a:t>
            </a:r>
            <a:r>
              <a:rPr lang="en-US" altLang="zh-CN" sz="2700" kern="100" dirty="0">
                <a:latin typeface="IPAPANNEW"/>
                <a:ea typeface="微软雅黑"/>
                <a:cs typeface="Times New Roman"/>
              </a:rPr>
              <a:t>m/</a:t>
            </a:r>
            <a:r>
              <a:rPr lang="en-US" altLang="zh-CN" sz="2700" kern="100" dirty="0">
                <a:latin typeface="Times New Roman"/>
                <a:ea typeface="微软雅黑"/>
                <a:cs typeface="Courier New"/>
              </a:rPr>
              <a:t>s.</a:t>
            </a:r>
            <a:endParaRPr lang="zh-CN" altLang="zh-CN" sz="27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24986262"/>
              </p:ext>
            </p:extLst>
          </p:nvPr>
        </p:nvGraphicFramePr>
        <p:xfrm>
          <a:off x="236984" y="1654696"/>
          <a:ext cx="8458200" cy="1209675"/>
        </p:xfrm>
        <a:graphic>
          <a:graphicData uri="http://schemas.openxmlformats.org/presentationml/2006/ole">
            <mc:AlternateContent xmlns:mc="http://schemas.openxmlformats.org/markup-compatibility/2006">
              <mc:Choice xmlns:v="urn:schemas-microsoft-com:vml" Requires="v">
                <p:oleObj spid="_x0000_s208934" name="文档" r:id="rId3" imgW="8462169" imgH="1211013" progId="Word.Document.12">
                  <p:embed/>
                </p:oleObj>
              </mc:Choice>
              <mc:Fallback>
                <p:oleObj name="文档" r:id="rId3" imgW="8462169" imgH="1211013" progId="Word.Document.12">
                  <p:embed/>
                  <p:pic>
                    <p:nvPicPr>
                      <p:cNvPr id="0" name=""/>
                      <p:cNvPicPr>
                        <a:picLocks noChangeAspect="1" noChangeArrowheads="1"/>
                      </p:cNvPicPr>
                      <p:nvPr/>
                    </p:nvPicPr>
                    <p:blipFill>
                      <a:blip r:embed="rId4"/>
                      <a:srcRect/>
                      <a:stretch>
                        <a:fillRect/>
                      </a:stretch>
                    </p:blipFill>
                    <p:spPr bwMode="auto">
                      <a:xfrm>
                        <a:off x="236984" y="1654696"/>
                        <a:ext cx="84582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03760947"/>
              </p:ext>
            </p:extLst>
          </p:nvPr>
        </p:nvGraphicFramePr>
        <p:xfrm>
          <a:off x="236984" y="2811016"/>
          <a:ext cx="8458200" cy="1076325"/>
        </p:xfrm>
        <a:graphic>
          <a:graphicData uri="http://schemas.openxmlformats.org/presentationml/2006/ole">
            <mc:AlternateContent xmlns:mc="http://schemas.openxmlformats.org/markup-compatibility/2006">
              <mc:Choice xmlns:v="urn:schemas-microsoft-com:vml" Requires="v">
                <p:oleObj spid="_x0000_s208935" name="文档" r:id="rId5" imgW="8462169" imgH="1077297" progId="Word.Document.12">
                  <p:embed/>
                </p:oleObj>
              </mc:Choice>
              <mc:Fallback>
                <p:oleObj name="文档" r:id="rId5" imgW="8462169" imgH="1077297" progId="Word.Document.12">
                  <p:embed/>
                  <p:pic>
                    <p:nvPicPr>
                      <p:cNvPr id="0" name=""/>
                      <p:cNvPicPr>
                        <a:picLocks noChangeAspect="1" noChangeArrowheads="1"/>
                      </p:cNvPicPr>
                      <p:nvPr/>
                    </p:nvPicPr>
                    <p:blipFill>
                      <a:blip r:embed="rId6"/>
                      <a:srcRect/>
                      <a:stretch>
                        <a:fillRect/>
                      </a:stretch>
                    </p:blipFill>
                    <p:spPr bwMode="auto">
                      <a:xfrm>
                        <a:off x="236984" y="2811016"/>
                        <a:ext cx="84582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26554" y="3931249"/>
            <a:ext cx="8892480" cy="637675"/>
          </a:xfrm>
          <a:prstGeom prst="rect">
            <a:avLst/>
          </a:prstGeom>
        </p:spPr>
        <p:txBody>
          <a:bodyPr wrap="square">
            <a:spAutoFit/>
          </a:bodyPr>
          <a:lstStyle/>
          <a:p>
            <a:pPr algn="just">
              <a:lnSpc>
                <a:spcPct val="150000"/>
              </a:lnSpc>
              <a:spcAft>
                <a:spcPts val="0"/>
              </a:spcAft>
              <a:tabLst>
                <a:tab pos="2070735" algn="l"/>
              </a:tabLst>
            </a:pPr>
            <a:r>
              <a:rPr lang="zh-CN" altLang="zh-CN" sz="2700" b="1" kern="100" dirty="0">
                <a:solidFill>
                  <a:srgbClr val="00B0F0"/>
                </a:solidFill>
                <a:latin typeface="Times New Roman"/>
                <a:ea typeface="微软雅黑"/>
                <a:cs typeface="Times New Roman"/>
              </a:rPr>
              <a:t>答案</a:t>
            </a:r>
            <a:r>
              <a:rPr lang="zh-CN" altLang="zh-CN" sz="2700" kern="100" dirty="0">
                <a:latin typeface="Times New Roman"/>
                <a:ea typeface="微软雅黑"/>
                <a:cs typeface="Times New Roman"/>
              </a:rPr>
              <a:t>　</a:t>
            </a:r>
            <a:r>
              <a:rPr lang="zh-CN" altLang="zh-CN" sz="2700" kern="100" dirty="0">
                <a:solidFill>
                  <a:srgbClr val="E46C0A"/>
                </a:solidFill>
                <a:latin typeface="Times New Roman"/>
                <a:ea typeface="微软雅黑"/>
                <a:cs typeface="Times New Roman"/>
              </a:rPr>
              <a:t>见解析</a:t>
            </a:r>
            <a:endParaRPr lang="zh-CN" altLang="zh-CN" sz="2700" kern="100" dirty="0">
              <a:effectLst/>
              <a:latin typeface="宋体"/>
              <a:cs typeface="Courier New"/>
            </a:endParaRPr>
          </a:p>
        </p:txBody>
      </p:sp>
    </p:spTree>
    <p:extLst>
      <p:ext uri="{BB962C8B-B14F-4D97-AF65-F5344CB8AC3E}">
        <p14:creationId xmlns:p14="http://schemas.microsoft.com/office/powerpoint/2010/main" val="3167458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9986" y="483984"/>
            <a:ext cx="8817307" cy="203132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从打下点</a:t>
            </a:r>
            <a:r>
              <a:rPr lang="en-US" altLang="zh-CN" sz="2800" i="1" kern="100" dirty="0">
                <a:latin typeface="Times New Roman"/>
                <a:ea typeface="微软雅黑"/>
                <a:cs typeface="Courier New"/>
              </a:rPr>
              <a:t>B</a:t>
            </a:r>
            <a:r>
              <a:rPr lang="zh-CN" altLang="zh-CN" sz="2800" kern="100" dirty="0">
                <a:latin typeface="Times New Roman"/>
                <a:ea typeface="微软雅黑"/>
                <a:cs typeface="Times New Roman"/>
              </a:rPr>
              <a:t>到打下点</a:t>
            </a:r>
            <a:r>
              <a:rPr lang="en-US" altLang="zh-CN" sz="2800" i="1" kern="100" dirty="0">
                <a:latin typeface="Times New Roman"/>
                <a:ea typeface="微软雅黑"/>
                <a:cs typeface="Courier New"/>
              </a:rPr>
              <a:t>D</a:t>
            </a:r>
            <a:r>
              <a:rPr lang="zh-CN" altLang="zh-CN" sz="2800" kern="100" dirty="0">
                <a:latin typeface="Times New Roman"/>
                <a:ea typeface="微软雅黑"/>
                <a:cs typeface="Times New Roman"/>
              </a:rPr>
              <a:t>的过程中，重锤重力势能减小量</a:t>
            </a:r>
            <a:r>
              <a:rPr lang="en-US" altLang="zh-CN" sz="2800" kern="100" dirty="0" err="1">
                <a:latin typeface="Times New Roman"/>
                <a:ea typeface="微软雅黑"/>
                <a:cs typeface="Courier New"/>
              </a:rPr>
              <a:t>Δ</a:t>
            </a:r>
            <a:r>
              <a:rPr lang="en-US" altLang="zh-CN" sz="2800" i="1" kern="100" dirty="0" err="1">
                <a:latin typeface="Times New Roman"/>
                <a:ea typeface="微软雅黑"/>
                <a:cs typeface="Courier New"/>
              </a:rPr>
              <a:t>E</a:t>
            </a:r>
            <a:r>
              <a:rPr lang="en-US" altLang="zh-CN" sz="2800" kern="100" baseline="-25000" dirty="0" err="1">
                <a:latin typeface="Times New Roman"/>
                <a:ea typeface="微软雅黑"/>
                <a:cs typeface="Courier New"/>
              </a:rPr>
              <a:t>p</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 </a:t>
            </a:r>
            <a:r>
              <a:rPr lang="en-US" altLang="zh-CN" sz="2800" kern="100" dirty="0">
                <a:latin typeface="Times New Roman"/>
                <a:ea typeface="微软雅黑"/>
                <a:cs typeface="Courier New"/>
              </a:rPr>
              <a:t>J</a:t>
            </a:r>
            <a:r>
              <a:rPr lang="zh-CN" altLang="zh-CN" sz="2800" kern="100" dirty="0">
                <a:latin typeface="Times New Roman"/>
                <a:ea typeface="微软雅黑"/>
                <a:cs typeface="Times New Roman"/>
              </a:rPr>
              <a:t>，重锤动能增加量为</a:t>
            </a:r>
            <a:r>
              <a:rPr lang="en-US" altLang="zh-CN" sz="2800" kern="100" dirty="0" err="1">
                <a:latin typeface="Times New Roman"/>
                <a:ea typeface="微软雅黑"/>
                <a:cs typeface="Courier New"/>
              </a:rPr>
              <a:t>Δ</a:t>
            </a:r>
            <a:r>
              <a:rPr lang="en-US" altLang="zh-CN" sz="2800" i="1" kern="100" dirty="0" err="1">
                <a:latin typeface="Times New Roman"/>
                <a:ea typeface="微软雅黑"/>
                <a:cs typeface="Courier New"/>
              </a:rPr>
              <a:t>E</a:t>
            </a:r>
            <a:r>
              <a:rPr lang="en-US" altLang="zh-CN" sz="2800" kern="100" baseline="-25000" dirty="0" err="1">
                <a:latin typeface="Times New Roman"/>
                <a:ea typeface="微软雅黑"/>
                <a:cs typeface="Courier New"/>
              </a:rPr>
              <a:t>k</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a:t>
            </a:r>
            <a:endParaRPr lang="zh-CN" altLang="zh-CN" sz="11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a:t>
            </a:r>
            <a:r>
              <a:rPr lang="en-US" altLang="zh-CN" sz="2800" kern="100" spc="-70" dirty="0">
                <a:latin typeface="Times New Roman"/>
                <a:ea typeface="微软雅黑"/>
                <a:cs typeface="Courier New"/>
              </a:rPr>
              <a:t>Δ</a:t>
            </a:r>
            <a:r>
              <a:rPr lang="en-US" altLang="zh-CN" sz="2800" i="1" kern="100" spc="-70" dirty="0">
                <a:latin typeface="Times New Roman"/>
                <a:ea typeface="微软雅黑"/>
                <a:cs typeface="Courier New"/>
              </a:rPr>
              <a:t>E</a:t>
            </a:r>
            <a:r>
              <a:rPr lang="en-US" altLang="zh-CN" sz="2800" kern="100" spc="-70" baseline="-25000" dirty="0">
                <a:latin typeface="Times New Roman"/>
                <a:ea typeface="微软雅黑"/>
                <a:cs typeface="Courier New"/>
              </a:rPr>
              <a:t>p</a:t>
            </a:r>
            <a:r>
              <a:rPr lang="zh-CN" altLang="zh-CN" sz="2800" kern="100" spc="-70" dirty="0">
                <a:latin typeface="Times New Roman"/>
                <a:ea typeface="微软雅黑"/>
                <a:cs typeface="Times New Roman"/>
              </a:rPr>
              <a:t>＝</a:t>
            </a:r>
            <a:r>
              <a:rPr lang="en-US" altLang="zh-CN" sz="2800" i="1" kern="100" spc="-70" dirty="0" err="1">
                <a:latin typeface="Times New Roman"/>
                <a:ea typeface="微软雅黑"/>
                <a:cs typeface="Courier New"/>
              </a:rPr>
              <a:t>mgh</a:t>
            </a:r>
            <a:r>
              <a:rPr lang="en-US" altLang="zh-CN" sz="2800" i="1" kern="100" spc="-70" baseline="-25000" dirty="0" err="1">
                <a:latin typeface="Times New Roman"/>
                <a:ea typeface="微软雅黑"/>
                <a:cs typeface="Courier New"/>
              </a:rPr>
              <a:t>BD</a:t>
            </a:r>
            <a:r>
              <a:rPr lang="zh-CN" altLang="zh-CN" sz="2800" kern="100" spc="-70" dirty="0">
                <a:latin typeface="Times New Roman"/>
                <a:ea typeface="微软雅黑"/>
                <a:cs typeface="Times New Roman"/>
              </a:rPr>
              <a:t>＝</a:t>
            </a:r>
            <a:r>
              <a:rPr lang="en-US" altLang="zh-CN" sz="2800" kern="100" spc="-70" dirty="0">
                <a:latin typeface="Times New Roman"/>
                <a:ea typeface="微软雅黑"/>
                <a:cs typeface="Courier New"/>
              </a:rPr>
              <a:t>1</a:t>
            </a:r>
            <a:r>
              <a:rPr lang="en-US" altLang="zh-CN" sz="2800" kern="100" spc="-70" dirty="0">
                <a:latin typeface="宋体"/>
                <a:ea typeface="微软雅黑"/>
                <a:cs typeface="Times New Roman"/>
              </a:rPr>
              <a:t>×</a:t>
            </a:r>
            <a:r>
              <a:rPr lang="en-US" altLang="zh-CN" sz="2800" kern="100" spc="-70" dirty="0">
                <a:latin typeface="Times New Roman"/>
                <a:ea typeface="微软雅黑"/>
                <a:cs typeface="Courier New"/>
              </a:rPr>
              <a:t>9.8</a:t>
            </a:r>
            <a:r>
              <a:rPr lang="en-US" altLang="zh-CN" sz="2800" kern="100" spc="-70" dirty="0">
                <a:latin typeface="宋体"/>
                <a:ea typeface="微软雅黑"/>
                <a:cs typeface="Times New Roman"/>
              </a:rPr>
              <a:t>×</a:t>
            </a:r>
            <a:r>
              <a:rPr lang="en-US" altLang="zh-CN" sz="2800" kern="100" spc="-70" dirty="0">
                <a:latin typeface="Times New Roman"/>
                <a:ea typeface="微软雅黑"/>
                <a:cs typeface="Courier New"/>
              </a:rPr>
              <a:t>(95.9</a:t>
            </a:r>
            <a:r>
              <a:rPr lang="zh-CN" altLang="zh-CN" sz="2800" kern="100" spc="-70" dirty="0">
                <a:latin typeface="Times New Roman"/>
                <a:ea typeface="微软雅黑"/>
                <a:cs typeface="Times New Roman"/>
              </a:rPr>
              <a:t>－</a:t>
            </a:r>
            <a:r>
              <a:rPr lang="en-US" altLang="zh-CN" sz="2800" kern="100" spc="-70" dirty="0">
                <a:latin typeface="Times New Roman"/>
                <a:ea typeface="微软雅黑"/>
                <a:cs typeface="Courier New"/>
              </a:rPr>
              <a:t>49.0)</a:t>
            </a:r>
            <a:r>
              <a:rPr lang="en-US" altLang="zh-CN" sz="2800" kern="100" spc="-70" dirty="0">
                <a:latin typeface="宋体"/>
                <a:ea typeface="微软雅黑"/>
                <a:cs typeface="Times New Roman"/>
              </a:rPr>
              <a:t>×</a:t>
            </a:r>
            <a:r>
              <a:rPr lang="en-US" altLang="zh-CN" sz="2800" kern="100" spc="-70" dirty="0">
                <a:latin typeface="Times New Roman"/>
                <a:ea typeface="微软雅黑"/>
                <a:cs typeface="Courier New"/>
              </a:rPr>
              <a:t>10</a:t>
            </a:r>
            <a:r>
              <a:rPr lang="zh-CN" altLang="zh-CN" sz="2800" kern="100" spc="-70" baseline="30000" dirty="0">
                <a:latin typeface="Times New Roman"/>
                <a:ea typeface="微软雅黑"/>
                <a:cs typeface="Times New Roman"/>
              </a:rPr>
              <a:t>－</a:t>
            </a:r>
            <a:r>
              <a:rPr lang="en-US" altLang="zh-CN" sz="2800" kern="100" spc="-70" baseline="30000" dirty="0">
                <a:latin typeface="Times New Roman"/>
                <a:ea typeface="微软雅黑"/>
                <a:cs typeface="Courier New"/>
              </a:rPr>
              <a:t>3</a:t>
            </a:r>
            <a:r>
              <a:rPr lang="en-US" altLang="zh-CN" sz="2800" kern="100" spc="-70" dirty="0">
                <a:latin typeface="Times New Roman"/>
                <a:ea typeface="微软雅黑"/>
                <a:cs typeface="Courier New"/>
              </a:rPr>
              <a:t> J</a:t>
            </a:r>
            <a:r>
              <a:rPr lang="zh-CN" altLang="zh-CN" sz="2800" kern="100" spc="-70" dirty="0">
                <a:latin typeface="Times New Roman"/>
                <a:ea typeface="微软雅黑"/>
                <a:cs typeface="Times New Roman"/>
              </a:rPr>
              <a:t>＝</a:t>
            </a:r>
            <a:r>
              <a:rPr lang="en-US" altLang="zh-CN" sz="2800" kern="100" spc="-70" dirty="0">
                <a:latin typeface="Times New Roman"/>
                <a:ea typeface="微软雅黑"/>
                <a:cs typeface="Courier New"/>
              </a:rPr>
              <a:t>0.460 J</a:t>
            </a:r>
            <a:endParaRPr lang="zh-CN" altLang="zh-CN" sz="1100" kern="100" spc="-7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356583458"/>
              </p:ext>
            </p:extLst>
          </p:nvPr>
        </p:nvGraphicFramePr>
        <p:xfrm>
          <a:off x="285750" y="2615649"/>
          <a:ext cx="8553450" cy="847725"/>
        </p:xfrm>
        <a:graphic>
          <a:graphicData uri="http://schemas.openxmlformats.org/presentationml/2006/ole">
            <mc:AlternateContent xmlns:mc="http://schemas.openxmlformats.org/markup-compatibility/2006">
              <mc:Choice xmlns:v="urn:schemas-microsoft-com:vml" Requires="v">
                <p:oleObj spid="_x0000_s193816" name="文档" r:id="rId3" imgW="8563989" imgH="846108" progId="Word.Document.12">
                  <p:embed/>
                </p:oleObj>
              </mc:Choice>
              <mc:Fallback>
                <p:oleObj name="文档" r:id="rId3" imgW="8563989" imgH="846108" progId="Word.Document.12">
                  <p:embed/>
                  <p:pic>
                    <p:nvPicPr>
                      <p:cNvPr id="0" name=""/>
                      <p:cNvPicPr>
                        <a:picLocks noChangeAspect="1" noChangeArrowheads="1"/>
                      </p:cNvPicPr>
                      <p:nvPr/>
                    </p:nvPicPr>
                    <p:blipFill>
                      <a:blip r:embed="rId4"/>
                      <a:srcRect/>
                      <a:stretch>
                        <a:fillRect/>
                      </a:stretch>
                    </p:blipFill>
                    <p:spPr bwMode="auto">
                      <a:xfrm>
                        <a:off x="285750" y="2615649"/>
                        <a:ext cx="85534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169986" y="3623761"/>
            <a:ext cx="4752529" cy="738664"/>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见解析</a:t>
            </a:r>
            <a:endParaRPr lang="zh-CN" altLang="zh-CN" sz="1050" kern="100" dirty="0">
              <a:effectLst/>
              <a:latin typeface="宋体"/>
              <a:cs typeface="Courier New"/>
            </a:endParaRPr>
          </a:p>
        </p:txBody>
      </p:sp>
      <p:pic>
        <p:nvPicPr>
          <p:cNvPr id="11" name="Picture 2">
            <a:hlinkClick r:id="rId5" action="ppaction://hlinksldjump"/>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103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linds(horizontal)">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79512" y="1203598"/>
            <a:ext cx="8794500" cy="3970318"/>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6</a:t>
            </a:r>
            <a:r>
              <a:rPr lang="zh-CN" altLang="zh-CN" sz="2400" kern="100" dirty="0">
                <a:latin typeface="Times New Roman"/>
                <a:ea typeface="微软雅黑"/>
                <a:cs typeface="Times New Roman"/>
              </a:rPr>
              <a:t>是用自由落体法验证机械能守恒定律时得到的一条纸带</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有关尺寸已在图中注明</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我们选取</a:t>
            </a:r>
            <a:r>
              <a:rPr lang="en-US" altLang="zh-CN" sz="2400" i="1" kern="100" dirty="0">
                <a:latin typeface="Times New Roman"/>
                <a:ea typeface="微软雅黑"/>
                <a:cs typeface="Courier New"/>
              </a:rPr>
              <a:t>n</a:t>
            </a:r>
            <a:r>
              <a:rPr lang="zh-CN" altLang="zh-CN" sz="2400" kern="100" dirty="0">
                <a:latin typeface="Times New Roman"/>
                <a:ea typeface="微软雅黑"/>
                <a:cs typeface="Times New Roman"/>
              </a:rPr>
              <a:t>点来验证机械能守恒定律</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下面举一些计算</a:t>
            </a:r>
            <a:r>
              <a:rPr lang="en-US" altLang="zh-CN" sz="2400" i="1" kern="100" dirty="0">
                <a:latin typeface="Times New Roman"/>
                <a:ea typeface="微软雅黑"/>
                <a:cs typeface="Courier New"/>
              </a:rPr>
              <a:t>n</a:t>
            </a:r>
            <a:r>
              <a:rPr lang="zh-CN" altLang="zh-CN" sz="2400" kern="100" dirty="0">
                <a:latin typeface="Times New Roman"/>
                <a:ea typeface="微软雅黑"/>
                <a:cs typeface="Times New Roman"/>
              </a:rPr>
              <a:t>点速度的方法，其中正确的是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ctr">
              <a:lnSpc>
                <a:spcPct val="150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50000"/>
              </a:lnSpc>
              <a:spcAft>
                <a:spcPts val="0"/>
              </a:spcAft>
              <a:tabLst>
                <a:tab pos="2070735" algn="l"/>
              </a:tabLst>
            </a:pPr>
            <a:endParaRPr lang="en-US" altLang="zh-CN" sz="2400" kern="100" dirty="0">
              <a:latin typeface="Times New Roman"/>
              <a:ea typeface="微软雅黑"/>
              <a:cs typeface="Times New Roman"/>
            </a:endParaRPr>
          </a:p>
          <a:p>
            <a:pPr algn="ctr">
              <a:lnSpc>
                <a:spcPct val="150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50000"/>
              </a:lnSpc>
              <a:spcAft>
                <a:spcPts val="0"/>
              </a:spcAft>
              <a:tabLst>
                <a:tab pos="2070735" algn="l"/>
              </a:tabLst>
            </a:pPr>
            <a:r>
              <a:rPr lang="zh-CN" altLang="zh-CN" sz="2400" kern="100" dirty="0" smtClean="0">
                <a:latin typeface="Times New Roman"/>
                <a:ea typeface="微软雅黑"/>
                <a:cs typeface="Times New Roman"/>
              </a:rPr>
              <a:t>图</a:t>
            </a:r>
            <a:r>
              <a:rPr lang="en-US" altLang="zh-CN" sz="2400" kern="100" dirty="0">
                <a:latin typeface="Times New Roman"/>
                <a:ea typeface="微软雅黑"/>
                <a:cs typeface="Courier New"/>
              </a:rPr>
              <a:t>6</a:t>
            </a:r>
            <a:endParaRPr lang="zh-CN" altLang="zh-CN" sz="2400" kern="100" dirty="0">
              <a:effectLst/>
              <a:latin typeface="宋体"/>
              <a:cs typeface="Courier New"/>
            </a:endParaRPr>
          </a:p>
        </p:txBody>
      </p:sp>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18" name="TextBox 17">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1" name="图片 10" descr="F:\2015赵瑊\同步\物理\人教必修2\word\A409.TIF"/>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9237" y="2994273"/>
            <a:ext cx="5184576" cy="1536986"/>
          </a:xfrm>
          <a:prstGeom prst="rect">
            <a:avLst/>
          </a:prstGeom>
          <a:noFill/>
          <a:ln>
            <a:noFill/>
          </a:ln>
        </p:spPr>
      </p:pic>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矩形 5"/>
          <p:cNvSpPr/>
          <p:nvPr/>
        </p:nvSpPr>
        <p:spPr>
          <a:xfrm>
            <a:off x="386010" y="891183"/>
            <a:ext cx="7282334" cy="1384995"/>
          </a:xfrm>
          <a:prstGeom prst="rect">
            <a:avLst/>
          </a:prstGeom>
        </p:spPr>
        <p:txBody>
          <a:bodyPr wrap="square">
            <a:spAutoFit/>
          </a:bodyPr>
          <a:lstStyle/>
          <a:p>
            <a:pPr algn="just">
              <a:lnSpc>
                <a:spcPct val="150000"/>
              </a:lnSpc>
              <a:spcAft>
                <a:spcPts val="0"/>
              </a:spcAft>
              <a:tabLst>
                <a:tab pos="2070735" algn="l"/>
              </a:tabLst>
            </a:pPr>
            <a:r>
              <a:rPr lang="en-US" altLang="zh-CN" sz="2800" kern="100" dirty="0" err="1">
                <a:latin typeface="Times New Roman"/>
                <a:ea typeface="微软雅黑"/>
                <a:cs typeface="Courier New"/>
              </a:rPr>
              <a:t>A.</a:t>
            </a:r>
            <a:r>
              <a:rPr lang="en-US" altLang="zh-CN" sz="2800" i="1" kern="100" dirty="0" err="1">
                <a:latin typeface="Times New Roman"/>
                <a:ea typeface="微软雅黑"/>
                <a:cs typeface="Courier New"/>
              </a:rPr>
              <a:t>n</a:t>
            </a:r>
            <a:r>
              <a:rPr lang="zh-CN" altLang="zh-CN" sz="2800" kern="100" dirty="0">
                <a:latin typeface="Times New Roman"/>
                <a:ea typeface="微软雅黑"/>
                <a:cs typeface="Times New Roman"/>
              </a:rPr>
              <a:t>点是第</a:t>
            </a:r>
            <a:r>
              <a:rPr lang="en-US" altLang="zh-CN" sz="2800" i="1" kern="100" dirty="0">
                <a:latin typeface="Times New Roman"/>
                <a:ea typeface="微软雅黑"/>
                <a:cs typeface="Courier New"/>
              </a:rPr>
              <a:t>n</a:t>
            </a:r>
            <a:r>
              <a:rPr lang="zh-CN" altLang="zh-CN" sz="2800" kern="100" dirty="0">
                <a:latin typeface="Times New Roman"/>
                <a:ea typeface="微软雅黑"/>
                <a:cs typeface="Times New Roman"/>
              </a:rPr>
              <a:t>个点，则</a:t>
            </a:r>
            <a:r>
              <a:rPr lang="en-US" altLang="zh-CN" sz="2800" i="1" kern="100" dirty="0" err="1">
                <a:latin typeface="Book Antiqua"/>
                <a:ea typeface="微软雅黑"/>
                <a:cs typeface="Times New Roman"/>
              </a:rPr>
              <a:t>v</a:t>
            </a:r>
            <a:r>
              <a:rPr lang="en-US" altLang="zh-CN" sz="2800" i="1" kern="100" baseline="-25000" dirty="0" err="1">
                <a:latin typeface="Times New Roman"/>
                <a:ea typeface="微软雅黑"/>
                <a:cs typeface="Courier New"/>
              </a:rPr>
              <a:t>n</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gnT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err="1">
                <a:latin typeface="Times New Roman"/>
                <a:ea typeface="微软雅黑"/>
                <a:cs typeface="Courier New"/>
              </a:rPr>
              <a:t>B.</a:t>
            </a:r>
            <a:r>
              <a:rPr lang="en-US" altLang="zh-CN" sz="2800" i="1" kern="100" dirty="0" err="1">
                <a:latin typeface="Times New Roman"/>
                <a:ea typeface="微软雅黑"/>
                <a:cs typeface="Courier New"/>
              </a:rPr>
              <a:t>n</a:t>
            </a:r>
            <a:r>
              <a:rPr lang="zh-CN" altLang="zh-CN" sz="2800" kern="100" dirty="0">
                <a:latin typeface="Times New Roman"/>
                <a:ea typeface="微软雅黑"/>
                <a:cs typeface="Times New Roman"/>
              </a:rPr>
              <a:t>点是第</a:t>
            </a:r>
            <a:r>
              <a:rPr lang="en-US" altLang="zh-CN" sz="2800" i="1" kern="100" dirty="0">
                <a:latin typeface="Times New Roman"/>
                <a:ea typeface="微软雅黑"/>
                <a:cs typeface="Courier New"/>
              </a:rPr>
              <a:t>n</a:t>
            </a:r>
            <a:r>
              <a:rPr lang="zh-CN" altLang="zh-CN" sz="2800" kern="100" dirty="0">
                <a:latin typeface="Times New Roman"/>
                <a:ea typeface="微软雅黑"/>
                <a:cs typeface="Times New Roman"/>
              </a:rPr>
              <a:t>个点，则</a:t>
            </a:r>
            <a:r>
              <a:rPr lang="en-US" altLang="zh-CN" sz="2800" i="1" kern="100" dirty="0" err="1">
                <a:latin typeface="Book Antiqua"/>
                <a:ea typeface="微软雅黑"/>
                <a:cs typeface="Times New Roman"/>
              </a:rPr>
              <a:t>v</a:t>
            </a:r>
            <a:r>
              <a:rPr lang="en-US" altLang="zh-CN" sz="2800" i="1" kern="100" baseline="-25000" dirty="0" err="1">
                <a:latin typeface="Times New Roman"/>
                <a:ea typeface="微软雅黑"/>
                <a:cs typeface="Courier New"/>
              </a:rPr>
              <a:t>n</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g</a:t>
            </a:r>
            <a:r>
              <a:rPr lang="en-US" altLang="zh-CN" sz="2800" kern="100" dirty="0">
                <a:latin typeface="Times New Roman"/>
                <a:ea typeface="微软雅黑"/>
                <a:cs typeface="Courier New"/>
              </a:rPr>
              <a:t>(</a:t>
            </a:r>
            <a:r>
              <a:rPr lang="en-US" altLang="zh-CN" sz="2800" i="1" kern="100" dirty="0">
                <a:latin typeface="Times New Roman"/>
                <a:ea typeface="微软雅黑"/>
                <a:cs typeface="Courier New"/>
              </a:rPr>
              <a:t>n</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1)</a:t>
            </a:r>
            <a:r>
              <a:rPr lang="en-US" altLang="zh-CN" sz="2800" i="1" kern="100" dirty="0">
                <a:latin typeface="Times New Roman"/>
                <a:ea typeface="微软雅黑"/>
                <a:cs typeface="Courier New"/>
              </a:rPr>
              <a:t>T</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547450385"/>
              </p:ext>
            </p:extLst>
          </p:nvPr>
        </p:nvGraphicFramePr>
        <p:xfrm>
          <a:off x="492248" y="2177405"/>
          <a:ext cx="3409950" cy="2057400"/>
        </p:xfrm>
        <a:graphic>
          <a:graphicData uri="http://schemas.openxmlformats.org/presentationml/2006/ole">
            <mc:AlternateContent xmlns:mc="http://schemas.openxmlformats.org/markup-compatibility/2006">
              <mc:Choice xmlns:v="urn:schemas-microsoft-com:vml" Requires="v">
                <p:oleObj spid="_x0000_s209936" name="文档" r:id="rId6" imgW="3415909" imgH="2066451" progId="Word.Document.12">
                  <p:embed/>
                </p:oleObj>
              </mc:Choice>
              <mc:Fallback>
                <p:oleObj name="文档" r:id="rId6" imgW="3415909" imgH="2066451" progId="Word.Document.12">
                  <p:embed/>
                  <p:pic>
                    <p:nvPicPr>
                      <p:cNvPr id="0" name=""/>
                      <p:cNvPicPr>
                        <a:picLocks noChangeAspect="1" noChangeArrowheads="1"/>
                      </p:cNvPicPr>
                      <p:nvPr/>
                    </p:nvPicPr>
                    <p:blipFill>
                      <a:blip r:embed="rId7"/>
                      <a:srcRect/>
                      <a:stretch>
                        <a:fillRect/>
                      </a:stretch>
                    </p:blipFill>
                    <p:spPr bwMode="auto">
                      <a:xfrm>
                        <a:off x="492248" y="2177405"/>
                        <a:ext cx="34099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386010" y="4221554"/>
            <a:ext cx="7282334" cy="738664"/>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CD</a:t>
            </a:r>
            <a:endParaRPr lang="zh-CN" altLang="zh-CN" sz="2800" kern="100" dirty="0">
              <a:effectLst/>
              <a:latin typeface="宋体"/>
              <a:cs typeface="Courier New"/>
            </a:endParaRPr>
          </a:p>
        </p:txBody>
      </p:sp>
    </p:spTree>
    <p:extLst>
      <p:ext uri="{BB962C8B-B14F-4D97-AF65-F5344CB8AC3E}">
        <p14:creationId xmlns:p14="http://schemas.microsoft.com/office/powerpoint/2010/main" val="3095598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5062" y="809650"/>
            <a:ext cx="8911434" cy="4332083"/>
          </a:xfrm>
          <a:prstGeom prst="rect">
            <a:avLst/>
          </a:prstGeom>
        </p:spPr>
        <p:txBody>
          <a:bodyPr wrap="square">
            <a:spAutoFit/>
          </a:bodyPr>
          <a:lstStyle/>
          <a:p>
            <a:pPr algn="just">
              <a:lnSpc>
                <a:spcPct val="129000"/>
              </a:lnSpc>
              <a:spcAft>
                <a:spcPts val="0"/>
              </a:spcAft>
              <a:tabLst>
                <a:tab pos="2070735" algn="l"/>
              </a:tabLst>
            </a:pPr>
            <a:r>
              <a:rPr lang="en-US" altLang="zh-CN" sz="2400" kern="100" dirty="0">
                <a:latin typeface="Times New Roman"/>
                <a:ea typeface="微软雅黑"/>
                <a:cs typeface="Courier New"/>
              </a:rPr>
              <a:t>2.</a:t>
            </a:r>
            <a:r>
              <a:rPr lang="zh-CN" altLang="zh-CN" sz="2400" kern="100" spc="-100" dirty="0">
                <a:latin typeface="Times New Roman"/>
                <a:ea typeface="微软雅黑"/>
                <a:cs typeface="Times New Roman"/>
              </a:rPr>
              <a:t>在</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验证机械能守恒定律</a:t>
            </a:r>
            <a:r>
              <a:rPr lang="en-US" altLang="zh-CN" sz="2400" kern="100" spc="-100" dirty="0">
                <a:latin typeface="宋体"/>
                <a:ea typeface="微软雅黑"/>
                <a:cs typeface="Times New Roman"/>
              </a:rPr>
              <a:t>”</a:t>
            </a:r>
            <a:r>
              <a:rPr lang="zh-CN" altLang="zh-CN" sz="2400" kern="100" spc="-100" dirty="0">
                <a:latin typeface="Times New Roman"/>
                <a:ea typeface="微软雅黑"/>
                <a:cs typeface="Times New Roman"/>
              </a:rPr>
              <a:t>的实验中，已知打点计时器所用电源的频率为</a:t>
            </a:r>
            <a:r>
              <a:rPr lang="en-US" altLang="zh-CN" sz="2400" kern="100" spc="-100" dirty="0">
                <a:latin typeface="Times New Roman"/>
                <a:ea typeface="微软雅黑"/>
                <a:cs typeface="Courier New"/>
              </a:rPr>
              <a:t>50 Hz</a:t>
            </a:r>
            <a:r>
              <a:rPr lang="zh-CN" altLang="zh-CN" sz="2400" kern="100" spc="-100" dirty="0">
                <a:latin typeface="Times New Roman"/>
                <a:ea typeface="微软雅黑"/>
                <a:cs typeface="Times New Roman"/>
              </a:rPr>
              <a:t>，查得当地的重力加速度</a:t>
            </a:r>
            <a:r>
              <a:rPr lang="en-US" altLang="zh-CN" sz="2400" i="1" kern="100" spc="-100" dirty="0">
                <a:latin typeface="Times New Roman"/>
                <a:ea typeface="微软雅黑"/>
                <a:cs typeface="Courier New"/>
              </a:rPr>
              <a:t>g</a:t>
            </a:r>
            <a:r>
              <a:rPr lang="zh-CN" altLang="zh-CN" sz="2400" kern="100" spc="-100" dirty="0">
                <a:latin typeface="Times New Roman"/>
                <a:ea typeface="微软雅黑"/>
                <a:cs typeface="Times New Roman"/>
              </a:rPr>
              <a:t>＝</a:t>
            </a:r>
            <a:r>
              <a:rPr lang="en-US" altLang="zh-CN" sz="2400" kern="100" spc="-100" dirty="0">
                <a:latin typeface="Times New Roman"/>
                <a:ea typeface="微软雅黑"/>
                <a:cs typeface="Courier New"/>
              </a:rPr>
              <a:t>9.8 m/</a:t>
            </a:r>
            <a:r>
              <a:rPr lang="en-US" altLang="zh-CN" sz="2400" kern="100" spc="-100" dirty="0" err="1">
                <a:latin typeface="Times New Roman"/>
                <a:ea typeface="微软雅黑"/>
                <a:cs typeface="Courier New"/>
              </a:rPr>
              <a:t>s</a:t>
            </a:r>
            <a:r>
              <a:rPr lang="en-US" altLang="zh-CN" sz="2400" kern="100" spc="-100" baseline="30000" dirty="0" err="1">
                <a:latin typeface="Times New Roman"/>
                <a:ea typeface="微软雅黑"/>
                <a:cs typeface="Courier New"/>
              </a:rPr>
              <a:t>2</a:t>
            </a:r>
            <a:r>
              <a:rPr lang="zh-CN" altLang="zh-CN" sz="2400" kern="100" spc="-100" dirty="0">
                <a:latin typeface="Times New Roman"/>
                <a:ea typeface="微软雅黑"/>
                <a:cs typeface="Times New Roman"/>
              </a:rPr>
              <a:t>，某同学选择了一条理想的纸带，用刻度尺测量时各计数点对应刻度尺上的读数如图</a:t>
            </a:r>
            <a:r>
              <a:rPr lang="en-US" altLang="zh-CN" sz="2400" kern="100" spc="-100" dirty="0">
                <a:latin typeface="Times New Roman"/>
                <a:ea typeface="微软雅黑"/>
                <a:cs typeface="Courier New"/>
              </a:rPr>
              <a:t>7</a:t>
            </a:r>
            <a:r>
              <a:rPr lang="zh-CN" altLang="zh-CN" sz="2400" kern="100" spc="-100" dirty="0">
                <a:latin typeface="Times New Roman"/>
                <a:ea typeface="微软雅黑"/>
                <a:cs typeface="Times New Roman"/>
              </a:rPr>
              <a:t>所示，图中</a:t>
            </a:r>
            <a:r>
              <a:rPr lang="en-US" altLang="zh-CN" sz="2400" i="1" kern="100" spc="-100" dirty="0">
                <a:latin typeface="Times New Roman"/>
                <a:ea typeface="微软雅黑"/>
                <a:cs typeface="Courier New"/>
              </a:rPr>
              <a:t>O</a:t>
            </a:r>
            <a:r>
              <a:rPr lang="zh-CN" altLang="zh-CN" sz="2400" kern="100" spc="-100" dirty="0">
                <a:latin typeface="Times New Roman"/>
                <a:ea typeface="微软雅黑"/>
                <a:cs typeface="Times New Roman"/>
              </a:rPr>
              <a:t>点是打点计时器打出的第一个点，</a:t>
            </a:r>
            <a:r>
              <a:rPr lang="en-US" altLang="zh-CN" sz="2400" i="1" kern="100" spc="-100" dirty="0">
                <a:latin typeface="Times New Roman"/>
                <a:ea typeface="微软雅黑"/>
                <a:cs typeface="Courier New"/>
              </a:rPr>
              <a:t>A</a:t>
            </a:r>
            <a:r>
              <a:rPr lang="zh-CN" altLang="zh-CN" sz="2400" kern="100" spc="-100" dirty="0">
                <a:latin typeface="Times New Roman"/>
                <a:ea typeface="微软雅黑"/>
                <a:cs typeface="Times New Roman"/>
              </a:rPr>
              <a:t>、</a:t>
            </a:r>
            <a:r>
              <a:rPr lang="en-US" altLang="zh-CN" sz="2400" i="1" kern="100" spc="-100" dirty="0">
                <a:latin typeface="Times New Roman"/>
                <a:ea typeface="微软雅黑"/>
                <a:cs typeface="Courier New"/>
              </a:rPr>
              <a:t>B</a:t>
            </a:r>
            <a:r>
              <a:rPr lang="zh-CN" altLang="zh-CN" sz="2400" kern="100" spc="-100" dirty="0">
                <a:latin typeface="Times New Roman"/>
                <a:ea typeface="微软雅黑"/>
                <a:cs typeface="Times New Roman"/>
              </a:rPr>
              <a:t>、</a:t>
            </a:r>
            <a:r>
              <a:rPr lang="en-US" altLang="zh-CN" sz="2400" i="1" kern="100" spc="-100" dirty="0">
                <a:latin typeface="Times New Roman"/>
                <a:ea typeface="微软雅黑"/>
                <a:cs typeface="Courier New"/>
              </a:rPr>
              <a:t>C</a:t>
            </a:r>
            <a:r>
              <a:rPr lang="zh-CN" altLang="zh-CN" sz="2400" kern="100" spc="-100" dirty="0">
                <a:latin typeface="Times New Roman"/>
                <a:ea typeface="微软雅黑"/>
                <a:cs typeface="Times New Roman"/>
              </a:rPr>
              <a:t>、</a:t>
            </a:r>
            <a:r>
              <a:rPr lang="en-US" altLang="zh-CN" sz="2400" i="1" kern="100" spc="-100" dirty="0">
                <a:latin typeface="Times New Roman"/>
                <a:ea typeface="微软雅黑"/>
                <a:cs typeface="Courier New"/>
              </a:rPr>
              <a:t>D</a:t>
            </a:r>
            <a:r>
              <a:rPr lang="zh-CN" altLang="zh-CN" sz="2400" kern="100" spc="-100" dirty="0">
                <a:latin typeface="Times New Roman"/>
                <a:ea typeface="微软雅黑"/>
                <a:cs typeface="Times New Roman"/>
              </a:rPr>
              <a:t>分别是每打两个点取的计数点</a:t>
            </a:r>
            <a:r>
              <a:rPr lang="en-US" altLang="zh-CN" sz="2400" kern="100" spc="-100" dirty="0">
                <a:latin typeface="Times New Roman"/>
                <a:ea typeface="微软雅黑"/>
                <a:cs typeface="Courier New"/>
              </a:rPr>
              <a:t>.</a:t>
            </a:r>
            <a:r>
              <a:rPr lang="zh-CN" altLang="zh-CN" sz="2400" kern="100" spc="-100" dirty="0">
                <a:latin typeface="Times New Roman"/>
                <a:ea typeface="微软雅黑"/>
                <a:cs typeface="Times New Roman"/>
              </a:rPr>
              <a:t>则重物由</a:t>
            </a:r>
            <a:r>
              <a:rPr lang="en-US" altLang="zh-CN" sz="2400" i="1" kern="100" spc="-100" dirty="0">
                <a:latin typeface="Times New Roman"/>
                <a:ea typeface="微软雅黑"/>
                <a:cs typeface="Courier New"/>
              </a:rPr>
              <a:t>O</a:t>
            </a:r>
            <a:r>
              <a:rPr lang="zh-CN" altLang="zh-CN" sz="2400" kern="100" spc="-100" dirty="0">
                <a:latin typeface="Times New Roman"/>
                <a:ea typeface="微软雅黑"/>
                <a:cs typeface="Times New Roman"/>
              </a:rPr>
              <a:t>点运动到</a:t>
            </a:r>
            <a:r>
              <a:rPr lang="en-US" altLang="zh-CN" sz="2400" i="1" kern="100" spc="-100" dirty="0">
                <a:latin typeface="Times New Roman"/>
                <a:ea typeface="微软雅黑"/>
                <a:cs typeface="Courier New"/>
              </a:rPr>
              <a:t>B</a:t>
            </a:r>
            <a:r>
              <a:rPr lang="zh-CN" altLang="zh-CN" sz="2400" kern="100" spc="-100" dirty="0">
                <a:latin typeface="Times New Roman"/>
                <a:ea typeface="微软雅黑"/>
                <a:cs typeface="Times New Roman"/>
              </a:rPr>
              <a:t>点时</a:t>
            </a:r>
            <a:r>
              <a:rPr lang="en-US" altLang="zh-CN" sz="2400" kern="100" spc="-100" dirty="0">
                <a:latin typeface="Times New Roman"/>
                <a:ea typeface="微软雅黑"/>
                <a:cs typeface="Courier New"/>
              </a:rPr>
              <a:t>(</a:t>
            </a:r>
            <a:r>
              <a:rPr lang="zh-CN" altLang="zh-CN" sz="2400" kern="100" spc="-100" dirty="0">
                <a:latin typeface="Times New Roman"/>
                <a:ea typeface="微软雅黑"/>
                <a:cs typeface="Times New Roman"/>
              </a:rPr>
              <a:t>重物质量为</a:t>
            </a:r>
            <a:r>
              <a:rPr lang="en-US" altLang="zh-CN" sz="2400" i="1" kern="100" spc="-100" dirty="0">
                <a:latin typeface="Times New Roman"/>
                <a:ea typeface="微软雅黑"/>
                <a:cs typeface="Courier New"/>
              </a:rPr>
              <a:t>m</a:t>
            </a:r>
            <a:r>
              <a:rPr lang="en-US" altLang="zh-CN" sz="2400" kern="100" spc="-100" dirty="0">
                <a:latin typeface="Times New Roman"/>
                <a:ea typeface="微软雅黑"/>
                <a:cs typeface="Courier New"/>
              </a:rPr>
              <a:t> kg</a:t>
            </a:r>
            <a:r>
              <a:rPr lang="en-US" altLang="zh-CN" sz="2400" kern="100" spc="-100" dirty="0" smtClean="0">
                <a:latin typeface="Times New Roman"/>
                <a:ea typeface="微软雅黑"/>
                <a:cs typeface="Courier New"/>
              </a:rPr>
              <a:t>)</a:t>
            </a:r>
          </a:p>
          <a:p>
            <a:pPr algn="just">
              <a:lnSpc>
                <a:spcPct val="187000"/>
              </a:lnSpc>
              <a:spcAft>
                <a:spcPts val="0"/>
              </a:spcAft>
              <a:tabLst>
                <a:tab pos="2070735" algn="l"/>
              </a:tabLst>
            </a:pPr>
            <a:endParaRPr lang="en-US" altLang="zh-CN" sz="2400" kern="100" dirty="0">
              <a:latin typeface="Times New Roman"/>
              <a:ea typeface="微软雅黑"/>
              <a:cs typeface="Courier New"/>
            </a:endParaRPr>
          </a:p>
          <a:p>
            <a:pPr algn="just">
              <a:lnSpc>
                <a:spcPct val="187000"/>
              </a:lnSpc>
              <a:spcAft>
                <a:spcPts val="0"/>
              </a:spcAft>
              <a:tabLst>
                <a:tab pos="2070735" algn="l"/>
              </a:tabLst>
            </a:pPr>
            <a:endParaRPr lang="zh-CN" altLang="zh-CN" sz="2400" kern="100" dirty="0">
              <a:latin typeface="宋体"/>
              <a:cs typeface="Courier New"/>
            </a:endParaRPr>
          </a:p>
          <a:p>
            <a:pPr algn="ctr">
              <a:lnSpc>
                <a:spcPct val="129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7</a:t>
            </a:r>
            <a:endParaRPr lang="zh-CN" altLang="zh-CN" sz="2400" kern="100" dirty="0">
              <a:effectLst/>
              <a:latin typeface="宋体"/>
              <a:cs typeface="Courier New"/>
            </a:endParaRPr>
          </a:p>
        </p:txBody>
      </p:sp>
      <p:sp>
        <p:nvSpPr>
          <p:cNvPr id="9" name="TextBox 8">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0" name="图片 9" descr="F:\2015赵瑊\同步\物理\人教必修2\word\A410.TIF"/>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6387" y="3263255"/>
            <a:ext cx="5112568" cy="1320003"/>
          </a:xfrm>
          <a:prstGeom prst="rect">
            <a:avLst/>
          </a:prstGeom>
          <a:noFill/>
          <a:ln>
            <a:noFill/>
          </a:ln>
        </p:spPr>
      </p:pic>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83121" y="1066800"/>
            <a:ext cx="8962900" cy="1754326"/>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重力势能的减少量是</a:t>
            </a:r>
            <a:r>
              <a:rPr lang="en-US" altLang="zh-CN" sz="2400" kern="100" dirty="0">
                <a:latin typeface="Times New Roman"/>
                <a:ea typeface="微软雅黑"/>
                <a:cs typeface="Courier New"/>
              </a:rPr>
              <a:t>________J.</a:t>
            </a:r>
            <a:r>
              <a:rPr lang="zh-CN" altLang="zh-CN" sz="2400" kern="100" dirty="0">
                <a:latin typeface="Times New Roman"/>
                <a:ea typeface="微软雅黑"/>
                <a:cs typeface="Times New Roman"/>
              </a:rPr>
              <a:t>动能的增加量是</a:t>
            </a:r>
            <a:r>
              <a:rPr lang="en-US" altLang="zh-CN" sz="2400" kern="100" dirty="0">
                <a:latin typeface="Times New Roman"/>
                <a:ea typeface="微软雅黑"/>
                <a:cs typeface="Courier New"/>
              </a:rPr>
              <a:t>________J.</a:t>
            </a:r>
            <a:endParaRPr lang="zh-CN" altLang="zh-CN" sz="105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重力势能的减少量为</a:t>
            </a:r>
            <a:endParaRPr lang="zh-CN" altLang="zh-CN" sz="105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Δ</a:t>
            </a:r>
            <a:r>
              <a:rPr lang="en-US" altLang="zh-CN" sz="2400" i="1" kern="100" dirty="0">
                <a:latin typeface="Times New Roman"/>
                <a:ea typeface="微软雅黑"/>
                <a:cs typeface="Courier New"/>
              </a:rPr>
              <a:t>E</a:t>
            </a:r>
            <a:r>
              <a:rPr lang="en-US" altLang="zh-CN" sz="2400" kern="100" baseline="-25000" dirty="0">
                <a:latin typeface="Times New Roman"/>
                <a:ea typeface="微软雅黑"/>
                <a:cs typeface="Courier New"/>
              </a:rPr>
              <a:t>p</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mgh</a:t>
            </a:r>
            <a:r>
              <a:rPr lang="en-US" altLang="zh-CN" sz="2400" i="1" kern="100" baseline="-25000" dirty="0" err="1">
                <a:latin typeface="Times New Roman"/>
                <a:ea typeface="微软雅黑"/>
                <a:cs typeface="Courier New"/>
              </a:rPr>
              <a:t>OB</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m</a:t>
            </a:r>
            <a:r>
              <a:rPr lang="en-US" altLang="zh-CN" sz="2400" kern="100" dirty="0" err="1">
                <a:latin typeface="宋体"/>
                <a:ea typeface="微软雅黑"/>
                <a:cs typeface="Times New Roman"/>
              </a:rPr>
              <a:t>×</a:t>
            </a:r>
            <a:r>
              <a:rPr lang="en-US" altLang="zh-CN" sz="2400" kern="100" dirty="0" err="1">
                <a:latin typeface="Times New Roman"/>
                <a:ea typeface="微软雅黑"/>
                <a:cs typeface="Courier New"/>
              </a:rPr>
              <a:t>9.8</a:t>
            </a:r>
            <a:r>
              <a:rPr lang="en-US" altLang="zh-CN" sz="2400" kern="100" dirty="0" err="1">
                <a:latin typeface="宋体"/>
                <a:ea typeface="微软雅黑"/>
                <a:cs typeface="Times New Roman"/>
              </a:rPr>
              <a:t>×</a:t>
            </a:r>
            <a:r>
              <a:rPr lang="en-US" altLang="zh-CN" sz="2400" kern="100" dirty="0" err="1">
                <a:latin typeface="Times New Roman"/>
                <a:ea typeface="微软雅黑"/>
                <a:cs typeface="Courier New"/>
              </a:rPr>
              <a:t>0.195</a:t>
            </a:r>
            <a:r>
              <a:rPr lang="en-US" altLang="zh-CN" sz="2400" kern="100" dirty="0">
                <a:latin typeface="Times New Roman"/>
                <a:ea typeface="微软雅黑"/>
                <a:cs typeface="Courier New"/>
              </a:rPr>
              <a:t> J</a:t>
            </a:r>
            <a:r>
              <a:rPr lang="zh-CN" altLang="zh-CN" sz="2400" kern="100" dirty="0">
                <a:latin typeface="Times New Roman"/>
                <a:ea typeface="微软雅黑"/>
                <a:cs typeface="Times New Roman"/>
              </a:rPr>
              <a:t>＝</a:t>
            </a:r>
            <a:r>
              <a:rPr lang="en-US" altLang="zh-CN" sz="2400" kern="100" dirty="0" err="1">
                <a:latin typeface="Times New Roman"/>
                <a:ea typeface="微软雅黑"/>
                <a:cs typeface="Courier New"/>
              </a:rPr>
              <a:t>1.911</a:t>
            </a:r>
            <a:r>
              <a:rPr lang="en-US" altLang="zh-CN" sz="2400" i="1" kern="100" dirty="0" err="1">
                <a:latin typeface="Times New Roman"/>
                <a:ea typeface="微软雅黑"/>
                <a:cs typeface="Courier New"/>
              </a:rPr>
              <a:t>m</a:t>
            </a:r>
            <a:r>
              <a:rPr lang="en-US" altLang="zh-CN" sz="2400" kern="100" dirty="0">
                <a:latin typeface="Times New Roman"/>
                <a:ea typeface="微软雅黑"/>
                <a:cs typeface="Courier New"/>
              </a:rPr>
              <a:t> J.</a:t>
            </a:r>
            <a:endParaRPr lang="zh-CN" altLang="zh-CN" sz="105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634612290"/>
              </p:ext>
            </p:extLst>
          </p:nvPr>
        </p:nvGraphicFramePr>
        <p:xfrm>
          <a:off x="174823" y="2823567"/>
          <a:ext cx="8391525" cy="723900"/>
        </p:xfrm>
        <a:graphic>
          <a:graphicData uri="http://schemas.openxmlformats.org/presentationml/2006/ole">
            <mc:AlternateContent xmlns:mc="http://schemas.openxmlformats.org/markup-compatibility/2006">
              <mc:Choice xmlns:v="urn:schemas-microsoft-com:vml" Requires="v">
                <p:oleObj spid="_x0000_s196019" name="文档" r:id="rId6" imgW="8395591" imgH="726247" progId="Word.Document.12">
                  <p:embed/>
                </p:oleObj>
              </mc:Choice>
              <mc:Fallback>
                <p:oleObj name="文档" r:id="rId6" imgW="8395591" imgH="726247" progId="Word.Document.12">
                  <p:embed/>
                  <p:pic>
                    <p:nvPicPr>
                      <p:cNvPr id="0" name=""/>
                      <p:cNvPicPr>
                        <a:picLocks noChangeAspect="1" noChangeArrowheads="1"/>
                      </p:cNvPicPr>
                      <p:nvPr/>
                    </p:nvPicPr>
                    <p:blipFill>
                      <a:blip r:embed="rId7"/>
                      <a:srcRect/>
                      <a:stretch>
                        <a:fillRect/>
                      </a:stretch>
                    </p:blipFill>
                    <p:spPr bwMode="auto">
                      <a:xfrm>
                        <a:off x="174823" y="2823567"/>
                        <a:ext cx="83915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8436441"/>
              </p:ext>
            </p:extLst>
          </p:nvPr>
        </p:nvGraphicFramePr>
        <p:xfrm>
          <a:off x="171450" y="3614142"/>
          <a:ext cx="8734425" cy="695325"/>
        </p:xfrm>
        <a:graphic>
          <a:graphicData uri="http://schemas.openxmlformats.org/presentationml/2006/ole">
            <mc:AlternateContent xmlns:mc="http://schemas.openxmlformats.org/markup-compatibility/2006">
              <mc:Choice xmlns:v="urn:schemas-microsoft-com:vml" Requires="v">
                <p:oleObj spid="_x0000_s196020" name="文档" r:id="rId8" imgW="8745144" imgH="712398" progId="Word.Document.12">
                  <p:embed/>
                </p:oleObj>
              </mc:Choice>
              <mc:Fallback>
                <p:oleObj name="文档" r:id="rId8" imgW="8745144" imgH="712398" progId="Word.Document.12">
                  <p:embed/>
                  <p:pic>
                    <p:nvPicPr>
                      <p:cNvPr id="0" name=""/>
                      <p:cNvPicPr>
                        <a:picLocks noChangeAspect="1" noChangeArrowheads="1"/>
                      </p:cNvPicPr>
                      <p:nvPr/>
                    </p:nvPicPr>
                    <p:blipFill>
                      <a:blip r:embed="rId9"/>
                      <a:srcRect/>
                      <a:stretch>
                        <a:fillRect/>
                      </a:stretch>
                    </p:blipFill>
                    <p:spPr bwMode="auto">
                      <a:xfrm>
                        <a:off x="171450" y="3614142"/>
                        <a:ext cx="87344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3329891" y="1156816"/>
            <a:ext cx="1088568" cy="461665"/>
          </a:xfrm>
          <a:prstGeom prst="rect">
            <a:avLst/>
          </a:prstGeom>
        </p:spPr>
        <p:txBody>
          <a:bodyPr wrap="none">
            <a:spAutoFit/>
          </a:bodyPr>
          <a:lstStyle/>
          <a:p>
            <a:r>
              <a:rPr lang="en-US" altLang="zh-CN" sz="2400" kern="100" dirty="0" err="1">
                <a:solidFill>
                  <a:srgbClr val="E46C0A"/>
                </a:solidFill>
                <a:latin typeface="Times New Roman"/>
                <a:ea typeface="微软雅黑"/>
                <a:cs typeface="Courier New"/>
              </a:rPr>
              <a:t>1.911</a:t>
            </a:r>
            <a:r>
              <a:rPr lang="en-US" altLang="zh-CN" sz="2400" i="1" kern="100" dirty="0" err="1">
                <a:solidFill>
                  <a:srgbClr val="E46C0A"/>
                </a:solidFill>
                <a:latin typeface="Times New Roman"/>
                <a:ea typeface="微软雅黑"/>
                <a:cs typeface="Courier New"/>
              </a:rPr>
              <a:t>m</a:t>
            </a:r>
            <a:endParaRPr lang="zh-CN" altLang="en-US" dirty="0"/>
          </a:p>
        </p:txBody>
      </p:sp>
      <p:sp>
        <p:nvSpPr>
          <p:cNvPr id="5" name="矩形 4"/>
          <p:cNvSpPr/>
          <p:nvPr/>
        </p:nvSpPr>
        <p:spPr>
          <a:xfrm>
            <a:off x="6938275" y="1157858"/>
            <a:ext cx="946093" cy="461665"/>
          </a:xfrm>
          <a:prstGeom prst="rect">
            <a:avLst/>
          </a:prstGeom>
        </p:spPr>
        <p:txBody>
          <a:bodyPr wrap="none">
            <a:spAutoFit/>
          </a:bodyPr>
          <a:lstStyle/>
          <a:p>
            <a:r>
              <a:rPr lang="en-US" altLang="zh-CN" sz="2400" kern="100" dirty="0" err="1">
                <a:solidFill>
                  <a:srgbClr val="E46C0A"/>
                </a:solidFill>
                <a:latin typeface="Times New Roman"/>
                <a:ea typeface="微软雅黑"/>
                <a:cs typeface="Courier New"/>
              </a:rPr>
              <a:t>1.89</a:t>
            </a:r>
            <a:r>
              <a:rPr lang="en-US" altLang="zh-CN" sz="2400" i="1" kern="100" dirty="0" err="1">
                <a:solidFill>
                  <a:srgbClr val="E46C0A"/>
                </a:solidFill>
                <a:latin typeface="Times New Roman"/>
                <a:ea typeface="微软雅黑"/>
                <a:cs typeface="Courier New"/>
              </a:rPr>
              <a:t>m</a:t>
            </a:r>
            <a:endParaRPr lang="zh-CN" altLang="en-US" dirty="0"/>
          </a:p>
        </p:txBody>
      </p:sp>
    </p:spTree>
    <p:extLst>
      <p:ext uri="{BB962C8B-B14F-4D97-AF65-F5344CB8AC3E}">
        <p14:creationId xmlns:p14="http://schemas.microsoft.com/office/powerpoint/2010/main" val="824036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83121" y="1262246"/>
            <a:ext cx="8962900" cy="267765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spc="-100" dirty="0">
                <a:latin typeface="Times New Roman"/>
                <a:ea typeface="微软雅黑"/>
                <a:cs typeface="Times New Roman"/>
              </a:rPr>
              <a:t>根据计算的数据得出的结</a:t>
            </a:r>
            <a:r>
              <a:rPr lang="zh-CN" altLang="zh-CN" sz="2800" kern="100" spc="-300" dirty="0">
                <a:latin typeface="Times New Roman"/>
                <a:ea typeface="微软雅黑"/>
                <a:cs typeface="Times New Roman"/>
              </a:rPr>
              <a:t>论</a:t>
            </a:r>
            <a:r>
              <a:rPr lang="zh-CN" altLang="zh-CN" sz="2800" kern="100" spc="-500" dirty="0">
                <a:latin typeface="Times New Roman"/>
                <a:ea typeface="微软雅黑"/>
                <a:cs typeface="Times New Roman"/>
              </a:rPr>
              <a:t>：</a:t>
            </a:r>
            <a:r>
              <a:rPr lang="en-US" altLang="zh-CN" sz="2800" kern="100" dirty="0" smtClean="0">
                <a:latin typeface="Times New Roman"/>
                <a:ea typeface="微软雅黑"/>
                <a:cs typeface="Courier New"/>
              </a:rPr>
              <a:t>____________</a:t>
            </a:r>
            <a:r>
              <a:rPr lang="en-US" altLang="zh-CN" sz="2800" kern="100" dirty="0">
                <a:latin typeface="Times New Roman"/>
                <a:ea typeface="微软雅黑"/>
                <a:cs typeface="Courier New"/>
              </a:rPr>
              <a:t>_</a:t>
            </a:r>
            <a:r>
              <a:rPr lang="en-US" altLang="zh-CN" sz="2800" kern="100" dirty="0" smtClean="0">
                <a:latin typeface="Times New Roman"/>
                <a:ea typeface="微软雅黑"/>
                <a:cs typeface="Courier New"/>
              </a:rPr>
              <a:t>_________</a:t>
            </a:r>
          </a:p>
          <a:p>
            <a:pPr algn="just">
              <a:lnSpc>
                <a:spcPct val="150000"/>
              </a:lnSpc>
              <a:spcAft>
                <a:spcPts val="0"/>
              </a:spcAft>
              <a:tabLst>
                <a:tab pos="2070735" algn="l"/>
              </a:tabLst>
            </a:pPr>
            <a:r>
              <a:rPr lang="en-US" altLang="zh-CN" sz="2800" kern="100" dirty="0" smtClean="0">
                <a:latin typeface="Times New Roman"/>
                <a:ea typeface="微软雅黑"/>
                <a:cs typeface="Courier New"/>
              </a:rPr>
              <a:t>_______________________________________________.</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从以上计算的数据得出在实验误差允许范围内重物减少的重力势能等于其增加的动能，即机械能守恒</a:t>
            </a:r>
            <a:r>
              <a:rPr lang="en-US" altLang="zh-CN" sz="2800" kern="100" dirty="0" smtClean="0">
                <a:latin typeface="Times New Roman"/>
                <a:ea typeface="微软雅黑"/>
                <a:cs typeface="Courier New"/>
              </a:rPr>
              <a:t>.</a:t>
            </a:r>
            <a:endParaRPr lang="zh-CN" altLang="zh-CN" sz="2800" kern="100" dirty="0">
              <a:latin typeface="宋体"/>
              <a:cs typeface="Courier New"/>
            </a:endParaRPr>
          </a:p>
        </p:txBody>
      </p:sp>
      <p:sp>
        <p:nvSpPr>
          <p:cNvPr id="2" name="矩形 1"/>
          <p:cNvSpPr/>
          <p:nvPr/>
        </p:nvSpPr>
        <p:spPr>
          <a:xfrm>
            <a:off x="4932040" y="1360830"/>
            <a:ext cx="4320480" cy="523220"/>
          </a:xfrm>
          <a:prstGeom prst="rect">
            <a:avLst/>
          </a:prstGeom>
        </p:spPr>
        <p:txBody>
          <a:bodyPr wrap="square">
            <a:spAutoFit/>
          </a:bodyPr>
          <a:lstStyle/>
          <a:p>
            <a:r>
              <a:rPr lang="zh-CN" altLang="zh-CN" sz="2800" kern="100" spc="-100" dirty="0">
                <a:solidFill>
                  <a:srgbClr val="E46C0A"/>
                </a:solidFill>
                <a:latin typeface="Times New Roman"/>
                <a:ea typeface="微软雅黑"/>
                <a:cs typeface="Times New Roman"/>
              </a:rPr>
              <a:t>在实验误差允许范围内重</a:t>
            </a:r>
            <a:endParaRPr lang="zh-CN" altLang="en-US" spc="-100" dirty="0"/>
          </a:p>
        </p:txBody>
      </p:sp>
      <p:sp>
        <p:nvSpPr>
          <p:cNvPr id="3" name="矩形 2"/>
          <p:cNvSpPr/>
          <p:nvPr/>
        </p:nvSpPr>
        <p:spPr>
          <a:xfrm>
            <a:off x="136079" y="2003683"/>
            <a:ext cx="8679482" cy="523220"/>
          </a:xfrm>
          <a:prstGeom prst="rect">
            <a:avLst/>
          </a:prstGeom>
        </p:spPr>
        <p:txBody>
          <a:bodyPr wrap="square">
            <a:spAutoFit/>
          </a:bodyPr>
          <a:lstStyle/>
          <a:p>
            <a:r>
              <a:rPr lang="zh-CN" altLang="zh-CN" sz="2800" kern="100" dirty="0">
                <a:solidFill>
                  <a:srgbClr val="E46C0A"/>
                </a:solidFill>
                <a:latin typeface="Times New Roman"/>
                <a:ea typeface="微软雅黑"/>
                <a:cs typeface="Times New Roman"/>
              </a:rPr>
              <a:t>物减少的重力势能等于其增加的动能，即机械能守恒</a:t>
            </a:r>
            <a:endParaRPr lang="zh-CN" altLang="en-US" dirty="0"/>
          </a:p>
        </p:txBody>
      </p:sp>
    </p:spTree>
    <p:extLst>
      <p:ext uri="{BB962C8B-B14F-4D97-AF65-F5344CB8AC3E}">
        <p14:creationId xmlns:p14="http://schemas.microsoft.com/office/powerpoint/2010/main" val="116996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25062" y="790600"/>
            <a:ext cx="8911434" cy="4284000"/>
          </a:xfrm>
          <a:prstGeom prst="rect">
            <a:avLst/>
          </a:prstGeom>
        </p:spPr>
        <p:txBody>
          <a:bodyPr wrap="square">
            <a:spAutoFit/>
          </a:bodyPr>
          <a:lstStyle/>
          <a:p>
            <a:pPr algn="just">
              <a:lnSpc>
                <a:spcPct val="129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8</a:t>
            </a:r>
            <a:r>
              <a:rPr lang="zh-CN" altLang="zh-CN" sz="2400" kern="100" dirty="0">
                <a:latin typeface="Times New Roman"/>
                <a:ea typeface="微软雅黑"/>
                <a:cs typeface="Times New Roman"/>
              </a:rPr>
              <a:t>为利用气垫导轨</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滑块在该导轨上运动时所受阻力可忽略</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验证机械能守恒定律的实验装置，完成以下填空</a:t>
            </a:r>
            <a:r>
              <a:rPr lang="en-US" altLang="zh-CN" sz="2400" kern="100" dirty="0" smtClean="0">
                <a:latin typeface="Times New Roman"/>
                <a:ea typeface="微软雅黑"/>
                <a:cs typeface="Courier New"/>
              </a:rPr>
              <a:t>.</a:t>
            </a:r>
          </a:p>
          <a:p>
            <a:pPr algn="just">
              <a:lnSpc>
                <a:spcPct val="187000"/>
              </a:lnSpc>
              <a:spcAft>
                <a:spcPts val="0"/>
              </a:spcAft>
              <a:tabLst>
                <a:tab pos="2070735" algn="l"/>
              </a:tabLst>
            </a:pPr>
            <a:endParaRPr lang="en-US" altLang="zh-CN" sz="2400" kern="100" dirty="0">
              <a:latin typeface="Times New Roman"/>
              <a:ea typeface="微软雅黑"/>
              <a:cs typeface="Courier New"/>
            </a:endParaRPr>
          </a:p>
          <a:p>
            <a:pPr algn="just">
              <a:lnSpc>
                <a:spcPct val="187000"/>
              </a:lnSpc>
              <a:spcAft>
                <a:spcPts val="0"/>
              </a:spcAft>
              <a:tabLst>
                <a:tab pos="2070735" algn="l"/>
              </a:tabLst>
            </a:pPr>
            <a:endParaRPr lang="en-US" altLang="zh-CN" sz="2400" kern="100" dirty="0" smtClean="0">
              <a:latin typeface="Times New Roman"/>
              <a:ea typeface="微软雅黑"/>
              <a:cs typeface="Courier New"/>
            </a:endParaRPr>
          </a:p>
          <a:p>
            <a:pPr algn="just">
              <a:lnSpc>
                <a:spcPct val="187000"/>
              </a:lnSpc>
              <a:spcAft>
                <a:spcPts val="0"/>
              </a:spcAft>
              <a:tabLst>
                <a:tab pos="2070735" algn="l"/>
              </a:tabLst>
            </a:pPr>
            <a:endParaRPr lang="en-US" altLang="zh-CN" sz="2400" kern="100" dirty="0">
              <a:latin typeface="Times New Roman"/>
              <a:ea typeface="微软雅黑"/>
              <a:cs typeface="Courier New"/>
            </a:endParaRPr>
          </a:p>
          <a:p>
            <a:pPr algn="just">
              <a:lnSpc>
                <a:spcPct val="187000"/>
              </a:lnSpc>
              <a:spcAft>
                <a:spcPts val="0"/>
              </a:spcAft>
              <a:tabLst>
                <a:tab pos="2070735" algn="l"/>
              </a:tabLst>
            </a:pPr>
            <a:endParaRPr lang="zh-CN" altLang="zh-CN" sz="2400" kern="100" dirty="0">
              <a:latin typeface="宋体"/>
              <a:cs typeface="Courier New"/>
            </a:endParaRPr>
          </a:p>
          <a:p>
            <a:pPr algn="ctr">
              <a:lnSpc>
                <a:spcPct val="150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8</a:t>
            </a:r>
            <a:endParaRPr lang="zh-CN" altLang="zh-CN" sz="2400" kern="100" dirty="0">
              <a:effectLst/>
              <a:latin typeface="宋体"/>
              <a:cs typeface="Courier New"/>
            </a:endParaRPr>
          </a:p>
        </p:txBody>
      </p:sp>
      <p:pic>
        <p:nvPicPr>
          <p:cNvPr id="8" name="图片 7" descr="F:\2015赵瑊\同步\物理\人教必修2\word\A411.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9564" y="1804044"/>
            <a:ext cx="6192688" cy="2803499"/>
          </a:xfrm>
          <a:prstGeom prst="rect">
            <a:avLst/>
          </a:prstGeom>
          <a:noFill/>
          <a:ln>
            <a:noFill/>
          </a:ln>
        </p:spPr>
      </p:pic>
      <p:sp>
        <p:nvSpPr>
          <p:cNvPr id="11" name="TextBox 10">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5464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110108" y="781075"/>
            <a:ext cx="8916863" cy="4330224"/>
          </a:xfrm>
          <a:prstGeom prst="rect">
            <a:avLst/>
          </a:prstGeom>
        </p:spPr>
        <p:txBody>
          <a:bodyPr wrap="square">
            <a:spAutoFit/>
          </a:bodyPr>
          <a:lstStyle/>
          <a:p>
            <a:pPr algn="just">
              <a:lnSpc>
                <a:spcPct val="129000"/>
              </a:lnSpc>
              <a:spcAft>
                <a:spcPts val="0"/>
              </a:spcAft>
              <a:tabLst>
                <a:tab pos="2070735" algn="l"/>
              </a:tabLst>
            </a:pPr>
            <a:r>
              <a:rPr lang="zh-CN" altLang="zh-CN" sz="2400" kern="100" dirty="0">
                <a:latin typeface="Times New Roman"/>
                <a:ea typeface="微软雅黑"/>
                <a:cs typeface="Times New Roman"/>
              </a:rPr>
              <a:t>实验步骤如下：</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宋体"/>
                <a:ea typeface="微软雅黑"/>
                <a:cs typeface="Times New Roman"/>
              </a:rPr>
              <a:t>①</a:t>
            </a:r>
            <a:r>
              <a:rPr lang="zh-CN" altLang="zh-CN" sz="2400" kern="100" dirty="0">
                <a:latin typeface="Times New Roman"/>
                <a:ea typeface="微软雅黑"/>
                <a:cs typeface="Times New Roman"/>
              </a:rPr>
              <a:t>将气垫导轨放在水平桌面上，桌面高度不低于</a:t>
            </a:r>
            <a:r>
              <a:rPr lang="en-US" altLang="zh-CN" sz="2400" kern="100" dirty="0">
                <a:latin typeface="Times New Roman"/>
                <a:ea typeface="微软雅黑"/>
                <a:cs typeface="Courier New"/>
              </a:rPr>
              <a:t>1 m</a:t>
            </a:r>
            <a:r>
              <a:rPr lang="zh-CN" altLang="zh-CN" sz="2400" kern="100" dirty="0">
                <a:latin typeface="Times New Roman"/>
                <a:ea typeface="微软雅黑"/>
                <a:cs typeface="Times New Roman"/>
              </a:rPr>
              <a:t>，将导轨调至水平</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宋体"/>
                <a:ea typeface="微软雅黑"/>
                <a:cs typeface="Times New Roman"/>
              </a:rPr>
              <a:t>②</a:t>
            </a:r>
            <a:r>
              <a:rPr lang="zh-CN" altLang="zh-CN" sz="2400" kern="100" dirty="0">
                <a:latin typeface="Times New Roman"/>
                <a:ea typeface="微软雅黑"/>
                <a:cs typeface="Times New Roman"/>
              </a:rPr>
              <a:t>测出挡光条的宽度</a:t>
            </a:r>
            <a:r>
              <a:rPr lang="en-US" altLang="zh-CN" sz="2400" i="1" kern="100" dirty="0">
                <a:latin typeface="Times New Roman"/>
                <a:ea typeface="微软雅黑"/>
                <a:cs typeface="Courier New"/>
              </a:rPr>
              <a:t>l</a:t>
            </a:r>
            <a:r>
              <a:rPr lang="zh-CN" altLang="zh-CN" sz="2400" kern="100" dirty="0">
                <a:latin typeface="Times New Roman"/>
                <a:ea typeface="微软雅黑"/>
                <a:cs typeface="Times New Roman"/>
              </a:rPr>
              <a:t>和两光电门中心之间的距离</a:t>
            </a:r>
            <a:r>
              <a:rPr lang="en-US" altLang="zh-CN" sz="2400" i="1" kern="100" dirty="0">
                <a:latin typeface="Times New Roman"/>
                <a:ea typeface="微软雅黑"/>
                <a:cs typeface="Courier New"/>
              </a:rPr>
              <a:t>s</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宋体"/>
                <a:ea typeface="微软雅黑"/>
                <a:cs typeface="Times New Roman"/>
              </a:rPr>
              <a:t>③</a:t>
            </a:r>
            <a:r>
              <a:rPr lang="zh-CN" altLang="zh-CN" sz="2400" kern="100" dirty="0">
                <a:latin typeface="Times New Roman"/>
                <a:ea typeface="微软雅黑"/>
                <a:cs typeface="Times New Roman"/>
              </a:rPr>
              <a:t>将滑块移至光电门</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左侧某处，待砝码静止不动时，释放滑块，要求砝码落地前挡光条已通过光电门</a:t>
            </a:r>
            <a:r>
              <a:rPr lang="en-US" altLang="zh-CN" sz="2400" kern="100" dirty="0">
                <a:latin typeface="Times New Roman"/>
                <a:ea typeface="微软雅黑"/>
                <a:cs typeface="Courier New"/>
              </a:rPr>
              <a:t>2.</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宋体"/>
                <a:ea typeface="微软雅黑"/>
                <a:cs typeface="Times New Roman"/>
              </a:rPr>
              <a:t>④</a:t>
            </a:r>
            <a:r>
              <a:rPr lang="zh-CN" altLang="zh-CN" sz="2400" kern="100" dirty="0">
                <a:latin typeface="Times New Roman"/>
                <a:ea typeface="微软雅黑"/>
                <a:cs typeface="Times New Roman"/>
              </a:rPr>
              <a:t>读出滑块分别通过光电门</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和光电门</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的挡光时间</a:t>
            </a:r>
            <a:r>
              <a:rPr lang="en-US" altLang="zh-CN" sz="2400" kern="100" dirty="0" err="1">
                <a:latin typeface="Times New Roman"/>
                <a:ea typeface="微软雅黑"/>
                <a:cs typeface="Courier New"/>
              </a:rPr>
              <a:t>Δ</a:t>
            </a:r>
            <a:r>
              <a:rPr lang="en-US" altLang="zh-CN" sz="2400" i="1" kern="100" dirty="0" err="1">
                <a:latin typeface="Times New Roman"/>
                <a:ea typeface="微软雅黑"/>
                <a:cs typeface="Courier New"/>
              </a:rPr>
              <a:t>t</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和</a:t>
            </a:r>
            <a:r>
              <a:rPr lang="en-US" altLang="zh-CN" sz="2400" kern="100" dirty="0" err="1">
                <a:latin typeface="Times New Roman"/>
                <a:ea typeface="微软雅黑"/>
                <a:cs typeface="Courier New"/>
              </a:rPr>
              <a:t>Δ</a:t>
            </a:r>
            <a:r>
              <a:rPr lang="en-US" altLang="zh-CN" sz="2400" i="1" kern="100" dirty="0" err="1">
                <a:latin typeface="Times New Roman"/>
                <a:ea typeface="微软雅黑"/>
                <a:cs typeface="Courier New"/>
              </a:rPr>
              <a:t>t</a:t>
            </a:r>
            <a:r>
              <a:rPr lang="en-US" altLang="zh-CN" sz="2400" kern="100" baseline="-25000" dirty="0" err="1">
                <a:latin typeface="Times New Roman"/>
                <a:ea typeface="微软雅黑"/>
                <a:cs typeface="Courier New"/>
              </a:rPr>
              <a:t>2</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宋体"/>
                <a:ea typeface="微软雅黑"/>
                <a:cs typeface="Times New Roman"/>
              </a:rPr>
              <a:t>⑤</a:t>
            </a:r>
            <a:r>
              <a:rPr lang="zh-CN" altLang="zh-CN" sz="2400" kern="100" dirty="0">
                <a:latin typeface="Times New Roman"/>
                <a:ea typeface="微软雅黑"/>
                <a:cs typeface="Times New Roman"/>
              </a:rPr>
              <a:t>用天平称出滑块和挡光条的总质量</a:t>
            </a:r>
            <a:r>
              <a:rPr lang="en-US" altLang="zh-CN" sz="2400" i="1" kern="100" dirty="0">
                <a:latin typeface="Times New Roman"/>
                <a:ea typeface="微软雅黑"/>
                <a:cs typeface="Courier New"/>
              </a:rPr>
              <a:t>M</a:t>
            </a:r>
            <a:r>
              <a:rPr lang="zh-CN" altLang="zh-CN" sz="2400" kern="100" dirty="0">
                <a:latin typeface="Times New Roman"/>
                <a:ea typeface="微软雅黑"/>
                <a:cs typeface="Times New Roman"/>
              </a:rPr>
              <a:t>，再称出托盘和砝码的总质量</a:t>
            </a:r>
            <a:r>
              <a:rPr lang="en-US" altLang="zh-CN" sz="2400" i="1" kern="100" dirty="0">
                <a:latin typeface="Times New Roman"/>
                <a:ea typeface="微软雅黑"/>
                <a:cs typeface="Courier New"/>
              </a:rPr>
              <a:t>m</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137944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270570" y="800125"/>
            <a:ext cx="8593335" cy="2171620"/>
          </a:xfrm>
          <a:prstGeom prst="rect">
            <a:avLst/>
          </a:prstGeom>
        </p:spPr>
        <p:txBody>
          <a:bodyPr wrap="square">
            <a:spAutoFit/>
          </a:bodyPr>
          <a:lstStyle/>
          <a:p>
            <a:pPr algn="just">
              <a:lnSpc>
                <a:spcPct val="129000"/>
              </a:lnSpc>
              <a:spcAft>
                <a:spcPts val="0"/>
              </a:spcAft>
              <a:tabLst>
                <a:tab pos="2070735" algn="l"/>
              </a:tabLst>
            </a:pPr>
            <a:r>
              <a:rPr lang="en-US" altLang="zh-CN" sz="2400" kern="100" dirty="0">
                <a:latin typeface="宋体"/>
                <a:ea typeface="微软雅黑"/>
                <a:cs typeface="Times New Roman"/>
              </a:rPr>
              <a:t>⑥</a:t>
            </a:r>
            <a:r>
              <a:rPr lang="zh-CN" altLang="zh-CN" sz="2400" kern="100" dirty="0">
                <a:latin typeface="Times New Roman"/>
                <a:ea typeface="微软雅黑"/>
                <a:cs typeface="Times New Roman"/>
              </a:rPr>
              <a:t>滑块通过光电门</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和光电门</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时，可以确定系统</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包括滑块、</a:t>
            </a:r>
            <a:r>
              <a:rPr lang="zh-CN" altLang="zh-CN" sz="2400" kern="100" dirty="0" smtClean="0">
                <a:latin typeface="Times New Roman"/>
                <a:ea typeface="微软雅黑"/>
                <a:cs typeface="Times New Roman"/>
              </a:rPr>
              <a:t>挡</a:t>
            </a:r>
            <a:endParaRPr lang="en-US" altLang="zh-CN" sz="2400" kern="100" dirty="0" smtClean="0">
              <a:latin typeface="Times New Roman"/>
              <a:ea typeface="微软雅黑"/>
              <a:cs typeface="Times New Roman"/>
            </a:endParaRPr>
          </a:p>
          <a:p>
            <a:pPr algn="just">
              <a:lnSpc>
                <a:spcPct val="217000"/>
              </a:lnSpc>
              <a:spcAft>
                <a:spcPts val="0"/>
              </a:spcAft>
              <a:tabLst>
                <a:tab pos="2070735" algn="l"/>
              </a:tabLst>
            </a:pPr>
            <a:r>
              <a:rPr lang="zh-CN" altLang="zh-CN" sz="2400" kern="100" dirty="0" smtClean="0">
                <a:latin typeface="Times New Roman"/>
                <a:ea typeface="微软雅黑"/>
                <a:cs typeface="Times New Roman"/>
              </a:rPr>
              <a:t>光</a:t>
            </a:r>
            <a:r>
              <a:rPr lang="zh-CN" altLang="zh-CN" sz="2400" kern="100" dirty="0">
                <a:latin typeface="Times New Roman"/>
                <a:ea typeface="微软雅黑"/>
                <a:cs typeface="Times New Roman"/>
              </a:rPr>
              <a:t>条、托盘和砝码</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的总动能分别为</a:t>
            </a:r>
            <a:r>
              <a:rPr lang="en-US" altLang="zh-CN" sz="2400" i="1" kern="100" dirty="0" err="1">
                <a:latin typeface="Times New Roman"/>
                <a:ea typeface="微软雅黑"/>
                <a:cs typeface="Courier New"/>
              </a:rPr>
              <a:t>E</a:t>
            </a:r>
            <a:r>
              <a:rPr lang="en-US" altLang="zh-CN" sz="2400" kern="100" baseline="-25000" dirty="0" err="1">
                <a:latin typeface="Times New Roman"/>
                <a:ea typeface="微软雅黑"/>
                <a:cs typeface="Courier New"/>
              </a:rPr>
              <a:t>k1</a:t>
            </a:r>
            <a:r>
              <a:rPr lang="zh-CN" altLang="zh-CN" sz="2400" kern="100" dirty="0">
                <a:latin typeface="Times New Roman"/>
                <a:ea typeface="微软雅黑"/>
                <a:cs typeface="Times New Roman"/>
              </a:rPr>
              <a:t>＝</a:t>
            </a:r>
            <a:r>
              <a:rPr lang="en-US" altLang="zh-CN" sz="2400" kern="100" dirty="0" smtClean="0">
                <a:latin typeface="Times New Roman"/>
                <a:ea typeface="微软雅黑"/>
                <a:cs typeface="Courier New"/>
              </a:rPr>
              <a:t>______________</a:t>
            </a:r>
            <a:r>
              <a:rPr lang="zh-CN" altLang="zh-CN" sz="2400" kern="100" dirty="0" smtClean="0">
                <a:latin typeface="Times New Roman"/>
                <a:ea typeface="微软雅黑"/>
                <a:cs typeface="Times New Roman"/>
              </a:rPr>
              <a:t>和</a:t>
            </a:r>
            <a:r>
              <a:rPr lang="en-US" altLang="zh-CN" sz="2400" i="1" kern="100" dirty="0" err="1">
                <a:latin typeface="Times New Roman"/>
                <a:ea typeface="微软雅黑"/>
                <a:cs typeface="Courier New"/>
              </a:rPr>
              <a:t>E</a:t>
            </a:r>
            <a:r>
              <a:rPr lang="en-US" altLang="zh-CN" sz="2400" kern="100" baseline="-25000" dirty="0" err="1">
                <a:latin typeface="Times New Roman"/>
                <a:ea typeface="微软雅黑"/>
                <a:cs typeface="Courier New"/>
              </a:rPr>
              <a:t>k2</a:t>
            </a:r>
            <a:r>
              <a:rPr lang="zh-CN" altLang="zh-CN" sz="2400" kern="100" dirty="0">
                <a:latin typeface="Times New Roman"/>
                <a:ea typeface="微软雅黑"/>
                <a:cs typeface="Times New Roman"/>
              </a:rPr>
              <a:t>＝</a:t>
            </a:r>
            <a:r>
              <a:rPr lang="en-US" altLang="zh-CN" sz="2400" kern="100" dirty="0" smtClean="0">
                <a:latin typeface="Times New Roman"/>
                <a:ea typeface="微软雅黑"/>
                <a:cs typeface="Courier New"/>
              </a:rPr>
              <a:t>______________.</a:t>
            </a:r>
            <a:endParaRPr lang="zh-CN" altLang="zh-CN" sz="1050" kern="100" dirty="0">
              <a:latin typeface="宋体"/>
              <a:cs typeface="Courier New"/>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62414041"/>
              </p:ext>
            </p:extLst>
          </p:nvPr>
        </p:nvGraphicFramePr>
        <p:xfrm>
          <a:off x="409575" y="2789287"/>
          <a:ext cx="7105650" cy="742950"/>
        </p:xfrm>
        <a:graphic>
          <a:graphicData uri="http://schemas.openxmlformats.org/presentationml/2006/ole">
            <mc:AlternateContent xmlns:mc="http://schemas.openxmlformats.org/markup-compatibility/2006">
              <mc:Choice xmlns:v="urn:schemas-microsoft-com:vml" Requires="v">
                <p:oleObj spid="_x0000_s199776" name="文档" r:id="rId6" imgW="7110108" imgH="743547" progId="Word.Document.12">
                  <p:embed/>
                </p:oleObj>
              </mc:Choice>
              <mc:Fallback>
                <p:oleObj name="文档" r:id="rId6" imgW="7110108" imgH="743547" progId="Word.Document.12">
                  <p:embed/>
                  <p:pic>
                    <p:nvPicPr>
                      <p:cNvPr id="0" name=""/>
                      <p:cNvPicPr>
                        <a:picLocks noChangeAspect="1" noChangeArrowheads="1"/>
                      </p:cNvPicPr>
                      <p:nvPr/>
                    </p:nvPicPr>
                    <p:blipFill>
                      <a:blip r:embed="rId7"/>
                      <a:srcRect/>
                      <a:stretch>
                        <a:fillRect/>
                      </a:stretch>
                    </p:blipFill>
                    <p:spPr bwMode="auto">
                      <a:xfrm>
                        <a:off x="409575" y="2789287"/>
                        <a:ext cx="71056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00895609"/>
              </p:ext>
            </p:extLst>
          </p:nvPr>
        </p:nvGraphicFramePr>
        <p:xfrm>
          <a:off x="404242" y="3570337"/>
          <a:ext cx="6296025" cy="828675"/>
        </p:xfrm>
        <a:graphic>
          <a:graphicData uri="http://schemas.openxmlformats.org/presentationml/2006/ole">
            <mc:AlternateContent xmlns:mc="http://schemas.openxmlformats.org/markup-compatibility/2006">
              <mc:Choice xmlns:v="urn:schemas-microsoft-com:vml" Requires="v">
                <p:oleObj spid="_x0000_s199777" name="文档" r:id="rId8" imgW="6300742" imgH="834373" progId="Word.Document.12">
                  <p:embed/>
                </p:oleObj>
              </mc:Choice>
              <mc:Fallback>
                <p:oleObj name="文档" r:id="rId8" imgW="6300742" imgH="834373" progId="Word.Document.12">
                  <p:embed/>
                  <p:pic>
                    <p:nvPicPr>
                      <p:cNvPr id="0" name=""/>
                      <p:cNvPicPr>
                        <a:picLocks noChangeAspect="1" noChangeArrowheads="1"/>
                      </p:cNvPicPr>
                      <p:nvPr/>
                    </p:nvPicPr>
                    <p:blipFill>
                      <a:blip r:embed="rId9"/>
                      <a:srcRect/>
                      <a:stretch>
                        <a:fillRect/>
                      </a:stretch>
                    </p:blipFill>
                    <p:spPr bwMode="auto">
                      <a:xfrm>
                        <a:off x="404242" y="3570337"/>
                        <a:ext cx="62960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514106999"/>
              </p:ext>
            </p:extLst>
          </p:nvPr>
        </p:nvGraphicFramePr>
        <p:xfrm>
          <a:off x="404242" y="4310980"/>
          <a:ext cx="6296025" cy="762000"/>
        </p:xfrm>
        <a:graphic>
          <a:graphicData uri="http://schemas.openxmlformats.org/presentationml/2006/ole">
            <mc:AlternateContent xmlns:mc="http://schemas.openxmlformats.org/markup-compatibility/2006">
              <mc:Choice xmlns:v="urn:schemas-microsoft-com:vml" Requires="v">
                <p:oleObj spid="_x0000_s199778" name="文档" r:id="rId10" imgW="6300742" imgH="762650" progId="Word.Document.12">
                  <p:embed/>
                </p:oleObj>
              </mc:Choice>
              <mc:Fallback>
                <p:oleObj name="文档" r:id="rId10" imgW="6300742" imgH="762650" progId="Word.Document.12">
                  <p:embed/>
                  <p:pic>
                    <p:nvPicPr>
                      <p:cNvPr id="0" name=""/>
                      <p:cNvPicPr>
                        <a:picLocks noChangeAspect="1" noChangeArrowheads="1"/>
                      </p:cNvPicPr>
                      <p:nvPr/>
                    </p:nvPicPr>
                    <p:blipFill>
                      <a:blip r:embed="rId11"/>
                      <a:srcRect/>
                      <a:stretch>
                        <a:fillRect/>
                      </a:stretch>
                    </p:blipFill>
                    <p:spPr bwMode="auto">
                      <a:xfrm>
                        <a:off x="404242" y="4310980"/>
                        <a:ext cx="62960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143506462"/>
              </p:ext>
            </p:extLst>
          </p:nvPr>
        </p:nvGraphicFramePr>
        <p:xfrm>
          <a:off x="6020891" y="1214636"/>
          <a:ext cx="2247900" cy="790575"/>
        </p:xfrm>
        <a:graphic>
          <a:graphicData uri="http://schemas.openxmlformats.org/presentationml/2006/ole">
            <mc:AlternateContent xmlns:mc="http://schemas.openxmlformats.org/markup-compatibility/2006">
              <mc:Choice xmlns:v="urn:schemas-microsoft-com:vml" Requires="v">
                <p:oleObj spid="_x0000_s199779" name="文档" r:id="rId12" imgW="2254478" imgH="793624" progId="Word.Document.12">
                  <p:embed/>
                </p:oleObj>
              </mc:Choice>
              <mc:Fallback>
                <p:oleObj name="文档" r:id="rId12" imgW="2254478" imgH="793624" progId="Word.Document.12">
                  <p:embed/>
                  <p:pic>
                    <p:nvPicPr>
                      <p:cNvPr id="0" name=""/>
                      <p:cNvPicPr>
                        <a:picLocks noChangeAspect="1" noChangeArrowheads="1"/>
                      </p:cNvPicPr>
                      <p:nvPr/>
                    </p:nvPicPr>
                    <p:blipFill>
                      <a:blip r:embed="rId13"/>
                      <a:srcRect/>
                      <a:stretch>
                        <a:fillRect/>
                      </a:stretch>
                    </p:blipFill>
                    <p:spPr bwMode="auto">
                      <a:xfrm>
                        <a:off x="6020891" y="1214636"/>
                        <a:ext cx="224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768602102"/>
              </p:ext>
            </p:extLst>
          </p:nvPr>
        </p:nvGraphicFramePr>
        <p:xfrm>
          <a:off x="812726" y="2044824"/>
          <a:ext cx="2247900" cy="790575"/>
        </p:xfrm>
        <a:graphic>
          <a:graphicData uri="http://schemas.openxmlformats.org/presentationml/2006/ole">
            <mc:AlternateContent xmlns:mc="http://schemas.openxmlformats.org/markup-compatibility/2006">
              <mc:Choice xmlns:v="urn:schemas-microsoft-com:vml" Requires="v">
                <p:oleObj spid="_x0000_s199780" name="文档" r:id="rId14" imgW="2254478" imgH="795066" progId="Word.Document.12">
                  <p:embed/>
                </p:oleObj>
              </mc:Choice>
              <mc:Fallback>
                <p:oleObj name="文档" r:id="rId14" imgW="2254478" imgH="795066" progId="Word.Document.12">
                  <p:embed/>
                  <p:pic>
                    <p:nvPicPr>
                      <p:cNvPr id="0" name=""/>
                      <p:cNvPicPr>
                        <a:picLocks noChangeAspect="1" noChangeArrowheads="1"/>
                      </p:cNvPicPr>
                      <p:nvPr/>
                    </p:nvPicPr>
                    <p:blipFill>
                      <a:blip r:embed="rId15"/>
                      <a:srcRect/>
                      <a:stretch>
                        <a:fillRect/>
                      </a:stretch>
                    </p:blipFill>
                    <p:spPr bwMode="auto">
                      <a:xfrm>
                        <a:off x="812726" y="2044824"/>
                        <a:ext cx="224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4264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25840" y="834033"/>
            <a:ext cx="8676165" cy="4131900"/>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宋体"/>
                <a:ea typeface="微软雅黑"/>
                <a:cs typeface="Times New Roman"/>
              </a:rPr>
              <a:t>⑦</a:t>
            </a:r>
            <a:r>
              <a:rPr lang="zh-CN" altLang="zh-CN" sz="2500" kern="100" dirty="0">
                <a:latin typeface="Times New Roman"/>
                <a:ea typeface="微软雅黑"/>
                <a:cs typeface="Times New Roman"/>
              </a:rPr>
              <a:t>在滑块从光电门</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运动到光电门</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的过程中，系统势能的减少量</a:t>
            </a:r>
            <a:r>
              <a:rPr lang="en-US" altLang="zh-CN" sz="2500" kern="100" dirty="0">
                <a:latin typeface="Times New Roman"/>
                <a:ea typeface="微软雅黑"/>
                <a:cs typeface="Courier New"/>
              </a:rPr>
              <a:t>Δ</a:t>
            </a:r>
            <a:r>
              <a:rPr lang="en-US" altLang="zh-CN" sz="2500" i="1" kern="100" dirty="0">
                <a:latin typeface="Times New Roman"/>
                <a:ea typeface="微软雅黑"/>
                <a:cs typeface="Courier New"/>
              </a:rPr>
              <a:t>E</a:t>
            </a:r>
            <a:r>
              <a:rPr lang="en-US" altLang="zh-CN" sz="2500" kern="100" baseline="-25000" dirty="0">
                <a:latin typeface="Times New Roman"/>
                <a:ea typeface="微软雅黑"/>
                <a:cs typeface="Courier New"/>
              </a:rPr>
              <a:t>p</a:t>
            </a:r>
            <a:r>
              <a:rPr lang="zh-CN" altLang="zh-CN" sz="2500" kern="100" dirty="0">
                <a:latin typeface="Times New Roman"/>
                <a:ea typeface="微软雅黑"/>
                <a:cs typeface="Times New Roman"/>
              </a:rPr>
              <a:t>＝</a:t>
            </a:r>
            <a:r>
              <a:rPr lang="en-US" altLang="zh-CN" sz="2500" kern="100" dirty="0" smtClean="0">
                <a:latin typeface="Times New Roman"/>
                <a:ea typeface="微软雅黑"/>
                <a:cs typeface="Courier New"/>
              </a:rPr>
              <a:t>______.(</a:t>
            </a:r>
            <a:r>
              <a:rPr lang="zh-CN" altLang="zh-CN" sz="2500" kern="100" dirty="0">
                <a:latin typeface="Times New Roman"/>
                <a:ea typeface="微软雅黑"/>
                <a:cs typeface="Times New Roman"/>
              </a:rPr>
              <a:t>重力加速度为</a:t>
            </a:r>
            <a:r>
              <a:rPr lang="en-US" altLang="zh-CN" sz="2500" i="1" kern="100" dirty="0">
                <a:latin typeface="Times New Roman"/>
                <a:ea typeface="微软雅黑"/>
                <a:cs typeface="Courier New"/>
              </a:rPr>
              <a:t>g</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解析</a:t>
            </a:r>
            <a:r>
              <a:rPr lang="zh-CN" altLang="zh-CN" sz="2500" kern="100" dirty="0">
                <a:latin typeface="Times New Roman"/>
                <a:ea typeface="微软雅黑"/>
                <a:cs typeface="Times New Roman"/>
              </a:rPr>
              <a:t>　系统重力势能的减少量等于托盘和砝码重力势能的减少量</a:t>
            </a:r>
            <a:r>
              <a:rPr lang="en-US" altLang="zh-CN" sz="2500" kern="100" dirty="0">
                <a:latin typeface="Times New Roman"/>
                <a:ea typeface="微软雅黑"/>
                <a:cs typeface="Courier New"/>
              </a:rPr>
              <a:t>Δ</a:t>
            </a:r>
            <a:r>
              <a:rPr lang="en-US" altLang="zh-CN" sz="2500" i="1" kern="100" dirty="0">
                <a:latin typeface="Times New Roman"/>
                <a:ea typeface="微软雅黑"/>
                <a:cs typeface="Courier New"/>
              </a:rPr>
              <a:t>E</a:t>
            </a:r>
            <a:r>
              <a:rPr lang="en-US" altLang="zh-CN" sz="2500" kern="100" baseline="-25000" dirty="0">
                <a:latin typeface="Times New Roman"/>
                <a:ea typeface="微软雅黑"/>
                <a:cs typeface="Courier New"/>
              </a:rPr>
              <a:t>p</a:t>
            </a:r>
            <a:r>
              <a:rPr lang="zh-CN" altLang="zh-CN" sz="2500" kern="100" dirty="0">
                <a:latin typeface="Times New Roman"/>
                <a:ea typeface="微软雅黑"/>
                <a:cs typeface="Times New Roman"/>
              </a:rPr>
              <a:t>＝</a:t>
            </a:r>
            <a:r>
              <a:rPr lang="en-US" altLang="zh-CN" sz="2500" i="1" kern="100" dirty="0">
                <a:latin typeface="Times New Roman"/>
                <a:ea typeface="微软雅黑"/>
                <a:cs typeface="Courier New"/>
              </a:rPr>
              <a:t>mgs</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smtClean="0">
                <a:latin typeface="宋体"/>
                <a:ea typeface="微软雅黑"/>
                <a:cs typeface="Times New Roman"/>
              </a:rPr>
              <a:t>⑧</a:t>
            </a:r>
            <a:r>
              <a:rPr lang="zh-CN" altLang="zh-CN" sz="2500" kern="100" dirty="0">
                <a:latin typeface="Times New Roman"/>
                <a:ea typeface="微软雅黑"/>
                <a:cs typeface="Times New Roman"/>
              </a:rPr>
              <a:t>如果满足关系式</a:t>
            </a:r>
            <a:r>
              <a:rPr lang="en-US" altLang="zh-CN" sz="2500" kern="100" dirty="0" smtClean="0">
                <a:latin typeface="Times New Roman"/>
                <a:ea typeface="微软雅黑"/>
                <a:cs typeface="Courier New"/>
              </a:rPr>
              <a:t>_______________</a:t>
            </a:r>
            <a:r>
              <a:rPr lang="zh-CN" altLang="zh-CN" sz="2500" kern="100" dirty="0">
                <a:latin typeface="Times New Roman"/>
                <a:ea typeface="微软雅黑"/>
                <a:cs typeface="Times New Roman"/>
              </a:rPr>
              <a:t>，则可认为验证了机械能守恒定律</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解析</a:t>
            </a:r>
            <a:r>
              <a:rPr lang="zh-CN" altLang="zh-CN" sz="2500" kern="100" dirty="0">
                <a:latin typeface="Times New Roman"/>
                <a:ea typeface="微软雅黑"/>
                <a:cs typeface="Times New Roman"/>
              </a:rPr>
              <a:t>　若</a:t>
            </a:r>
            <a:r>
              <a:rPr lang="en-US" altLang="zh-CN" sz="2500" kern="100" dirty="0">
                <a:latin typeface="Times New Roman"/>
                <a:ea typeface="微软雅黑"/>
                <a:cs typeface="Courier New"/>
              </a:rPr>
              <a:t>Δ</a:t>
            </a:r>
            <a:r>
              <a:rPr lang="en-US" altLang="zh-CN" sz="2500" i="1" kern="100" dirty="0">
                <a:latin typeface="Times New Roman"/>
                <a:ea typeface="微软雅黑"/>
                <a:cs typeface="Courier New"/>
              </a:rPr>
              <a:t>E</a:t>
            </a:r>
            <a:r>
              <a:rPr lang="en-US" altLang="zh-CN" sz="2500" kern="100" baseline="-25000" dirty="0">
                <a:latin typeface="Times New Roman"/>
                <a:ea typeface="微软雅黑"/>
                <a:cs typeface="Courier New"/>
              </a:rPr>
              <a:t>p</a:t>
            </a:r>
            <a:r>
              <a:rPr lang="zh-CN" altLang="zh-CN" sz="2500" kern="100" dirty="0">
                <a:latin typeface="Times New Roman"/>
                <a:ea typeface="微软雅黑"/>
                <a:cs typeface="Times New Roman"/>
              </a:rPr>
              <a:t>＝</a:t>
            </a:r>
            <a:r>
              <a:rPr lang="en-US" altLang="zh-CN" sz="2500" i="1" kern="100" dirty="0" err="1">
                <a:latin typeface="Times New Roman"/>
                <a:ea typeface="微软雅黑"/>
                <a:cs typeface="Courier New"/>
              </a:rPr>
              <a:t>E</a:t>
            </a:r>
            <a:r>
              <a:rPr lang="en-US" altLang="zh-CN" sz="2500" kern="100" baseline="-25000" dirty="0" err="1">
                <a:latin typeface="Times New Roman"/>
                <a:ea typeface="微软雅黑"/>
                <a:cs typeface="Courier New"/>
              </a:rPr>
              <a:t>k2</a:t>
            </a:r>
            <a:r>
              <a:rPr lang="zh-CN" altLang="zh-CN" sz="2500" kern="100" dirty="0">
                <a:latin typeface="Times New Roman"/>
                <a:ea typeface="微软雅黑"/>
                <a:cs typeface="Times New Roman"/>
              </a:rPr>
              <a:t>－</a:t>
            </a:r>
            <a:r>
              <a:rPr lang="en-US" altLang="zh-CN" sz="2500" i="1" kern="100" dirty="0" err="1">
                <a:latin typeface="Times New Roman"/>
                <a:ea typeface="微软雅黑"/>
                <a:cs typeface="Courier New"/>
              </a:rPr>
              <a:t>E</a:t>
            </a:r>
            <a:r>
              <a:rPr lang="en-US" altLang="zh-CN" sz="2500" kern="100" baseline="-25000" dirty="0" err="1">
                <a:latin typeface="Times New Roman"/>
                <a:ea typeface="微软雅黑"/>
                <a:cs typeface="Courier New"/>
              </a:rPr>
              <a:t>k1</a:t>
            </a:r>
            <a:r>
              <a:rPr lang="zh-CN" altLang="zh-CN" sz="2500" kern="100" dirty="0">
                <a:latin typeface="Times New Roman"/>
                <a:ea typeface="微软雅黑"/>
                <a:cs typeface="Times New Roman"/>
              </a:rPr>
              <a:t>，则验证了机械能守恒定律</a:t>
            </a:r>
            <a:r>
              <a:rPr lang="en-US" altLang="zh-CN" sz="2500" kern="100" dirty="0" smtClean="0">
                <a:latin typeface="Times New Roman"/>
                <a:ea typeface="微软雅黑"/>
                <a:cs typeface="Courier New"/>
              </a:rPr>
              <a:t>.</a:t>
            </a:r>
            <a:endParaRPr lang="zh-CN" altLang="zh-CN" sz="2500" kern="100" dirty="0">
              <a:latin typeface="宋体"/>
              <a:cs typeface="Courier New"/>
            </a:endParaRPr>
          </a:p>
        </p:txBody>
      </p:sp>
      <p:sp>
        <p:nvSpPr>
          <p:cNvPr id="15" name="TextBox 14">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1845418" y="1465674"/>
            <a:ext cx="700833" cy="477054"/>
          </a:xfrm>
          <a:prstGeom prst="rect">
            <a:avLst/>
          </a:prstGeom>
        </p:spPr>
        <p:txBody>
          <a:bodyPr wrap="none">
            <a:spAutoFit/>
          </a:bodyPr>
          <a:lstStyle/>
          <a:p>
            <a:r>
              <a:rPr lang="en-US" altLang="zh-CN" sz="2500" i="1" kern="100" dirty="0">
                <a:solidFill>
                  <a:srgbClr val="E46C0A"/>
                </a:solidFill>
                <a:latin typeface="Times New Roman"/>
                <a:ea typeface="微软雅黑"/>
                <a:cs typeface="Courier New"/>
              </a:rPr>
              <a:t>mgs</a:t>
            </a:r>
            <a:endParaRPr lang="zh-CN" altLang="en-US" sz="2500" dirty="0"/>
          </a:p>
        </p:txBody>
      </p:sp>
      <p:sp>
        <p:nvSpPr>
          <p:cNvPr id="3" name="矩形 2"/>
          <p:cNvSpPr/>
          <p:nvPr/>
        </p:nvSpPr>
        <p:spPr>
          <a:xfrm>
            <a:off x="2997349" y="3128764"/>
            <a:ext cx="2156360" cy="477054"/>
          </a:xfrm>
          <a:prstGeom prst="rect">
            <a:avLst/>
          </a:prstGeom>
        </p:spPr>
        <p:txBody>
          <a:bodyPr wrap="none">
            <a:spAutoFit/>
          </a:bodyPr>
          <a:lstStyle/>
          <a:p>
            <a:r>
              <a:rPr lang="en-US" altLang="zh-CN" sz="2500" kern="100" dirty="0">
                <a:solidFill>
                  <a:srgbClr val="E46C0A"/>
                </a:solidFill>
                <a:latin typeface="Times New Roman"/>
                <a:ea typeface="微软雅黑"/>
                <a:cs typeface="Courier New"/>
              </a:rPr>
              <a:t>Δ</a:t>
            </a:r>
            <a:r>
              <a:rPr lang="en-US" altLang="zh-CN" sz="2500" i="1" kern="100" dirty="0">
                <a:solidFill>
                  <a:srgbClr val="E46C0A"/>
                </a:solidFill>
                <a:latin typeface="Times New Roman"/>
                <a:ea typeface="微软雅黑"/>
                <a:cs typeface="Courier New"/>
              </a:rPr>
              <a:t>E</a:t>
            </a:r>
            <a:r>
              <a:rPr lang="en-US" altLang="zh-CN" sz="2500" kern="100" baseline="-25000" dirty="0">
                <a:solidFill>
                  <a:srgbClr val="E46C0A"/>
                </a:solidFill>
                <a:latin typeface="Times New Roman"/>
                <a:ea typeface="微软雅黑"/>
                <a:cs typeface="Courier New"/>
              </a:rPr>
              <a:t>p</a:t>
            </a:r>
            <a:r>
              <a:rPr lang="zh-CN" altLang="zh-CN" sz="2500" kern="100" dirty="0">
                <a:solidFill>
                  <a:srgbClr val="E46C0A"/>
                </a:solidFill>
                <a:latin typeface="Times New Roman"/>
                <a:ea typeface="微软雅黑"/>
                <a:cs typeface="Times New Roman"/>
              </a:rPr>
              <a:t>＝</a:t>
            </a:r>
            <a:r>
              <a:rPr lang="en-US" altLang="zh-CN" sz="2500" i="1" kern="100" dirty="0" err="1">
                <a:solidFill>
                  <a:srgbClr val="E46C0A"/>
                </a:solidFill>
                <a:latin typeface="Times New Roman"/>
                <a:ea typeface="微软雅黑"/>
                <a:cs typeface="Courier New"/>
              </a:rPr>
              <a:t>E</a:t>
            </a:r>
            <a:r>
              <a:rPr lang="en-US" altLang="zh-CN" sz="2500" kern="100" baseline="-25000" dirty="0" err="1">
                <a:solidFill>
                  <a:srgbClr val="E46C0A"/>
                </a:solidFill>
                <a:latin typeface="Times New Roman"/>
                <a:ea typeface="微软雅黑"/>
                <a:cs typeface="Courier New"/>
              </a:rPr>
              <a:t>k2</a:t>
            </a:r>
            <a:r>
              <a:rPr lang="zh-CN" altLang="zh-CN" sz="2500" kern="100" dirty="0">
                <a:solidFill>
                  <a:srgbClr val="E46C0A"/>
                </a:solidFill>
                <a:latin typeface="Times New Roman"/>
                <a:ea typeface="微软雅黑"/>
                <a:cs typeface="Times New Roman"/>
              </a:rPr>
              <a:t>－</a:t>
            </a:r>
            <a:r>
              <a:rPr lang="en-US" altLang="zh-CN" sz="2500" i="1" kern="100" dirty="0" err="1">
                <a:solidFill>
                  <a:srgbClr val="E46C0A"/>
                </a:solidFill>
                <a:latin typeface="Times New Roman"/>
                <a:ea typeface="微软雅黑"/>
                <a:cs typeface="Courier New"/>
              </a:rPr>
              <a:t>E</a:t>
            </a:r>
            <a:r>
              <a:rPr lang="en-US" altLang="zh-CN" sz="2500" kern="100" baseline="-25000" dirty="0" err="1">
                <a:solidFill>
                  <a:srgbClr val="E46C0A"/>
                </a:solidFill>
                <a:latin typeface="Times New Roman"/>
                <a:ea typeface="微软雅黑"/>
                <a:cs typeface="Courier New"/>
              </a:rPr>
              <a:t>k1</a:t>
            </a:r>
            <a:endParaRPr lang="zh-CN" altLang="en-US" sz="2500" dirty="0"/>
          </a:p>
        </p:txBody>
      </p:sp>
      <p:pic>
        <p:nvPicPr>
          <p:cNvPr id="13" name="Picture 2">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85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linds(horizontal)">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179512" y="1093328"/>
            <a:ext cx="5506517"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一、实验原理</a:t>
            </a:r>
            <a:endParaRPr lang="zh-CN" altLang="zh-CN" sz="2800" b="1" kern="100" dirty="0">
              <a:solidFill>
                <a:schemeClr val="tx1"/>
              </a:solidFill>
              <a:effectLst/>
              <a:cs typeface="Courier New"/>
            </a:endParaRPr>
          </a:p>
        </p:txBody>
      </p:sp>
      <p:sp>
        <p:nvSpPr>
          <p:cNvPr id="11" name="矩形 10"/>
          <p:cNvSpPr/>
          <p:nvPr/>
        </p:nvSpPr>
        <p:spPr>
          <a:xfrm>
            <a:off x="179512" y="1779662"/>
            <a:ext cx="8784976" cy="203132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在只有重力做功的自由落体运动中，物体的重力势能减少，动能增加，如果重力势能的减少</a:t>
            </a:r>
            <a:r>
              <a:rPr lang="zh-CN" altLang="zh-CN" sz="2800" kern="100" dirty="0" smtClean="0">
                <a:latin typeface="Times New Roman"/>
                <a:ea typeface="微软雅黑"/>
                <a:cs typeface="Times New Roman"/>
              </a:rPr>
              <a:t>量</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动能</a:t>
            </a:r>
            <a:r>
              <a:rPr lang="zh-CN" altLang="zh-CN" sz="2800" kern="100" dirty="0">
                <a:latin typeface="Times New Roman"/>
                <a:ea typeface="微软雅黑"/>
                <a:cs typeface="Times New Roman"/>
              </a:rPr>
              <a:t>的增加量，就验证了机械能守恒定律</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2" name="矩形 1"/>
          <p:cNvSpPr/>
          <p:nvPr/>
        </p:nvSpPr>
        <p:spPr>
          <a:xfrm>
            <a:off x="6752760" y="2505139"/>
            <a:ext cx="902811" cy="523220"/>
          </a:xfrm>
          <a:prstGeom prst="rect">
            <a:avLst/>
          </a:prstGeom>
        </p:spPr>
        <p:txBody>
          <a:bodyPr wrap="none">
            <a:spAutoFit/>
          </a:bodyPr>
          <a:lstStyle/>
          <a:p>
            <a:r>
              <a:rPr lang="zh-CN" altLang="zh-CN" sz="2800" kern="100" dirty="0">
                <a:solidFill>
                  <a:srgbClr val="0070C0"/>
                </a:solidFill>
                <a:latin typeface="Times New Roman"/>
                <a:ea typeface="微软雅黑"/>
                <a:cs typeface="Times New Roman"/>
              </a:rPr>
              <a:t>等于</a:t>
            </a:r>
            <a:endParaRPr lang="zh-CN" altLang="en-US" dirty="0">
              <a:solidFill>
                <a:srgbClr val="0070C0"/>
              </a:solidFill>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6079" y="17562"/>
            <a:ext cx="8874000" cy="5067221"/>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两种验证方案</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若以重物下落的起始点</a:t>
            </a:r>
            <a:r>
              <a:rPr lang="en-US" altLang="zh-CN" sz="2400" i="1" kern="100" dirty="0">
                <a:latin typeface="Times New Roman"/>
                <a:ea typeface="微软雅黑"/>
                <a:cs typeface="Courier New"/>
              </a:rPr>
              <a:t>O</a:t>
            </a:r>
            <a:r>
              <a:rPr lang="zh-CN" altLang="zh-CN" sz="2400" kern="100" dirty="0">
                <a:latin typeface="Times New Roman"/>
                <a:ea typeface="微软雅黑"/>
                <a:cs typeface="Times New Roman"/>
              </a:rPr>
              <a:t>为基准，设重物的质量为</a:t>
            </a:r>
            <a:r>
              <a:rPr lang="en-US" altLang="zh-CN" sz="2400" i="1" kern="100" dirty="0">
                <a:latin typeface="Times New Roman"/>
                <a:ea typeface="微软雅黑"/>
                <a:cs typeface="Courier New"/>
              </a:rPr>
              <a:t>m</a:t>
            </a:r>
            <a:r>
              <a:rPr lang="zh-CN" altLang="zh-CN" sz="2400" kern="100" dirty="0">
                <a:latin typeface="Times New Roman"/>
                <a:ea typeface="微软雅黑"/>
                <a:cs typeface="Times New Roman"/>
              </a:rPr>
              <a:t>，测出重</a:t>
            </a:r>
            <a:r>
              <a:rPr lang="zh-CN" altLang="zh-CN" sz="2400" kern="100" spc="-30" dirty="0">
                <a:latin typeface="Times New Roman"/>
                <a:ea typeface="微软雅黑"/>
                <a:cs typeface="Times New Roman"/>
              </a:rPr>
              <a:t>物自起始点</a:t>
            </a:r>
            <a:r>
              <a:rPr lang="en-US" altLang="zh-CN" sz="2400" i="1" kern="100" spc="-30" dirty="0">
                <a:latin typeface="Times New Roman"/>
                <a:ea typeface="微软雅黑"/>
                <a:cs typeface="Courier New"/>
              </a:rPr>
              <a:t>O</a:t>
            </a:r>
            <a:r>
              <a:rPr lang="zh-CN" altLang="zh-CN" sz="2400" kern="100" spc="-30" dirty="0">
                <a:latin typeface="Times New Roman"/>
                <a:ea typeface="微软雅黑"/>
                <a:cs typeface="Times New Roman"/>
              </a:rPr>
              <a:t>下落距离</a:t>
            </a:r>
            <a:r>
              <a:rPr lang="en-US" altLang="zh-CN" sz="2400" i="1" kern="100" spc="-30" dirty="0">
                <a:latin typeface="Times New Roman"/>
                <a:ea typeface="微软雅黑"/>
                <a:cs typeface="Courier New"/>
              </a:rPr>
              <a:t>h</a:t>
            </a:r>
            <a:r>
              <a:rPr lang="zh-CN" altLang="zh-CN" sz="2400" kern="100" spc="-30" dirty="0">
                <a:latin typeface="Times New Roman"/>
                <a:ea typeface="微软雅黑"/>
                <a:cs typeface="Times New Roman"/>
              </a:rPr>
              <a:t>时的速度</a:t>
            </a:r>
            <a:r>
              <a:rPr lang="en-US" altLang="zh-CN" sz="2400" i="1" kern="100" spc="-30" dirty="0">
                <a:latin typeface="Book Antiqua"/>
                <a:ea typeface="微软雅黑"/>
                <a:cs typeface="Times New Roman"/>
              </a:rPr>
              <a:t>v</a:t>
            </a:r>
            <a:r>
              <a:rPr lang="zh-CN" altLang="zh-CN" sz="2400" kern="100" spc="-100" dirty="0">
                <a:latin typeface="Times New Roman"/>
                <a:ea typeface="微软雅黑"/>
                <a:cs typeface="Times New Roman"/>
              </a:rPr>
              <a:t>，</a:t>
            </a:r>
            <a:r>
              <a:rPr lang="zh-CN" altLang="zh-CN" sz="2400" kern="100" spc="-30" dirty="0">
                <a:latin typeface="Times New Roman"/>
                <a:ea typeface="微软雅黑"/>
                <a:cs typeface="Times New Roman"/>
              </a:rPr>
              <a:t>则在误差允许范围内，由</a:t>
            </a:r>
            <a:r>
              <a:rPr lang="zh-CN" altLang="zh-CN" sz="2400" kern="100" spc="-30" dirty="0" smtClean="0">
                <a:latin typeface="Times New Roman"/>
                <a:ea typeface="微软雅黑"/>
                <a:cs typeface="Times New Roman"/>
              </a:rPr>
              <a:t>计算</a:t>
            </a:r>
            <a:endParaRPr lang="en-US" altLang="zh-CN" sz="2400" kern="100" spc="-30" dirty="0" smtClean="0">
              <a:latin typeface="Times New Roman"/>
              <a:ea typeface="微软雅黑"/>
              <a:cs typeface="Times New Roman"/>
            </a:endParaRPr>
          </a:p>
          <a:p>
            <a:pPr algn="just">
              <a:lnSpc>
                <a:spcPct val="70000"/>
              </a:lnSpc>
              <a:spcAft>
                <a:spcPts val="0"/>
              </a:spcAft>
              <a:tabLst>
                <a:tab pos="2070735" algn="l"/>
              </a:tabLst>
            </a:pPr>
            <a:endParaRPr lang="en-US" altLang="zh-CN" sz="24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400" kern="100" dirty="0" smtClean="0">
                <a:latin typeface="Times New Roman"/>
                <a:ea typeface="微软雅黑"/>
                <a:cs typeface="Times New Roman"/>
              </a:rPr>
              <a:t>得出</a:t>
            </a:r>
            <a:r>
              <a:rPr lang="en-US" altLang="zh-CN" sz="2400" i="1" u="sng" kern="100" dirty="0" smtClean="0">
                <a:latin typeface="Times New Roman"/>
                <a:ea typeface="微软雅黑"/>
                <a:cs typeface="Courier New"/>
              </a:rPr>
              <a:t>            </a:t>
            </a:r>
            <a:r>
              <a:rPr lang="zh-CN" altLang="zh-CN" sz="2400" kern="100" dirty="0" smtClean="0">
                <a:latin typeface="Times New Roman"/>
                <a:ea typeface="微软雅黑"/>
                <a:cs typeface="Times New Roman"/>
              </a:rPr>
              <a:t>＝</a:t>
            </a:r>
            <a:r>
              <a:rPr lang="en-US" altLang="zh-CN" sz="2400" i="1" kern="100" dirty="0" err="1">
                <a:latin typeface="Times New Roman"/>
                <a:ea typeface="微软雅黑"/>
                <a:cs typeface="Courier New"/>
              </a:rPr>
              <a:t>mgh</a:t>
            </a:r>
            <a:r>
              <a:rPr lang="zh-CN" altLang="zh-CN" sz="2400" kern="100" dirty="0">
                <a:latin typeface="Times New Roman"/>
                <a:ea typeface="微软雅黑"/>
                <a:cs typeface="Times New Roman"/>
              </a:rPr>
              <a:t>，机械能守恒定律即被验证</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若以重物下落过程中的某一点</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为基准，设重物的质量为</a:t>
            </a:r>
            <a:r>
              <a:rPr lang="en-US" altLang="zh-CN" sz="2400" i="1" kern="100" dirty="0">
                <a:latin typeface="Times New Roman"/>
                <a:ea typeface="微软雅黑"/>
                <a:cs typeface="Courier New"/>
              </a:rPr>
              <a:t>m</a:t>
            </a:r>
            <a:r>
              <a:rPr lang="zh-CN" altLang="zh-CN" sz="2400" kern="100" dirty="0">
                <a:latin typeface="Times New Roman"/>
                <a:ea typeface="微软雅黑"/>
                <a:cs typeface="Times New Roman"/>
              </a:rPr>
              <a:t>，测</a:t>
            </a:r>
            <a:r>
              <a:rPr lang="zh-CN" altLang="zh-CN" sz="2400" kern="100" spc="40" dirty="0">
                <a:latin typeface="Times New Roman"/>
                <a:ea typeface="微软雅黑"/>
                <a:cs typeface="Times New Roman"/>
              </a:rPr>
              <a:t>出重物对应于</a:t>
            </a:r>
            <a:r>
              <a:rPr lang="en-US" altLang="zh-CN" sz="2400" i="1" kern="100" spc="40" dirty="0">
                <a:latin typeface="Times New Roman"/>
                <a:ea typeface="微软雅黑"/>
                <a:cs typeface="Courier New"/>
              </a:rPr>
              <a:t>A</a:t>
            </a:r>
            <a:r>
              <a:rPr lang="zh-CN" altLang="zh-CN" sz="2400" kern="100" spc="40" dirty="0">
                <a:latin typeface="Times New Roman"/>
                <a:ea typeface="微软雅黑"/>
                <a:cs typeface="Times New Roman"/>
              </a:rPr>
              <a:t>点的速度</a:t>
            </a:r>
            <a:r>
              <a:rPr lang="en-US" altLang="zh-CN" sz="2400" i="1" kern="100" spc="40" dirty="0" err="1">
                <a:latin typeface="Book Antiqua"/>
                <a:ea typeface="微软雅黑"/>
                <a:cs typeface="Times New Roman"/>
              </a:rPr>
              <a:t>v</a:t>
            </a:r>
            <a:r>
              <a:rPr lang="en-US" altLang="zh-CN" sz="2400" i="1" kern="100" spc="40" baseline="-25000" dirty="0" err="1">
                <a:latin typeface="Times New Roman"/>
                <a:ea typeface="微软雅黑"/>
                <a:cs typeface="Courier New"/>
              </a:rPr>
              <a:t>A</a:t>
            </a:r>
            <a:r>
              <a:rPr lang="zh-CN" altLang="zh-CN" sz="2400" kern="100" spc="-50" dirty="0">
                <a:latin typeface="Times New Roman"/>
                <a:ea typeface="微软雅黑"/>
                <a:cs typeface="Times New Roman"/>
              </a:rPr>
              <a:t>，</a:t>
            </a:r>
            <a:r>
              <a:rPr lang="zh-CN" altLang="zh-CN" sz="2400" kern="100" spc="40" dirty="0">
                <a:latin typeface="Times New Roman"/>
                <a:ea typeface="微软雅黑"/>
                <a:cs typeface="Times New Roman"/>
              </a:rPr>
              <a:t>再测出重物由</a:t>
            </a:r>
            <a:r>
              <a:rPr lang="en-US" altLang="zh-CN" sz="2400" i="1" kern="100" spc="40" dirty="0">
                <a:latin typeface="Times New Roman"/>
                <a:ea typeface="微软雅黑"/>
                <a:cs typeface="Courier New"/>
              </a:rPr>
              <a:t>A</a:t>
            </a:r>
            <a:r>
              <a:rPr lang="zh-CN" altLang="zh-CN" sz="2400" kern="100" spc="40" dirty="0">
                <a:latin typeface="Times New Roman"/>
                <a:ea typeface="微软雅黑"/>
                <a:cs typeface="Times New Roman"/>
              </a:rPr>
              <a:t>点下落</a:t>
            </a:r>
            <a:r>
              <a:rPr lang="en-US" altLang="zh-CN" sz="2400" kern="100" spc="40" dirty="0" err="1">
                <a:latin typeface="Times New Roman"/>
                <a:ea typeface="微软雅黑"/>
                <a:cs typeface="Courier New"/>
              </a:rPr>
              <a:t>Δ</a:t>
            </a:r>
            <a:r>
              <a:rPr lang="en-US" altLang="zh-CN" sz="2400" i="1" kern="100" spc="40" dirty="0" err="1">
                <a:latin typeface="Times New Roman"/>
                <a:ea typeface="微软雅黑"/>
                <a:cs typeface="Courier New"/>
              </a:rPr>
              <a:t>h</a:t>
            </a:r>
            <a:r>
              <a:rPr lang="zh-CN" altLang="zh-CN" sz="2400" kern="100" spc="40" dirty="0">
                <a:latin typeface="Times New Roman"/>
                <a:ea typeface="微软雅黑"/>
                <a:cs typeface="Times New Roman"/>
              </a:rPr>
              <a:t>后经过</a:t>
            </a:r>
            <a:r>
              <a:rPr lang="en-US" altLang="zh-CN" sz="2400" i="1" kern="100" spc="40" dirty="0">
                <a:latin typeface="Times New Roman"/>
                <a:ea typeface="微软雅黑"/>
                <a:cs typeface="Courier New"/>
              </a:rPr>
              <a:t>B</a:t>
            </a:r>
            <a:r>
              <a:rPr lang="zh-CN" altLang="zh-CN" sz="2400" kern="100" spc="40" dirty="0" smtClean="0">
                <a:latin typeface="Times New Roman"/>
                <a:ea typeface="微软雅黑"/>
                <a:cs typeface="Times New Roman"/>
              </a:rPr>
              <a:t>点</a:t>
            </a:r>
            <a:endParaRPr lang="en-US" altLang="zh-CN" sz="2400" kern="100" spc="40" dirty="0" smtClean="0">
              <a:latin typeface="Times New Roman"/>
              <a:ea typeface="微软雅黑"/>
              <a:cs typeface="Times New Roman"/>
            </a:endParaRPr>
          </a:p>
          <a:p>
            <a:pPr algn="just">
              <a:lnSpc>
                <a:spcPct val="77000"/>
              </a:lnSpc>
              <a:spcAft>
                <a:spcPts val="0"/>
              </a:spcAft>
              <a:tabLst>
                <a:tab pos="2070735" algn="l"/>
              </a:tabLst>
            </a:pPr>
            <a:endParaRPr lang="en-US" altLang="zh-CN" sz="2400" kern="100" dirty="0">
              <a:latin typeface="Times New Roman"/>
              <a:ea typeface="微软雅黑"/>
              <a:cs typeface="Times New Roman"/>
            </a:endParaRPr>
          </a:p>
          <a:p>
            <a:pPr algn="just">
              <a:lnSpc>
                <a:spcPct val="150000"/>
              </a:lnSpc>
              <a:spcAft>
                <a:spcPts val="0"/>
              </a:spcAft>
              <a:tabLst>
                <a:tab pos="2070735" algn="l"/>
              </a:tabLst>
            </a:pPr>
            <a:r>
              <a:rPr lang="zh-CN" altLang="zh-CN" sz="2400" kern="100" dirty="0" smtClean="0">
                <a:latin typeface="Times New Roman"/>
                <a:ea typeface="微软雅黑"/>
                <a:cs typeface="Times New Roman"/>
              </a:rPr>
              <a:t>的</a:t>
            </a:r>
            <a:r>
              <a:rPr lang="zh-CN" altLang="zh-CN" sz="2400" kern="100" dirty="0">
                <a:latin typeface="Times New Roman"/>
                <a:ea typeface="微软雅黑"/>
                <a:cs typeface="Times New Roman"/>
              </a:rPr>
              <a:t>速度</a:t>
            </a:r>
            <a:r>
              <a:rPr lang="en-US" altLang="zh-CN" sz="2400" i="1" kern="100" dirty="0" err="1">
                <a:latin typeface="Book Antiqua"/>
                <a:ea typeface="微软雅黑"/>
                <a:cs typeface="Times New Roman"/>
              </a:rPr>
              <a:t>v</a:t>
            </a:r>
            <a:r>
              <a:rPr lang="en-US" altLang="zh-CN" sz="2400" i="1" kern="100" baseline="-25000" dirty="0" err="1">
                <a:latin typeface="Times New Roman"/>
                <a:ea typeface="微软雅黑"/>
                <a:cs typeface="Courier New"/>
              </a:rPr>
              <a:t>B</a:t>
            </a:r>
            <a:r>
              <a:rPr lang="zh-CN" altLang="zh-CN" sz="2400" kern="100" dirty="0">
                <a:latin typeface="Times New Roman"/>
                <a:ea typeface="微软雅黑"/>
                <a:cs typeface="Times New Roman"/>
              </a:rPr>
              <a:t>，则在误差允许范围内，由计算</a:t>
            </a:r>
            <a:r>
              <a:rPr lang="zh-CN" altLang="zh-CN" sz="2400" kern="100" dirty="0" smtClean="0">
                <a:latin typeface="Times New Roman"/>
                <a:ea typeface="微软雅黑"/>
                <a:cs typeface="Times New Roman"/>
              </a:rPr>
              <a:t>得出</a:t>
            </a:r>
            <a:r>
              <a:rPr lang="en-US" altLang="zh-CN" sz="2400" i="1" u="sng" kern="100" dirty="0" smtClean="0">
                <a:latin typeface="Times New Roman"/>
                <a:ea typeface="微软雅黑"/>
                <a:cs typeface="Courier New"/>
              </a:rPr>
              <a:t>                       </a:t>
            </a:r>
            <a:r>
              <a:rPr lang="zh-CN" altLang="zh-CN" sz="2400" kern="100" dirty="0" smtClean="0">
                <a:latin typeface="Times New Roman"/>
                <a:ea typeface="微软雅黑"/>
                <a:cs typeface="Times New Roman"/>
              </a:rPr>
              <a:t>＝</a:t>
            </a:r>
            <a:r>
              <a:rPr lang="en-US" altLang="zh-CN" sz="2400" i="1" kern="100" dirty="0" err="1">
                <a:latin typeface="Times New Roman"/>
                <a:ea typeface="微软雅黑"/>
                <a:cs typeface="Courier New"/>
              </a:rPr>
              <a:t>mg</a:t>
            </a:r>
            <a:r>
              <a:rPr lang="en-US" altLang="zh-CN" sz="2400" kern="100" dirty="0" err="1">
                <a:latin typeface="Times New Roman"/>
                <a:ea typeface="微软雅黑"/>
                <a:cs typeface="Courier New"/>
              </a:rPr>
              <a:t>Δ</a:t>
            </a:r>
            <a:r>
              <a:rPr lang="en-US" altLang="zh-CN" sz="2400" i="1" kern="100" dirty="0" err="1">
                <a:latin typeface="Times New Roman"/>
                <a:ea typeface="微软雅黑"/>
                <a:cs typeface="Courier New"/>
              </a:rPr>
              <a:t>h</a:t>
            </a:r>
            <a:r>
              <a:rPr lang="zh-CN" altLang="zh-CN" sz="2400" kern="100" dirty="0">
                <a:latin typeface="Times New Roman"/>
                <a:ea typeface="微软雅黑"/>
                <a:cs typeface="Times New Roman"/>
              </a:rPr>
              <a:t>，机械能守恒定律即被验证</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5645551"/>
              </p:ext>
            </p:extLst>
          </p:nvPr>
        </p:nvGraphicFramePr>
        <p:xfrm>
          <a:off x="1009700" y="1673746"/>
          <a:ext cx="876300" cy="790575"/>
        </p:xfrm>
        <a:graphic>
          <a:graphicData uri="http://schemas.openxmlformats.org/presentationml/2006/ole">
            <mc:AlternateContent xmlns:mc="http://schemas.openxmlformats.org/markup-compatibility/2006">
              <mc:Choice xmlns:v="urn:schemas-microsoft-com:vml" Requires="v">
                <p:oleObj spid="_x0000_s200829" name="文档" r:id="rId3" imgW="883220" imgH="793624" progId="Word.Document.12">
                  <p:embed/>
                </p:oleObj>
              </mc:Choice>
              <mc:Fallback>
                <p:oleObj name="文档" r:id="rId3" imgW="883220" imgH="793624" progId="Word.Document.12">
                  <p:embed/>
                  <p:pic>
                    <p:nvPicPr>
                      <p:cNvPr id="0" name="对象 3"/>
                      <p:cNvPicPr>
                        <a:picLocks noChangeAspect="1" noChangeArrowheads="1"/>
                      </p:cNvPicPr>
                      <p:nvPr/>
                    </p:nvPicPr>
                    <p:blipFill>
                      <a:blip r:embed="rId4"/>
                      <a:srcRect/>
                      <a:stretch>
                        <a:fillRect/>
                      </a:stretch>
                    </p:blipFill>
                    <p:spPr bwMode="auto">
                      <a:xfrm>
                        <a:off x="1009700" y="1673746"/>
                        <a:ext cx="8763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854432046"/>
              </p:ext>
            </p:extLst>
          </p:nvPr>
        </p:nvGraphicFramePr>
        <p:xfrm>
          <a:off x="6482308" y="3581375"/>
          <a:ext cx="2124075" cy="790575"/>
        </p:xfrm>
        <a:graphic>
          <a:graphicData uri="http://schemas.openxmlformats.org/presentationml/2006/ole">
            <mc:AlternateContent xmlns:mc="http://schemas.openxmlformats.org/markup-compatibility/2006">
              <mc:Choice xmlns:v="urn:schemas-microsoft-com:vml" Requires="v">
                <p:oleObj spid="_x0000_s200830" name="文档" r:id="rId5" imgW="2130669" imgH="793624" progId="Word.Document.12">
                  <p:embed/>
                </p:oleObj>
              </mc:Choice>
              <mc:Fallback>
                <p:oleObj name="文档" r:id="rId5" imgW="2130669" imgH="793624" progId="Word.Document.12">
                  <p:embed/>
                  <p:pic>
                    <p:nvPicPr>
                      <p:cNvPr id="0" name=""/>
                      <p:cNvPicPr>
                        <a:picLocks noChangeAspect="1" noChangeArrowheads="1"/>
                      </p:cNvPicPr>
                      <p:nvPr/>
                    </p:nvPicPr>
                    <p:blipFill>
                      <a:blip r:embed="rId6"/>
                      <a:srcRect/>
                      <a:stretch>
                        <a:fillRect/>
                      </a:stretch>
                    </p:blipFill>
                    <p:spPr bwMode="auto">
                      <a:xfrm>
                        <a:off x="6482308" y="3581375"/>
                        <a:ext cx="21240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585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6358" y="1059582"/>
            <a:ext cx="6884194" cy="523220"/>
          </a:xfrm>
          <a:prstGeom prst="rect">
            <a:avLst/>
          </a:prstGeom>
        </p:spPr>
        <p:txBody>
          <a:bodyPr wrap="square">
            <a:spAutoFit/>
          </a:bodyPr>
          <a:lstStyle/>
          <a:p>
            <a:pPr algn="just">
              <a:spcAft>
                <a:spcPts val="0"/>
              </a:spcAft>
            </a:pPr>
            <a:r>
              <a:rPr lang="zh-CN" altLang="en-US" sz="2800" b="1" kern="100" dirty="0">
                <a:latin typeface="Times New Roman" pitchFamily="18" charset="0"/>
                <a:ea typeface="微软雅黑" pitchFamily="34" charset="-122"/>
                <a:cs typeface="Times New Roman" pitchFamily="18" charset="0"/>
              </a:rPr>
              <a:t>二、实验器材</a:t>
            </a:r>
            <a:endParaRPr lang="zh-CN" altLang="zh-CN" sz="2800" b="1" i="1" kern="100" dirty="0">
              <a:latin typeface="Times New Roman" pitchFamily="18" charset="0"/>
              <a:ea typeface="微软雅黑" pitchFamily="34" charset="-122"/>
              <a:cs typeface="Times New Roman" pitchFamily="18" charset="0"/>
            </a:endParaRPr>
          </a:p>
        </p:txBody>
      </p:sp>
      <p:sp>
        <p:nvSpPr>
          <p:cNvPr id="10" name="矩形 9"/>
          <p:cNvSpPr/>
          <p:nvPr/>
        </p:nvSpPr>
        <p:spPr>
          <a:xfrm>
            <a:off x="466356" y="1606465"/>
            <a:ext cx="8172000" cy="2031325"/>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铁架台</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带铁夹</a:t>
            </a:r>
            <a:r>
              <a:rPr lang="en-US" altLang="zh-CN" sz="2800" kern="100" dirty="0">
                <a:latin typeface="Times New Roman"/>
                <a:ea typeface="微软雅黑"/>
                <a:cs typeface="Courier New"/>
              </a:rPr>
              <a:t>)</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a:t>
            </a:r>
            <a:r>
              <a:rPr lang="zh-CN" altLang="zh-CN" sz="2800" kern="100" dirty="0">
                <a:latin typeface="Times New Roman"/>
                <a:ea typeface="微软雅黑"/>
                <a:cs typeface="Times New Roman"/>
              </a:rPr>
              <a:t>重物</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带夹子</a:t>
            </a:r>
            <a:r>
              <a:rPr lang="en-US" altLang="zh-CN" sz="2800" kern="100" dirty="0">
                <a:latin typeface="Times New Roman"/>
                <a:ea typeface="微软雅黑"/>
                <a:cs typeface="Courier New"/>
              </a:rPr>
              <a:t>)</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a:t>
            </a:r>
            <a:r>
              <a:rPr lang="zh-CN" altLang="zh-CN" sz="2800" kern="100" dirty="0">
                <a:latin typeface="Times New Roman"/>
                <a:ea typeface="微软雅黑"/>
                <a:cs typeface="Times New Roman"/>
              </a:rPr>
              <a:t>复写纸、导线、毫米刻度尺、低压交流电源</a:t>
            </a: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6 V).</a:t>
            </a:r>
            <a:endParaRPr lang="zh-CN" altLang="zh-CN" sz="2800" kern="100" dirty="0">
              <a:effectLst/>
              <a:latin typeface="宋体"/>
              <a:cs typeface="Courier New"/>
            </a:endParaRPr>
          </a:p>
        </p:txBody>
      </p:sp>
      <p:sp>
        <p:nvSpPr>
          <p:cNvPr id="2" name="矩形 1"/>
          <p:cNvSpPr/>
          <p:nvPr/>
        </p:nvSpPr>
        <p:spPr>
          <a:xfrm>
            <a:off x="529610" y="2320122"/>
            <a:ext cx="1261467"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纸带</a:t>
            </a:r>
            <a:endParaRPr lang="zh-CN" altLang="en-US" dirty="0">
              <a:solidFill>
                <a:srgbClr val="0070C0"/>
              </a:solidFill>
            </a:endParaRPr>
          </a:p>
        </p:txBody>
      </p:sp>
      <p:sp>
        <p:nvSpPr>
          <p:cNvPr id="3" name="矩形 2"/>
          <p:cNvSpPr/>
          <p:nvPr/>
        </p:nvSpPr>
        <p:spPr>
          <a:xfrm>
            <a:off x="3349035" y="1650390"/>
            <a:ext cx="3238003" cy="523220"/>
          </a:xfrm>
          <a:prstGeom prst="rect">
            <a:avLst/>
          </a:prstGeom>
        </p:spPr>
        <p:txBody>
          <a:bodyPr wrap="square">
            <a:spAutoFit/>
          </a:bodyPr>
          <a:lstStyle/>
          <a:p>
            <a:pPr lvl="0"/>
            <a:r>
              <a:rPr lang="zh-CN" altLang="zh-CN" sz="2800" kern="100" dirty="0">
                <a:solidFill>
                  <a:srgbClr val="0070C0"/>
                </a:solidFill>
                <a:latin typeface="Times New Roman"/>
                <a:ea typeface="微软雅黑"/>
                <a:cs typeface="Times New Roman"/>
              </a:rPr>
              <a:t>电磁打点计时器</a:t>
            </a:r>
            <a:endParaRPr lang="zh-CN" altLang="zh-CN" sz="28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7504" y="137195"/>
            <a:ext cx="6884194" cy="492443"/>
          </a:xfrm>
          <a:prstGeom prst="rect">
            <a:avLst/>
          </a:prstGeom>
        </p:spPr>
        <p:txBody>
          <a:bodyPr wrap="square">
            <a:spAutoFit/>
          </a:bodyPr>
          <a:lstStyle/>
          <a:p>
            <a:pPr algn="just">
              <a:spcAft>
                <a:spcPts val="0"/>
              </a:spcAft>
            </a:pPr>
            <a:r>
              <a:rPr lang="zh-CN" altLang="en-US" sz="2600" b="1" kern="100" dirty="0">
                <a:latin typeface="Times New Roman" pitchFamily="18" charset="0"/>
                <a:ea typeface="微软雅黑" pitchFamily="34" charset="-122"/>
                <a:cs typeface="Times New Roman" pitchFamily="18" charset="0"/>
              </a:rPr>
              <a:t>三、实验步骤</a:t>
            </a:r>
            <a:endParaRPr lang="zh-CN" altLang="zh-CN" sz="2600" b="1" i="1" kern="100" dirty="0">
              <a:latin typeface="Times New Roman" pitchFamily="18" charset="0"/>
              <a:ea typeface="微软雅黑" pitchFamily="34" charset="-122"/>
              <a:cs typeface="Times New Roman" pitchFamily="18" charset="0"/>
            </a:endParaRPr>
          </a:p>
        </p:txBody>
      </p:sp>
      <p:sp>
        <p:nvSpPr>
          <p:cNvPr id="10" name="矩形 9"/>
          <p:cNvSpPr/>
          <p:nvPr/>
        </p:nvSpPr>
        <p:spPr>
          <a:xfrm>
            <a:off x="107503" y="579303"/>
            <a:ext cx="8928000" cy="4546437"/>
          </a:xfrm>
          <a:prstGeom prst="rect">
            <a:avLst/>
          </a:prstGeom>
        </p:spPr>
        <p:txBody>
          <a:bodyPr wrap="square">
            <a:spAutoFit/>
          </a:bodyPr>
          <a:lstStyle/>
          <a:p>
            <a:pPr algn="just">
              <a:lnSpc>
                <a:spcPct val="132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安装置：按图</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甲把打点计时器安装在铁架台上，用导线把打点计时器与电源连接好</a:t>
            </a:r>
            <a:r>
              <a:rPr lang="en-US" altLang="zh-CN" sz="2400" kern="100" dirty="0" smtClean="0">
                <a:latin typeface="Times New Roman"/>
                <a:ea typeface="微软雅黑"/>
                <a:cs typeface="Courier New"/>
              </a:rPr>
              <a:t>.</a:t>
            </a:r>
          </a:p>
          <a:p>
            <a:pPr algn="just">
              <a:lnSpc>
                <a:spcPct val="135000"/>
              </a:lnSpc>
              <a:spcAft>
                <a:spcPts val="0"/>
              </a:spcAft>
              <a:tabLst>
                <a:tab pos="2070735" algn="l"/>
              </a:tabLst>
            </a:pPr>
            <a:endParaRPr lang="en-US" altLang="zh-CN" sz="2400" kern="100" dirty="0">
              <a:latin typeface="Times New Roman"/>
              <a:ea typeface="微软雅黑"/>
              <a:cs typeface="Courier New"/>
            </a:endParaRPr>
          </a:p>
          <a:p>
            <a:pPr algn="just">
              <a:lnSpc>
                <a:spcPct val="135000"/>
              </a:lnSpc>
              <a:spcAft>
                <a:spcPts val="0"/>
              </a:spcAft>
              <a:tabLst>
                <a:tab pos="2070735" algn="l"/>
              </a:tabLst>
            </a:pPr>
            <a:endParaRPr lang="en-US" altLang="zh-CN" sz="2400" kern="100" dirty="0" smtClean="0">
              <a:latin typeface="Times New Roman"/>
              <a:ea typeface="微软雅黑"/>
              <a:cs typeface="Courier New"/>
            </a:endParaRPr>
          </a:p>
          <a:p>
            <a:pPr algn="just">
              <a:lnSpc>
                <a:spcPct val="135000"/>
              </a:lnSpc>
              <a:spcAft>
                <a:spcPts val="0"/>
              </a:spcAft>
              <a:tabLst>
                <a:tab pos="2070735" algn="l"/>
              </a:tabLst>
            </a:pPr>
            <a:endParaRPr lang="en-US" altLang="zh-CN" sz="2400" kern="100" dirty="0">
              <a:latin typeface="Times New Roman"/>
              <a:ea typeface="微软雅黑"/>
              <a:cs typeface="Courier New"/>
            </a:endParaRPr>
          </a:p>
          <a:p>
            <a:pPr algn="just">
              <a:lnSpc>
                <a:spcPct val="135000"/>
              </a:lnSpc>
              <a:spcAft>
                <a:spcPts val="0"/>
              </a:spcAft>
              <a:tabLst>
                <a:tab pos="2070735" algn="l"/>
              </a:tabLst>
            </a:pPr>
            <a:endParaRPr lang="en-US" altLang="zh-CN" sz="2400" kern="100" dirty="0" smtClean="0">
              <a:latin typeface="Times New Roman"/>
              <a:ea typeface="微软雅黑"/>
              <a:cs typeface="Courier New"/>
            </a:endParaRPr>
          </a:p>
          <a:p>
            <a:pPr algn="just">
              <a:lnSpc>
                <a:spcPct val="135000"/>
              </a:lnSpc>
              <a:spcAft>
                <a:spcPts val="0"/>
              </a:spcAft>
              <a:tabLst>
                <a:tab pos="2070735" algn="l"/>
              </a:tabLst>
            </a:pPr>
            <a:endParaRPr lang="en-US" altLang="zh-CN" sz="2400" kern="100" dirty="0" smtClean="0">
              <a:latin typeface="宋体"/>
              <a:cs typeface="Courier New"/>
            </a:endParaRPr>
          </a:p>
          <a:p>
            <a:pPr algn="just">
              <a:lnSpc>
                <a:spcPct val="135000"/>
              </a:lnSpc>
              <a:spcAft>
                <a:spcPts val="0"/>
              </a:spcAft>
              <a:tabLst>
                <a:tab pos="2070735" algn="l"/>
              </a:tabLst>
            </a:pPr>
            <a:endParaRPr lang="zh-CN" altLang="zh-CN" sz="2400" kern="100" dirty="0">
              <a:latin typeface="宋体"/>
              <a:cs typeface="Courier New"/>
            </a:endParaRPr>
          </a:p>
          <a:p>
            <a:pPr algn="ctr">
              <a:lnSpc>
                <a:spcPct val="132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1</a:t>
            </a:r>
            <a:endParaRPr lang="zh-CN" altLang="zh-CN" sz="2400" kern="100" dirty="0">
              <a:effectLst/>
              <a:latin typeface="宋体"/>
              <a:cs typeface="Courier New"/>
            </a:endParaRPr>
          </a:p>
        </p:txBody>
      </p:sp>
      <p:pic>
        <p:nvPicPr>
          <p:cNvPr id="4" name="图片 3" descr="F:\2015赵瑊\同步\物理\人教必修2\word\A403.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1202" y="1518800"/>
            <a:ext cx="3876440" cy="3059649"/>
          </a:xfrm>
          <a:prstGeom prst="rect">
            <a:avLst/>
          </a:prstGeom>
          <a:noFill/>
          <a:ln>
            <a:noFill/>
          </a:ln>
        </p:spPr>
      </p:pic>
    </p:spTree>
    <p:extLst>
      <p:ext uri="{BB962C8B-B14F-4D97-AF65-F5344CB8AC3E}">
        <p14:creationId xmlns:p14="http://schemas.microsoft.com/office/powerpoint/2010/main" val="130411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07503" y="-11013"/>
            <a:ext cx="8928000" cy="5045612"/>
          </a:xfrm>
          <a:prstGeom prst="rect">
            <a:avLst/>
          </a:prstGeom>
        </p:spPr>
        <p:txBody>
          <a:bodyPr wrap="square">
            <a:spAutoFit/>
          </a:bodyPr>
          <a:lstStyle/>
          <a:p>
            <a:pPr algn="just">
              <a:lnSpc>
                <a:spcPct val="145000"/>
              </a:lnSpc>
              <a:spcAft>
                <a:spcPts val="0"/>
              </a:spcAft>
              <a:tabLst>
                <a:tab pos="2070735" algn="l"/>
              </a:tabLst>
            </a:pP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打纸带：在纸带的一端把重物用夹子固定好，另一端穿过打点计时器的限位孔，用手竖直提起纸带使重物停靠在打点计时器附</a:t>
            </a:r>
            <a:r>
              <a:rPr lang="zh-CN" altLang="zh-CN" sz="2500" kern="100" spc="-90" dirty="0">
                <a:latin typeface="Times New Roman"/>
                <a:ea typeface="微软雅黑"/>
                <a:cs typeface="Times New Roman"/>
              </a:rPr>
              <a:t>近</a:t>
            </a:r>
            <a:r>
              <a:rPr lang="en-US" altLang="zh-CN" sz="2500" kern="100" spc="-90" dirty="0">
                <a:latin typeface="Times New Roman"/>
                <a:ea typeface="微软雅黑"/>
                <a:cs typeface="Courier New"/>
              </a:rPr>
              <a:t>.</a:t>
            </a:r>
            <a:r>
              <a:rPr lang="zh-CN" altLang="zh-CN" sz="2500" kern="100" spc="-90" dirty="0">
                <a:latin typeface="Times New Roman"/>
                <a:ea typeface="微软雅黑"/>
                <a:cs typeface="Times New Roman"/>
              </a:rPr>
              <a:t>先接通电源后放手，让重物拉着纸带自由下落</a:t>
            </a:r>
            <a:r>
              <a:rPr lang="en-US" altLang="zh-CN" sz="2500" kern="100" spc="-90" dirty="0">
                <a:latin typeface="Times New Roman"/>
                <a:ea typeface="微软雅黑"/>
                <a:cs typeface="Courier New"/>
              </a:rPr>
              <a:t>.</a:t>
            </a:r>
            <a:r>
              <a:rPr lang="zh-CN" altLang="zh-CN" sz="2500" kern="100" spc="-90" dirty="0">
                <a:latin typeface="Times New Roman"/>
                <a:ea typeface="微软雅黑"/>
                <a:cs typeface="Times New Roman"/>
              </a:rPr>
              <a:t>重复几次，</a:t>
            </a:r>
            <a:r>
              <a:rPr lang="zh-CN" altLang="zh-CN" sz="2500" kern="100" dirty="0">
                <a:latin typeface="Times New Roman"/>
                <a:ea typeface="微软雅黑"/>
                <a:cs typeface="Times New Roman"/>
              </a:rPr>
              <a:t>得到</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5</a:t>
            </a:r>
            <a:r>
              <a:rPr lang="zh-CN" altLang="zh-CN" sz="2500" kern="100" dirty="0">
                <a:latin typeface="Times New Roman"/>
                <a:ea typeface="微软雅黑"/>
                <a:cs typeface="Times New Roman"/>
              </a:rPr>
              <a:t>条打好点的纸带</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5000"/>
              </a:lnSpc>
              <a:spcAft>
                <a:spcPts val="0"/>
              </a:spcAft>
              <a:tabLst>
                <a:tab pos="2070735" algn="l"/>
              </a:tabLst>
            </a:pP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选纸带：从打好点的纸带中挑选点迹清晰且开始的两点间距接近</a:t>
            </a:r>
            <a:r>
              <a:rPr lang="en-US" altLang="zh-CN" sz="2500" kern="100" dirty="0">
                <a:latin typeface="Times New Roman"/>
                <a:ea typeface="微软雅黑"/>
                <a:cs typeface="Courier New"/>
              </a:rPr>
              <a:t>2 mm</a:t>
            </a:r>
            <a:r>
              <a:rPr lang="zh-CN" altLang="zh-CN" sz="2500" kern="100" dirty="0">
                <a:latin typeface="Times New Roman"/>
                <a:ea typeface="微软雅黑"/>
                <a:cs typeface="Times New Roman"/>
              </a:rPr>
              <a:t>的一条纸带，在起始点标上</a:t>
            </a:r>
            <a:r>
              <a:rPr lang="en-US" altLang="zh-CN" sz="2500" kern="100" dirty="0">
                <a:latin typeface="Times New Roman"/>
                <a:ea typeface="微软雅黑"/>
                <a:cs typeface="Courier New"/>
              </a:rPr>
              <a:t>0</a:t>
            </a:r>
            <a:r>
              <a:rPr lang="zh-CN" altLang="zh-CN" sz="2500" kern="100" dirty="0">
                <a:latin typeface="Times New Roman"/>
                <a:ea typeface="微软雅黑"/>
                <a:cs typeface="Times New Roman"/>
              </a:rPr>
              <a:t>，以后任取间隔相同时间的点依次标上</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3</a:t>
            </a:r>
            <a:r>
              <a:rPr lang="en-US" altLang="zh-CN" sz="2500" kern="100" dirty="0">
                <a:latin typeface="宋体"/>
                <a:ea typeface="微软雅黑"/>
                <a:cs typeface="Times New Roman"/>
              </a:rPr>
              <a:t>……</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5000"/>
              </a:lnSpc>
              <a:spcAft>
                <a:spcPts val="0"/>
              </a:spcAft>
              <a:tabLst>
                <a:tab pos="2070735" algn="l"/>
              </a:tabLst>
            </a:pPr>
            <a:r>
              <a:rPr lang="en-US" altLang="zh-CN" sz="2500" kern="100" dirty="0">
                <a:latin typeface="Times New Roman"/>
                <a:ea typeface="微软雅黑"/>
                <a:cs typeface="Courier New"/>
              </a:rPr>
              <a:t>4.</a:t>
            </a:r>
            <a:r>
              <a:rPr lang="zh-CN" altLang="zh-CN" sz="2500" kern="100" dirty="0">
                <a:latin typeface="Times New Roman"/>
                <a:ea typeface="微软雅黑"/>
                <a:cs typeface="Times New Roman"/>
              </a:rPr>
              <a:t>测距离：用刻度尺测出</a:t>
            </a:r>
            <a:r>
              <a:rPr lang="en-US" altLang="zh-CN" sz="2500" kern="100" dirty="0">
                <a:latin typeface="Times New Roman"/>
                <a:ea typeface="微软雅黑"/>
                <a:cs typeface="Courier New"/>
              </a:rPr>
              <a:t>0</a:t>
            </a:r>
            <a:r>
              <a:rPr lang="zh-CN" altLang="zh-CN" sz="2500" kern="100" dirty="0">
                <a:latin typeface="Times New Roman"/>
                <a:ea typeface="微软雅黑"/>
                <a:cs typeface="Times New Roman"/>
              </a:rPr>
              <a:t>到</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3</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的距离，即为对应下落的高度</a:t>
            </a:r>
            <a:r>
              <a:rPr lang="en-US" altLang="zh-CN" sz="2500" i="1" kern="100" dirty="0" err="1">
                <a:latin typeface="Times New Roman"/>
                <a:ea typeface="微软雅黑"/>
                <a:cs typeface="Courier New"/>
              </a:rPr>
              <a:t>h</a:t>
            </a:r>
            <a:r>
              <a:rPr lang="en-US" altLang="zh-CN" sz="2500" kern="100" baseline="-25000" dirty="0" err="1">
                <a:latin typeface="Times New Roman"/>
                <a:ea typeface="微软雅黑"/>
                <a:cs typeface="Courier New"/>
              </a:rPr>
              <a:t>1</a:t>
            </a:r>
            <a:r>
              <a:rPr lang="zh-CN" altLang="zh-CN" sz="2500" kern="100" dirty="0">
                <a:latin typeface="Times New Roman"/>
                <a:ea typeface="微软雅黑"/>
                <a:cs typeface="Times New Roman"/>
              </a:rPr>
              <a:t>、</a:t>
            </a:r>
            <a:r>
              <a:rPr lang="en-US" altLang="zh-CN" sz="2500" i="1" kern="100" dirty="0" err="1">
                <a:latin typeface="Times New Roman"/>
                <a:ea typeface="微软雅黑"/>
                <a:cs typeface="Courier New"/>
              </a:rPr>
              <a:t>h</a:t>
            </a:r>
            <a:r>
              <a:rPr lang="en-US" altLang="zh-CN" sz="2500" kern="100" baseline="-25000" dirty="0" err="1">
                <a:latin typeface="Times New Roman"/>
                <a:ea typeface="微软雅黑"/>
                <a:cs typeface="Courier New"/>
              </a:rPr>
              <a:t>2</a:t>
            </a:r>
            <a:r>
              <a:rPr lang="zh-CN" altLang="zh-CN" sz="2500" kern="100" dirty="0">
                <a:latin typeface="Times New Roman"/>
                <a:ea typeface="微软雅黑"/>
                <a:cs typeface="Times New Roman"/>
              </a:rPr>
              <a:t>、</a:t>
            </a:r>
            <a:r>
              <a:rPr lang="en-US" altLang="zh-CN" sz="2500" i="1" kern="100" dirty="0" err="1">
                <a:latin typeface="Times New Roman"/>
                <a:ea typeface="微软雅黑"/>
                <a:cs typeface="Courier New"/>
              </a:rPr>
              <a:t>h</a:t>
            </a:r>
            <a:r>
              <a:rPr lang="en-US" altLang="zh-CN" sz="2500" kern="100" baseline="-25000" dirty="0" err="1">
                <a:latin typeface="Times New Roman"/>
                <a:ea typeface="微软雅黑"/>
                <a:cs typeface="Courier New"/>
              </a:rPr>
              <a:t>3</a:t>
            </a:r>
            <a:r>
              <a:rPr lang="en-US" altLang="zh-CN" sz="2500" kern="100" dirty="0">
                <a:latin typeface="宋体"/>
                <a:ea typeface="微软雅黑"/>
                <a:cs typeface="Times New Roman"/>
              </a:rPr>
              <a:t>……</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spTree>
    <p:extLst>
      <p:ext uri="{BB962C8B-B14F-4D97-AF65-F5344CB8AC3E}">
        <p14:creationId xmlns:p14="http://schemas.microsoft.com/office/powerpoint/2010/main" val="130411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8454" y="320338"/>
            <a:ext cx="6793136" cy="523220"/>
          </a:xfrm>
          <a:prstGeom prst="rect">
            <a:avLst/>
          </a:prstGeom>
        </p:spPr>
        <p:txBody>
          <a:bodyPr wrap="square">
            <a:spAutoFit/>
          </a:bodyPr>
          <a:lstStyle/>
          <a:p>
            <a:pPr algn="just">
              <a:spcAft>
                <a:spcPts val="0"/>
              </a:spcAft>
            </a:pPr>
            <a:r>
              <a:rPr lang="zh-CN" altLang="en-US" sz="2800" b="1" kern="100" dirty="0">
                <a:latin typeface="Times New Roman" pitchFamily="18" charset="0"/>
                <a:ea typeface="微软雅黑" pitchFamily="34" charset="-122"/>
                <a:cs typeface="Times New Roman" pitchFamily="18" charset="0"/>
              </a:rPr>
              <a:t>四、数据处理</a:t>
            </a:r>
            <a:endParaRPr lang="zh-CN" altLang="zh-CN" sz="2800" b="1" i="1" kern="100" dirty="0">
              <a:latin typeface="Times New Roman" pitchFamily="18" charset="0"/>
              <a:ea typeface="微软雅黑" pitchFamily="34" charset="-122"/>
              <a:cs typeface="Times New Roman" pitchFamily="18" charset="0"/>
            </a:endParaRPr>
          </a:p>
        </p:txBody>
      </p:sp>
      <p:sp>
        <p:nvSpPr>
          <p:cNvPr id="4" name="矩形 3"/>
          <p:cNvSpPr/>
          <p:nvPr/>
        </p:nvSpPr>
        <p:spPr>
          <a:xfrm>
            <a:off x="88454" y="2213451"/>
            <a:ext cx="8828410" cy="646331"/>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机械能守恒定律的验证：方法一：利用起始点和第</a:t>
            </a:r>
            <a:r>
              <a:rPr lang="en-US" altLang="zh-CN" sz="2400" i="1" kern="100" dirty="0">
                <a:latin typeface="Times New Roman"/>
                <a:ea typeface="微软雅黑"/>
                <a:cs typeface="Courier New"/>
              </a:rPr>
              <a:t>n</a:t>
            </a:r>
            <a:r>
              <a:rPr lang="zh-CN" altLang="zh-CN" sz="2400" kern="100" dirty="0">
                <a:latin typeface="Times New Roman"/>
                <a:ea typeface="微软雅黑"/>
                <a:cs typeface="Times New Roman"/>
              </a:rPr>
              <a:t>点</a:t>
            </a:r>
            <a:r>
              <a:rPr lang="en-US" altLang="zh-CN" sz="2400" kern="100" dirty="0">
                <a:latin typeface="Times New Roman"/>
                <a:ea typeface="微软雅黑"/>
                <a:cs typeface="Courier New"/>
              </a:rPr>
              <a:t>.</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621938738"/>
              </p:ext>
            </p:extLst>
          </p:nvPr>
        </p:nvGraphicFramePr>
        <p:xfrm>
          <a:off x="190500" y="762000"/>
          <a:ext cx="8763000" cy="1504950"/>
        </p:xfrm>
        <a:graphic>
          <a:graphicData uri="http://schemas.openxmlformats.org/presentationml/2006/ole">
            <mc:AlternateContent xmlns:mc="http://schemas.openxmlformats.org/markup-compatibility/2006">
              <mc:Choice xmlns:v="urn:schemas-microsoft-com:vml" Requires="v">
                <p:oleObj spid="_x0000_s201821" name="文档" r:id="rId3" imgW="8773596" imgH="1511060" progId="Word.Document.12">
                  <p:embed/>
                </p:oleObj>
              </mc:Choice>
              <mc:Fallback>
                <p:oleObj name="文档" r:id="rId3" imgW="8773596" imgH="1511060" progId="Word.Document.12">
                  <p:embed/>
                  <p:pic>
                    <p:nvPicPr>
                      <p:cNvPr id="0" name=""/>
                      <p:cNvPicPr>
                        <a:picLocks noChangeAspect="1" noChangeArrowheads="1"/>
                      </p:cNvPicPr>
                      <p:nvPr/>
                    </p:nvPicPr>
                    <p:blipFill>
                      <a:blip r:embed="rId4"/>
                      <a:srcRect/>
                      <a:stretch>
                        <a:fillRect/>
                      </a:stretch>
                    </p:blipFill>
                    <p:spPr bwMode="auto">
                      <a:xfrm>
                        <a:off x="190500" y="762000"/>
                        <a:ext cx="87630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53222786"/>
              </p:ext>
            </p:extLst>
          </p:nvPr>
        </p:nvGraphicFramePr>
        <p:xfrm>
          <a:off x="190500" y="2885281"/>
          <a:ext cx="8763000" cy="1990725"/>
        </p:xfrm>
        <a:graphic>
          <a:graphicData uri="http://schemas.openxmlformats.org/presentationml/2006/ole">
            <mc:AlternateContent xmlns:mc="http://schemas.openxmlformats.org/markup-compatibility/2006">
              <mc:Choice xmlns:v="urn:schemas-microsoft-com:vml" Requires="v">
                <p:oleObj spid="_x0000_s201822" name="文档" r:id="rId5" imgW="8773596" imgH="1991624" progId="Word.Document.12">
                  <p:embed/>
                </p:oleObj>
              </mc:Choice>
              <mc:Fallback>
                <p:oleObj name="文档" r:id="rId5" imgW="8773596" imgH="1991624" progId="Word.Document.12">
                  <p:embed/>
                  <p:pic>
                    <p:nvPicPr>
                      <p:cNvPr id="0" name=""/>
                      <p:cNvPicPr>
                        <a:picLocks noChangeAspect="1" noChangeArrowheads="1"/>
                      </p:cNvPicPr>
                      <p:nvPr/>
                    </p:nvPicPr>
                    <p:blipFill>
                      <a:blip r:embed="rId6"/>
                      <a:srcRect/>
                      <a:stretch>
                        <a:fillRect/>
                      </a:stretch>
                    </p:blipFill>
                    <p:spPr bwMode="auto">
                      <a:xfrm>
                        <a:off x="190500" y="2885281"/>
                        <a:ext cx="87630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0411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2688</TotalTime>
  <Words>1660</Words>
  <Application>Microsoft Office PowerPoint</Application>
  <PresentationFormat>全屏显示(16:9)</PresentationFormat>
  <Paragraphs>164</Paragraphs>
  <Slides>36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Office 主题​​</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1794</cp:revision>
  <dcterms:created xsi:type="dcterms:W3CDTF">2015-03-06T01:52:29Z</dcterms:created>
  <dcterms:modified xsi:type="dcterms:W3CDTF">2015-08-27T09:51:17Z</dcterms:modified>
</cp:coreProperties>
</file>