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407" r:id="rId6"/>
    <p:sldId id="514" r:id="rId7"/>
    <p:sldId id="434" r:id="rId8"/>
    <p:sldId id="503" r:id="rId9"/>
    <p:sldId id="360" r:id="rId10"/>
    <p:sldId id="361" r:id="rId11"/>
    <p:sldId id="504" r:id="rId12"/>
    <p:sldId id="451" r:id="rId13"/>
    <p:sldId id="515" r:id="rId14"/>
    <p:sldId id="516" r:id="rId15"/>
    <p:sldId id="292" r:id="rId16"/>
    <p:sldId id="495" r:id="rId17"/>
    <p:sldId id="447" r:id="rId18"/>
    <p:sldId id="478" r:id="rId19"/>
    <p:sldId id="500" r:id="rId20"/>
    <p:sldId id="505" r:id="rId21"/>
    <p:sldId id="517" r:id="rId22"/>
    <p:sldId id="485" r:id="rId23"/>
    <p:sldId id="333" r:id="rId24"/>
    <p:sldId id="518" r:id="rId25"/>
    <p:sldId id="334" r:id="rId26"/>
    <p:sldId id="264" r:id="rId27"/>
    <p:sldId id="340" r:id="rId28"/>
    <p:sldId id="506" r:id="rId29"/>
    <p:sldId id="271" r:id="rId30"/>
    <p:sldId id="513" r:id="rId31"/>
    <p:sldId id="519" r:id="rId32"/>
    <p:sldId id="520" r:id="rId33"/>
    <p:sldId id="521" r:id="rId34"/>
    <p:sldId id="433" r:id="rId35"/>
    <p:sldId id="274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9296" autoAdjust="0"/>
  </p:normalViewPr>
  <p:slideViewPr>
    <p:cSldViewPr>
      <p:cViewPr>
        <p:scale>
          <a:sx n="100" d="100"/>
          <a:sy n="100" d="100"/>
        </p:scale>
        <p:origin x="-1380" y="-9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15A9-A837-449B-9E85-7F63B45FAA90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291E-1CCA-4B81-8184-A01DA4392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2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2291E-1CCA-4B81-8184-A01DA4392D8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1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package" Target="../embeddings/Microsoft_Word_Document4.docx"/><Relationship Id="rId7" Type="http://schemas.openxmlformats.org/officeDocument/2006/relationships/slide" Target="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" Target="slide25.xml"/><Relationship Id="rId7" Type="http://schemas.openxmlformats.org/officeDocument/2006/relationships/package" Target="../embeddings/Microsoft_Word_Document5.docx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slide" Target="slide29.xml"/><Relationship Id="rId11" Type="http://schemas.openxmlformats.org/officeDocument/2006/relationships/package" Target="../embeddings/Microsoft_Word_Document7.docx"/><Relationship Id="rId5" Type="http://schemas.openxmlformats.org/officeDocument/2006/relationships/slide" Target="slide27.xml"/><Relationship Id="rId10" Type="http://schemas.openxmlformats.org/officeDocument/2006/relationships/image" Target="../media/image10.emf"/><Relationship Id="rId4" Type="http://schemas.openxmlformats.org/officeDocument/2006/relationships/slide" Target="slide26.xml"/><Relationship Id="rId9" Type="http://schemas.openxmlformats.org/officeDocument/2006/relationships/package" Target="../embeddings/Microsoft_Word_Document6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slide" Target="slide25.xml"/><Relationship Id="rId7" Type="http://schemas.openxmlformats.org/officeDocument/2006/relationships/package" Target="../embeddings/Microsoft_Word_Document8.docx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slide" Target="slide29.xml"/><Relationship Id="rId11" Type="http://schemas.openxmlformats.org/officeDocument/2006/relationships/package" Target="../embeddings/Microsoft_Word_Document10.docx"/><Relationship Id="rId5" Type="http://schemas.openxmlformats.org/officeDocument/2006/relationships/slide" Target="slide27.xml"/><Relationship Id="rId10" Type="http://schemas.openxmlformats.org/officeDocument/2006/relationships/image" Target="../media/image14.emf"/><Relationship Id="rId4" Type="http://schemas.openxmlformats.org/officeDocument/2006/relationships/slide" Target="slide26.xml"/><Relationship Id="rId9" Type="http://schemas.openxmlformats.org/officeDocument/2006/relationships/package" Target="../embeddings/Microsoft_Word_Document9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slide" Target="slide25.xml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slide" Target="slide29.xml"/><Relationship Id="rId5" Type="http://schemas.openxmlformats.org/officeDocument/2006/relationships/slide" Target="slide27.xml"/><Relationship Id="rId10" Type="http://schemas.openxmlformats.org/officeDocument/2006/relationships/image" Target="../media/image17.emf"/><Relationship Id="rId4" Type="http://schemas.openxmlformats.org/officeDocument/2006/relationships/slide" Target="slide26.xml"/><Relationship Id="rId9" Type="http://schemas.openxmlformats.org/officeDocument/2006/relationships/package" Target="../embeddings/Microsoft_Word_Document12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slide" Target="slide25.xml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29.xml"/><Relationship Id="rId5" Type="http://schemas.openxmlformats.org/officeDocument/2006/relationships/slide" Target="slide27.xml"/><Relationship Id="rId10" Type="http://schemas.openxmlformats.org/officeDocument/2006/relationships/image" Target="../media/image19.emf"/><Relationship Id="rId4" Type="http://schemas.openxmlformats.org/officeDocument/2006/relationships/slide" Target="slide26.xml"/><Relationship Id="rId9" Type="http://schemas.openxmlformats.org/officeDocument/2006/relationships/package" Target="../embeddings/Microsoft_Word_Document14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slide" Target="slide25.xml"/><Relationship Id="rId7" Type="http://schemas.openxmlformats.org/officeDocument/2006/relationships/package" Target="../embeddings/Microsoft_Word_Document15.docx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slide" Target="slide29.xml"/><Relationship Id="rId11" Type="http://schemas.openxmlformats.org/officeDocument/2006/relationships/package" Target="../embeddings/Microsoft_Word_Document17.docx"/><Relationship Id="rId5" Type="http://schemas.openxmlformats.org/officeDocument/2006/relationships/slide" Target="slide27.xml"/><Relationship Id="rId10" Type="http://schemas.openxmlformats.org/officeDocument/2006/relationships/image" Target="../media/image21.emf"/><Relationship Id="rId4" Type="http://schemas.openxmlformats.org/officeDocument/2006/relationships/slide" Target="slide26.xml"/><Relationship Id="rId9" Type="http://schemas.openxmlformats.org/officeDocument/2006/relationships/package" Target="../embeddings/Microsoft_Word_Document16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8.docx"/><Relationship Id="rId3" Type="http://schemas.openxmlformats.org/officeDocument/2006/relationships/notesSlide" Target="../notesSlides/notesSlide1.xml"/><Relationship Id="rId7" Type="http://schemas.openxmlformats.org/officeDocument/2006/relationships/slide" Target="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27.xml"/><Relationship Id="rId11" Type="http://schemas.openxmlformats.org/officeDocument/2006/relationships/image" Target="../media/image7.png"/><Relationship Id="rId5" Type="http://schemas.openxmlformats.org/officeDocument/2006/relationships/slide" Target="slide26.xml"/><Relationship Id="rId10" Type="http://schemas.openxmlformats.org/officeDocument/2006/relationships/slide" Target="slide3.xml"/><Relationship Id="rId4" Type="http://schemas.openxmlformats.org/officeDocument/2006/relationships/slide" Target="slide25.xml"/><Relationship Id="rId9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第七章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2132499"/>
            <a:ext cx="529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机械能守恒定律</a:t>
            </a:r>
            <a:endParaRPr lang="zh-CN" altLang="en-US" sz="53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460" y="328741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977" y="840447"/>
            <a:ext cx="885600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能源：指能够提供可利用能量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它是人类社会活动的物质基础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能量耗散：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能量耗散：燃料燃烧时一旦把自己的热量释放出去，就不会再次自动聚集起来供人类重新利用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电池中的化学能转化为电能，电能又通过灯泡转化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成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热和光被其他物质吸收之后变成周围环境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我们无法把这些内能收集起来重新利用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4791" y="4211240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内能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5541" y="89547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物质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9218" y="365082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内能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49477" y="364234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光能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214536"/>
            <a:ext cx="8945486" cy="4535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能量耗散表明，在能源的利用过程中，即在能量的转化过程中，能量在数量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上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但在可利用的品质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上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了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，从便于利用的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变成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了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这是能源危机的深层次的含意，也是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自然界的能量虽然守恒，但还是要节约能源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的根本原因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能量的耗散从能量转化的角度反映出自然界中宏观过程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8474" y="4136762"/>
            <a:ext cx="1708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方向性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7079" y="92509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虽未减少</a:t>
            </a:r>
            <a:endParaRPr lang="zh-CN" altLang="zh-CN" sz="2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077" y="15636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降低</a:t>
            </a:r>
            <a:endParaRPr lang="zh-CN" altLang="zh-CN" sz="2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7956" y="1563638"/>
            <a:ext cx="2562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不便于利用</a:t>
            </a:r>
            <a:endParaRPr lang="zh-CN" altLang="zh-CN" sz="2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2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117028" y="387127"/>
            <a:ext cx="6327179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三、对功能关系的理解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029" y="1047221"/>
            <a:ext cx="89061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功和能的关系可以从以下两个方面来理解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不同形式的能量之间的转化通过做功来实现，即做功的过程就是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能量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过程；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做了多少功就有多少能量从一种形式转化为另一种形式，即能量转化的多少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可用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量度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3282" y="3676139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做功</a:t>
            </a:r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的多少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8259" y="239904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转化</a:t>
            </a:r>
            <a:endParaRPr lang="zh-CN" altLang="zh-CN" sz="2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2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929" y="421035"/>
            <a:ext cx="8906196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常用的几种功能关系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91983"/>
              </p:ext>
            </p:extLst>
          </p:nvPr>
        </p:nvGraphicFramePr>
        <p:xfrm>
          <a:off x="188664" y="1263584"/>
          <a:ext cx="8774113" cy="3086100"/>
        </p:xfrm>
        <a:graphic>
          <a:graphicData uri="http://schemas.openxmlformats.org/drawingml/2006/table">
            <a:tbl>
              <a:tblPr/>
              <a:tblGrid>
                <a:gridCol w="994410"/>
                <a:gridCol w="994410"/>
                <a:gridCol w="2366010"/>
                <a:gridCol w="2366010"/>
                <a:gridCol w="2053273"/>
              </a:tblGrid>
              <a:tr h="1557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功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能的变化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表达式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700" kern="100">
                          <a:effectLst/>
                          <a:latin typeface="宋体"/>
                          <a:ea typeface="微软雅黑"/>
                          <a:cs typeface="宋体"/>
                        </a:rPr>
                        <a:t> 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3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重力</a:t>
                      </a:r>
                      <a:endParaRPr lang="en-US" altLang="zh-CN" sz="2700" kern="100" dirty="0" smtClean="0">
                        <a:effectLst/>
                        <a:latin typeface="Times New Roman"/>
                        <a:ea typeface="微软雅黑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做功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正功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重力势能减少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重力势能变化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700" i="1" kern="1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W</a:t>
                      </a:r>
                      <a:r>
                        <a:rPr lang="en-US" sz="2700" kern="100" baseline="-250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G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＝－</a:t>
                      </a:r>
                      <a:r>
                        <a:rPr lang="en-US" sz="2700" kern="1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Δ</a:t>
                      </a:r>
                      <a:r>
                        <a:rPr lang="en-US" sz="2700" i="1" kern="1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E</a:t>
                      </a:r>
                      <a:r>
                        <a:rPr lang="en-US" sz="2700" kern="100" baseline="-250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p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altLang="zh-CN" sz="2700" b="1" kern="100" dirty="0" smtClean="0">
                          <a:latin typeface="Times New Roman"/>
                          <a:cs typeface="Courier New"/>
                        </a:rPr>
                        <a:t>________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负功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重力势能增加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573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弹力</a:t>
                      </a:r>
                      <a:endParaRPr lang="en-US" altLang="zh-CN" sz="2700" kern="100" dirty="0" smtClean="0">
                        <a:effectLst/>
                        <a:latin typeface="Times New Roman"/>
                        <a:ea typeface="微软雅黑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做功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正功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弹性势能减少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弹性势能变化</a:t>
                      </a:r>
                      <a:endParaRPr lang="zh-CN" sz="27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700" i="1" kern="100" dirty="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W</a:t>
                      </a:r>
                      <a:r>
                        <a:rPr lang="zh-CN" sz="2700" kern="100" baseline="-250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弹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＝－</a:t>
                      </a:r>
                      <a:r>
                        <a:rPr lang="en-US" sz="2700" kern="1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Δ</a:t>
                      </a:r>
                      <a:r>
                        <a:rPr lang="en-US" sz="2700" i="1" kern="1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E</a:t>
                      </a:r>
                      <a:r>
                        <a:rPr lang="en-US" sz="2700" kern="100" baseline="-250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p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altLang="zh-CN" sz="2700" b="1" kern="100" dirty="0" smtClean="0">
                          <a:latin typeface="Times New Roman"/>
                          <a:cs typeface="Courier New"/>
                        </a:rPr>
                        <a:t>________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负功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7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弹性势能增加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313642" y="2472420"/>
            <a:ext cx="1415772" cy="502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7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p1</a:t>
            </a:r>
            <a:r>
              <a:rPr lang="zh-CN" altLang="en-US" sz="27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7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7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p2</a:t>
            </a:r>
            <a:endParaRPr lang="zh-CN" altLang="en-US" sz="2700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89254" y="3706081"/>
            <a:ext cx="1415772" cy="502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7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p1</a:t>
            </a:r>
            <a:r>
              <a:rPr lang="zh-CN" altLang="en-US" sz="27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7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7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p2</a:t>
            </a:r>
            <a:endParaRPr lang="zh-CN" altLang="en-US" sz="2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4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21925"/>
              </p:ext>
            </p:extLst>
          </p:nvPr>
        </p:nvGraphicFramePr>
        <p:xfrm>
          <a:off x="150937" y="430560"/>
          <a:ext cx="8838664" cy="4160520"/>
        </p:xfrm>
        <a:graphic>
          <a:graphicData uri="http://schemas.openxmlformats.org/drawingml/2006/table">
            <a:tbl>
              <a:tblPr/>
              <a:tblGrid>
                <a:gridCol w="2016224"/>
                <a:gridCol w="962660"/>
                <a:gridCol w="1953260"/>
                <a:gridCol w="1953260"/>
                <a:gridCol w="1953260"/>
              </a:tblGrid>
              <a:tr h="11253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合力做功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正功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动能增加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动能变化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600" i="1" kern="100" dirty="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W</a:t>
                      </a:r>
                      <a:r>
                        <a:rPr lang="zh-CN" sz="2600" kern="100" baseline="-250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合</a:t>
                      </a:r>
                      <a:r>
                        <a:rPr lang="zh-CN" sz="26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sz="2600" kern="1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Δ</a:t>
                      </a:r>
                      <a:r>
                        <a:rPr lang="en-US" sz="2600" i="1" kern="1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E</a:t>
                      </a:r>
                      <a:r>
                        <a:rPr lang="en-US" sz="2600" kern="100" baseline="-250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k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altLang="zh-CN" sz="2600" b="1" kern="100" dirty="0" smtClean="0">
                          <a:latin typeface="Times New Roman"/>
                          <a:cs typeface="Courier New"/>
                        </a:rPr>
                        <a:t>________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负功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动能减少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253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除重力</a:t>
                      </a:r>
                      <a:r>
                        <a:rPr lang="en-US" sz="26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(</a:t>
                      </a: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或系统内弹力</a:t>
                      </a:r>
                      <a:r>
                        <a:rPr lang="en-US" sz="2600" kern="10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)</a:t>
                      </a: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外其他力做功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正功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机械能增加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机械能变化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600" i="1" kern="100" dirty="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W</a:t>
                      </a:r>
                      <a:r>
                        <a:rPr lang="zh-CN" sz="2600" kern="100" baseline="-250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其他</a:t>
                      </a:r>
                      <a:r>
                        <a:rPr lang="zh-CN" sz="26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sz="2600" kern="1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Δ</a:t>
                      </a:r>
                      <a:r>
                        <a:rPr lang="en-US" sz="2600" i="1" kern="1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E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altLang="zh-CN" sz="2600" b="1" kern="100" dirty="0" smtClean="0">
                          <a:latin typeface="Times New Roman"/>
                          <a:cs typeface="Courier New"/>
                        </a:rPr>
                        <a:t>_______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负功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机械能减少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253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两物体间</a:t>
                      </a:r>
                      <a:r>
                        <a:rPr lang="zh-CN" sz="26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滑动摩擦</a:t>
                      </a:r>
                      <a:endParaRPr lang="en-US" altLang="zh-CN" sz="2600" kern="100" dirty="0" smtClean="0">
                        <a:effectLst/>
                        <a:latin typeface="Times New Roman"/>
                        <a:ea typeface="微软雅黑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 smtClean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力</a:t>
                      </a:r>
                      <a:r>
                        <a:rPr lang="zh-CN" sz="26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对物体系统做功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内能变化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600" i="1" kern="1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F</a:t>
                      </a:r>
                      <a:r>
                        <a:rPr lang="en-US" sz="2600" kern="100" baseline="-250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f</a:t>
                      </a:r>
                      <a:r>
                        <a:rPr lang="en-US" sz="2600" i="1" kern="100" dirty="0" err="1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x</a:t>
                      </a:r>
                      <a:r>
                        <a:rPr lang="zh-CN" sz="2600" kern="100" baseline="-250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相对</a:t>
                      </a:r>
                      <a:r>
                        <a:rPr lang="zh-CN" sz="2600" kern="100" dirty="0"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＝</a:t>
                      </a:r>
                      <a:r>
                        <a:rPr lang="en-US" sz="2600" i="1" kern="100" dirty="0"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Q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452790" y="1031007"/>
            <a:ext cx="13676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k2</a:t>
            </a:r>
            <a:r>
              <a:rPr lang="zh-CN" altLang="en-US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k1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8455" y="2518792"/>
            <a:ext cx="11464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en-US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861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645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51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772" y="910233"/>
            <a:ext cx="6043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一、对能量守恒定律的理解</a:t>
            </a:r>
            <a:endParaRPr lang="zh-CN" altLang="zh-CN" sz="28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772" y="1396538"/>
            <a:ext cx="88966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下列关于能量守恒定律的认识正确的是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某种形式的能减少，一定存在其他形式的能增加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某个物体的能量减少，必然有其他物体的能量增加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不需要任何外界的动力而持续对外做功的机械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永动机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不可能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制成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石子从空中落下，最后静止在地面上，说明机械能消失了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053" y="454590"/>
            <a:ext cx="846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根据能量守恒定律可知，能量既不会凭空产生，也不会凭空消失</a:t>
            </a:r>
            <a:r>
              <a:rPr lang="en-US" altLang="zh-CN" sz="2800" kern="100" spc="-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能量只能从一种形式转化为其他形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式，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或者从一个物体转移到其他物体，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永动机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违背了能量守恒定律，故它不可能制造出来，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ABC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77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0462" y="146112"/>
            <a:ext cx="8820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二、能量守恒定律的应用</a:t>
            </a:r>
            <a:endParaRPr lang="zh-CN" altLang="zh-CN" sz="26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462" y="587685"/>
            <a:ext cx="8820000" cy="449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所示，在光滑的水平面上，有一质量为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的长木块以一定的初速度向右匀速运动，将质量为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的小铁块无初速度地轻放到长木块右端，小铁块与长木块间的动摩擦因数为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μ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，当小铁块在长木块上相对长木块滑动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时与长木块保持相对静止，此时长木块对地的位移为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，求这个过程中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6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6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物理\人教必修2\word\A419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76364"/>
            <a:ext cx="3240360" cy="1209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0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-49113"/>
            <a:ext cx="885698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小铁块增加的动能；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画出这一过程两物体位移示意图，如图所示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585515"/>
              </p:ext>
            </p:extLst>
          </p:nvPr>
        </p:nvGraphicFramePr>
        <p:xfrm>
          <a:off x="200025" y="2864014"/>
          <a:ext cx="8763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6" name="文档" r:id="rId3" imgW="8773596" imgH="1756554" progId="Word.Document.12">
                  <p:embed/>
                </p:oleObj>
              </mc:Choice>
              <mc:Fallback>
                <p:oleObj name="文档" r:id="rId3" imgW="8773596" imgH="175655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2864014"/>
                        <a:ext cx="8763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7504" y="4471516"/>
            <a:ext cx="8856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μmg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图片 7" descr="F:\2015赵瑊\同步\物理\人教必修2\word\A420.TI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83965"/>
            <a:ext cx="2908895" cy="1789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3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3787" y="80045"/>
            <a:ext cx="896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长木块减少的动能；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spc="-130" dirty="0">
                <a:latin typeface="Times New Roman"/>
                <a:ea typeface="微软雅黑"/>
                <a:cs typeface="Times New Roman"/>
              </a:rPr>
              <a:t>摩擦力对长木块做负</a:t>
            </a:r>
            <a:r>
              <a:rPr lang="zh-CN" altLang="zh-CN" sz="2600" kern="100" spc="-500" dirty="0">
                <a:latin typeface="Times New Roman"/>
                <a:ea typeface="微软雅黑"/>
                <a:cs typeface="Times New Roman"/>
              </a:rPr>
              <a:t>功，</a:t>
            </a:r>
            <a:r>
              <a:rPr lang="zh-CN" altLang="zh-CN" sz="2600" kern="100" spc="-130" dirty="0">
                <a:latin typeface="Times New Roman"/>
                <a:ea typeface="微软雅黑"/>
                <a:cs typeface="Times New Roman"/>
              </a:rPr>
              <a:t>根据功能关</a:t>
            </a:r>
            <a:r>
              <a:rPr lang="zh-CN" altLang="zh-CN" sz="2600" kern="100" spc="-500" dirty="0">
                <a:latin typeface="Times New Roman"/>
                <a:ea typeface="微软雅黑"/>
                <a:cs typeface="Times New Roman"/>
              </a:rPr>
              <a:t>系，</a:t>
            </a:r>
            <a:r>
              <a:rPr lang="zh-CN" altLang="zh-CN" sz="2600" kern="100" spc="-130" dirty="0">
                <a:latin typeface="Times New Roman"/>
                <a:ea typeface="微软雅黑"/>
                <a:cs typeface="Times New Roman"/>
              </a:rPr>
              <a:t>得</a:t>
            </a:r>
            <a:r>
              <a:rPr lang="en-US" altLang="zh-CN" sz="2600" kern="100" spc="-13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600" i="1" kern="100" spc="-13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spc="-130" baseline="-25000" dirty="0" err="1">
                <a:latin typeface="Times New Roman"/>
                <a:ea typeface="微软雅黑"/>
                <a:cs typeface="Courier New"/>
              </a:rPr>
              <a:t>k</a:t>
            </a:r>
            <a:r>
              <a:rPr lang="en-US" altLang="zh-CN" sz="2600" i="1" kern="100" spc="-13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spc="-370" dirty="0"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spc="-130" dirty="0" err="1">
                <a:latin typeface="Times New Roman"/>
                <a:ea typeface="微软雅黑"/>
                <a:cs typeface="Courier New"/>
              </a:rPr>
              <a:t>μmg</a:t>
            </a:r>
            <a:r>
              <a:rPr lang="en-US" altLang="zh-CN" sz="2600" i="1" kern="100" spc="-500" dirty="0" err="1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110" dirty="0">
                <a:latin typeface="Times New Roman"/>
                <a:ea typeface="微软雅黑"/>
                <a:cs typeface="Times New Roman"/>
              </a:rPr>
              <a:t>即长木块减少的动能等于长木块克服摩擦力做的功</a:t>
            </a:r>
            <a:r>
              <a:rPr lang="en-US" altLang="zh-CN" sz="2600" i="1" kern="100" spc="-110" dirty="0" err="1">
                <a:latin typeface="Times New Roman"/>
                <a:ea typeface="微软雅黑"/>
                <a:cs typeface="Courier New"/>
              </a:rPr>
              <a:t>μmgl</a:t>
            </a:r>
            <a:r>
              <a:rPr lang="en-US" altLang="zh-CN" sz="2600" kern="100" spc="-11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spc="-11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μmgl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系统机械能的减少量；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系统机械能的减少量等于系统克服摩擦力做的功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μmgL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μmgL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936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7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charRg st="74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9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charRg st="96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2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charRg st="129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9424" y="8965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1897" y="1529744"/>
            <a:ext cx="8460000" cy="3340416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0112" y="1501155"/>
            <a:ext cx="8316000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了解各种不同形式的能，知道能量守恒定律确立的两类重要事实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理解能量守恒定律，会用能量守恒的观点分析、解释一些实际问题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了解能量耗散，知道能源短缺和环境恶化问题，增强节约能源和保护环境的意识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75853"/>
            <a:ext cx="9001000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70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13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能量守恒定律与能源</a:t>
            </a: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1412" y="982997"/>
            <a:ext cx="8856984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系统产生的内能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系统机械能的减少量等于系统产生的内能，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μmgL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，也等于系统克服摩擦力做的功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μmgL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915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7979" y="108012"/>
            <a:ext cx="896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三、对功能关系的理解</a:t>
            </a:r>
            <a:endParaRPr lang="zh-CN" altLang="zh-CN" sz="26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979" y="549585"/>
            <a:ext cx="8964000" cy="3198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spc="-110" dirty="0">
                <a:latin typeface="Times New Roman"/>
                <a:ea typeface="微软雅黑"/>
                <a:cs typeface="Times New Roman"/>
              </a:rPr>
              <a:t>升降机底板上放一质量为</a:t>
            </a:r>
            <a:r>
              <a:rPr lang="en-US" altLang="zh-CN" sz="2400" kern="100" spc="-110" dirty="0">
                <a:latin typeface="Times New Roman"/>
                <a:ea typeface="微软雅黑"/>
                <a:cs typeface="Courier New"/>
              </a:rPr>
              <a:t>100 kg</a:t>
            </a:r>
            <a:r>
              <a:rPr lang="zh-CN" altLang="zh-CN" sz="2400" kern="100" spc="-110" dirty="0">
                <a:latin typeface="Times New Roman"/>
                <a:ea typeface="微软雅黑"/>
                <a:cs typeface="Times New Roman"/>
              </a:rPr>
              <a:t>的物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体，</a:t>
            </a:r>
            <a:r>
              <a:rPr lang="zh-CN" altLang="zh-CN" sz="2400" kern="100" spc="-110" dirty="0">
                <a:latin typeface="Times New Roman"/>
                <a:ea typeface="微软雅黑"/>
                <a:cs typeface="Times New Roman"/>
              </a:rPr>
              <a:t>物体随升降机由静止开始竖直向上移动</a:t>
            </a:r>
            <a:r>
              <a:rPr lang="en-US" altLang="zh-CN" sz="2400" kern="100" spc="-110" dirty="0">
                <a:latin typeface="Times New Roman"/>
                <a:ea typeface="微软雅黑"/>
                <a:cs typeface="Courier New"/>
              </a:rPr>
              <a:t>5 m</a:t>
            </a:r>
            <a:r>
              <a:rPr lang="zh-CN" altLang="zh-CN" sz="2400" kern="100" spc="-110" dirty="0">
                <a:latin typeface="Times New Roman"/>
                <a:ea typeface="微软雅黑"/>
                <a:cs typeface="Times New Roman"/>
              </a:rPr>
              <a:t>时速度达到</a:t>
            </a:r>
            <a:r>
              <a:rPr lang="en-US" altLang="zh-CN" sz="2400" kern="100" spc="-110" dirty="0">
                <a:latin typeface="Times New Roman"/>
                <a:ea typeface="微软雅黑"/>
                <a:cs typeface="Courier New"/>
              </a:rPr>
              <a:t>4 m</a:t>
            </a:r>
            <a:r>
              <a:rPr lang="en-US" altLang="zh-CN" sz="2400" kern="100" spc="-11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400" kern="100" spc="-500" dirty="0">
                <a:latin typeface="IPAPANNEW"/>
                <a:ea typeface="微软雅黑"/>
                <a:cs typeface="Times New Roman"/>
              </a:rPr>
              <a:t>，</a:t>
            </a:r>
            <a:r>
              <a:rPr lang="zh-CN" altLang="zh-CN" sz="2400" kern="100" spc="-110" dirty="0">
                <a:latin typeface="IPAPANNEW"/>
                <a:ea typeface="微软雅黑"/>
                <a:cs typeface="Times New Roman"/>
              </a:rPr>
              <a:t>则此过程中</a:t>
            </a:r>
            <a:r>
              <a:rPr lang="en-US" altLang="zh-CN" sz="2400" kern="100" spc="-110" dirty="0">
                <a:latin typeface="IPAPANNEW"/>
                <a:ea typeface="微软雅黑"/>
                <a:cs typeface="Times New Roman"/>
              </a:rPr>
              <a:t>(</a:t>
            </a:r>
            <a:r>
              <a:rPr lang="en-US" altLang="zh-CN" sz="2400" i="1" kern="100" spc="-110" dirty="0">
                <a:latin typeface="IPAPANNEW"/>
                <a:ea typeface="微软雅黑"/>
                <a:cs typeface="Times New Roman"/>
              </a:rPr>
              <a:t>g</a:t>
            </a:r>
            <a:r>
              <a:rPr lang="zh-CN" altLang="zh-CN" sz="2400" kern="100" spc="-110" dirty="0">
                <a:latin typeface="IPAPANNEW"/>
                <a:ea typeface="微软雅黑"/>
                <a:cs typeface="Times New Roman"/>
              </a:rPr>
              <a:t>取</a:t>
            </a:r>
            <a:r>
              <a:rPr lang="en-US" altLang="zh-CN" sz="2400" kern="100" spc="-110" dirty="0">
                <a:latin typeface="IPAPANNEW"/>
                <a:ea typeface="微软雅黑"/>
                <a:cs typeface="Times New Roman"/>
              </a:rPr>
              <a:t>10 m/</a:t>
            </a:r>
            <a:r>
              <a:rPr lang="en-US" altLang="zh-CN" sz="2400" kern="100" spc="-11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spc="-11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spc="-110" dirty="0">
                <a:latin typeface="Times New Roman"/>
                <a:ea typeface="微软雅黑"/>
                <a:cs typeface="Courier New"/>
              </a:rPr>
              <a:t>)(</a:t>
            </a:r>
            <a:r>
              <a:rPr lang="zh-CN" altLang="zh-CN" sz="2400" kern="100" spc="-11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spc="-11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spc="-11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升降机对物体做功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5 800 J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合外力对物体做功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5 800 J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物体的重力势能增加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5 000 J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物体的机械能增加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800 J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479660"/>
              </p:ext>
            </p:extLst>
          </p:nvPr>
        </p:nvGraphicFramePr>
        <p:xfrm>
          <a:off x="190500" y="3752453"/>
          <a:ext cx="74771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6" name="文档" r:id="rId3" imgW="7481502" imgH="753279" progId="Word.Document.12">
                  <p:embed/>
                </p:oleObj>
              </mc:Choice>
              <mc:Fallback>
                <p:oleObj name="文档" r:id="rId3" imgW="7481502" imgH="753279" progId="Word.Document.1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3752453"/>
                        <a:ext cx="74771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7979" y="4420716"/>
            <a:ext cx="8964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可解得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400" kern="100" baseline="-25000" dirty="0">
                <a:latin typeface="Times New Roman"/>
                <a:ea typeface="微软雅黑"/>
                <a:cs typeface="Times New Roman"/>
              </a:rPr>
              <a:t>升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5 800 J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2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115313"/>
              </p:ext>
            </p:extLst>
          </p:nvPr>
        </p:nvGraphicFramePr>
        <p:xfrm>
          <a:off x="204217" y="771550"/>
          <a:ext cx="83343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86" name="文档" r:id="rId3" imgW="8338371" imgH="831490" progId="Word.Document.12">
                  <p:embed/>
                </p:oleObj>
              </mc:Choice>
              <mc:Fallback>
                <p:oleObj name="文档" r:id="rId3" imgW="8338371" imgH="8314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17" y="771550"/>
                        <a:ext cx="83343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17029" y="1559471"/>
            <a:ext cx="892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物体重力势能增加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mgh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100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 J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5 000 J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物体机械能增加等于拉力做的功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升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5 800 J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33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613" y="221368"/>
            <a:ext cx="3240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8195" y="867796"/>
            <a:ext cx="8501490" cy="3936202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2512" y="833680"/>
            <a:ext cx="838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一、能量守恒定律的表达式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增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减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增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减</a:t>
            </a:r>
            <a:r>
              <a:rPr lang="en-US" altLang="zh-CN" sz="2800" kern="100" baseline="-250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二、能源和能量耗散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能源：能够提供可利用能量的物质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能量耗散：指能量在转化过程中，可利用的品质降低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它反映出自然界中宏观过程的方向性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05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998762" y="1226337"/>
            <a:ext cx="4920927" cy="2243417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39169" y="1303938"/>
            <a:ext cx="57207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、功能关系的理解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功是能量转化的量度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常用的几种功能关系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98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8496" y="1422812"/>
            <a:ext cx="8928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对能量守恒定律的理解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利用能源的过程实质上是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能量的消失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过程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能量的创造过程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能量不守恒的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过程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能量转化或转移并且耗散的过程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利用能源的过程实质上是能量转化或转移的过程，在能源的利用过程中能量是耗散的，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错误，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40935" y="1596339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979" y="905688"/>
            <a:ext cx="89385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能量守恒定律的应用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一颗子弹以某一速度击中静止在光滑水平面上的木块，并从中穿出，对于这一过程，下列说法正确的是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spc="-9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子弹减少的机械能等于木块增加的机械能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子弹和木块组成的系统机械能的损失量等于系统产生的热量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子弹减少的机械能等于木块增加的动能与木块增加的内能之和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子弹减少的机械能等于木块增加的动能与木块和子弹增加的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内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能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之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和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9772" y="1615554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248431"/>
              </p:ext>
            </p:extLst>
          </p:nvPr>
        </p:nvGraphicFramePr>
        <p:xfrm>
          <a:off x="228600" y="847725"/>
          <a:ext cx="8677275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7" name="文档" r:id="rId3" imgW="8687880" imgH="2986537" progId="Word.Document.12">
                  <p:embed/>
                </p:oleObj>
              </mc:Choice>
              <mc:Fallback>
                <p:oleObj name="文档" r:id="rId3" imgW="8687880" imgH="2986537" progId="Word.Document.12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47725"/>
                        <a:ext cx="8677275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8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077" y="3776260"/>
            <a:ext cx="88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重力势能减少量等于重力做的功，所以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500" kern="100" baseline="-25000" dirty="0">
                <a:latin typeface="Times New Roman"/>
                <a:ea typeface="微软雅黑"/>
                <a:cs typeface="Times New Roman"/>
              </a:rPr>
              <a:t>减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mgh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错，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对；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06549"/>
              </p:ext>
            </p:extLst>
          </p:nvPr>
        </p:nvGraphicFramePr>
        <p:xfrm>
          <a:off x="228600" y="872108"/>
          <a:ext cx="86772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63" name="文档" r:id="rId7" imgW="8687880" imgH="741512" progId="Word.Document.12">
                  <p:embed/>
                </p:oleObj>
              </mc:Choice>
              <mc:Fallback>
                <p:oleObj name="文档" r:id="rId7" imgW="8687880" imgH="7415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2108"/>
                        <a:ext cx="86772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36077" y="1588021"/>
            <a:ext cx="882000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物体机械能的减少量等于克服阻力做的功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由牛顿第二定律知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ma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472426"/>
              </p:ext>
            </p:extLst>
          </p:nvPr>
        </p:nvGraphicFramePr>
        <p:xfrm>
          <a:off x="228600" y="2802632"/>
          <a:ext cx="8677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64" name="文档" r:id="rId9" imgW="8687880" imgH="740075" progId="Word.Document.12">
                  <p:embed/>
                </p:oleObj>
              </mc:Choice>
              <mc:Fallback>
                <p:oleObj name="文档" r:id="rId9" imgW="8687880" imgH="74007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02632"/>
                        <a:ext cx="86772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965418"/>
              </p:ext>
            </p:extLst>
          </p:nvPr>
        </p:nvGraphicFramePr>
        <p:xfrm>
          <a:off x="228600" y="3590900"/>
          <a:ext cx="8677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65" name="文档" r:id="rId11" imgW="8687880" imgH="738637" progId="Word.Document.12">
                  <p:embed/>
                </p:oleObj>
              </mc:Choice>
              <mc:Fallback>
                <p:oleObj name="文档" r:id="rId11" imgW="8687880" imgH="73863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90900"/>
                        <a:ext cx="86772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36077" y="4313783"/>
            <a:ext cx="8820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BCD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86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837" y="825765"/>
            <a:ext cx="8928000" cy="4243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能量守恒和摩擦生热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80" dirty="0">
                <a:latin typeface="Times New Roman"/>
                <a:ea typeface="微软雅黑"/>
                <a:cs typeface="Times New Roman"/>
              </a:rPr>
              <a:t>电动机带动水平传送带以速度</a:t>
            </a:r>
            <a:r>
              <a:rPr lang="en-US" altLang="zh-CN" sz="2400" i="1" kern="100" spc="-8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spc="-80" dirty="0">
                <a:latin typeface="Times New Roman"/>
                <a:ea typeface="微软雅黑"/>
                <a:cs typeface="Times New Roman"/>
              </a:rPr>
              <a:t>匀速传动，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的小木块由静止轻放在传送带上，若小木块与传送带之间的动摩擦因数为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μ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传送带足够长，当小木块与传送带相对静止时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求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：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8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87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" name="图片 10" descr="F:\2015赵瑊\同步\物理\人教必修2\word\S93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32894"/>
            <a:ext cx="4392488" cy="1267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5127" y="805458"/>
            <a:ext cx="882000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小木块的位移；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由牛顿第二定律：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μmg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，得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μg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935317"/>
              </p:ext>
            </p:extLst>
          </p:nvPr>
        </p:nvGraphicFramePr>
        <p:xfrm>
          <a:off x="247650" y="2145035"/>
          <a:ext cx="6943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2" name="文档" r:id="rId7" imgW="6948522" imgH="851313" progId="Word.Document.12">
                  <p:embed/>
                </p:oleObj>
              </mc:Choice>
              <mc:Fallback>
                <p:oleObj name="文档" r:id="rId7" imgW="6948522" imgH="85131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145035"/>
                        <a:ext cx="6943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138901"/>
              </p:ext>
            </p:extLst>
          </p:nvPr>
        </p:nvGraphicFramePr>
        <p:xfrm>
          <a:off x="247650" y="3153147"/>
          <a:ext cx="6943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3" name="文档" r:id="rId9" imgW="6948522" imgH="854196" progId="Word.Document.12">
                  <p:embed/>
                </p:oleObj>
              </mc:Choice>
              <mc:Fallback>
                <p:oleObj name="文档" r:id="rId9" imgW="6948522" imgH="8541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153147"/>
                        <a:ext cx="6943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445739"/>
              </p:ext>
            </p:extLst>
          </p:nvPr>
        </p:nvGraphicFramePr>
        <p:xfrm>
          <a:off x="247650" y="4143722"/>
          <a:ext cx="6943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4" name="文档" r:id="rId11" imgW="6948522" imgH="854917" progId="Word.Document.12">
                  <p:embed/>
                </p:oleObj>
              </mc:Choice>
              <mc:Fallback>
                <p:oleObj name="文档" r:id="rId11" imgW="6948522" imgH="8549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143722"/>
                        <a:ext cx="6943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2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5127" y="1031007"/>
            <a:ext cx="882000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传送带传过的路程；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传送带始终匀速运动，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825310"/>
              </p:ext>
            </p:extLst>
          </p:nvPr>
        </p:nvGraphicFramePr>
        <p:xfrm>
          <a:off x="247650" y="2534022"/>
          <a:ext cx="6943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0" name="文档" r:id="rId7" imgW="6948522" imgH="854196" progId="Word.Document.12">
                  <p:embed/>
                </p:oleObj>
              </mc:Choice>
              <mc:Fallback>
                <p:oleObj name="文档" r:id="rId7" imgW="6948522" imgH="8541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534022"/>
                        <a:ext cx="6943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67242"/>
              </p:ext>
            </p:extLst>
          </p:nvPr>
        </p:nvGraphicFramePr>
        <p:xfrm>
          <a:off x="247650" y="3668241"/>
          <a:ext cx="6943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1" name="文档" r:id="rId9" imgW="6948522" imgH="854196" progId="Word.Document.12">
                  <p:embed/>
                </p:oleObj>
              </mc:Choice>
              <mc:Fallback>
                <p:oleObj name="文档" r:id="rId9" imgW="6948522" imgH="8541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668241"/>
                        <a:ext cx="6943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95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5127" y="1265806"/>
            <a:ext cx="882000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小木块获得的动能；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82114"/>
              </p:ext>
            </p:extLst>
          </p:nvPr>
        </p:nvGraphicFramePr>
        <p:xfrm>
          <a:off x="247650" y="2300364"/>
          <a:ext cx="6943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4" name="文档" r:id="rId7" imgW="6948522" imgH="854917" progId="Word.Document.12">
                  <p:embed/>
                </p:oleObj>
              </mc:Choice>
              <mc:Fallback>
                <p:oleObj name="文档" r:id="rId7" imgW="6948522" imgH="8549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300364"/>
                        <a:ext cx="6943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265112"/>
              </p:ext>
            </p:extLst>
          </p:nvPr>
        </p:nvGraphicFramePr>
        <p:xfrm>
          <a:off x="247650" y="3452217"/>
          <a:ext cx="6943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5" name="文档" r:id="rId9" imgW="6948522" imgH="854917" progId="Word.Document.12">
                  <p:embed/>
                </p:oleObj>
              </mc:Choice>
              <mc:Fallback>
                <p:oleObj name="文档" r:id="rId9" imgW="6948522" imgH="8549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452217"/>
                        <a:ext cx="6943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07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5127" y="828700"/>
            <a:ext cx="8820000" cy="1619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摩擦过程中产生的内能；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小木块在和传送带达到共同速度的过程中，相对传送带移动的距离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99856"/>
              </p:ext>
            </p:extLst>
          </p:nvPr>
        </p:nvGraphicFramePr>
        <p:xfrm>
          <a:off x="247650" y="2518792"/>
          <a:ext cx="6943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0" name="文档" r:id="rId7" imgW="6948522" imgH="854917" progId="Word.Document.12">
                  <p:embed/>
                </p:oleObj>
              </mc:Choice>
              <mc:Fallback>
                <p:oleObj name="文档" r:id="rId7" imgW="6948522" imgH="8549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518792"/>
                        <a:ext cx="6943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42169"/>
              </p:ext>
            </p:extLst>
          </p:nvPr>
        </p:nvGraphicFramePr>
        <p:xfrm>
          <a:off x="247650" y="3401938"/>
          <a:ext cx="6943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1" name="文档" r:id="rId9" imgW="6948522" imgH="854917" progId="Word.Document.12">
                  <p:embed/>
                </p:oleObj>
              </mc:Choice>
              <mc:Fallback>
                <p:oleObj name="文档" r:id="rId9" imgW="6948522" imgH="8549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401938"/>
                        <a:ext cx="6943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346613"/>
              </p:ext>
            </p:extLst>
          </p:nvPr>
        </p:nvGraphicFramePr>
        <p:xfrm>
          <a:off x="247650" y="4218409"/>
          <a:ext cx="6943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2" name="文档" r:id="rId11" imgW="6948522" imgH="856719" progId="Word.Document.12">
                  <p:embed/>
                </p:oleObj>
              </mc:Choice>
              <mc:Fallback>
                <p:oleObj name="文档" r:id="rId11" imgW="6948522" imgH="85671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218409"/>
                        <a:ext cx="6943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07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6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7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800" y="1198265"/>
            <a:ext cx="7408568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因传动物体电动机多消耗的电能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根据能量守恒定律电动机多消耗的电能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72134"/>
              </p:ext>
            </p:extLst>
          </p:nvPr>
        </p:nvGraphicFramePr>
        <p:xfrm>
          <a:off x="572513" y="2694937"/>
          <a:ext cx="59436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46" name="文档" r:id="rId8" imgW="5943383" imgH="867532" progId="Word.Document.12">
                  <p:embed/>
                </p:oleObj>
              </mc:Choice>
              <mc:Fallback>
                <p:oleObj name="文档" r:id="rId8" imgW="5943383" imgH="8675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513" y="2694937"/>
                        <a:ext cx="59436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75800" y="3597133"/>
            <a:ext cx="7408568" cy="66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800" i="1" kern="100" dirty="0" err="1">
                <a:solidFill>
                  <a:srgbClr val="E36C0A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30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" name="Picture 2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8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36079" y="358552"/>
            <a:ext cx="5228009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一、能量守恒定律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3230" y="11656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601" y="1704818"/>
            <a:ext cx="8828412" cy="324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在验证机械能守恒定律的实验中，重物带着纸带下落时，计算结果发现，减少的重力势能的值大于增加的动能的值，即机械能的总量在减少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因为有摩擦阻力和空气阻力的作用使机械能转化成了内能，这部分能量是消失了吗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128" y="459135"/>
            <a:ext cx="8929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不是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它转化成了机械能以外的其他形式的能量，除重力或弹力做功外，其他任何力对物体做功使物体的机械能增加或减少的过程，实质上都是其他形式的能与机械能相互转化的过程，在转化的过程中，能量的总量是不变的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这是大自然的一条普遍规律，而机械能守恒定律只是这一条普遍规律的一种特殊情况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60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7711" y="210344"/>
            <a:ext cx="87133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请说明下列现象中能量是如何转化的？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植物进行光合作用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光能转化为化学能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放在火炉旁的冰融化变热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内能由火炉转移到冰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电流通过灯泡，灯泡发光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电能转化为光能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4456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18631" y="243111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886" y="756692"/>
            <a:ext cx="8892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建立能量守恒定律的两个重要事实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确认了永动机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选填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可能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不可能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性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发现了各种自然现象之间能量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能量守恒定律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内容：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能量既不会凭空产生</a:t>
            </a:r>
            <a:r>
              <a:rPr lang="zh-CN" altLang="zh-CN" sz="2600" kern="100" spc="-3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也不会凭空消失</a:t>
            </a:r>
            <a:r>
              <a:rPr lang="zh-CN" altLang="zh-CN" sz="2600" kern="100" spc="-3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它只能从一种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形式</a:t>
            </a:r>
            <a:r>
              <a:rPr lang="en-US" altLang="zh-CN" sz="26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为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另一种形式</a:t>
            </a:r>
            <a:r>
              <a:rPr lang="zh-CN" altLang="zh-CN" sz="2600" kern="100" spc="-3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或者从一个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物体</a:t>
            </a:r>
            <a:r>
              <a:rPr lang="en-US" altLang="zh-CN" sz="26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到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别的物体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6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过程中，能量的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总量</a:t>
            </a:r>
            <a:r>
              <a:rPr lang="en-US" altLang="zh-CN" sz="2600" u="sng" kern="100" dirty="0" smtClean="0"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8144" y="4383563"/>
            <a:ext cx="18925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保持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不变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2054" y="1421710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不可能</a:t>
            </a:r>
            <a:endParaRPr lang="zh-CN" altLang="zh-CN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3876" y="201682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相互联系</a:t>
            </a:r>
            <a:endParaRPr lang="zh-CN" altLang="zh-CN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42378" y="202426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转化</a:t>
            </a:r>
            <a:endParaRPr lang="zh-CN" altLang="zh-CN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8740" y="379797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转化</a:t>
            </a:r>
            <a:endParaRPr lang="zh-CN" altLang="zh-CN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1145" y="380541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转移</a:t>
            </a:r>
            <a:endParaRPr lang="zh-CN" altLang="zh-CN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552" y="437938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转化</a:t>
            </a:r>
            <a:endParaRPr lang="zh-CN" altLang="zh-CN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01205" y="437938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转移</a:t>
            </a:r>
            <a:endParaRPr lang="zh-CN" altLang="zh-CN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14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5446" y="22686"/>
            <a:ext cx="8892000" cy="50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能量守恒定律的理解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某种形式的能减少，一定存在其他形式的能增加，且减少量和增加量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一定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某个物体的能量减少，一定存在其他物体的能量增加，且减少量和增加量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一定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能量守恒定律的表达式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从不同状态看，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500" kern="100" baseline="-25000" dirty="0">
                <a:latin typeface="Times New Roman"/>
                <a:ea typeface="微软雅黑"/>
                <a:cs typeface="Times New Roman"/>
              </a:rPr>
              <a:t>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500" kern="100" baseline="-25000" dirty="0">
                <a:latin typeface="Times New Roman"/>
                <a:ea typeface="微软雅黑"/>
                <a:cs typeface="Times New Roman"/>
              </a:rPr>
              <a:t>终</a:t>
            </a:r>
            <a:r>
              <a:rPr lang="en-US" altLang="zh-CN" sz="2500" kern="100" baseline="-250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从能的转化角度看，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500" kern="100" baseline="-25000" dirty="0">
                <a:latin typeface="Times New Roman"/>
                <a:ea typeface="微软雅黑"/>
                <a:cs typeface="Times New Roman"/>
              </a:rPr>
              <a:t>增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500" kern="100" baseline="-25000" dirty="0">
                <a:latin typeface="Times New Roman"/>
                <a:ea typeface="微软雅黑"/>
                <a:cs typeface="Times New Roman"/>
              </a:rPr>
              <a:t>减</a:t>
            </a:r>
            <a:r>
              <a:rPr lang="en-US" altLang="zh-CN" sz="2500" kern="100" baseline="-250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从能的转移角度看，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baseline="-25000" dirty="0">
                <a:latin typeface="Times New Roman"/>
                <a:ea typeface="微软雅黑"/>
                <a:cs typeface="Times New Roman"/>
              </a:rPr>
              <a:t>增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baseline="-25000" dirty="0">
                <a:latin typeface="Times New Roman"/>
                <a:ea typeface="微软雅黑"/>
                <a:cs typeface="Times New Roman"/>
              </a:rPr>
              <a:t>减</a:t>
            </a:r>
            <a:r>
              <a:rPr lang="en-US" altLang="zh-CN" sz="2500" kern="100" baseline="-250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3342" y="1168117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500" kern="10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相等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2710" y="2255143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500" kern="10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相等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214562" y="161578"/>
            <a:ext cx="546727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二、能源和能量耗散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1238" y="1010970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563" y="1561544"/>
            <a:ext cx="87023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既然能量是守恒的，不可能消失，为什么我们还要节约能源？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在能量的转化和转移过程中，能量的总量是守恒的，但能量的品质却降低了，即可被人直接利用的能减少了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1217</Words>
  <Application>Microsoft Office PowerPoint</Application>
  <PresentationFormat>全屏显示(16:9)</PresentationFormat>
  <Paragraphs>235</Paragraphs>
  <Slides>35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主题​​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2557</cp:revision>
  <dcterms:created xsi:type="dcterms:W3CDTF">2015-03-06T01:52:29Z</dcterms:created>
  <dcterms:modified xsi:type="dcterms:W3CDTF">2015-08-28T00:43:52Z</dcterms:modified>
</cp:coreProperties>
</file>