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92" r:id="rId5"/>
    <p:sldId id="346" r:id="rId6"/>
    <p:sldId id="320" r:id="rId7"/>
    <p:sldId id="293" r:id="rId8"/>
    <p:sldId id="325" r:id="rId9"/>
    <p:sldId id="327" r:id="rId10"/>
    <p:sldId id="326" r:id="rId11"/>
    <p:sldId id="328" r:id="rId12"/>
    <p:sldId id="298" r:id="rId13"/>
    <p:sldId id="321" r:id="rId14"/>
    <p:sldId id="329" r:id="rId15"/>
    <p:sldId id="336" r:id="rId16"/>
    <p:sldId id="347" r:id="rId17"/>
    <p:sldId id="316" r:id="rId18"/>
    <p:sldId id="348" r:id="rId19"/>
    <p:sldId id="333" r:id="rId20"/>
    <p:sldId id="349" r:id="rId21"/>
    <p:sldId id="338" r:id="rId22"/>
    <p:sldId id="350" r:id="rId23"/>
    <p:sldId id="337" r:id="rId24"/>
    <p:sldId id="339" r:id="rId25"/>
    <p:sldId id="351" r:id="rId26"/>
    <p:sldId id="334" r:id="rId27"/>
    <p:sldId id="352" r:id="rId28"/>
    <p:sldId id="344" r:id="rId29"/>
    <p:sldId id="335" r:id="rId30"/>
    <p:sldId id="343" r:id="rId31"/>
    <p:sldId id="303" r:id="rId32"/>
    <p:sldId id="322" r:id="rId33"/>
    <p:sldId id="353" r:id="rId34"/>
    <p:sldId id="304" r:id="rId35"/>
    <p:sldId id="305" r:id="rId36"/>
    <p:sldId id="354" r:id="rId37"/>
    <p:sldId id="306" r:id="rId38"/>
    <p:sldId id="307" r:id="rId39"/>
    <p:sldId id="355" r:id="rId40"/>
    <p:sldId id="319" r:id="rId41"/>
    <p:sldId id="324" r:id="rId42"/>
    <p:sldId id="356" r:id="rId43"/>
    <p:sldId id="323" r:id="rId44"/>
    <p:sldId id="274" r:id="rId4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9883" autoAdjust="0"/>
  </p:normalViewPr>
  <p:slideViewPr>
    <p:cSldViewPr>
      <p:cViewPr>
        <p:scale>
          <a:sx n="100" d="100"/>
          <a:sy n="100" d="100"/>
        </p:scale>
        <p:origin x="-1356" y="-9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91taoke.com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形标注 4"/>
          <p:cNvSpPr/>
          <p:nvPr userDrawn="1"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3635895" y="1660029"/>
            <a:ext cx="5508103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22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818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589859" y="1655728"/>
            <a:ext cx="5554140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形标注 7"/>
          <p:cNvSpPr/>
          <p:nvPr userDrawn="1"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3880495" y="1851670"/>
            <a:ext cx="4224233" cy="15993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500" b="1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更多精彩内容请登录</a:t>
            </a:r>
            <a:endParaRPr lang="en-US" altLang="zh-CN" sz="35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3500" b="1" dirty="0" smtClean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13" name="标题 1">
            <a:hlinkClick r:id="rId3"/>
          </p:cNvPr>
          <p:cNvSpPr txBox="1">
            <a:spLocks/>
          </p:cNvSpPr>
          <p:nvPr userDrawn="1"/>
        </p:nvSpPr>
        <p:spPr>
          <a:xfrm>
            <a:off x="3962028" y="2490217"/>
            <a:ext cx="4968552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www.91taoke.com</a:t>
            </a:r>
            <a:endParaRPr lang="zh-CN" altLang="en-US" sz="3000" b="1" dirty="0">
              <a:solidFill>
                <a:srgbClr val="0070C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638547" y="2074401"/>
            <a:ext cx="2843808" cy="84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5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谢谢观看   </a:t>
            </a:r>
            <a:endParaRPr lang="en-US" altLang="zh-CN" sz="45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75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62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6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emf"/><Relationship Id="rId5" Type="http://schemas.openxmlformats.org/officeDocument/2006/relationships/package" Target="../embeddings/Microsoft_Word_Document11.docx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emf"/><Relationship Id="rId5" Type="http://schemas.openxmlformats.org/officeDocument/2006/relationships/package" Target="../embeddings/Microsoft_Word_Document13.docx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emf"/><Relationship Id="rId5" Type="http://schemas.openxmlformats.org/officeDocument/2006/relationships/package" Target="../embeddings/Microsoft_Word_Document15.docx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package" Target="../embeddings/Microsoft_Word_Document17.docx"/><Relationship Id="rId7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emf"/><Relationship Id="rId5" Type="http://schemas.openxmlformats.org/officeDocument/2006/relationships/package" Target="../embeddings/Microsoft_Word_Document18.docx"/><Relationship Id="rId4" Type="http://schemas.openxmlformats.org/officeDocument/2006/relationships/image" Target="../media/image2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5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package" Target="../embeddings/Microsoft_Word_Document22.docx"/><Relationship Id="rId7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9.emf"/><Relationship Id="rId5" Type="http://schemas.openxmlformats.org/officeDocument/2006/relationships/package" Target="../embeddings/Microsoft_Word_Document23.docx"/><Relationship Id="rId10" Type="http://schemas.openxmlformats.org/officeDocument/2006/relationships/image" Target="../media/image8.png"/><Relationship Id="rId4" Type="http://schemas.openxmlformats.org/officeDocument/2006/relationships/image" Target="../media/image28.emf"/><Relationship Id="rId9" Type="http://schemas.openxmlformats.org/officeDocument/2006/relationships/slide" Target="slide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slide" Target="slide40.xml"/><Relationship Id="rId4" Type="http://schemas.openxmlformats.org/officeDocument/2006/relationships/slide" Target="slide3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slide" Target="slide31.xml"/><Relationship Id="rId7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slide" Target="slide40.xml"/><Relationship Id="rId5" Type="http://schemas.openxmlformats.org/officeDocument/2006/relationships/slide" Target="slide37.xml"/><Relationship Id="rId4" Type="http://schemas.openxmlformats.org/officeDocument/2006/relationships/slide" Target="slide3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slide" Target="slide31.xml"/><Relationship Id="rId7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slide" Target="slide40.xml"/><Relationship Id="rId5" Type="http://schemas.openxmlformats.org/officeDocument/2006/relationships/slide" Target="slide37.xml"/><Relationship Id="rId10" Type="http://schemas.openxmlformats.org/officeDocument/2006/relationships/image" Target="file:///F:\2015&#36213;&#29770;\&#21516;&#27493;\&#29289;&#29702;\&#20154;&#25945;&#24517;&#20462;2\word\A431.TIF" TargetMode="External"/><Relationship Id="rId4" Type="http://schemas.openxmlformats.org/officeDocument/2006/relationships/slide" Target="slide34.xml"/><Relationship Id="rId9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slide" Target="slide31.xml"/><Relationship Id="rId7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slide" Target="slide40.xml"/><Relationship Id="rId5" Type="http://schemas.openxmlformats.org/officeDocument/2006/relationships/slide" Target="slide37.xml"/><Relationship Id="rId4" Type="http://schemas.openxmlformats.org/officeDocument/2006/relationships/slide" Target="slide34.xml"/><Relationship Id="rId9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slide" Target="slide31.xml"/><Relationship Id="rId7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slide" Target="slide40.xml"/><Relationship Id="rId5" Type="http://schemas.openxmlformats.org/officeDocument/2006/relationships/slide" Target="slide37.xml"/><Relationship Id="rId4" Type="http://schemas.openxmlformats.org/officeDocument/2006/relationships/slide" Target="slide3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slide" Target="slide31.xml"/><Relationship Id="rId7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slide" Target="slide40.xml"/><Relationship Id="rId5" Type="http://schemas.openxmlformats.org/officeDocument/2006/relationships/slide" Target="slide37.xml"/><Relationship Id="rId10" Type="http://schemas.openxmlformats.org/officeDocument/2006/relationships/image" Target="../media/image39.emf"/><Relationship Id="rId4" Type="http://schemas.openxmlformats.org/officeDocument/2006/relationships/slide" Target="slide34.xml"/><Relationship Id="rId9" Type="http://schemas.openxmlformats.org/officeDocument/2006/relationships/package" Target="../embeddings/Microsoft_Word_Document30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slide" Target="slide40.xml"/><Relationship Id="rId4" Type="http://schemas.openxmlformats.org/officeDocument/2006/relationships/slide" Target="slide3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31.xml"/><Relationship Id="rId7" Type="http://schemas.openxmlformats.org/officeDocument/2006/relationships/image" Target="../media/image4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package" Target="../embeddings/Microsoft_Word_Document31.docx"/><Relationship Id="rId5" Type="http://schemas.openxmlformats.org/officeDocument/2006/relationships/slide" Target="slide37.xml"/><Relationship Id="rId10" Type="http://schemas.openxmlformats.org/officeDocument/2006/relationships/image" Target="../media/image42.emf"/><Relationship Id="rId4" Type="http://schemas.openxmlformats.org/officeDocument/2006/relationships/slide" Target="slide34.xml"/><Relationship Id="rId9" Type="http://schemas.openxmlformats.org/officeDocument/2006/relationships/package" Target="../embeddings/Microsoft_Word_Document32.docx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31.xml"/><Relationship Id="rId7" Type="http://schemas.openxmlformats.org/officeDocument/2006/relationships/image" Target="../media/image4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package" Target="../embeddings/Microsoft_Word_Document33.docx"/><Relationship Id="rId5" Type="http://schemas.openxmlformats.org/officeDocument/2006/relationships/slide" Target="slide37.xml"/><Relationship Id="rId10" Type="http://schemas.openxmlformats.org/officeDocument/2006/relationships/image" Target="../media/image44.emf"/><Relationship Id="rId4" Type="http://schemas.openxmlformats.org/officeDocument/2006/relationships/slide" Target="slide34.xml"/><Relationship Id="rId9" Type="http://schemas.openxmlformats.org/officeDocument/2006/relationships/package" Target="../embeddings/Microsoft_Word_Document34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Word_Document3.docx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slide" Target="slide40.xml"/><Relationship Id="rId4" Type="http://schemas.openxmlformats.org/officeDocument/2006/relationships/slide" Target="slide3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slide" Target="slide31.xml"/><Relationship Id="rId7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slide" Target="slide40.xml"/><Relationship Id="rId5" Type="http://schemas.openxmlformats.org/officeDocument/2006/relationships/slide" Target="slide37.xml"/><Relationship Id="rId10" Type="http://schemas.openxmlformats.org/officeDocument/2006/relationships/image" Target="../media/image47.emf"/><Relationship Id="rId4" Type="http://schemas.openxmlformats.org/officeDocument/2006/relationships/slide" Target="slide34.xml"/><Relationship Id="rId9" Type="http://schemas.openxmlformats.org/officeDocument/2006/relationships/package" Target="../embeddings/Microsoft_Word_Document36.docx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slide" Target="slide31.xml"/><Relationship Id="rId7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slide" Target="slide40.xml"/><Relationship Id="rId5" Type="http://schemas.openxmlformats.org/officeDocument/2006/relationships/slide" Target="slide37.xml"/><Relationship Id="rId10" Type="http://schemas.openxmlformats.org/officeDocument/2006/relationships/image" Target="../media/image49.emf"/><Relationship Id="rId4" Type="http://schemas.openxmlformats.org/officeDocument/2006/relationships/slide" Target="slide34.xml"/><Relationship Id="rId9" Type="http://schemas.openxmlformats.org/officeDocument/2006/relationships/package" Target="../embeddings/Microsoft_Word_Document38.docx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13" Type="http://schemas.openxmlformats.org/officeDocument/2006/relationships/slide" Target="slide2.xml"/><Relationship Id="rId3" Type="http://schemas.openxmlformats.org/officeDocument/2006/relationships/slide" Target="slide31.xml"/><Relationship Id="rId7" Type="http://schemas.openxmlformats.org/officeDocument/2006/relationships/package" Target="../embeddings/Microsoft_Word_Document39.docx"/><Relationship Id="rId12" Type="http://schemas.openxmlformats.org/officeDocument/2006/relationships/image" Target="../media/image5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slide" Target="slide40.xml"/><Relationship Id="rId11" Type="http://schemas.openxmlformats.org/officeDocument/2006/relationships/package" Target="../embeddings/Microsoft_Word_Document41.docx"/><Relationship Id="rId5" Type="http://schemas.openxmlformats.org/officeDocument/2006/relationships/slide" Target="slide37.xml"/><Relationship Id="rId10" Type="http://schemas.openxmlformats.org/officeDocument/2006/relationships/image" Target="../media/image51.emf"/><Relationship Id="rId4" Type="http://schemas.openxmlformats.org/officeDocument/2006/relationships/slide" Target="slide34.xml"/><Relationship Id="rId9" Type="http://schemas.openxmlformats.org/officeDocument/2006/relationships/package" Target="../embeddings/Microsoft_Word_Document40.docx"/><Relationship Id="rId1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Word_Document5.docx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png"/><Relationship Id="rId5" Type="http://schemas.openxmlformats.org/officeDocument/2006/relationships/slide" Target="slide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45468" y="2050618"/>
            <a:ext cx="2733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6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第七章</a:t>
            </a:r>
            <a:endParaRPr lang="en-US" altLang="zh-CN" sz="6000" b="1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1920" y="2132499"/>
            <a:ext cx="529208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5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机械能守恒定律</a:t>
            </a:r>
            <a:endParaRPr lang="zh-CN" altLang="en-US" sz="53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409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979" y="22895"/>
            <a:ext cx="894804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物体在合外力作用下做直线运动的</a:t>
            </a:r>
            <a:r>
              <a:rPr lang="en-US" altLang="zh-CN" sz="24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t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图象如图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所示，下列表述不正确的是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在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～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0.5 s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内，合外力的瞬时功率逐渐增大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在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～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 s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内，合外力总是做负功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在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0.5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～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 s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内，合外力的平均功率为零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在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～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 s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内，合外力所做总功为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零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项，在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～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0.5 s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内，做匀加速直线运动，加速度不变，合外力不变，速度逐渐增大，可知合外力的瞬时功率逐渐增大，故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40927" y="2463383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tabLst>
                <a:tab pos="2070735" algn="l"/>
              </a:tabLst>
            </a:pPr>
            <a:r>
              <a:rPr lang="zh-CN" altLang="zh-CN" sz="2400" kern="100" dirty="0">
                <a:solidFill>
                  <a:prstClr val="black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1</a:t>
            </a:r>
            <a:endParaRPr lang="zh-CN" altLang="zh-CN" sz="24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pic>
        <p:nvPicPr>
          <p:cNvPr id="6" name="图片 5" descr="F:\2015赵瑊\同步\物理\人教必修2\word\A427.T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260" y="762025"/>
            <a:ext cx="2308136" cy="16808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095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987" y="22895"/>
            <a:ext cx="87945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项，在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～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 s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内，动能的变化量为正值，根据动能定理知，合外力做正功，故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错误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项，在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0.5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～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 s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内，因为初、末速度相等，则动能的变化量为零，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根据动能定理知，合外力做功为零，则合外力做功的平均功率为零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故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项，在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～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 s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内，初、末速度均为零，则动能的变化量为零，根据动能定理知，合外力做功为零，故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本题选不正确的，故选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B.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B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4008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71" y="66904"/>
            <a:ext cx="89385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en-US" sz="24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汽车发动机的额定功率为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60 kW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，汽车的质量为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5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400" kern="100" baseline="30000" dirty="0"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 kg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，汽车在水平路面上行驶时，阻力是车的重力的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0.05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倍，若汽车始终保持额定功率不变，取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10 m/</a:t>
            </a:r>
            <a:r>
              <a:rPr lang="en-US" altLang="zh-CN" sz="2400" kern="100" dirty="0" err="1"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400" kern="10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，则从静止启动后，求：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汽车所能达到的最大速度是多大？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汽车保持额定功率不变，那么随着速度</a:t>
            </a:r>
            <a:r>
              <a:rPr lang="en-US" altLang="zh-CN" sz="2400" i="1" kern="100" spc="-7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的增大，牵引力</a:t>
            </a:r>
            <a:r>
              <a:rPr lang="en-US" altLang="zh-CN" sz="2400" i="1" kern="100" spc="-7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400" kern="100" spc="-70" baseline="-25000" dirty="0" smtClean="0">
                <a:latin typeface="Times New Roman"/>
                <a:ea typeface="微软雅黑"/>
                <a:cs typeface="Times New Roman"/>
              </a:rPr>
              <a:t>牵</a:t>
            </a:r>
            <a:r>
              <a:rPr lang="zh-CN" altLang="zh-CN" sz="2400" kern="100" spc="-70" dirty="0" smtClean="0">
                <a:latin typeface="Times New Roman"/>
                <a:ea typeface="微软雅黑"/>
                <a:cs typeface="Times New Roman"/>
              </a:rPr>
              <a:t>变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小，当牵引力大小减至与阻力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大小相同时，汽车速度</a:t>
            </a:r>
            <a:r>
              <a:rPr lang="en-US" altLang="zh-CN" sz="24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达到最大值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m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666760"/>
              </p:ext>
            </p:extLst>
          </p:nvPr>
        </p:nvGraphicFramePr>
        <p:xfrm>
          <a:off x="180975" y="4000500"/>
          <a:ext cx="66198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37" name="文档" r:id="rId3" imgW="6624632" imgH="943941" progId="Word.Document.12">
                  <p:embed/>
                </p:oleObj>
              </mc:Choice>
              <mc:Fallback>
                <p:oleObj name="文档" r:id="rId3" imgW="6624632" imgH="943941" progId="Word.Document.12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4000500"/>
                        <a:ext cx="66198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6804248" y="4218409"/>
            <a:ext cx="2296998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见解析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2787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354" y="498101"/>
            <a:ext cx="9020050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当汽车的加速度为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 m/</a:t>
            </a: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800" kern="10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时，速度是多大？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540480"/>
              </p:ext>
            </p:extLst>
          </p:nvPr>
        </p:nvGraphicFramePr>
        <p:xfrm>
          <a:off x="148208" y="1283318"/>
          <a:ext cx="890587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64" name="文档" r:id="rId3" imgW="8916575" imgH="1093398" progId="Word.Document.12">
                  <p:embed/>
                </p:oleObj>
              </mc:Choice>
              <mc:Fallback>
                <p:oleObj name="文档" r:id="rId3" imgW="8916575" imgH="109339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08" y="1283318"/>
                        <a:ext cx="8905875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981496"/>
              </p:ext>
            </p:extLst>
          </p:nvPr>
        </p:nvGraphicFramePr>
        <p:xfrm>
          <a:off x="148208" y="2422498"/>
          <a:ext cx="890587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65" name="文档" r:id="rId5" imgW="8916575" imgH="1264489" progId="Word.Document.12">
                  <p:embed/>
                </p:oleObj>
              </mc:Choice>
              <mc:Fallback>
                <p:oleObj name="文档" r:id="rId5" imgW="8916575" imgH="126448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08" y="2422498"/>
                        <a:ext cx="8905875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0354" y="3714078"/>
            <a:ext cx="9020050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见解析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2382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8037"/>
            <a:ext cx="8928992" cy="211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如果汽车由启动到速度变为最大值后，马上关闭发动机，测得汽车在关闭发动机前已通过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624 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的路程，求汽车从启动到停下来一共经过多少时间？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设由启动到速度最大历时为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t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，关闭发动机到停止历时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t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5796"/>
              </p:ext>
            </p:extLst>
          </p:nvPr>
        </p:nvGraphicFramePr>
        <p:xfrm>
          <a:off x="205358" y="2101602"/>
          <a:ext cx="71532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2" name="文档" r:id="rId3" imgW="7157971" imgH="734176" progId="Word.Document.12">
                  <p:embed/>
                </p:oleObj>
              </mc:Choice>
              <mc:Fallback>
                <p:oleObj name="文档" r:id="rId3" imgW="7157971" imgH="73417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358" y="2101602"/>
                        <a:ext cx="715327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07504" y="2721099"/>
            <a:ext cx="902005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将数据代入，得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t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50 s.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521966"/>
              </p:ext>
            </p:extLst>
          </p:nvPr>
        </p:nvGraphicFramePr>
        <p:xfrm>
          <a:off x="205358" y="3363838"/>
          <a:ext cx="71532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3" name="文档" r:id="rId5" imgW="7157971" imgH="734176" progId="Word.Document.12">
                  <p:embed/>
                </p:oleObj>
              </mc:Choice>
              <mc:Fallback>
                <p:oleObj name="文档" r:id="rId5" imgW="7157971" imgH="73417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358" y="3363838"/>
                        <a:ext cx="715327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07504" y="3983335"/>
            <a:ext cx="8928992" cy="1104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故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t</a:t>
            </a:r>
            <a:r>
              <a:rPr lang="zh-CN" altLang="zh-CN" sz="2400" kern="100" baseline="-25000" dirty="0">
                <a:latin typeface="Times New Roman"/>
                <a:ea typeface="微软雅黑"/>
                <a:cs typeface="Times New Roman"/>
              </a:rPr>
              <a:t>总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t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t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98 s.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见解析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2540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412" y="34867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8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二、对动能定理的理解与应用</a:t>
            </a:r>
            <a:endParaRPr lang="zh-CN" altLang="zh-CN" sz="2800" b="1" kern="1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1412" y="862255"/>
            <a:ext cx="88569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动能定理一般应用于单个物体，研究过程可以是直线运动，也可以是曲线运动；既适用于恒力做功，也适用于变力做功；既适用于各个力同时作用在物体上，也适用于不同的力分阶段作用在物体上，凡涉及力对物体做功过程中动能的变化问题几乎都可以使用，但使用时应注意以下几点：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506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1533" y="97800"/>
            <a:ext cx="89644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明确研究对象和研究过程，确定初、末状态的速度情况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对物体进行正确的受力分析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包括重力、弹力等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，弄清各力做功大小及功的正、负情况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有些力在运动过程中不是始终存在，物体运动状态、受力等情况均发生变化，则在考虑外力做功时，必须根据不同情况分别对待，正确表示出总功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4.</a:t>
            </a:r>
            <a:r>
              <a:rPr lang="zh-CN" altLang="zh-CN" sz="2600" kern="100" spc="-100" dirty="0">
                <a:latin typeface="Times New Roman"/>
                <a:ea typeface="微软雅黑"/>
                <a:cs typeface="Times New Roman"/>
              </a:rPr>
              <a:t>若物体运动过程中包含几个不同的子过程，解题时，可以分段考虑，也可视为一个整体过程考虑，列出动能定理方程求解</a:t>
            </a:r>
            <a:r>
              <a:rPr lang="en-US" altLang="zh-CN" sz="2600" kern="100" spc="-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spc="-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7333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52053"/>
            <a:ext cx="893432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en-US" sz="25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en-US" altLang="zh-CN" sz="25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zh-CN" sz="25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某兴趣小组设计了如图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所示的玩具轨道，其中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2008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四个等高数字用内壁光滑的薄壁细圆管弯成，固定在竖直平面</a:t>
            </a:r>
            <a:r>
              <a:rPr lang="zh-CN" altLang="zh-CN" sz="2500" kern="100" spc="-90" dirty="0">
                <a:latin typeface="Times New Roman"/>
                <a:ea typeface="微软雅黑"/>
                <a:cs typeface="Times New Roman"/>
              </a:rPr>
              <a:t>内</a:t>
            </a:r>
            <a:r>
              <a:rPr lang="en-US" altLang="zh-CN" sz="2500" kern="100" spc="-9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500" kern="100" spc="-90" dirty="0">
                <a:latin typeface="Times New Roman"/>
                <a:ea typeface="微软雅黑"/>
                <a:cs typeface="Times New Roman"/>
              </a:rPr>
              <a:t>所有数字均由圆或半圆组成，圆半径比细管的内径大得多</a:t>
            </a:r>
            <a:r>
              <a:rPr lang="en-US" altLang="zh-CN" sz="2500" kern="100" spc="-9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500" kern="100" spc="-9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底端与水平地面相切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弹射装置将一个小物体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可视为质点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以</a:t>
            </a:r>
            <a:r>
              <a:rPr lang="en-US" altLang="zh-CN" sz="25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500" i="1" kern="100" baseline="-250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5 m</a:t>
            </a:r>
            <a:r>
              <a:rPr lang="en-US" altLang="zh-CN" sz="2500" kern="100" dirty="0">
                <a:latin typeface="IPAPANNEW"/>
                <a:ea typeface="微软雅黑"/>
                <a:cs typeface="Times New Roman"/>
              </a:rPr>
              <a:t>/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500" kern="100" dirty="0">
                <a:latin typeface="IPAPANNEW"/>
                <a:ea typeface="微软雅黑"/>
                <a:cs typeface="Times New Roman"/>
              </a:rPr>
              <a:t>的水平初速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度由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点弹出，从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点进入轨道，依次经过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“8002”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后从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点水平抛出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小物体与地面</a:t>
            </a:r>
            <a:r>
              <a:rPr lang="en-US" altLang="zh-CN" sz="2500" i="1" kern="100" dirty="0" err="1"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段间的动摩擦因数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μ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0.3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，不计其它机械能损失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已知</a:t>
            </a:r>
            <a:r>
              <a:rPr lang="en-US" altLang="zh-CN" sz="2500" i="1" kern="100" dirty="0" err="1"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段长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1.5 m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，数字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“0”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的半径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0.2 m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，小物体质量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0.01 kg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10 m/</a:t>
            </a:r>
            <a:r>
              <a:rPr lang="en-US" altLang="zh-CN" sz="2500" kern="100" dirty="0" err="1"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500" kern="10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求：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4879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987" y="1989301"/>
            <a:ext cx="8784976" cy="297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2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小物体从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点抛出后的水平射程；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　物体经过了较复杂的几个过程，但从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至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的全过程中重力、摩擦力做功明确，初速度</a:t>
            </a:r>
            <a:r>
              <a:rPr lang="en-US" altLang="zh-CN" sz="25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500" i="1" kern="100" baseline="-250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已知，可根据动能定理求</a:t>
            </a:r>
            <a:r>
              <a:rPr lang="en-US" altLang="zh-CN" sz="25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，其他问题便可迎刃而解</a:t>
            </a:r>
            <a:r>
              <a:rPr lang="en-US" altLang="zh-CN" sz="25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500" kern="100" dirty="0">
              <a:latin typeface="宋体"/>
              <a:cs typeface="Courier New"/>
            </a:endParaRPr>
          </a:p>
        </p:txBody>
      </p:sp>
      <p:pic>
        <p:nvPicPr>
          <p:cNvPr id="4" name="图片 3" descr="F:\2015赵瑊\同步\物理\人教必修2\word\S95.TIF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205" y="218726"/>
            <a:ext cx="5832648" cy="17746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282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5604" y="51470"/>
            <a:ext cx="8856984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设小物体运动到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点时的速度大小为</a:t>
            </a:r>
            <a:r>
              <a:rPr lang="en-US" altLang="zh-CN" sz="24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，对小物体由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运动到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过程应用动能定理得：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554235"/>
              </p:ext>
            </p:extLst>
          </p:nvPr>
        </p:nvGraphicFramePr>
        <p:xfrm>
          <a:off x="247650" y="1260748"/>
          <a:ext cx="59150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66" name="文档" r:id="rId3" imgW="5919991" imgH="734176" progId="Word.Document.12">
                  <p:embed/>
                </p:oleObj>
              </mc:Choice>
              <mc:Fallback>
                <p:oleObj name="文档" r:id="rId3" imgW="5919991" imgH="73417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1260748"/>
                        <a:ext cx="591502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45604" y="1951236"/>
            <a:ext cx="885698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从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点抛出后做平抛运动，由平抛运动规律可得：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508557"/>
              </p:ext>
            </p:extLst>
          </p:nvPr>
        </p:nvGraphicFramePr>
        <p:xfrm>
          <a:off x="247650" y="2606030"/>
          <a:ext cx="59150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67" name="文档" r:id="rId5" imgW="5919991" imgH="734176" progId="Word.Document.12">
                  <p:embed/>
                </p:oleObj>
              </mc:Choice>
              <mc:Fallback>
                <p:oleObj name="文档" r:id="rId5" imgW="5919991" imgH="73417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2606030"/>
                        <a:ext cx="591502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45604" y="3257922"/>
            <a:ext cx="8856984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t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③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联立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①②③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式，代入数据解得：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0.8 m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④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0.8 m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3164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>
            <a:hlinkClick r:id="rId2" action="ppaction://hlinksldjump"/>
          </p:cNvPr>
          <p:cNvSpPr/>
          <p:nvPr/>
        </p:nvSpPr>
        <p:spPr>
          <a:xfrm>
            <a:off x="3751337" y="2432755"/>
            <a:ext cx="1692000" cy="106976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hlinkClick r:id="rId2" action="ppaction://hlinksldjump"/>
          </p:cNvPr>
          <p:cNvSpPr txBox="1"/>
          <p:nvPr/>
        </p:nvSpPr>
        <p:spPr>
          <a:xfrm>
            <a:off x="3846690" y="2698591"/>
            <a:ext cx="186068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专题整合</a:t>
            </a:r>
            <a:endParaRPr lang="zh-CN" altLang="en-US" sz="2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>
            <a:hlinkClick r:id="rId3" action="ppaction://hlinksldjump"/>
          </p:cNvPr>
          <p:cNvSpPr/>
          <p:nvPr/>
        </p:nvSpPr>
        <p:spPr>
          <a:xfrm>
            <a:off x="5980551" y="2432755"/>
            <a:ext cx="1692000" cy="106976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>
            <a:hlinkClick r:id="rId3" action="ppaction://hlinksldjump"/>
          </p:cNvPr>
          <p:cNvSpPr txBox="1"/>
          <p:nvPr/>
        </p:nvSpPr>
        <p:spPr>
          <a:xfrm>
            <a:off x="6061390" y="2696324"/>
            <a:ext cx="184285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77269" y="1089139"/>
            <a:ext cx="5569643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4000" algn="just">
              <a:lnSpc>
                <a:spcPts val="3500"/>
              </a:lnSpc>
            </a:pPr>
            <a:r>
              <a:rPr lang="zh-CN" altLang="en-US" sz="37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学</a:t>
            </a:r>
            <a:r>
              <a:rPr lang="zh-CN" altLang="en-US" sz="37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案</a:t>
            </a:r>
            <a:r>
              <a:rPr lang="en-US" altLang="zh-CN" sz="37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14</a:t>
            </a:r>
            <a:r>
              <a:rPr lang="zh-CN" altLang="en-US" sz="37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　章末总结</a:t>
            </a:r>
          </a:p>
        </p:txBody>
      </p:sp>
      <p:sp>
        <p:nvSpPr>
          <p:cNvPr id="15" name="圆角矩形 14">
            <a:hlinkClick r:id="rId4" action="ppaction://hlinksldjump"/>
          </p:cNvPr>
          <p:cNvSpPr/>
          <p:nvPr/>
        </p:nvSpPr>
        <p:spPr>
          <a:xfrm>
            <a:off x="1494706" y="2432755"/>
            <a:ext cx="1692000" cy="1069766"/>
          </a:xfrm>
          <a:prstGeom prst="roundRect">
            <a:avLst>
              <a:gd name="adj" fmla="val 5813"/>
            </a:avLst>
          </a:prstGeom>
          <a:solidFill>
            <a:srgbClr val="99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hlinkClick r:id="rId4" action="ppaction://hlinksldjump"/>
          </p:cNvPr>
          <p:cNvSpPr txBox="1"/>
          <p:nvPr/>
        </p:nvSpPr>
        <p:spPr>
          <a:xfrm>
            <a:off x="1580534" y="2698591"/>
            <a:ext cx="186068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网络构建</a:t>
            </a:r>
            <a:endParaRPr lang="zh-CN" altLang="en-US" sz="2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09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5604" y="-1488"/>
            <a:ext cx="8856984" cy="2373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小物体经过数字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0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的最高点时管道对小物体作用力的大小和方向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设在数字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0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的最高点时管道对小物体的作用力大小为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，取竖直向下为正方向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122502"/>
              </p:ext>
            </p:extLst>
          </p:nvPr>
        </p:nvGraphicFramePr>
        <p:xfrm>
          <a:off x="247650" y="2480692"/>
          <a:ext cx="59150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5" name="文档" r:id="rId3" imgW="5919991" imgH="794006" progId="Word.Document.12">
                  <p:embed/>
                </p:oleObj>
              </mc:Choice>
              <mc:Fallback>
                <p:oleObj name="文档" r:id="rId3" imgW="5919991" imgH="79400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2480692"/>
                        <a:ext cx="591502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45604" y="3210297"/>
            <a:ext cx="8856984" cy="1784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联立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①⑤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式，代入数据解得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0.3 N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⑥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方向竖直向下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0.3 N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　方向竖直向下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7191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128782"/>
            <a:ext cx="89289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三、对机械能守恒定律的理解与应用</a:t>
            </a:r>
            <a:endParaRPr lang="zh-CN" altLang="zh-CN" sz="2600" b="1" kern="1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504" y="551305"/>
            <a:ext cx="8928992" cy="4487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应用机械能守恒定律解题，重在分析能量的变化，而不太关注物体运动过程的细节，这使问题的解决变得简便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守恒条件：只有重力或弹力做功，系统内只发生动能和势能之间的相互转化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表达式：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状态式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500" kern="100" baseline="-25000" dirty="0" err="1">
                <a:latin typeface="Times New Roman"/>
                <a:ea typeface="微软雅黑"/>
                <a:cs typeface="Courier New"/>
              </a:rPr>
              <a:t>k1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5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500" kern="100" baseline="-25000" dirty="0" err="1">
                <a:latin typeface="Times New Roman"/>
                <a:ea typeface="微软雅黑"/>
                <a:cs typeface="Courier New"/>
              </a:rPr>
              <a:t>p1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5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500" kern="100" baseline="-25000" dirty="0" err="1">
                <a:latin typeface="Times New Roman"/>
                <a:ea typeface="微软雅黑"/>
                <a:cs typeface="Courier New"/>
              </a:rPr>
              <a:t>k2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5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500" kern="100" baseline="-25000" dirty="0" err="1">
                <a:latin typeface="Times New Roman"/>
                <a:ea typeface="微软雅黑"/>
                <a:cs typeface="Courier New"/>
              </a:rPr>
              <a:t>p2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，理解为物体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或系统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初状态的机械能与末状态的机械能相等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3035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706231"/>
            <a:ext cx="8928992" cy="3243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变量式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k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，表示动能与势能在相互转化的过程中，系统减少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或增加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的动能等于系统增加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或减少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的势能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800" i="1" kern="100" baseline="-250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baseline="-25000" dirty="0">
                <a:latin typeface="Times New Roman"/>
                <a:ea typeface="微软雅黑"/>
                <a:cs typeface="Times New Roman"/>
              </a:rPr>
              <a:t>增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800" i="1" kern="100" baseline="-25000" dirty="0" err="1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baseline="-25000" dirty="0">
                <a:latin typeface="Times New Roman"/>
                <a:ea typeface="微软雅黑"/>
                <a:cs typeface="Times New Roman"/>
              </a:rPr>
              <a:t>减</a:t>
            </a:r>
            <a:r>
              <a:rPr lang="zh-CN" altLang="zh-CN" sz="2800" kern="100" spc="-70" dirty="0">
                <a:latin typeface="Times New Roman"/>
                <a:ea typeface="微软雅黑"/>
                <a:cs typeface="Times New Roman"/>
              </a:rPr>
              <a:t>，适用于系统，表示由</a:t>
            </a:r>
            <a:r>
              <a:rPr lang="en-US" altLang="zh-CN" sz="2800" i="1" kern="100" spc="-7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spc="-7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800" i="1" kern="100" spc="-7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spc="-70" dirty="0">
                <a:latin typeface="Times New Roman"/>
                <a:ea typeface="微软雅黑"/>
                <a:cs typeface="Times New Roman"/>
              </a:rPr>
              <a:t>组成的系统，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部分机械能的增加量与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部分机械能的减少量相等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9423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4654" y="17562"/>
            <a:ext cx="879983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en-US" sz="24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所示，物体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质量为</a:t>
            </a:r>
            <a:r>
              <a:rPr lang="en-US" altLang="zh-CN" sz="2400" kern="1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，物体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质量为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，通过轻绳跨过定滑轮相连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斜面光滑，且与水平面成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θ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30°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，不计绳子和滑轮之间的摩擦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开始时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物体离地的高度为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h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物体位于斜面的底端，用手托住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物体，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两物体均静止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撤去手后，求：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6" name="图片 5" descr="F:\2015赵瑊\同步\物理\人教必修2\word\A428.TIF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251" y="2355725"/>
            <a:ext cx="4104456" cy="20430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567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5129" y="51470"/>
            <a:ext cx="88040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物体将要落地时的速度多大？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由题知，物体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质量为</a:t>
            </a:r>
            <a:r>
              <a:rPr lang="en-US" altLang="zh-CN" sz="2400" kern="1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，物体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质量为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两物体构成的整体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系统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只有重力做功，故整体的机械能守恒，得：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672581"/>
              </p:ext>
            </p:extLst>
          </p:nvPr>
        </p:nvGraphicFramePr>
        <p:xfrm>
          <a:off x="256034" y="1823095"/>
          <a:ext cx="64770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98" name="文档" r:id="rId3" imgW="6481761" imgH="743547" progId="Word.Document.12">
                  <p:embed/>
                </p:oleObj>
              </mc:Choice>
              <mc:Fallback>
                <p:oleObj name="文档" r:id="rId3" imgW="6481761" imgH="74354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34" y="1823095"/>
                        <a:ext cx="64770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55129" y="2520791"/>
            <a:ext cx="8804026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将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en-US" altLang="zh-CN" sz="2400" i="1" kern="100" baseline="-250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m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m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933147"/>
              </p:ext>
            </p:extLst>
          </p:nvPr>
        </p:nvGraphicFramePr>
        <p:xfrm>
          <a:off x="256034" y="3800450"/>
          <a:ext cx="64770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99" name="文档" r:id="rId5" imgW="6481761" imgH="562616" progId="Word.Document.12">
                  <p:embed/>
                </p:oleObj>
              </mc:Choice>
              <mc:Fallback>
                <p:oleObj name="文档" r:id="rId5" imgW="6481761" imgH="56261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34" y="3800450"/>
                        <a:ext cx="64770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16224"/>
              </p:ext>
            </p:extLst>
          </p:nvPr>
        </p:nvGraphicFramePr>
        <p:xfrm>
          <a:off x="256034" y="4410050"/>
          <a:ext cx="64770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00" name="文档" r:id="rId7" imgW="6481761" imgH="562616" progId="Word.Document.12">
                  <p:embed/>
                </p:oleObj>
              </mc:Choice>
              <mc:Fallback>
                <p:oleObj name="文档" r:id="rId7" imgW="6481761" imgH="56261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34" y="4410050"/>
                        <a:ext cx="64770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463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5129" y="32420"/>
            <a:ext cx="8804026" cy="297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物落地后，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物由于惯性将继续沿斜面上升，则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物在斜面上的最远点离地的高度多大？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500" kern="100" spc="-90" dirty="0">
                <a:latin typeface="Times New Roman"/>
                <a:ea typeface="微软雅黑"/>
                <a:cs typeface="Times New Roman"/>
              </a:rPr>
              <a:t>当</a:t>
            </a:r>
            <a:r>
              <a:rPr lang="en-US" altLang="zh-CN" sz="2500" i="1" kern="100" spc="-9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500" kern="100" spc="-90" dirty="0">
                <a:latin typeface="Times New Roman"/>
                <a:ea typeface="微软雅黑"/>
                <a:cs typeface="Times New Roman"/>
              </a:rPr>
              <a:t>物体落地后，</a:t>
            </a:r>
            <a:r>
              <a:rPr lang="en-US" altLang="zh-CN" sz="2500" i="1" kern="100" spc="-9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500" kern="100" spc="-90" dirty="0">
                <a:latin typeface="Times New Roman"/>
                <a:ea typeface="微软雅黑"/>
                <a:cs typeface="Times New Roman"/>
              </a:rPr>
              <a:t>物体由于惯性将继续上升，此时绳子松了，对</a:t>
            </a:r>
            <a:r>
              <a:rPr lang="en-US" altLang="zh-CN" sz="2500" i="1" kern="100" spc="-9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500" kern="100" spc="-90" dirty="0">
                <a:latin typeface="Times New Roman"/>
                <a:ea typeface="微软雅黑"/>
                <a:cs typeface="Times New Roman"/>
              </a:rPr>
              <a:t>物体而言，只有重力做功，故</a:t>
            </a:r>
            <a:r>
              <a:rPr lang="en-US" altLang="zh-CN" sz="2500" i="1" kern="100" spc="-9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500" kern="100" spc="-90" dirty="0">
                <a:latin typeface="Times New Roman"/>
                <a:ea typeface="微软雅黑"/>
                <a:cs typeface="Times New Roman"/>
              </a:rPr>
              <a:t>物体的机械能守恒，设其上升的最远点离地高度为</a:t>
            </a:r>
            <a:r>
              <a:rPr lang="en-US" altLang="zh-CN" sz="2500" i="1" kern="100" spc="-90" dirty="0">
                <a:latin typeface="Times New Roman"/>
                <a:ea typeface="微软雅黑"/>
                <a:cs typeface="Courier New"/>
              </a:rPr>
              <a:t>H</a:t>
            </a:r>
            <a:r>
              <a:rPr lang="zh-CN" altLang="zh-CN" sz="2500" kern="100" spc="-90" dirty="0">
                <a:latin typeface="Times New Roman"/>
                <a:ea typeface="微软雅黑"/>
                <a:cs typeface="Times New Roman"/>
              </a:rPr>
              <a:t>，根据机械能守恒定律得：</a:t>
            </a:r>
            <a:endParaRPr lang="zh-CN" altLang="zh-CN" sz="2500" kern="100" spc="-9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491997"/>
              </p:ext>
            </p:extLst>
          </p:nvPr>
        </p:nvGraphicFramePr>
        <p:xfrm>
          <a:off x="256034" y="3028333"/>
          <a:ext cx="64770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60" name="文档" r:id="rId3" imgW="6481761" imgH="743908" progId="Word.Document.12">
                  <p:embed/>
                </p:oleObj>
              </mc:Choice>
              <mc:Fallback>
                <p:oleObj name="文档" r:id="rId3" imgW="6481761" imgH="74390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34" y="3028333"/>
                        <a:ext cx="64770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55129" y="3754604"/>
            <a:ext cx="8804026" cy="1174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整理得：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H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h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500" i="1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h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7933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7504" y="186283"/>
            <a:ext cx="89289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8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四、功能关系</a:t>
            </a:r>
            <a:endParaRPr lang="zh-CN" altLang="zh-CN" sz="2800" b="1" kern="1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7504" y="676593"/>
            <a:ext cx="8928992" cy="4218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力学中常见的几对功能关系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重力做功与重力势能：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表达式：</a:t>
            </a:r>
            <a:r>
              <a:rPr lang="en-US" altLang="zh-CN" sz="2600" i="1" kern="100" dirty="0" err="1"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600" kern="100" baseline="-25000" dirty="0" err="1"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600" kern="100" dirty="0" err="1"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6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kern="100" baseline="-25000" dirty="0" err="1">
                <a:latin typeface="Times New Roman"/>
                <a:ea typeface="微软雅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i="1" kern="100" dirty="0" err="1"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600" kern="100" baseline="-25000" dirty="0" err="1"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＞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，表示重力势能减少；</a:t>
            </a:r>
            <a:r>
              <a:rPr lang="en-US" altLang="zh-CN" sz="2600" i="1" kern="100" dirty="0" err="1"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600" kern="100" baseline="-25000" dirty="0" err="1"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＜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，表示重力势能增加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弹簧弹力做功与弹性势能：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表达式：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W</a:t>
            </a:r>
            <a:r>
              <a:rPr lang="zh-CN" altLang="zh-CN" sz="2600" kern="100" baseline="-25000" dirty="0">
                <a:latin typeface="Times New Roman"/>
                <a:ea typeface="微软雅黑"/>
                <a:cs typeface="Times New Roman"/>
              </a:rPr>
              <a:t>弹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600" kern="100" dirty="0" err="1"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6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kern="100" baseline="-25000" dirty="0" err="1">
                <a:latin typeface="Times New Roman"/>
                <a:ea typeface="微软雅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W</a:t>
            </a:r>
            <a:r>
              <a:rPr lang="zh-CN" altLang="zh-CN" sz="2600" kern="100" baseline="-25000" dirty="0">
                <a:latin typeface="Times New Roman"/>
                <a:ea typeface="微软雅黑"/>
                <a:cs typeface="Times New Roman"/>
              </a:rPr>
              <a:t>弹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＞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，表示弹性势能减少；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W</a:t>
            </a:r>
            <a:r>
              <a:rPr lang="zh-CN" altLang="zh-CN" sz="2600" kern="100" baseline="-25000" dirty="0">
                <a:latin typeface="Times New Roman"/>
                <a:ea typeface="微软雅黑"/>
                <a:cs typeface="Times New Roman"/>
              </a:rPr>
              <a:t>弹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＜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，表示弹性势能增加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3164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07504" y="195486"/>
            <a:ext cx="8928992" cy="4535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合力做功与动能：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表达式：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W</a:t>
            </a:r>
            <a:r>
              <a:rPr lang="zh-CN" altLang="zh-CN" sz="2800" kern="100" baseline="-25000" dirty="0">
                <a:latin typeface="Times New Roman"/>
                <a:ea typeface="微软雅黑"/>
                <a:cs typeface="Times New Roman"/>
              </a:rPr>
              <a:t>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k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W</a:t>
            </a:r>
            <a:r>
              <a:rPr lang="zh-CN" altLang="zh-CN" sz="2800" kern="100" baseline="-25000" dirty="0">
                <a:latin typeface="Times New Roman"/>
                <a:ea typeface="微软雅黑"/>
                <a:cs typeface="Times New Roman"/>
              </a:rPr>
              <a:t>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＞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，表示动能增加；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W</a:t>
            </a:r>
            <a:r>
              <a:rPr lang="zh-CN" altLang="zh-CN" sz="2800" kern="100" baseline="-25000" dirty="0">
                <a:latin typeface="Times New Roman"/>
                <a:ea typeface="微软雅黑"/>
                <a:cs typeface="Times New Roman"/>
              </a:rPr>
              <a:t>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＜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，表示动能减少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除重力或系统弹力外其他力做功与机械能：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表达式：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W</a:t>
            </a:r>
            <a:r>
              <a:rPr lang="zh-CN" altLang="zh-CN" sz="2800" kern="100" baseline="-25000" dirty="0">
                <a:latin typeface="Times New Roman"/>
                <a:ea typeface="微软雅黑"/>
                <a:cs typeface="Times New Roman"/>
              </a:rPr>
              <a:t>其他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W</a:t>
            </a:r>
            <a:r>
              <a:rPr lang="zh-CN" altLang="zh-CN" sz="2800" kern="100" baseline="-25000" dirty="0">
                <a:latin typeface="Times New Roman"/>
                <a:ea typeface="微软雅黑"/>
                <a:cs typeface="Times New Roman"/>
              </a:rPr>
              <a:t>其他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＞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，表示机械能增加</a:t>
            </a:r>
            <a:r>
              <a:rPr lang="zh-CN" altLang="zh-CN" sz="2800" kern="100" spc="-500" dirty="0">
                <a:latin typeface="Times New Roman"/>
                <a:ea typeface="微软雅黑"/>
                <a:cs typeface="Times New Roman"/>
              </a:rPr>
              <a:t>；</a:t>
            </a:r>
            <a:r>
              <a:rPr lang="en-US" altLang="zh-CN" sz="2800" i="1" kern="100" spc="-80" dirty="0">
                <a:latin typeface="Times New Roman"/>
                <a:ea typeface="微软雅黑"/>
                <a:cs typeface="Courier New"/>
              </a:rPr>
              <a:t>W</a:t>
            </a:r>
            <a:r>
              <a:rPr lang="zh-CN" altLang="zh-CN" sz="2800" kern="100" spc="-80" baseline="-25000" dirty="0">
                <a:latin typeface="Times New Roman"/>
                <a:ea typeface="微软雅黑"/>
                <a:cs typeface="Times New Roman"/>
              </a:rPr>
              <a:t>其他</a:t>
            </a:r>
            <a:r>
              <a:rPr lang="zh-CN" altLang="zh-CN" sz="2800" kern="100" spc="-80" dirty="0">
                <a:latin typeface="Times New Roman"/>
                <a:ea typeface="微软雅黑"/>
                <a:cs typeface="Times New Roman"/>
              </a:rPr>
              <a:t>＜</a:t>
            </a:r>
            <a:r>
              <a:rPr lang="en-US" altLang="zh-CN" sz="2800" kern="100" spc="-80" dirty="0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800" kern="100" spc="-5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spc="-80" dirty="0">
                <a:latin typeface="Times New Roman"/>
                <a:ea typeface="微软雅黑"/>
                <a:cs typeface="Times New Roman"/>
              </a:rPr>
              <a:t>表示机械能减</a:t>
            </a:r>
            <a:r>
              <a:rPr lang="zh-CN" altLang="zh-CN" sz="2800" kern="100" spc="-500" dirty="0">
                <a:latin typeface="Times New Roman"/>
                <a:ea typeface="微软雅黑"/>
                <a:cs typeface="Times New Roman"/>
              </a:rPr>
              <a:t>少；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W</a:t>
            </a:r>
            <a:r>
              <a:rPr lang="zh-CN" altLang="zh-CN" sz="2800" kern="100" baseline="-25000" dirty="0">
                <a:latin typeface="Times New Roman"/>
                <a:ea typeface="微软雅黑"/>
                <a:cs typeface="Times New Roman"/>
              </a:rPr>
              <a:t>其他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，表示机械能守恒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4863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6509" y="328836"/>
            <a:ext cx="5724000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en-US" sz="26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en-US" altLang="zh-CN" sz="26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5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所示，在竖直平面内有一半径为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的圆弧轨道，半径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OA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水平、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OB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竖直，一个质量为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的小球自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的正上方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点由静止开始自由下落，小球沿轨道到达最高点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时恰好对轨道没有压力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已知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AP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i="1" kern="100" dirty="0" err="1"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，重力加速度为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，则小球从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到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的运动过程中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73813" y="4224689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endParaRPr lang="zh-CN" altLang="en-US" sz="2600" dirty="0"/>
          </a:p>
        </p:txBody>
      </p:sp>
      <p:pic>
        <p:nvPicPr>
          <p:cNvPr id="5" name="图片 4" descr="F:\2015赵瑊\同步\物理\人教必修2\word\S96.TIF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934" y="344794"/>
            <a:ext cx="3051512" cy="3784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098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6079" y="555526"/>
            <a:ext cx="8856984" cy="1950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重力做功</a:t>
            </a:r>
            <a:r>
              <a:rPr lang="en-US" altLang="zh-CN" sz="2700" kern="1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700" i="1" kern="100" dirty="0" err="1">
                <a:latin typeface="Times New Roman"/>
                <a:ea typeface="微软雅黑"/>
                <a:cs typeface="Courier New"/>
              </a:rPr>
              <a:t>mgR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机械能减少</a:t>
            </a:r>
            <a:r>
              <a:rPr lang="en-US" altLang="zh-CN" sz="2700" i="1" kern="100" dirty="0" err="1">
                <a:latin typeface="Times New Roman"/>
                <a:ea typeface="微软雅黑"/>
                <a:cs typeface="Courier New"/>
              </a:rPr>
              <a:t>mgR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合外力做功</a:t>
            </a:r>
            <a:r>
              <a:rPr lang="en-US" altLang="zh-CN" sz="2700" i="1" kern="100" dirty="0" err="1">
                <a:latin typeface="Times New Roman"/>
                <a:ea typeface="微软雅黑"/>
                <a:cs typeface="Courier New"/>
              </a:rPr>
              <a:t>mgR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66640"/>
              </p:ext>
            </p:extLst>
          </p:nvPr>
        </p:nvGraphicFramePr>
        <p:xfrm>
          <a:off x="238125" y="2597118"/>
          <a:ext cx="53721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43" name="文档" r:id="rId3" imgW="5377780" imgH="802638" progId="Word.Document.12">
                  <p:embed/>
                </p:oleObj>
              </mc:Choice>
              <mc:Fallback>
                <p:oleObj name="文档" r:id="rId3" imgW="5377780" imgH="80263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2597118"/>
                        <a:ext cx="53721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36079" y="3451689"/>
            <a:ext cx="8856984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7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　重力做功与路径无关</a:t>
            </a:r>
            <a:r>
              <a:rPr lang="zh-CN" altLang="zh-CN" sz="2700" kern="100" spc="-3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所以</a:t>
            </a:r>
            <a:r>
              <a:rPr lang="en-US" altLang="zh-CN" sz="2700" i="1" kern="100" dirty="0" err="1"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700" kern="100" baseline="-25000" dirty="0" err="1"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700" i="1" kern="100" dirty="0" err="1">
                <a:latin typeface="Times New Roman"/>
                <a:ea typeface="微软雅黑"/>
                <a:cs typeface="Courier New"/>
              </a:rPr>
              <a:t>mgR</a:t>
            </a:r>
            <a:r>
              <a:rPr lang="zh-CN" altLang="zh-CN" sz="2700" kern="100" spc="-3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选项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错</a:t>
            </a:r>
            <a:r>
              <a:rPr lang="zh-CN" altLang="zh-CN" sz="2700" kern="100" spc="-300" dirty="0">
                <a:latin typeface="Times New Roman"/>
                <a:ea typeface="微软雅黑"/>
                <a:cs typeface="Times New Roman"/>
              </a:rPr>
              <a:t>；</a:t>
            </a:r>
            <a:endParaRPr lang="zh-CN" altLang="zh-CN" sz="2700" kern="100" spc="-3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3164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V="1">
            <a:off x="314003" y="324057"/>
            <a:ext cx="8532000" cy="9393"/>
          </a:xfrm>
          <a:prstGeom prst="line">
            <a:avLst/>
          </a:prstGeom>
          <a:ln w="19050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7204166" y="472917"/>
            <a:ext cx="1644881" cy="720000"/>
          </a:xfrm>
          <a:prstGeom prst="roundRect">
            <a:avLst>
              <a:gd name="adj" fmla="val 5813"/>
            </a:avLst>
          </a:prstGeom>
          <a:solidFill>
            <a:srgbClr val="99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317291" y="597917"/>
            <a:ext cx="1531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网络构建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066052"/>
              </p:ext>
            </p:extLst>
          </p:nvPr>
        </p:nvGraphicFramePr>
        <p:xfrm>
          <a:off x="457200" y="1200150"/>
          <a:ext cx="1021080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02" name="文档" r:id="rId3" imgW="10425961" imgH="3967073" progId="Word.Document.12">
                  <p:embed/>
                </p:oleObj>
              </mc:Choice>
              <mc:Fallback>
                <p:oleObj name="文档" r:id="rId3" imgW="10425961" imgH="39670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200150"/>
                        <a:ext cx="10210800" cy="388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5074799" y="3642345"/>
            <a:ext cx="1143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200" kern="100" dirty="0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转化</a:t>
            </a:r>
            <a:endParaRPr lang="zh-CN" altLang="zh-CN" sz="2200" kern="100" dirty="0">
              <a:solidFill>
                <a:srgbClr val="0070C0"/>
              </a:solidFill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071" y="1698129"/>
            <a:ext cx="692384" cy="2907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200" dirty="0">
                <a:latin typeface="Times New Roman"/>
                <a:ea typeface="微软雅黑"/>
                <a:cs typeface="Times New Roman"/>
              </a:rPr>
              <a:t>机械能守恒定律</a:t>
            </a:r>
            <a:endParaRPr lang="zh-CN" altLang="en-US" sz="2200" dirty="0"/>
          </a:p>
        </p:txBody>
      </p:sp>
      <p:sp>
        <p:nvSpPr>
          <p:cNvPr id="5" name="矩形 4"/>
          <p:cNvSpPr/>
          <p:nvPr/>
        </p:nvSpPr>
        <p:spPr>
          <a:xfrm>
            <a:off x="7912943" y="1554113"/>
            <a:ext cx="7489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zh-CN" altLang="zh-CN" sz="22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位移</a:t>
            </a:r>
            <a:endParaRPr lang="zh-CN" altLang="zh-CN" sz="2200" kern="100" dirty="0">
              <a:solidFill>
                <a:srgbClr val="0070C0"/>
              </a:solidFill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95434" y="2571750"/>
            <a:ext cx="4667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zh-CN" altLang="zh-CN" sz="22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正</a:t>
            </a:r>
            <a:endParaRPr lang="zh-CN" altLang="zh-CN" sz="2200" kern="100" dirty="0">
              <a:solidFill>
                <a:srgbClr val="0070C0"/>
              </a:solidFill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25177" y="2598281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altLang="zh-CN" sz="22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0</a:t>
            </a:r>
            <a:endParaRPr lang="zh-CN" altLang="zh-CN" sz="2200" kern="100" dirty="0">
              <a:solidFill>
                <a:srgbClr val="0070C0"/>
              </a:solidFill>
              <a:cs typeface="Times New Roman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74443" y="3075806"/>
            <a:ext cx="4667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zh-CN" altLang="zh-CN" sz="22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负</a:t>
            </a:r>
            <a:endParaRPr lang="zh-CN" altLang="zh-CN" sz="2200" kern="100" dirty="0">
              <a:solidFill>
                <a:srgbClr val="0070C0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294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665263"/>
              </p:ext>
            </p:extLst>
          </p:nvPr>
        </p:nvGraphicFramePr>
        <p:xfrm>
          <a:off x="123825" y="237753"/>
          <a:ext cx="8943975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00" name="文档" r:id="rId3" imgW="8954751" imgH="1683589" progId="Word.Document.12">
                  <p:embed/>
                </p:oleObj>
              </mc:Choice>
              <mc:Fallback>
                <p:oleObj name="文档" r:id="rId3" imgW="8954751" imgH="168358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" y="237753"/>
                        <a:ext cx="8943975" cy="168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6446" y="4154909"/>
            <a:ext cx="3835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D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957843"/>
              </p:ext>
            </p:extLst>
          </p:nvPr>
        </p:nvGraphicFramePr>
        <p:xfrm>
          <a:off x="123825" y="1951561"/>
          <a:ext cx="8943975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01" name="文档" r:id="rId5" imgW="8954751" imgH="1492729" progId="Word.Document.12">
                  <p:embed/>
                </p:oleObj>
              </mc:Choice>
              <mc:Fallback>
                <p:oleObj name="文档" r:id="rId5" imgW="8954751" imgH="149272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" y="1951561"/>
                        <a:ext cx="8943975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762120"/>
              </p:ext>
            </p:extLst>
          </p:nvPr>
        </p:nvGraphicFramePr>
        <p:xfrm>
          <a:off x="123825" y="3403451"/>
          <a:ext cx="89439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02" name="文档" r:id="rId7" imgW="8954751" imgH="713117" progId="Word.Document.12">
                  <p:embed/>
                </p:oleObj>
              </mc:Choice>
              <mc:Fallback>
                <p:oleObj name="文档" r:id="rId7" imgW="8954751" imgH="71311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" y="3403451"/>
                        <a:ext cx="894397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2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151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979" y="1378153"/>
            <a:ext cx="89385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1.(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功率的计算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5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所示，一质量为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1.2 kg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的物体从倾角为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30°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、长度为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10 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的光滑斜面顶端由静止开始下滑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则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物体滑到斜面底端时重力做功的瞬时功率是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60 W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物体滑到斜面底端时重力做功的瞬时功率是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120 W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整个过程中重力做功的平均功率是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30 W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整个过程中重力做功的平均功率是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60 W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314003" y="325036"/>
            <a:ext cx="8532000" cy="108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7204166" y="478632"/>
            <a:ext cx="1644881" cy="720000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317291" y="608484"/>
            <a:ext cx="1531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</a:p>
        </p:txBody>
      </p:sp>
      <p:sp>
        <p:nvSpPr>
          <p:cNvPr id="24" name="TextBox 23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TextBox 24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6" name="TextBox 25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7" name="TextBox 26">
            <a:hlinkClick r:id="rId5" action="ppaction://hlinksldjump"/>
          </p:cNvPr>
          <p:cNvSpPr txBox="1"/>
          <p:nvPr/>
        </p:nvSpPr>
        <p:spPr>
          <a:xfrm>
            <a:off x="132211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57534" y="4126309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solidFill>
                  <a:prstClr val="black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5</a:t>
            </a:r>
            <a:endParaRPr lang="zh-CN" altLang="en-US" dirty="0"/>
          </a:p>
        </p:txBody>
      </p:sp>
      <p:pic>
        <p:nvPicPr>
          <p:cNvPr id="13" name="图片 12" descr="F:\2015赵瑊\同步\物理\人教必修2\word\A430.TIF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170" y="2778666"/>
            <a:ext cx="1906326" cy="1252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787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hlinkClick r:id="rId3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4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5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TextBox 10">
            <a:hlinkClick r:id="rId6" action="ppaction://hlinksldjump"/>
          </p:cNvPr>
          <p:cNvSpPr txBox="1"/>
          <p:nvPr/>
        </p:nvSpPr>
        <p:spPr>
          <a:xfrm>
            <a:off x="132211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127457"/>
              </p:ext>
            </p:extLst>
          </p:nvPr>
        </p:nvGraphicFramePr>
        <p:xfrm>
          <a:off x="222945" y="1131590"/>
          <a:ext cx="8667750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2" name="文档" r:id="rId7" imgW="8678156" imgH="3292775" progId="Word.Document.12">
                  <p:embed/>
                </p:oleObj>
              </mc:Choice>
              <mc:Fallback>
                <p:oleObj name="文档" r:id="rId7" imgW="8678156" imgH="3292775" progId="Word.Document.12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945" y="1131590"/>
                        <a:ext cx="8667750" cy="329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744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hlinkClick r:id="rId3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4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5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TextBox 10">
            <a:hlinkClick r:id="rId6" action="ppaction://hlinksldjump"/>
          </p:cNvPr>
          <p:cNvSpPr txBox="1"/>
          <p:nvPr/>
        </p:nvSpPr>
        <p:spPr>
          <a:xfrm>
            <a:off x="132211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861482"/>
              </p:ext>
            </p:extLst>
          </p:nvPr>
        </p:nvGraphicFramePr>
        <p:xfrm>
          <a:off x="123825" y="904875"/>
          <a:ext cx="7096125" cy="413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96" name="文档" r:id="rId7" imgW="7100751" imgH="4144475" progId="Word.Document.12">
                  <p:embed/>
                </p:oleObj>
              </mc:Choice>
              <mc:Fallback>
                <p:oleObj name="文档" r:id="rId7" imgW="7100751" imgH="414447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" y="904875"/>
                        <a:ext cx="7096125" cy="413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4716016" y="4289400"/>
            <a:ext cx="1535998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AC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0" name="图片 9" descr="F:\2015赵瑊\同步\物理\人教必修2\word\A431.TIF"/>
          <p:cNvPicPr/>
          <p:nvPr/>
        </p:nvPicPr>
        <p:blipFill>
          <a:blip r:embed="rId9" r:link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039906"/>
            <a:ext cx="1659207" cy="1675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071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4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TextBox 16">
            <a:hlinkClick r:id="rId5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6" action="ppaction://hlinksldjump"/>
          </p:cNvPr>
          <p:cNvSpPr txBox="1"/>
          <p:nvPr/>
        </p:nvSpPr>
        <p:spPr>
          <a:xfrm>
            <a:off x="132211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27580"/>
              </p:ext>
            </p:extLst>
          </p:nvPr>
        </p:nvGraphicFramePr>
        <p:xfrm>
          <a:off x="232470" y="978049"/>
          <a:ext cx="5886450" cy="397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8" name="文档" r:id="rId7" imgW="5891561" imgH="3976519" progId="Word.Document.12">
                  <p:embed/>
                </p:oleObj>
              </mc:Choice>
              <mc:Fallback>
                <p:oleObj name="文档" r:id="rId7" imgW="5891561" imgH="3976519" progId="Word.Document.12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70" y="978049"/>
                        <a:ext cx="5886450" cy="397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 descr="F:\2015赵瑊\同步\物理\人教必修2\word\s97.TIF"/>
          <p:cNvPicPr/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50" y="1563638"/>
            <a:ext cx="2592288" cy="188052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7327354" y="3634908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dirty="0">
                <a:latin typeface="Times New Roman"/>
                <a:ea typeface="微软雅黑"/>
              </a:rPr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87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hlinkClick r:id="rId3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5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" name="TextBox 5">
            <a:hlinkClick r:id="rId6" action="ppaction://hlinksldjump"/>
          </p:cNvPr>
          <p:cNvSpPr txBox="1"/>
          <p:nvPr/>
        </p:nvSpPr>
        <p:spPr>
          <a:xfrm>
            <a:off x="132211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6079" y="1064302"/>
            <a:ext cx="82523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运动员减少的重力势能全部转化为动能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643309"/>
              </p:ext>
            </p:extLst>
          </p:nvPr>
        </p:nvGraphicFramePr>
        <p:xfrm>
          <a:off x="238125" y="1908820"/>
          <a:ext cx="7000875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0" name="文档" r:id="rId7" imgW="7005383" imgH="2965539" progId="Word.Document.12">
                  <p:embed/>
                </p:oleObj>
              </mc:Choice>
              <mc:Fallback>
                <p:oleObj name="文档" r:id="rId7" imgW="7005383" imgH="296553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1908820"/>
                        <a:ext cx="7000875" cy="296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787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hlinkClick r:id="rId3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5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" name="TextBox 5">
            <a:hlinkClick r:id="rId6" action="ppaction://hlinksldjump"/>
          </p:cNvPr>
          <p:cNvSpPr txBox="1"/>
          <p:nvPr/>
        </p:nvSpPr>
        <p:spPr>
          <a:xfrm>
            <a:off x="132211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3551" y="4208884"/>
            <a:ext cx="8252345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D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77959"/>
              </p:ext>
            </p:extLst>
          </p:nvPr>
        </p:nvGraphicFramePr>
        <p:xfrm>
          <a:off x="295597" y="915566"/>
          <a:ext cx="8524875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72" name="文档" r:id="rId7" imgW="8529106" imgH="2456986" progId="Word.Document.12">
                  <p:embed/>
                </p:oleObj>
              </mc:Choice>
              <mc:Fallback>
                <p:oleObj name="文档" r:id="rId7" imgW="8529106" imgH="245698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97" y="915566"/>
                        <a:ext cx="8524875" cy="244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546514"/>
              </p:ext>
            </p:extLst>
          </p:nvPr>
        </p:nvGraphicFramePr>
        <p:xfrm>
          <a:off x="295597" y="3404592"/>
          <a:ext cx="85248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73" name="文档" r:id="rId9" imgW="8529106" imgH="886634" progId="Word.Document.12">
                  <p:embed/>
                </p:oleObj>
              </mc:Choice>
              <mc:Fallback>
                <p:oleObj name="文档" r:id="rId9" imgW="8529106" imgH="88663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97" y="3404592"/>
                        <a:ext cx="85248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751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7695" y="800125"/>
            <a:ext cx="8889751" cy="4306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3.(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动能定理的应用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7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所示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，质量为</a:t>
            </a:r>
            <a:r>
              <a:rPr lang="en-US" altLang="zh-CN" sz="2400" i="1" kern="100" spc="-7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spc="-70" dirty="0">
                <a:latin typeface="Times New Roman"/>
                <a:ea typeface="微软雅黑"/>
                <a:cs typeface="Courier New"/>
              </a:rPr>
              <a:t>0.5 kg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的小球从距离地面高</a:t>
            </a:r>
            <a:r>
              <a:rPr lang="en-US" altLang="zh-CN" sz="2400" i="1" kern="100" spc="-70" dirty="0">
                <a:latin typeface="Times New Roman"/>
                <a:ea typeface="微软雅黑"/>
                <a:cs typeface="Courier New"/>
              </a:rPr>
              <a:t>H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spc="-70" dirty="0">
                <a:latin typeface="Times New Roman"/>
                <a:ea typeface="微软雅黑"/>
                <a:cs typeface="Courier New"/>
              </a:rPr>
              <a:t>5 m 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处自由下落，到达地面时恰能沿凹陷于地面的半圆形槽运动，半圆形槽的半径</a:t>
            </a:r>
            <a:r>
              <a:rPr lang="en-US" altLang="zh-CN" sz="2400" i="1" kern="100" spc="-70" dirty="0"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spc="-70" dirty="0">
                <a:latin typeface="Times New Roman"/>
                <a:ea typeface="微软雅黑"/>
                <a:cs typeface="Courier New"/>
              </a:rPr>
              <a:t>0.4 m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，小球到达槽最低点时速率恰好为</a:t>
            </a:r>
            <a:r>
              <a:rPr lang="en-US" altLang="zh-CN" sz="2400" kern="100" spc="-70" dirty="0">
                <a:latin typeface="Times New Roman"/>
                <a:ea typeface="微软雅黑"/>
                <a:cs typeface="Courier New"/>
              </a:rPr>
              <a:t>10 m</a:t>
            </a:r>
            <a:r>
              <a:rPr lang="en-US" altLang="zh-CN" sz="2400" kern="100" spc="-70" dirty="0">
                <a:latin typeface="IPAPANNEW"/>
                <a:ea typeface="微软雅黑"/>
                <a:cs typeface="Times New Roman"/>
              </a:rPr>
              <a:t>/s</a:t>
            </a:r>
            <a:r>
              <a:rPr lang="zh-CN" altLang="zh-CN" sz="2400" kern="100" spc="-70" dirty="0">
                <a:latin typeface="IPAPANNEW"/>
                <a:ea typeface="微软雅黑"/>
                <a:cs typeface="Times New Roman"/>
              </a:rPr>
              <a:t>，并继续沿槽运动直到从槽左端边缘飞出且沿竖直方向上升、下落，如此反复几次，设摩擦力大小恒定不变，</a:t>
            </a:r>
            <a:r>
              <a:rPr lang="en-US" altLang="zh-CN" sz="2400" i="1" kern="100" spc="-70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g</a:t>
            </a:r>
            <a:r>
              <a:rPr lang="zh-CN" altLang="zh-CN" sz="2400" kern="100" spc="-70" dirty="0">
                <a:latin typeface="IPAPANNEW"/>
                <a:ea typeface="微软雅黑"/>
                <a:cs typeface="Times New Roman"/>
              </a:rPr>
              <a:t>取</a:t>
            </a:r>
            <a:r>
              <a:rPr lang="en-US" altLang="zh-CN" sz="2400" kern="100" spc="-70" dirty="0">
                <a:latin typeface="IPAPANNEW"/>
                <a:ea typeface="微软雅黑"/>
                <a:cs typeface="Times New Roman"/>
              </a:rPr>
              <a:t>10 m/</a:t>
            </a:r>
            <a:r>
              <a:rPr lang="en-US" altLang="zh-CN" sz="2400" kern="100" spc="-70" dirty="0" err="1"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400" kern="100" spc="-7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，空气阻力不计，求</a:t>
            </a:r>
            <a:r>
              <a:rPr lang="zh-CN" altLang="zh-CN" sz="2400" kern="100" spc="-70" dirty="0" smtClean="0">
                <a:latin typeface="Times New Roman"/>
                <a:ea typeface="微软雅黑"/>
                <a:cs typeface="Times New Roman"/>
              </a:rPr>
              <a:t>：</a:t>
            </a:r>
            <a:endParaRPr lang="en-US" altLang="zh-CN" sz="2400" kern="100" spc="-7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  <a:tabLst>
                <a:tab pos="2070735" algn="l"/>
              </a:tabLst>
            </a:pPr>
            <a:endParaRPr lang="zh-CN" altLang="zh-CN" sz="2400" kern="100" dirty="0">
              <a:latin typeface="宋体"/>
              <a:cs typeface="Courier New"/>
            </a:endParaRPr>
          </a:p>
          <a:p>
            <a:pPr algn="ctr">
              <a:lnSpc>
                <a:spcPct val="12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7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19" name="TextBox 18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0" name="TextBox 19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TextBox 20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TextBox 21">
            <a:hlinkClick r:id="rId5" action="ppaction://hlinksldjump"/>
          </p:cNvPr>
          <p:cNvSpPr txBox="1"/>
          <p:nvPr/>
        </p:nvSpPr>
        <p:spPr>
          <a:xfrm>
            <a:off x="132211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pic>
        <p:nvPicPr>
          <p:cNvPr id="9" name="图片 8" descr="F:\2015赵瑊\同步\物理\人教必修2\word\A432.TIF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813" y="3282305"/>
            <a:ext cx="2313781" cy="1229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787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3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" name="TextBox 2">
            <a:hlinkClick r:id="rId4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" name="TextBox 3">
            <a:hlinkClick r:id="rId5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929507"/>
              </p:ext>
            </p:extLst>
          </p:nvPr>
        </p:nvGraphicFramePr>
        <p:xfrm>
          <a:off x="228600" y="2408684"/>
          <a:ext cx="86391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49" name="文档" r:id="rId6" imgW="8649705" imgH="732167" progId="Word.Document.12">
                  <p:embed/>
                </p:oleObj>
              </mc:Choice>
              <mc:Fallback>
                <p:oleObj name="文档" r:id="rId6" imgW="8649705" imgH="73216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408684"/>
                        <a:ext cx="863917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26106" y="3056756"/>
            <a:ext cx="8891339" cy="1072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设从小球下落到第一次飞出到达最高点，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由动能定理得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mg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H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h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400" kern="1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0.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TextBox 7">
            <a:hlinkClick r:id="rId8" action="ppaction://hlinksldjump"/>
          </p:cNvPr>
          <p:cNvSpPr txBox="1"/>
          <p:nvPr/>
        </p:nvSpPr>
        <p:spPr>
          <a:xfrm>
            <a:off x="132211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6106" y="805389"/>
            <a:ext cx="8891339" cy="1593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400" kern="100" spc="-100" dirty="0">
                <a:latin typeface="Times New Roman"/>
                <a:ea typeface="微软雅黑"/>
                <a:cs typeface="Times New Roman"/>
              </a:rPr>
              <a:t>小球第一次飞出半圆形槽上升的距水平地面的最大高度</a:t>
            </a:r>
            <a:r>
              <a:rPr lang="en-US" altLang="zh-CN" sz="2400" i="1" kern="100" spc="-100" dirty="0">
                <a:latin typeface="Times New Roman"/>
                <a:ea typeface="微软雅黑"/>
                <a:cs typeface="Courier New"/>
              </a:rPr>
              <a:t>h</a:t>
            </a:r>
            <a:r>
              <a:rPr lang="zh-CN" altLang="zh-CN" sz="2400" kern="100" spc="-100" dirty="0">
                <a:latin typeface="Times New Roman"/>
                <a:ea typeface="微软雅黑"/>
                <a:cs typeface="Times New Roman"/>
              </a:rPr>
              <a:t>为多少</a:t>
            </a:r>
            <a:r>
              <a:rPr lang="zh-CN" altLang="zh-CN" sz="2400" kern="100" spc="-900" dirty="0">
                <a:latin typeface="Times New Roman"/>
                <a:ea typeface="微软雅黑"/>
                <a:cs typeface="Times New Roman"/>
              </a:rPr>
              <a:t>；</a:t>
            </a:r>
            <a:endParaRPr lang="zh-CN" altLang="zh-CN" sz="2400" kern="100" spc="-9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对小球下落到最低点的过程，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设克服摩擦力做功为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797515"/>
              </p:ext>
            </p:extLst>
          </p:nvPr>
        </p:nvGraphicFramePr>
        <p:xfrm>
          <a:off x="228600" y="4267547"/>
          <a:ext cx="68675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50" name="文档" r:id="rId9" imgW="6872228" imgH="733816" progId="Word.Document.12">
                  <p:embed/>
                </p:oleObj>
              </mc:Choice>
              <mc:Fallback>
                <p:oleObj name="文档" r:id="rId9" imgW="6872228" imgH="73381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267547"/>
                        <a:ext cx="68675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7082755" y="4301430"/>
            <a:ext cx="2160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4.2 m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2787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3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" name="TextBox 2">
            <a:hlinkClick r:id="rId4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" name="TextBox 3">
            <a:hlinkClick r:id="rId5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014778"/>
              </p:ext>
            </p:extLst>
          </p:nvPr>
        </p:nvGraphicFramePr>
        <p:xfrm>
          <a:off x="228600" y="2450579"/>
          <a:ext cx="627697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4" name="文档" r:id="rId6" imgW="6281669" imgH="1078018" progId="Word.Document.12">
                  <p:embed/>
                </p:oleObj>
              </mc:Choice>
              <mc:Fallback>
                <p:oleObj name="文档" r:id="rId6" imgW="6281669" imgH="107801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450579"/>
                        <a:ext cx="6276975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hlinkClick r:id="rId8" action="ppaction://hlinksldjump"/>
          </p:cNvPr>
          <p:cNvSpPr txBox="1"/>
          <p:nvPr/>
        </p:nvSpPr>
        <p:spPr>
          <a:xfrm>
            <a:off x="132211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6107" y="805389"/>
            <a:ext cx="8478342" cy="1553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小球最多能飞出槽外几次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设小球恰好能飞出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次，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则由动能定理得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mgH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400" kern="1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nW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0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151326"/>
              </p:ext>
            </p:extLst>
          </p:nvPr>
        </p:nvGraphicFramePr>
        <p:xfrm>
          <a:off x="228600" y="3625036"/>
          <a:ext cx="68675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5" name="文档" r:id="rId9" imgW="6872228" imgH="886995" progId="Word.Document.12">
                  <p:embed/>
                </p:oleObj>
              </mc:Choice>
              <mc:Fallback>
                <p:oleObj name="文档" r:id="rId9" imgW="6872228" imgH="88699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625036"/>
                        <a:ext cx="68675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126107" y="4445699"/>
            <a:ext cx="84783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6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次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5784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144974"/>
              </p:ext>
            </p:extLst>
          </p:nvPr>
        </p:nvGraphicFramePr>
        <p:xfrm>
          <a:off x="1786061" y="839366"/>
          <a:ext cx="7610475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89" name="文档" r:id="rId3" imgW="7772283" imgH="3200894" progId="Word.Document.12">
                  <p:embed/>
                </p:oleObj>
              </mc:Choice>
              <mc:Fallback>
                <p:oleObj name="文档" r:id="rId3" imgW="7772283" imgH="32008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6061" y="839366"/>
                        <a:ext cx="7610475" cy="313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95536" y="1770676"/>
            <a:ext cx="1771626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机械能守恒定律</a:t>
            </a:r>
            <a:endParaRPr lang="zh-CN" altLang="en-US" sz="28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384143"/>
              </p:ext>
            </p:extLst>
          </p:nvPr>
        </p:nvGraphicFramePr>
        <p:xfrm>
          <a:off x="6530305" y="1836415"/>
          <a:ext cx="5429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90" name="文档" r:id="rId5" imgW="535187" imgH="992300" progId="Word.Document.12">
                  <p:embed/>
                </p:oleObj>
              </mc:Choice>
              <mc:Fallback>
                <p:oleObj name="文档" r:id="rId5" imgW="535187" imgH="992300" progId="Word.Document.12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0305" y="1836415"/>
                        <a:ext cx="54292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842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" name="TextBox 2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" name="TextBox 3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6024" y="805458"/>
            <a:ext cx="5976664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4.(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机械能守恒定律和动能定理的对比应用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所示，质量为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的小球用长为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的轻质细线悬于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点，与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点处于同一水平线上的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点处有一根光滑的细钉，已知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OP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L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/2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，在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点给小球一个水平向左的初速度</a:t>
            </a:r>
            <a:r>
              <a:rPr lang="en-US" altLang="zh-CN" sz="26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6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，发现小球恰能到达跟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点在同一竖直线上的最高点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求：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32211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44816" y="4352900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8</a:t>
            </a:r>
            <a:endParaRPr lang="zh-CN" altLang="en-US" sz="2600" dirty="0"/>
          </a:p>
        </p:txBody>
      </p:sp>
      <p:pic>
        <p:nvPicPr>
          <p:cNvPr id="12" name="图片 11" descr="F:\2015赵瑊\同步\物理\人教必修2\word\A433.TIF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704" y="978049"/>
            <a:ext cx="2555776" cy="3213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565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3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" name="TextBox 2">
            <a:hlinkClick r:id="rId4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" name="TextBox 3">
            <a:hlinkClick r:id="rId5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132211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735" y="944141"/>
            <a:ext cx="8826177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小球到达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点时的速率；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571952"/>
              </p:ext>
            </p:extLst>
          </p:nvPr>
        </p:nvGraphicFramePr>
        <p:xfrm>
          <a:off x="219075" y="1781437"/>
          <a:ext cx="87058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2" name="文档" r:id="rId7" imgW="8716332" imgH="1986951" progId="Word.Document.12">
                  <p:embed/>
                </p:oleObj>
              </mc:Choice>
              <mc:Fallback>
                <p:oleObj name="文档" r:id="rId7" imgW="8716332" imgH="198695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1781437"/>
                        <a:ext cx="870585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603724"/>
              </p:ext>
            </p:extLst>
          </p:nvPr>
        </p:nvGraphicFramePr>
        <p:xfrm>
          <a:off x="219075" y="3864336"/>
          <a:ext cx="45624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3" name="文档" r:id="rId9" imgW="4568341" imgH="887012" progId="Word.Document.12">
                  <p:embed/>
                </p:oleObj>
              </mc:Choice>
              <mc:Fallback>
                <p:oleObj name="文档" r:id="rId9" imgW="4568341" imgH="88701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3864336"/>
                        <a:ext cx="45624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151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3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" name="TextBox 2">
            <a:hlinkClick r:id="rId4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" name="TextBox 3">
            <a:hlinkClick r:id="rId5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132211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971" y="958999"/>
            <a:ext cx="8826177" cy="668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若不计空气阻力，则初速度</a:t>
            </a:r>
            <a:r>
              <a:rPr lang="en-US" altLang="zh-CN" sz="28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为多少？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566900"/>
              </p:ext>
            </p:extLst>
          </p:nvPr>
        </p:nvGraphicFramePr>
        <p:xfrm>
          <a:off x="135311" y="1781175"/>
          <a:ext cx="8886825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48" name="文档" r:id="rId7" imgW="8897487" imgH="1968260" progId="Word.Document.12">
                  <p:embed/>
                </p:oleObj>
              </mc:Choice>
              <mc:Fallback>
                <p:oleObj name="文档" r:id="rId7" imgW="8897487" imgH="196826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311" y="1781175"/>
                        <a:ext cx="8886825" cy="196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257414"/>
              </p:ext>
            </p:extLst>
          </p:nvPr>
        </p:nvGraphicFramePr>
        <p:xfrm>
          <a:off x="135311" y="3867150"/>
          <a:ext cx="45624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49" name="文档" r:id="rId9" imgW="4568341" imgH="888815" progId="Word.Document.12">
                  <p:embed/>
                </p:oleObj>
              </mc:Choice>
              <mc:Fallback>
                <p:oleObj name="文档" r:id="rId9" imgW="4568341" imgH="88881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311" y="3867150"/>
                        <a:ext cx="45624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515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3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" name="TextBox 2">
            <a:hlinkClick r:id="rId4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" name="TextBox 3">
            <a:hlinkClick r:id="rId5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132211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504192"/>
              </p:ext>
            </p:extLst>
          </p:nvPr>
        </p:nvGraphicFramePr>
        <p:xfrm>
          <a:off x="180975" y="914400"/>
          <a:ext cx="87820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39" name="文档" r:id="rId7" imgW="8792684" imgH="1207698" progId="Word.Document.12">
                  <p:embed/>
                </p:oleObj>
              </mc:Choice>
              <mc:Fallback>
                <p:oleObj name="文档" r:id="rId7" imgW="8792684" imgH="120769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914400"/>
                        <a:ext cx="8782050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576118"/>
              </p:ext>
            </p:extLst>
          </p:nvPr>
        </p:nvGraphicFramePr>
        <p:xfrm>
          <a:off x="180975" y="2065759"/>
          <a:ext cx="8782050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40" name="文档" r:id="rId9" imgW="8792684" imgH="2190391" progId="Word.Document.12">
                  <p:embed/>
                </p:oleObj>
              </mc:Choice>
              <mc:Fallback>
                <p:oleObj name="文档" r:id="rId9" imgW="8792684" imgH="219039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2065759"/>
                        <a:ext cx="8782050" cy="219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050797"/>
              </p:ext>
            </p:extLst>
          </p:nvPr>
        </p:nvGraphicFramePr>
        <p:xfrm>
          <a:off x="179512" y="4267175"/>
          <a:ext cx="24574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41" name="文档" r:id="rId11" imgW="2463946" imgH="772710" progId="Word.Document.12">
                  <p:embed/>
                </p:oleObj>
              </mc:Choice>
              <mc:Fallback>
                <p:oleObj name="文档" r:id="rId11" imgW="2463946" imgH="77271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267175"/>
                        <a:ext cx="245745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2">
            <a:hlinkClick r:id="rId13" action="ppaction://hlinksldjump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166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7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2945" y="1169690"/>
            <a:ext cx="648072" cy="293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200" dirty="0">
                <a:latin typeface="Times New Roman"/>
                <a:ea typeface="微软雅黑"/>
                <a:cs typeface="Times New Roman"/>
              </a:rPr>
              <a:t>机械能守恒定律</a:t>
            </a:r>
            <a:endParaRPr lang="zh-CN" altLang="en-US" sz="220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847539"/>
              </p:ext>
            </p:extLst>
          </p:nvPr>
        </p:nvGraphicFramePr>
        <p:xfrm>
          <a:off x="542925" y="-47625"/>
          <a:ext cx="10401300" cy="541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94" name="文档" r:id="rId3" imgW="10303870" imgH="5358801" progId="Word.Document.12">
                  <p:embed/>
                </p:oleObj>
              </mc:Choice>
              <mc:Fallback>
                <p:oleObj name="文档" r:id="rId3" imgW="10303870" imgH="53588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925" y="-47625"/>
                        <a:ext cx="10401300" cy="541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左大括号 8"/>
          <p:cNvSpPr/>
          <p:nvPr/>
        </p:nvSpPr>
        <p:spPr>
          <a:xfrm>
            <a:off x="712143" y="198114"/>
            <a:ext cx="87650" cy="4788000"/>
          </a:xfrm>
          <a:prstGeom prst="leftBrace">
            <a:avLst>
              <a:gd name="adj1" fmla="val 4581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131545"/>
              </p:ext>
            </p:extLst>
          </p:nvPr>
        </p:nvGraphicFramePr>
        <p:xfrm>
          <a:off x="3755529" y="-20042"/>
          <a:ext cx="8572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95" name="文档" r:id="rId5" imgW="853347" imgH="821388" progId="Word.Document.12">
                  <p:embed/>
                </p:oleObj>
              </mc:Choice>
              <mc:Fallback>
                <p:oleObj name="文档" r:id="rId5" imgW="853347" imgH="821388" progId="Word.Document.12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5529" y="-20042"/>
                        <a:ext cx="85725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5109964" y="865760"/>
            <a:ext cx="67037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i="1" kern="100" dirty="0" err="1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mgh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124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62147"/>
              </p:ext>
            </p:extLst>
          </p:nvPr>
        </p:nvGraphicFramePr>
        <p:xfrm>
          <a:off x="630611" y="1054157"/>
          <a:ext cx="9277350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17" name="文档" r:id="rId3" imgW="8925939" imgH="2651185" progId="Word.Document.12">
                  <p:embed/>
                </p:oleObj>
              </mc:Choice>
              <mc:Fallback>
                <p:oleObj name="文档" r:id="rId3" imgW="8925939" imgH="265118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611" y="1054157"/>
                        <a:ext cx="9277350" cy="276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5896719" y="2869307"/>
            <a:ext cx="1512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200" i="1" kern="100" dirty="0" err="1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E</a:t>
            </a:r>
            <a:r>
              <a:rPr lang="en-US" altLang="zh-CN" sz="2200" kern="100" baseline="-25000" dirty="0" err="1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p2</a:t>
            </a:r>
            <a:r>
              <a:rPr lang="zh-CN" altLang="zh-CN" sz="22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200" i="1" kern="100" dirty="0" err="1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E</a:t>
            </a:r>
            <a:r>
              <a:rPr lang="en-US" altLang="zh-CN" sz="2200" kern="100" baseline="-25000" dirty="0" err="1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k2</a:t>
            </a:r>
            <a:endParaRPr lang="zh-CN" altLang="zh-CN" sz="2200" kern="100" dirty="0">
              <a:solidFill>
                <a:srgbClr val="0070C0"/>
              </a:solidFill>
              <a:cs typeface="Times New Roman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4003" y="915566"/>
            <a:ext cx="532632" cy="293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200" dirty="0">
                <a:latin typeface="Times New Roman"/>
                <a:ea typeface="微软雅黑"/>
                <a:cs typeface="Times New Roman"/>
              </a:rPr>
              <a:t>机械能守恒定律</a:t>
            </a:r>
            <a:endParaRPr lang="zh-CN" altLang="en-US" sz="2200" dirty="0"/>
          </a:p>
        </p:txBody>
      </p:sp>
      <p:sp>
        <p:nvSpPr>
          <p:cNvPr id="3" name="矩形 2"/>
          <p:cNvSpPr/>
          <p:nvPr/>
        </p:nvSpPr>
        <p:spPr>
          <a:xfrm>
            <a:off x="6693016" y="1275606"/>
            <a:ext cx="119135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altLang="zh-CN" sz="2200" i="1" kern="100" dirty="0" err="1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E</a:t>
            </a:r>
            <a:r>
              <a:rPr lang="en-US" altLang="zh-CN" sz="2200" kern="100" baseline="-25000" dirty="0" err="1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p1</a:t>
            </a:r>
            <a:r>
              <a:rPr lang="zh-CN" altLang="zh-CN" sz="22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200" i="1" kern="100" dirty="0" err="1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E</a:t>
            </a:r>
            <a:r>
              <a:rPr lang="en-US" altLang="zh-CN" sz="2200" kern="100" baseline="-25000" dirty="0" err="1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p2</a:t>
            </a:r>
            <a:endParaRPr lang="zh-CN" altLang="zh-CN" sz="2200" kern="100" dirty="0">
              <a:solidFill>
                <a:srgbClr val="0070C0"/>
              </a:solidFill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61262" y="1789187"/>
            <a:ext cx="119135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altLang="zh-CN" sz="2200" i="1" kern="100" dirty="0" err="1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E</a:t>
            </a:r>
            <a:r>
              <a:rPr lang="en-US" altLang="zh-CN" sz="2200" kern="100" baseline="-25000" dirty="0" err="1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p1</a:t>
            </a:r>
            <a:r>
              <a:rPr lang="zh-CN" altLang="zh-CN" sz="22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200" i="1" kern="100" dirty="0" err="1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E</a:t>
            </a:r>
            <a:r>
              <a:rPr lang="en-US" altLang="zh-CN" sz="2200" kern="100" baseline="-25000" dirty="0" err="1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p2</a:t>
            </a:r>
            <a:endParaRPr lang="zh-CN" altLang="zh-CN" sz="2200" kern="100" dirty="0">
              <a:solidFill>
                <a:srgbClr val="0070C0"/>
              </a:solidFill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3968" y="2355726"/>
            <a:ext cx="119135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altLang="zh-CN" sz="2200" i="1" kern="100" dirty="0" err="1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E</a:t>
            </a:r>
            <a:r>
              <a:rPr lang="en-US" altLang="zh-CN" sz="2200" kern="100" baseline="-25000" dirty="0" err="1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k2</a:t>
            </a:r>
            <a:r>
              <a:rPr lang="zh-CN" altLang="zh-CN" sz="22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200" i="1" kern="100" dirty="0" err="1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E</a:t>
            </a:r>
            <a:r>
              <a:rPr lang="en-US" altLang="zh-CN" sz="2200" kern="100" baseline="-25000" dirty="0" err="1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k1</a:t>
            </a:r>
            <a:endParaRPr lang="zh-CN" altLang="zh-CN" sz="2200" kern="100" dirty="0">
              <a:solidFill>
                <a:srgbClr val="0070C0"/>
              </a:solidFill>
              <a:cs typeface="Times New Roman"/>
            </a:endParaRPr>
          </a:p>
        </p:txBody>
      </p:sp>
      <p:pic>
        <p:nvPicPr>
          <p:cNvPr id="25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36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314003" y="324057"/>
            <a:ext cx="8532000" cy="939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44"/>
          <p:cNvSpPr txBox="1">
            <a:spLocks noChangeArrowheads="1"/>
          </p:cNvSpPr>
          <p:nvPr/>
        </p:nvSpPr>
        <p:spPr bwMode="auto">
          <a:xfrm>
            <a:off x="97979" y="549726"/>
            <a:ext cx="52946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0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chemeClr val="tx1"/>
                </a:solidFill>
                <a:cs typeface="Times New Roman"/>
              </a:rPr>
              <a:t>一、功和功率的计算</a:t>
            </a:r>
            <a:endParaRPr lang="zh-CN" altLang="zh-CN" sz="2800" b="1" kern="100" dirty="0">
              <a:solidFill>
                <a:schemeClr val="tx1"/>
              </a:solidFill>
              <a:effectLst/>
              <a:cs typeface="Courier New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204166" y="472917"/>
            <a:ext cx="1644881" cy="720000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17291" y="597917"/>
            <a:ext cx="1531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专题整合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97979" y="1068754"/>
            <a:ext cx="895756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solidFill>
                  <a:schemeClr val="tx1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400" kern="100" dirty="0">
                <a:solidFill>
                  <a:schemeClr val="tx1"/>
                </a:solidFill>
                <a:latin typeface="Times New Roman"/>
                <a:ea typeface="微软雅黑"/>
                <a:cs typeface="Times New Roman"/>
              </a:rPr>
              <a:t>功的计算方法</a:t>
            </a:r>
            <a:endParaRPr lang="zh-CN" altLang="zh-CN" sz="2400" kern="100" dirty="0">
              <a:solidFill>
                <a:schemeClr val="tx1"/>
              </a:solidFill>
              <a:latin typeface="宋体"/>
              <a:cs typeface="Courier New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solidFill>
                  <a:schemeClr val="tx1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400" kern="100" dirty="0">
                <a:solidFill>
                  <a:schemeClr val="tx1"/>
                </a:solidFill>
                <a:latin typeface="Times New Roman"/>
                <a:ea typeface="微软雅黑"/>
                <a:cs typeface="Times New Roman"/>
              </a:rPr>
              <a:t>定义法求功：</a:t>
            </a:r>
            <a:r>
              <a:rPr lang="zh-CN" altLang="zh-CN" sz="2400" kern="100" spc="-90" dirty="0">
                <a:solidFill>
                  <a:schemeClr val="tx1"/>
                </a:solidFill>
                <a:latin typeface="Times New Roman"/>
                <a:ea typeface="微软雅黑"/>
                <a:cs typeface="Times New Roman"/>
              </a:rPr>
              <a:t>恒力对物体做功大小的计算式为</a:t>
            </a:r>
            <a:r>
              <a:rPr lang="en-US" altLang="zh-CN" sz="2400" i="1" kern="100" spc="-90" dirty="0">
                <a:solidFill>
                  <a:schemeClr val="tx1"/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zh-CN" altLang="zh-CN" sz="2400" kern="100" spc="-90" dirty="0">
                <a:solidFill>
                  <a:schemeClr val="tx1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spc="-90" dirty="0" err="1">
                <a:solidFill>
                  <a:schemeClr val="tx1"/>
                </a:solidFill>
                <a:latin typeface="Times New Roman"/>
                <a:ea typeface="微软雅黑"/>
                <a:cs typeface="Courier New"/>
              </a:rPr>
              <a:t>Fl</a:t>
            </a:r>
            <a:r>
              <a:rPr lang="en-US" altLang="zh-CN" sz="2400" kern="100" spc="-90" dirty="0" err="1">
                <a:solidFill>
                  <a:schemeClr val="tx1"/>
                </a:solidFill>
                <a:latin typeface="Times New Roman"/>
                <a:ea typeface="微软雅黑"/>
                <a:cs typeface="Courier New"/>
              </a:rPr>
              <a:t>cos</a:t>
            </a:r>
            <a:r>
              <a:rPr lang="en-US" altLang="zh-CN" sz="2400" kern="100" spc="-90" dirty="0">
                <a:solidFill>
                  <a:schemeClr val="tx1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400" i="1" kern="100" spc="-90" dirty="0">
                <a:solidFill>
                  <a:schemeClr val="tx1"/>
                </a:solidFill>
                <a:latin typeface="Times New Roman"/>
                <a:ea typeface="微软雅黑"/>
                <a:cs typeface="Courier New"/>
              </a:rPr>
              <a:t>α</a:t>
            </a:r>
            <a:r>
              <a:rPr lang="zh-CN" altLang="zh-CN" sz="2400" kern="100" spc="-90" dirty="0">
                <a:solidFill>
                  <a:schemeClr val="tx1"/>
                </a:solidFill>
                <a:latin typeface="Times New Roman"/>
                <a:ea typeface="微软雅黑"/>
                <a:cs typeface="Times New Roman"/>
              </a:rPr>
              <a:t>，式中</a:t>
            </a:r>
            <a:r>
              <a:rPr lang="en-US" altLang="zh-CN" sz="2400" i="1" kern="100" spc="-90" dirty="0">
                <a:solidFill>
                  <a:schemeClr val="tx1"/>
                </a:solidFill>
                <a:latin typeface="Times New Roman"/>
                <a:ea typeface="微软雅黑"/>
                <a:cs typeface="Courier New"/>
              </a:rPr>
              <a:t>α</a:t>
            </a:r>
            <a:r>
              <a:rPr lang="zh-CN" altLang="zh-CN" sz="2400" kern="100" spc="-90" dirty="0">
                <a:solidFill>
                  <a:schemeClr val="tx1"/>
                </a:solidFill>
                <a:latin typeface="Times New Roman"/>
                <a:ea typeface="微软雅黑"/>
                <a:cs typeface="Times New Roman"/>
              </a:rPr>
              <a:t>为</a:t>
            </a:r>
            <a:r>
              <a:rPr lang="en-US" altLang="zh-CN" sz="2400" i="1" kern="100" spc="-90" dirty="0">
                <a:solidFill>
                  <a:schemeClr val="tx1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400" kern="100" spc="-90" dirty="0">
                <a:solidFill>
                  <a:schemeClr val="tx1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spc="-90" dirty="0">
                <a:solidFill>
                  <a:schemeClr val="tx1"/>
                </a:solidFill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400" kern="100" spc="-90" dirty="0">
                <a:solidFill>
                  <a:schemeClr val="tx1"/>
                </a:solidFill>
                <a:latin typeface="Times New Roman"/>
                <a:ea typeface="微软雅黑"/>
                <a:cs typeface="Times New Roman"/>
              </a:rPr>
              <a:t>二者之间的夹角</a:t>
            </a:r>
            <a:r>
              <a:rPr lang="en-US" altLang="zh-CN" sz="2400" kern="100" spc="-90" dirty="0">
                <a:solidFill>
                  <a:schemeClr val="tx1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spc="-90" dirty="0">
                <a:solidFill>
                  <a:schemeClr val="tx1"/>
                </a:solidFill>
                <a:latin typeface="Times New Roman"/>
                <a:ea typeface="微软雅黑"/>
                <a:cs typeface="Times New Roman"/>
              </a:rPr>
              <a:t>由此可知，恒力做功大小只与</a:t>
            </a:r>
            <a:r>
              <a:rPr lang="en-US" altLang="zh-CN" sz="2400" i="1" kern="100" spc="-90" dirty="0">
                <a:solidFill>
                  <a:schemeClr val="tx1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400" kern="100" spc="-90" dirty="0">
                <a:solidFill>
                  <a:schemeClr val="tx1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spc="-90" dirty="0">
                <a:solidFill>
                  <a:schemeClr val="tx1"/>
                </a:solidFill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400" kern="100" spc="-90" dirty="0">
                <a:solidFill>
                  <a:schemeClr val="tx1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spc="-90" dirty="0">
                <a:solidFill>
                  <a:schemeClr val="tx1"/>
                </a:solidFill>
                <a:latin typeface="Times New Roman"/>
                <a:ea typeface="微软雅黑"/>
                <a:cs typeface="Courier New"/>
              </a:rPr>
              <a:t>α</a:t>
            </a:r>
            <a:r>
              <a:rPr lang="zh-CN" altLang="zh-CN" sz="2400" kern="100" spc="-90" dirty="0">
                <a:solidFill>
                  <a:schemeClr val="tx1"/>
                </a:solidFill>
                <a:latin typeface="Times New Roman"/>
                <a:ea typeface="微软雅黑"/>
                <a:cs typeface="Times New Roman"/>
              </a:rPr>
              <a:t>这三个量有关，与物体是否还受其他力、物体的运动状态等因素无关</a:t>
            </a:r>
            <a:r>
              <a:rPr lang="en-US" altLang="zh-CN" sz="2400" kern="100" spc="-90" dirty="0">
                <a:solidFill>
                  <a:schemeClr val="tx1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spc="-90" dirty="0">
              <a:solidFill>
                <a:schemeClr val="tx1"/>
              </a:solidFill>
              <a:latin typeface="宋体"/>
              <a:cs typeface="Courier New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solidFill>
                  <a:schemeClr val="tx1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400" kern="100" dirty="0">
                <a:solidFill>
                  <a:schemeClr val="tx1"/>
                </a:solidFill>
                <a:latin typeface="Times New Roman"/>
                <a:ea typeface="微软雅黑"/>
                <a:cs typeface="Times New Roman"/>
              </a:rPr>
              <a:t>利用功率求功：此方法主要用于在发动机功率保持恒定的条件下，求牵引力做的功</a:t>
            </a:r>
            <a:r>
              <a:rPr lang="en-US" altLang="zh-CN" sz="2400" kern="100" dirty="0">
                <a:solidFill>
                  <a:schemeClr val="tx1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solidFill>
                <a:schemeClr val="tx1"/>
              </a:solidFill>
              <a:latin typeface="宋体"/>
              <a:cs typeface="Courier New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solidFill>
                  <a:schemeClr val="tx1"/>
                </a:solidFill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400" kern="100" dirty="0">
                <a:solidFill>
                  <a:schemeClr val="tx1"/>
                </a:solidFill>
                <a:latin typeface="Times New Roman"/>
                <a:ea typeface="微软雅黑"/>
                <a:cs typeface="Times New Roman"/>
              </a:rPr>
              <a:t>利用动能定理或功能关系求功</a:t>
            </a:r>
            <a:r>
              <a:rPr lang="en-US" altLang="zh-CN" sz="2400" kern="100" dirty="0">
                <a:solidFill>
                  <a:schemeClr val="tx1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solidFill>
                <a:schemeClr val="tx1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2787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454" y="242087"/>
            <a:ext cx="8948042" cy="597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功率的计算方法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50108"/>
              </p:ext>
            </p:extLst>
          </p:nvPr>
        </p:nvGraphicFramePr>
        <p:xfrm>
          <a:off x="180975" y="984895"/>
          <a:ext cx="8810625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30" name="文档" r:id="rId3" imgW="8821136" imgH="2590441" progId="Word.Document.12">
                  <p:embed/>
                </p:oleObj>
              </mc:Choice>
              <mc:Fallback>
                <p:oleObj name="文档" r:id="rId3" imgW="8821136" imgH="259044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984895"/>
                        <a:ext cx="8810625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88454" y="3529055"/>
            <a:ext cx="8948042" cy="1174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5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5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：当</a:t>
            </a:r>
            <a:r>
              <a:rPr lang="en-US" altLang="zh-CN" sz="25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是瞬时速度时，此式计算的是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的瞬时功率；当</a:t>
            </a:r>
            <a:r>
              <a:rPr lang="en-US" altLang="zh-CN" sz="25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是平均速率时，此式计算的是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的平均功率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210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508909"/>
              </p:ext>
            </p:extLst>
          </p:nvPr>
        </p:nvGraphicFramePr>
        <p:xfrm>
          <a:off x="251520" y="784076"/>
          <a:ext cx="8639175" cy="338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52" name="文档" r:id="rId3" imgW="8649705" imgH="3375804" progId="Word.Document.12">
                  <p:embed/>
                </p:oleObj>
              </mc:Choice>
              <mc:Fallback>
                <p:oleObj name="文档" r:id="rId3" imgW="8649705" imgH="337580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784076"/>
                        <a:ext cx="8639175" cy="338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4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2075</TotalTime>
  <Words>1568</Words>
  <Application>Microsoft Office PowerPoint</Application>
  <PresentationFormat>全屏显示(16:9)</PresentationFormat>
  <Paragraphs>196</Paragraphs>
  <Slides>44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6" baseType="lpstr">
      <vt:lpstr>Office 主题​​</vt:lpstr>
      <vt:lpstr>Microsoft Word 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1290</cp:revision>
  <dcterms:created xsi:type="dcterms:W3CDTF">2015-03-06T01:52:29Z</dcterms:created>
  <dcterms:modified xsi:type="dcterms:W3CDTF">2015-08-28T02:14:15Z</dcterms:modified>
</cp:coreProperties>
</file>