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407" r:id="rId6"/>
    <p:sldId id="434" r:id="rId7"/>
    <p:sldId id="492" r:id="rId8"/>
    <p:sldId id="360" r:id="rId9"/>
    <p:sldId id="493" r:id="rId10"/>
    <p:sldId id="361" r:id="rId11"/>
    <p:sldId id="451" r:id="rId12"/>
    <p:sldId id="482" r:id="rId13"/>
    <p:sldId id="494" r:id="rId14"/>
    <p:sldId id="292" r:id="rId15"/>
    <p:sldId id="495" r:id="rId16"/>
    <p:sldId id="332" r:id="rId17"/>
    <p:sldId id="447" r:id="rId18"/>
    <p:sldId id="478" r:id="rId19"/>
    <p:sldId id="485" r:id="rId20"/>
    <p:sldId id="486" r:id="rId21"/>
    <p:sldId id="333" r:id="rId22"/>
    <p:sldId id="479" r:id="rId23"/>
    <p:sldId id="334" r:id="rId24"/>
    <p:sldId id="496" r:id="rId25"/>
    <p:sldId id="264" r:id="rId26"/>
    <p:sldId id="340" r:id="rId27"/>
    <p:sldId id="489" r:id="rId28"/>
    <p:sldId id="271" r:id="rId29"/>
    <p:sldId id="497" r:id="rId30"/>
    <p:sldId id="433" r:id="rId31"/>
    <p:sldId id="274"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9296" autoAdjust="0"/>
  </p:normalViewPr>
  <p:slideViewPr>
    <p:cSldViewPr>
      <p:cViewPr>
        <p:scale>
          <a:sx n="100" d="100"/>
          <a:sy n="100" d="100"/>
        </p:scale>
        <p:origin x="-1422" y="-9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png"/><Relationship Id="rId5" Type="http://schemas.openxmlformats.org/officeDocument/2006/relationships/slide" Target="slide3.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6.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6.xml"/></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5.xml"/></Relationships>
</file>

<file path=ppt/slides/_rels/slide2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slide" Target="slide28.xml"/><Relationship Id="rId4" Type="http://schemas.openxmlformats.org/officeDocument/2006/relationships/slide" Target="slide26.xml"/></Relationships>
</file>

<file path=ppt/slides/_rels/slide2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slide" Target="slide28.xml"/><Relationship Id="rId4" Type="http://schemas.openxmlformats.org/officeDocument/2006/relationships/slide" Target="slide26.xml"/></Relationships>
</file>

<file path=ppt/slides/_rels/slide2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slide" Target="slide28.xml"/><Relationship Id="rId4" Type="http://schemas.openxmlformats.org/officeDocument/2006/relationships/slide" Target="slide26.xml"/></Relationships>
</file>

<file path=ppt/slides/_rels/slide2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6.xml"/></Relationships>
</file>

<file path=ppt/slides/_rels/slide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25.xml"/><Relationship Id="rId7" Type="http://schemas.openxmlformats.org/officeDocument/2006/relationships/image" Target="../media/image14.png"/><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8.xml"/><Relationship Id="rId4" Type="http://schemas.openxmlformats.org/officeDocument/2006/relationships/slide" Target="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第七章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机械能守恒定律</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5997" y="257969"/>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136079" y="752500"/>
            <a:ext cx="8866509" cy="4339650"/>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力和物体</a:t>
            </a:r>
            <a:r>
              <a:rPr lang="zh-CN" altLang="zh-CN" sz="2600" kern="100" dirty="0" smtClean="0">
                <a:latin typeface="Times New Roman"/>
                <a:ea typeface="微软雅黑"/>
                <a:cs typeface="Times New Roman"/>
              </a:rPr>
              <a:t>在</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上</a:t>
            </a:r>
            <a:r>
              <a:rPr lang="zh-CN" altLang="zh-CN" sz="2600" kern="100" dirty="0">
                <a:latin typeface="Times New Roman"/>
                <a:ea typeface="微软雅黑"/>
                <a:cs typeface="Times New Roman"/>
              </a:rPr>
              <a:t>发生的位移，是做功的两个不可缺少的因素</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力对物体所做的功等于力的大小、位移的大小</a:t>
            </a:r>
            <a:r>
              <a:rPr lang="zh-CN" altLang="zh-CN" sz="2600" kern="100" dirty="0" smtClean="0">
                <a:latin typeface="Times New Roman"/>
                <a:ea typeface="微软雅黑"/>
                <a:cs typeface="Times New Roman"/>
              </a:rPr>
              <a:t>、</a:t>
            </a:r>
            <a:r>
              <a:rPr lang="en-US" altLang="zh-CN" sz="2600" b="1" kern="100" dirty="0" smtClean="0">
                <a:latin typeface="Times New Roman"/>
                <a:cs typeface="Courier New"/>
              </a:rPr>
              <a:t>_________</a:t>
            </a:r>
          </a:p>
          <a:p>
            <a:pPr algn="just">
              <a:lnSpc>
                <a:spcPct val="150000"/>
              </a:lnSpc>
              <a:spcAft>
                <a:spcPts val="0"/>
              </a:spcAft>
              <a:tabLst>
                <a:tab pos="2070735" algn="l"/>
              </a:tabLst>
            </a:pP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这</a:t>
            </a:r>
            <a:r>
              <a:rPr lang="zh-CN" altLang="zh-CN" sz="2600" kern="100" dirty="0">
                <a:latin typeface="Times New Roman"/>
                <a:ea typeface="微软雅黑"/>
                <a:cs typeface="Times New Roman"/>
              </a:rPr>
              <a:t>三者的乘积，即</a:t>
            </a:r>
            <a:r>
              <a:rPr lang="en-US" altLang="zh-CN" sz="2600" i="1" kern="100" dirty="0">
                <a:latin typeface="Times New Roman"/>
                <a:ea typeface="微软雅黑"/>
                <a:cs typeface="Courier New"/>
              </a:rPr>
              <a:t>W</a:t>
            </a:r>
            <a:r>
              <a:rPr lang="zh-CN" altLang="zh-CN" sz="2600" kern="100" dirty="0" smtClean="0">
                <a:latin typeface="Times New Roman"/>
                <a:ea typeface="微软雅黑"/>
                <a:cs typeface="Times New Roman"/>
              </a:rPr>
              <a:t>＝</a:t>
            </a:r>
            <a:r>
              <a:rPr lang="en-US" altLang="zh-CN" sz="2600" i="1" u="sng" kern="100" dirty="0" smtClean="0">
                <a:latin typeface="Times New Roman"/>
                <a:ea typeface="微软雅黑"/>
                <a:cs typeface="Courier New"/>
              </a:rPr>
              <a:t>              </a:t>
            </a:r>
            <a:r>
              <a:rPr lang="en-US" altLang="zh-CN" sz="2600" kern="100" dirty="0" smtClean="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说明：</a:t>
            </a: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力</a:t>
            </a:r>
            <a:r>
              <a:rPr lang="en-US" altLang="zh-CN" sz="2600" i="1" kern="100" dirty="0">
                <a:latin typeface="Times New Roman"/>
                <a:ea typeface="微软雅黑"/>
                <a:cs typeface="Courier New"/>
              </a:rPr>
              <a:t>F</a:t>
            </a:r>
            <a:r>
              <a:rPr lang="zh-CN" altLang="zh-CN" sz="2600" kern="100" dirty="0">
                <a:latin typeface="Times New Roman"/>
                <a:ea typeface="微软雅黑"/>
                <a:cs typeface="Times New Roman"/>
              </a:rPr>
              <a:t>、位移</a:t>
            </a:r>
            <a:r>
              <a:rPr lang="en-US" altLang="zh-CN" sz="2600" i="1" kern="100" dirty="0">
                <a:latin typeface="Times New Roman"/>
                <a:ea typeface="微软雅黑"/>
                <a:cs typeface="Courier New"/>
              </a:rPr>
              <a:t>l</a:t>
            </a:r>
            <a:r>
              <a:rPr lang="zh-CN" altLang="zh-CN" sz="2600" kern="100" dirty="0">
                <a:latin typeface="Times New Roman"/>
                <a:ea typeface="微软雅黑"/>
                <a:cs typeface="Times New Roman"/>
              </a:rPr>
              <a:t>都是矢量，但功</a:t>
            </a:r>
            <a:r>
              <a:rPr lang="en-US" altLang="zh-CN" sz="2600" i="1" kern="100" dirty="0">
                <a:latin typeface="Times New Roman"/>
                <a:ea typeface="微软雅黑"/>
                <a:cs typeface="Courier New"/>
              </a:rPr>
              <a:t>W</a:t>
            </a:r>
            <a:r>
              <a:rPr lang="zh-CN" altLang="zh-CN" sz="2600" kern="100" dirty="0">
                <a:latin typeface="Times New Roman"/>
                <a:ea typeface="微软雅黑"/>
                <a:cs typeface="Times New Roman"/>
              </a:rPr>
              <a:t>却是标量</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力</a:t>
            </a:r>
            <a:r>
              <a:rPr lang="en-US" altLang="zh-CN" sz="2600" i="1" kern="100" dirty="0">
                <a:latin typeface="Times New Roman"/>
                <a:ea typeface="微软雅黑"/>
                <a:cs typeface="Courier New"/>
              </a:rPr>
              <a:t>F</a:t>
            </a:r>
            <a:r>
              <a:rPr lang="zh-CN" altLang="zh-CN" sz="2600" kern="100" dirty="0">
                <a:latin typeface="Times New Roman"/>
                <a:ea typeface="微软雅黑"/>
                <a:cs typeface="Times New Roman"/>
              </a:rPr>
              <a:t>是恒力，此式只适用于恒力做功的计算</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功的单位</a:t>
            </a:r>
            <a:r>
              <a:rPr lang="zh-CN" altLang="zh-CN" sz="2600" kern="100" dirty="0" smtClean="0">
                <a:latin typeface="Times New Roman"/>
                <a:ea typeface="微软雅黑"/>
                <a:cs typeface="Times New Roman"/>
              </a:rPr>
              <a:t>：</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，简称</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，符号</a:t>
            </a:r>
            <a:r>
              <a:rPr lang="en-US" altLang="zh-CN" sz="2600" u="sng" kern="100" dirty="0" smtClean="0">
                <a:latin typeface="Times New Roman"/>
                <a:ea typeface="微软雅黑"/>
                <a:cs typeface="Courier New"/>
              </a:rPr>
              <a:t>    </a:t>
            </a:r>
            <a:r>
              <a:rPr lang="en-US" altLang="zh-CN" sz="2600" kern="100" dirty="0" smtClean="0">
                <a:latin typeface="Times New Roman"/>
                <a:ea typeface="微软雅黑"/>
                <a:cs typeface="Courier New"/>
              </a:rPr>
              <a:t>.</a:t>
            </a:r>
            <a:endParaRPr lang="zh-CN" altLang="zh-CN" sz="2600" kern="100" dirty="0">
              <a:effectLst/>
              <a:latin typeface="宋体"/>
              <a:cs typeface="Courier New"/>
            </a:endParaRPr>
          </a:p>
        </p:txBody>
      </p:sp>
      <p:sp>
        <p:nvSpPr>
          <p:cNvPr id="5" name="矩形 4"/>
          <p:cNvSpPr/>
          <p:nvPr/>
        </p:nvSpPr>
        <p:spPr>
          <a:xfrm>
            <a:off x="2127057" y="819175"/>
            <a:ext cx="1518364"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力的方向</a:t>
            </a:r>
            <a:endParaRPr lang="zh-CN" altLang="zh-CN" sz="2600" kern="100" dirty="0">
              <a:solidFill>
                <a:srgbClr val="0070C0"/>
              </a:solidFill>
              <a:latin typeface="Times New Roman"/>
              <a:ea typeface="微软雅黑"/>
              <a:cs typeface="Times New Roman"/>
            </a:endParaRPr>
          </a:p>
        </p:txBody>
      </p:sp>
      <p:sp>
        <p:nvSpPr>
          <p:cNvPr id="6" name="矩形 5"/>
          <p:cNvSpPr/>
          <p:nvPr/>
        </p:nvSpPr>
        <p:spPr>
          <a:xfrm>
            <a:off x="7393166" y="2039119"/>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力与位移</a:t>
            </a:r>
            <a:endParaRPr lang="zh-CN" altLang="en-US" dirty="0"/>
          </a:p>
        </p:txBody>
      </p:sp>
      <p:sp>
        <p:nvSpPr>
          <p:cNvPr id="7" name="矩形 6"/>
          <p:cNvSpPr/>
          <p:nvPr/>
        </p:nvSpPr>
        <p:spPr>
          <a:xfrm>
            <a:off x="199931" y="2615183"/>
            <a:ext cx="1851789"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夹角的余弦</a:t>
            </a:r>
            <a:endParaRPr lang="zh-CN" altLang="zh-CN" sz="2600" kern="100" dirty="0">
              <a:solidFill>
                <a:srgbClr val="0070C0"/>
              </a:solidFill>
              <a:latin typeface="Times New Roman"/>
              <a:ea typeface="微软雅黑"/>
              <a:cs typeface="Times New Roman"/>
            </a:endParaRPr>
          </a:p>
        </p:txBody>
      </p:sp>
      <p:sp>
        <p:nvSpPr>
          <p:cNvPr id="10" name="矩形 9"/>
          <p:cNvSpPr/>
          <p:nvPr/>
        </p:nvSpPr>
        <p:spPr>
          <a:xfrm>
            <a:off x="5455146" y="2634233"/>
            <a:ext cx="1183337" cy="492443"/>
          </a:xfrm>
          <a:prstGeom prst="rect">
            <a:avLst/>
          </a:prstGeom>
        </p:spPr>
        <p:txBody>
          <a:bodyPr wrap="none">
            <a:spAutoFit/>
          </a:bodyPr>
          <a:lstStyle/>
          <a:p>
            <a:pPr lvl="0"/>
            <a:r>
              <a:rPr lang="en-US" altLang="zh-CN" sz="2600" i="1" kern="100" dirty="0" err="1">
                <a:solidFill>
                  <a:srgbClr val="0070C0"/>
                </a:solidFill>
                <a:latin typeface="Times New Roman"/>
                <a:ea typeface="微软雅黑"/>
                <a:cs typeface="Courier New"/>
              </a:rPr>
              <a:t>Fl</a:t>
            </a:r>
            <a:r>
              <a:rPr lang="en-US" altLang="zh-CN" sz="2600" kern="100" dirty="0" err="1">
                <a:solidFill>
                  <a:srgbClr val="0070C0"/>
                </a:solidFill>
                <a:latin typeface="Times New Roman"/>
                <a:ea typeface="微软雅黑"/>
                <a:cs typeface="Courier New"/>
              </a:rPr>
              <a:t>cos</a:t>
            </a:r>
            <a:r>
              <a:rPr lang="en-US" altLang="zh-CN" sz="2600" kern="100" dirty="0">
                <a:solidFill>
                  <a:srgbClr val="0070C0"/>
                </a:solidFill>
                <a:latin typeface="Times New Roman"/>
                <a:ea typeface="微软雅黑"/>
                <a:cs typeface="Courier New"/>
              </a:rPr>
              <a:t> </a:t>
            </a:r>
            <a:r>
              <a:rPr lang="en-US" altLang="zh-CN" sz="2600" i="1" kern="100" dirty="0">
                <a:solidFill>
                  <a:srgbClr val="0070C0"/>
                </a:solidFill>
                <a:latin typeface="Times New Roman"/>
                <a:ea typeface="微软雅黑"/>
                <a:cs typeface="Courier New"/>
              </a:rPr>
              <a:t>α</a:t>
            </a:r>
            <a:endParaRPr lang="en-US" altLang="zh-CN" sz="2600" i="1" kern="100" dirty="0">
              <a:solidFill>
                <a:srgbClr val="0070C0"/>
              </a:solidFill>
              <a:latin typeface="Times New Roman"/>
              <a:ea typeface="微软雅黑"/>
              <a:cs typeface="Courier New"/>
            </a:endParaRPr>
          </a:p>
        </p:txBody>
      </p:sp>
      <p:sp>
        <p:nvSpPr>
          <p:cNvPr id="11" name="矩形 10"/>
          <p:cNvSpPr/>
          <p:nvPr/>
        </p:nvSpPr>
        <p:spPr>
          <a:xfrm>
            <a:off x="2176686" y="4383563"/>
            <a:ext cx="851515"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焦耳</a:t>
            </a:r>
            <a:endParaRPr lang="zh-CN" altLang="zh-CN" sz="2600" kern="100" dirty="0">
              <a:solidFill>
                <a:srgbClr val="0070C0"/>
              </a:solidFill>
              <a:latin typeface="Times New Roman"/>
              <a:ea typeface="微软雅黑"/>
              <a:cs typeface="Times New Roman"/>
            </a:endParaRPr>
          </a:p>
        </p:txBody>
      </p:sp>
      <p:sp>
        <p:nvSpPr>
          <p:cNvPr id="12" name="矩形 11"/>
          <p:cNvSpPr/>
          <p:nvPr/>
        </p:nvSpPr>
        <p:spPr>
          <a:xfrm>
            <a:off x="4058419" y="4374038"/>
            <a:ext cx="518091"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焦</a:t>
            </a:r>
            <a:endParaRPr lang="en-US" altLang="zh-CN" sz="2600" kern="100" dirty="0">
              <a:solidFill>
                <a:srgbClr val="0070C0"/>
              </a:solidFill>
              <a:latin typeface="Times New Roman"/>
              <a:ea typeface="微软雅黑"/>
              <a:cs typeface="Times New Roman"/>
            </a:endParaRPr>
          </a:p>
        </p:txBody>
      </p:sp>
      <p:sp>
        <p:nvSpPr>
          <p:cNvPr id="13" name="矩形 12"/>
          <p:cNvSpPr/>
          <p:nvPr/>
        </p:nvSpPr>
        <p:spPr>
          <a:xfrm>
            <a:off x="5585848" y="4419575"/>
            <a:ext cx="848835" cy="492443"/>
          </a:xfrm>
          <a:prstGeom prst="rect">
            <a:avLst/>
          </a:prstGeom>
        </p:spPr>
        <p:txBody>
          <a:bodyPr wrap="square">
            <a:spAutoFit/>
          </a:bodyPr>
          <a:lstStyle/>
          <a:p>
            <a:pPr lvl="0"/>
            <a:r>
              <a:rPr lang="en-US" altLang="zh-CN" sz="2600" kern="100" dirty="0">
                <a:solidFill>
                  <a:srgbClr val="0070C0"/>
                </a:solidFill>
                <a:latin typeface="Times New Roman"/>
                <a:ea typeface="微软雅黑"/>
                <a:cs typeface="Courier New"/>
              </a:rPr>
              <a:t>J</a:t>
            </a:r>
            <a:endParaRPr lang="en-US" altLang="zh-CN" sz="2600" kern="100" dirty="0">
              <a:solidFill>
                <a:srgbClr val="0070C0"/>
              </a:solidFill>
              <a:latin typeface="Times New Roman"/>
              <a:ea typeface="微软雅黑"/>
              <a:cs typeface="Courier New"/>
            </a:endParaRPr>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4"/>
          <p:cNvSpPr txBox="1">
            <a:spLocks noChangeArrowheads="1"/>
          </p:cNvSpPr>
          <p:nvPr/>
        </p:nvSpPr>
        <p:spPr bwMode="auto">
          <a:xfrm>
            <a:off x="117029" y="3367"/>
            <a:ext cx="5467274" cy="62177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600" b="1" kern="100" dirty="0">
                <a:solidFill>
                  <a:schemeClr val="tx1"/>
                </a:solidFill>
                <a:cs typeface="Times New Roman"/>
              </a:rPr>
              <a:t>三、正功和负功</a:t>
            </a:r>
            <a:endParaRPr lang="zh-CN" altLang="zh-CN" sz="2600" b="1" kern="100" dirty="0">
              <a:solidFill>
                <a:schemeClr val="tx1"/>
              </a:solidFill>
              <a:effectLst/>
              <a:cs typeface="Courier New"/>
            </a:endParaRPr>
          </a:p>
        </p:txBody>
      </p:sp>
      <p:sp>
        <p:nvSpPr>
          <p:cNvPr id="9" name="圆角矩形 8"/>
          <p:cNvSpPr/>
          <p:nvPr/>
        </p:nvSpPr>
        <p:spPr>
          <a:xfrm>
            <a:off x="174180" y="769339"/>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117029" y="1278545"/>
            <a:ext cx="8906196" cy="3866443"/>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某物体在水平面上向右运动了</a:t>
            </a:r>
            <a:r>
              <a:rPr lang="en-US" altLang="zh-CN" sz="2500" i="1" kern="100" dirty="0">
                <a:latin typeface="Times New Roman"/>
                <a:ea typeface="微软雅黑"/>
                <a:cs typeface="Courier New"/>
              </a:rPr>
              <a:t>l</a:t>
            </a:r>
            <a:r>
              <a:rPr lang="zh-CN" altLang="zh-CN" sz="2500" kern="100" dirty="0">
                <a:latin typeface="Times New Roman"/>
                <a:ea typeface="微软雅黑"/>
                <a:cs typeface="Times New Roman"/>
              </a:rPr>
              <a:t>，如图</a:t>
            </a: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所示，甲、乙两图分别标出了力</a:t>
            </a:r>
            <a:r>
              <a:rPr lang="en-US" altLang="zh-CN" sz="2500" i="1" kern="100" dirty="0">
                <a:latin typeface="Times New Roman"/>
                <a:ea typeface="微软雅黑"/>
                <a:cs typeface="Courier New"/>
              </a:rPr>
              <a:t>F</a:t>
            </a:r>
            <a:r>
              <a:rPr lang="zh-CN" altLang="zh-CN" sz="2500" kern="100" dirty="0">
                <a:latin typeface="Times New Roman"/>
                <a:ea typeface="微软雅黑"/>
                <a:cs typeface="Times New Roman"/>
              </a:rPr>
              <a:t>的方向</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分别求两种情况下力</a:t>
            </a:r>
            <a:r>
              <a:rPr lang="en-US" altLang="zh-CN" sz="2500" i="1" kern="100" dirty="0">
                <a:latin typeface="Times New Roman"/>
                <a:ea typeface="微软雅黑"/>
                <a:cs typeface="Courier New"/>
              </a:rPr>
              <a:t>F</a:t>
            </a:r>
            <a:r>
              <a:rPr lang="zh-CN" altLang="zh-CN" sz="2500" kern="100" dirty="0">
                <a:latin typeface="Times New Roman"/>
                <a:ea typeface="微软雅黑"/>
                <a:cs typeface="Times New Roman"/>
              </a:rPr>
              <a:t>对物体所做的功</a:t>
            </a:r>
            <a:r>
              <a:rPr lang="en-US" altLang="zh-CN" sz="2500" kern="100" dirty="0">
                <a:latin typeface="Times New Roman"/>
                <a:ea typeface="微软雅黑"/>
                <a:cs typeface="Courier New"/>
              </a:rPr>
              <a:t>.</a:t>
            </a:r>
            <a:endParaRPr lang="zh-CN" altLang="zh-CN" sz="2500" kern="100" dirty="0">
              <a:latin typeface="宋体"/>
              <a:cs typeface="Courier New"/>
            </a:endParaRPr>
          </a:p>
          <a:p>
            <a:pPr algn="ctr">
              <a:lnSpc>
                <a:spcPct val="177000"/>
              </a:lnSpc>
              <a:spcAft>
                <a:spcPts val="0"/>
              </a:spcAft>
              <a:tabLst>
                <a:tab pos="2070735" algn="l"/>
              </a:tabLst>
            </a:pPr>
            <a:endParaRPr lang="en-US" altLang="zh-CN" sz="2500" kern="100" dirty="0" smtClean="0">
              <a:latin typeface="宋体"/>
              <a:cs typeface="Courier New"/>
            </a:endParaRPr>
          </a:p>
          <a:p>
            <a:pPr algn="ctr">
              <a:lnSpc>
                <a:spcPct val="177000"/>
              </a:lnSpc>
              <a:spcAft>
                <a:spcPts val="0"/>
              </a:spcAft>
              <a:tabLst>
                <a:tab pos="2070735" algn="l"/>
              </a:tabLst>
            </a:pPr>
            <a:endParaRPr lang="en-US" altLang="zh-CN" sz="2500" kern="100" dirty="0">
              <a:latin typeface="宋体"/>
              <a:cs typeface="Courier New"/>
            </a:endParaRPr>
          </a:p>
          <a:p>
            <a:pPr algn="ctr">
              <a:lnSpc>
                <a:spcPct val="177000"/>
              </a:lnSpc>
              <a:spcAft>
                <a:spcPts val="0"/>
              </a:spcAft>
              <a:tabLst>
                <a:tab pos="2070735" algn="l"/>
              </a:tabLst>
            </a:pPr>
            <a:endParaRPr lang="zh-CN" altLang="zh-CN" sz="2500" kern="100" dirty="0">
              <a:latin typeface="宋体"/>
              <a:cs typeface="Courier New"/>
            </a:endParaRPr>
          </a:p>
          <a:p>
            <a:pPr algn="ctr">
              <a:lnSpc>
                <a:spcPct val="150000"/>
              </a:lnSpc>
              <a:spcAft>
                <a:spcPts val="0"/>
              </a:spcAft>
              <a:tabLst>
                <a:tab pos="2070735" algn="l"/>
              </a:tabLst>
            </a:pPr>
            <a:r>
              <a:rPr lang="zh-CN" altLang="zh-CN" sz="2500" kern="100" dirty="0">
                <a:latin typeface="Times New Roman"/>
                <a:ea typeface="微软雅黑"/>
                <a:cs typeface="Times New Roman"/>
              </a:rPr>
              <a:t>图</a:t>
            </a:r>
            <a:r>
              <a:rPr lang="en-US" altLang="zh-CN" sz="2500" kern="100" dirty="0">
                <a:latin typeface="Times New Roman"/>
                <a:ea typeface="微软雅黑"/>
                <a:cs typeface="Courier New"/>
              </a:rPr>
              <a:t>3</a:t>
            </a:r>
            <a:endParaRPr lang="zh-CN" altLang="zh-CN" sz="2500" kern="100" dirty="0">
              <a:effectLst/>
              <a:latin typeface="宋体"/>
              <a:cs typeface="Courier New"/>
            </a:endParaRPr>
          </a:p>
        </p:txBody>
      </p:sp>
      <p:pic>
        <p:nvPicPr>
          <p:cNvPr id="5" name="图片 4" descr="F:\2015赵瑊\同步\物理\人教必修2\word\A257.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2923" y="2620038"/>
            <a:ext cx="3556776" cy="1809725"/>
          </a:xfrm>
          <a:prstGeom prst="rect">
            <a:avLst/>
          </a:prstGeom>
          <a:noFill/>
          <a:ln>
            <a:noFill/>
          </a:ln>
        </p:spPr>
      </p:pic>
      <p:pic>
        <p:nvPicPr>
          <p:cNvPr id="6" name="图片 5" descr="F:\2015赵瑊\同步\物理\人教必修2\word\A258.TIF"/>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3362" y="2562491"/>
            <a:ext cx="3830978" cy="1809725"/>
          </a:xfrm>
          <a:prstGeom prst="rect">
            <a:avLst/>
          </a:prstGeom>
          <a:noFill/>
          <a:ln>
            <a:noFill/>
          </a:ln>
        </p:spPr>
      </p:pic>
    </p:spTree>
    <p:extLst>
      <p:ext uri="{BB962C8B-B14F-4D97-AF65-F5344CB8AC3E}">
        <p14:creationId xmlns:p14="http://schemas.microsoft.com/office/powerpoint/2010/main" val="385423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432374496"/>
              </p:ext>
            </p:extLst>
          </p:nvPr>
        </p:nvGraphicFramePr>
        <p:xfrm>
          <a:off x="386334" y="574576"/>
          <a:ext cx="8362950" cy="1933575"/>
        </p:xfrm>
        <a:graphic>
          <a:graphicData uri="http://schemas.openxmlformats.org/presentationml/2006/ole">
            <mc:AlternateContent xmlns:mc="http://schemas.openxmlformats.org/markup-compatibility/2006">
              <mc:Choice xmlns:v="urn:schemas-microsoft-com:vml" Requires="v">
                <p:oleObj spid="_x0000_s257234" name="文档" r:id="rId3" imgW="8367161" imgH="1935818" progId="Word.Document.12">
                  <p:embed/>
                </p:oleObj>
              </mc:Choice>
              <mc:Fallback>
                <p:oleObj name="文档" r:id="rId3" imgW="8367161" imgH="1935818" progId="Word.Document.12">
                  <p:embed/>
                  <p:pic>
                    <p:nvPicPr>
                      <p:cNvPr id="0" name=""/>
                      <p:cNvPicPr>
                        <a:picLocks noChangeAspect="1" noChangeArrowheads="1"/>
                      </p:cNvPicPr>
                      <p:nvPr/>
                    </p:nvPicPr>
                    <p:blipFill>
                      <a:blip r:embed="rId4"/>
                      <a:srcRect/>
                      <a:stretch>
                        <a:fillRect/>
                      </a:stretch>
                    </p:blipFill>
                    <p:spPr bwMode="auto">
                      <a:xfrm>
                        <a:off x="386334" y="574576"/>
                        <a:ext cx="83629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269430" y="2446809"/>
            <a:ext cx="8604000" cy="203132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功的正、负的含义是什么？</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正功表示动力对物体做功；负功表示阻力对物体做功</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59793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79512" y="33054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126809465"/>
              </p:ext>
            </p:extLst>
          </p:nvPr>
        </p:nvGraphicFramePr>
        <p:xfrm>
          <a:off x="137542" y="1476940"/>
          <a:ext cx="8972550" cy="2305050"/>
        </p:xfrm>
        <a:graphic>
          <a:graphicData uri="http://schemas.openxmlformats.org/presentationml/2006/ole">
            <mc:AlternateContent xmlns:mc="http://schemas.openxmlformats.org/markup-compatibility/2006">
              <mc:Choice xmlns:v="urn:schemas-microsoft-com:vml" Requires="v">
                <p:oleObj spid="_x0000_s275508" name="文档" r:id="rId3" imgW="8983203" imgH="2310801" progId="Word.Document.12">
                  <p:embed/>
                </p:oleObj>
              </mc:Choice>
              <mc:Fallback>
                <p:oleObj name="文档" r:id="rId3" imgW="8983203" imgH="2310801" progId="Word.Document.12">
                  <p:embed/>
                  <p:pic>
                    <p:nvPicPr>
                      <p:cNvPr id="0" name=""/>
                      <p:cNvPicPr>
                        <a:picLocks noChangeAspect="1" noChangeArrowheads="1"/>
                      </p:cNvPicPr>
                      <p:nvPr/>
                    </p:nvPicPr>
                    <p:blipFill>
                      <a:blip r:embed="rId4"/>
                      <a:srcRect/>
                      <a:stretch>
                        <a:fillRect/>
                      </a:stretch>
                    </p:blipFill>
                    <p:spPr bwMode="auto">
                      <a:xfrm>
                        <a:off x="137542" y="1476940"/>
                        <a:ext cx="89725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4071" y="872698"/>
            <a:ext cx="8928992" cy="646331"/>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由</a:t>
            </a:r>
            <a:r>
              <a:rPr lang="en-US" altLang="zh-CN" sz="2400" i="1" kern="100" dirty="0">
                <a:latin typeface="Times New Roman"/>
                <a:ea typeface="微软雅黑"/>
                <a:cs typeface="Courier New"/>
              </a:rPr>
              <a:t>W</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Fl</a:t>
            </a:r>
            <a:r>
              <a:rPr lang="en-US" altLang="zh-CN" sz="2400" kern="100" dirty="0" err="1">
                <a:latin typeface="Times New Roman"/>
                <a:ea typeface="微软雅黑"/>
                <a:cs typeface="Courier New"/>
              </a:rPr>
              <a:t>cos</a:t>
            </a:r>
            <a:r>
              <a:rPr lang="en-US" altLang="zh-CN" sz="2400" kern="100" dirty="0">
                <a:latin typeface="Times New Roman"/>
                <a:ea typeface="微软雅黑"/>
                <a:cs typeface="Courier New"/>
              </a:rPr>
              <a:t> </a:t>
            </a:r>
            <a:r>
              <a:rPr lang="en-US" altLang="zh-CN" sz="2400" i="1" kern="100" dirty="0">
                <a:latin typeface="Times New Roman"/>
                <a:ea typeface="微软雅黑"/>
                <a:cs typeface="Courier New"/>
              </a:rPr>
              <a:t>α</a:t>
            </a:r>
            <a:r>
              <a:rPr lang="zh-CN" altLang="zh-CN" sz="2400" kern="100" dirty="0">
                <a:latin typeface="Times New Roman"/>
                <a:ea typeface="微软雅黑"/>
                <a:cs typeface="Times New Roman"/>
              </a:rPr>
              <a:t>可知</a:t>
            </a:r>
            <a:r>
              <a:rPr lang="zh-CN" altLang="zh-CN" sz="2400" kern="100" dirty="0" smtClean="0">
                <a:latin typeface="Times New Roman"/>
                <a:ea typeface="微软雅黑"/>
                <a:cs typeface="Times New Roman"/>
              </a:rPr>
              <a:t>：</a:t>
            </a:r>
            <a:endParaRPr lang="zh-CN" altLang="zh-CN" sz="2400" kern="100" dirty="0">
              <a:effectLst/>
              <a:latin typeface="宋体"/>
              <a:cs typeface="Courier New"/>
            </a:endParaRPr>
          </a:p>
        </p:txBody>
      </p:sp>
      <p:sp>
        <p:nvSpPr>
          <p:cNvPr id="7" name="矩形 6"/>
          <p:cNvSpPr/>
          <p:nvPr/>
        </p:nvSpPr>
        <p:spPr>
          <a:xfrm>
            <a:off x="64071" y="3700060"/>
            <a:ext cx="8928992" cy="1200329"/>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功的正、负并不表示方向，也不表示功的大小，只表示是动力做功还是阻力做功</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3" name="矩形 2"/>
          <p:cNvSpPr/>
          <p:nvPr/>
        </p:nvSpPr>
        <p:spPr>
          <a:xfrm>
            <a:off x="2637309" y="2970455"/>
            <a:ext cx="702866" cy="623248"/>
          </a:xfrm>
          <a:prstGeom prst="rect">
            <a:avLst/>
          </a:prstGeom>
        </p:spPr>
        <p:txBody>
          <a:bodyPr wrap="square">
            <a:spAutoFit/>
          </a:bodyPr>
          <a:lstStyle/>
          <a:p>
            <a:pPr algn="just">
              <a:spcAft>
                <a:spcPts val="0"/>
              </a:spcAft>
            </a:pPr>
            <a:r>
              <a:rPr lang="en-US" altLang="zh-CN" sz="1050" kern="100" dirty="0">
                <a:solidFill>
                  <a:srgbClr val="0070C0"/>
                </a:solidFill>
                <a:cs typeface="Times New Roman"/>
              </a:rPr>
              <a:t> </a:t>
            </a:r>
            <a:endParaRPr lang="zh-CN" altLang="zh-CN" sz="1050" kern="100" dirty="0">
              <a:solidFill>
                <a:srgbClr val="0070C0"/>
              </a:solidFill>
              <a:cs typeface="Times New Roman"/>
            </a:endParaRPr>
          </a:p>
          <a:p>
            <a:pPr algn="just">
              <a:spcAft>
                <a:spcPts val="0"/>
              </a:spcAft>
            </a:pPr>
            <a:r>
              <a:rPr lang="en-US" altLang="zh-CN" sz="2400" kern="100" dirty="0" smtClean="0">
                <a:solidFill>
                  <a:srgbClr val="0070C0"/>
                </a:solidFill>
                <a:latin typeface="Times New Roman"/>
                <a:ea typeface="微软雅黑"/>
                <a:cs typeface="Times New Roman"/>
              </a:rPr>
              <a:t>0</a:t>
            </a:r>
            <a:endParaRPr lang="zh-CN" altLang="zh-CN" sz="1050" kern="100" dirty="0">
              <a:solidFill>
                <a:srgbClr val="0070C0"/>
              </a:solidFill>
              <a:cs typeface="Times New Roman"/>
            </a:endParaRPr>
          </a:p>
        </p:txBody>
      </p:sp>
      <p:sp>
        <p:nvSpPr>
          <p:cNvPr id="6" name="矩形 5"/>
          <p:cNvSpPr/>
          <p:nvPr/>
        </p:nvSpPr>
        <p:spPr>
          <a:xfrm>
            <a:off x="2643009" y="1625644"/>
            <a:ext cx="388248" cy="461665"/>
          </a:xfrm>
          <a:prstGeom prst="rect">
            <a:avLst/>
          </a:prstGeom>
        </p:spPr>
        <p:txBody>
          <a:bodyPr wrap="none">
            <a:spAutoFit/>
          </a:bodyPr>
          <a:lstStyle/>
          <a:p>
            <a:pPr lvl="0" algn="just"/>
            <a:r>
              <a:rPr lang="en-US" altLang="zh-CN" sz="2400" kern="100">
                <a:solidFill>
                  <a:srgbClr val="0070C0"/>
                </a:solidFill>
                <a:latin typeface="Times New Roman"/>
                <a:ea typeface="微软雅黑"/>
                <a:cs typeface="Times New Roman"/>
              </a:rPr>
              <a:t>&gt;</a:t>
            </a:r>
            <a:r>
              <a:rPr lang="en-US" altLang="zh-CN" sz="1050" kern="100">
                <a:solidFill>
                  <a:srgbClr val="0070C0"/>
                </a:solidFill>
                <a:cs typeface="Times New Roman"/>
              </a:rPr>
              <a:t> </a:t>
            </a:r>
            <a:endParaRPr lang="zh-CN" altLang="zh-CN" sz="1050" kern="100" dirty="0">
              <a:solidFill>
                <a:srgbClr val="0070C0"/>
              </a:solidFill>
              <a:cs typeface="Times New Roman"/>
            </a:endParaRPr>
          </a:p>
        </p:txBody>
      </p:sp>
      <p:sp>
        <p:nvSpPr>
          <p:cNvPr id="8" name="矩形 7"/>
          <p:cNvSpPr/>
          <p:nvPr/>
        </p:nvSpPr>
        <p:spPr>
          <a:xfrm>
            <a:off x="4938320" y="1591736"/>
            <a:ext cx="492443" cy="461665"/>
          </a:xfrm>
          <a:prstGeom prst="rect">
            <a:avLst/>
          </a:prstGeom>
        </p:spPr>
        <p:txBody>
          <a:bodyPr wrap="none">
            <a:spAutoFit/>
          </a:bodyPr>
          <a:lstStyle/>
          <a:p>
            <a:pPr lvl="0" algn="just"/>
            <a:r>
              <a:rPr lang="zh-CN" altLang="zh-CN" sz="2400" kern="100" dirty="0">
                <a:solidFill>
                  <a:srgbClr val="0070C0"/>
                </a:solidFill>
                <a:latin typeface="Times New Roman"/>
                <a:ea typeface="微软雅黑"/>
                <a:cs typeface="Times New Roman"/>
              </a:rPr>
              <a:t>正</a:t>
            </a:r>
            <a:endParaRPr lang="zh-CN" altLang="zh-CN" sz="1050" kern="100" dirty="0">
              <a:solidFill>
                <a:srgbClr val="0070C0"/>
              </a:solidFill>
              <a:cs typeface="Times New Roman"/>
            </a:endParaRPr>
          </a:p>
        </p:txBody>
      </p:sp>
      <p:sp>
        <p:nvSpPr>
          <p:cNvPr id="10" name="矩形 9"/>
          <p:cNvSpPr/>
          <p:nvPr/>
        </p:nvSpPr>
        <p:spPr>
          <a:xfrm>
            <a:off x="2430810" y="2384866"/>
            <a:ext cx="357790" cy="461665"/>
          </a:xfrm>
          <a:prstGeom prst="rect">
            <a:avLst/>
          </a:prstGeom>
        </p:spPr>
        <p:txBody>
          <a:bodyPr wrap="none">
            <a:spAutoFit/>
          </a:bodyPr>
          <a:lstStyle/>
          <a:p>
            <a:r>
              <a:rPr lang="en-US" altLang="zh-CN" sz="2400" kern="100" dirty="0">
                <a:solidFill>
                  <a:srgbClr val="0070C0"/>
                </a:solidFill>
                <a:latin typeface="Times New Roman"/>
                <a:ea typeface="微软雅黑"/>
                <a:cs typeface="Times New Roman"/>
              </a:rPr>
              <a:t>&lt;</a:t>
            </a:r>
            <a:endParaRPr lang="zh-CN" altLang="en-US" dirty="0"/>
          </a:p>
        </p:txBody>
      </p:sp>
      <p:sp>
        <p:nvSpPr>
          <p:cNvPr id="11" name="矩形 10"/>
          <p:cNvSpPr/>
          <p:nvPr/>
        </p:nvSpPr>
        <p:spPr>
          <a:xfrm>
            <a:off x="4559230" y="2331655"/>
            <a:ext cx="492443" cy="461665"/>
          </a:xfrm>
          <a:prstGeom prst="rect">
            <a:avLst/>
          </a:prstGeom>
        </p:spPr>
        <p:txBody>
          <a:bodyPr wrap="none">
            <a:spAutoFit/>
          </a:bodyPr>
          <a:lstStyle/>
          <a:p>
            <a:pPr lvl="0" algn="just"/>
            <a:r>
              <a:rPr lang="zh-CN" altLang="zh-CN" sz="2400" kern="100" dirty="0">
                <a:solidFill>
                  <a:srgbClr val="0070C0"/>
                </a:solidFill>
                <a:latin typeface="Times New Roman"/>
                <a:ea typeface="微软雅黑"/>
                <a:cs typeface="Times New Roman"/>
              </a:rPr>
              <a:t>负</a:t>
            </a:r>
            <a:endParaRPr lang="zh-CN" altLang="zh-CN" sz="1050" kern="100" dirty="0">
              <a:solidFill>
                <a:srgbClr val="0070C0"/>
              </a:solidFill>
              <a:cs typeface="Times New Roman"/>
            </a:endParaRPr>
          </a:p>
        </p:txBody>
      </p:sp>
      <p:sp>
        <p:nvSpPr>
          <p:cNvPr id="12" name="矩形 11"/>
          <p:cNvSpPr/>
          <p:nvPr/>
        </p:nvSpPr>
        <p:spPr>
          <a:xfrm>
            <a:off x="6652101" y="2341433"/>
            <a:ext cx="800219" cy="461665"/>
          </a:xfrm>
          <a:prstGeom prst="rect">
            <a:avLst/>
          </a:prstGeom>
        </p:spPr>
        <p:txBody>
          <a:bodyPr wrap="none">
            <a:spAutoFit/>
          </a:bodyPr>
          <a:lstStyle/>
          <a:p>
            <a:pPr lvl="0" algn="just"/>
            <a:r>
              <a:rPr lang="zh-CN" altLang="zh-CN" sz="2400" kern="100" dirty="0">
                <a:solidFill>
                  <a:srgbClr val="0070C0"/>
                </a:solidFill>
                <a:latin typeface="Times New Roman"/>
                <a:ea typeface="微软雅黑"/>
                <a:cs typeface="Times New Roman"/>
              </a:rPr>
              <a:t>克服</a:t>
            </a:r>
            <a:endParaRPr lang="zh-CN" altLang="zh-CN" sz="1050" kern="100" dirty="0">
              <a:solidFill>
                <a:srgbClr val="0070C0"/>
              </a:solidFill>
              <a:cs typeface="Times New Roman"/>
            </a:endParaRPr>
          </a:p>
        </p:txBody>
      </p:sp>
    </p:spTree>
    <p:extLst>
      <p:ext uri="{BB962C8B-B14F-4D97-AF65-F5344CB8AC3E}">
        <p14:creationId xmlns:p14="http://schemas.microsoft.com/office/powerpoint/2010/main" val="220611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8" name="矩形 7"/>
          <p:cNvSpPr/>
          <p:nvPr/>
        </p:nvSpPr>
        <p:spPr>
          <a:xfrm>
            <a:off x="120772" y="872133"/>
            <a:ext cx="6043341" cy="523220"/>
          </a:xfrm>
          <a:prstGeom prst="rect">
            <a:avLst/>
          </a:prstGeom>
        </p:spPr>
        <p:txBody>
          <a:bodyPr wrap="square">
            <a:spAutoFit/>
          </a:bodyPr>
          <a:lstStyle/>
          <a:p>
            <a:pPr algn="just"/>
            <a:r>
              <a:rPr lang="zh-CN" altLang="en-US" sz="2800" b="1" kern="100" dirty="0">
                <a:latin typeface="Times New Roman" pitchFamily="18" charset="0"/>
                <a:ea typeface="微软雅黑" pitchFamily="34" charset="-122"/>
                <a:cs typeface="Times New Roman" pitchFamily="18" charset="0"/>
              </a:rPr>
              <a:t>一、正、负功的判断</a:t>
            </a:r>
            <a:endParaRPr lang="zh-CN" altLang="zh-CN" sz="2800" b="1" kern="100" dirty="0">
              <a:latin typeface="Times New Roman" pitchFamily="18" charset="0"/>
              <a:ea typeface="微软雅黑" pitchFamily="34" charset="-122"/>
              <a:cs typeface="Times New Roman" pitchFamily="18" charset="0"/>
            </a:endParaRPr>
          </a:p>
        </p:txBody>
      </p:sp>
      <p:sp>
        <p:nvSpPr>
          <p:cNvPr id="3" name="矩形 2"/>
          <p:cNvSpPr/>
          <p:nvPr/>
        </p:nvSpPr>
        <p:spPr>
          <a:xfrm>
            <a:off x="120772" y="1347614"/>
            <a:ext cx="8896674" cy="1892826"/>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smtClean="0">
                <a:solidFill>
                  <a:srgbClr val="00B050"/>
                </a:solidFill>
                <a:latin typeface="Times New Roman"/>
                <a:ea typeface="微软雅黑"/>
                <a:cs typeface="Times New Roman"/>
              </a:rPr>
              <a:t>例</a:t>
            </a:r>
            <a:r>
              <a:rPr lang="en-US" altLang="zh-CN" sz="2600" b="1" kern="100" dirty="0" smtClean="0">
                <a:solidFill>
                  <a:srgbClr val="00B050"/>
                </a:solidFill>
                <a:latin typeface="Times New Roman"/>
                <a:ea typeface="微软雅黑"/>
                <a:cs typeface="Courier New"/>
              </a:rPr>
              <a:t>1</a:t>
            </a:r>
            <a:r>
              <a:rPr lang="zh-CN" altLang="zh-CN" sz="2600" kern="100" dirty="0" smtClean="0">
                <a:latin typeface="Times New Roman"/>
                <a:ea typeface="微软雅黑"/>
                <a:cs typeface="Times New Roman"/>
              </a:rPr>
              <a:t>　</a:t>
            </a:r>
            <a:r>
              <a:rPr lang="zh-CN" altLang="zh-CN" sz="2600" kern="100" dirty="0">
                <a:latin typeface="Times New Roman"/>
                <a:ea typeface="微软雅黑"/>
                <a:cs typeface="Times New Roman"/>
              </a:rPr>
              <a:t>如图所示，表示物体在力</a:t>
            </a:r>
            <a:r>
              <a:rPr lang="en-US" altLang="zh-CN" sz="2600" i="1" kern="100" dirty="0">
                <a:latin typeface="Times New Roman"/>
                <a:ea typeface="微软雅黑"/>
                <a:cs typeface="Courier New"/>
              </a:rPr>
              <a:t>F</a:t>
            </a:r>
            <a:r>
              <a:rPr lang="zh-CN" altLang="zh-CN" sz="2600" kern="100" dirty="0">
                <a:latin typeface="Times New Roman"/>
                <a:ea typeface="微软雅黑"/>
                <a:cs typeface="Times New Roman"/>
              </a:rPr>
              <a:t>的作用下在水平面上发生了一段位移</a:t>
            </a:r>
            <a:r>
              <a:rPr lang="en-US" altLang="zh-CN" sz="2600" i="1" kern="100" dirty="0">
                <a:latin typeface="Times New Roman"/>
                <a:ea typeface="微软雅黑"/>
                <a:cs typeface="Courier New"/>
              </a:rPr>
              <a:t>x</a:t>
            </a:r>
            <a:r>
              <a:rPr lang="zh-CN" altLang="zh-CN" sz="2600" kern="100" dirty="0">
                <a:latin typeface="Times New Roman"/>
                <a:ea typeface="微软雅黑"/>
                <a:cs typeface="Times New Roman"/>
              </a:rPr>
              <a:t>，这四种情形下力</a:t>
            </a:r>
            <a:r>
              <a:rPr lang="en-US" altLang="zh-CN" sz="2600" i="1" kern="100" dirty="0">
                <a:latin typeface="Times New Roman"/>
                <a:ea typeface="微软雅黑"/>
                <a:cs typeface="Courier New"/>
              </a:rPr>
              <a:t>F</a:t>
            </a:r>
            <a:r>
              <a:rPr lang="zh-CN" altLang="zh-CN" sz="2600" kern="100" dirty="0">
                <a:latin typeface="Times New Roman"/>
                <a:ea typeface="微软雅黑"/>
                <a:cs typeface="Times New Roman"/>
              </a:rPr>
              <a:t>和位移</a:t>
            </a:r>
            <a:r>
              <a:rPr lang="en-US" altLang="zh-CN" sz="2600" i="1" kern="100" dirty="0">
                <a:latin typeface="Times New Roman"/>
                <a:ea typeface="微软雅黑"/>
                <a:cs typeface="Courier New"/>
              </a:rPr>
              <a:t>x</a:t>
            </a:r>
            <a:r>
              <a:rPr lang="zh-CN" altLang="zh-CN" sz="2600" kern="100" dirty="0">
                <a:latin typeface="Times New Roman"/>
                <a:ea typeface="微软雅黑"/>
                <a:cs typeface="Times New Roman"/>
              </a:rPr>
              <a:t>的大小都是一样的，则力对物体做正功的是</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　　</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pic>
        <p:nvPicPr>
          <p:cNvPr id="9" name="图片 8" descr="F:\2015赵瑊\同步\物理\人教必修2\word\A260.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410" y="3181722"/>
            <a:ext cx="8074421" cy="1866421"/>
          </a:xfrm>
          <a:prstGeom prst="rect">
            <a:avLst/>
          </a:prstGeom>
          <a:noFill/>
          <a:ln>
            <a:noFill/>
          </a:ln>
        </p:spPr>
      </p:pic>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218" y="1059582"/>
            <a:ext cx="8741220" cy="2677656"/>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中力与位移</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速度</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方向的夹角为锐角，故力对物体做正功，</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中力与位移</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速度</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方向的夹角为钝角，故力对物体做负功</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AC</a:t>
            </a:r>
            <a:endParaRPr lang="zh-CN" altLang="zh-CN" sz="2800" kern="100" dirty="0">
              <a:effectLst/>
              <a:latin typeface="宋体"/>
              <a:cs typeface="Courier New"/>
            </a:endParaRPr>
          </a:p>
        </p:txBody>
      </p:sp>
    </p:spTree>
    <p:extLst>
      <p:ext uri="{BB962C8B-B14F-4D97-AF65-F5344CB8AC3E}">
        <p14:creationId xmlns:p14="http://schemas.microsoft.com/office/powerpoint/2010/main" val="2837796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5112" y="22686"/>
            <a:ext cx="8696418" cy="4978286"/>
          </a:xfrm>
          <a:prstGeom prst="rect">
            <a:avLst/>
          </a:prstGeom>
        </p:spPr>
        <p:txBody>
          <a:bodyPr wrap="square">
            <a:spAutoFit/>
          </a:bodyPr>
          <a:lstStyle/>
          <a:p>
            <a:pPr algn="just">
              <a:lnSpc>
                <a:spcPct val="143000"/>
              </a:lnSpc>
              <a:spcAft>
                <a:spcPts val="0"/>
              </a:spcAft>
              <a:tabLst>
                <a:tab pos="2070735" algn="l"/>
              </a:tabLst>
            </a:pPr>
            <a:r>
              <a:rPr lang="zh-CN" altLang="en-US" sz="2500" b="1" kern="100" dirty="0" smtClean="0">
                <a:solidFill>
                  <a:srgbClr val="00B050"/>
                </a:solidFill>
                <a:latin typeface="Times New Roman" pitchFamily="18" charset="0"/>
                <a:ea typeface="微软雅黑" pitchFamily="34" charset="-122"/>
                <a:cs typeface="Times New Roman" pitchFamily="18" charset="0"/>
              </a:rPr>
              <a:t>例</a:t>
            </a:r>
            <a:r>
              <a:rPr lang="en-US" altLang="zh-CN" sz="2500" b="1" kern="100" dirty="0" smtClean="0">
                <a:solidFill>
                  <a:srgbClr val="00B050"/>
                </a:solidFill>
                <a:latin typeface="Times New Roman" pitchFamily="18" charset="0"/>
                <a:ea typeface="微软雅黑" pitchFamily="34" charset="-122"/>
                <a:cs typeface="Times New Roman" pitchFamily="18" charset="0"/>
              </a:rPr>
              <a:t>2</a:t>
            </a:r>
            <a:r>
              <a:rPr lang="zh-CN" altLang="zh-CN" sz="2500" kern="100" dirty="0" smtClean="0">
                <a:solidFill>
                  <a:srgbClr val="404040"/>
                </a:solidFill>
                <a:latin typeface="Times New Roman"/>
                <a:ea typeface="微软雅黑"/>
                <a:cs typeface="Times New Roman"/>
              </a:rPr>
              <a:t>　</a:t>
            </a:r>
            <a:r>
              <a:rPr lang="zh-CN" altLang="zh-CN" sz="2500" kern="100" dirty="0">
                <a:latin typeface="Times New Roman"/>
                <a:ea typeface="微软雅黑"/>
                <a:cs typeface="Times New Roman"/>
              </a:rPr>
              <a:t>一人乘电梯从</a:t>
            </a: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楼到</a:t>
            </a:r>
            <a:r>
              <a:rPr lang="en-US" altLang="zh-CN" sz="2500" kern="100" dirty="0">
                <a:latin typeface="Times New Roman"/>
                <a:ea typeface="微软雅黑"/>
                <a:cs typeface="Courier New"/>
              </a:rPr>
              <a:t>20</a:t>
            </a:r>
            <a:r>
              <a:rPr lang="zh-CN" altLang="zh-CN" sz="2500" kern="100" dirty="0">
                <a:latin typeface="Times New Roman"/>
                <a:ea typeface="微软雅黑"/>
                <a:cs typeface="Times New Roman"/>
              </a:rPr>
              <a:t>楼，在此过程中经历了先加速，后匀速，再减速的运动过程，则电梯对人的支持力的做功情况是</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　　</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a:latin typeface="Times New Roman"/>
                <a:ea typeface="微软雅黑"/>
                <a:cs typeface="Courier New"/>
              </a:rPr>
              <a:t>A.</a:t>
            </a:r>
            <a:r>
              <a:rPr lang="zh-CN" altLang="zh-CN" sz="2500" kern="100" dirty="0">
                <a:latin typeface="Times New Roman"/>
                <a:ea typeface="微软雅黑"/>
                <a:cs typeface="Times New Roman"/>
              </a:rPr>
              <a:t>加速时做正功，匀速时不做功，减速时做负功</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a:latin typeface="Times New Roman"/>
                <a:ea typeface="微软雅黑"/>
                <a:cs typeface="Courier New"/>
              </a:rPr>
              <a:t>B.</a:t>
            </a:r>
            <a:r>
              <a:rPr lang="zh-CN" altLang="zh-CN" sz="2500" kern="100" dirty="0">
                <a:latin typeface="Times New Roman"/>
                <a:ea typeface="微软雅黑"/>
                <a:cs typeface="Times New Roman"/>
              </a:rPr>
              <a:t>加速时做正功，匀速和减速时做负功</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a:latin typeface="Times New Roman"/>
                <a:ea typeface="微软雅黑"/>
                <a:cs typeface="Courier New"/>
              </a:rPr>
              <a:t>C.</a:t>
            </a:r>
            <a:r>
              <a:rPr lang="zh-CN" altLang="zh-CN" sz="2500" kern="100" dirty="0">
                <a:latin typeface="Times New Roman"/>
                <a:ea typeface="微软雅黑"/>
                <a:cs typeface="Times New Roman"/>
              </a:rPr>
              <a:t>加速和匀速时做正功，减速时做负功</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a:latin typeface="Times New Roman"/>
                <a:ea typeface="微软雅黑"/>
                <a:cs typeface="Courier New"/>
              </a:rPr>
              <a:t>D.</a:t>
            </a:r>
            <a:r>
              <a:rPr lang="zh-CN" altLang="zh-CN" sz="2500" kern="100" dirty="0">
                <a:latin typeface="Times New Roman"/>
                <a:ea typeface="微软雅黑"/>
                <a:cs typeface="Times New Roman"/>
              </a:rPr>
              <a:t>始终做正功</a:t>
            </a:r>
            <a:endParaRPr lang="zh-CN" altLang="zh-CN" sz="2500" kern="100" dirty="0">
              <a:latin typeface="宋体"/>
              <a:cs typeface="Courier New"/>
            </a:endParaRPr>
          </a:p>
          <a:p>
            <a:pPr algn="just">
              <a:lnSpc>
                <a:spcPct val="143000"/>
              </a:lnSpc>
              <a:spcAft>
                <a:spcPts val="0"/>
              </a:spcAft>
              <a:tabLst>
                <a:tab pos="2070735" algn="l"/>
              </a:tabLst>
            </a:pPr>
            <a:r>
              <a:rPr lang="zh-CN" altLang="zh-CN" sz="2500" b="1" kern="100" dirty="0">
                <a:solidFill>
                  <a:srgbClr val="00B0F0"/>
                </a:solidFill>
                <a:latin typeface="Times New Roman"/>
                <a:ea typeface="微软雅黑"/>
                <a:cs typeface="Times New Roman"/>
              </a:rPr>
              <a:t>解析</a:t>
            </a:r>
            <a:r>
              <a:rPr lang="zh-CN" altLang="zh-CN" sz="2500" kern="100" dirty="0">
                <a:latin typeface="Times New Roman"/>
                <a:ea typeface="微软雅黑"/>
                <a:cs typeface="Times New Roman"/>
              </a:rPr>
              <a:t>　在加速、匀速、减速的过程中，支持力与人的位移方向始终相同，所以支持力始终对人做正功，故</a:t>
            </a:r>
            <a:r>
              <a:rPr lang="en-US" altLang="zh-CN" sz="2500" kern="100" dirty="0">
                <a:latin typeface="Times New Roman"/>
                <a:ea typeface="微软雅黑"/>
                <a:cs typeface="Courier New"/>
              </a:rPr>
              <a:t>D</a:t>
            </a:r>
            <a:r>
              <a:rPr lang="zh-CN" altLang="zh-CN" sz="2500" kern="100" dirty="0">
                <a:latin typeface="Times New Roman"/>
                <a:ea typeface="微软雅黑"/>
                <a:cs typeface="Times New Roman"/>
              </a:rPr>
              <a:t>正确</a:t>
            </a:r>
            <a:r>
              <a:rPr lang="en-US" altLang="zh-CN" sz="2500" kern="100" dirty="0" smtClean="0">
                <a:latin typeface="Times New Roman"/>
                <a:ea typeface="微软雅黑"/>
                <a:cs typeface="Courier New"/>
              </a:rPr>
              <a:t>.</a:t>
            </a:r>
            <a:endParaRPr lang="zh-CN" altLang="zh-CN" sz="2500" kern="100" dirty="0">
              <a:latin typeface="宋体"/>
              <a:cs typeface="Courier New"/>
            </a:endParaRPr>
          </a:p>
        </p:txBody>
      </p:sp>
      <p:sp>
        <p:nvSpPr>
          <p:cNvPr id="3" name="矩形 2"/>
          <p:cNvSpPr/>
          <p:nvPr/>
        </p:nvSpPr>
        <p:spPr>
          <a:xfrm>
            <a:off x="1141691" y="1270064"/>
            <a:ext cx="415498" cy="477054"/>
          </a:xfrm>
          <a:prstGeom prst="rect">
            <a:avLst/>
          </a:prstGeom>
        </p:spPr>
        <p:txBody>
          <a:bodyPr wrap="none">
            <a:spAutoFit/>
          </a:bodyPr>
          <a:lstStyle/>
          <a:p>
            <a:r>
              <a:rPr lang="en-US" altLang="zh-CN" sz="2500" kern="100" dirty="0">
                <a:solidFill>
                  <a:srgbClr val="E46C0A"/>
                </a:solidFill>
                <a:latin typeface="Times New Roman"/>
                <a:ea typeface="微软雅黑"/>
                <a:cs typeface="Courier New"/>
              </a:rPr>
              <a:t>D</a:t>
            </a:r>
            <a:endParaRPr lang="zh-CN" altLang="en-US" sz="2500" dirty="0"/>
          </a:p>
        </p:txBody>
      </p:sp>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linds(horizontal)">
                                      <p:cBhvr>
                                        <p:cTn id="7" dur="500"/>
                                        <p:tgtEl>
                                          <p:spTgt spid="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8969" y="526951"/>
            <a:ext cx="8453511" cy="523220"/>
          </a:xfrm>
          <a:prstGeom prst="rect">
            <a:avLst/>
          </a:prstGeom>
        </p:spPr>
        <p:txBody>
          <a:bodyPr wrap="square">
            <a:spAutoFit/>
          </a:bodyPr>
          <a:lstStyle/>
          <a:p>
            <a:pPr algn="just"/>
            <a:r>
              <a:rPr lang="zh-CN" altLang="en-US" sz="2800" b="1" kern="100" dirty="0">
                <a:latin typeface="Times New Roman" pitchFamily="18" charset="0"/>
                <a:ea typeface="微软雅黑" pitchFamily="34" charset="-122"/>
                <a:cs typeface="Times New Roman" pitchFamily="18" charset="0"/>
              </a:rPr>
              <a:t>二、功的计算</a:t>
            </a:r>
            <a:endParaRPr lang="zh-CN" altLang="zh-CN" sz="28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438969" y="1100921"/>
            <a:ext cx="4094931" cy="3323987"/>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smtClean="0">
                <a:solidFill>
                  <a:srgbClr val="00B050"/>
                </a:solidFill>
                <a:latin typeface="Times New Roman"/>
                <a:ea typeface="微软雅黑"/>
                <a:cs typeface="Times New Roman"/>
              </a:rPr>
              <a:t>例</a:t>
            </a:r>
            <a:r>
              <a:rPr lang="en-US" altLang="zh-CN" sz="2800" b="1" kern="100" dirty="0" smtClean="0">
                <a:solidFill>
                  <a:srgbClr val="00B050"/>
                </a:solidFill>
                <a:latin typeface="Times New Roman"/>
                <a:ea typeface="微软雅黑"/>
                <a:cs typeface="Courier New"/>
              </a:rPr>
              <a:t>3</a:t>
            </a:r>
            <a:r>
              <a:rPr lang="zh-CN"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如图</a:t>
            </a: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所示，一个人用与水平方向成</a:t>
            </a:r>
            <a:r>
              <a:rPr lang="en-US" altLang="zh-CN" sz="2800" kern="100" dirty="0">
                <a:latin typeface="Times New Roman"/>
                <a:ea typeface="微软雅黑"/>
                <a:cs typeface="Courier New"/>
              </a:rPr>
              <a:t>60°</a:t>
            </a:r>
            <a:r>
              <a:rPr lang="zh-CN" altLang="zh-CN" sz="2800" kern="100" dirty="0">
                <a:latin typeface="Times New Roman"/>
                <a:ea typeface="微软雅黑"/>
                <a:cs typeface="Times New Roman"/>
              </a:rPr>
              <a:t>角的力</a:t>
            </a:r>
            <a:r>
              <a:rPr lang="en-US" altLang="zh-CN" sz="2800" i="1" kern="100" dirty="0">
                <a:latin typeface="Times New Roman"/>
                <a:ea typeface="微软雅黑"/>
                <a:cs typeface="Courier New"/>
              </a:rPr>
              <a:t>F</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40 N </a:t>
            </a:r>
            <a:r>
              <a:rPr lang="zh-CN" altLang="zh-CN" sz="2800" kern="100" dirty="0">
                <a:latin typeface="Times New Roman"/>
                <a:ea typeface="微软雅黑"/>
                <a:cs typeface="Times New Roman"/>
              </a:rPr>
              <a:t>拉一个木箱，在水平地面上沿直线匀速前进了</a:t>
            </a:r>
            <a:r>
              <a:rPr lang="en-US" altLang="zh-CN" sz="2800" kern="100" dirty="0">
                <a:latin typeface="Times New Roman"/>
                <a:ea typeface="微软雅黑"/>
                <a:cs typeface="Courier New"/>
              </a:rPr>
              <a:t>8 m</a:t>
            </a:r>
            <a:r>
              <a:rPr lang="zh-CN" altLang="zh-CN" sz="2800" kern="100" dirty="0">
                <a:latin typeface="Times New Roman"/>
                <a:ea typeface="微软雅黑"/>
                <a:cs typeface="Times New Roman"/>
              </a:rPr>
              <a:t>，求：</a:t>
            </a:r>
            <a:endParaRPr lang="zh-CN" altLang="zh-CN" sz="2800" kern="100" dirty="0">
              <a:effectLst/>
              <a:latin typeface="宋体"/>
              <a:cs typeface="Courier New"/>
            </a:endParaRPr>
          </a:p>
        </p:txBody>
      </p:sp>
      <p:sp>
        <p:nvSpPr>
          <p:cNvPr id="3" name="矩形 2"/>
          <p:cNvSpPr/>
          <p:nvPr/>
        </p:nvSpPr>
        <p:spPr>
          <a:xfrm>
            <a:off x="6550124" y="3681612"/>
            <a:ext cx="723275" cy="523220"/>
          </a:xfrm>
          <a:prstGeom prst="rect">
            <a:avLst/>
          </a:prstGeom>
        </p:spPr>
        <p:txBody>
          <a:bodyPr wrap="none">
            <a:spAutoFit/>
          </a:bodyPr>
          <a:lstStyle/>
          <a:p>
            <a:r>
              <a:rPr lang="zh-CN" altLang="zh-CN" sz="2800" kern="100" dirty="0" smtClean="0">
                <a:solidFill>
                  <a:prstClr val="black"/>
                </a:solidFill>
                <a:latin typeface="Times New Roman"/>
                <a:ea typeface="微软雅黑"/>
                <a:cs typeface="Times New Roman"/>
              </a:rPr>
              <a:t>图</a:t>
            </a:r>
            <a:r>
              <a:rPr lang="en-US" altLang="zh-CN" sz="2800" kern="100" dirty="0" smtClean="0">
                <a:solidFill>
                  <a:prstClr val="black"/>
                </a:solidFill>
                <a:latin typeface="Times New Roman"/>
                <a:ea typeface="微软雅黑"/>
                <a:cs typeface="Courier New"/>
              </a:rPr>
              <a:t>4</a:t>
            </a:r>
            <a:endParaRPr lang="zh-CN" altLang="en-US" sz="2800" dirty="0"/>
          </a:p>
        </p:txBody>
      </p:sp>
      <p:pic>
        <p:nvPicPr>
          <p:cNvPr id="6" name="图片 5" descr="F:\2015赵瑊\同步\物理\人教必修2\word\A263.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37956" y="1254815"/>
            <a:ext cx="3672408" cy="2344009"/>
          </a:xfrm>
          <a:prstGeom prst="rect">
            <a:avLst/>
          </a:prstGeom>
          <a:noFill/>
          <a:ln>
            <a:noFill/>
          </a:ln>
        </p:spPr>
      </p:pic>
    </p:spTree>
    <p:extLst>
      <p:ext uri="{BB962C8B-B14F-4D97-AF65-F5344CB8AC3E}">
        <p14:creationId xmlns:p14="http://schemas.microsoft.com/office/powerpoint/2010/main" val="90104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7503" y="3488035"/>
            <a:ext cx="8940105" cy="1532727"/>
          </a:xfrm>
          <a:prstGeom prst="rect">
            <a:avLst/>
          </a:prstGeom>
        </p:spPr>
        <p:txBody>
          <a:bodyPr wrap="square">
            <a:spAutoFit/>
          </a:bodyPr>
          <a:lstStyle/>
          <a:p>
            <a:pPr algn="just">
              <a:lnSpc>
                <a:spcPct val="135000"/>
              </a:lnSpc>
              <a:spcAft>
                <a:spcPts val="0"/>
              </a:spcAft>
              <a:tabLst>
                <a:tab pos="2070735" algn="l"/>
              </a:tabLst>
            </a:pPr>
            <a:r>
              <a:rPr lang="zh-CN" altLang="zh-CN" sz="2400" kern="100" dirty="0" smtClean="0">
                <a:latin typeface="Times New Roman"/>
                <a:ea typeface="微软雅黑"/>
                <a:cs typeface="Times New Roman"/>
              </a:rPr>
              <a:t>根据</a:t>
            </a:r>
            <a:r>
              <a:rPr lang="en-US" altLang="zh-CN" sz="2400" i="1" kern="100" dirty="0">
                <a:latin typeface="Times New Roman"/>
                <a:ea typeface="微软雅黑"/>
                <a:cs typeface="Courier New"/>
              </a:rPr>
              <a:t>W</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Fl</a:t>
            </a:r>
            <a:r>
              <a:rPr lang="en-US" altLang="zh-CN" sz="2400" kern="100" dirty="0" err="1">
                <a:latin typeface="Times New Roman"/>
                <a:ea typeface="微软雅黑"/>
                <a:cs typeface="Courier New"/>
              </a:rPr>
              <a:t>cos</a:t>
            </a:r>
            <a:r>
              <a:rPr lang="en-US" altLang="zh-CN" sz="2400" kern="100" dirty="0">
                <a:latin typeface="Times New Roman"/>
                <a:ea typeface="微软雅黑"/>
                <a:cs typeface="Courier New"/>
              </a:rPr>
              <a:t> </a:t>
            </a:r>
            <a:r>
              <a:rPr lang="en-US" altLang="zh-CN" sz="2400" i="1" kern="100" dirty="0">
                <a:latin typeface="Times New Roman"/>
                <a:ea typeface="微软雅黑"/>
                <a:cs typeface="Courier New"/>
              </a:rPr>
              <a:t>α</a:t>
            </a:r>
            <a:r>
              <a:rPr lang="zh-CN" altLang="zh-CN" sz="2400" kern="100" dirty="0">
                <a:latin typeface="Times New Roman"/>
                <a:ea typeface="微软雅黑"/>
                <a:cs typeface="Times New Roman"/>
              </a:rPr>
              <a:t>可得</a:t>
            </a:r>
            <a:endParaRPr lang="zh-CN" altLang="zh-CN" sz="2400" kern="100" dirty="0">
              <a:latin typeface="宋体"/>
              <a:cs typeface="Courier New"/>
            </a:endParaRPr>
          </a:p>
          <a:p>
            <a:pPr algn="just">
              <a:lnSpc>
                <a:spcPct val="135000"/>
              </a:lnSpc>
              <a:spcAft>
                <a:spcPts val="0"/>
              </a:spcAft>
              <a:tabLst>
                <a:tab pos="2070735" algn="l"/>
              </a:tabLst>
            </a:pPr>
            <a:r>
              <a:rPr lang="zh-CN" altLang="zh-CN" sz="2400" kern="100" dirty="0">
                <a:latin typeface="Times New Roman"/>
                <a:ea typeface="微软雅黑"/>
                <a:cs typeface="Times New Roman"/>
              </a:rPr>
              <a:t>拉力对木箱所做的功</a:t>
            </a:r>
            <a:r>
              <a:rPr lang="zh-CN" altLang="zh-CN" sz="2400" kern="100" dirty="0" smtClean="0">
                <a:latin typeface="Times New Roman"/>
                <a:ea typeface="微软雅黑"/>
                <a:cs typeface="Times New Roman"/>
              </a:rPr>
              <a:t>为</a:t>
            </a:r>
            <a:r>
              <a:rPr lang="en-US" altLang="zh-CN" sz="2400" i="1" kern="100" dirty="0" err="1" smtClean="0">
                <a:latin typeface="Times New Roman"/>
                <a:ea typeface="微软雅黑"/>
                <a:cs typeface="Courier New"/>
              </a:rPr>
              <a:t>W</a:t>
            </a:r>
            <a:r>
              <a:rPr lang="en-US" altLang="zh-CN" sz="2400" kern="100" baseline="-25000" dirty="0" err="1" smtClean="0">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Fl</a:t>
            </a:r>
            <a:r>
              <a:rPr lang="en-US" altLang="zh-CN" sz="2400" kern="100" dirty="0" err="1">
                <a:latin typeface="Times New Roman"/>
                <a:ea typeface="微软雅黑"/>
                <a:cs typeface="Courier New"/>
              </a:rPr>
              <a:t>cos</a:t>
            </a:r>
            <a:r>
              <a:rPr lang="en-US" altLang="zh-CN" sz="2400" kern="100" dirty="0">
                <a:latin typeface="Times New Roman"/>
                <a:ea typeface="微软雅黑"/>
                <a:cs typeface="Courier New"/>
              </a:rPr>
              <a:t> 60°</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40</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8</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0.5 J</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160 J</a:t>
            </a:r>
            <a:endParaRPr lang="zh-CN" altLang="zh-CN" sz="2400" kern="100" dirty="0">
              <a:latin typeface="宋体"/>
              <a:cs typeface="Courier New"/>
            </a:endParaRPr>
          </a:p>
          <a:p>
            <a:pPr algn="just">
              <a:lnSpc>
                <a:spcPct val="135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160 J</a:t>
            </a:r>
            <a:endParaRPr lang="zh-CN" altLang="zh-CN" sz="2400" kern="100" dirty="0">
              <a:effectLst/>
              <a:latin typeface="宋体"/>
              <a:cs typeface="Courier New"/>
            </a:endParaRPr>
          </a:p>
        </p:txBody>
      </p:sp>
      <p:pic>
        <p:nvPicPr>
          <p:cNvPr id="5" name="图片 4" descr="F:\2015赵瑊\同步\物理\人教必修2\word\A264.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25741" y="605085"/>
            <a:ext cx="2521868" cy="2290221"/>
          </a:xfrm>
          <a:prstGeom prst="rect">
            <a:avLst/>
          </a:prstGeom>
          <a:noFill/>
        </p:spPr>
      </p:pic>
      <p:sp>
        <p:nvSpPr>
          <p:cNvPr id="9" name="矩形 8"/>
          <p:cNvSpPr/>
          <p:nvPr/>
        </p:nvSpPr>
        <p:spPr>
          <a:xfrm>
            <a:off x="107504" y="10373"/>
            <a:ext cx="6336704" cy="3527119"/>
          </a:xfrm>
          <a:prstGeom prst="rect">
            <a:avLst/>
          </a:prstGeom>
        </p:spPr>
        <p:txBody>
          <a:bodyPr wrap="square">
            <a:spAutoFit/>
          </a:bodyPr>
          <a:lstStyle/>
          <a:p>
            <a:pPr algn="just">
              <a:lnSpc>
                <a:spcPct val="135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拉力</a:t>
            </a:r>
            <a:r>
              <a:rPr lang="en-US" altLang="zh-CN" sz="2400" i="1" kern="100" dirty="0">
                <a:latin typeface="Times New Roman"/>
                <a:ea typeface="微软雅黑"/>
                <a:cs typeface="Courier New"/>
              </a:rPr>
              <a:t>F</a:t>
            </a:r>
            <a:r>
              <a:rPr lang="zh-CN" altLang="zh-CN" sz="2400" kern="100" dirty="0">
                <a:latin typeface="Times New Roman"/>
                <a:ea typeface="微软雅黑"/>
                <a:cs typeface="Times New Roman"/>
              </a:rPr>
              <a:t>对木箱所做的功；</a:t>
            </a:r>
            <a:endParaRPr lang="zh-CN" altLang="zh-CN" sz="2400" kern="100" dirty="0">
              <a:latin typeface="宋体"/>
              <a:cs typeface="Courier New"/>
            </a:endParaRPr>
          </a:p>
          <a:p>
            <a:pPr algn="just">
              <a:lnSpc>
                <a:spcPct val="135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如图所示，木箱受到重力、支持力、拉力和摩擦力的作用</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其中重力和支持力的方</a:t>
            </a:r>
            <a:r>
              <a:rPr lang="zh-CN" altLang="zh-CN" sz="2400" kern="100" dirty="0">
                <a:latin typeface="宋体"/>
                <a:cs typeface="Courier New"/>
              </a:rPr>
              <a:t> </a:t>
            </a:r>
            <a:r>
              <a:rPr lang="zh-CN" altLang="zh-CN" sz="2400" kern="100" dirty="0">
                <a:latin typeface="Times New Roman"/>
                <a:ea typeface="微软雅黑"/>
                <a:cs typeface="Times New Roman"/>
              </a:rPr>
              <a:t>向与位移的方向垂直，所以只有拉力和摩擦力对木箱做功</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由于木箱做匀速直线运动，所以摩擦力跟拉力在水平方向上的分力大小相等、方向相反，拉力做正功，摩擦力做负功</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Tree>
    <p:extLst>
      <p:ext uri="{BB962C8B-B14F-4D97-AF65-F5344CB8AC3E}">
        <p14:creationId xmlns:p14="http://schemas.microsoft.com/office/powerpoint/2010/main" val="276831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linds(horizont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blinds(horizontal)">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blinds(horizontal)">
                                      <p:cBhvr>
                                        <p:cTn id="2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2361" y="154717"/>
            <a:ext cx="8885560" cy="4708981"/>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(2)</a:t>
            </a:r>
            <a:r>
              <a:rPr lang="zh-CN" altLang="zh-CN" sz="2500" kern="100" dirty="0">
                <a:latin typeface="Times New Roman"/>
                <a:ea typeface="微软雅黑"/>
                <a:cs typeface="Times New Roman"/>
              </a:rPr>
              <a:t>摩擦力对木箱所做的功；</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解析</a:t>
            </a:r>
            <a:r>
              <a:rPr lang="zh-CN" altLang="zh-CN" sz="2500" kern="100" dirty="0">
                <a:latin typeface="Times New Roman"/>
                <a:ea typeface="微软雅黑"/>
                <a:cs typeface="Times New Roman"/>
              </a:rPr>
              <a:t>　摩擦力</a:t>
            </a:r>
            <a:r>
              <a:rPr lang="en-US" altLang="zh-CN" sz="2500" i="1" kern="100" dirty="0" err="1">
                <a:latin typeface="Times New Roman"/>
                <a:ea typeface="微软雅黑"/>
                <a:cs typeface="Courier New"/>
              </a:rPr>
              <a:t>F</a:t>
            </a:r>
            <a:r>
              <a:rPr lang="en-US" altLang="zh-CN" sz="2500" kern="100" baseline="-25000" dirty="0" err="1">
                <a:latin typeface="Times New Roman"/>
                <a:ea typeface="微软雅黑"/>
                <a:cs typeface="Courier New"/>
              </a:rPr>
              <a:t>f</a:t>
            </a:r>
            <a:r>
              <a:rPr lang="zh-CN" altLang="zh-CN" sz="2500" kern="100" dirty="0">
                <a:latin typeface="Times New Roman"/>
                <a:ea typeface="微软雅黑"/>
                <a:cs typeface="Times New Roman"/>
              </a:rPr>
              <a:t>对木箱所做的功为</a:t>
            </a:r>
            <a:endParaRPr lang="zh-CN" altLang="zh-CN" sz="2500" kern="100" dirty="0">
              <a:latin typeface="宋体"/>
              <a:cs typeface="Courier New"/>
            </a:endParaRPr>
          </a:p>
          <a:p>
            <a:pPr algn="just">
              <a:lnSpc>
                <a:spcPct val="150000"/>
              </a:lnSpc>
              <a:spcAft>
                <a:spcPts val="0"/>
              </a:spcAft>
              <a:tabLst>
                <a:tab pos="2070735" algn="l"/>
              </a:tabLst>
            </a:pPr>
            <a:r>
              <a:rPr lang="en-US" altLang="zh-CN" sz="2500" i="1" kern="100" spc="-70" dirty="0">
                <a:latin typeface="Times New Roman"/>
                <a:ea typeface="微软雅黑"/>
                <a:cs typeface="Courier New"/>
              </a:rPr>
              <a:t>W</a:t>
            </a:r>
            <a:r>
              <a:rPr lang="en-US" altLang="zh-CN" sz="2500" kern="100" spc="-70" baseline="-25000" dirty="0">
                <a:latin typeface="Times New Roman"/>
                <a:ea typeface="微软雅黑"/>
                <a:cs typeface="Courier New"/>
              </a:rPr>
              <a:t>2</a:t>
            </a:r>
            <a:r>
              <a:rPr lang="zh-CN" altLang="zh-CN" sz="2500" kern="100" spc="-70" dirty="0">
                <a:latin typeface="Times New Roman"/>
                <a:ea typeface="微软雅黑"/>
                <a:cs typeface="Times New Roman"/>
              </a:rPr>
              <a:t>＝</a:t>
            </a:r>
            <a:r>
              <a:rPr lang="en-US" altLang="zh-CN" sz="2500" i="1" kern="100" spc="-70" dirty="0" err="1">
                <a:latin typeface="Times New Roman"/>
                <a:ea typeface="微软雅黑"/>
                <a:cs typeface="Courier New"/>
              </a:rPr>
              <a:t>F</a:t>
            </a:r>
            <a:r>
              <a:rPr lang="en-US" altLang="zh-CN" sz="2500" kern="100" spc="-70" baseline="-25000" dirty="0" err="1">
                <a:latin typeface="Times New Roman"/>
                <a:ea typeface="微软雅黑"/>
                <a:cs typeface="Courier New"/>
              </a:rPr>
              <a:t>f</a:t>
            </a:r>
            <a:r>
              <a:rPr lang="en-US" altLang="zh-CN" sz="2500" i="1" kern="100" spc="-70" dirty="0" err="1">
                <a:latin typeface="Times New Roman"/>
                <a:ea typeface="微软雅黑"/>
                <a:cs typeface="Courier New"/>
              </a:rPr>
              <a:t>l</a:t>
            </a:r>
            <a:r>
              <a:rPr lang="en-US" altLang="zh-CN" sz="2500" kern="100" spc="-70" dirty="0" err="1">
                <a:latin typeface="Times New Roman"/>
                <a:ea typeface="微软雅黑"/>
                <a:cs typeface="Courier New"/>
              </a:rPr>
              <a:t>cos</a:t>
            </a:r>
            <a:r>
              <a:rPr lang="en-US" altLang="zh-CN" sz="2500" kern="100" spc="-70" dirty="0">
                <a:latin typeface="Times New Roman"/>
                <a:ea typeface="微软雅黑"/>
                <a:cs typeface="Courier New"/>
              </a:rPr>
              <a:t> 180°</a:t>
            </a:r>
            <a:r>
              <a:rPr lang="zh-CN" altLang="zh-CN" sz="2500" kern="100" spc="-70" dirty="0">
                <a:latin typeface="Times New Roman"/>
                <a:ea typeface="微软雅黑"/>
                <a:cs typeface="Times New Roman"/>
              </a:rPr>
              <a:t>＝</a:t>
            </a:r>
            <a:r>
              <a:rPr lang="en-US" altLang="zh-CN" sz="2500" i="1" kern="100" spc="-70" dirty="0" err="1">
                <a:latin typeface="Times New Roman"/>
                <a:ea typeface="微软雅黑"/>
                <a:cs typeface="Courier New"/>
              </a:rPr>
              <a:t>F</a:t>
            </a:r>
            <a:r>
              <a:rPr lang="en-US" altLang="zh-CN" sz="2500" kern="100" spc="-70" dirty="0" err="1">
                <a:latin typeface="Times New Roman"/>
                <a:ea typeface="微软雅黑"/>
                <a:cs typeface="Courier New"/>
              </a:rPr>
              <a:t>cos</a:t>
            </a:r>
            <a:r>
              <a:rPr lang="en-US" altLang="zh-CN" sz="2500" kern="100" spc="-70" dirty="0">
                <a:latin typeface="Times New Roman"/>
                <a:ea typeface="微软雅黑"/>
                <a:cs typeface="Courier New"/>
              </a:rPr>
              <a:t> </a:t>
            </a:r>
            <a:r>
              <a:rPr lang="en-US" altLang="zh-CN" sz="2500" kern="100" spc="-70" dirty="0" err="1">
                <a:latin typeface="Times New Roman"/>
                <a:ea typeface="微软雅黑"/>
                <a:cs typeface="Courier New"/>
              </a:rPr>
              <a:t>60°</a:t>
            </a:r>
            <a:r>
              <a:rPr lang="en-US" altLang="zh-CN" sz="2500" i="1" kern="100" spc="-70" dirty="0" err="1">
                <a:latin typeface="Times New Roman"/>
                <a:ea typeface="微软雅黑"/>
                <a:cs typeface="Courier New"/>
              </a:rPr>
              <a:t>l</a:t>
            </a:r>
            <a:r>
              <a:rPr lang="en-US" altLang="zh-CN" sz="2500" kern="100" spc="-70" dirty="0" err="1">
                <a:latin typeface="Times New Roman"/>
                <a:ea typeface="微软雅黑"/>
                <a:cs typeface="Courier New"/>
              </a:rPr>
              <a:t>cos</a:t>
            </a:r>
            <a:r>
              <a:rPr lang="en-US" altLang="zh-CN" sz="2500" kern="100" spc="-70" dirty="0">
                <a:latin typeface="Times New Roman"/>
                <a:ea typeface="微软雅黑"/>
                <a:cs typeface="Courier New"/>
              </a:rPr>
              <a:t> 180°</a:t>
            </a:r>
            <a:r>
              <a:rPr lang="zh-CN" altLang="zh-CN" sz="2500" kern="100" spc="-70" dirty="0">
                <a:latin typeface="Times New Roman"/>
                <a:ea typeface="微软雅黑"/>
                <a:cs typeface="Times New Roman"/>
              </a:rPr>
              <a:t>＝</a:t>
            </a:r>
            <a:r>
              <a:rPr lang="en-US" altLang="zh-CN" sz="2500" kern="100" spc="-70" dirty="0">
                <a:latin typeface="Times New Roman"/>
                <a:ea typeface="微软雅黑"/>
                <a:cs typeface="Courier New"/>
              </a:rPr>
              <a:t>40</a:t>
            </a:r>
            <a:r>
              <a:rPr lang="en-US" altLang="zh-CN" sz="2500" kern="100" spc="-70" dirty="0">
                <a:latin typeface="宋体"/>
                <a:ea typeface="微软雅黑"/>
                <a:cs typeface="Times New Roman"/>
              </a:rPr>
              <a:t>×</a:t>
            </a:r>
            <a:r>
              <a:rPr lang="en-US" altLang="zh-CN" sz="2500" kern="100" spc="-70" dirty="0">
                <a:latin typeface="Times New Roman"/>
                <a:ea typeface="微软雅黑"/>
                <a:cs typeface="Courier New"/>
              </a:rPr>
              <a:t>0.5</a:t>
            </a:r>
            <a:r>
              <a:rPr lang="en-US" altLang="zh-CN" sz="2500" kern="100" spc="-70" dirty="0">
                <a:latin typeface="宋体"/>
                <a:ea typeface="微软雅黑"/>
                <a:cs typeface="Times New Roman"/>
              </a:rPr>
              <a:t>×</a:t>
            </a:r>
            <a:r>
              <a:rPr lang="en-US" altLang="zh-CN" sz="2500" kern="100" spc="-70" dirty="0">
                <a:latin typeface="Times New Roman"/>
                <a:ea typeface="微软雅黑"/>
                <a:cs typeface="Courier New"/>
              </a:rPr>
              <a:t>8</a:t>
            </a:r>
            <a:r>
              <a:rPr lang="en-US" altLang="zh-CN" sz="2500" kern="100" spc="-70" dirty="0">
                <a:latin typeface="宋体"/>
                <a:ea typeface="微软雅黑"/>
                <a:cs typeface="Times New Roman"/>
              </a:rPr>
              <a:t>×</a:t>
            </a:r>
            <a:r>
              <a:rPr lang="en-US" altLang="zh-CN" sz="2500" kern="100" spc="-70" dirty="0">
                <a:latin typeface="Times New Roman"/>
                <a:ea typeface="微软雅黑"/>
                <a:cs typeface="Courier New"/>
              </a:rPr>
              <a:t>(</a:t>
            </a:r>
            <a:r>
              <a:rPr lang="zh-CN" altLang="zh-CN" sz="2500" kern="100" spc="-70" dirty="0">
                <a:latin typeface="Times New Roman"/>
                <a:ea typeface="微软雅黑"/>
                <a:cs typeface="Times New Roman"/>
              </a:rPr>
              <a:t>－</a:t>
            </a:r>
            <a:r>
              <a:rPr lang="en-US" altLang="zh-CN" sz="2500" kern="100" spc="-70" dirty="0">
                <a:latin typeface="Times New Roman"/>
                <a:ea typeface="微软雅黑"/>
                <a:cs typeface="Courier New"/>
              </a:rPr>
              <a:t>1) J</a:t>
            </a:r>
            <a:r>
              <a:rPr lang="zh-CN" altLang="zh-CN" sz="2500" kern="100" spc="-70" dirty="0">
                <a:latin typeface="Times New Roman"/>
                <a:ea typeface="微软雅黑"/>
                <a:cs typeface="Times New Roman"/>
              </a:rPr>
              <a:t>＝－</a:t>
            </a:r>
            <a:r>
              <a:rPr lang="en-US" altLang="zh-CN" sz="2500" kern="100" spc="-70" dirty="0">
                <a:latin typeface="Times New Roman"/>
                <a:ea typeface="微软雅黑"/>
                <a:cs typeface="Courier New"/>
              </a:rPr>
              <a:t>160 J</a:t>
            </a:r>
            <a:endParaRPr lang="zh-CN" altLang="zh-CN" sz="2500" kern="100" spc="-7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答案</a:t>
            </a:r>
            <a:r>
              <a:rPr lang="zh-CN" altLang="zh-CN" sz="2500" kern="100" dirty="0">
                <a:latin typeface="Times New Roman"/>
                <a:ea typeface="微软雅黑"/>
                <a:cs typeface="Times New Roman"/>
              </a:rPr>
              <a:t>　</a:t>
            </a:r>
            <a:r>
              <a:rPr lang="zh-CN" altLang="zh-CN" sz="2500" kern="100" dirty="0">
                <a:solidFill>
                  <a:srgbClr val="E46C0A"/>
                </a:solidFill>
                <a:latin typeface="Times New Roman"/>
                <a:ea typeface="微软雅黑"/>
                <a:cs typeface="Times New Roman"/>
              </a:rPr>
              <a:t>－</a:t>
            </a:r>
            <a:r>
              <a:rPr lang="en-US" altLang="zh-CN" sz="2500" kern="100" dirty="0">
                <a:solidFill>
                  <a:srgbClr val="E46C0A"/>
                </a:solidFill>
                <a:latin typeface="Times New Roman"/>
                <a:ea typeface="微软雅黑"/>
                <a:cs typeface="Courier New"/>
              </a:rPr>
              <a:t>160 J</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外力对木箱所做的总功</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解析</a:t>
            </a:r>
            <a:r>
              <a:rPr lang="zh-CN" altLang="zh-CN" sz="2500" kern="100" dirty="0">
                <a:latin typeface="Times New Roman"/>
                <a:ea typeface="微软雅黑"/>
                <a:cs typeface="Times New Roman"/>
              </a:rPr>
              <a:t>　外力对木箱所做的总功为</a:t>
            </a:r>
            <a:endParaRPr lang="zh-CN" altLang="zh-CN" sz="2500" kern="100" dirty="0">
              <a:latin typeface="宋体"/>
              <a:cs typeface="Courier New"/>
            </a:endParaRPr>
          </a:p>
          <a:p>
            <a:pPr algn="just">
              <a:lnSpc>
                <a:spcPct val="150000"/>
              </a:lnSpc>
              <a:spcAft>
                <a:spcPts val="0"/>
              </a:spcAft>
              <a:tabLst>
                <a:tab pos="2070735" algn="l"/>
              </a:tabLst>
            </a:pPr>
            <a:r>
              <a:rPr lang="en-US" altLang="zh-CN" sz="2500" i="1" kern="100" dirty="0">
                <a:latin typeface="Times New Roman"/>
                <a:ea typeface="微软雅黑"/>
                <a:cs typeface="Courier New"/>
              </a:rPr>
              <a:t>W</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W</a:t>
            </a:r>
            <a:r>
              <a:rPr lang="en-US" altLang="zh-CN" sz="2500" kern="100" baseline="-25000" dirty="0" err="1">
                <a:latin typeface="Times New Roman"/>
                <a:ea typeface="微软雅黑"/>
                <a:cs typeface="Courier New"/>
              </a:rPr>
              <a:t>1</a:t>
            </a:r>
            <a:r>
              <a:rPr lang="zh-CN" altLang="zh-CN" sz="2500" kern="100" dirty="0">
                <a:latin typeface="Times New Roman"/>
                <a:ea typeface="微软雅黑"/>
                <a:cs typeface="Times New Roman"/>
              </a:rPr>
              <a:t>＋</a:t>
            </a:r>
            <a:r>
              <a:rPr lang="en-US" altLang="zh-CN" sz="2500" i="1" kern="100" dirty="0" err="1">
                <a:latin typeface="Times New Roman"/>
                <a:ea typeface="微软雅黑"/>
                <a:cs typeface="Courier New"/>
              </a:rPr>
              <a:t>W</a:t>
            </a:r>
            <a:r>
              <a:rPr lang="en-US" altLang="zh-CN" sz="2500" kern="100" baseline="-25000" dirty="0" err="1">
                <a:latin typeface="Times New Roman"/>
                <a:ea typeface="微软雅黑"/>
                <a:cs typeface="Courier New"/>
              </a:rPr>
              <a:t>2</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0</a:t>
            </a:r>
            <a:endParaRPr lang="zh-CN" altLang="zh-CN" sz="2500" kern="100" dirty="0">
              <a:latin typeface="宋体"/>
              <a:cs typeface="Courier New"/>
            </a:endParaRPr>
          </a:p>
          <a:p>
            <a:pPr algn="just">
              <a:lnSpc>
                <a:spcPct val="150000"/>
              </a:lnSpc>
              <a:spcAft>
                <a:spcPts val="0"/>
              </a:spcAft>
              <a:tabLst>
                <a:tab pos="2070735" algn="l"/>
              </a:tabLst>
            </a:pPr>
            <a:r>
              <a:rPr lang="zh-CN" altLang="zh-CN" sz="2500" b="1" kern="100" dirty="0">
                <a:solidFill>
                  <a:srgbClr val="00B0F0"/>
                </a:solidFill>
                <a:latin typeface="Times New Roman"/>
                <a:ea typeface="微软雅黑"/>
                <a:cs typeface="Times New Roman"/>
              </a:rPr>
              <a:t>答案</a:t>
            </a:r>
            <a:r>
              <a:rPr lang="zh-CN" altLang="zh-CN" sz="2500" kern="100" dirty="0">
                <a:latin typeface="Times New Roman"/>
                <a:ea typeface="微软雅黑"/>
                <a:cs typeface="Times New Roman"/>
              </a:rPr>
              <a:t>　</a:t>
            </a:r>
            <a:r>
              <a:rPr lang="en-US" altLang="zh-CN" sz="2500" kern="100" dirty="0">
                <a:solidFill>
                  <a:srgbClr val="E46C0A"/>
                </a:solidFill>
                <a:latin typeface="Times New Roman"/>
                <a:ea typeface="微软雅黑"/>
                <a:cs typeface="Courier New"/>
              </a:rPr>
              <a:t>0</a:t>
            </a:r>
            <a:endParaRPr lang="zh-CN" altLang="zh-CN" sz="2500" kern="100" dirty="0">
              <a:effectLst/>
              <a:latin typeface="宋体"/>
              <a:cs typeface="Courier New"/>
            </a:endParaRPr>
          </a:p>
        </p:txBody>
      </p:sp>
    </p:spTree>
    <p:extLst>
      <p:ext uri="{BB962C8B-B14F-4D97-AF65-F5344CB8AC3E}">
        <p14:creationId xmlns:p14="http://schemas.microsoft.com/office/powerpoint/2010/main" val="623326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8949" y="1610949"/>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341422" y="2223415"/>
            <a:ext cx="8460000" cy="2628000"/>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419637" y="2183517"/>
            <a:ext cx="8316000" cy="2635337"/>
          </a:xfrm>
          <a:prstGeom prst="rect">
            <a:avLst/>
          </a:prstGeom>
        </p:spPr>
        <p:txBody>
          <a:bodyPr wrap="square">
            <a:spAutoFit/>
          </a:bodyPr>
          <a:lstStyle/>
          <a:p>
            <a:pPr algn="just">
              <a:lnSpc>
                <a:spcPct val="141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了解势能、动能的概念，初步认识和领会能量转化，功与能量变化的关系</a:t>
            </a:r>
            <a:r>
              <a:rPr lang="en-US" altLang="zh-CN" sz="2400" kern="100" dirty="0" smtClean="0">
                <a:latin typeface="Times New Roman"/>
                <a:ea typeface="微软雅黑"/>
                <a:cs typeface="Courier New"/>
              </a:rPr>
              <a:t>.</a:t>
            </a:r>
          </a:p>
          <a:p>
            <a:pPr algn="just">
              <a:lnSpc>
                <a:spcPct val="141000"/>
              </a:lnSpc>
              <a:spcAft>
                <a:spcPts val="0"/>
              </a:spcAft>
              <a:tabLst>
                <a:tab pos="2070735" algn="l"/>
              </a:tabLst>
            </a:pPr>
            <a:r>
              <a:rPr lang="en-US" altLang="zh-CN" sz="2400" kern="100" dirty="0" smtClean="0">
                <a:latin typeface="Times New Roman"/>
                <a:ea typeface="微软雅黑"/>
                <a:cs typeface="Courier New"/>
              </a:rPr>
              <a:t>2</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理解功的概念，知道</a:t>
            </a:r>
            <a:r>
              <a:rPr lang="en-US" altLang="zh-CN" sz="2400" i="1" kern="100" dirty="0">
                <a:latin typeface="Times New Roman"/>
                <a:ea typeface="微软雅黑"/>
                <a:cs typeface="Courier New"/>
              </a:rPr>
              <a:t>W</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Fl</a:t>
            </a:r>
            <a:r>
              <a:rPr lang="en-US" altLang="zh-CN" sz="2400" kern="100" dirty="0" err="1">
                <a:latin typeface="Times New Roman"/>
                <a:ea typeface="微软雅黑"/>
                <a:cs typeface="Courier New"/>
              </a:rPr>
              <a:t>cos</a:t>
            </a:r>
            <a:r>
              <a:rPr lang="en-US" altLang="zh-CN" sz="2400" kern="100" dirty="0">
                <a:latin typeface="Times New Roman"/>
                <a:ea typeface="微软雅黑"/>
                <a:cs typeface="Courier New"/>
              </a:rPr>
              <a:t> </a:t>
            </a:r>
            <a:r>
              <a:rPr lang="en-US" altLang="zh-CN" sz="2400" i="1" kern="100" dirty="0">
                <a:latin typeface="Times New Roman"/>
                <a:ea typeface="微软雅黑"/>
                <a:cs typeface="Courier New"/>
              </a:rPr>
              <a:t>α</a:t>
            </a:r>
            <a:r>
              <a:rPr lang="zh-CN" altLang="zh-CN" sz="2400" kern="100" dirty="0">
                <a:latin typeface="Times New Roman"/>
                <a:ea typeface="微软雅黑"/>
                <a:cs typeface="Times New Roman"/>
              </a:rPr>
              <a:t>的适用条件，会用功的公式进行计算</a:t>
            </a:r>
            <a:r>
              <a:rPr lang="en-US" altLang="zh-CN" sz="2400" kern="100" dirty="0" smtClean="0">
                <a:latin typeface="Times New Roman"/>
                <a:ea typeface="微软雅黑"/>
                <a:cs typeface="Courier New"/>
              </a:rPr>
              <a:t>.</a:t>
            </a:r>
          </a:p>
          <a:p>
            <a:pPr algn="just">
              <a:lnSpc>
                <a:spcPct val="141000"/>
              </a:lnSpc>
              <a:spcAft>
                <a:spcPts val="0"/>
              </a:spcAft>
              <a:tabLst>
                <a:tab pos="2070735" algn="l"/>
              </a:tabLst>
            </a:pPr>
            <a:r>
              <a:rPr lang="en-US" altLang="zh-CN" sz="2400" kern="100" dirty="0" smtClean="0">
                <a:latin typeface="Times New Roman"/>
                <a:ea typeface="微软雅黑"/>
                <a:cs typeface="Courier New"/>
              </a:rPr>
              <a:t>3</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理解正、负功的概念，会根据公式计算多个力所做的总功</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10" name="矩形 9"/>
          <p:cNvSpPr/>
          <p:nvPr/>
        </p:nvSpPr>
        <p:spPr>
          <a:xfrm>
            <a:off x="73596" y="113953"/>
            <a:ext cx="9001000" cy="1490152"/>
          </a:xfrm>
          <a:prstGeom prst="rect">
            <a:avLst/>
          </a:prstGeom>
        </p:spPr>
        <p:txBody>
          <a:bodyPr wrap="square">
            <a:spAutoFit/>
          </a:bodyPr>
          <a:lstStyle/>
          <a:p>
            <a:pPr algn="ctr">
              <a:lnSpc>
                <a:spcPct val="1370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1</a:t>
            </a:r>
            <a:r>
              <a:rPr lang="zh-CN" altLang="en-US" sz="3500" b="1" dirty="0">
                <a:latin typeface="Times New Roman" pitchFamily="18" charset="0"/>
                <a:ea typeface="微软雅黑" panose="020B0503020204020204" pitchFamily="34" charset="-122"/>
                <a:cs typeface="Times New Roman" pitchFamily="18" charset="0"/>
              </a:rPr>
              <a:t>　追寻守恒量</a:t>
            </a:r>
            <a:r>
              <a:rPr lang="en-US" altLang="zh-CN" sz="3500" b="1" dirty="0">
                <a:latin typeface="Times New Roman" pitchFamily="18" charset="0"/>
                <a:ea typeface="微软雅黑" panose="020B0503020204020204" pitchFamily="34" charset="-122"/>
                <a:cs typeface="Times New Roman" pitchFamily="18" charset="0"/>
              </a:rPr>
              <a:t>——</a:t>
            </a:r>
            <a:r>
              <a:rPr lang="zh-CN" altLang="en-US" sz="3500" b="1" dirty="0">
                <a:latin typeface="Times New Roman" pitchFamily="18" charset="0"/>
                <a:ea typeface="微软雅黑" panose="020B0503020204020204" pitchFamily="34" charset="-122"/>
                <a:cs typeface="Times New Roman" pitchFamily="18" charset="0"/>
              </a:rPr>
              <a:t>能量</a:t>
            </a:r>
          </a:p>
          <a:p>
            <a:pPr algn="ctr">
              <a:lnSpc>
                <a:spcPct val="1370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2</a:t>
            </a:r>
            <a:r>
              <a:rPr lang="zh-CN" altLang="en-US" sz="3500" b="1" dirty="0">
                <a:latin typeface="Times New Roman" pitchFamily="18" charset="0"/>
                <a:ea typeface="微软雅黑" panose="020B0503020204020204" pitchFamily="34" charset="-122"/>
                <a:cs typeface="Times New Roman" pitchFamily="18" charset="0"/>
              </a:rPr>
              <a:t>　功</a:t>
            </a: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5604" y="60995"/>
            <a:ext cx="6236121" cy="3093154"/>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50"/>
                </a:solidFill>
                <a:latin typeface="Times New Roman"/>
                <a:ea typeface="微软雅黑"/>
                <a:cs typeface="Times New Roman"/>
              </a:rPr>
              <a:t>针对训练</a:t>
            </a:r>
            <a:r>
              <a:rPr lang="zh-CN" altLang="zh-CN" sz="2600" kern="100" dirty="0">
                <a:latin typeface="Times New Roman"/>
                <a:ea typeface="微软雅黑"/>
                <a:cs typeface="Times New Roman"/>
              </a:rPr>
              <a:t>　</a:t>
            </a:r>
            <a:r>
              <a:rPr lang="zh-CN" altLang="zh-CN" sz="2600" kern="100" dirty="0" smtClean="0">
                <a:latin typeface="Times New Roman"/>
                <a:ea typeface="微软雅黑"/>
                <a:cs typeface="Times New Roman"/>
              </a:rPr>
              <a:t>如图</a:t>
            </a:r>
            <a:r>
              <a:rPr lang="en-US" altLang="zh-CN" sz="2600" kern="100" dirty="0" smtClean="0">
                <a:latin typeface="Times New Roman"/>
                <a:ea typeface="微软雅黑"/>
                <a:cs typeface="Courier New"/>
              </a:rPr>
              <a:t>5</a:t>
            </a:r>
            <a:r>
              <a:rPr lang="zh-CN" altLang="zh-CN" sz="2600" kern="100" dirty="0" smtClean="0">
                <a:latin typeface="Times New Roman"/>
                <a:ea typeface="微软雅黑"/>
                <a:cs typeface="Times New Roman"/>
              </a:rPr>
              <a:t>所</a:t>
            </a:r>
            <a:r>
              <a:rPr lang="zh-CN" altLang="zh-CN" sz="2600" kern="100" dirty="0">
                <a:latin typeface="Times New Roman"/>
                <a:ea typeface="微软雅黑"/>
                <a:cs typeface="Times New Roman"/>
              </a:rPr>
              <a:t>示，两个互相垂直的力</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与</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作用在同一物体上，使物体通过一段位移的过程中，力</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对物体做功</a:t>
            </a:r>
            <a:r>
              <a:rPr lang="en-US" altLang="zh-CN" sz="2600" kern="100" dirty="0">
                <a:latin typeface="Times New Roman"/>
                <a:ea typeface="微软雅黑"/>
                <a:cs typeface="Courier New"/>
              </a:rPr>
              <a:t>4 J</a:t>
            </a:r>
            <a:r>
              <a:rPr lang="zh-CN" altLang="zh-CN" sz="2600" kern="100" dirty="0">
                <a:latin typeface="Times New Roman"/>
                <a:ea typeface="微软雅黑"/>
                <a:cs typeface="Times New Roman"/>
              </a:rPr>
              <a:t>，力</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对物体做功</a:t>
            </a:r>
            <a:r>
              <a:rPr lang="en-US" altLang="zh-CN" sz="2600" kern="100" dirty="0">
                <a:latin typeface="Times New Roman"/>
                <a:ea typeface="微软雅黑"/>
                <a:cs typeface="Courier New"/>
              </a:rPr>
              <a:t>3 J</a:t>
            </a:r>
            <a:r>
              <a:rPr lang="zh-CN" altLang="zh-CN" sz="2600" kern="100" dirty="0">
                <a:latin typeface="Times New Roman"/>
                <a:ea typeface="微软雅黑"/>
                <a:cs typeface="Times New Roman"/>
              </a:rPr>
              <a:t>，则力</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与</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的合力对物体做功为</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　　</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pic>
        <p:nvPicPr>
          <p:cNvPr id="4" name="图片 3" descr="F:\2015赵瑊\同步\物理\人教必修2\word\A265.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97749" y="243110"/>
            <a:ext cx="2391264" cy="2482421"/>
          </a:xfrm>
          <a:prstGeom prst="rect">
            <a:avLst/>
          </a:prstGeom>
          <a:noFill/>
          <a:ln>
            <a:noFill/>
          </a:ln>
        </p:spPr>
      </p:pic>
      <p:sp>
        <p:nvSpPr>
          <p:cNvPr id="2" name="矩形 1"/>
          <p:cNvSpPr/>
          <p:nvPr/>
        </p:nvSpPr>
        <p:spPr>
          <a:xfrm>
            <a:off x="7552903" y="2710433"/>
            <a:ext cx="684803" cy="492443"/>
          </a:xfrm>
          <a:prstGeom prst="rect">
            <a:avLst/>
          </a:prstGeom>
        </p:spPr>
        <p:txBody>
          <a:bodyPr wrap="none">
            <a:spAutoFit/>
          </a:bodyPr>
          <a:lstStyle/>
          <a:p>
            <a:r>
              <a:rPr lang="zh-CN" altLang="zh-CN" sz="2600" kern="100" dirty="0">
                <a:solidFill>
                  <a:prstClr val="black"/>
                </a:solidFill>
                <a:latin typeface="Times New Roman"/>
                <a:ea typeface="微软雅黑"/>
                <a:cs typeface="Times New Roman"/>
              </a:rPr>
              <a:t>图</a:t>
            </a:r>
            <a:r>
              <a:rPr lang="en-US" altLang="zh-CN" sz="2600" kern="100" dirty="0">
                <a:solidFill>
                  <a:prstClr val="black"/>
                </a:solidFill>
                <a:latin typeface="Times New Roman"/>
                <a:ea typeface="微软雅黑"/>
                <a:cs typeface="Courier New"/>
              </a:rPr>
              <a:t>5</a:t>
            </a:r>
            <a:endParaRPr lang="zh-CN" altLang="en-US" sz="2600" dirty="0"/>
          </a:p>
        </p:txBody>
      </p:sp>
      <p:sp>
        <p:nvSpPr>
          <p:cNvPr id="6" name="矩形 5"/>
          <p:cNvSpPr/>
          <p:nvPr/>
        </p:nvSpPr>
        <p:spPr>
          <a:xfrm>
            <a:off x="145604" y="3060948"/>
            <a:ext cx="8843409" cy="1892826"/>
          </a:xfrm>
          <a:prstGeom prst="rect">
            <a:avLst/>
          </a:prstGeom>
        </p:spPr>
        <p:txBody>
          <a:bodyPr wrap="square">
            <a:spAutoFit/>
          </a:bodyPr>
          <a:lstStyle/>
          <a:p>
            <a:pPr algn="just">
              <a:lnSpc>
                <a:spcPct val="150000"/>
              </a:lnSpc>
              <a:spcAft>
                <a:spcPts val="0"/>
              </a:spcAft>
              <a:tabLst>
                <a:tab pos="2070735" algn="l"/>
              </a:tabLst>
            </a:pPr>
            <a:r>
              <a:rPr lang="en-US" altLang="zh-CN" sz="2600" kern="100" dirty="0" err="1">
                <a:latin typeface="Times New Roman"/>
                <a:ea typeface="微软雅黑"/>
                <a:cs typeface="Courier New"/>
              </a:rPr>
              <a:t>A.7</a:t>
            </a:r>
            <a:r>
              <a:rPr lang="en-US" altLang="zh-CN" sz="2600" kern="100" dirty="0">
                <a:latin typeface="Times New Roman"/>
                <a:ea typeface="微软雅黑"/>
                <a:cs typeface="Courier New"/>
              </a:rPr>
              <a:t> J  </a:t>
            </a:r>
            <a:r>
              <a:rPr lang="en-US" altLang="zh-CN" sz="2600" kern="100" dirty="0" smtClean="0">
                <a:latin typeface="Times New Roman"/>
                <a:ea typeface="微软雅黑"/>
                <a:cs typeface="Courier New"/>
              </a:rPr>
              <a:t>          </a:t>
            </a:r>
            <a:r>
              <a:rPr lang="en-US" altLang="zh-CN" sz="2600" kern="100" dirty="0" err="1" smtClean="0">
                <a:latin typeface="Times New Roman"/>
                <a:ea typeface="微软雅黑"/>
                <a:cs typeface="Courier New"/>
              </a:rPr>
              <a:t>B.1</a:t>
            </a:r>
            <a:r>
              <a:rPr lang="en-US" altLang="zh-CN" sz="2600" kern="100" dirty="0" smtClean="0">
                <a:latin typeface="Times New Roman"/>
                <a:ea typeface="微软雅黑"/>
                <a:cs typeface="Courier New"/>
              </a:rPr>
              <a:t> </a:t>
            </a:r>
            <a:r>
              <a:rPr lang="en-US" altLang="zh-CN" sz="2600" kern="100" dirty="0">
                <a:latin typeface="Times New Roman"/>
                <a:ea typeface="微软雅黑"/>
                <a:cs typeface="Courier New"/>
              </a:rPr>
              <a:t>J  </a:t>
            </a:r>
            <a:r>
              <a:rPr lang="en-US" altLang="zh-CN" sz="2600" kern="100" dirty="0" smtClean="0">
                <a:latin typeface="Times New Roman"/>
                <a:ea typeface="微软雅黑"/>
                <a:cs typeface="Courier New"/>
              </a:rPr>
              <a:t>         </a:t>
            </a:r>
            <a:r>
              <a:rPr lang="en-US" altLang="zh-CN" sz="2600" kern="100" dirty="0" err="1" smtClean="0">
                <a:latin typeface="Times New Roman"/>
                <a:ea typeface="微软雅黑"/>
                <a:cs typeface="Courier New"/>
              </a:rPr>
              <a:t>C.5</a:t>
            </a:r>
            <a:r>
              <a:rPr lang="en-US" altLang="zh-CN" sz="2600" kern="100" dirty="0" smtClean="0">
                <a:latin typeface="Times New Roman"/>
                <a:ea typeface="微软雅黑"/>
                <a:cs typeface="Courier New"/>
              </a:rPr>
              <a:t> </a:t>
            </a:r>
            <a:r>
              <a:rPr lang="en-US" altLang="zh-CN" sz="2600" kern="100" dirty="0">
                <a:latin typeface="Times New Roman"/>
                <a:ea typeface="微软雅黑"/>
                <a:cs typeface="Courier New"/>
              </a:rPr>
              <a:t>J  </a:t>
            </a:r>
            <a:r>
              <a:rPr lang="en-US" altLang="zh-CN" sz="2600" kern="100" dirty="0" smtClean="0">
                <a:latin typeface="Times New Roman"/>
                <a:ea typeface="微软雅黑"/>
                <a:cs typeface="Courier New"/>
              </a:rPr>
              <a:t>         </a:t>
            </a:r>
            <a:r>
              <a:rPr lang="en-US" altLang="zh-CN" sz="2600" kern="100" dirty="0" err="1" smtClean="0">
                <a:latin typeface="Times New Roman"/>
                <a:ea typeface="微软雅黑"/>
                <a:cs typeface="Courier New"/>
              </a:rPr>
              <a:t>D.3.5</a:t>
            </a:r>
            <a:r>
              <a:rPr lang="en-US" altLang="zh-CN" sz="2600" kern="100" dirty="0" smtClean="0">
                <a:latin typeface="Times New Roman"/>
                <a:ea typeface="微软雅黑"/>
                <a:cs typeface="Courier New"/>
              </a:rPr>
              <a:t> </a:t>
            </a:r>
            <a:r>
              <a:rPr lang="en-US" altLang="zh-CN" sz="2600" kern="100" dirty="0">
                <a:latin typeface="Times New Roman"/>
                <a:ea typeface="微软雅黑"/>
                <a:cs typeface="Courier New"/>
              </a:rPr>
              <a:t>J</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解析</a:t>
            </a:r>
            <a:r>
              <a:rPr lang="zh-CN" altLang="zh-CN" sz="2600" kern="100" dirty="0">
                <a:latin typeface="Times New Roman"/>
                <a:ea typeface="微软雅黑"/>
                <a:cs typeface="Times New Roman"/>
              </a:rPr>
              <a:t>　力</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与</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的合力做的功等于</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与</a:t>
            </a:r>
            <a:r>
              <a:rPr lang="en-US" altLang="zh-CN" sz="2600" i="1" kern="100" dirty="0" err="1">
                <a:latin typeface="Times New Roman"/>
                <a:ea typeface="微软雅黑"/>
                <a:cs typeface="Courier New"/>
              </a:rPr>
              <a:t>F</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做功的代数和，即</a:t>
            </a:r>
            <a:r>
              <a:rPr lang="en-US" altLang="zh-CN" sz="2600" i="1" kern="100" dirty="0">
                <a:latin typeface="Times New Roman"/>
                <a:ea typeface="微软雅黑"/>
                <a:cs typeface="Courier New"/>
              </a:rPr>
              <a:t>W</a:t>
            </a:r>
            <a:r>
              <a:rPr lang="zh-CN" altLang="zh-CN" sz="2600" kern="100" baseline="-25000" dirty="0">
                <a:latin typeface="Times New Roman"/>
                <a:ea typeface="微软雅黑"/>
                <a:cs typeface="Times New Roman"/>
              </a:rPr>
              <a:t>合</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W</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a:t>
            </a:r>
            <a:r>
              <a:rPr lang="en-US" altLang="zh-CN" sz="2600" i="1" kern="100" dirty="0">
                <a:latin typeface="Times New Roman"/>
                <a:ea typeface="微软雅黑"/>
                <a:cs typeface="Courier New"/>
              </a:rPr>
              <a:t>W</a:t>
            </a:r>
            <a:r>
              <a:rPr lang="en-US" altLang="zh-CN" sz="2600" kern="100" baseline="-25000" dirty="0">
                <a:latin typeface="Times New Roman"/>
                <a:ea typeface="微软雅黑"/>
                <a:cs typeface="Courier New"/>
              </a:rPr>
              <a:t>2</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(4</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3) J</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7 J</a:t>
            </a:r>
            <a:r>
              <a:rPr lang="en-US" altLang="zh-CN" sz="2600" kern="100" dirty="0" smtClean="0">
                <a:latin typeface="Times New Roman"/>
                <a:ea typeface="微软雅黑"/>
                <a:cs typeface="Courier New"/>
              </a:rPr>
              <a:t>.</a:t>
            </a:r>
            <a:endParaRPr lang="zh-CN" altLang="zh-CN" sz="2600" kern="100" dirty="0">
              <a:latin typeface="宋体"/>
              <a:cs typeface="Courier New"/>
            </a:endParaRPr>
          </a:p>
        </p:txBody>
      </p:sp>
      <p:sp>
        <p:nvSpPr>
          <p:cNvPr id="3" name="矩形 2"/>
          <p:cNvSpPr/>
          <p:nvPr/>
        </p:nvSpPr>
        <p:spPr>
          <a:xfrm>
            <a:off x="2104678" y="2590800"/>
            <a:ext cx="425116" cy="492443"/>
          </a:xfrm>
          <a:prstGeom prst="rect">
            <a:avLst/>
          </a:prstGeom>
        </p:spPr>
        <p:txBody>
          <a:bodyPr wrap="none">
            <a:spAutoFit/>
          </a:bodyPr>
          <a:lstStyle/>
          <a:p>
            <a:r>
              <a:rPr lang="en-US" altLang="zh-CN" sz="2600" kern="100" dirty="0">
                <a:solidFill>
                  <a:srgbClr val="E46C0A"/>
                </a:solidFill>
                <a:latin typeface="Times New Roman"/>
                <a:ea typeface="微软雅黑"/>
                <a:cs typeface="Courier New"/>
              </a:rPr>
              <a:t>A</a:t>
            </a:r>
            <a:endParaRPr lang="zh-CN" altLang="en-US" sz="2600" dirty="0"/>
          </a:p>
        </p:txBody>
      </p:sp>
    </p:spTree>
    <p:extLst>
      <p:ext uri="{BB962C8B-B14F-4D97-AF65-F5344CB8AC3E}">
        <p14:creationId xmlns:p14="http://schemas.microsoft.com/office/powerpoint/2010/main" val="168752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6011" y="1050057"/>
            <a:ext cx="3240360"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486593" y="1904742"/>
            <a:ext cx="8180920" cy="1667375"/>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75486613"/>
              </p:ext>
            </p:extLst>
          </p:nvPr>
        </p:nvGraphicFramePr>
        <p:xfrm>
          <a:off x="602617" y="2058283"/>
          <a:ext cx="8505825" cy="1533525"/>
        </p:xfrm>
        <a:graphic>
          <a:graphicData uri="http://schemas.openxmlformats.org/presentationml/2006/ole">
            <mc:AlternateContent xmlns:mc="http://schemas.openxmlformats.org/markup-compatibility/2006">
              <mc:Choice xmlns:v="urn:schemas-microsoft-com:vml" Requires="v">
                <p:oleObj spid="_x0000_s247041" name="文档" r:id="rId3" imgW="8504994" imgH="1536833" progId="Word.Document.12">
                  <p:embed/>
                </p:oleObj>
              </mc:Choice>
              <mc:Fallback>
                <p:oleObj name="文档" r:id="rId3" imgW="8504994" imgH="1536833" progId="Word.Document.12">
                  <p:embed/>
                  <p:pic>
                    <p:nvPicPr>
                      <p:cNvPr id="0" name=""/>
                      <p:cNvPicPr/>
                      <p:nvPr/>
                    </p:nvPicPr>
                    <p:blipFill>
                      <a:blip r:embed="rId4"/>
                      <a:stretch>
                        <a:fillRect/>
                      </a:stretch>
                    </p:blipFill>
                    <p:spPr>
                      <a:xfrm>
                        <a:off x="602617" y="2058283"/>
                        <a:ext cx="8505825" cy="1533525"/>
                      </a:xfrm>
                      <a:prstGeom prst="rect">
                        <a:avLst/>
                      </a:prstGeom>
                    </p:spPr>
                  </p:pic>
                </p:oleObj>
              </mc:Fallback>
            </mc:AlternateContent>
          </a:graphicData>
        </a:graphic>
      </p:graphicFrame>
    </p:spTree>
    <p:extLst>
      <p:ext uri="{BB962C8B-B14F-4D97-AF65-F5344CB8AC3E}">
        <p14:creationId xmlns:p14="http://schemas.microsoft.com/office/powerpoint/2010/main" val="347054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94370" y="555526"/>
            <a:ext cx="8748000" cy="3780000"/>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977597727"/>
              </p:ext>
            </p:extLst>
          </p:nvPr>
        </p:nvGraphicFramePr>
        <p:xfrm>
          <a:off x="338386" y="483518"/>
          <a:ext cx="9991725" cy="4029075"/>
        </p:xfrm>
        <a:graphic>
          <a:graphicData uri="http://schemas.openxmlformats.org/presentationml/2006/ole">
            <mc:AlternateContent xmlns:mc="http://schemas.openxmlformats.org/markup-compatibility/2006">
              <mc:Choice xmlns:v="urn:schemas-microsoft-com:vml" Requires="v">
                <p:oleObj spid="_x0000_s248064" name="文档" r:id="rId3" imgW="9997743" imgH="4022425" progId="Word.Document.12">
                  <p:embed/>
                </p:oleObj>
              </mc:Choice>
              <mc:Fallback>
                <p:oleObj name="文档" r:id="rId3" imgW="9997743" imgH="4022425" progId="Word.Document.12">
                  <p:embed/>
                  <p:pic>
                    <p:nvPicPr>
                      <p:cNvPr id="0" name="对象 8"/>
                      <p:cNvPicPr>
                        <a:picLocks noChangeAspect="1" noChangeArrowheads="1"/>
                      </p:cNvPicPr>
                      <p:nvPr/>
                    </p:nvPicPr>
                    <p:blipFill>
                      <a:blip r:embed="rId4"/>
                      <a:srcRect/>
                      <a:stretch>
                        <a:fillRect/>
                      </a:stretch>
                    </p:blipFill>
                    <p:spPr bwMode="auto">
                      <a:xfrm>
                        <a:off x="338386" y="483518"/>
                        <a:ext cx="99917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2">
            <a:hlinkClick r:id="rId5" action="ppaction://hlinksldjump"/>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484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08496" y="1276758"/>
            <a:ext cx="8928000" cy="3693319"/>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对功的理解</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关于功的概念，以下说法正确的是</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　　</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A.</a:t>
            </a:r>
            <a:r>
              <a:rPr lang="zh-CN" altLang="zh-CN" sz="2600" kern="100" dirty="0">
                <a:latin typeface="Times New Roman"/>
                <a:ea typeface="微软雅黑"/>
                <a:cs typeface="Times New Roman"/>
              </a:rPr>
              <a:t>力是矢量，位移是矢量，所以功也是矢量</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功有正、负之分，若某个力对物体做负功，表明这个力</a:t>
            </a:r>
            <a:r>
              <a:rPr lang="zh-CN" altLang="zh-CN" sz="2600" kern="100" dirty="0" smtClean="0">
                <a:latin typeface="Times New Roman"/>
                <a:ea typeface="微软雅黑"/>
                <a:cs typeface="Times New Roman"/>
              </a:rPr>
              <a:t>对</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600" kern="100" dirty="0">
                <a:latin typeface="Times New Roman"/>
                <a:ea typeface="微软雅黑"/>
                <a:cs typeface="Times New Roman"/>
              </a:rPr>
              <a:t> </a:t>
            </a: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该</a:t>
            </a:r>
            <a:r>
              <a:rPr lang="zh-CN" altLang="zh-CN" sz="2600" kern="100" dirty="0">
                <a:latin typeface="Times New Roman"/>
                <a:ea typeface="微软雅黑"/>
                <a:cs typeface="Times New Roman"/>
              </a:rPr>
              <a:t>物体的运动起阻碍作用</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若某一个力对物体不做功，说明该物体一定没有位移</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D.</a:t>
            </a:r>
            <a:r>
              <a:rPr lang="zh-CN" altLang="zh-CN" sz="2600" kern="100" dirty="0">
                <a:latin typeface="Times New Roman"/>
                <a:ea typeface="微软雅黑"/>
                <a:cs typeface="Times New Roman"/>
              </a:rPr>
              <a:t>合力的功等于各分力做的功的矢量和</a:t>
            </a:r>
            <a:endParaRPr lang="zh-CN" altLang="zh-CN" sz="2600" kern="100" dirty="0">
              <a:effectLst/>
              <a:latin typeface="宋体"/>
              <a:cs typeface="Courier New"/>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07504" y="789315"/>
            <a:ext cx="8928000" cy="4218463"/>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解析</a:t>
            </a:r>
            <a:r>
              <a:rPr lang="zh-CN" altLang="zh-CN" sz="2600" kern="100" dirty="0">
                <a:latin typeface="Times New Roman"/>
                <a:ea typeface="微软雅黑"/>
                <a:cs typeface="Times New Roman"/>
              </a:rPr>
              <a:t>　功是标量，没有方向，</a:t>
            </a:r>
            <a:r>
              <a:rPr lang="en-US" altLang="zh-CN" sz="2600" kern="100" dirty="0">
                <a:latin typeface="Times New Roman"/>
                <a:ea typeface="微软雅黑"/>
                <a:cs typeface="Courier New"/>
              </a:rPr>
              <a:t>A</a:t>
            </a:r>
            <a:r>
              <a:rPr lang="zh-CN" altLang="zh-CN" sz="2600" kern="100" dirty="0">
                <a:latin typeface="Times New Roman"/>
                <a:ea typeface="微软雅黑"/>
                <a:cs typeface="Times New Roman"/>
              </a:rPr>
              <a:t>错误；</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某力做正功，表明这个力对物体的运动起动力作用，某力做负功，表明这个力对该物体的运动起阻碍作用，</a:t>
            </a:r>
            <a:r>
              <a:rPr lang="en-US" altLang="zh-CN" sz="2600" kern="100" dirty="0">
                <a:latin typeface="Times New Roman"/>
                <a:ea typeface="微软雅黑"/>
                <a:cs typeface="Courier New"/>
              </a:rPr>
              <a:t>B</a:t>
            </a:r>
            <a:r>
              <a:rPr lang="zh-CN" altLang="zh-CN" sz="2600" kern="100" dirty="0">
                <a:latin typeface="Times New Roman"/>
                <a:ea typeface="微软雅黑"/>
                <a:cs typeface="Times New Roman"/>
              </a:rPr>
              <a:t>正确</a:t>
            </a:r>
            <a:r>
              <a:rPr lang="zh-CN" altLang="zh-CN" sz="2600" kern="100" dirty="0" smtClean="0">
                <a:latin typeface="Times New Roman"/>
                <a:ea typeface="微软雅黑"/>
                <a:cs typeface="Times New Roman"/>
              </a:rPr>
              <a:t>；</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某个</a:t>
            </a:r>
            <a:r>
              <a:rPr lang="zh-CN" altLang="zh-CN" sz="2600" kern="100" dirty="0">
                <a:latin typeface="Times New Roman"/>
                <a:ea typeface="微软雅黑"/>
                <a:cs typeface="Times New Roman"/>
              </a:rPr>
              <a:t>力对物体不做功，由</a:t>
            </a:r>
            <a:r>
              <a:rPr lang="en-US" altLang="zh-CN" sz="2600" i="1" kern="100" dirty="0">
                <a:latin typeface="Times New Roman"/>
                <a:ea typeface="微软雅黑"/>
                <a:cs typeface="Courier New"/>
              </a:rPr>
              <a:t>W</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Fl</a:t>
            </a:r>
            <a:r>
              <a:rPr lang="en-US" altLang="zh-CN" sz="2600" kern="100" dirty="0" err="1">
                <a:latin typeface="Times New Roman"/>
                <a:ea typeface="微软雅黑"/>
                <a:cs typeface="Courier New"/>
              </a:rPr>
              <a:t>cos</a:t>
            </a:r>
            <a:r>
              <a:rPr lang="en-US" altLang="zh-CN" sz="2600" kern="100" dirty="0">
                <a:latin typeface="Times New Roman"/>
                <a:ea typeface="微软雅黑"/>
                <a:cs typeface="Courier New"/>
              </a:rPr>
              <a:t> </a:t>
            </a:r>
            <a:r>
              <a:rPr lang="en-US" altLang="zh-CN" sz="2600" i="1" kern="100" dirty="0">
                <a:latin typeface="Times New Roman"/>
                <a:ea typeface="微软雅黑"/>
                <a:cs typeface="Courier New"/>
              </a:rPr>
              <a:t>α</a:t>
            </a:r>
            <a:r>
              <a:rPr lang="zh-CN" altLang="zh-CN" sz="2600" kern="100" dirty="0">
                <a:latin typeface="Times New Roman"/>
                <a:ea typeface="微软雅黑"/>
                <a:cs typeface="Times New Roman"/>
              </a:rPr>
              <a:t>知，物体的位移可能为零或者可能力与位移的夹角为</a:t>
            </a:r>
            <a:r>
              <a:rPr lang="en-US" altLang="zh-CN" sz="2600" kern="100" dirty="0">
                <a:latin typeface="Times New Roman"/>
                <a:ea typeface="微软雅黑"/>
                <a:cs typeface="Courier New"/>
              </a:rPr>
              <a:t>90 °</a:t>
            </a:r>
            <a:r>
              <a:rPr lang="zh-CN" altLang="zh-CN" sz="2600" kern="100" dirty="0">
                <a:latin typeface="Times New Roman"/>
                <a:ea typeface="微软雅黑"/>
                <a:cs typeface="Times New Roman"/>
              </a:rPr>
              <a:t>，故</a:t>
            </a: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错误</a:t>
            </a:r>
            <a:r>
              <a:rPr lang="zh-CN" altLang="zh-CN" sz="2600" kern="100" dirty="0" smtClean="0">
                <a:latin typeface="Times New Roman"/>
                <a:ea typeface="微软雅黑"/>
                <a:cs typeface="Times New Roman"/>
              </a:rPr>
              <a:t>；</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功</a:t>
            </a:r>
            <a:r>
              <a:rPr lang="zh-CN" altLang="zh-CN" sz="2600" kern="100" dirty="0">
                <a:latin typeface="Times New Roman"/>
                <a:ea typeface="微软雅黑"/>
                <a:cs typeface="Times New Roman"/>
              </a:rPr>
              <a:t>是标量，所以合力的功等于各分力做功的代数和</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46C0A"/>
                </a:solidFill>
                <a:latin typeface="Times New Roman"/>
                <a:ea typeface="微软雅黑"/>
                <a:cs typeface="Courier New"/>
              </a:rPr>
              <a:t>B</a:t>
            </a:r>
            <a:endParaRPr lang="zh-CN" altLang="zh-CN" sz="2600" kern="100" dirty="0">
              <a:effectLst/>
              <a:latin typeface="宋体"/>
              <a:cs typeface="Courier New"/>
            </a:endParaRPr>
          </a:p>
        </p:txBody>
      </p:sp>
    </p:spTree>
    <p:extLst>
      <p:ext uri="{BB962C8B-B14F-4D97-AF65-F5344CB8AC3E}">
        <p14:creationId xmlns:p14="http://schemas.microsoft.com/office/powerpoint/2010/main" val="193652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p:cTn id="2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7979" y="771550"/>
            <a:ext cx="6840760" cy="1948162"/>
          </a:xfrm>
          <a:prstGeom prst="rect">
            <a:avLst/>
          </a:prstGeom>
        </p:spPr>
        <p:txBody>
          <a:bodyPr wrap="square">
            <a:spAutoFit/>
          </a:bodyPr>
          <a:lstStyle/>
          <a:p>
            <a:pPr algn="just">
              <a:lnSpc>
                <a:spcPct val="129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正、负功的判断</a:t>
            </a:r>
            <a:r>
              <a:rPr lang="en-US" altLang="zh-CN" sz="2400" kern="100" dirty="0">
                <a:latin typeface="Times New Roman"/>
                <a:ea typeface="微软雅黑"/>
                <a:cs typeface="Courier New"/>
              </a:rPr>
              <a:t>)</a:t>
            </a:r>
            <a:r>
              <a:rPr lang="zh-CN" altLang="zh-CN" sz="2400" kern="100" dirty="0" smtClean="0">
                <a:latin typeface="Times New Roman"/>
                <a:ea typeface="微软雅黑"/>
                <a:cs typeface="Times New Roman"/>
              </a:rPr>
              <a:t>如图</a:t>
            </a:r>
            <a:r>
              <a:rPr lang="en-US" altLang="zh-CN" sz="2400" kern="100" dirty="0" smtClean="0">
                <a:latin typeface="Times New Roman"/>
                <a:ea typeface="微软雅黑"/>
                <a:cs typeface="Courier New"/>
              </a:rPr>
              <a:t>6</a:t>
            </a:r>
            <a:r>
              <a:rPr lang="zh-CN" altLang="zh-CN" sz="2400" kern="100" dirty="0" smtClean="0">
                <a:latin typeface="Times New Roman"/>
                <a:ea typeface="微软雅黑"/>
                <a:cs typeface="Times New Roman"/>
              </a:rPr>
              <a:t>所</a:t>
            </a:r>
            <a:r>
              <a:rPr lang="zh-CN" altLang="zh-CN" sz="2400" kern="100" dirty="0">
                <a:latin typeface="Times New Roman"/>
                <a:ea typeface="微软雅黑"/>
                <a:cs typeface="Times New Roman"/>
              </a:rPr>
              <a:t>示，一端可绕</a:t>
            </a:r>
            <a:r>
              <a:rPr lang="en-US" altLang="zh-CN" sz="2400" i="1" kern="100" dirty="0">
                <a:latin typeface="Times New Roman"/>
                <a:ea typeface="微软雅黑"/>
                <a:cs typeface="Courier New"/>
              </a:rPr>
              <a:t>O</a:t>
            </a:r>
            <a:r>
              <a:rPr lang="zh-CN" altLang="zh-CN" sz="2400" kern="100" dirty="0">
                <a:latin typeface="Times New Roman"/>
                <a:ea typeface="微软雅黑"/>
                <a:cs typeface="Times New Roman"/>
              </a:rPr>
              <a:t>点自由转动的长木板上方放一个物块，手持木板的另一端，使木板从水平位置沿顺时针方向向下缓慢旋转，则在物块相对于木板滑动前的过程中</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pic>
        <p:nvPicPr>
          <p:cNvPr id="7" name="图片 6" descr="F:\2015赵瑊\同步\物理\人教必修2\word\A266.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20272" y="888756"/>
            <a:ext cx="2016224" cy="1190532"/>
          </a:xfrm>
          <a:prstGeom prst="rect">
            <a:avLst/>
          </a:prstGeom>
          <a:noFill/>
          <a:ln>
            <a:noFill/>
          </a:ln>
        </p:spPr>
      </p:pic>
      <p:sp>
        <p:nvSpPr>
          <p:cNvPr id="2" name="矩形 1"/>
          <p:cNvSpPr/>
          <p:nvPr/>
        </p:nvSpPr>
        <p:spPr>
          <a:xfrm>
            <a:off x="7740352" y="2138660"/>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6</a:t>
            </a:r>
            <a:endParaRPr lang="zh-CN" altLang="en-US" dirty="0"/>
          </a:p>
        </p:txBody>
      </p:sp>
      <p:sp>
        <p:nvSpPr>
          <p:cNvPr id="10" name="矩形 9"/>
          <p:cNvSpPr/>
          <p:nvPr/>
        </p:nvSpPr>
        <p:spPr>
          <a:xfrm>
            <a:off x="97978" y="2656394"/>
            <a:ext cx="8938517" cy="2424574"/>
          </a:xfrm>
          <a:prstGeom prst="rect">
            <a:avLst/>
          </a:prstGeom>
        </p:spPr>
        <p:txBody>
          <a:bodyPr wrap="square">
            <a:spAutoFit/>
          </a:bodyPr>
          <a:lstStyle/>
          <a:p>
            <a:pPr algn="just">
              <a:lnSpc>
                <a:spcPct val="129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重力做正功</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B</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摩擦力做负功</a:t>
            </a:r>
            <a:endParaRPr lang="zh-CN" altLang="zh-CN" sz="2400" kern="100" dirty="0">
              <a:latin typeface="宋体"/>
              <a:cs typeface="Courier New"/>
            </a:endParaRPr>
          </a:p>
          <a:p>
            <a:pPr algn="just">
              <a:lnSpc>
                <a:spcPct val="129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摩擦力不做功</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D</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支持力不做功</a:t>
            </a:r>
            <a:endParaRPr lang="zh-CN" altLang="zh-CN" sz="2400" kern="100" dirty="0">
              <a:latin typeface="宋体"/>
              <a:cs typeface="Courier New"/>
            </a:endParaRPr>
          </a:p>
          <a:p>
            <a:pPr algn="just">
              <a:lnSpc>
                <a:spcPct val="129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重力与速度方向成锐角，重力做正功；摩擦力与速度方向垂直，摩擦力不做功；支持力与速度方向成钝角，支持力做负功</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综上所述，</a:t>
            </a: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项正确</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
        <p:nvSpPr>
          <p:cNvPr id="3" name="矩形 2"/>
          <p:cNvSpPr/>
          <p:nvPr/>
        </p:nvSpPr>
        <p:spPr>
          <a:xfrm>
            <a:off x="5767561" y="2281496"/>
            <a:ext cx="612668" cy="461665"/>
          </a:xfrm>
          <a:prstGeom prst="rect">
            <a:avLst/>
          </a:prstGeom>
        </p:spPr>
        <p:txBody>
          <a:bodyPr wrap="none">
            <a:spAutoFit/>
          </a:bodyPr>
          <a:lstStyle/>
          <a:p>
            <a:r>
              <a:rPr lang="en-US" altLang="zh-CN" sz="2400" kern="100">
                <a:solidFill>
                  <a:srgbClr val="E46C0A"/>
                </a:solidFill>
                <a:latin typeface="Times New Roman"/>
                <a:ea typeface="微软雅黑"/>
                <a:cs typeface="Courier New"/>
              </a:rPr>
              <a:t>AC</a:t>
            </a:r>
            <a:endParaRPr lang="zh-CN" altLang="en-US" dirty="0"/>
          </a:p>
        </p:txBody>
      </p:sp>
      <p:sp>
        <p:nvSpPr>
          <p:cNvPr id="11" name="TextBox 10">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129928" y="800125"/>
            <a:ext cx="8906568" cy="4254819"/>
          </a:xfrm>
          <a:prstGeom prst="rect">
            <a:avLst/>
          </a:prstGeom>
        </p:spPr>
        <p:txBody>
          <a:bodyPr wrap="square">
            <a:spAutoFit/>
          </a:bodyPr>
          <a:lstStyle/>
          <a:p>
            <a:pPr algn="just">
              <a:lnSpc>
                <a:spcPct val="143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正、负功的判断</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质量为</a:t>
            </a:r>
            <a:r>
              <a:rPr lang="en-US" altLang="zh-CN" sz="2400" i="1" kern="100" dirty="0">
                <a:latin typeface="Times New Roman"/>
                <a:ea typeface="微软雅黑"/>
                <a:cs typeface="Courier New"/>
              </a:rPr>
              <a:t>m</a:t>
            </a:r>
            <a:r>
              <a:rPr lang="zh-CN" altLang="zh-CN" sz="2400" kern="100" dirty="0">
                <a:latin typeface="Times New Roman"/>
                <a:ea typeface="微软雅黑"/>
                <a:cs typeface="Times New Roman"/>
              </a:rPr>
              <a:t>的小物块在倾角为</a:t>
            </a:r>
            <a:r>
              <a:rPr lang="en-US" altLang="zh-CN" sz="2400" i="1" kern="100" dirty="0">
                <a:latin typeface="Times New Roman"/>
                <a:ea typeface="微软雅黑"/>
                <a:cs typeface="Courier New"/>
              </a:rPr>
              <a:t>α</a:t>
            </a:r>
            <a:r>
              <a:rPr lang="zh-CN" altLang="zh-CN" sz="2400" kern="100" dirty="0">
                <a:latin typeface="Times New Roman"/>
                <a:ea typeface="微软雅黑"/>
                <a:cs typeface="Times New Roman"/>
              </a:rPr>
              <a:t>的斜面上处于静止状态，</a:t>
            </a:r>
            <a:r>
              <a:rPr lang="zh-CN" altLang="zh-CN" sz="2400" kern="100" dirty="0" smtClean="0">
                <a:latin typeface="Times New Roman"/>
                <a:ea typeface="微软雅黑"/>
                <a:cs typeface="Times New Roman"/>
              </a:rPr>
              <a:t>如图</a:t>
            </a:r>
            <a:r>
              <a:rPr lang="en-US" altLang="zh-CN" sz="2400" kern="100" dirty="0" smtClean="0">
                <a:latin typeface="Times New Roman"/>
                <a:ea typeface="微软雅黑"/>
                <a:cs typeface="Courier New"/>
              </a:rPr>
              <a:t>7</a:t>
            </a:r>
            <a:r>
              <a:rPr lang="zh-CN" altLang="zh-CN" sz="2400" kern="100" dirty="0" smtClean="0">
                <a:latin typeface="Times New Roman"/>
                <a:ea typeface="微软雅黑"/>
                <a:cs typeface="Times New Roman"/>
              </a:rPr>
              <a:t>所</a:t>
            </a:r>
            <a:r>
              <a:rPr lang="zh-CN" altLang="zh-CN" sz="2400" kern="100" dirty="0">
                <a:latin typeface="Times New Roman"/>
                <a:ea typeface="微软雅黑"/>
                <a:cs typeface="Times New Roman"/>
              </a:rPr>
              <a:t>示</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若斜面体和小物块一起以速度</a:t>
            </a:r>
            <a:r>
              <a:rPr lang="en-US" altLang="zh-CN" sz="2400" i="1" kern="100" dirty="0">
                <a:latin typeface="Book Antiqua"/>
                <a:ea typeface="微软雅黑"/>
                <a:cs typeface="Times New Roman"/>
              </a:rPr>
              <a:t>v</a:t>
            </a:r>
            <a:r>
              <a:rPr lang="zh-CN" altLang="zh-CN" sz="2400" kern="100" dirty="0">
                <a:latin typeface="Times New Roman"/>
                <a:ea typeface="微软雅黑"/>
                <a:cs typeface="Times New Roman"/>
              </a:rPr>
              <a:t>沿水平方向向右做匀速直线运动，通过一段位移</a:t>
            </a:r>
            <a:r>
              <a:rPr lang="en-US" altLang="zh-CN" sz="2400" i="1" kern="100" dirty="0">
                <a:latin typeface="Times New Roman"/>
                <a:ea typeface="微软雅黑"/>
                <a:cs typeface="Courier New"/>
              </a:rPr>
              <a:t>l</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斜面体对物块的摩擦力和支持力的做功情况是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p>
          <a:p>
            <a:pPr algn="just">
              <a:lnSpc>
                <a:spcPct val="143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摩擦力做正功，支持力做正功</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摩擦力做正功，支持力做负功</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摩擦力做负功，支持力做正功</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摩擦力做负功，支持力做负</a:t>
            </a:r>
            <a:r>
              <a:rPr lang="zh-CN" altLang="zh-CN" sz="2400" kern="100" dirty="0" smtClean="0">
                <a:latin typeface="Times New Roman"/>
                <a:ea typeface="微软雅黑"/>
                <a:cs typeface="Times New Roman"/>
              </a:rPr>
              <a:t>功</a:t>
            </a:r>
            <a:endParaRPr lang="zh-CN" altLang="zh-CN" sz="2400" kern="100" dirty="0">
              <a:latin typeface="宋体"/>
              <a:cs typeface="Courier New"/>
            </a:endParaRPr>
          </a:p>
        </p:txBody>
      </p:sp>
      <p:pic>
        <p:nvPicPr>
          <p:cNvPr id="9" name="图片 8" descr="F:\2015赵瑊\同步\物理\人教必修2\word\A261.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4510" y="2532608"/>
            <a:ext cx="3317970" cy="1759416"/>
          </a:xfrm>
          <a:prstGeom prst="rect">
            <a:avLst/>
          </a:prstGeom>
          <a:noFill/>
          <a:ln>
            <a:noFill/>
          </a:ln>
        </p:spPr>
      </p:pic>
      <p:sp>
        <p:nvSpPr>
          <p:cNvPr id="2" name="矩形 1"/>
          <p:cNvSpPr/>
          <p:nvPr/>
        </p:nvSpPr>
        <p:spPr>
          <a:xfrm>
            <a:off x="6950005" y="4385766"/>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7</a:t>
            </a:r>
            <a:endParaRPr lang="zh-CN" altLang="en-US" dirty="0"/>
          </a:p>
        </p:txBody>
      </p:sp>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129928" y="886991"/>
            <a:ext cx="8887518" cy="2596865"/>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物体的受力及位移如图所示，摩擦力</a:t>
            </a:r>
            <a:r>
              <a:rPr lang="en-US" altLang="zh-CN" sz="2800" i="1" kern="100" dirty="0" err="1">
                <a:latin typeface="Times New Roman"/>
                <a:ea typeface="微软雅黑"/>
                <a:cs typeface="Courier New"/>
              </a:rPr>
              <a:t>F</a:t>
            </a:r>
            <a:r>
              <a:rPr lang="en-US" altLang="zh-CN" sz="2800" kern="100" baseline="-25000" dirty="0" err="1">
                <a:latin typeface="Times New Roman"/>
                <a:ea typeface="微软雅黑"/>
                <a:cs typeface="Courier New"/>
              </a:rPr>
              <a:t>f</a:t>
            </a:r>
            <a:r>
              <a:rPr lang="zh-CN" altLang="zh-CN" sz="2800" kern="100" dirty="0">
                <a:latin typeface="Times New Roman"/>
                <a:ea typeface="微软雅黑"/>
                <a:cs typeface="Times New Roman"/>
              </a:rPr>
              <a:t>与位移</a:t>
            </a:r>
            <a:r>
              <a:rPr lang="en-US" altLang="zh-CN" sz="2800" i="1" kern="100" dirty="0">
                <a:latin typeface="Times New Roman"/>
                <a:ea typeface="微软雅黑"/>
                <a:cs typeface="Courier New"/>
              </a:rPr>
              <a:t>l</a:t>
            </a:r>
            <a:r>
              <a:rPr lang="zh-CN" altLang="zh-CN" sz="2800" kern="100" dirty="0">
                <a:latin typeface="Times New Roman"/>
                <a:ea typeface="微软雅黑"/>
                <a:cs typeface="Times New Roman"/>
              </a:rPr>
              <a:t>的夹角</a:t>
            </a:r>
            <a:r>
              <a:rPr lang="en-US" altLang="zh-CN" sz="2800" i="1" kern="100" dirty="0">
                <a:latin typeface="Times New Roman"/>
                <a:ea typeface="微软雅黑"/>
                <a:cs typeface="Courier New"/>
              </a:rPr>
              <a:t>α</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90°</a:t>
            </a:r>
            <a:r>
              <a:rPr lang="zh-CN" altLang="zh-CN" sz="2800" kern="100" dirty="0">
                <a:latin typeface="Times New Roman"/>
                <a:ea typeface="微软雅黑"/>
                <a:cs typeface="Times New Roman"/>
              </a:rPr>
              <a:t>，故摩擦力做正功，支持力</a:t>
            </a:r>
            <a:r>
              <a:rPr lang="en-US" altLang="zh-CN" sz="2800" i="1" kern="100" dirty="0" err="1">
                <a:latin typeface="Times New Roman"/>
                <a:ea typeface="微软雅黑"/>
                <a:cs typeface="Courier New"/>
              </a:rPr>
              <a:t>F</a:t>
            </a:r>
            <a:r>
              <a:rPr lang="en-US" altLang="zh-CN" sz="2800" kern="100" baseline="-25000" dirty="0" err="1">
                <a:latin typeface="Times New Roman"/>
                <a:ea typeface="微软雅黑"/>
                <a:cs typeface="Courier New"/>
              </a:rPr>
              <a:t>N</a:t>
            </a:r>
            <a:r>
              <a:rPr lang="zh-CN" altLang="zh-CN" sz="2800" kern="100" dirty="0">
                <a:latin typeface="Times New Roman"/>
                <a:ea typeface="微软雅黑"/>
                <a:cs typeface="Times New Roman"/>
              </a:rPr>
              <a:t>与</a:t>
            </a:r>
            <a:r>
              <a:rPr lang="en-US" altLang="zh-CN" sz="2800" i="1" kern="100" dirty="0">
                <a:latin typeface="Times New Roman"/>
                <a:ea typeface="微软雅黑"/>
                <a:cs typeface="Courier New"/>
              </a:rPr>
              <a:t>l</a:t>
            </a:r>
            <a:r>
              <a:rPr lang="zh-CN" altLang="zh-CN" sz="2800" kern="100" dirty="0">
                <a:latin typeface="Times New Roman"/>
                <a:ea typeface="微软雅黑"/>
                <a:cs typeface="Times New Roman"/>
              </a:rPr>
              <a:t>夹角</a:t>
            </a:r>
            <a:r>
              <a:rPr lang="en-US" altLang="zh-CN" sz="2800" i="1" kern="100" dirty="0">
                <a:latin typeface="Times New Roman"/>
                <a:ea typeface="微软雅黑"/>
                <a:cs typeface="Courier New"/>
              </a:rPr>
              <a:t>β</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90°</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α</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90°</a:t>
            </a:r>
            <a:r>
              <a:rPr lang="zh-CN" altLang="zh-CN" sz="2800" kern="100" dirty="0">
                <a:latin typeface="Times New Roman"/>
                <a:ea typeface="微软雅黑"/>
                <a:cs typeface="Times New Roman"/>
              </a:rPr>
              <a:t>，故支持力做负功，</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正确</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B</a:t>
            </a:r>
            <a:endParaRPr lang="zh-CN" altLang="zh-CN" sz="2800" kern="100" dirty="0">
              <a:effectLst/>
              <a:latin typeface="宋体"/>
              <a:cs typeface="Courier New"/>
            </a:endParaRPr>
          </a:p>
        </p:txBody>
      </p:sp>
      <p:pic>
        <p:nvPicPr>
          <p:cNvPr id="9" name="图片 8" descr="F:\2015赵瑊\同步\物理\人教必修2\word\A262.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0387" y="2942456"/>
            <a:ext cx="4608512" cy="1910991"/>
          </a:xfrm>
          <a:prstGeom prst="rect">
            <a:avLst/>
          </a:prstGeom>
          <a:noFill/>
          <a:ln>
            <a:noFill/>
          </a:ln>
        </p:spPr>
      </p:pic>
    </p:spTree>
    <p:extLst>
      <p:ext uri="{BB962C8B-B14F-4D97-AF65-F5344CB8AC3E}">
        <p14:creationId xmlns:p14="http://schemas.microsoft.com/office/powerpoint/2010/main" val="2155758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22362" y="838225"/>
            <a:ext cx="5635674" cy="4131900"/>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4.(</a:t>
            </a:r>
            <a:r>
              <a:rPr lang="zh-CN" altLang="zh-CN" sz="2500" kern="100" dirty="0">
                <a:latin typeface="Times New Roman"/>
                <a:ea typeface="微软雅黑"/>
                <a:cs typeface="Times New Roman"/>
              </a:rPr>
              <a:t>功的计算</a:t>
            </a:r>
            <a:r>
              <a:rPr lang="en-US" altLang="zh-CN" sz="2500" kern="100" dirty="0">
                <a:latin typeface="Times New Roman"/>
                <a:ea typeface="微软雅黑"/>
                <a:cs typeface="Courier New"/>
              </a:rPr>
              <a:t>)</a:t>
            </a:r>
            <a:r>
              <a:rPr lang="zh-CN" altLang="zh-CN" sz="2500" kern="100" dirty="0" smtClean="0">
                <a:latin typeface="Times New Roman"/>
                <a:ea typeface="微软雅黑"/>
                <a:cs typeface="Times New Roman"/>
              </a:rPr>
              <a:t>如图</a:t>
            </a:r>
            <a:r>
              <a:rPr lang="en-US" altLang="zh-CN" sz="2500" kern="100" dirty="0" smtClean="0">
                <a:latin typeface="Times New Roman"/>
                <a:ea typeface="微软雅黑"/>
                <a:cs typeface="Courier New"/>
              </a:rPr>
              <a:t>8</a:t>
            </a:r>
            <a:r>
              <a:rPr lang="zh-CN" altLang="zh-CN" sz="2500" kern="100" dirty="0" smtClean="0">
                <a:latin typeface="Times New Roman"/>
                <a:ea typeface="微软雅黑"/>
                <a:cs typeface="Times New Roman"/>
              </a:rPr>
              <a:t>所</a:t>
            </a:r>
            <a:r>
              <a:rPr lang="zh-CN" altLang="zh-CN" sz="2500" kern="100" dirty="0">
                <a:latin typeface="Times New Roman"/>
                <a:ea typeface="微软雅黑"/>
                <a:cs typeface="Times New Roman"/>
              </a:rPr>
              <a:t>示，利用斜面从货车上卸货，每包货物的质量</a:t>
            </a:r>
            <a:r>
              <a:rPr lang="en-US" altLang="zh-CN" sz="2500" i="1" kern="100" dirty="0">
                <a:latin typeface="Times New Roman"/>
                <a:ea typeface="微软雅黑"/>
                <a:cs typeface="Courier New"/>
              </a:rPr>
              <a:t>m</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20 kg</a:t>
            </a:r>
            <a:r>
              <a:rPr lang="zh-CN" altLang="zh-CN" sz="2500" kern="100" dirty="0">
                <a:latin typeface="Times New Roman"/>
                <a:ea typeface="微软雅黑"/>
                <a:cs typeface="Times New Roman"/>
              </a:rPr>
              <a:t>，</a:t>
            </a:r>
            <a:r>
              <a:rPr lang="zh-CN" altLang="zh-CN" sz="2500" kern="100" spc="-90" dirty="0">
                <a:latin typeface="Times New Roman"/>
                <a:ea typeface="微软雅黑"/>
                <a:cs typeface="Times New Roman"/>
              </a:rPr>
              <a:t>斜面倾角</a:t>
            </a:r>
            <a:r>
              <a:rPr lang="en-US" altLang="zh-CN" sz="2500" i="1" kern="100" spc="-90" dirty="0">
                <a:latin typeface="Times New Roman"/>
                <a:ea typeface="微软雅黑"/>
                <a:cs typeface="Courier New"/>
              </a:rPr>
              <a:t>α</a:t>
            </a:r>
            <a:r>
              <a:rPr lang="zh-CN" altLang="zh-CN" sz="2500" kern="100" spc="-90" dirty="0">
                <a:latin typeface="Times New Roman"/>
                <a:ea typeface="微软雅黑"/>
                <a:cs typeface="Times New Roman"/>
              </a:rPr>
              <a:t>＝</a:t>
            </a:r>
            <a:r>
              <a:rPr lang="en-US" altLang="zh-CN" sz="2500" kern="100" spc="-90" dirty="0">
                <a:latin typeface="Times New Roman"/>
                <a:ea typeface="微软雅黑"/>
                <a:cs typeface="Courier New"/>
              </a:rPr>
              <a:t>37°</a:t>
            </a:r>
            <a:r>
              <a:rPr lang="zh-CN" altLang="zh-CN" sz="2500" kern="100" spc="-90" dirty="0">
                <a:latin typeface="Times New Roman"/>
                <a:ea typeface="微软雅黑"/>
                <a:cs typeface="Times New Roman"/>
              </a:rPr>
              <a:t>，斜面的长度</a:t>
            </a:r>
            <a:r>
              <a:rPr lang="en-US" altLang="zh-CN" sz="2500" i="1" kern="100" spc="-90" dirty="0">
                <a:latin typeface="Times New Roman"/>
                <a:ea typeface="微软雅黑"/>
                <a:cs typeface="Courier New"/>
              </a:rPr>
              <a:t>l</a:t>
            </a:r>
            <a:r>
              <a:rPr lang="zh-CN" altLang="zh-CN" sz="2500" kern="100" spc="-90" dirty="0">
                <a:latin typeface="Times New Roman"/>
                <a:ea typeface="微软雅黑"/>
                <a:cs typeface="Times New Roman"/>
              </a:rPr>
              <a:t>＝</a:t>
            </a:r>
            <a:r>
              <a:rPr lang="en-US" altLang="zh-CN" sz="2500" kern="100" spc="-90" dirty="0">
                <a:latin typeface="Times New Roman"/>
                <a:ea typeface="微软雅黑"/>
                <a:cs typeface="Courier New"/>
              </a:rPr>
              <a:t>0.5 m</a:t>
            </a:r>
            <a:r>
              <a:rPr lang="zh-CN" altLang="zh-CN" sz="2500" kern="100" spc="-90" dirty="0">
                <a:latin typeface="Times New Roman"/>
                <a:ea typeface="微软雅黑"/>
                <a:cs typeface="Times New Roman"/>
              </a:rPr>
              <a:t>，</a:t>
            </a:r>
            <a:r>
              <a:rPr lang="zh-CN" altLang="zh-CN" sz="2500" kern="100" dirty="0">
                <a:latin typeface="Times New Roman"/>
                <a:ea typeface="微软雅黑"/>
                <a:cs typeface="Times New Roman"/>
              </a:rPr>
              <a:t>货物与斜面间的动摩擦因数</a:t>
            </a:r>
            <a:r>
              <a:rPr lang="en-US" altLang="zh-CN" sz="2500" i="1" kern="100" dirty="0">
                <a:latin typeface="Times New Roman"/>
                <a:ea typeface="微软雅黑"/>
                <a:cs typeface="Courier New"/>
              </a:rPr>
              <a:t>μ</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0.2</a:t>
            </a:r>
            <a:r>
              <a:rPr lang="zh-CN" altLang="zh-CN" sz="2500" kern="100" dirty="0">
                <a:latin typeface="Times New Roman"/>
                <a:ea typeface="微软雅黑"/>
                <a:cs typeface="Times New Roman"/>
              </a:rPr>
              <a:t>，求货物从斜面顶端滑到底端的过程中受到的各个力所做的功以及合外力做的功</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取</a:t>
            </a:r>
            <a:r>
              <a:rPr lang="en-US" altLang="zh-CN" sz="2500" i="1" kern="100" dirty="0">
                <a:latin typeface="Times New Roman"/>
                <a:ea typeface="微软雅黑"/>
                <a:cs typeface="Courier New"/>
              </a:rPr>
              <a:t>g</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10 m/</a:t>
            </a:r>
            <a:r>
              <a:rPr lang="en-US" altLang="zh-CN" sz="2500" kern="100" dirty="0" err="1">
                <a:latin typeface="Times New Roman"/>
                <a:ea typeface="微软雅黑"/>
                <a:cs typeface="Courier New"/>
              </a:rPr>
              <a:t>s</a:t>
            </a:r>
            <a:r>
              <a:rPr lang="en-US" altLang="zh-CN" sz="2500" kern="100" baseline="30000" dirty="0" err="1">
                <a:latin typeface="Times New Roman"/>
                <a:ea typeface="微软雅黑"/>
                <a:cs typeface="Courier New"/>
              </a:rPr>
              <a:t>2</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pic>
        <p:nvPicPr>
          <p:cNvPr id="12" name="图片 11" descr="F:\2015赵瑊\同步\物理\人教必修2\word\S52.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73851" y="1516000"/>
            <a:ext cx="3153120" cy="1672002"/>
          </a:xfrm>
          <a:prstGeom prst="rect">
            <a:avLst/>
          </a:prstGeom>
          <a:noFill/>
          <a:ln>
            <a:noFill/>
          </a:ln>
        </p:spPr>
      </p:pic>
      <p:sp>
        <p:nvSpPr>
          <p:cNvPr id="3" name="矩形 2"/>
          <p:cNvSpPr/>
          <p:nvPr/>
        </p:nvSpPr>
        <p:spPr>
          <a:xfrm>
            <a:off x="7207721" y="3375451"/>
            <a:ext cx="684803" cy="492443"/>
          </a:xfrm>
          <a:prstGeom prst="rect">
            <a:avLst/>
          </a:prstGeom>
        </p:spPr>
        <p:txBody>
          <a:bodyPr wrap="none">
            <a:spAutoFit/>
          </a:bodyPr>
          <a:lstStyle/>
          <a:p>
            <a:r>
              <a:rPr lang="zh-CN" altLang="zh-CN" sz="2500" kern="100" dirty="0">
                <a:solidFill>
                  <a:prstClr val="black"/>
                </a:solidFill>
                <a:latin typeface="Times New Roman"/>
                <a:ea typeface="微软雅黑"/>
                <a:cs typeface="Times New Roman"/>
              </a:rPr>
              <a:t>图</a:t>
            </a:r>
            <a:r>
              <a:rPr lang="en-US" altLang="zh-CN" sz="2500" kern="100" dirty="0">
                <a:solidFill>
                  <a:prstClr val="black"/>
                </a:solidFill>
                <a:latin typeface="Times New Roman"/>
                <a:ea typeface="微软雅黑"/>
                <a:cs typeface="Courier New"/>
              </a:rPr>
              <a:t>8</a:t>
            </a:r>
            <a:endParaRPr lang="zh-CN" altLang="en-US" sz="2500" dirty="0"/>
          </a:p>
        </p:txBody>
      </p:sp>
    </p:spTree>
    <p:extLst>
      <p:ext uri="{BB962C8B-B14F-4D97-AF65-F5344CB8AC3E}">
        <p14:creationId xmlns:p14="http://schemas.microsoft.com/office/powerpoint/2010/main" val="2299601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12837" y="809650"/>
            <a:ext cx="8914134" cy="4258602"/>
          </a:xfrm>
          <a:prstGeom prst="rect">
            <a:avLst/>
          </a:prstGeom>
        </p:spPr>
        <p:txBody>
          <a:bodyPr wrap="square">
            <a:spAutoFit/>
          </a:bodyPr>
          <a:lstStyle/>
          <a:p>
            <a:pPr algn="just">
              <a:lnSpc>
                <a:spcPct val="141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a:t>
            </a:r>
            <a:r>
              <a:rPr lang="zh-CN" altLang="zh-CN" sz="2400" kern="100" spc="-50" dirty="0">
                <a:latin typeface="Times New Roman"/>
                <a:ea typeface="微软雅黑"/>
                <a:cs typeface="Times New Roman"/>
              </a:rPr>
              <a:t>斜面上的货物受到重力</a:t>
            </a:r>
            <a:r>
              <a:rPr lang="en-US" altLang="zh-CN" sz="2400" i="1" kern="100" spc="-50" dirty="0">
                <a:latin typeface="Times New Roman"/>
                <a:ea typeface="微软雅黑"/>
                <a:cs typeface="Courier New"/>
              </a:rPr>
              <a:t>G</a:t>
            </a:r>
            <a:r>
              <a:rPr lang="zh-CN" altLang="zh-CN" sz="2400" kern="100" spc="-50" dirty="0">
                <a:latin typeface="Times New Roman"/>
                <a:ea typeface="微软雅黑"/>
                <a:cs typeface="Times New Roman"/>
              </a:rPr>
              <a:t>、斜面支持力</a:t>
            </a:r>
            <a:r>
              <a:rPr lang="en-US" altLang="zh-CN" sz="2400" i="1" kern="100" spc="-50" dirty="0" err="1">
                <a:latin typeface="Times New Roman"/>
                <a:ea typeface="微软雅黑"/>
                <a:cs typeface="Courier New"/>
              </a:rPr>
              <a:t>F</a:t>
            </a:r>
            <a:r>
              <a:rPr lang="en-US" altLang="zh-CN" sz="2400" kern="100" spc="-50" baseline="-25000" dirty="0" err="1">
                <a:latin typeface="Times New Roman"/>
                <a:ea typeface="微软雅黑"/>
                <a:cs typeface="Courier New"/>
              </a:rPr>
              <a:t>N</a:t>
            </a:r>
            <a:r>
              <a:rPr lang="zh-CN" altLang="zh-CN" sz="2400" kern="100" spc="-50" dirty="0">
                <a:latin typeface="Times New Roman"/>
                <a:ea typeface="微软雅黑"/>
                <a:cs typeface="Times New Roman"/>
              </a:rPr>
              <a:t>和摩擦力</a:t>
            </a:r>
            <a:r>
              <a:rPr lang="en-US" altLang="zh-CN" sz="2400" i="1" kern="100" spc="-50" dirty="0" err="1">
                <a:latin typeface="Times New Roman"/>
                <a:ea typeface="微软雅黑"/>
                <a:cs typeface="Courier New"/>
              </a:rPr>
              <a:t>F</a:t>
            </a:r>
            <a:r>
              <a:rPr lang="en-US" altLang="zh-CN" sz="2400" kern="100" spc="-50" baseline="-25000" dirty="0" err="1">
                <a:latin typeface="Times New Roman"/>
                <a:ea typeface="微软雅黑"/>
                <a:cs typeface="Courier New"/>
              </a:rPr>
              <a:t>f</a:t>
            </a:r>
            <a:r>
              <a:rPr lang="zh-CN" altLang="zh-CN" sz="2400" kern="100" spc="-50" dirty="0">
                <a:latin typeface="Times New Roman"/>
                <a:ea typeface="微软雅黑"/>
                <a:cs typeface="Times New Roman"/>
              </a:rPr>
              <a:t>共三个力的作用</a:t>
            </a:r>
            <a:r>
              <a:rPr lang="en-US" altLang="zh-CN" sz="2400" kern="100" spc="-50" dirty="0">
                <a:latin typeface="Times New Roman"/>
                <a:ea typeface="微软雅黑"/>
                <a:cs typeface="Courier New"/>
              </a:rPr>
              <a:t>.</a:t>
            </a:r>
            <a:r>
              <a:rPr lang="zh-CN" altLang="zh-CN" sz="2400" kern="100" spc="-50" dirty="0">
                <a:latin typeface="Times New Roman"/>
                <a:ea typeface="微软雅黑"/>
                <a:cs typeface="Times New Roman"/>
              </a:rPr>
              <a:t>货物位移的方向沿斜面向下，可以用正交分解法，将货物</a:t>
            </a:r>
            <a:r>
              <a:rPr lang="zh-CN" altLang="zh-CN" sz="2400" kern="100" spc="-100" dirty="0">
                <a:latin typeface="Times New Roman"/>
                <a:ea typeface="微软雅黑"/>
                <a:cs typeface="Times New Roman"/>
              </a:rPr>
              <a:t>所受的重力分解到与斜面平行的方向和与斜面垂直的方向</a:t>
            </a:r>
            <a:r>
              <a:rPr lang="en-US" altLang="zh-CN" sz="2400" kern="100" spc="-100" dirty="0">
                <a:latin typeface="Times New Roman"/>
                <a:ea typeface="微软雅黑"/>
                <a:cs typeface="Courier New"/>
              </a:rPr>
              <a:t>.</a:t>
            </a:r>
            <a:r>
              <a:rPr lang="zh-CN" altLang="zh-CN" sz="2400" kern="100" spc="-100" dirty="0">
                <a:latin typeface="Times New Roman"/>
                <a:ea typeface="微软雅黑"/>
                <a:cs typeface="Times New Roman"/>
              </a:rPr>
              <a:t>可以</a:t>
            </a:r>
            <a:r>
              <a:rPr lang="zh-CN" altLang="zh-CN" sz="2400" kern="100" spc="-50" dirty="0">
                <a:latin typeface="Times New Roman"/>
                <a:ea typeface="微软雅黑"/>
                <a:cs typeface="Times New Roman"/>
              </a:rPr>
              <a:t>看</a:t>
            </a:r>
            <a:r>
              <a:rPr lang="zh-CN" altLang="zh-CN" sz="2400" kern="100" spc="-500" dirty="0">
                <a:latin typeface="Times New Roman"/>
                <a:ea typeface="微软雅黑"/>
                <a:cs typeface="Times New Roman"/>
              </a:rPr>
              <a:t>出</a:t>
            </a:r>
            <a:r>
              <a:rPr lang="zh-CN" altLang="zh-CN" sz="2400" kern="100" spc="-700" dirty="0">
                <a:latin typeface="Times New Roman"/>
                <a:ea typeface="微软雅黑"/>
                <a:cs typeface="Times New Roman"/>
              </a:rPr>
              <a:t>，</a:t>
            </a:r>
            <a:r>
              <a:rPr lang="zh-CN" altLang="zh-CN" sz="2400" kern="100" spc="-50" dirty="0">
                <a:latin typeface="Times New Roman"/>
                <a:ea typeface="微软雅黑"/>
                <a:cs typeface="Times New Roman"/>
              </a:rPr>
              <a:t>三个力中重力和摩擦力对货物做功，而斜面支持力对货物不做功</a:t>
            </a:r>
            <a:r>
              <a:rPr lang="en-US" altLang="zh-CN" sz="2400" kern="100" spc="-50" dirty="0">
                <a:latin typeface="Times New Roman"/>
                <a:ea typeface="微软雅黑"/>
                <a:cs typeface="Courier New"/>
              </a:rPr>
              <a:t>.</a:t>
            </a:r>
            <a:r>
              <a:rPr lang="zh-CN" altLang="zh-CN" sz="2400" kern="100" spc="-50" dirty="0">
                <a:latin typeface="Times New Roman"/>
                <a:ea typeface="微软雅黑"/>
                <a:cs typeface="Times New Roman"/>
              </a:rPr>
              <a:t>其中重力</a:t>
            </a:r>
            <a:r>
              <a:rPr lang="en-US" altLang="zh-CN" sz="2400" i="1" kern="100" spc="-50" dirty="0">
                <a:latin typeface="Times New Roman"/>
                <a:ea typeface="微软雅黑"/>
                <a:cs typeface="Courier New"/>
              </a:rPr>
              <a:t>G</a:t>
            </a:r>
            <a:r>
              <a:rPr lang="zh-CN" altLang="zh-CN" sz="2400" kern="100" spc="-50" dirty="0">
                <a:latin typeface="Times New Roman"/>
                <a:ea typeface="微软雅黑"/>
                <a:cs typeface="Times New Roman"/>
              </a:rPr>
              <a:t>对货物做的功</a:t>
            </a:r>
            <a:r>
              <a:rPr lang="en-US" altLang="zh-CN" sz="2400" i="1" kern="100" spc="-50" dirty="0" err="1">
                <a:latin typeface="Times New Roman"/>
                <a:ea typeface="微软雅黑"/>
                <a:cs typeface="Courier New"/>
              </a:rPr>
              <a:t>W</a:t>
            </a:r>
            <a:r>
              <a:rPr lang="en-US" altLang="zh-CN" sz="2400" kern="100" spc="-50" baseline="-25000" dirty="0" err="1">
                <a:latin typeface="Times New Roman"/>
                <a:ea typeface="微软雅黑"/>
                <a:cs typeface="Courier New"/>
              </a:rPr>
              <a:t>1</a:t>
            </a:r>
            <a:r>
              <a:rPr lang="zh-CN" altLang="zh-CN" sz="2400" kern="100" spc="-50" dirty="0">
                <a:latin typeface="Times New Roman"/>
                <a:ea typeface="微软雅黑"/>
                <a:cs typeface="Times New Roman"/>
              </a:rPr>
              <a:t>＝</a:t>
            </a:r>
            <a:r>
              <a:rPr lang="en-US" altLang="zh-CN" sz="2400" i="1" kern="100" spc="-50" dirty="0" err="1">
                <a:latin typeface="Times New Roman"/>
                <a:ea typeface="微软雅黑"/>
                <a:cs typeface="Courier New"/>
              </a:rPr>
              <a:t>mgl</a:t>
            </a:r>
            <a:r>
              <a:rPr lang="en-US" altLang="zh-CN" sz="2400" kern="100" spc="-50" dirty="0" err="1">
                <a:latin typeface="Times New Roman"/>
                <a:ea typeface="微软雅黑"/>
                <a:cs typeface="Courier New"/>
              </a:rPr>
              <a:t>sin</a:t>
            </a:r>
            <a:r>
              <a:rPr lang="en-US" altLang="zh-CN" sz="2400" kern="100" spc="-50" dirty="0">
                <a:latin typeface="Times New Roman"/>
                <a:ea typeface="微软雅黑"/>
                <a:cs typeface="Courier New"/>
              </a:rPr>
              <a:t> 37°</a:t>
            </a:r>
            <a:r>
              <a:rPr lang="zh-CN" altLang="zh-CN" sz="2400" kern="100" spc="-50" dirty="0">
                <a:latin typeface="Times New Roman"/>
                <a:ea typeface="微软雅黑"/>
                <a:cs typeface="Times New Roman"/>
              </a:rPr>
              <a:t>＝</a:t>
            </a:r>
            <a:r>
              <a:rPr lang="en-US" altLang="zh-CN" sz="2400" kern="100" spc="-50" dirty="0">
                <a:latin typeface="Times New Roman"/>
                <a:ea typeface="微软雅黑"/>
                <a:cs typeface="Courier New"/>
              </a:rPr>
              <a:t>20</a:t>
            </a:r>
            <a:r>
              <a:rPr lang="en-US" altLang="zh-CN" sz="2400" kern="100" spc="-50" dirty="0">
                <a:latin typeface="宋体"/>
                <a:ea typeface="微软雅黑"/>
                <a:cs typeface="Times New Roman"/>
              </a:rPr>
              <a:t>×</a:t>
            </a:r>
            <a:r>
              <a:rPr lang="en-US" altLang="zh-CN" sz="2400" kern="100" spc="-50" dirty="0">
                <a:latin typeface="Times New Roman"/>
                <a:ea typeface="微软雅黑"/>
                <a:cs typeface="Courier New"/>
              </a:rPr>
              <a:t>10</a:t>
            </a:r>
            <a:r>
              <a:rPr lang="en-US" altLang="zh-CN" sz="2400" kern="100" spc="-50" dirty="0">
                <a:latin typeface="宋体"/>
                <a:ea typeface="微软雅黑"/>
                <a:cs typeface="Times New Roman"/>
              </a:rPr>
              <a:t>×</a:t>
            </a:r>
            <a:r>
              <a:rPr lang="en-US" altLang="zh-CN" sz="2400" kern="100" spc="-50" dirty="0">
                <a:latin typeface="Times New Roman"/>
                <a:ea typeface="微软雅黑"/>
                <a:cs typeface="Courier New"/>
              </a:rPr>
              <a:t>0.5</a:t>
            </a:r>
            <a:r>
              <a:rPr lang="en-US" altLang="zh-CN" sz="2400" kern="100" spc="-50" dirty="0">
                <a:latin typeface="宋体"/>
                <a:ea typeface="微软雅黑"/>
                <a:cs typeface="Times New Roman"/>
              </a:rPr>
              <a:t>×</a:t>
            </a:r>
            <a:r>
              <a:rPr lang="en-US" altLang="zh-CN" sz="2400" kern="100" spc="-50" dirty="0">
                <a:latin typeface="Times New Roman"/>
                <a:ea typeface="微软雅黑"/>
                <a:cs typeface="Courier New"/>
              </a:rPr>
              <a:t>0.6 J</a:t>
            </a:r>
            <a:r>
              <a:rPr lang="zh-CN" altLang="zh-CN" sz="2400" kern="100" spc="-50" dirty="0">
                <a:latin typeface="Times New Roman"/>
                <a:ea typeface="微软雅黑"/>
                <a:cs typeface="Times New Roman"/>
              </a:rPr>
              <a:t>＝</a:t>
            </a:r>
            <a:r>
              <a:rPr lang="en-US" altLang="zh-CN" sz="2400" kern="100" spc="-50" dirty="0">
                <a:latin typeface="Times New Roman"/>
                <a:ea typeface="微软雅黑"/>
                <a:cs typeface="Courier New"/>
              </a:rPr>
              <a:t>60 J.</a:t>
            </a:r>
            <a:r>
              <a:rPr lang="zh-CN" altLang="zh-CN" sz="2400" kern="100" dirty="0">
                <a:latin typeface="Times New Roman"/>
                <a:ea typeface="微软雅黑"/>
                <a:cs typeface="Times New Roman"/>
              </a:rPr>
              <a:t>支持力</a:t>
            </a:r>
            <a:r>
              <a:rPr lang="en-US" altLang="zh-CN" sz="2400" i="1" kern="100" dirty="0" err="1">
                <a:latin typeface="Times New Roman"/>
                <a:ea typeface="微软雅黑"/>
                <a:cs typeface="Courier New"/>
              </a:rPr>
              <a:t>F</a:t>
            </a:r>
            <a:r>
              <a:rPr lang="en-US" altLang="zh-CN" sz="2400" kern="100" baseline="-25000" dirty="0" err="1">
                <a:latin typeface="Times New Roman"/>
                <a:ea typeface="微软雅黑"/>
                <a:cs typeface="Courier New"/>
              </a:rPr>
              <a:t>N</a:t>
            </a:r>
            <a:r>
              <a:rPr lang="zh-CN" altLang="zh-CN" sz="2400" kern="100" dirty="0">
                <a:latin typeface="Times New Roman"/>
                <a:ea typeface="微软雅黑"/>
                <a:cs typeface="Times New Roman"/>
              </a:rPr>
              <a:t>对货物不做功</a:t>
            </a:r>
            <a:r>
              <a:rPr lang="en-US" altLang="zh-CN" sz="2400" i="1" kern="100" dirty="0">
                <a:latin typeface="Times New Roman"/>
                <a:ea typeface="微软雅黑"/>
                <a:cs typeface="Courier New"/>
              </a:rPr>
              <a:t>W</a:t>
            </a:r>
            <a:r>
              <a:rPr lang="en-US" altLang="zh-CN" sz="2400" kern="100" baseline="-25000" dirty="0">
                <a:latin typeface="Times New Roman"/>
                <a:ea typeface="微软雅黑"/>
                <a:cs typeface="Courier New"/>
              </a:rPr>
              <a:t>2</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0.</a:t>
            </a:r>
            <a:endParaRPr lang="zh-CN" altLang="zh-CN" sz="2400" kern="100" dirty="0">
              <a:latin typeface="宋体"/>
              <a:cs typeface="Courier New"/>
            </a:endParaRPr>
          </a:p>
          <a:p>
            <a:pPr algn="just">
              <a:lnSpc>
                <a:spcPct val="141000"/>
              </a:lnSpc>
              <a:spcAft>
                <a:spcPts val="0"/>
              </a:spcAft>
              <a:tabLst>
                <a:tab pos="2070735" algn="l"/>
              </a:tabLst>
            </a:pPr>
            <a:r>
              <a:rPr lang="zh-CN" altLang="zh-CN" sz="2400" kern="100" dirty="0">
                <a:latin typeface="Times New Roman"/>
                <a:ea typeface="微软雅黑"/>
                <a:cs typeface="Times New Roman"/>
              </a:rPr>
              <a:t>摩擦力</a:t>
            </a:r>
            <a:r>
              <a:rPr lang="en-US" altLang="zh-CN" sz="2400" i="1" kern="100" dirty="0" err="1">
                <a:latin typeface="Times New Roman"/>
                <a:ea typeface="微软雅黑"/>
                <a:cs typeface="Courier New"/>
              </a:rPr>
              <a:t>F</a:t>
            </a:r>
            <a:r>
              <a:rPr lang="en-US" altLang="zh-CN" sz="2400" kern="100" baseline="-25000" dirty="0" err="1">
                <a:latin typeface="Times New Roman"/>
                <a:ea typeface="微软雅黑"/>
                <a:cs typeface="Courier New"/>
              </a:rPr>
              <a:t>f</a:t>
            </a:r>
            <a:r>
              <a:rPr lang="zh-CN" altLang="zh-CN" sz="2400" kern="100" dirty="0">
                <a:latin typeface="Times New Roman"/>
                <a:ea typeface="微软雅黑"/>
                <a:cs typeface="Times New Roman"/>
              </a:rPr>
              <a:t>对货物做负功</a:t>
            </a:r>
            <a:endParaRPr lang="zh-CN" altLang="zh-CN" sz="2400" kern="100" dirty="0">
              <a:latin typeface="宋体"/>
              <a:cs typeface="Courier New"/>
            </a:endParaRPr>
          </a:p>
          <a:p>
            <a:pPr algn="just">
              <a:lnSpc>
                <a:spcPct val="141000"/>
              </a:lnSpc>
              <a:spcAft>
                <a:spcPts val="0"/>
              </a:spcAft>
              <a:tabLst>
                <a:tab pos="2070735" algn="l"/>
              </a:tabLst>
            </a:pPr>
            <a:r>
              <a:rPr lang="en-US" altLang="zh-CN" sz="2400" i="1" kern="100" dirty="0" err="1">
                <a:latin typeface="Times New Roman"/>
                <a:ea typeface="微软雅黑"/>
                <a:cs typeface="Courier New"/>
              </a:rPr>
              <a:t>W</a:t>
            </a:r>
            <a:r>
              <a:rPr lang="en-US" altLang="zh-CN" sz="2400" kern="100" baseline="-25000" dirty="0" err="1">
                <a:latin typeface="Times New Roman"/>
                <a:ea typeface="微软雅黑"/>
                <a:cs typeface="Courier New"/>
              </a:rPr>
              <a:t>3</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μmg</a:t>
            </a:r>
            <a:r>
              <a:rPr lang="en-US" altLang="zh-CN" sz="2400" kern="100" dirty="0" err="1">
                <a:latin typeface="Times New Roman"/>
                <a:ea typeface="微软雅黑"/>
                <a:cs typeface="Courier New"/>
              </a:rPr>
              <a:t>cos</a:t>
            </a:r>
            <a:r>
              <a:rPr lang="en-US" altLang="zh-CN" sz="2400" kern="100" dirty="0">
                <a:latin typeface="Times New Roman"/>
                <a:ea typeface="微软雅黑"/>
                <a:cs typeface="Courier New"/>
              </a:rPr>
              <a:t> 37°·</a:t>
            </a:r>
            <a:r>
              <a:rPr lang="en-US" altLang="zh-CN" sz="2400" i="1" kern="100" dirty="0" err="1">
                <a:latin typeface="Times New Roman"/>
                <a:ea typeface="微软雅黑"/>
                <a:cs typeface="Courier New"/>
              </a:rPr>
              <a:t>l</a:t>
            </a:r>
            <a:r>
              <a:rPr lang="en-US" altLang="zh-CN" sz="2400" kern="100" dirty="0" err="1">
                <a:latin typeface="Times New Roman"/>
                <a:ea typeface="微软雅黑"/>
                <a:cs typeface="Courier New"/>
              </a:rPr>
              <a:t>cos</a:t>
            </a:r>
            <a:r>
              <a:rPr lang="en-US" altLang="zh-CN" sz="2400" kern="100" dirty="0">
                <a:latin typeface="Times New Roman"/>
                <a:ea typeface="微软雅黑"/>
                <a:cs typeface="Courier New"/>
              </a:rPr>
              <a:t> 180</a:t>
            </a:r>
            <a:r>
              <a:rPr lang="en-US" altLang="zh-CN" sz="2400" kern="100" dirty="0" smtClean="0">
                <a:latin typeface="Times New Roman"/>
                <a:ea typeface="微软雅黑"/>
                <a:cs typeface="Courier New"/>
              </a:rPr>
              <a:t>°</a:t>
            </a:r>
            <a:r>
              <a:rPr lang="zh-CN" altLang="zh-CN" sz="2400" kern="100" dirty="0" smtClean="0">
                <a:latin typeface="Times New Roman"/>
                <a:ea typeface="微软雅黑"/>
                <a:cs typeface="Times New Roman"/>
              </a:rPr>
              <a:t>＝－</a:t>
            </a:r>
            <a:r>
              <a:rPr lang="en-US" altLang="zh-CN" sz="2400" kern="100" dirty="0">
                <a:latin typeface="Times New Roman"/>
                <a:ea typeface="微软雅黑"/>
                <a:cs typeface="Courier New"/>
              </a:rPr>
              <a:t>0.2</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20</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10</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0.8</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0.5 J</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16 J.</a:t>
            </a:r>
            <a:endParaRPr lang="zh-CN" altLang="zh-CN" sz="2400" kern="100" dirty="0">
              <a:effectLst/>
              <a:latin typeface="宋体"/>
              <a:cs typeface="Courier New"/>
            </a:endParaRPr>
          </a:p>
        </p:txBody>
      </p:sp>
    </p:spTree>
    <p:extLst>
      <p:ext uri="{BB962C8B-B14F-4D97-AF65-F5344CB8AC3E}">
        <p14:creationId xmlns:p14="http://schemas.microsoft.com/office/powerpoint/2010/main" val="223421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6554" y="781075"/>
            <a:ext cx="8892480" cy="4218463"/>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所以，合外力做的总功为</a:t>
            </a:r>
            <a:endParaRPr lang="zh-CN" altLang="zh-CN" sz="2600" kern="100" dirty="0">
              <a:latin typeface="宋体"/>
              <a:cs typeface="Courier New"/>
            </a:endParaRPr>
          </a:p>
          <a:p>
            <a:pPr algn="just">
              <a:lnSpc>
                <a:spcPct val="150000"/>
              </a:lnSpc>
              <a:spcAft>
                <a:spcPts val="0"/>
              </a:spcAft>
              <a:tabLst>
                <a:tab pos="2070735" algn="l"/>
              </a:tabLst>
            </a:pPr>
            <a:r>
              <a:rPr lang="en-US" altLang="zh-CN" sz="2600" i="1" kern="100" dirty="0">
                <a:latin typeface="Times New Roman"/>
                <a:ea typeface="微软雅黑"/>
                <a:cs typeface="Courier New"/>
              </a:rPr>
              <a:t>W</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W</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a:t>
            </a:r>
            <a:r>
              <a:rPr lang="en-US" altLang="zh-CN" sz="2600" i="1" kern="100" dirty="0">
                <a:latin typeface="Times New Roman"/>
                <a:ea typeface="微软雅黑"/>
                <a:cs typeface="Courier New"/>
              </a:rPr>
              <a:t>W</a:t>
            </a:r>
            <a:r>
              <a:rPr lang="en-US" altLang="zh-CN" sz="2600" kern="100" baseline="-25000" dirty="0">
                <a:latin typeface="Times New Roman"/>
                <a:ea typeface="微软雅黑"/>
                <a:cs typeface="Courier New"/>
              </a:rPr>
              <a:t>2</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W</a:t>
            </a:r>
            <a:r>
              <a:rPr lang="en-US" altLang="zh-CN" sz="2600" kern="100" baseline="-25000" dirty="0" err="1">
                <a:latin typeface="Times New Roman"/>
                <a:ea typeface="微软雅黑"/>
                <a:cs typeface="Courier New"/>
              </a:rPr>
              <a:t>3</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(60</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0</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16) J</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44 J.</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若先计算合外力再求功，则合外力做的功</a:t>
            </a:r>
            <a:endParaRPr lang="zh-CN" altLang="zh-CN" sz="2600" kern="100" dirty="0">
              <a:latin typeface="宋体"/>
              <a:cs typeface="Courier New"/>
            </a:endParaRPr>
          </a:p>
          <a:p>
            <a:pPr algn="just">
              <a:lnSpc>
                <a:spcPct val="150000"/>
              </a:lnSpc>
              <a:spcAft>
                <a:spcPts val="0"/>
              </a:spcAft>
              <a:tabLst>
                <a:tab pos="2070735" algn="l"/>
              </a:tabLst>
            </a:pPr>
            <a:r>
              <a:rPr lang="en-US" altLang="zh-CN" sz="2600" i="1" kern="100" dirty="0">
                <a:latin typeface="Times New Roman"/>
                <a:ea typeface="微软雅黑"/>
                <a:cs typeface="Courier New"/>
              </a:rPr>
              <a:t>W</a:t>
            </a:r>
            <a:r>
              <a:rPr lang="zh-CN" altLang="zh-CN" sz="2600" kern="100" dirty="0">
                <a:latin typeface="Times New Roman"/>
                <a:ea typeface="微软雅黑"/>
                <a:cs typeface="Times New Roman"/>
              </a:rPr>
              <a:t>＝</a:t>
            </a:r>
            <a:r>
              <a:rPr lang="en-US" altLang="zh-CN" sz="2600" i="1" kern="100" dirty="0">
                <a:latin typeface="Times New Roman"/>
                <a:ea typeface="微软雅黑"/>
                <a:cs typeface="Courier New"/>
              </a:rPr>
              <a:t>F</a:t>
            </a:r>
            <a:r>
              <a:rPr lang="zh-CN" altLang="zh-CN" sz="2600" kern="100" baseline="-25000" dirty="0">
                <a:latin typeface="Times New Roman"/>
                <a:ea typeface="微软雅黑"/>
                <a:cs typeface="Times New Roman"/>
              </a:rPr>
              <a:t>合</a:t>
            </a:r>
            <a:r>
              <a:rPr lang="en-US" altLang="zh-CN" sz="2600" i="1" kern="100" dirty="0">
                <a:latin typeface="Times New Roman"/>
                <a:ea typeface="微软雅黑"/>
                <a:cs typeface="Courier New"/>
              </a:rPr>
              <a:t>l</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a:t>
            </a:r>
            <a:r>
              <a:rPr lang="en-US" altLang="zh-CN" sz="2600" i="1" kern="100" dirty="0" err="1">
                <a:latin typeface="Times New Roman"/>
                <a:ea typeface="微软雅黑"/>
                <a:cs typeface="Courier New"/>
              </a:rPr>
              <a:t>mg</a:t>
            </a:r>
            <a:r>
              <a:rPr lang="en-US" altLang="zh-CN" sz="2600" kern="100" dirty="0" err="1">
                <a:latin typeface="Times New Roman"/>
                <a:ea typeface="微软雅黑"/>
                <a:cs typeface="Courier New"/>
              </a:rPr>
              <a:t>sin</a:t>
            </a:r>
            <a:r>
              <a:rPr lang="en-US" altLang="zh-CN" sz="2600" kern="100" dirty="0">
                <a:latin typeface="Times New Roman"/>
                <a:ea typeface="微软雅黑"/>
                <a:cs typeface="Courier New"/>
              </a:rPr>
              <a:t> 37°</a:t>
            </a:r>
            <a:r>
              <a:rPr lang="zh-CN" altLang="zh-CN" sz="2600" kern="100" dirty="0">
                <a:latin typeface="Times New Roman"/>
                <a:ea typeface="微软雅黑"/>
                <a:cs typeface="Times New Roman"/>
              </a:rPr>
              <a:t>－</a:t>
            </a:r>
            <a:r>
              <a:rPr lang="en-US" altLang="zh-CN" sz="2600" i="1" kern="100" dirty="0" err="1">
                <a:latin typeface="Times New Roman"/>
                <a:ea typeface="微软雅黑"/>
                <a:cs typeface="Courier New"/>
              </a:rPr>
              <a:t>μmg</a:t>
            </a:r>
            <a:r>
              <a:rPr lang="en-US" altLang="zh-CN" sz="2600" kern="100" dirty="0" err="1">
                <a:latin typeface="Times New Roman"/>
                <a:ea typeface="微软雅黑"/>
                <a:cs typeface="Courier New"/>
              </a:rPr>
              <a:t>cos</a:t>
            </a:r>
            <a:r>
              <a:rPr lang="en-US" altLang="zh-CN" sz="2600" kern="100" dirty="0">
                <a:latin typeface="Times New Roman"/>
                <a:ea typeface="微软雅黑"/>
                <a:cs typeface="Courier New"/>
              </a:rPr>
              <a:t> 37°)</a:t>
            </a:r>
            <a:r>
              <a:rPr lang="en-US" altLang="zh-CN" sz="2600" i="1" kern="100" dirty="0">
                <a:latin typeface="Times New Roman"/>
                <a:ea typeface="微软雅黑"/>
                <a:cs typeface="Courier New"/>
              </a:rPr>
              <a:t>l</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(20</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10</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0.6</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0.2</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20</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10</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0.8)</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0.5 J</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44 J.</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重力做的功为</a:t>
            </a:r>
            <a:r>
              <a:rPr lang="en-US" altLang="zh-CN" sz="2600" kern="100" dirty="0">
                <a:solidFill>
                  <a:srgbClr val="E46C0A"/>
                </a:solidFill>
                <a:latin typeface="Times New Roman"/>
                <a:ea typeface="微软雅黑"/>
                <a:cs typeface="Courier New"/>
              </a:rPr>
              <a:t>60 J</a:t>
            </a:r>
            <a:r>
              <a:rPr lang="zh-CN" altLang="zh-CN" sz="2600" kern="100" dirty="0">
                <a:solidFill>
                  <a:srgbClr val="E46C0A"/>
                </a:solidFill>
                <a:latin typeface="Times New Roman"/>
                <a:ea typeface="微软雅黑"/>
                <a:cs typeface="Times New Roman"/>
              </a:rPr>
              <a:t>　支持力做的功为</a:t>
            </a:r>
            <a:r>
              <a:rPr lang="en-US" altLang="zh-CN" sz="2600" kern="100" dirty="0">
                <a:solidFill>
                  <a:srgbClr val="E46C0A"/>
                </a:solidFill>
                <a:latin typeface="Times New Roman"/>
                <a:ea typeface="微软雅黑"/>
                <a:cs typeface="Courier New"/>
              </a:rPr>
              <a:t>0</a:t>
            </a:r>
            <a:r>
              <a:rPr lang="zh-CN" altLang="zh-CN" sz="2600" kern="100" dirty="0">
                <a:solidFill>
                  <a:srgbClr val="E46C0A"/>
                </a:solidFill>
                <a:latin typeface="Times New Roman"/>
                <a:ea typeface="微软雅黑"/>
                <a:cs typeface="Times New Roman"/>
              </a:rPr>
              <a:t>　摩擦力做的功为－</a:t>
            </a:r>
            <a:r>
              <a:rPr lang="en-US" altLang="zh-CN" sz="2600" kern="100" dirty="0">
                <a:solidFill>
                  <a:srgbClr val="E46C0A"/>
                </a:solidFill>
                <a:latin typeface="Times New Roman"/>
                <a:ea typeface="微软雅黑"/>
                <a:cs typeface="Courier New"/>
              </a:rPr>
              <a:t>16 J</a:t>
            </a:r>
            <a:r>
              <a:rPr lang="zh-CN" altLang="zh-CN" sz="2600" kern="100" dirty="0">
                <a:solidFill>
                  <a:srgbClr val="E46C0A"/>
                </a:solidFill>
                <a:latin typeface="Times New Roman"/>
                <a:ea typeface="微软雅黑"/>
                <a:cs typeface="Times New Roman"/>
              </a:rPr>
              <a:t>　合外力做的功为</a:t>
            </a:r>
            <a:r>
              <a:rPr lang="en-US" altLang="zh-CN" sz="2600" kern="100" dirty="0">
                <a:solidFill>
                  <a:srgbClr val="E46C0A"/>
                </a:solidFill>
                <a:latin typeface="Times New Roman"/>
                <a:ea typeface="微软雅黑"/>
                <a:cs typeface="Courier New"/>
              </a:rPr>
              <a:t>44 J</a:t>
            </a:r>
            <a:endParaRPr lang="zh-CN" altLang="zh-CN" sz="2600" kern="100" dirty="0">
              <a:effectLst/>
              <a:latin typeface="宋体"/>
              <a:cs typeface="Courier New"/>
            </a:endParaRPr>
          </a:p>
        </p:txBody>
      </p:sp>
      <p:sp>
        <p:nvSpPr>
          <p:cNvPr id="13" name="TextBox 12">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2" name="Picture 2">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9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p:cTn id="2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97979" y="400417"/>
            <a:ext cx="5228009"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一、追寻守恒量</a:t>
            </a:r>
            <a:r>
              <a:rPr lang="en-US" altLang="zh-CN" sz="2800" b="1" kern="100" dirty="0">
                <a:solidFill>
                  <a:schemeClr val="tx1"/>
                </a:solidFill>
                <a:cs typeface="Times New Roman"/>
              </a:rPr>
              <a:t>——</a:t>
            </a:r>
            <a:r>
              <a:rPr lang="zh-CN" altLang="en-US" sz="2800" b="1" kern="100" dirty="0">
                <a:solidFill>
                  <a:schemeClr val="tx1"/>
                </a:solidFill>
                <a:cs typeface="Times New Roman"/>
              </a:rPr>
              <a:t>能量</a:t>
            </a:r>
            <a:endParaRPr lang="zh-CN" altLang="zh-CN" sz="2800" b="1" kern="100" dirty="0">
              <a:solidFill>
                <a:schemeClr val="tx1"/>
              </a:solidFill>
              <a:effectLst/>
              <a:cs typeface="Courier New"/>
            </a:endParaRPr>
          </a:p>
        </p:txBody>
      </p:sp>
      <p:sp>
        <p:nvSpPr>
          <p:cNvPr id="10" name="圆角矩形 9"/>
          <p:cNvSpPr/>
          <p:nvPr/>
        </p:nvSpPr>
        <p:spPr>
          <a:xfrm>
            <a:off x="155130" y="1215747"/>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07502" y="1763236"/>
            <a:ext cx="5400602" cy="1292662"/>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如图</a:t>
            </a: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所示为伽利略的理想斜面实验</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忽略了摩擦及空气阻力</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
        <p:nvSpPr>
          <p:cNvPr id="3" name="矩形 2"/>
          <p:cNvSpPr/>
          <p:nvPr/>
        </p:nvSpPr>
        <p:spPr>
          <a:xfrm>
            <a:off x="7226771" y="2538362"/>
            <a:ext cx="684803" cy="492443"/>
          </a:xfrm>
          <a:prstGeom prst="rect">
            <a:avLst/>
          </a:prstGeom>
        </p:spPr>
        <p:txBody>
          <a:bodyPr wrap="none">
            <a:spAutoFit/>
          </a:bodyPr>
          <a:lstStyle/>
          <a:p>
            <a:r>
              <a:rPr lang="zh-CN" altLang="zh-CN" sz="2600" kern="100" dirty="0">
                <a:solidFill>
                  <a:prstClr val="black"/>
                </a:solidFill>
                <a:latin typeface="Times New Roman"/>
                <a:ea typeface="微软雅黑"/>
                <a:cs typeface="Times New Roman"/>
              </a:rPr>
              <a:t>图</a:t>
            </a:r>
            <a:r>
              <a:rPr lang="en-US" altLang="zh-CN" sz="2600" kern="100" dirty="0">
                <a:solidFill>
                  <a:prstClr val="black"/>
                </a:solidFill>
                <a:latin typeface="Times New Roman"/>
                <a:ea typeface="微软雅黑"/>
                <a:cs typeface="Courier New"/>
              </a:rPr>
              <a:t>1</a:t>
            </a:r>
            <a:endParaRPr lang="zh-CN" altLang="en-US" sz="2600" dirty="0"/>
          </a:p>
        </p:txBody>
      </p:sp>
      <p:pic>
        <p:nvPicPr>
          <p:cNvPr id="13" name="图片 12" descr="F:\2015赵瑊\同步\物理\人教必修2\word\A256.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6136" y="1365095"/>
            <a:ext cx="3168352" cy="1082367"/>
          </a:xfrm>
          <a:prstGeom prst="rect">
            <a:avLst/>
          </a:prstGeom>
          <a:noFill/>
          <a:ln>
            <a:noFill/>
          </a:ln>
        </p:spPr>
      </p:pic>
      <p:sp>
        <p:nvSpPr>
          <p:cNvPr id="14" name="矩形 13"/>
          <p:cNvSpPr/>
          <p:nvPr/>
        </p:nvSpPr>
        <p:spPr>
          <a:xfrm>
            <a:off x="107502" y="2983180"/>
            <a:ext cx="8856986" cy="1892826"/>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当小</a:t>
            </a:r>
            <a:r>
              <a:rPr lang="zh-CN" altLang="zh-CN" sz="2600" kern="100" spc="-90" dirty="0">
                <a:latin typeface="Times New Roman"/>
                <a:ea typeface="微软雅黑"/>
                <a:cs typeface="Times New Roman"/>
              </a:rPr>
              <a:t>球沿斜面从高处由静止滚下时</a:t>
            </a:r>
            <a:r>
              <a:rPr lang="zh-CN" altLang="zh-CN" sz="2600" kern="100" spc="-600" dirty="0">
                <a:latin typeface="Times New Roman"/>
                <a:ea typeface="微软雅黑"/>
                <a:cs typeface="Times New Roman"/>
              </a:rPr>
              <a:t>，</a:t>
            </a:r>
            <a:r>
              <a:rPr lang="zh-CN" altLang="zh-CN" sz="2600" kern="100" spc="-90" dirty="0">
                <a:latin typeface="Times New Roman"/>
                <a:ea typeface="微软雅黑"/>
                <a:cs typeface="Times New Roman"/>
              </a:rPr>
              <a:t>小球的高度不断减小</a:t>
            </a:r>
            <a:r>
              <a:rPr lang="zh-CN" altLang="zh-CN" sz="2600" kern="100" spc="-600" dirty="0">
                <a:latin typeface="Times New Roman"/>
                <a:ea typeface="微软雅黑"/>
                <a:cs typeface="Times New Roman"/>
              </a:rPr>
              <a:t>，</a:t>
            </a:r>
            <a:r>
              <a:rPr lang="zh-CN" altLang="zh-CN" sz="2600" kern="100" dirty="0">
                <a:latin typeface="Times New Roman"/>
                <a:ea typeface="微软雅黑"/>
                <a:cs typeface="Times New Roman"/>
              </a:rPr>
              <a:t>而速度不断增大，当小球沿另一个斜面向上滚时，小球的位置不断升高，而速度不断减小，这些说明了什么</a:t>
            </a:r>
            <a:r>
              <a:rPr lang="zh-CN" altLang="zh-CN" sz="2600" kern="100" dirty="0" smtClean="0">
                <a:latin typeface="Times New Roman"/>
                <a:ea typeface="微软雅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554" y="339502"/>
            <a:ext cx="8892000" cy="4293483"/>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当小球凭借其位置而具有的物理量不断减小时，由于运动而具有的物理量不断增大；当小球凭借其位置而具有的物理量不断增大时，由于运动而具有的物理量不断减小</a:t>
            </a:r>
            <a:r>
              <a:rPr lang="en-US" altLang="zh-CN" sz="2600" kern="100" dirty="0">
                <a:solidFill>
                  <a:srgbClr val="E46C0A"/>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若改变右边斜面的倾角则发现，无论倾角大些还是小些，小球总是能达到同一高度，若把斜面放平，小球将一直运动下去，这些说明什么？</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说明在运动过程中</a:t>
            </a:r>
            <a:r>
              <a:rPr lang="en-US" altLang="zh-CN" sz="2600" kern="100" dirty="0">
                <a:solidFill>
                  <a:srgbClr val="E46C0A"/>
                </a:solidFill>
                <a:latin typeface="宋体"/>
                <a:ea typeface="微软雅黑"/>
                <a:cs typeface="Times New Roman"/>
              </a:rPr>
              <a:t>“</a:t>
            </a:r>
            <a:r>
              <a:rPr lang="zh-CN" altLang="zh-CN" sz="2600" kern="100" dirty="0">
                <a:solidFill>
                  <a:srgbClr val="E46C0A"/>
                </a:solidFill>
                <a:latin typeface="Times New Roman"/>
                <a:ea typeface="微软雅黑"/>
                <a:cs typeface="Times New Roman"/>
              </a:rPr>
              <a:t>某个量</a:t>
            </a:r>
            <a:r>
              <a:rPr lang="en-US" altLang="zh-CN" sz="2600" kern="100" dirty="0">
                <a:solidFill>
                  <a:srgbClr val="E46C0A"/>
                </a:solidFill>
                <a:latin typeface="宋体"/>
                <a:ea typeface="微软雅黑"/>
                <a:cs typeface="Times New Roman"/>
              </a:rPr>
              <a:t>”</a:t>
            </a:r>
            <a:r>
              <a:rPr lang="zh-CN" altLang="zh-CN" sz="2600" kern="100" dirty="0">
                <a:solidFill>
                  <a:srgbClr val="E46C0A"/>
                </a:solidFill>
                <a:latin typeface="Times New Roman"/>
                <a:ea typeface="微软雅黑"/>
                <a:cs typeface="Times New Roman"/>
              </a:rPr>
              <a:t>是守恒的</a:t>
            </a:r>
            <a:r>
              <a:rPr lang="en-US" altLang="zh-CN" sz="2600" kern="100" dirty="0">
                <a:solidFill>
                  <a:srgbClr val="E46C0A"/>
                </a:solidFill>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6560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90055" y="581265"/>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141411" y="1185904"/>
            <a:ext cx="8856000" cy="332398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动能和势能</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动能：物体</a:t>
            </a:r>
            <a:r>
              <a:rPr lang="zh-CN" altLang="zh-CN" sz="2800" kern="100" dirty="0" smtClean="0">
                <a:latin typeface="Times New Roman"/>
                <a:ea typeface="微软雅黑"/>
                <a:cs typeface="Times New Roman"/>
              </a:rPr>
              <a:t>由于</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而</a:t>
            </a:r>
            <a:r>
              <a:rPr lang="zh-CN" altLang="zh-CN" sz="2800" kern="100" dirty="0">
                <a:latin typeface="Times New Roman"/>
                <a:ea typeface="微软雅黑"/>
                <a:cs typeface="Times New Roman"/>
              </a:rPr>
              <a:t>具有的能量</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势能：相互作用的物体凭借其位置而具有的能量</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在伽利略的理想斜面实验中，小球</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和</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可以</a:t>
            </a:r>
            <a:r>
              <a:rPr lang="zh-CN" altLang="zh-CN" sz="2800" kern="100" dirty="0">
                <a:latin typeface="Times New Roman"/>
                <a:ea typeface="微软雅黑"/>
                <a:cs typeface="Times New Roman"/>
              </a:rPr>
              <a:t>相互转化</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7308304" y="3181608"/>
            <a:ext cx="1322065"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动能</a:t>
            </a:r>
            <a:endParaRPr lang="zh-CN" altLang="en-US" dirty="0">
              <a:solidFill>
                <a:srgbClr val="0070C0"/>
              </a:solidFill>
            </a:endParaRPr>
          </a:p>
        </p:txBody>
      </p:sp>
      <p:sp>
        <p:nvSpPr>
          <p:cNvPr id="5" name="矩形 4"/>
          <p:cNvSpPr/>
          <p:nvPr/>
        </p:nvSpPr>
        <p:spPr>
          <a:xfrm>
            <a:off x="3131840" y="1904628"/>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运动</a:t>
            </a:r>
            <a:endParaRPr lang="zh-CN" altLang="zh-CN" sz="2800" kern="100" dirty="0">
              <a:solidFill>
                <a:srgbClr val="0070C0"/>
              </a:solidFill>
              <a:latin typeface="Times New Roman"/>
              <a:ea typeface="微软雅黑"/>
              <a:cs typeface="Times New Roman"/>
            </a:endParaRPr>
          </a:p>
        </p:txBody>
      </p:sp>
      <p:sp>
        <p:nvSpPr>
          <p:cNvPr id="8" name="矩形 7"/>
          <p:cNvSpPr/>
          <p:nvPr/>
        </p:nvSpPr>
        <p:spPr>
          <a:xfrm>
            <a:off x="6126986" y="3176389"/>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势能</a:t>
            </a:r>
            <a:endParaRPr lang="zh-CN" altLang="zh-CN" sz="28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86143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1411" y="230783"/>
            <a:ext cx="8851652" cy="461664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能量的性质</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能量是一</a:t>
            </a:r>
            <a:r>
              <a:rPr lang="zh-CN" altLang="zh-CN" sz="2800" kern="100" dirty="0" smtClean="0">
                <a:latin typeface="Times New Roman"/>
                <a:ea typeface="微软雅黑"/>
                <a:cs typeface="Times New Roman"/>
              </a:rPr>
              <a:t>个</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a:t>
            </a:r>
            <a:r>
              <a:rPr lang="zh-CN" altLang="zh-CN" sz="2800" kern="100" dirty="0">
                <a:latin typeface="Times New Roman"/>
                <a:ea typeface="微软雅黑"/>
                <a:cs typeface="Times New Roman"/>
              </a:rPr>
              <a:t>是描述物质</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或系统</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运动状态的一个物理量</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自然界中物质的运动是多种多样的，相对于各种不同的运动形式有各种不同形式的能量</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各种不同形式的能量可以相互转化，并且在转化过程中，能量的总量</a:t>
            </a:r>
            <a:r>
              <a:rPr lang="zh-CN" altLang="zh-CN" sz="2800" kern="100" dirty="0" smtClean="0">
                <a:latin typeface="Times New Roman"/>
                <a:ea typeface="微软雅黑"/>
                <a:cs typeface="Times New Roman"/>
              </a:rPr>
              <a:t>是</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的</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2" name="矩形 1"/>
          <p:cNvSpPr/>
          <p:nvPr/>
        </p:nvSpPr>
        <p:spPr>
          <a:xfrm>
            <a:off x="3032483" y="4155926"/>
            <a:ext cx="1352068"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不变</a:t>
            </a:r>
            <a:endParaRPr lang="zh-CN" altLang="en-US" dirty="0">
              <a:solidFill>
                <a:srgbClr val="0070C0"/>
              </a:solidFill>
            </a:endParaRPr>
          </a:p>
        </p:txBody>
      </p:sp>
      <p:sp>
        <p:nvSpPr>
          <p:cNvPr id="3" name="矩形 2"/>
          <p:cNvSpPr/>
          <p:nvPr/>
        </p:nvSpPr>
        <p:spPr>
          <a:xfrm>
            <a:off x="2398395" y="944141"/>
            <a:ext cx="1261884" cy="523220"/>
          </a:xfrm>
          <a:prstGeom prst="rect">
            <a:avLst/>
          </a:prstGeom>
        </p:spPr>
        <p:txBody>
          <a:bodyPr wrap="none">
            <a:spAutoFit/>
          </a:bodyPr>
          <a:lstStyle/>
          <a:p>
            <a:pPr lvl="0"/>
            <a:r>
              <a:rPr lang="zh-CN" altLang="zh-CN" sz="2800" kern="100">
                <a:solidFill>
                  <a:srgbClr val="0070C0"/>
                </a:solidFill>
                <a:latin typeface="Times New Roman"/>
                <a:ea typeface="微软雅黑"/>
                <a:cs typeface="Times New Roman"/>
              </a:rPr>
              <a:t>状态量</a:t>
            </a:r>
            <a:endParaRPr lang="zh-CN" altLang="zh-CN" sz="28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27874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203896" y="-1488"/>
            <a:ext cx="546727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二、功</a:t>
            </a:r>
            <a:endParaRPr lang="zh-CN" altLang="zh-CN" sz="2800" b="1" kern="100" dirty="0">
              <a:solidFill>
                <a:schemeClr val="tx1"/>
              </a:solidFill>
              <a:effectLst/>
              <a:cs typeface="Courier New"/>
            </a:endParaRPr>
          </a:p>
        </p:txBody>
      </p:sp>
      <p:sp>
        <p:nvSpPr>
          <p:cNvPr id="3" name="圆角矩形 2"/>
          <p:cNvSpPr/>
          <p:nvPr/>
        </p:nvSpPr>
        <p:spPr>
          <a:xfrm>
            <a:off x="261047" y="81935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03896" y="1371997"/>
            <a:ext cx="8751067" cy="3634456"/>
          </a:xfrm>
          <a:prstGeom prst="rect">
            <a:avLst/>
          </a:prstGeom>
        </p:spPr>
        <p:txBody>
          <a:bodyPr wrap="square">
            <a:spAutoFit/>
          </a:bodyPr>
          <a:lstStyle/>
          <a:p>
            <a:pPr algn="just">
              <a:lnSpc>
                <a:spcPct val="145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某同学用手平托一本书竖直向上移动一段距离，又平托书水平移动一段距离，在这两个过程中手对书的支持力是否对书做功？</a:t>
            </a:r>
            <a:endParaRPr lang="zh-CN" altLang="zh-CN" sz="2700" kern="100" dirty="0">
              <a:latin typeface="宋体"/>
              <a:cs typeface="Courier New"/>
            </a:endParaRPr>
          </a:p>
          <a:p>
            <a:pPr algn="just">
              <a:lnSpc>
                <a:spcPct val="145000"/>
              </a:lnSpc>
              <a:spcAft>
                <a:spcPts val="0"/>
              </a:spcAft>
              <a:tabLst>
                <a:tab pos="2070735" algn="l"/>
              </a:tabLst>
            </a:pPr>
            <a:r>
              <a:rPr lang="zh-CN" altLang="zh-CN" sz="2700" b="1" kern="100" dirty="0">
                <a:solidFill>
                  <a:srgbClr val="00B0F0"/>
                </a:solidFill>
                <a:latin typeface="Times New Roman"/>
                <a:ea typeface="微软雅黑"/>
                <a:cs typeface="Times New Roman"/>
              </a:rPr>
              <a:t>答案</a:t>
            </a:r>
            <a:r>
              <a:rPr lang="zh-CN" altLang="zh-CN" sz="2700" kern="100" dirty="0">
                <a:latin typeface="Times New Roman"/>
                <a:ea typeface="微软雅黑"/>
                <a:cs typeface="Times New Roman"/>
              </a:rPr>
              <a:t>　</a:t>
            </a:r>
            <a:r>
              <a:rPr lang="zh-CN" altLang="zh-CN" sz="2700" kern="100" dirty="0">
                <a:solidFill>
                  <a:srgbClr val="E46C0A"/>
                </a:solidFill>
                <a:latin typeface="Times New Roman"/>
                <a:ea typeface="微软雅黑"/>
                <a:cs typeface="Times New Roman"/>
              </a:rPr>
              <a:t>平托一本书竖直向上移动时，手对书的支持力对书做功，而平托书水平移动一段距离时，手对书的支持力不做功</a:t>
            </a:r>
            <a:r>
              <a:rPr lang="en-US" altLang="zh-CN" sz="2700" kern="100" dirty="0">
                <a:solidFill>
                  <a:srgbClr val="E46C0A"/>
                </a:solidFill>
                <a:latin typeface="Times New Roman"/>
                <a:ea typeface="微软雅黑"/>
                <a:cs typeface="Courier New"/>
              </a:rPr>
              <a:t>.</a:t>
            </a:r>
            <a:endParaRPr lang="zh-CN" altLang="zh-CN" sz="2700" kern="100" dirty="0">
              <a:effectLst/>
              <a:latin typeface="宋体"/>
              <a:cs typeface="Courier New"/>
            </a:endParaRPr>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029" y="487357"/>
            <a:ext cx="5309542" cy="1962076"/>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2.</a:t>
            </a:r>
            <a:r>
              <a:rPr lang="zh-CN" altLang="zh-CN" sz="2700" kern="100" dirty="0" smtClean="0">
                <a:latin typeface="Times New Roman"/>
                <a:ea typeface="微软雅黑"/>
                <a:cs typeface="Times New Roman"/>
              </a:rPr>
              <a:t>如图</a:t>
            </a:r>
            <a:r>
              <a:rPr lang="en-US" altLang="zh-CN" sz="2700" kern="100" dirty="0" smtClean="0">
                <a:latin typeface="Times New Roman"/>
                <a:ea typeface="微软雅黑"/>
                <a:cs typeface="Courier New"/>
              </a:rPr>
              <a:t>2</a:t>
            </a:r>
            <a:r>
              <a:rPr lang="zh-CN" altLang="zh-CN" sz="2700" kern="100" dirty="0" smtClean="0">
                <a:latin typeface="Times New Roman"/>
                <a:ea typeface="微软雅黑"/>
                <a:cs typeface="Times New Roman"/>
              </a:rPr>
              <a:t>所</a:t>
            </a:r>
            <a:r>
              <a:rPr lang="zh-CN" altLang="zh-CN" sz="2700" kern="100" dirty="0">
                <a:latin typeface="Times New Roman"/>
                <a:ea typeface="微软雅黑"/>
                <a:cs typeface="Times New Roman"/>
              </a:rPr>
              <a:t>示，物体在与水平方向夹角为</a:t>
            </a:r>
            <a:r>
              <a:rPr lang="en-US" altLang="zh-CN" sz="2700" i="1" kern="100" dirty="0">
                <a:latin typeface="Times New Roman"/>
                <a:ea typeface="微软雅黑"/>
                <a:cs typeface="Courier New"/>
              </a:rPr>
              <a:t>α</a:t>
            </a:r>
            <a:r>
              <a:rPr lang="zh-CN" altLang="zh-CN" sz="2700" kern="100" dirty="0">
                <a:latin typeface="Times New Roman"/>
                <a:ea typeface="微软雅黑"/>
                <a:cs typeface="Times New Roman"/>
              </a:rPr>
              <a:t>的力</a:t>
            </a:r>
            <a:r>
              <a:rPr lang="en-US" altLang="zh-CN" sz="2700" i="1" kern="100" dirty="0">
                <a:latin typeface="Times New Roman"/>
                <a:ea typeface="微软雅黑"/>
                <a:cs typeface="Courier New"/>
              </a:rPr>
              <a:t>F</a:t>
            </a:r>
            <a:r>
              <a:rPr lang="zh-CN" altLang="zh-CN" sz="2700" kern="100" dirty="0">
                <a:latin typeface="Times New Roman"/>
                <a:ea typeface="微软雅黑"/>
                <a:cs typeface="Times New Roman"/>
              </a:rPr>
              <a:t>的作用下前进了</a:t>
            </a:r>
            <a:r>
              <a:rPr lang="en-US" altLang="zh-CN" sz="2700" i="1" kern="100" dirty="0">
                <a:latin typeface="Times New Roman"/>
                <a:ea typeface="微软雅黑"/>
                <a:cs typeface="Courier New"/>
              </a:rPr>
              <a:t>l</a:t>
            </a:r>
            <a:r>
              <a:rPr lang="zh-CN" altLang="zh-CN" sz="2700" kern="100" dirty="0">
                <a:latin typeface="Times New Roman"/>
                <a:ea typeface="微软雅黑"/>
                <a:cs typeface="Times New Roman"/>
              </a:rPr>
              <a:t>，则力</a:t>
            </a:r>
            <a:r>
              <a:rPr lang="en-US" altLang="zh-CN" sz="2700" i="1" kern="100" dirty="0">
                <a:latin typeface="Times New Roman"/>
                <a:ea typeface="微软雅黑"/>
                <a:cs typeface="Courier New"/>
              </a:rPr>
              <a:t>F</a:t>
            </a:r>
            <a:r>
              <a:rPr lang="zh-CN" altLang="zh-CN" sz="2700" kern="100" dirty="0">
                <a:latin typeface="Times New Roman"/>
                <a:ea typeface="微软雅黑"/>
                <a:cs typeface="Times New Roman"/>
              </a:rPr>
              <a:t>对物体做的功如何表示？</a:t>
            </a:r>
            <a:endParaRPr lang="zh-CN" altLang="zh-CN" sz="2700" kern="100" dirty="0">
              <a:effectLst/>
              <a:latin typeface="宋体"/>
              <a:cs typeface="Courier New"/>
            </a:endParaRPr>
          </a:p>
        </p:txBody>
      </p:sp>
      <p:sp>
        <p:nvSpPr>
          <p:cNvPr id="2" name="矩形 1"/>
          <p:cNvSpPr/>
          <p:nvPr/>
        </p:nvSpPr>
        <p:spPr>
          <a:xfrm>
            <a:off x="7117660" y="1842031"/>
            <a:ext cx="723275" cy="523220"/>
          </a:xfrm>
          <a:prstGeom prst="rect">
            <a:avLst/>
          </a:prstGeom>
        </p:spPr>
        <p:txBody>
          <a:bodyPr wrap="none">
            <a:spAutoFit/>
          </a:bodyPr>
          <a:lstStyle/>
          <a:p>
            <a:r>
              <a:rPr lang="zh-CN" altLang="zh-CN" sz="2700" kern="100" dirty="0">
                <a:solidFill>
                  <a:prstClr val="black"/>
                </a:solidFill>
                <a:latin typeface="Times New Roman"/>
                <a:ea typeface="微软雅黑"/>
                <a:cs typeface="Times New Roman"/>
              </a:rPr>
              <a:t>图</a:t>
            </a:r>
            <a:r>
              <a:rPr lang="en-US" altLang="zh-CN" sz="2700" kern="100" dirty="0">
                <a:solidFill>
                  <a:prstClr val="black"/>
                </a:solidFill>
                <a:latin typeface="Times New Roman"/>
                <a:ea typeface="微软雅黑"/>
                <a:cs typeface="Courier New"/>
              </a:rPr>
              <a:t>2</a:t>
            </a:r>
            <a:endParaRPr lang="zh-CN" altLang="en-US" sz="2700" dirty="0"/>
          </a:p>
        </p:txBody>
      </p:sp>
      <p:pic>
        <p:nvPicPr>
          <p:cNvPr id="5" name="图片 4" descr="F:\2015赵瑊\同步\物理\人教必修2\word\S51.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2011" y="524175"/>
            <a:ext cx="3484959" cy="1183536"/>
          </a:xfrm>
          <a:prstGeom prst="rect">
            <a:avLst/>
          </a:prstGeom>
          <a:noFill/>
          <a:ln>
            <a:noFill/>
          </a:ln>
        </p:spPr>
      </p:pic>
      <p:sp>
        <p:nvSpPr>
          <p:cNvPr id="6" name="矩形 5"/>
          <p:cNvSpPr/>
          <p:nvPr/>
        </p:nvSpPr>
        <p:spPr>
          <a:xfrm>
            <a:off x="117028" y="2403351"/>
            <a:ext cx="8909942" cy="1884170"/>
          </a:xfrm>
          <a:prstGeom prst="rect">
            <a:avLst/>
          </a:prstGeom>
        </p:spPr>
        <p:txBody>
          <a:bodyPr wrap="square">
            <a:spAutoFit/>
          </a:bodyPr>
          <a:lstStyle/>
          <a:p>
            <a:pPr algn="just">
              <a:lnSpc>
                <a:spcPct val="150000"/>
              </a:lnSpc>
              <a:spcAft>
                <a:spcPts val="0"/>
              </a:spcAft>
              <a:tabLst>
                <a:tab pos="2070735" algn="l"/>
              </a:tabLst>
            </a:pPr>
            <a:r>
              <a:rPr lang="zh-CN" altLang="zh-CN" sz="2700" b="1" kern="100" dirty="0">
                <a:solidFill>
                  <a:srgbClr val="00B0F0"/>
                </a:solidFill>
                <a:latin typeface="Times New Roman"/>
                <a:ea typeface="微软雅黑"/>
                <a:cs typeface="Times New Roman"/>
              </a:rPr>
              <a:t>答案</a:t>
            </a:r>
            <a:r>
              <a:rPr lang="zh-CN" altLang="zh-CN" sz="2700" kern="100" dirty="0">
                <a:latin typeface="Times New Roman"/>
                <a:ea typeface="微软雅黑"/>
                <a:cs typeface="Times New Roman"/>
              </a:rPr>
              <a:t>　</a:t>
            </a:r>
            <a:r>
              <a:rPr lang="zh-CN" altLang="zh-CN" sz="2700" kern="100" dirty="0">
                <a:solidFill>
                  <a:srgbClr val="E46C0A"/>
                </a:solidFill>
                <a:latin typeface="Times New Roman"/>
                <a:ea typeface="微软雅黑"/>
                <a:cs typeface="Times New Roman"/>
              </a:rPr>
              <a:t>把力</a:t>
            </a:r>
            <a:r>
              <a:rPr lang="en-US" altLang="zh-CN" sz="2700" i="1" kern="100" dirty="0">
                <a:solidFill>
                  <a:srgbClr val="E46C0A"/>
                </a:solidFill>
                <a:latin typeface="Times New Roman"/>
                <a:ea typeface="微软雅黑"/>
                <a:cs typeface="Courier New"/>
              </a:rPr>
              <a:t>F</a:t>
            </a:r>
            <a:r>
              <a:rPr lang="zh-CN" altLang="zh-CN" sz="2700" kern="100" dirty="0">
                <a:solidFill>
                  <a:srgbClr val="E46C0A"/>
                </a:solidFill>
                <a:latin typeface="Times New Roman"/>
                <a:ea typeface="微软雅黑"/>
                <a:cs typeface="Times New Roman"/>
              </a:rPr>
              <a:t>沿水平方向和竖直方向进行正交分解，其中竖直方向的分力没有对物体做功，水平方向的分力</a:t>
            </a:r>
            <a:r>
              <a:rPr lang="en-US" altLang="zh-CN" sz="2700" i="1" kern="100" dirty="0" err="1">
                <a:solidFill>
                  <a:srgbClr val="E46C0A"/>
                </a:solidFill>
                <a:latin typeface="Times New Roman"/>
                <a:ea typeface="微软雅黑"/>
                <a:cs typeface="Courier New"/>
              </a:rPr>
              <a:t>F</a:t>
            </a:r>
            <a:r>
              <a:rPr lang="en-US" altLang="zh-CN" sz="2700" kern="100" dirty="0" err="1">
                <a:solidFill>
                  <a:srgbClr val="E46C0A"/>
                </a:solidFill>
                <a:latin typeface="Times New Roman"/>
                <a:ea typeface="微软雅黑"/>
                <a:cs typeface="Courier New"/>
              </a:rPr>
              <a:t>cos</a:t>
            </a:r>
            <a:r>
              <a:rPr lang="en-US" altLang="zh-CN" sz="2700" kern="100" dirty="0">
                <a:solidFill>
                  <a:srgbClr val="E46C0A"/>
                </a:solidFill>
                <a:latin typeface="Times New Roman"/>
                <a:ea typeface="微软雅黑"/>
                <a:cs typeface="Courier New"/>
              </a:rPr>
              <a:t> </a:t>
            </a:r>
            <a:r>
              <a:rPr lang="en-US" altLang="zh-CN" sz="2700" i="1" kern="100" dirty="0">
                <a:solidFill>
                  <a:srgbClr val="E46C0A"/>
                </a:solidFill>
                <a:latin typeface="Times New Roman"/>
                <a:ea typeface="微软雅黑"/>
                <a:cs typeface="Courier New"/>
              </a:rPr>
              <a:t>α</a:t>
            </a:r>
            <a:r>
              <a:rPr lang="zh-CN" altLang="zh-CN" sz="2700" kern="100" dirty="0">
                <a:solidFill>
                  <a:srgbClr val="E46C0A"/>
                </a:solidFill>
                <a:latin typeface="Times New Roman"/>
                <a:ea typeface="微软雅黑"/>
                <a:cs typeface="Times New Roman"/>
              </a:rPr>
              <a:t>所做的功为</a:t>
            </a:r>
            <a:r>
              <a:rPr lang="en-US" altLang="zh-CN" sz="2700" i="1" kern="100" dirty="0" err="1">
                <a:solidFill>
                  <a:srgbClr val="E46C0A"/>
                </a:solidFill>
                <a:latin typeface="Times New Roman"/>
                <a:ea typeface="微软雅黑"/>
                <a:cs typeface="Courier New"/>
              </a:rPr>
              <a:t>Fl</a:t>
            </a:r>
            <a:r>
              <a:rPr lang="en-US" altLang="zh-CN" sz="2700" kern="100" dirty="0" err="1">
                <a:solidFill>
                  <a:srgbClr val="E46C0A"/>
                </a:solidFill>
                <a:latin typeface="Times New Roman"/>
                <a:ea typeface="微软雅黑"/>
                <a:cs typeface="Courier New"/>
              </a:rPr>
              <a:t>cos</a:t>
            </a:r>
            <a:r>
              <a:rPr lang="en-US" altLang="zh-CN" sz="2700" kern="100" dirty="0">
                <a:solidFill>
                  <a:srgbClr val="E46C0A"/>
                </a:solidFill>
                <a:latin typeface="Times New Roman"/>
                <a:ea typeface="微软雅黑"/>
                <a:cs typeface="Courier New"/>
              </a:rPr>
              <a:t> </a:t>
            </a:r>
            <a:r>
              <a:rPr lang="en-US" altLang="zh-CN" sz="2700" i="1" kern="100" dirty="0">
                <a:solidFill>
                  <a:srgbClr val="E46C0A"/>
                </a:solidFill>
                <a:latin typeface="Times New Roman"/>
                <a:ea typeface="微软雅黑"/>
                <a:cs typeface="Courier New"/>
              </a:rPr>
              <a:t>α</a:t>
            </a:r>
            <a:r>
              <a:rPr lang="zh-CN" altLang="zh-CN" sz="2700" kern="100" dirty="0">
                <a:solidFill>
                  <a:srgbClr val="E46C0A"/>
                </a:solidFill>
                <a:latin typeface="Times New Roman"/>
                <a:ea typeface="微软雅黑"/>
                <a:cs typeface="Times New Roman"/>
              </a:rPr>
              <a:t>，所以力</a:t>
            </a:r>
            <a:r>
              <a:rPr lang="en-US" altLang="zh-CN" sz="2700" i="1" kern="100" dirty="0">
                <a:solidFill>
                  <a:srgbClr val="E46C0A"/>
                </a:solidFill>
                <a:latin typeface="Times New Roman"/>
                <a:ea typeface="微软雅黑"/>
                <a:cs typeface="Courier New"/>
              </a:rPr>
              <a:t>F</a:t>
            </a:r>
            <a:r>
              <a:rPr lang="zh-CN" altLang="zh-CN" sz="2700" kern="100" dirty="0">
                <a:solidFill>
                  <a:srgbClr val="E46C0A"/>
                </a:solidFill>
                <a:latin typeface="Times New Roman"/>
                <a:ea typeface="微软雅黑"/>
                <a:cs typeface="Times New Roman"/>
              </a:rPr>
              <a:t>对物体所做的功为</a:t>
            </a:r>
            <a:r>
              <a:rPr lang="en-US" altLang="zh-CN" sz="2700" i="1" kern="100" dirty="0" err="1">
                <a:solidFill>
                  <a:srgbClr val="E46C0A"/>
                </a:solidFill>
                <a:latin typeface="Times New Roman"/>
                <a:ea typeface="微软雅黑"/>
                <a:cs typeface="Courier New"/>
              </a:rPr>
              <a:t>Fl</a:t>
            </a:r>
            <a:r>
              <a:rPr lang="en-US" altLang="zh-CN" sz="2700" kern="100" dirty="0" err="1">
                <a:solidFill>
                  <a:srgbClr val="E46C0A"/>
                </a:solidFill>
                <a:latin typeface="Times New Roman"/>
                <a:ea typeface="微软雅黑"/>
                <a:cs typeface="Courier New"/>
              </a:rPr>
              <a:t>cos</a:t>
            </a:r>
            <a:r>
              <a:rPr lang="en-US" altLang="zh-CN" sz="2700" kern="100" dirty="0">
                <a:solidFill>
                  <a:srgbClr val="E46C0A"/>
                </a:solidFill>
                <a:latin typeface="Times New Roman"/>
                <a:ea typeface="微软雅黑"/>
                <a:cs typeface="Courier New"/>
              </a:rPr>
              <a:t> </a:t>
            </a:r>
            <a:r>
              <a:rPr lang="en-US" altLang="zh-CN" sz="2700" i="1" kern="100" dirty="0">
                <a:solidFill>
                  <a:srgbClr val="E46C0A"/>
                </a:solidFill>
                <a:latin typeface="Times New Roman"/>
                <a:ea typeface="微软雅黑"/>
                <a:cs typeface="Courier New"/>
              </a:rPr>
              <a:t>α</a:t>
            </a:r>
            <a:r>
              <a:rPr lang="en-US" altLang="zh-CN" sz="2700" kern="100" dirty="0">
                <a:solidFill>
                  <a:srgbClr val="E46C0A"/>
                </a:solidFill>
                <a:latin typeface="Times New Roman"/>
                <a:ea typeface="微软雅黑"/>
                <a:cs typeface="Courier New"/>
              </a:rPr>
              <a:t>.</a:t>
            </a:r>
            <a:endParaRPr lang="zh-CN" altLang="zh-CN" sz="2700" kern="100" dirty="0">
              <a:effectLst/>
              <a:latin typeface="宋体"/>
              <a:cs typeface="Courier New"/>
            </a:endParaRPr>
          </a:p>
        </p:txBody>
      </p:sp>
    </p:spTree>
    <p:extLst>
      <p:ext uri="{BB962C8B-B14F-4D97-AF65-F5344CB8AC3E}">
        <p14:creationId xmlns:p14="http://schemas.microsoft.com/office/powerpoint/2010/main" val="95443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3298</TotalTime>
  <Words>1075</Words>
  <Application>Microsoft Office PowerPoint</Application>
  <PresentationFormat>全屏显示(16:9)</PresentationFormat>
  <Paragraphs>176</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Office 主题​​</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2299</cp:revision>
  <dcterms:created xsi:type="dcterms:W3CDTF">2015-03-06T01:52:29Z</dcterms:created>
  <dcterms:modified xsi:type="dcterms:W3CDTF">2015-08-27T01:09:57Z</dcterms:modified>
</cp:coreProperties>
</file>