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84" r:id="rId6"/>
    <p:sldId id="407" r:id="rId7"/>
    <p:sldId id="393" r:id="rId8"/>
    <p:sldId id="360" r:id="rId9"/>
    <p:sldId id="409" r:id="rId10"/>
    <p:sldId id="361" r:id="rId11"/>
    <p:sldId id="413" r:id="rId12"/>
    <p:sldId id="414" r:id="rId13"/>
    <p:sldId id="422" r:id="rId14"/>
    <p:sldId id="421" r:id="rId15"/>
    <p:sldId id="426" r:id="rId16"/>
    <p:sldId id="427" r:id="rId17"/>
    <p:sldId id="292" r:id="rId18"/>
    <p:sldId id="390" r:id="rId19"/>
    <p:sldId id="332" r:id="rId20"/>
    <p:sldId id="403" r:id="rId21"/>
    <p:sldId id="428" r:id="rId22"/>
    <p:sldId id="429" r:id="rId23"/>
    <p:sldId id="430" r:id="rId24"/>
    <p:sldId id="397" r:id="rId25"/>
    <p:sldId id="380" r:id="rId26"/>
    <p:sldId id="423" r:id="rId27"/>
    <p:sldId id="431" r:id="rId28"/>
    <p:sldId id="333" r:id="rId29"/>
    <p:sldId id="334" r:id="rId30"/>
    <p:sldId id="264" r:id="rId31"/>
    <p:sldId id="432" r:id="rId32"/>
    <p:sldId id="340" r:id="rId33"/>
    <p:sldId id="433" r:id="rId34"/>
    <p:sldId id="425" r:id="rId35"/>
    <p:sldId id="274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41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package" Target="../embeddings/Microsoft_Word_Document12.docx"/><Relationship Id="rId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png"/><Relationship Id="rId5" Type="http://schemas.openxmlformats.org/officeDocument/2006/relationships/slide" Target="slide3.x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4.docx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6.docx"/><Relationship Id="rId3" Type="http://schemas.openxmlformats.org/officeDocument/2006/relationships/slide" Target="slide29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25.docx"/><Relationship Id="rId5" Type="http://schemas.openxmlformats.org/officeDocument/2006/relationships/slide" Target="slide32.xml"/><Relationship Id="rId4" Type="http://schemas.openxmlformats.org/officeDocument/2006/relationships/slide" Target="slide30.xml"/><Relationship Id="rId9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slide" Target="slide3.xml"/><Relationship Id="rId4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0380" y="655485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3" y="1209800"/>
            <a:ext cx="8856000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功率与速度的关系：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u="sng" kern="100" dirty="0" smtClean="0"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有夹角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u="sng" kern="100" dirty="0" smtClean="0">
                <a:latin typeface="Times New Roman"/>
                <a:ea typeface="微软雅黑"/>
                <a:cs typeface="Courier New"/>
              </a:rPr>
              <a:t>          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三个量的制约关系：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一定时，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成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如汽车上坡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90" dirty="0" smtClean="0">
                <a:latin typeface="Times New Roman"/>
                <a:ea typeface="微软雅黑"/>
                <a:cs typeface="Times New Roman"/>
              </a:rPr>
              <a:t>速度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来增大牵引力</a:t>
            </a:r>
            <a:r>
              <a:rPr lang="en-US" altLang="zh-CN" sz="2500" kern="100" spc="-90" dirty="0">
                <a:latin typeface="Times New Roman"/>
                <a:ea typeface="微软雅黑"/>
                <a:cs typeface="Courier New"/>
              </a:rPr>
              <a:t>.(2)</a:t>
            </a:r>
            <a:r>
              <a:rPr lang="en-US" altLang="zh-CN" sz="2500" i="1" kern="100" spc="-9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一定时，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spc="-90" dirty="0" smtClean="0">
                <a:latin typeface="Times New Roman"/>
                <a:ea typeface="微软雅黑"/>
                <a:cs typeface="Times New Roman"/>
              </a:rPr>
              <a:t>成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9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如汽车速度不变时，加大油门可以增大牵引力</a:t>
            </a:r>
            <a:r>
              <a:rPr lang="en-US" altLang="zh-CN" sz="2500" kern="100" spc="-90" dirty="0">
                <a:latin typeface="Times New Roman"/>
                <a:ea typeface="微软雅黑"/>
                <a:cs typeface="Courier New"/>
              </a:rPr>
              <a:t>.(3)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一定时，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500" i="1" kern="100" spc="-9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成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如汽车匀加速行驶时，速度增大，功率也增大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2654" y="3019046"/>
            <a:ext cx="125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5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6954" y="1319429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5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500" i="1" kern="100" dirty="0" err="1">
                <a:solidFill>
                  <a:srgbClr val="0070C0"/>
                </a:solidFill>
                <a:latin typeface="Book Antiqua"/>
                <a:ea typeface="微软雅黑"/>
                <a:cs typeface="Times New Roman"/>
              </a:rPr>
              <a:t>v</a:t>
            </a:r>
            <a:endParaRPr lang="en-US" altLang="zh-CN" sz="2500" i="1" kern="100" dirty="0">
              <a:solidFill>
                <a:srgbClr val="0070C0"/>
              </a:solidFill>
              <a:latin typeface="Book Antiqua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2320" y="1319429"/>
            <a:ext cx="12170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5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500" i="1" kern="100" dirty="0" err="1">
                <a:solidFill>
                  <a:srgbClr val="0070C0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5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α</a:t>
            </a:r>
            <a:endParaRPr lang="en-US" altLang="zh-CN" sz="2500" i="1" kern="100" dirty="0">
              <a:solidFill>
                <a:srgbClr val="0070C0"/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5701" y="1857393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反比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425505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减小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6008" y="2444230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正比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500" y="320452"/>
            <a:ext cx="86790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平均功率和瞬时功率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00687"/>
              </p:ext>
            </p:extLst>
          </p:nvPr>
        </p:nvGraphicFramePr>
        <p:xfrm>
          <a:off x="287213" y="1064915"/>
          <a:ext cx="87058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1" name="文档" r:id="rId3" imgW="8716332" imgH="1735707" progId="Word.Document.12">
                  <p:embed/>
                </p:oleObj>
              </mc:Choice>
              <mc:Fallback>
                <p:oleObj name="文档" r:id="rId3" imgW="8716332" imgH="173570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13" y="1064915"/>
                        <a:ext cx="87058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90500" y="2668538"/>
            <a:ext cx="8679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瞬时功率：某一时刻功率的瞬时值，能精确地描述做功的快慢，计算公式：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u="sng" kern="100" dirty="0" smtClean="0">
                <a:latin typeface="Times New Roman"/>
                <a:ea typeface="微软雅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其中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为瞬时速度；当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夹角为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117068"/>
              </p:ext>
            </p:extLst>
          </p:nvPr>
        </p:nvGraphicFramePr>
        <p:xfrm>
          <a:off x="362322" y="1660426"/>
          <a:ext cx="514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2" name="文档" r:id="rId5" imgW="521150" imgH="1049271" progId="Word.Document.12">
                  <p:embed/>
                </p:oleObj>
              </mc:Choice>
              <mc:Fallback>
                <p:oleObj name="文档" r:id="rId5" imgW="521150" imgH="1049271" progId="Word.Document.12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2" y="1660426"/>
                        <a:ext cx="514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765104" y="3422590"/>
            <a:ext cx="583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solidFill>
                  <a:srgbClr val="0070C0"/>
                </a:solidFill>
                <a:latin typeface="Book Antiqua"/>
                <a:ea typeface="微软雅黑"/>
                <a:cs typeface="Times New Roman"/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266378" y="-39588"/>
            <a:ext cx="6681885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三、机车的两种启动方式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378" y="552699"/>
            <a:ext cx="8338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机车以恒定功率启动的运动过程分析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33" y="1208555"/>
            <a:ext cx="7145377" cy="379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56082"/>
              </p:ext>
            </p:extLst>
          </p:nvPr>
        </p:nvGraphicFramePr>
        <p:xfrm>
          <a:off x="285750" y="296069"/>
          <a:ext cx="87058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8" name="文档" r:id="rId3" imgW="8716332" imgH="1416889" progId="Word.Document.12">
                  <p:embed/>
                </p:oleObj>
              </mc:Choice>
              <mc:Fallback>
                <p:oleObj name="文档" r:id="rId3" imgW="8716332" imgH="14168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96069"/>
                        <a:ext cx="87058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8278" y="4183484"/>
            <a:ext cx="86790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277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27287"/>
            <a:ext cx="2880320" cy="231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1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8037"/>
            <a:ext cx="876592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机车以恒定加速度启动的运动过程分析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5" y="627534"/>
            <a:ext cx="8640960" cy="436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7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4860"/>
              </p:ext>
            </p:extLst>
          </p:nvPr>
        </p:nvGraphicFramePr>
        <p:xfrm>
          <a:off x="136079" y="85378"/>
          <a:ext cx="889635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3" name="文档" r:id="rId3" imgW="8906851" imgH="2641121" progId="Word.Document.12">
                  <p:embed/>
                </p:oleObj>
              </mc:Choice>
              <mc:Fallback>
                <p:oleObj name="文档" r:id="rId3" imgW="8906851" imgH="264112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79" y="85378"/>
                        <a:ext cx="889635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8278" y="4472533"/>
            <a:ext cx="86790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图片 5" descr="F:\2015赵瑊\同步\物理\人教必修2\word\A278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82" y="2245618"/>
            <a:ext cx="2788761" cy="22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4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8600" y="1112540"/>
            <a:ext cx="8679060" cy="1315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说明：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以恒定加速度启动时，匀加速结束时速度并未达到最大速度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320247"/>
              </p:ext>
            </p:extLst>
          </p:nvPr>
        </p:nvGraphicFramePr>
        <p:xfrm>
          <a:off x="323850" y="2569071"/>
          <a:ext cx="77438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7" name="文档" r:id="rId3" imgW="7748171" imgH="877263" progId="Word.Document.12">
                  <p:embed/>
                </p:oleObj>
              </mc:Choice>
              <mc:Fallback>
                <p:oleObj name="文档" r:id="rId3" imgW="7748171" imgH="8772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569071"/>
                        <a:ext cx="77438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8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35" y="809650"/>
            <a:ext cx="60433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一、对功率的理解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835" y="1203598"/>
            <a:ext cx="88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关于功率以下说法中正确的是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09062"/>
              </p:ext>
            </p:extLst>
          </p:nvPr>
        </p:nvGraphicFramePr>
        <p:xfrm>
          <a:off x="209550" y="1817762"/>
          <a:ext cx="7743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2" name="文档" r:id="rId3" imgW="7748171" imgH="762650" progId="Word.Document.12">
                  <p:embed/>
                </p:oleObj>
              </mc:Choice>
              <mc:Fallback>
                <p:oleObj name="文档" r:id="rId3" imgW="7748171" imgH="7626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817762"/>
                        <a:ext cx="7743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12835" y="2399159"/>
            <a:ext cx="88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据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可知，汽车牵引力一定与速度成反比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9350"/>
              </p:ext>
            </p:extLst>
          </p:nvPr>
        </p:nvGraphicFramePr>
        <p:xfrm>
          <a:off x="209550" y="3011810"/>
          <a:ext cx="86582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3" name="文档" r:id="rId5" imgW="8668793" imgH="1160612" progId="Word.Document.12">
                  <p:embed/>
                </p:oleObj>
              </mc:Choice>
              <mc:Fallback>
                <p:oleObj name="文档" r:id="rId5" imgW="8668793" imgH="11606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011810"/>
                        <a:ext cx="86582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12835" y="4078585"/>
            <a:ext cx="8820000" cy="9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根据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可知，发动机功率一定时，交通工具的牵引力与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运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速度成反比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74151"/>
              </p:ext>
            </p:extLst>
          </p:nvPr>
        </p:nvGraphicFramePr>
        <p:xfrm>
          <a:off x="161925" y="165126"/>
          <a:ext cx="87820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7" name="文档" r:id="rId3" imgW="8792684" imgH="1234656" progId="Word.Document.12">
                  <p:embed/>
                </p:oleObj>
              </mc:Choice>
              <mc:Fallback>
                <p:oleObj name="文档" r:id="rId3" imgW="8792684" imgH="1234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65126"/>
                        <a:ext cx="87820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006" y="1349891"/>
            <a:ext cx="8983540" cy="362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且该式求出来的是平均功率，所以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选项也错误；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在该式中，当功率一定时，在一定阶段汽车的牵引力与速度成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反比，但当牵引力等于阻力时，速度不变，牵引力也不再变化，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选项正确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还有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一种情况，当牵引力一定时，速度增加，功率也增加，在这种情况下牵引力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是不变的，所以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选项错误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05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4488" y="93415"/>
            <a:ext cx="69074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二、功率的计算</a:t>
            </a:r>
            <a:endParaRPr lang="zh-CN" altLang="zh-CN" sz="26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488" y="517426"/>
            <a:ext cx="882000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质量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的物体，在水平力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 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的作用下，在光滑水平面上从静止开始运动，运动时间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内对物体所做功的平均功率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785921"/>
              </p:ext>
            </p:extLst>
          </p:nvPr>
        </p:nvGraphicFramePr>
        <p:xfrm>
          <a:off x="241203" y="2245618"/>
          <a:ext cx="7743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3" name="文档" r:id="rId3" imgW="7748171" imgH="763010" progId="Word.Document.12">
                  <p:embed/>
                </p:oleObj>
              </mc:Choice>
              <mc:Fallback>
                <p:oleObj name="文档" r:id="rId3" imgW="7748171" imgH="7630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" y="2245618"/>
                        <a:ext cx="7743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414085"/>
              </p:ext>
            </p:extLst>
          </p:nvPr>
        </p:nvGraphicFramePr>
        <p:xfrm>
          <a:off x="241203" y="3032373"/>
          <a:ext cx="7743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4" name="文档" r:id="rId5" imgW="7748171" imgH="764452" progId="Word.Document.12">
                  <p:embed/>
                </p:oleObj>
              </mc:Choice>
              <mc:Fallback>
                <p:oleObj name="文档" r:id="rId5" imgW="7748171" imgH="76445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" y="3032373"/>
                        <a:ext cx="7743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44488" y="3676253"/>
            <a:ext cx="8820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所做的功：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 J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54 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790151"/>
              </p:ext>
            </p:extLst>
          </p:nvPr>
        </p:nvGraphicFramePr>
        <p:xfrm>
          <a:off x="241203" y="4344888"/>
          <a:ext cx="7743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5" name="文档" r:id="rId7" imgW="7748171" imgH="765893" progId="Word.Document.12">
                  <p:embed/>
                </p:oleObj>
              </mc:Choice>
              <mc:Fallback>
                <p:oleObj name="文档" r:id="rId7" imgW="7748171" imgH="76589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" y="4344888"/>
                        <a:ext cx="7743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265168" y="4369424"/>
            <a:ext cx="2411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18 W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021" y="99176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7494" y="1701510"/>
            <a:ext cx="8772136" cy="3024000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087" y="1835760"/>
            <a:ext cx="8686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理解功率的概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念，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能运用功率的定义式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进行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有关的计算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理解额定功率和实际功率的概念，了解平均功率和瞬时功率的含义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能根据导出式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进行分析、计算，会分析简单的机车启动问题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374392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功　率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00527"/>
              </p:ext>
            </p:extLst>
          </p:nvPr>
        </p:nvGraphicFramePr>
        <p:xfrm>
          <a:off x="6052666" y="1760612"/>
          <a:ext cx="520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5" name="文档" r:id="rId3" imgW="521150" imgH="793624" progId="Word.Document.12">
                  <p:embed/>
                </p:oleObj>
              </mc:Choice>
              <mc:Fallback>
                <p:oleObj name="文档" r:id="rId3" imgW="521150" imgH="79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2666" y="1760612"/>
                        <a:ext cx="52070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95" y="993264"/>
            <a:ext cx="85499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对物体做功的瞬时功率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末物体的速度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m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6 m/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s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此时力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做功的瞬时功率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 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36 W.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36 W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836" y="-1488"/>
            <a:ext cx="6547395" cy="2142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的木块在倾角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37°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的斜面上由静止开始下滑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假设斜面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足够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长</a:t>
            </a:r>
            <a:r>
              <a:rPr lang="en-US" altLang="zh-CN" sz="2400" kern="100" spc="-9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木块与斜面间的动摩擦因数为</a:t>
            </a:r>
            <a:r>
              <a:rPr lang="en-US" altLang="zh-CN" sz="2400" i="1" kern="100" spc="-90" dirty="0" smtClean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90" dirty="0" smtClean="0">
                <a:latin typeface="Times New Roman"/>
                <a:ea typeface="微软雅黑"/>
                <a:cs typeface="Courier New"/>
              </a:rPr>
              <a:t>0.5</a:t>
            </a:r>
            <a:r>
              <a:rPr lang="zh-CN" altLang="zh-CN" sz="24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已知</a:t>
            </a:r>
            <a:r>
              <a:rPr lang="zh-CN" altLang="zh-CN" sz="2400" kern="100" spc="-5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spc="-70" dirty="0" smtClean="0">
                <a:latin typeface="Times New Roman"/>
                <a:ea typeface="微软雅黑"/>
                <a:cs typeface="Courier New"/>
              </a:rPr>
              <a:t>sin 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37°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0.6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spc="-7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 37°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0.8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8841" y="1510680"/>
            <a:ext cx="665567" cy="597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5346" name="Picture 2" descr="F:\2015赵瑊\源文件！\物理 人教必修2\a279.t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51" y="142528"/>
            <a:ext cx="2225794" cy="14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15913" y="2077219"/>
            <a:ext cx="8820000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内重力做的功；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7647"/>
              </p:ext>
            </p:extLst>
          </p:nvPr>
        </p:nvGraphicFramePr>
        <p:xfrm>
          <a:off x="212628" y="2729111"/>
          <a:ext cx="7743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1" name="文档" r:id="rId4" imgW="7748171" imgH="764452" progId="Word.Document.12">
                  <p:embed/>
                </p:oleObj>
              </mc:Choice>
              <mc:Fallback>
                <p:oleObj name="文档" r:id="rId4" imgW="7748171" imgH="76445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28" y="2729111"/>
                        <a:ext cx="7743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5913" y="3426321"/>
            <a:ext cx="8820000" cy="1614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木块所受的合外力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sin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(sin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μ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(0.6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0.8) 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 N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35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24610"/>
              </p:ext>
            </p:extLst>
          </p:nvPr>
        </p:nvGraphicFramePr>
        <p:xfrm>
          <a:off x="489173" y="1655093"/>
          <a:ext cx="7743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2" name="文档" r:id="rId3" imgW="7748171" imgH="831490" progId="Word.Document.12">
                  <p:embed/>
                </p:oleObj>
              </mc:Choice>
              <mc:Fallback>
                <p:oleObj name="文档" r:id="rId3" imgW="7748171" imgH="8314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73" y="1655093"/>
                        <a:ext cx="7743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95536" y="2491755"/>
            <a:ext cx="8200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所以，重力在前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内做的功为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mgl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sin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0.6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48 J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48 J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783427"/>
              </p:ext>
            </p:extLst>
          </p:nvPr>
        </p:nvGraphicFramePr>
        <p:xfrm>
          <a:off x="489173" y="435893"/>
          <a:ext cx="7743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3" name="文档" r:id="rId5" imgW="7748171" imgH="1032605" progId="Word.Document.12">
                  <p:embed/>
                </p:oleObj>
              </mc:Choice>
              <mc:Fallback>
                <p:oleObj name="文档" r:id="rId5" imgW="7748171" imgH="103260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73" y="435893"/>
                        <a:ext cx="77438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5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4013" y="11702"/>
            <a:ext cx="8820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内重力的平均功率；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重力在前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内的平均功率为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190605"/>
              </p:ext>
            </p:extLst>
          </p:nvPr>
        </p:nvGraphicFramePr>
        <p:xfrm>
          <a:off x="250728" y="1172983"/>
          <a:ext cx="7743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4" name="文档" r:id="rId3" imgW="7748171" imgH="765893" progId="Word.Document.12">
                  <p:embed/>
                </p:oleObj>
              </mc:Choice>
              <mc:Fallback>
                <p:oleObj name="文档" r:id="rId3" imgW="7748171" imgH="76589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28" y="1172983"/>
                        <a:ext cx="7743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54013" y="1807710"/>
            <a:ext cx="8820000" cy="324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24 W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末重力的瞬时功率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木块在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末的速度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m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4 m/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s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末重力的瞬时功率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sin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0.6 W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48 W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48 W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40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362" y="222535"/>
            <a:ext cx="5400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三、机车启动问题</a:t>
            </a:r>
            <a:endParaRPr lang="zh-CN" altLang="zh-CN" sz="26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362" y="688439"/>
            <a:ext cx="889508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在水平路面上运动的汽车的额定功率为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100 kW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，质量为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 t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，设阻力恒定，且为车重的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0.1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若汽车以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0.5 m/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的加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速度从静止开始做匀加速直线运动，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汽车的功率如何变化？这一过程能维持多长时间？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汽车从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静止开始做匀加速直线运动的过程中，</a:t>
            </a:r>
            <a:r>
              <a:rPr lang="en-US" altLang="zh-CN" sz="2600" i="1" kern="100" spc="-9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spc="-9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不变，则牵引力</a:t>
            </a:r>
            <a:r>
              <a:rPr lang="en-US" altLang="zh-CN" sz="2600" i="1" kern="100" spc="-9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不变，由</a:t>
            </a:r>
            <a:r>
              <a:rPr lang="en-US" altLang="zh-CN" sz="2600" i="1" kern="100" spc="-9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spc="-9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spc="-9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知，</a:t>
            </a:r>
            <a:r>
              <a:rPr lang="en-US" altLang="zh-CN" sz="2600" i="1" kern="100" spc="-9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变大，</a:t>
            </a:r>
            <a:r>
              <a:rPr lang="en-US" altLang="zh-CN" sz="2600" i="1" kern="100" spc="-9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也变大，当</a:t>
            </a:r>
            <a:r>
              <a:rPr lang="en-US" altLang="zh-CN" sz="2600" i="1" kern="100" spc="-9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spc="-9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spc="-90" baseline="-25000" dirty="0">
                <a:latin typeface="Times New Roman"/>
                <a:ea typeface="微软雅黑"/>
                <a:cs typeface="Times New Roman"/>
              </a:rPr>
              <a:t>额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此过程结束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67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420" y="411510"/>
            <a:ext cx="871296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ma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(0.1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0.5) 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N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55792"/>
              </p:ext>
            </p:extLst>
          </p:nvPr>
        </p:nvGraphicFramePr>
        <p:xfrm>
          <a:off x="312862" y="1150915"/>
          <a:ext cx="62007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8" name="文档" r:id="rId3" imgW="6205734" imgH="1115501" progId="Word.Document.12">
                  <p:embed/>
                </p:oleObj>
              </mc:Choice>
              <mc:Fallback>
                <p:oleObj name="文档" r:id="rId3" imgW="6205734" imgH="11155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2" y="1150915"/>
                        <a:ext cx="62007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31451"/>
              </p:ext>
            </p:extLst>
          </p:nvPr>
        </p:nvGraphicFramePr>
        <p:xfrm>
          <a:off x="312862" y="2418484"/>
          <a:ext cx="62007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9" name="文档" r:id="rId5" imgW="6205734" imgH="1253542" progId="Word.Document.12">
                  <p:embed/>
                </p:oleObj>
              </mc:Choice>
              <mc:Fallback>
                <p:oleObj name="文档" r:id="rId5" imgW="6205734" imgH="12535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2" y="2418484"/>
                        <a:ext cx="62007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3420" y="3743203"/>
            <a:ext cx="871296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功率逐渐变大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13.3 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54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902" y="159043"/>
            <a:ext cx="8902007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若汽车以不变的额定功率从静止启动，汽车的加速度如何变化？当汽车的加速度为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 m/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时，速度为多大？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汽车以不变的额定功率从静止启动，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变大，由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知，牵引力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减小，故汽车的加速度减小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ma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(0.1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2) N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N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68670"/>
              </p:ext>
            </p:extLst>
          </p:nvPr>
        </p:nvGraphicFramePr>
        <p:xfrm>
          <a:off x="219075" y="3170659"/>
          <a:ext cx="67341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6" name="文档" r:id="rId3" imgW="6738714" imgH="1058194" progId="Word.Document.12">
                  <p:embed/>
                </p:oleObj>
              </mc:Choice>
              <mc:Fallback>
                <p:oleObj name="文档" r:id="rId3" imgW="6738714" imgH="105819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170659"/>
                        <a:ext cx="67341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6902" y="4176717"/>
            <a:ext cx="890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加速度逐渐减小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3.3 m</a:t>
            </a:r>
            <a:r>
              <a:rPr lang="en-US" altLang="zh-CN" sz="26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/s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6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902" y="843658"/>
            <a:ext cx="8902007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汽车在运动过程中所能达到的最大速度的大小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当汽车速度最大时，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，故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90185"/>
              </p:ext>
            </p:extLst>
          </p:nvPr>
        </p:nvGraphicFramePr>
        <p:xfrm>
          <a:off x="219075" y="2166720"/>
          <a:ext cx="74580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1" name="文档" r:id="rId3" imgW="7462428" imgH="1085226" progId="Word.Document.12">
                  <p:embed/>
                </p:oleObj>
              </mc:Choice>
              <mc:Fallback>
                <p:oleObj name="文档" r:id="rId3" imgW="7462428" imgH="10852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166720"/>
                        <a:ext cx="74580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6902" y="3205148"/>
            <a:ext cx="8902007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17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1570" y="185961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62629" y="843785"/>
            <a:ext cx="6767726" cy="3950801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36451"/>
              </p:ext>
            </p:extLst>
          </p:nvPr>
        </p:nvGraphicFramePr>
        <p:xfrm>
          <a:off x="1046162" y="762139"/>
          <a:ext cx="816292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9" name="文档" r:id="rId3" imgW="8167069" imgH="4153846" progId="Word.Document.12">
                  <p:embed/>
                </p:oleObj>
              </mc:Choice>
              <mc:Fallback>
                <p:oleObj name="文档" r:id="rId3" imgW="8167069" imgH="4153846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2" y="762139"/>
                        <a:ext cx="8162925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980" y="1184548"/>
            <a:ext cx="89480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对功率的理解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关于功率，下列各种说法中正确的是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功率大说明物体做功多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功率小说明物体做功慢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单位时间内做功越多，其功率越大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可知，机车运动速度越大，功率一定越大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功率是描述力做功快慢的物理量，单位时间内力做的功就是功率；只有当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一定时，功率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才与速度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成正比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3270" y="1342380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2402" y="800125"/>
            <a:ext cx="817500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功率的计算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 kg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的物体做自由落体运动，经过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落地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关于重力做功的功率，下列说法正确的是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下落过程中重力的平均功率是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400 W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下落过程中重力的平均功率是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100 W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落地前的瞬间重力的瞬时功率是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400 W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落地前的瞬间重力的瞬时功率是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200 W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409" y="4138908"/>
            <a:ext cx="8630645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答案</a:t>
            </a:r>
            <a:r>
              <a:rPr lang="zh-CN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6841"/>
              </p:ext>
            </p:extLst>
          </p:nvPr>
        </p:nvGraphicFramePr>
        <p:xfrm>
          <a:off x="300930" y="949474"/>
          <a:ext cx="854392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6" name="文档" r:id="rId6" imgW="8548540" imgH="3223240" progId="Word.Document.12">
                  <p:embed/>
                </p:oleObj>
              </mc:Choice>
              <mc:Fallback>
                <p:oleObj name="文档" r:id="rId6" imgW="8548540" imgH="322324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30" y="949474"/>
                        <a:ext cx="854392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5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902" y="904947"/>
            <a:ext cx="8902007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机车启动问题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一辆重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的汽车，发动机的额定功率为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80 kW.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汽车从静止开始以加速度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m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800" kern="100" dirty="0" err="1">
                <a:latin typeface="IPAPANNEW"/>
                <a:ea typeface="微软雅黑"/>
                <a:cs typeface="Times New Roman"/>
              </a:rPr>
              <a:t>s</a:t>
            </a:r>
            <a:r>
              <a:rPr lang="en-US" altLang="zh-CN" sz="2800" kern="100" baseline="30000" dirty="0" err="1">
                <a:latin typeface="IPAPANNEW"/>
                <a:ea typeface="微软雅黑"/>
                <a:cs typeface="Times New Roman"/>
              </a:rPr>
              <a:t>2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做匀加速直线运动，车受的阻力为车重的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0.06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倍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.(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g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取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汽车做匀加速直线运动的最长时间；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设汽车匀加速运动所能达到的最大速度为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，对汽车由牛顿第二定律得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ma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902" y="2153178"/>
            <a:ext cx="8902007" cy="66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代入数据得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 m/s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144403"/>
              </p:ext>
            </p:extLst>
          </p:nvPr>
        </p:nvGraphicFramePr>
        <p:xfrm>
          <a:off x="219075" y="1025674"/>
          <a:ext cx="6705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9" name="文档" r:id="rId6" imgW="6710283" imgH="1077297" progId="Word.Document.12">
                  <p:embed/>
                </p:oleObj>
              </mc:Choice>
              <mc:Fallback>
                <p:oleObj name="文档" r:id="rId6" imgW="6710283" imgH="107729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025674"/>
                        <a:ext cx="67056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88700"/>
              </p:ext>
            </p:extLst>
          </p:nvPr>
        </p:nvGraphicFramePr>
        <p:xfrm>
          <a:off x="219075" y="3006105"/>
          <a:ext cx="8601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0" name="文档" r:id="rId8" imgW="8611529" imgH="922308" progId="Word.Document.12">
                  <p:embed/>
                </p:oleObj>
              </mc:Choice>
              <mc:Fallback>
                <p:oleObj name="文档" r:id="rId8" imgW="8611529" imgH="9223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006105"/>
                        <a:ext cx="86010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16902" y="3991478"/>
            <a:ext cx="8902007" cy="66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 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11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840" y="925091"/>
            <a:ext cx="81490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汽车开始运动后，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15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末的瞬时功率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由于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末汽车达到了额定功率，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末汽车还处于匀加速运动阶段，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ma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(0.06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1)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40 kW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15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末汽车已经达到了额定功率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80 kW.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40 kW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80 kW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36079" y="324644"/>
            <a:ext cx="522800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一、功率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3230" y="1042997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528003"/>
            <a:ext cx="8856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建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筑工地上有三台起重机将重物吊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起，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下表是它们的工作情况记录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2400" kern="100" spc="-9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99076"/>
              </p:ext>
            </p:extLst>
          </p:nvPr>
        </p:nvGraphicFramePr>
        <p:xfrm>
          <a:off x="241995" y="2202185"/>
          <a:ext cx="8671560" cy="2743200"/>
        </p:xfrm>
        <a:graphic>
          <a:graphicData uri="http://schemas.openxmlformats.org/drawingml/2006/table">
            <a:tbl>
              <a:tblPr/>
              <a:tblGrid>
                <a:gridCol w="1813560"/>
                <a:gridCol w="2118360"/>
                <a:gridCol w="1203960"/>
                <a:gridCol w="1127760"/>
                <a:gridCol w="1508760"/>
                <a:gridCol w="8991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起重机编号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被吊物体重量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匀速</a:t>
                      </a:r>
                      <a:r>
                        <a:rPr lang="zh-CN" sz="24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上</a:t>
                      </a:r>
                      <a:endParaRPr lang="en-US" altLang="zh-CN" sz="2400" kern="100" dirty="0" smtClean="0">
                        <a:effectLst/>
                        <a:latin typeface="Times New Roman"/>
                        <a:ea typeface="微软雅黑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升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速度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上升</a:t>
                      </a:r>
                      <a:r>
                        <a:rPr lang="zh-CN" sz="24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</a:t>
                      </a:r>
                      <a:endParaRPr lang="en-US" altLang="zh-CN" sz="2400" kern="100" dirty="0" smtClean="0">
                        <a:effectLst/>
                        <a:latin typeface="Times New Roman"/>
                        <a:ea typeface="微软雅黑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高度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所用时间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做功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i="1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2.0</a:t>
                      </a:r>
                      <a:r>
                        <a:rPr lang="en-US" sz="2400" kern="10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×</a:t>
                      </a: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10</a:t>
                      </a:r>
                      <a:r>
                        <a:rPr lang="en-US" sz="2400" kern="100" baseline="300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</a:t>
                      </a: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 N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 m/s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16 m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 s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i="1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4.0</a:t>
                      </a:r>
                      <a:r>
                        <a:rPr lang="en-US" sz="2400" kern="10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×</a:t>
                      </a: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10</a:t>
                      </a:r>
                      <a:r>
                        <a:rPr lang="en-US" sz="2400" kern="100" baseline="300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</a:t>
                      </a: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 N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 m/s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12 m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 s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i="1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C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1.6</a:t>
                      </a:r>
                      <a:r>
                        <a:rPr lang="en-US" sz="2400" kern="10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×</a:t>
                      </a: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10</a:t>
                      </a:r>
                      <a:r>
                        <a:rPr lang="en-US" sz="2400" kern="100" baseline="300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</a:t>
                      </a: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 N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 m/s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20 m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10 s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761" y="472899"/>
            <a:ext cx="8544569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三台起重机哪台做功多？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三台起重机分别做功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3.2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4.8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3.2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做功最多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哪台做功快？怎样比较它们做功的快慢呢？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做功快，可以用功与所用时间的比值表示做功的快慢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95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5196" y="22872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37" y="745487"/>
            <a:ext cx="8971409" cy="438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功率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定义：功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与完成这些功所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比值，公式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8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u="sng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单位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，简称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，符号</a:t>
            </a:r>
            <a:r>
              <a:rPr lang="en-US" altLang="zh-CN" sz="2800" i="1" u="sng" kern="100" dirty="0" smtClean="0">
                <a:latin typeface="Times New Roman"/>
                <a:ea typeface="微软雅黑"/>
                <a:cs typeface="Courier New"/>
              </a:rPr>
              <a:t>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意义：功率是表示物体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做功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物理量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普适性：此公式是功率的定义式，适用于任何情况下功率的计算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8499" y="3113906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快慢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8064" y="1463055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时间</a:t>
            </a:r>
            <a:r>
              <a:rPr lang="en-US" altLang="zh-CN" sz="28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t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4498" y="246505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瓦特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07904" y="24745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瓦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1605" y="2513323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W</a:t>
            </a:r>
            <a:endParaRPr lang="en-US" altLang="zh-CN" sz="2800" i="1" kern="100" dirty="0">
              <a:solidFill>
                <a:srgbClr val="0070C0"/>
              </a:solidFill>
              <a:latin typeface="Times New Roman"/>
              <a:ea typeface="微软雅黑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19621"/>
              </p:ext>
            </p:extLst>
          </p:nvPr>
        </p:nvGraphicFramePr>
        <p:xfrm>
          <a:off x="231701" y="2077219"/>
          <a:ext cx="514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8" name="文档" r:id="rId3" imgW="521150" imgH="1049271" progId="Word.Document.12">
                  <p:embed/>
                </p:oleObj>
              </mc:Choice>
              <mc:Fallback>
                <p:oleObj name="文档" r:id="rId3" imgW="521150" imgH="1049271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01" y="2077219"/>
                        <a:ext cx="514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312" y="214536"/>
            <a:ext cx="8928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额定功率和实际功率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额定功率是指动力机械长时间正常工作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800" kern="100" spc="-9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输出功率，是动力机械重要的性能指标</a:t>
            </a:r>
            <a:r>
              <a:rPr lang="en-US" altLang="zh-CN" sz="2800" kern="100" spc="-9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动力机械的额定功率通常都在铭牌上标明</a:t>
            </a:r>
            <a:r>
              <a:rPr lang="en-US" altLang="zh-CN" sz="2800" kern="100" spc="-9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机械工作时必须受额定功率的限制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实际功率是机械工作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功率，也就是发动机产生的牵引力所做功的功率，实际功率可以小于等于额定功率，但不能大于额定功率，否则损坏机械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0427" y="2850257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实际输出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6256" y="92509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最大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17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90178" y="390447"/>
            <a:ext cx="4156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二、功率与速度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329" y="1250664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320" y="1841760"/>
            <a:ext cx="8789168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一个物体在恒力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的作用下，在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时间内发生的位移为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，已知作用力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的方向和位移方向相同，求：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时间内力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所做的功；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力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做的功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Fl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412" y="555526"/>
            <a:ext cx="8856984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时间内力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的功率；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472263"/>
              </p:ext>
            </p:extLst>
          </p:nvPr>
        </p:nvGraphicFramePr>
        <p:xfrm>
          <a:off x="233933" y="1401219"/>
          <a:ext cx="7181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" name="文档" r:id="rId3" imgW="7186402" imgH="867532" progId="Word.Document.12">
                  <p:embed/>
                </p:oleObj>
              </mc:Choice>
              <mc:Fallback>
                <p:oleObj name="文档" r:id="rId3" imgW="7186402" imgH="8675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3" y="1401219"/>
                        <a:ext cx="71818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41412" y="2293518"/>
            <a:ext cx="8856984" cy="1961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若在力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作用下，物体做匀速运动其速度大小为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，求力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的功率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60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Words>1138</Words>
  <Application>Microsoft Office PowerPoint</Application>
  <PresentationFormat>全屏显示(16:9)</PresentationFormat>
  <Paragraphs>174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1554</cp:revision>
  <dcterms:created xsi:type="dcterms:W3CDTF">2015-03-06T01:52:29Z</dcterms:created>
  <dcterms:modified xsi:type="dcterms:W3CDTF">2015-08-27T02:09:49Z</dcterms:modified>
</cp:coreProperties>
</file>