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407" r:id="rId6"/>
    <p:sldId id="292" r:id="rId7"/>
    <p:sldId id="495" r:id="rId8"/>
    <p:sldId id="332" r:id="rId9"/>
    <p:sldId id="500" r:id="rId10"/>
    <p:sldId id="501" r:id="rId11"/>
    <p:sldId id="447" r:id="rId12"/>
    <p:sldId id="503" r:id="rId13"/>
    <p:sldId id="502" r:id="rId14"/>
    <p:sldId id="504" r:id="rId15"/>
    <p:sldId id="478" r:id="rId16"/>
    <p:sldId id="485" r:id="rId17"/>
    <p:sldId id="505" r:id="rId18"/>
    <p:sldId id="486" r:id="rId19"/>
    <p:sldId id="507" r:id="rId20"/>
    <p:sldId id="506" r:id="rId21"/>
    <p:sldId id="487" r:id="rId22"/>
    <p:sldId id="508" r:id="rId23"/>
    <p:sldId id="334" r:id="rId24"/>
    <p:sldId id="496" r:id="rId25"/>
    <p:sldId id="264" r:id="rId26"/>
    <p:sldId id="498" r:id="rId27"/>
    <p:sldId id="509" r:id="rId28"/>
    <p:sldId id="340" r:id="rId29"/>
    <p:sldId id="510" r:id="rId30"/>
    <p:sldId id="489" r:id="rId31"/>
    <p:sldId id="271" r:id="rId32"/>
    <p:sldId id="511" r:id="rId33"/>
    <p:sldId id="433" r:id="rId34"/>
    <p:sldId id="274"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9296" autoAdjust="0"/>
  </p:normalViewPr>
  <p:slideViewPr>
    <p:cSldViewPr>
      <p:cViewPr>
        <p:scale>
          <a:sx n="100" d="100"/>
          <a:sy n="100" d="100"/>
        </p:scale>
        <p:origin x="-1422"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emf"/><Relationship Id="rId5" Type="http://schemas.openxmlformats.org/officeDocument/2006/relationships/package" Target="../embeddings/Microsoft_Word_Document14.docx"/><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package" Target="../embeddings/Microsoft_Word_Document16.docx"/><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1.emf"/><Relationship Id="rId5" Type="http://schemas.openxmlformats.org/officeDocument/2006/relationships/package" Target="../embeddings/Microsoft_Word_Document18.docx"/><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package" Target="../embeddings/Microsoft_Word_Document24.docx"/><Relationship Id="rId3" Type="http://schemas.openxmlformats.org/officeDocument/2006/relationships/package" Target="../embeddings/Microsoft_Word_Document19.docx"/><Relationship Id="rId7" Type="http://schemas.openxmlformats.org/officeDocument/2006/relationships/package" Target="../embeddings/Microsoft_Word_Document21.docx"/><Relationship Id="rId12"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4.emf"/><Relationship Id="rId11" Type="http://schemas.openxmlformats.org/officeDocument/2006/relationships/package" Target="../embeddings/Microsoft_Word_Document23.docx"/><Relationship Id="rId5" Type="http://schemas.openxmlformats.org/officeDocument/2006/relationships/package" Target="../embeddings/Microsoft_Word_Document20.docx"/><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package" Target="../embeddings/Microsoft_Word_Document22.docx"/><Relationship Id="rId14" Type="http://schemas.openxmlformats.org/officeDocument/2006/relationships/image" Target="../media/image28.emf"/></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package" Target="../embeddings/Microsoft_Word_Document25.docx"/><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0.emf"/><Relationship Id="rId5" Type="http://schemas.openxmlformats.org/officeDocument/2006/relationships/package" Target="../embeddings/Microsoft_Word_Document26.docx"/><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31.xml"/><Relationship Id="rId4" Type="http://schemas.openxmlformats.org/officeDocument/2006/relationships/slide" Target="slide28.xml"/></Relationships>
</file>

<file path=ppt/slides/_rels/slide24.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slide" Target="slide23.xml"/><Relationship Id="rId7" Type="http://schemas.openxmlformats.org/officeDocument/2006/relationships/package" Target="../embeddings/Microsoft_Word_Document27.docx"/><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slide" Target="slide31.xml"/><Relationship Id="rId5" Type="http://schemas.openxmlformats.org/officeDocument/2006/relationships/slide" Target="slide28.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slide" Target="slide23.xml"/><Relationship Id="rId7" Type="http://schemas.openxmlformats.org/officeDocument/2006/relationships/package" Target="../embeddings/Microsoft_Word_Document28.docx"/><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slide" Target="slide31.xml"/><Relationship Id="rId5" Type="http://schemas.openxmlformats.org/officeDocument/2006/relationships/slide" Target="slide28.xml"/><Relationship Id="rId4" Type="http://schemas.openxmlformats.org/officeDocument/2006/relationships/slide" Target="slide25.xml"/></Relationships>
</file>

<file path=ppt/slides/_rels/slide26.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slide" Target="slide23.xml"/><Relationship Id="rId7" Type="http://schemas.openxmlformats.org/officeDocument/2006/relationships/package" Target="../embeddings/Microsoft_Word_Document29.docx"/><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slide" Target="slide31.xml"/><Relationship Id="rId5" Type="http://schemas.openxmlformats.org/officeDocument/2006/relationships/slide" Target="slide28.xml"/><Relationship Id="rId10" Type="http://schemas.openxmlformats.org/officeDocument/2006/relationships/image" Target="../media/image35.emf"/><Relationship Id="rId4" Type="http://schemas.openxmlformats.org/officeDocument/2006/relationships/slide" Target="slide25.xml"/><Relationship Id="rId9" Type="http://schemas.openxmlformats.org/officeDocument/2006/relationships/package" Target="../embeddings/Microsoft_Word_Document30.docx"/></Relationships>
</file>

<file path=ppt/slides/_rels/slide27.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slide" Target="slide23.xml"/><Relationship Id="rId7" Type="http://schemas.openxmlformats.org/officeDocument/2006/relationships/package" Target="../embeddings/Microsoft_Word_Document31.docx"/><Relationship Id="rId12"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slide" Target="slide31.xml"/><Relationship Id="rId11" Type="http://schemas.openxmlformats.org/officeDocument/2006/relationships/package" Target="../embeddings/Microsoft_Word_Document33.docx"/><Relationship Id="rId5" Type="http://schemas.openxmlformats.org/officeDocument/2006/relationships/slide" Target="slide28.xml"/><Relationship Id="rId10" Type="http://schemas.openxmlformats.org/officeDocument/2006/relationships/image" Target="../media/image37.emf"/><Relationship Id="rId4" Type="http://schemas.openxmlformats.org/officeDocument/2006/relationships/slide" Target="slide25.xml"/><Relationship Id="rId9" Type="http://schemas.openxmlformats.org/officeDocument/2006/relationships/package" Target="../embeddings/Microsoft_Word_Document32.docx"/></Relationships>
</file>

<file path=ppt/slides/_rels/slide2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31.xml"/><Relationship Id="rId4" Type="http://schemas.openxmlformats.org/officeDocument/2006/relationships/slide" Target="slide28.xml"/></Relationships>
</file>

<file path=ppt/slides/_rels/slide2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slide" Target="slide31.xml"/><Relationship Id="rId4" Type="http://schemas.openxmlformats.org/officeDocument/2006/relationships/slide" Target="slide28.xml"/></Relationships>
</file>

<file path=ppt/slides/_rels/slide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31.xml"/><Relationship Id="rId4" Type="http://schemas.openxmlformats.org/officeDocument/2006/relationships/slide" Target="slide28.xml"/></Relationships>
</file>

<file path=ppt/slides/_rels/slide3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8.xml"/><Relationship Id="rId4" Type="http://schemas.openxmlformats.org/officeDocument/2006/relationships/slide" Target="slide25.xml"/></Relationships>
</file>

<file path=ppt/slides/_rels/slide3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slide" Target="slide23.xml"/><Relationship Id="rId7" Type="http://schemas.openxmlformats.org/officeDocument/2006/relationships/package" Target="../embeddings/Microsoft_Word_Document34.docx"/><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slide" Target="slide31.xml"/><Relationship Id="rId5" Type="http://schemas.openxmlformats.org/officeDocument/2006/relationships/slide" Target="slide28.xml"/><Relationship Id="rId4" Type="http://schemas.openxmlformats.org/officeDocument/2006/relationships/slide" Target="slide25.xml"/></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package" Target="../embeddings/Microsoft_Word_Document35.docx"/><Relationship Id="rId7" Type="http://schemas.openxmlformats.org/officeDocument/2006/relationships/slide" Target="slide3.xml"/><Relationship Id="rId12" Type="http://schemas.openxmlformats.org/officeDocument/2006/relationships/slide" Target="slide31.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3.emf"/><Relationship Id="rId11" Type="http://schemas.openxmlformats.org/officeDocument/2006/relationships/slide" Target="slide28.xml"/><Relationship Id="rId5" Type="http://schemas.openxmlformats.org/officeDocument/2006/relationships/package" Target="../embeddings/Microsoft_Word_Document36.docx"/><Relationship Id="rId10" Type="http://schemas.openxmlformats.org/officeDocument/2006/relationships/slide" Target="slide25.xml"/><Relationship Id="rId4" Type="http://schemas.openxmlformats.org/officeDocument/2006/relationships/image" Target="../media/image42.emf"/><Relationship Id="rId9" Type="http://schemas.openxmlformats.org/officeDocument/2006/relationships/slide" Target="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package" Target="../embeddings/Microsoft_Word_Document3.docx"/><Relationship Id="rId7"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package" Target="../embeddings/Microsoft_Word_Document4.docx"/><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package" Target="../embeddings/Microsoft_Word_Document6.doc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Word_Document8.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第六章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万有引力与航天</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92616799"/>
              </p:ext>
            </p:extLst>
          </p:nvPr>
        </p:nvGraphicFramePr>
        <p:xfrm>
          <a:off x="247972" y="277019"/>
          <a:ext cx="8620125" cy="3943350"/>
        </p:xfrm>
        <a:graphic>
          <a:graphicData uri="http://schemas.openxmlformats.org/presentationml/2006/ole">
            <mc:AlternateContent xmlns:mc="http://schemas.openxmlformats.org/markup-compatibility/2006">
              <mc:Choice xmlns:v="urn:schemas-microsoft-com:vml" Requires="v">
                <p:oleObj spid="_x0000_s278586" name="文档" r:id="rId3" imgW="8630617" imgH="3937599" progId="Word.Document.12">
                  <p:embed/>
                </p:oleObj>
              </mc:Choice>
              <mc:Fallback>
                <p:oleObj name="文档" r:id="rId3" imgW="8630617" imgH="3937599" progId="Word.Document.12">
                  <p:embed/>
                  <p:pic>
                    <p:nvPicPr>
                      <p:cNvPr id="0" name=""/>
                      <p:cNvPicPr>
                        <a:picLocks noChangeAspect="1" noChangeArrowheads="1"/>
                      </p:cNvPicPr>
                      <p:nvPr/>
                    </p:nvPicPr>
                    <p:blipFill>
                      <a:blip r:embed="rId4"/>
                      <a:srcRect/>
                      <a:stretch>
                        <a:fillRect/>
                      </a:stretch>
                    </p:blipFill>
                    <p:spPr bwMode="auto">
                      <a:xfrm>
                        <a:off x="247972" y="277019"/>
                        <a:ext cx="86201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59643" y="4170586"/>
            <a:ext cx="3071077" cy="692497"/>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D</a:t>
            </a:r>
            <a:endParaRPr lang="zh-CN" altLang="zh-CN" sz="2600" kern="100" dirty="0">
              <a:effectLst/>
              <a:latin typeface="宋体"/>
              <a:cs typeface="Courier New"/>
            </a:endParaRPr>
          </a:p>
        </p:txBody>
      </p:sp>
    </p:spTree>
    <p:extLst>
      <p:ext uri="{BB962C8B-B14F-4D97-AF65-F5344CB8AC3E}">
        <p14:creationId xmlns:p14="http://schemas.microsoft.com/office/powerpoint/2010/main" val="129060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6079" y="915566"/>
            <a:ext cx="8856984" cy="523220"/>
          </a:xfrm>
          <a:prstGeom prst="rect">
            <a:avLst/>
          </a:prstGeom>
        </p:spPr>
        <p:txBody>
          <a:bodyPr wrap="square">
            <a:spAutoFit/>
          </a:bodyPr>
          <a:lstStyle/>
          <a:p>
            <a:pPr algn="just"/>
            <a:r>
              <a:rPr lang="zh-CN" altLang="en-US" sz="2800" b="1" kern="100" dirty="0">
                <a:latin typeface="Times New Roman" pitchFamily="18" charset="0"/>
                <a:ea typeface="微软雅黑" pitchFamily="34" charset="-122"/>
                <a:cs typeface="Times New Roman" pitchFamily="18" charset="0"/>
              </a:rPr>
              <a:t>三、人造卫星的变轨问题</a:t>
            </a:r>
            <a:endParaRPr lang="zh-CN" altLang="zh-CN" sz="28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136079" y="2417364"/>
            <a:ext cx="8856984" cy="1304203"/>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卫星变轨时，是线速度</a:t>
            </a:r>
            <a:r>
              <a:rPr lang="en-US" altLang="zh-CN" sz="2800" i="1" kern="100" dirty="0">
                <a:latin typeface="Book Antiqua"/>
                <a:ea typeface="微软雅黑"/>
                <a:cs typeface="Times New Roman"/>
              </a:rPr>
              <a:t>v</a:t>
            </a:r>
            <a:r>
              <a:rPr lang="zh-CN" altLang="zh-CN" sz="2800" kern="100" dirty="0">
                <a:latin typeface="Times New Roman"/>
                <a:ea typeface="微软雅黑"/>
                <a:cs typeface="Times New Roman"/>
              </a:rPr>
              <a:t>发生变化导致需要的向心力发生变化，进而使轨道半径</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发生变化</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63261939"/>
              </p:ext>
            </p:extLst>
          </p:nvPr>
        </p:nvGraphicFramePr>
        <p:xfrm>
          <a:off x="219075" y="1498844"/>
          <a:ext cx="8686800" cy="895350"/>
        </p:xfrm>
        <a:graphic>
          <a:graphicData uri="http://schemas.openxmlformats.org/presentationml/2006/ole">
            <mc:AlternateContent xmlns:mc="http://schemas.openxmlformats.org/markup-compatibility/2006">
              <mc:Choice xmlns:v="urn:schemas-microsoft-com:vml" Requires="v">
                <p:oleObj spid="_x0000_s279600" name="文档" r:id="rId3" imgW="8697244" imgH="893912" progId="Word.Document.12">
                  <p:embed/>
                </p:oleObj>
              </mc:Choice>
              <mc:Fallback>
                <p:oleObj name="文档" r:id="rId3" imgW="8697244" imgH="893912" progId="Word.Document.12">
                  <p:embed/>
                  <p:pic>
                    <p:nvPicPr>
                      <p:cNvPr id="0" name="对象 3"/>
                      <p:cNvPicPr>
                        <a:picLocks noChangeAspect="1" noChangeArrowheads="1"/>
                      </p:cNvPicPr>
                      <p:nvPr/>
                    </p:nvPicPr>
                    <p:blipFill>
                      <a:blip r:embed="rId4"/>
                      <a:srcRect/>
                      <a:stretch>
                        <a:fillRect/>
                      </a:stretch>
                    </p:blipFill>
                    <p:spPr bwMode="auto">
                      <a:xfrm>
                        <a:off x="219075" y="1498844"/>
                        <a:ext cx="86868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0104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468676768"/>
              </p:ext>
            </p:extLst>
          </p:nvPr>
        </p:nvGraphicFramePr>
        <p:xfrm>
          <a:off x="160462" y="313531"/>
          <a:ext cx="8848725" cy="4505325"/>
        </p:xfrm>
        <a:graphic>
          <a:graphicData uri="http://schemas.openxmlformats.org/presentationml/2006/ole">
            <mc:AlternateContent xmlns:mc="http://schemas.openxmlformats.org/markup-compatibility/2006">
              <mc:Choice xmlns:v="urn:schemas-microsoft-com:vml" Requires="v">
                <p:oleObj spid="_x0000_s280622" name="文档" r:id="rId3" imgW="8859311" imgH="4504786" progId="Word.Document.12">
                  <p:embed/>
                </p:oleObj>
              </mc:Choice>
              <mc:Fallback>
                <p:oleObj name="文档" r:id="rId3" imgW="8859311" imgH="4504786" progId="Word.Document.12">
                  <p:embed/>
                  <p:pic>
                    <p:nvPicPr>
                      <p:cNvPr id="0" name=""/>
                      <p:cNvPicPr>
                        <a:picLocks noChangeAspect="1" noChangeArrowheads="1"/>
                      </p:cNvPicPr>
                      <p:nvPr/>
                    </p:nvPicPr>
                    <p:blipFill>
                      <a:blip r:embed="rId4"/>
                      <a:srcRect/>
                      <a:stretch>
                        <a:fillRect/>
                      </a:stretch>
                    </p:blipFill>
                    <p:spPr bwMode="auto">
                      <a:xfrm>
                        <a:off x="160462" y="313531"/>
                        <a:ext cx="8848725"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70648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1628" y="454590"/>
            <a:ext cx="8396361" cy="397031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卫星到达椭圆轨道与圆轨道的切点时，卫星受到的万有引力相同，所以加速度相同</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飞船对接：两飞船对接前应处于高、低不同的轨道上，目标船处于较高轨道，在较低轨道上运动的对接船通过合理地加速，做离心运动而追上目标船与其完成对接</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964277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7029" y="17562"/>
            <a:ext cx="6759227" cy="5078313"/>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3</a:t>
            </a:r>
            <a:r>
              <a:rPr lang="zh-CN" altLang="zh-CN" sz="2400" kern="100" dirty="0" smtClean="0">
                <a:latin typeface="Times New Roman"/>
                <a:ea typeface="微软雅黑"/>
                <a:cs typeface="Times New Roman"/>
              </a:rPr>
              <a:t>　</a:t>
            </a:r>
            <a:r>
              <a:rPr lang="en-US" altLang="zh-CN" sz="2400" kern="100" dirty="0">
                <a:latin typeface="Times New Roman"/>
                <a:ea typeface="微软雅黑"/>
                <a:cs typeface="Courier New"/>
              </a:rPr>
              <a:t>2013</a:t>
            </a:r>
            <a:r>
              <a:rPr lang="zh-CN" altLang="zh-CN" sz="2400" kern="100" dirty="0">
                <a:latin typeface="Times New Roman"/>
                <a:ea typeface="微软雅黑"/>
                <a:cs typeface="Times New Roman"/>
              </a:rPr>
              <a:t>年</a:t>
            </a:r>
            <a:r>
              <a:rPr lang="en-US" altLang="zh-CN" sz="2400" kern="100" dirty="0">
                <a:latin typeface="Times New Roman"/>
                <a:ea typeface="微软雅黑"/>
                <a:cs typeface="Courier New"/>
              </a:rPr>
              <a:t>5</a:t>
            </a:r>
            <a:r>
              <a:rPr lang="zh-CN" altLang="zh-CN" sz="2400" kern="100" dirty="0">
                <a:latin typeface="Times New Roman"/>
                <a:ea typeface="微软雅黑"/>
                <a:cs typeface="Times New Roman"/>
              </a:rPr>
              <a:t>月</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日凌晨</a:t>
            </a:r>
            <a:r>
              <a:rPr lang="en-US" altLang="zh-CN" sz="2400" kern="100" dirty="0">
                <a:latin typeface="Times New Roman"/>
                <a:ea typeface="微软雅黑"/>
                <a:cs typeface="Courier New"/>
              </a:rPr>
              <a:t>0</a:t>
            </a:r>
            <a:r>
              <a:rPr lang="zh-CN" altLang="zh-CN" sz="2400" kern="100" dirty="0">
                <a:latin typeface="Times New Roman"/>
                <a:ea typeface="微软雅黑"/>
                <a:cs typeface="Times New Roman"/>
              </a:rPr>
              <a:t>时</a:t>
            </a:r>
            <a:r>
              <a:rPr lang="en-US" altLang="zh-CN" sz="2400" kern="100" dirty="0">
                <a:latin typeface="Times New Roman"/>
                <a:ea typeface="微软雅黑"/>
                <a:cs typeface="Courier New"/>
              </a:rPr>
              <a:t>06</a:t>
            </a:r>
            <a:r>
              <a:rPr lang="zh-CN" altLang="zh-CN" sz="2400" kern="100" dirty="0">
                <a:latin typeface="Times New Roman"/>
                <a:ea typeface="微软雅黑"/>
                <a:cs typeface="Times New Roman"/>
              </a:rPr>
              <a:t>分，我国</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中星</a:t>
            </a:r>
            <a:r>
              <a:rPr lang="en-US" altLang="zh-CN" sz="2400" kern="100" dirty="0">
                <a:latin typeface="Times New Roman"/>
                <a:ea typeface="微软雅黑"/>
                <a:cs typeface="Courier New"/>
              </a:rPr>
              <a:t>11</a:t>
            </a:r>
            <a:r>
              <a:rPr lang="zh-CN" altLang="zh-CN" sz="2400" kern="100" dirty="0">
                <a:latin typeface="Times New Roman"/>
                <a:ea typeface="微软雅黑"/>
                <a:cs typeface="Times New Roman"/>
              </a:rPr>
              <a:t>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通信卫星发射成功</a:t>
            </a:r>
            <a:r>
              <a:rPr lang="en-US" altLang="zh-CN" sz="2400" kern="100" dirty="0">
                <a:latin typeface="Times New Roman"/>
                <a:ea typeface="微软雅黑"/>
                <a:cs typeface="Courier New"/>
              </a:rPr>
              <a:t>.</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中星</a:t>
            </a:r>
            <a:r>
              <a:rPr lang="en-US" altLang="zh-CN" sz="2400" kern="100" dirty="0">
                <a:latin typeface="Times New Roman"/>
                <a:ea typeface="微软雅黑"/>
                <a:cs typeface="Courier New"/>
              </a:rPr>
              <a:t>11</a:t>
            </a:r>
            <a:r>
              <a:rPr lang="zh-CN" altLang="zh-CN" sz="2400" kern="100" dirty="0">
                <a:latin typeface="Times New Roman"/>
                <a:ea typeface="微软雅黑"/>
                <a:cs typeface="Times New Roman"/>
              </a:rPr>
              <a:t>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是一颗地球同步卫星，它主要用于为亚太地区等区域用户提供商业通信服务</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为发射过程的示意图，先将卫星发射至近地圆轨道</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，然后经点火，使其沿椭圆轨道</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运行，最后再一次点火，将卫星送入同步圆轨道</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轨道</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相切于</a:t>
            </a:r>
            <a:r>
              <a:rPr lang="en-US" altLang="zh-CN" sz="2400" i="1" kern="100" dirty="0">
                <a:latin typeface="Times New Roman"/>
                <a:ea typeface="微软雅黑"/>
                <a:cs typeface="Courier New"/>
              </a:rPr>
              <a:t>Q</a:t>
            </a:r>
            <a:r>
              <a:rPr lang="zh-CN" altLang="zh-CN" sz="2400" kern="100" dirty="0">
                <a:latin typeface="Times New Roman"/>
                <a:ea typeface="微软雅黑"/>
                <a:cs typeface="Times New Roman"/>
              </a:rPr>
              <a:t>点，轨道</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相切于</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点，则当卫星分别在</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轨道上正常运行时，以下说法正确的是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3" name="矩形 2"/>
          <p:cNvSpPr/>
          <p:nvPr/>
        </p:nvSpPr>
        <p:spPr>
          <a:xfrm>
            <a:off x="7740352" y="3146797"/>
            <a:ext cx="646331" cy="577081"/>
          </a:xfrm>
          <a:prstGeom prst="rect">
            <a:avLst/>
          </a:prstGeom>
        </p:spPr>
        <p:txBody>
          <a:bodyPr wrap="none">
            <a:spAutoFit/>
          </a:bodyPr>
          <a:lstStyle/>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2</a:t>
            </a:r>
            <a:endParaRPr lang="zh-CN" altLang="zh-CN" sz="2400" kern="100" dirty="0">
              <a:effectLst/>
              <a:latin typeface="宋体"/>
              <a:cs typeface="Courier New"/>
            </a:endParaRPr>
          </a:p>
        </p:txBody>
      </p:sp>
      <p:pic>
        <p:nvPicPr>
          <p:cNvPr id="6" name="图片 5" descr="F:\2015赵瑊\同步\物理\人教必修2\word\A234.TIF"/>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7167"/>
          <a:stretch/>
        </p:blipFill>
        <p:spPr bwMode="auto">
          <a:xfrm>
            <a:off x="6991697" y="838225"/>
            <a:ext cx="2021682" cy="2304385"/>
          </a:xfrm>
          <a:prstGeom prst="rect">
            <a:avLst/>
          </a:prstGeom>
          <a:noFill/>
          <a:ln>
            <a:noFill/>
          </a:ln>
        </p:spPr>
      </p:pic>
    </p:spTree>
    <p:extLst>
      <p:ext uri="{BB962C8B-B14F-4D97-AF65-F5344CB8AC3E}">
        <p14:creationId xmlns:p14="http://schemas.microsoft.com/office/powerpoint/2010/main" val="263889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3912298550"/>
              </p:ext>
            </p:extLst>
          </p:nvPr>
        </p:nvGraphicFramePr>
        <p:xfrm>
          <a:off x="238125" y="4181822"/>
          <a:ext cx="5514975" cy="800100"/>
        </p:xfrm>
        <a:graphic>
          <a:graphicData uri="http://schemas.openxmlformats.org/presentationml/2006/ole">
            <mc:AlternateContent xmlns:mc="http://schemas.openxmlformats.org/markup-compatibility/2006">
              <mc:Choice xmlns:v="urn:schemas-microsoft-com:vml" Requires="v">
                <p:oleObj spid="_x0000_s246302" name="文档" r:id="rId3" imgW="5520167" imgH="800854" progId="Word.Document.12">
                  <p:embed/>
                </p:oleObj>
              </mc:Choice>
              <mc:Fallback>
                <p:oleObj name="文档" r:id="rId3" imgW="5520167" imgH="800854" progId="Word.Document.12">
                  <p:embed/>
                  <p:pic>
                    <p:nvPicPr>
                      <p:cNvPr id="0" name=""/>
                      <p:cNvPicPr>
                        <a:picLocks noChangeAspect="1" noChangeArrowheads="1"/>
                      </p:cNvPicPr>
                      <p:nvPr/>
                    </p:nvPicPr>
                    <p:blipFill>
                      <a:blip r:embed="rId4"/>
                      <a:srcRect/>
                      <a:stretch>
                        <a:fillRect/>
                      </a:stretch>
                    </p:blipFill>
                    <p:spPr bwMode="auto">
                      <a:xfrm>
                        <a:off x="238125" y="4181822"/>
                        <a:ext cx="55149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150937" y="-11013"/>
            <a:ext cx="8823076" cy="4131900"/>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A.</a:t>
            </a:r>
            <a:r>
              <a:rPr lang="zh-CN" altLang="zh-CN" sz="2500" kern="100" dirty="0">
                <a:latin typeface="Times New Roman"/>
                <a:ea typeface="微软雅黑"/>
                <a:cs typeface="Times New Roman"/>
              </a:rPr>
              <a:t>卫星在轨道</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上的速率大于在轨道</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上的速率</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B.</a:t>
            </a:r>
            <a:r>
              <a:rPr lang="zh-CN" altLang="zh-CN" sz="2500" kern="100" dirty="0">
                <a:latin typeface="Times New Roman"/>
                <a:ea typeface="微软雅黑"/>
                <a:cs typeface="Times New Roman"/>
              </a:rPr>
              <a:t>卫星在轨道</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上的角速度大于在轨道</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上的角速度</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C.</a:t>
            </a:r>
            <a:r>
              <a:rPr lang="zh-CN" altLang="zh-CN" sz="2500" kern="100" dirty="0">
                <a:latin typeface="Times New Roman"/>
                <a:ea typeface="微软雅黑"/>
                <a:cs typeface="Times New Roman"/>
              </a:rPr>
              <a:t>卫星在轨道</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上经过</a:t>
            </a:r>
            <a:r>
              <a:rPr lang="en-US" altLang="zh-CN" sz="2500" i="1" kern="100" dirty="0">
                <a:latin typeface="Times New Roman"/>
                <a:ea typeface="微软雅黑"/>
                <a:cs typeface="Courier New"/>
              </a:rPr>
              <a:t>Q</a:t>
            </a:r>
            <a:r>
              <a:rPr lang="zh-CN" altLang="zh-CN" sz="2500" kern="100" dirty="0">
                <a:latin typeface="Times New Roman"/>
                <a:ea typeface="微软雅黑"/>
                <a:cs typeface="Times New Roman"/>
              </a:rPr>
              <a:t>点时的速度大于它在轨道</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上经过</a:t>
            </a:r>
            <a:r>
              <a:rPr lang="en-US" altLang="zh-CN" sz="2500" i="1" kern="100" dirty="0">
                <a:latin typeface="Times New Roman"/>
                <a:ea typeface="微软雅黑"/>
                <a:cs typeface="Courier New"/>
              </a:rPr>
              <a:t>Q</a:t>
            </a:r>
            <a:r>
              <a:rPr lang="zh-CN" altLang="zh-CN" sz="2500" kern="100" dirty="0" smtClean="0">
                <a:latin typeface="Times New Roman"/>
                <a:ea typeface="微软雅黑"/>
                <a:cs typeface="Times New Roman"/>
              </a:rPr>
              <a:t>点</a:t>
            </a:r>
            <a:endParaRPr lang="en-US" altLang="zh-CN" sz="25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500" kern="100" dirty="0">
                <a:latin typeface="Times New Roman"/>
                <a:ea typeface="微软雅黑"/>
                <a:cs typeface="Times New Roman"/>
              </a:rPr>
              <a:t> </a:t>
            </a: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时</a:t>
            </a:r>
            <a:r>
              <a:rPr lang="zh-CN" altLang="zh-CN" sz="2500" kern="100" dirty="0">
                <a:latin typeface="Times New Roman"/>
                <a:ea typeface="微软雅黑"/>
                <a:cs typeface="Times New Roman"/>
              </a:rPr>
              <a:t>的速度</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D.</a:t>
            </a:r>
            <a:r>
              <a:rPr lang="zh-CN" altLang="zh-CN" sz="2500" kern="100" dirty="0">
                <a:latin typeface="Times New Roman"/>
                <a:ea typeface="微软雅黑"/>
                <a:cs typeface="Times New Roman"/>
              </a:rPr>
              <a:t>卫星在轨道</a:t>
            </a: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上经过</a:t>
            </a:r>
            <a:r>
              <a:rPr lang="en-US" altLang="zh-CN" sz="2500" i="1" kern="100" dirty="0">
                <a:latin typeface="Times New Roman"/>
                <a:ea typeface="微软雅黑"/>
                <a:cs typeface="Courier New"/>
              </a:rPr>
              <a:t>P</a:t>
            </a:r>
            <a:r>
              <a:rPr lang="zh-CN" altLang="zh-CN" sz="2500" kern="100" dirty="0">
                <a:latin typeface="Times New Roman"/>
                <a:ea typeface="微软雅黑"/>
                <a:cs typeface="Times New Roman"/>
              </a:rPr>
              <a:t>点时的速度小于它在轨道</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上经过</a:t>
            </a:r>
            <a:r>
              <a:rPr lang="en-US" altLang="zh-CN" sz="2500" i="1" kern="100" dirty="0">
                <a:latin typeface="Times New Roman"/>
                <a:ea typeface="微软雅黑"/>
                <a:cs typeface="Courier New"/>
              </a:rPr>
              <a:t>P</a:t>
            </a:r>
            <a:r>
              <a:rPr lang="zh-CN" altLang="zh-CN" sz="2500" kern="100" dirty="0">
                <a:latin typeface="Times New Roman"/>
                <a:ea typeface="微软雅黑"/>
                <a:cs typeface="Times New Roman"/>
              </a:rPr>
              <a:t>点</a:t>
            </a:r>
            <a:r>
              <a:rPr lang="zh-CN" altLang="zh-CN" sz="2500" kern="100" dirty="0" smtClean="0">
                <a:latin typeface="Times New Roman"/>
                <a:ea typeface="微软雅黑"/>
                <a:cs typeface="Times New Roman"/>
              </a:rPr>
              <a:t>时</a:t>
            </a:r>
            <a:endParaRPr lang="en-US" altLang="zh-CN" sz="25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500" kern="100" dirty="0">
                <a:latin typeface="Times New Roman"/>
                <a:ea typeface="微软雅黑"/>
                <a:cs typeface="Times New Roman"/>
              </a:rPr>
              <a:t> </a:t>
            </a: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的</a:t>
            </a:r>
            <a:r>
              <a:rPr lang="zh-CN" altLang="zh-CN" sz="2500" kern="100" dirty="0">
                <a:latin typeface="Times New Roman"/>
                <a:ea typeface="微软雅黑"/>
                <a:cs typeface="Times New Roman"/>
              </a:rPr>
              <a:t>速度</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解析</a:t>
            </a:r>
            <a:r>
              <a:rPr lang="zh-CN" altLang="zh-CN" sz="2500" kern="100" dirty="0">
                <a:latin typeface="Times New Roman"/>
                <a:ea typeface="微软雅黑"/>
                <a:cs typeface="Times New Roman"/>
              </a:rPr>
              <a:t>　同步卫星在圆轨道上做匀速圆周运动时有：</a:t>
            </a:r>
            <a:endParaRPr lang="zh-CN" altLang="zh-CN" sz="2500" kern="100" dirty="0">
              <a:effectLst/>
              <a:latin typeface="宋体"/>
              <a:cs typeface="Courier New"/>
            </a:endParaRPr>
          </a:p>
        </p:txBody>
      </p:sp>
    </p:spTree>
    <p:extLst>
      <p:ext uri="{BB962C8B-B14F-4D97-AF65-F5344CB8AC3E}">
        <p14:creationId xmlns:p14="http://schemas.microsoft.com/office/powerpoint/2010/main" val="276831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blinds(horizontal)">
                                      <p:cBhvr>
                                        <p:cTn id="7" dur="500"/>
                                        <p:tgtEl>
                                          <p:spTgt spid="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31515862"/>
              </p:ext>
            </p:extLst>
          </p:nvPr>
        </p:nvGraphicFramePr>
        <p:xfrm>
          <a:off x="238125" y="214536"/>
          <a:ext cx="8039100" cy="876300"/>
        </p:xfrm>
        <a:graphic>
          <a:graphicData uri="http://schemas.openxmlformats.org/presentationml/2006/ole">
            <mc:AlternateContent xmlns:mc="http://schemas.openxmlformats.org/markup-compatibility/2006">
              <mc:Choice xmlns:v="urn:schemas-microsoft-com:vml" Requires="v">
                <p:oleObj spid="_x0000_s260470" name="文档" r:id="rId3" imgW="8043271" imgH="877263" progId="Word.Document.12">
                  <p:embed/>
                </p:oleObj>
              </mc:Choice>
              <mc:Fallback>
                <p:oleObj name="文档" r:id="rId3" imgW="8043271" imgH="877263" progId="Word.Document.12">
                  <p:embed/>
                  <p:pic>
                    <p:nvPicPr>
                      <p:cNvPr id="0" name=""/>
                      <p:cNvPicPr>
                        <a:picLocks noChangeAspect="1" noChangeArrowheads="1"/>
                      </p:cNvPicPr>
                      <p:nvPr/>
                    </p:nvPicPr>
                    <p:blipFill>
                      <a:blip r:embed="rId4"/>
                      <a:srcRect/>
                      <a:stretch>
                        <a:fillRect/>
                      </a:stretch>
                    </p:blipFill>
                    <p:spPr bwMode="auto">
                      <a:xfrm>
                        <a:off x="238125" y="214536"/>
                        <a:ext cx="80391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78636515"/>
              </p:ext>
            </p:extLst>
          </p:nvPr>
        </p:nvGraphicFramePr>
        <p:xfrm>
          <a:off x="238125" y="1107207"/>
          <a:ext cx="8667750" cy="3838575"/>
        </p:xfrm>
        <a:graphic>
          <a:graphicData uri="http://schemas.openxmlformats.org/presentationml/2006/ole">
            <mc:AlternateContent xmlns:mc="http://schemas.openxmlformats.org/markup-compatibility/2006">
              <mc:Choice xmlns:v="urn:schemas-microsoft-com:vml" Requires="v">
                <p:oleObj spid="_x0000_s260471" name="文档" r:id="rId5" imgW="8678156" imgH="3835160" progId="Word.Document.12">
                  <p:embed/>
                </p:oleObj>
              </mc:Choice>
              <mc:Fallback>
                <p:oleObj name="文档" r:id="rId5" imgW="8678156" imgH="3835160" progId="Word.Document.12">
                  <p:embed/>
                  <p:pic>
                    <p:nvPicPr>
                      <p:cNvPr id="0" name=""/>
                      <p:cNvPicPr>
                        <a:picLocks noChangeAspect="1" noChangeArrowheads="1"/>
                      </p:cNvPicPr>
                      <p:nvPr/>
                    </p:nvPicPr>
                    <p:blipFill>
                      <a:blip r:embed="rId6"/>
                      <a:srcRect/>
                      <a:stretch>
                        <a:fillRect/>
                      </a:stretch>
                    </p:blipFill>
                    <p:spPr bwMode="auto">
                      <a:xfrm>
                        <a:off x="238125" y="1107207"/>
                        <a:ext cx="866775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23326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605790986"/>
              </p:ext>
            </p:extLst>
          </p:nvPr>
        </p:nvGraphicFramePr>
        <p:xfrm>
          <a:off x="141735" y="210691"/>
          <a:ext cx="8858250" cy="2676525"/>
        </p:xfrm>
        <a:graphic>
          <a:graphicData uri="http://schemas.openxmlformats.org/presentationml/2006/ole">
            <mc:AlternateContent xmlns:mc="http://schemas.openxmlformats.org/markup-compatibility/2006">
              <mc:Choice xmlns:v="urn:schemas-microsoft-com:vml" Requires="v">
                <p:oleObj spid="_x0000_s281671" name="文档" r:id="rId3" imgW="8869036" imgH="2679940" progId="Word.Document.12">
                  <p:embed/>
                </p:oleObj>
              </mc:Choice>
              <mc:Fallback>
                <p:oleObj name="文档" r:id="rId3" imgW="8869036" imgH="2679940" progId="Word.Document.12">
                  <p:embed/>
                  <p:pic>
                    <p:nvPicPr>
                      <p:cNvPr id="0" name=""/>
                      <p:cNvPicPr>
                        <a:picLocks noChangeAspect="1" noChangeArrowheads="1"/>
                      </p:cNvPicPr>
                      <p:nvPr/>
                    </p:nvPicPr>
                    <p:blipFill>
                      <a:blip r:embed="rId4"/>
                      <a:srcRect/>
                      <a:stretch>
                        <a:fillRect/>
                      </a:stretch>
                    </p:blipFill>
                    <p:spPr bwMode="auto">
                      <a:xfrm>
                        <a:off x="141735" y="210691"/>
                        <a:ext cx="88582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54546" y="3685202"/>
            <a:ext cx="8741543" cy="1200329"/>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由以上可知，速率从大到小排列为：</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en-US" altLang="zh-CN" sz="2400" kern="100" dirty="0">
                <a:latin typeface="宋体"/>
                <a:ea typeface="微软雅黑"/>
                <a:cs typeface="Times New Roman"/>
              </a:rPr>
              <a:t>′</a:t>
            </a:r>
            <a:endParaRPr lang="zh-CN" altLang="zh-CN" sz="240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D</a:t>
            </a:r>
            <a:endParaRPr lang="zh-CN" altLang="zh-CN" sz="24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32339761"/>
              </p:ext>
            </p:extLst>
          </p:nvPr>
        </p:nvGraphicFramePr>
        <p:xfrm>
          <a:off x="141735" y="2947957"/>
          <a:ext cx="6048375" cy="752475"/>
        </p:xfrm>
        <a:graphic>
          <a:graphicData uri="http://schemas.openxmlformats.org/presentationml/2006/ole">
            <mc:AlternateContent xmlns:mc="http://schemas.openxmlformats.org/markup-compatibility/2006">
              <mc:Choice xmlns:v="urn:schemas-microsoft-com:vml" Requires="v">
                <p:oleObj spid="_x0000_s281672" name="文档" r:id="rId5" imgW="6053146" imgH="753279" progId="Word.Document.12">
                  <p:embed/>
                </p:oleObj>
              </mc:Choice>
              <mc:Fallback>
                <p:oleObj name="文档" r:id="rId5" imgW="6053146" imgH="753279" progId="Word.Document.12">
                  <p:embed/>
                  <p:pic>
                    <p:nvPicPr>
                      <p:cNvPr id="0" name=""/>
                      <p:cNvPicPr>
                        <a:picLocks noChangeAspect="1" noChangeArrowheads="1"/>
                      </p:cNvPicPr>
                      <p:nvPr/>
                    </p:nvPicPr>
                    <p:blipFill>
                      <a:blip r:embed="rId6"/>
                      <a:srcRect/>
                      <a:stretch>
                        <a:fillRect/>
                      </a:stretch>
                    </p:blipFill>
                    <p:spPr bwMode="auto">
                      <a:xfrm>
                        <a:off x="141735" y="2947957"/>
                        <a:ext cx="6048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05616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7504" y="290339"/>
            <a:ext cx="8928000" cy="492443"/>
          </a:xfrm>
          <a:prstGeom prst="rect">
            <a:avLst/>
          </a:prstGeom>
        </p:spPr>
        <p:txBody>
          <a:bodyPr wrap="square">
            <a:spAutoFit/>
          </a:bodyPr>
          <a:lstStyle/>
          <a:p>
            <a:pPr algn="just"/>
            <a:r>
              <a:rPr lang="zh-CN" altLang="en-US" sz="2600" b="1" kern="100" dirty="0">
                <a:latin typeface="Times New Roman" pitchFamily="18" charset="0"/>
                <a:ea typeface="微软雅黑" pitchFamily="34" charset="-122"/>
                <a:cs typeface="Times New Roman" pitchFamily="18" charset="0"/>
              </a:rPr>
              <a:t>四、双星问题</a:t>
            </a:r>
            <a:endParaRPr lang="zh-CN" altLang="zh-CN" sz="2600" b="1" kern="100" dirty="0">
              <a:latin typeface="Times New Roman" pitchFamily="18" charset="0"/>
              <a:ea typeface="微软雅黑" pitchFamily="34" charset="-122"/>
              <a:cs typeface="Times New Roman" pitchFamily="18" charset="0"/>
            </a:endParaRPr>
          </a:p>
        </p:txBody>
      </p:sp>
      <p:sp>
        <p:nvSpPr>
          <p:cNvPr id="10" name="矩形 9"/>
          <p:cNvSpPr/>
          <p:nvPr/>
        </p:nvSpPr>
        <p:spPr>
          <a:xfrm>
            <a:off x="107504" y="772681"/>
            <a:ext cx="8928000" cy="4131900"/>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双星：</a:t>
            </a:r>
            <a:r>
              <a:rPr lang="zh-CN" altLang="zh-CN" sz="2500" kern="100" spc="-70" dirty="0">
                <a:latin typeface="Times New Roman"/>
                <a:ea typeface="微软雅黑"/>
                <a:cs typeface="Times New Roman"/>
              </a:rPr>
              <a:t>两个离得比较近的天体，在彼此间的引力作用下绕两者连线上的一点做圆周运动，这样的两颗星组成的系统称为双星</a:t>
            </a:r>
            <a:r>
              <a:rPr lang="en-US" altLang="zh-CN" sz="2500" kern="100" spc="-70" dirty="0">
                <a:latin typeface="Times New Roman"/>
                <a:ea typeface="微软雅黑"/>
                <a:cs typeface="Courier New"/>
              </a:rPr>
              <a:t>.</a:t>
            </a:r>
            <a:endParaRPr lang="zh-CN" altLang="zh-CN" sz="2500" kern="100" spc="-7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双星问题的特点</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两星的运动轨道为同心</a:t>
            </a:r>
            <a:r>
              <a:rPr lang="zh-CN" altLang="zh-CN" sz="2500" kern="100" spc="-410" dirty="0">
                <a:latin typeface="Times New Roman"/>
                <a:ea typeface="微软雅黑"/>
                <a:cs typeface="Times New Roman"/>
              </a:rPr>
              <a:t>圆，</a:t>
            </a:r>
            <a:r>
              <a:rPr lang="zh-CN" altLang="zh-CN" sz="2500" kern="100" dirty="0">
                <a:latin typeface="Times New Roman"/>
                <a:ea typeface="微软雅黑"/>
                <a:cs typeface="Times New Roman"/>
              </a:rPr>
              <a:t>圆心是它们之间连线上的某一点</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两星的向心力大小相等，由它们间的万有引力提供</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两星的运动周期、角速度相同</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(4)</a:t>
            </a:r>
            <a:r>
              <a:rPr lang="zh-CN" altLang="zh-CN" sz="2500" kern="100" dirty="0">
                <a:latin typeface="Times New Roman"/>
                <a:ea typeface="微软雅黑"/>
                <a:cs typeface="Times New Roman"/>
              </a:rPr>
              <a:t>两星的轨道半径之和等于两星之间的距离，即</a:t>
            </a:r>
            <a:r>
              <a:rPr lang="en-US" altLang="zh-CN" sz="2500" i="1" kern="100" dirty="0" err="1">
                <a:latin typeface="Times New Roman"/>
                <a:ea typeface="微软雅黑"/>
                <a:cs typeface="Courier New"/>
              </a:rPr>
              <a:t>r</a:t>
            </a:r>
            <a:r>
              <a:rPr lang="en-US" altLang="zh-CN" sz="2500" kern="100" baseline="-25000" dirty="0" err="1">
                <a:latin typeface="Times New Roman"/>
                <a:ea typeface="微软雅黑"/>
                <a:cs typeface="Courier New"/>
              </a:rPr>
              <a:t>1</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r</a:t>
            </a:r>
            <a:r>
              <a:rPr lang="en-US" altLang="zh-CN" sz="2500" kern="100" baseline="-25000" dirty="0" err="1">
                <a:latin typeface="Times New Roman"/>
                <a:ea typeface="微软雅黑"/>
                <a:cs typeface="Courier New"/>
              </a:rPr>
              <a:t>2</a:t>
            </a:r>
            <a:r>
              <a:rPr lang="zh-CN" altLang="zh-CN" sz="2500" kern="100" dirty="0">
                <a:latin typeface="Times New Roman"/>
                <a:ea typeface="微软雅黑"/>
                <a:cs typeface="Times New Roman"/>
              </a:rPr>
              <a:t>＝</a:t>
            </a:r>
            <a:r>
              <a:rPr lang="en-US" altLang="zh-CN" sz="2500" i="1" kern="100" dirty="0">
                <a:latin typeface="Times New Roman"/>
                <a:ea typeface="微软雅黑"/>
                <a:cs typeface="Courier New"/>
              </a:rPr>
              <a:t>L</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spTree>
    <p:extLst>
      <p:ext uri="{BB962C8B-B14F-4D97-AF65-F5344CB8AC3E}">
        <p14:creationId xmlns:p14="http://schemas.microsoft.com/office/powerpoint/2010/main" val="168752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376359706"/>
              </p:ext>
            </p:extLst>
          </p:nvPr>
        </p:nvGraphicFramePr>
        <p:xfrm>
          <a:off x="258316" y="470520"/>
          <a:ext cx="8610600" cy="1714500"/>
        </p:xfrm>
        <a:graphic>
          <a:graphicData uri="http://schemas.openxmlformats.org/presentationml/2006/ole">
            <mc:AlternateContent xmlns:mc="http://schemas.openxmlformats.org/markup-compatibility/2006">
              <mc:Choice xmlns:v="urn:schemas-microsoft-com:vml" Requires="v">
                <p:oleObj spid="_x0000_s282684" name="文档" r:id="rId3" imgW="8621253" imgH="1717375" progId="Word.Document.12">
                  <p:embed/>
                </p:oleObj>
              </mc:Choice>
              <mc:Fallback>
                <p:oleObj name="文档" r:id="rId3" imgW="8621253" imgH="1717375" progId="Word.Document.12">
                  <p:embed/>
                  <p:pic>
                    <p:nvPicPr>
                      <p:cNvPr id="0" name=""/>
                      <p:cNvPicPr>
                        <a:picLocks noChangeAspect="1" noChangeArrowheads="1"/>
                      </p:cNvPicPr>
                      <p:nvPr/>
                    </p:nvPicPr>
                    <p:blipFill>
                      <a:blip r:embed="rId4"/>
                      <a:srcRect/>
                      <a:stretch>
                        <a:fillRect/>
                      </a:stretch>
                    </p:blipFill>
                    <p:spPr bwMode="auto">
                      <a:xfrm>
                        <a:off x="258316" y="470520"/>
                        <a:ext cx="86106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169987" y="2123631"/>
            <a:ext cx="8741543" cy="1304203"/>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双星问题的两个结论：</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运动半径：</a:t>
            </a:r>
            <a:r>
              <a:rPr lang="en-US" altLang="zh-CN" sz="2800" i="1" kern="100" dirty="0" err="1">
                <a:latin typeface="Times New Roman"/>
                <a:ea typeface="微软雅黑"/>
                <a:cs typeface="Courier New"/>
              </a:rPr>
              <a:t>m</a:t>
            </a:r>
            <a:r>
              <a:rPr lang="en-US" altLang="zh-CN" sz="2800" kern="100" baseline="-25000" dirty="0" err="1">
                <a:latin typeface="Times New Roman"/>
                <a:ea typeface="微软雅黑"/>
                <a:cs typeface="Courier New"/>
              </a:rPr>
              <a:t>1</a:t>
            </a:r>
            <a:r>
              <a:rPr lang="en-US" altLang="zh-CN" sz="2800" i="1" kern="100" dirty="0" err="1">
                <a:latin typeface="Times New Roman"/>
                <a:ea typeface="微软雅黑"/>
                <a:cs typeface="Courier New"/>
              </a:rPr>
              <a:t>r</a:t>
            </a:r>
            <a:r>
              <a:rPr lang="en-US" altLang="zh-CN" sz="2800" kern="100" baseline="-25000" dirty="0" err="1">
                <a:latin typeface="Times New Roman"/>
                <a:ea typeface="微软雅黑"/>
                <a:cs typeface="Courier New"/>
              </a:rPr>
              <a:t>1</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m</a:t>
            </a:r>
            <a:r>
              <a:rPr lang="en-US" altLang="zh-CN" sz="2800" kern="100" baseline="-25000" dirty="0" err="1">
                <a:latin typeface="Times New Roman"/>
                <a:ea typeface="微软雅黑"/>
                <a:cs typeface="Courier New"/>
              </a:rPr>
              <a:t>2</a:t>
            </a:r>
            <a:r>
              <a:rPr lang="en-US" altLang="zh-CN" sz="2800" i="1" kern="100" dirty="0" err="1">
                <a:latin typeface="Times New Roman"/>
                <a:ea typeface="微软雅黑"/>
                <a:cs typeface="Courier New"/>
              </a:rPr>
              <a:t>r</a:t>
            </a:r>
            <a:r>
              <a:rPr lang="en-US" altLang="zh-CN" sz="2800" kern="100" baseline="-25000" dirty="0" err="1">
                <a:latin typeface="Times New Roman"/>
                <a:ea typeface="微软雅黑"/>
                <a:cs typeface="Courier New"/>
              </a:rPr>
              <a:t>2</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65670720"/>
              </p:ext>
            </p:extLst>
          </p:nvPr>
        </p:nvGraphicFramePr>
        <p:xfrm>
          <a:off x="258316" y="3677766"/>
          <a:ext cx="6610350" cy="866775"/>
        </p:xfrm>
        <a:graphic>
          <a:graphicData uri="http://schemas.openxmlformats.org/presentationml/2006/ole">
            <mc:AlternateContent xmlns:mc="http://schemas.openxmlformats.org/markup-compatibility/2006">
              <mc:Choice xmlns:v="urn:schemas-microsoft-com:vml" Requires="v">
                <p:oleObj spid="_x0000_s282685" name="文档" r:id="rId5" imgW="6614916" imgH="867532" progId="Word.Document.12">
                  <p:embed/>
                </p:oleObj>
              </mc:Choice>
              <mc:Fallback>
                <p:oleObj name="文档" r:id="rId5" imgW="6614916" imgH="867532" progId="Word.Document.12">
                  <p:embed/>
                  <p:pic>
                    <p:nvPicPr>
                      <p:cNvPr id="0" name=""/>
                      <p:cNvPicPr>
                        <a:picLocks noChangeAspect="1" noChangeArrowheads="1"/>
                      </p:cNvPicPr>
                      <p:nvPr/>
                    </p:nvPicPr>
                    <p:blipFill>
                      <a:blip r:embed="rId6"/>
                      <a:srcRect/>
                      <a:stretch>
                        <a:fillRect/>
                      </a:stretch>
                    </p:blipFill>
                    <p:spPr bwMode="auto">
                      <a:xfrm>
                        <a:off x="258316" y="3677766"/>
                        <a:ext cx="66103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1454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35357" y="1223781"/>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867830" y="1974823"/>
            <a:ext cx="7416000" cy="2656583"/>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936520" y="1953976"/>
            <a:ext cx="7739936"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掌握解决天体运动问题的思路和方法</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2</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理解赤道物体、同步卫星和近地卫星的区别</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3</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会分析卫星</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或飞船</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的变轨问题</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4</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掌握双星的运动特点及其问题的分析方法</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10" name="矩形 9"/>
          <p:cNvSpPr/>
          <p:nvPr/>
        </p:nvSpPr>
        <p:spPr>
          <a:xfrm>
            <a:off x="73596" y="278742"/>
            <a:ext cx="9001000" cy="752257"/>
          </a:xfrm>
          <a:prstGeom prst="rect">
            <a:avLst/>
          </a:prstGeom>
        </p:spPr>
        <p:txBody>
          <a:bodyPr wrap="square">
            <a:spAutoFit/>
          </a:bodyPr>
          <a:lstStyle/>
          <a:p>
            <a:pPr algn="ctr">
              <a:lnSpc>
                <a:spcPct val="1370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6</a:t>
            </a:r>
            <a:r>
              <a:rPr lang="zh-CN" altLang="en-US" sz="3500" b="1" dirty="0">
                <a:latin typeface="Times New Roman" pitchFamily="18" charset="0"/>
                <a:ea typeface="微软雅黑" panose="020B0503020204020204" pitchFamily="34" charset="-122"/>
                <a:cs typeface="Times New Roman" pitchFamily="18" charset="0"/>
              </a:rPr>
              <a:t>　习题课：天体运动</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6554" y="-11013"/>
            <a:ext cx="8885558" cy="2116220"/>
          </a:xfrm>
          <a:prstGeom prst="rect">
            <a:avLst/>
          </a:prstGeom>
        </p:spPr>
        <p:txBody>
          <a:bodyPr wrap="square">
            <a:spAutoFit/>
          </a:bodyPr>
          <a:lstStyle/>
          <a:p>
            <a:pPr algn="just">
              <a:lnSpc>
                <a:spcPct val="137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4</a:t>
            </a:r>
            <a:r>
              <a:rPr lang="zh-CN"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宇宙中两个相距较近的天体称为</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双星</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，它们以两者连线上的某一点为圆心做匀速圆周运动，但两者不会因万有引力的作用而</a:t>
            </a:r>
            <a:r>
              <a:rPr lang="zh-CN" altLang="zh-CN" sz="2400" kern="100" spc="-70" dirty="0">
                <a:latin typeface="Times New Roman"/>
                <a:ea typeface="微软雅黑"/>
                <a:cs typeface="Times New Roman"/>
              </a:rPr>
              <a:t>吸引到一起</a:t>
            </a:r>
            <a:r>
              <a:rPr lang="en-US" altLang="zh-CN" sz="2400" kern="100" spc="-70" dirty="0">
                <a:latin typeface="Times New Roman"/>
                <a:ea typeface="微软雅黑"/>
                <a:cs typeface="Courier New"/>
              </a:rPr>
              <a:t>.</a:t>
            </a:r>
            <a:r>
              <a:rPr lang="zh-CN" altLang="zh-CN" sz="2400" kern="100" spc="-70" dirty="0">
                <a:latin typeface="Times New Roman"/>
                <a:ea typeface="微软雅黑"/>
                <a:cs typeface="Times New Roman"/>
              </a:rPr>
              <a:t>设两者的质量分别为</a:t>
            </a:r>
            <a:r>
              <a:rPr lang="en-US" altLang="zh-CN" sz="2400" i="1" kern="100" spc="-70" dirty="0" err="1">
                <a:latin typeface="Times New Roman"/>
                <a:ea typeface="微软雅黑"/>
                <a:cs typeface="Courier New"/>
              </a:rPr>
              <a:t>m</a:t>
            </a:r>
            <a:r>
              <a:rPr lang="en-US" altLang="zh-CN" sz="2400" kern="100" spc="-70" baseline="-25000" dirty="0" err="1">
                <a:latin typeface="Times New Roman"/>
                <a:ea typeface="微软雅黑"/>
                <a:cs typeface="Courier New"/>
              </a:rPr>
              <a:t>1</a:t>
            </a:r>
            <a:r>
              <a:rPr lang="zh-CN" altLang="zh-CN" sz="2400" kern="100" spc="-70" dirty="0">
                <a:latin typeface="Times New Roman"/>
                <a:ea typeface="微软雅黑"/>
                <a:cs typeface="Times New Roman"/>
              </a:rPr>
              <a:t>和</a:t>
            </a:r>
            <a:r>
              <a:rPr lang="en-US" altLang="zh-CN" sz="2400" i="1" kern="100" spc="-70" dirty="0" err="1">
                <a:latin typeface="Times New Roman"/>
                <a:ea typeface="微软雅黑"/>
                <a:cs typeface="Courier New"/>
              </a:rPr>
              <a:t>m</a:t>
            </a:r>
            <a:r>
              <a:rPr lang="en-US" altLang="zh-CN" sz="2400" kern="100" spc="-70" baseline="-25000" dirty="0" err="1">
                <a:latin typeface="Times New Roman"/>
                <a:ea typeface="微软雅黑"/>
                <a:cs typeface="Courier New"/>
              </a:rPr>
              <a:t>2</a:t>
            </a:r>
            <a:r>
              <a:rPr lang="zh-CN" altLang="zh-CN" sz="2400" kern="100" spc="-70" dirty="0">
                <a:latin typeface="Times New Roman"/>
                <a:ea typeface="微软雅黑"/>
                <a:cs typeface="Times New Roman"/>
              </a:rPr>
              <a:t>，两者相距为</a:t>
            </a:r>
            <a:r>
              <a:rPr lang="en-US" altLang="zh-CN" sz="2400" i="1" kern="100" spc="-70" dirty="0">
                <a:latin typeface="Times New Roman"/>
                <a:ea typeface="微软雅黑"/>
                <a:cs typeface="Courier New"/>
              </a:rPr>
              <a:t>L</a:t>
            </a:r>
            <a:r>
              <a:rPr lang="en-US" altLang="zh-CN" sz="2400" kern="100" spc="-70" dirty="0">
                <a:latin typeface="Times New Roman"/>
                <a:ea typeface="微软雅黑"/>
                <a:cs typeface="Courier New"/>
              </a:rPr>
              <a:t>.</a:t>
            </a:r>
            <a:r>
              <a:rPr lang="zh-CN" altLang="zh-CN" sz="2400" kern="100" spc="-70" dirty="0">
                <a:latin typeface="Times New Roman"/>
                <a:ea typeface="微软雅黑"/>
                <a:cs typeface="Times New Roman"/>
              </a:rPr>
              <a:t>求：</a:t>
            </a:r>
            <a:endParaRPr lang="zh-CN" altLang="zh-CN" sz="2400" kern="100" spc="-7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双星的轨道半径之比</a:t>
            </a:r>
            <a:r>
              <a:rPr lang="zh-CN" altLang="zh-CN" sz="2400" kern="100" dirty="0" smtClean="0">
                <a:latin typeface="Times New Roman"/>
                <a:ea typeface="微软雅黑"/>
                <a:cs typeface="Times New Roman"/>
              </a:rPr>
              <a:t>；</a:t>
            </a:r>
            <a:endParaRPr lang="zh-CN" altLang="zh-CN" sz="2400" kern="100" dirty="0">
              <a:latin typeface="宋体"/>
              <a:cs typeface="Courier New"/>
            </a:endParaRPr>
          </a:p>
        </p:txBody>
      </p:sp>
      <p:pic>
        <p:nvPicPr>
          <p:cNvPr id="283650" name="Picture 2" descr="F:\2015赵瑊\源文件！\物理 人教必修2\A235.tif"/>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7233" y="2249810"/>
            <a:ext cx="2764879" cy="265289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26553" y="1992486"/>
            <a:ext cx="6012000" cy="3070969"/>
          </a:xfrm>
          <a:prstGeom prst="rect">
            <a:avLst/>
          </a:prstGeom>
        </p:spPr>
        <p:txBody>
          <a:bodyPr wrap="square">
            <a:spAutoFit/>
          </a:bodyPr>
          <a:lstStyle/>
          <a:p>
            <a:pPr algn="just">
              <a:lnSpc>
                <a:spcPct val="137000"/>
              </a:lnSpc>
              <a:spcAft>
                <a:spcPts val="0"/>
              </a:spcAft>
              <a:tabLst>
                <a:tab pos="2070735" algn="l"/>
              </a:tabLst>
            </a:pPr>
            <a:r>
              <a:rPr lang="zh-CN" altLang="zh-CN" sz="2400" b="1" kern="100" dirty="0" smtClean="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这两颗星必须各自以一定的速度绕某一中心转动才不至于因万有引力而被吸引在一起，从而保持两星间距离</a:t>
            </a:r>
            <a:r>
              <a:rPr lang="en-US" altLang="zh-CN" sz="2400" i="1" kern="100" dirty="0">
                <a:latin typeface="Times New Roman"/>
                <a:ea typeface="微软雅黑"/>
                <a:cs typeface="Courier New"/>
              </a:rPr>
              <a:t>L</a:t>
            </a:r>
            <a:r>
              <a:rPr lang="zh-CN" altLang="zh-CN" sz="2400" kern="100" dirty="0">
                <a:latin typeface="Times New Roman"/>
                <a:ea typeface="微软雅黑"/>
                <a:cs typeface="Times New Roman"/>
              </a:rPr>
              <a:t>不变，且两者做匀速圆周运动的角速度</a:t>
            </a:r>
            <a:r>
              <a:rPr lang="en-US" altLang="zh-CN" sz="2400" i="1" kern="100" dirty="0">
                <a:latin typeface="Times New Roman"/>
                <a:ea typeface="微软雅黑"/>
                <a:cs typeface="Courier New"/>
              </a:rPr>
              <a:t>ω</a:t>
            </a:r>
            <a:r>
              <a:rPr lang="zh-CN" altLang="zh-CN" sz="2400" kern="100" dirty="0">
                <a:latin typeface="Times New Roman"/>
                <a:ea typeface="微软雅黑"/>
                <a:cs typeface="Times New Roman"/>
              </a:rPr>
              <a:t>必须相同</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如图所示，两者轨迹圆的圆心为</a:t>
            </a:r>
            <a:r>
              <a:rPr lang="en-US" altLang="zh-CN" sz="2400" i="1" kern="100" dirty="0">
                <a:latin typeface="Times New Roman"/>
                <a:ea typeface="微软雅黑"/>
                <a:cs typeface="Courier New"/>
              </a:rPr>
              <a:t>O</a:t>
            </a:r>
            <a:r>
              <a:rPr lang="zh-CN" altLang="zh-CN" sz="2400" kern="100" dirty="0">
                <a:latin typeface="Times New Roman"/>
                <a:ea typeface="微软雅黑"/>
                <a:cs typeface="Times New Roman"/>
              </a:rPr>
              <a:t>，圆半径分别为</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和</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2</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由万有引力提供向心力，有</a:t>
            </a:r>
            <a:endParaRPr lang="zh-CN" altLang="zh-CN" sz="2400" kern="100" dirty="0">
              <a:effectLst/>
              <a:latin typeface="宋体"/>
              <a:cs typeface="Courier New"/>
            </a:endParaRPr>
          </a:p>
        </p:txBody>
      </p:sp>
    </p:spTree>
    <p:extLst>
      <p:ext uri="{BB962C8B-B14F-4D97-AF65-F5344CB8AC3E}">
        <p14:creationId xmlns:p14="http://schemas.microsoft.com/office/powerpoint/2010/main" val="237797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83650"/>
                                        </p:tgtEl>
                                        <p:attrNameLst>
                                          <p:attrName>style.visibility</p:attrName>
                                        </p:attrNameLst>
                                      </p:cBhvr>
                                      <p:to>
                                        <p:strVal val="visible"/>
                                      </p:to>
                                    </p:set>
                                    <p:animEffect transition="in" filter="blinds(horizontal)">
                                      <p:cBhvr>
                                        <p:cTn id="10" dur="500"/>
                                        <p:tgtEl>
                                          <p:spTgt spid="283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100229898"/>
              </p:ext>
            </p:extLst>
          </p:nvPr>
        </p:nvGraphicFramePr>
        <p:xfrm>
          <a:off x="371516" y="820688"/>
          <a:ext cx="5010150" cy="704850"/>
        </p:xfrm>
        <a:graphic>
          <a:graphicData uri="http://schemas.openxmlformats.org/presentationml/2006/ole">
            <mc:AlternateContent xmlns:mc="http://schemas.openxmlformats.org/markup-compatibility/2006">
              <mc:Choice xmlns:v="urn:schemas-microsoft-com:vml" Requires="v">
                <p:oleObj spid="_x0000_s262521" name="文档" r:id="rId3" imgW="5015710" imgH="714658" progId="Word.Document.12">
                  <p:embed/>
                </p:oleObj>
              </mc:Choice>
              <mc:Fallback>
                <p:oleObj name="文档" r:id="rId3" imgW="5015710" imgH="714658" progId="Word.Document.12">
                  <p:embed/>
                  <p:pic>
                    <p:nvPicPr>
                      <p:cNvPr id="0" name=""/>
                      <p:cNvPicPr>
                        <a:picLocks noChangeAspect="1" noChangeArrowheads="1"/>
                      </p:cNvPicPr>
                      <p:nvPr/>
                    </p:nvPicPr>
                    <p:blipFill>
                      <a:blip r:embed="rId4"/>
                      <a:srcRect/>
                      <a:stretch>
                        <a:fillRect/>
                      </a:stretch>
                    </p:blipFill>
                    <p:spPr bwMode="auto">
                      <a:xfrm>
                        <a:off x="371516" y="820688"/>
                        <a:ext cx="5010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288520" y="2922637"/>
            <a:ext cx="7955888" cy="646331"/>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双星的线速度之比；</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408346761"/>
              </p:ext>
            </p:extLst>
          </p:nvPr>
        </p:nvGraphicFramePr>
        <p:xfrm>
          <a:off x="371516" y="63996"/>
          <a:ext cx="5114925" cy="704850"/>
        </p:xfrm>
        <a:graphic>
          <a:graphicData uri="http://schemas.openxmlformats.org/presentationml/2006/ole">
            <mc:AlternateContent xmlns:mc="http://schemas.openxmlformats.org/markup-compatibility/2006">
              <mc:Choice xmlns:v="urn:schemas-microsoft-com:vml" Requires="v">
                <p:oleObj spid="_x0000_s262522" name="文档" r:id="rId5" imgW="5120804" imgH="714658" progId="Word.Document.12">
                  <p:embed/>
                </p:oleObj>
              </mc:Choice>
              <mc:Fallback>
                <p:oleObj name="文档" r:id="rId5" imgW="5120804" imgH="714658" progId="Word.Document.12">
                  <p:embed/>
                  <p:pic>
                    <p:nvPicPr>
                      <p:cNvPr id="0" name=""/>
                      <p:cNvPicPr>
                        <a:picLocks noChangeAspect="1" noChangeArrowheads="1"/>
                      </p:cNvPicPr>
                      <p:nvPr/>
                    </p:nvPicPr>
                    <p:blipFill>
                      <a:blip r:embed="rId6"/>
                      <a:srcRect/>
                      <a:stretch>
                        <a:fillRect/>
                      </a:stretch>
                    </p:blipFill>
                    <p:spPr bwMode="auto">
                      <a:xfrm>
                        <a:off x="371516" y="63996"/>
                        <a:ext cx="511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68619196"/>
              </p:ext>
            </p:extLst>
          </p:nvPr>
        </p:nvGraphicFramePr>
        <p:xfrm>
          <a:off x="371516" y="1573535"/>
          <a:ext cx="5010150" cy="704850"/>
        </p:xfrm>
        <a:graphic>
          <a:graphicData uri="http://schemas.openxmlformats.org/presentationml/2006/ole">
            <mc:AlternateContent xmlns:mc="http://schemas.openxmlformats.org/markup-compatibility/2006">
              <mc:Choice xmlns:v="urn:schemas-microsoft-com:vml" Requires="v">
                <p:oleObj spid="_x0000_s262523" name="文档" r:id="rId7" imgW="5015710" imgH="715379" progId="Word.Document.12">
                  <p:embed/>
                </p:oleObj>
              </mc:Choice>
              <mc:Fallback>
                <p:oleObj name="文档" r:id="rId7" imgW="5015710" imgH="715379" progId="Word.Document.12">
                  <p:embed/>
                  <p:pic>
                    <p:nvPicPr>
                      <p:cNvPr id="0" name=""/>
                      <p:cNvPicPr>
                        <a:picLocks noChangeAspect="1" noChangeArrowheads="1"/>
                      </p:cNvPicPr>
                      <p:nvPr/>
                    </p:nvPicPr>
                    <p:blipFill>
                      <a:blip r:embed="rId8"/>
                      <a:srcRect/>
                      <a:stretch>
                        <a:fillRect/>
                      </a:stretch>
                    </p:blipFill>
                    <p:spPr bwMode="auto">
                      <a:xfrm>
                        <a:off x="371516" y="1573535"/>
                        <a:ext cx="5010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5482957"/>
              </p:ext>
            </p:extLst>
          </p:nvPr>
        </p:nvGraphicFramePr>
        <p:xfrm>
          <a:off x="371516" y="2224626"/>
          <a:ext cx="5010150" cy="704850"/>
        </p:xfrm>
        <a:graphic>
          <a:graphicData uri="http://schemas.openxmlformats.org/presentationml/2006/ole">
            <mc:AlternateContent xmlns:mc="http://schemas.openxmlformats.org/markup-compatibility/2006">
              <mc:Choice xmlns:v="urn:schemas-microsoft-com:vml" Requires="v">
                <p:oleObj spid="_x0000_s262524" name="文档" r:id="rId9" imgW="5015710" imgH="717182" progId="Word.Document.12">
                  <p:embed/>
                </p:oleObj>
              </mc:Choice>
              <mc:Fallback>
                <p:oleObj name="文档" r:id="rId9" imgW="5015710" imgH="717182" progId="Word.Document.12">
                  <p:embed/>
                  <p:pic>
                    <p:nvPicPr>
                      <p:cNvPr id="0" name=""/>
                      <p:cNvPicPr>
                        <a:picLocks noChangeAspect="1" noChangeArrowheads="1"/>
                      </p:cNvPicPr>
                      <p:nvPr/>
                    </p:nvPicPr>
                    <p:blipFill>
                      <a:blip r:embed="rId10"/>
                      <a:srcRect/>
                      <a:stretch>
                        <a:fillRect/>
                      </a:stretch>
                    </p:blipFill>
                    <p:spPr bwMode="auto">
                      <a:xfrm>
                        <a:off x="371516" y="2224626"/>
                        <a:ext cx="5010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25977547"/>
              </p:ext>
            </p:extLst>
          </p:nvPr>
        </p:nvGraphicFramePr>
        <p:xfrm>
          <a:off x="371516" y="3542134"/>
          <a:ext cx="5400675" cy="742950"/>
        </p:xfrm>
        <a:graphic>
          <a:graphicData uri="http://schemas.openxmlformats.org/presentationml/2006/ole">
            <mc:AlternateContent xmlns:mc="http://schemas.openxmlformats.org/markup-compatibility/2006">
              <mc:Choice xmlns:v="urn:schemas-microsoft-com:vml" Requires="v">
                <p:oleObj spid="_x0000_s262525" name="文档" r:id="rId11" imgW="5406213" imgH="753600" progId="Word.Document.12">
                  <p:embed/>
                </p:oleObj>
              </mc:Choice>
              <mc:Fallback>
                <p:oleObj name="文档" r:id="rId11" imgW="5406213" imgH="753600" progId="Word.Document.12">
                  <p:embed/>
                  <p:pic>
                    <p:nvPicPr>
                      <p:cNvPr id="0" name=""/>
                      <p:cNvPicPr>
                        <a:picLocks noChangeAspect="1" noChangeArrowheads="1"/>
                      </p:cNvPicPr>
                      <p:nvPr/>
                    </p:nvPicPr>
                    <p:blipFill>
                      <a:blip r:embed="rId12"/>
                      <a:srcRect/>
                      <a:stretch>
                        <a:fillRect/>
                      </a:stretch>
                    </p:blipFill>
                    <p:spPr bwMode="auto">
                      <a:xfrm>
                        <a:off x="371516" y="3542134"/>
                        <a:ext cx="54006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3954939"/>
              </p:ext>
            </p:extLst>
          </p:nvPr>
        </p:nvGraphicFramePr>
        <p:xfrm>
          <a:off x="371516" y="4305647"/>
          <a:ext cx="5010150" cy="714375"/>
        </p:xfrm>
        <a:graphic>
          <a:graphicData uri="http://schemas.openxmlformats.org/presentationml/2006/ole">
            <mc:AlternateContent xmlns:mc="http://schemas.openxmlformats.org/markup-compatibility/2006">
              <mc:Choice xmlns:v="urn:schemas-microsoft-com:vml" Requires="v">
                <p:oleObj spid="_x0000_s262526" name="文档" r:id="rId13" imgW="5015710" imgH="718624" progId="Word.Document.12">
                  <p:embed/>
                </p:oleObj>
              </mc:Choice>
              <mc:Fallback>
                <p:oleObj name="文档" r:id="rId13" imgW="5015710" imgH="718624" progId="Word.Document.12">
                  <p:embed/>
                  <p:pic>
                    <p:nvPicPr>
                      <p:cNvPr id="0" name=""/>
                      <p:cNvPicPr>
                        <a:picLocks noChangeAspect="1" noChangeArrowheads="1"/>
                      </p:cNvPicPr>
                      <p:nvPr/>
                    </p:nvPicPr>
                    <p:blipFill>
                      <a:blip r:embed="rId14"/>
                      <a:srcRect/>
                      <a:stretch>
                        <a:fillRect/>
                      </a:stretch>
                    </p:blipFill>
                    <p:spPr bwMode="auto">
                      <a:xfrm>
                        <a:off x="371516" y="4305647"/>
                        <a:ext cx="50101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8752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2945" y="401985"/>
            <a:ext cx="8597527" cy="138499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双星的角速度</a:t>
            </a:r>
            <a:r>
              <a:rPr lang="en-US" altLang="zh-CN" sz="2800" kern="100" dirty="0">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由几何关系知</a:t>
            </a:r>
            <a:r>
              <a:rPr lang="en-US" altLang="zh-CN" sz="2800" i="1" kern="100" dirty="0" err="1">
                <a:latin typeface="Times New Roman"/>
                <a:ea typeface="微软雅黑"/>
                <a:cs typeface="Courier New"/>
              </a:rPr>
              <a:t>R</a:t>
            </a:r>
            <a:r>
              <a:rPr lang="en-US" altLang="zh-CN" sz="2800" kern="100" baseline="-25000" dirty="0" err="1">
                <a:latin typeface="Times New Roman"/>
                <a:ea typeface="微软雅黑"/>
                <a:cs typeface="Courier New"/>
              </a:rPr>
              <a:t>1</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R</a:t>
            </a:r>
            <a:r>
              <a:rPr lang="en-US" altLang="zh-CN" sz="2800" kern="100" baseline="-25000" dirty="0" err="1">
                <a:latin typeface="Times New Roman"/>
                <a:ea typeface="微软雅黑"/>
                <a:cs typeface="Courier New"/>
              </a:rPr>
              <a:t>2</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L</a:t>
            </a:r>
            <a:r>
              <a:rPr lang="en-US" altLang="zh-CN" sz="2800" kern="100" dirty="0">
                <a:latin typeface="宋体"/>
                <a:ea typeface="微软雅黑"/>
                <a:cs typeface="Times New Roman"/>
              </a:rPr>
              <a:t>③</a:t>
            </a:r>
            <a:endParaRPr lang="zh-CN" altLang="zh-CN" sz="105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401235406"/>
              </p:ext>
            </p:extLst>
          </p:nvPr>
        </p:nvGraphicFramePr>
        <p:xfrm>
          <a:off x="310133" y="1955004"/>
          <a:ext cx="6610350" cy="1047750"/>
        </p:xfrm>
        <a:graphic>
          <a:graphicData uri="http://schemas.openxmlformats.org/presentationml/2006/ole">
            <mc:AlternateContent xmlns:mc="http://schemas.openxmlformats.org/markup-compatibility/2006">
              <mc:Choice xmlns:v="urn:schemas-microsoft-com:vml" Requires="v">
                <p:oleObj spid="_x0000_s284718" name="文档" r:id="rId3" imgW="6614916" imgH="1055311" progId="Word.Document.12">
                  <p:embed/>
                </p:oleObj>
              </mc:Choice>
              <mc:Fallback>
                <p:oleObj name="文档" r:id="rId3" imgW="6614916" imgH="1055311" progId="Word.Document.12">
                  <p:embed/>
                  <p:pic>
                    <p:nvPicPr>
                      <p:cNvPr id="0" name=""/>
                      <p:cNvPicPr>
                        <a:picLocks noChangeAspect="1" noChangeArrowheads="1"/>
                      </p:cNvPicPr>
                      <p:nvPr/>
                    </p:nvPicPr>
                    <p:blipFill>
                      <a:blip r:embed="rId4"/>
                      <a:srcRect/>
                      <a:stretch>
                        <a:fillRect/>
                      </a:stretch>
                    </p:blipFill>
                    <p:spPr bwMode="auto">
                      <a:xfrm>
                        <a:off x="310133" y="1955004"/>
                        <a:ext cx="66103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538614163"/>
              </p:ext>
            </p:extLst>
          </p:nvPr>
        </p:nvGraphicFramePr>
        <p:xfrm>
          <a:off x="310133" y="3267050"/>
          <a:ext cx="5638800" cy="1104900"/>
        </p:xfrm>
        <a:graphic>
          <a:graphicData uri="http://schemas.openxmlformats.org/presentationml/2006/ole">
            <mc:AlternateContent xmlns:mc="http://schemas.openxmlformats.org/markup-compatibility/2006">
              <mc:Choice xmlns:v="urn:schemas-microsoft-com:vml" Requires="v">
                <p:oleObj spid="_x0000_s284719" name="文档" r:id="rId5" imgW="5643965" imgH="1106130" progId="Word.Document.12">
                  <p:embed/>
                </p:oleObj>
              </mc:Choice>
              <mc:Fallback>
                <p:oleObj name="文档" r:id="rId5" imgW="5643965" imgH="1106130" progId="Word.Document.12">
                  <p:embed/>
                  <p:pic>
                    <p:nvPicPr>
                      <p:cNvPr id="0" name=""/>
                      <p:cNvPicPr>
                        <a:picLocks noChangeAspect="1" noChangeArrowheads="1"/>
                      </p:cNvPicPr>
                      <p:nvPr/>
                    </p:nvPicPr>
                    <p:blipFill>
                      <a:blip r:embed="rId6"/>
                      <a:srcRect/>
                      <a:stretch>
                        <a:fillRect/>
                      </a:stretch>
                    </p:blipFill>
                    <p:spPr bwMode="auto">
                      <a:xfrm>
                        <a:off x="310133" y="3267050"/>
                        <a:ext cx="56388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Picture 2">
            <a:hlinkClick r:id="rId7" action="ppaction://hlinksldjump"/>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078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08496" y="1208640"/>
            <a:ext cx="8928000" cy="3826240"/>
          </a:xfrm>
          <a:prstGeom prst="rect">
            <a:avLst/>
          </a:prstGeom>
        </p:spPr>
        <p:txBody>
          <a:bodyPr wrap="square">
            <a:spAutoFit/>
          </a:bodyPr>
          <a:lstStyle/>
          <a:p>
            <a:pPr algn="just">
              <a:lnSpc>
                <a:spcPct val="147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天体运动的分析</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火星有两颗卫星，分别是火卫一和火卫二，它们的轨道近似为圆</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已知火卫一的周期为</a:t>
            </a:r>
            <a:r>
              <a:rPr lang="en-US" altLang="zh-CN" sz="2400" kern="100" dirty="0">
                <a:latin typeface="Times New Roman"/>
                <a:ea typeface="微软雅黑"/>
                <a:cs typeface="Courier New"/>
              </a:rPr>
              <a:t>7</a:t>
            </a:r>
            <a:r>
              <a:rPr lang="zh-CN" altLang="zh-CN" sz="2400" kern="100" dirty="0">
                <a:latin typeface="Times New Roman"/>
                <a:ea typeface="微软雅黑"/>
                <a:cs typeface="Times New Roman"/>
              </a:rPr>
              <a:t>小时</a:t>
            </a:r>
            <a:r>
              <a:rPr lang="en-US" altLang="zh-CN" sz="2400" kern="100" dirty="0">
                <a:latin typeface="Times New Roman"/>
                <a:ea typeface="微软雅黑"/>
                <a:cs typeface="Courier New"/>
              </a:rPr>
              <a:t>39</a:t>
            </a:r>
            <a:r>
              <a:rPr lang="zh-CN" altLang="zh-CN" sz="2400" kern="100" dirty="0">
                <a:latin typeface="Times New Roman"/>
                <a:ea typeface="微软雅黑"/>
                <a:cs typeface="Times New Roman"/>
              </a:rPr>
              <a:t>分，火卫二的周期为</a:t>
            </a:r>
            <a:r>
              <a:rPr lang="en-US" altLang="zh-CN" sz="2400" kern="100" dirty="0">
                <a:latin typeface="Times New Roman"/>
                <a:ea typeface="微软雅黑"/>
                <a:cs typeface="Courier New"/>
              </a:rPr>
              <a:t>30</a:t>
            </a:r>
            <a:r>
              <a:rPr lang="zh-CN" altLang="zh-CN" sz="2400" kern="100" dirty="0">
                <a:latin typeface="Times New Roman"/>
                <a:ea typeface="微软雅黑"/>
                <a:cs typeface="Times New Roman"/>
              </a:rPr>
              <a:t>小时</a:t>
            </a:r>
            <a:r>
              <a:rPr lang="en-US" altLang="zh-CN" sz="2400" kern="100" dirty="0">
                <a:latin typeface="Times New Roman"/>
                <a:ea typeface="微软雅黑"/>
                <a:cs typeface="Courier New"/>
              </a:rPr>
              <a:t>18</a:t>
            </a:r>
            <a:r>
              <a:rPr lang="zh-CN" altLang="zh-CN" sz="2400" kern="100" dirty="0">
                <a:latin typeface="Times New Roman"/>
                <a:ea typeface="微软雅黑"/>
                <a:cs typeface="Times New Roman"/>
              </a:rPr>
              <a:t>分，则两颗卫星相比</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7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火卫一距火星表面较</a:t>
            </a:r>
            <a:r>
              <a:rPr lang="zh-CN" altLang="zh-CN" sz="2400" kern="100" dirty="0" smtClean="0">
                <a:latin typeface="Times New Roman"/>
                <a:ea typeface="微软雅黑"/>
                <a:cs typeface="Times New Roman"/>
              </a:rPr>
              <a:t>近</a:t>
            </a:r>
            <a:endParaRPr lang="en-US" altLang="zh-CN" sz="2400" kern="100" dirty="0" smtClean="0">
              <a:latin typeface="Times New Roman"/>
              <a:ea typeface="微软雅黑"/>
              <a:cs typeface="Times New Roman"/>
            </a:endParaRPr>
          </a:p>
          <a:p>
            <a:pPr algn="just">
              <a:lnSpc>
                <a:spcPct val="147000"/>
              </a:lnSpc>
              <a:spcAft>
                <a:spcPts val="0"/>
              </a:spcAft>
              <a:tabLst>
                <a:tab pos="2070735" algn="l"/>
              </a:tabLst>
            </a:pPr>
            <a:r>
              <a:rPr lang="en-US" altLang="zh-CN" sz="2400" kern="100" dirty="0" smtClean="0">
                <a:latin typeface="Times New Roman"/>
                <a:ea typeface="微软雅黑"/>
                <a:cs typeface="Courier New"/>
              </a:rPr>
              <a:t>B</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火卫二的角速度较大</a:t>
            </a:r>
            <a:endParaRPr lang="zh-CN" altLang="zh-CN" sz="2400" kern="100" dirty="0">
              <a:latin typeface="宋体"/>
              <a:cs typeface="Courier New"/>
            </a:endParaRPr>
          </a:p>
          <a:p>
            <a:pPr algn="just">
              <a:lnSpc>
                <a:spcPct val="147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火卫一的线速度</a:t>
            </a:r>
            <a:r>
              <a:rPr lang="zh-CN" altLang="zh-CN" sz="2400" kern="100" dirty="0" smtClean="0">
                <a:latin typeface="Times New Roman"/>
                <a:ea typeface="微软雅黑"/>
                <a:cs typeface="Times New Roman"/>
              </a:rPr>
              <a:t>较大</a:t>
            </a:r>
            <a:endParaRPr lang="en-US" altLang="zh-CN" sz="2400" kern="100" dirty="0" smtClean="0">
              <a:latin typeface="Times New Roman"/>
              <a:ea typeface="微软雅黑"/>
              <a:cs typeface="Times New Roman"/>
            </a:endParaRPr>
          </a:p>
          <a:p>
            <a:pPr algn="just">
              <a:lnSpc>
                <a:spcPct val="147000"/>
              </a:lnSpc>
              <a:spcAft>
                <a:spcPts val="0"/>
              </a:spcAft>
              <a:tabLst>
                <a:tab pos="2070735" algn="l"/>
              </a:tabLst>
            </a:pPr>
            <a:r>
              <a:rPr lang="en-US" altLang="zh-CN" sz="2400" kern="100" dirty="0" smtClean="0">
                <a:latin typeface="Times New Roman"/>
                <a:ea typeface="微软雅黑"/>
                <a:cs typeface="Courier New"/>
              </a:rPr>
              <a:t>D</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火卫二的向心加速度较大</a:t>
            </a:r>
            <a:endParaRPr lang="zh-CN" altLang="zh-CN" sz="2400" kern="100" dirty="0">
              <a:effectLst/>
              <a:latin typeface="宋体"/>
              <a:cs typeface="Courier New"/>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265500939"/>
              </p:ext>
            </p:extLst>
          </p:nvPr>
        </p:nvGraphicFramePr>
        <p:xfrm>
          <a:off x="337889" y="1078632"/>
          <a:ext cx="8401050" cy="3200400"/>
        </p:xfrm>
        <a:graphic>
          <a:graphicData uri="http://schemas.openxmlformats.org/presentationml/2006/ole">
            <mc:AlternateContent xmlns:mc="http://schemas.openxmlformats.org/markup-compatibility/2006">
              <mc:Choice xmlns:v="urn:schemas-microsoft-com:vml" Requires="v">
                <p:oleObj spid="_x0000_s271532" name="文档" r:id="rId7" imgW="8405308" imgH="3210625" progId="Word.Document.12">
                  <p:embed/>
                </p:oleObj>
              </mc:Choice>
              <mc:Fallback>
                <p:oleObj name="文档" r:id="rId7" imgW="8405308" imgH="3210625" progId="Word.Document.12">
                  <p:embed/>
                  <p:pic>
                    <p:nvPicPr>
                      <p:cNvPr id="0" name=""/>
                      <p:cNvPicPr>
                        <a:picLocks noChangeAspect="1" noChangeArrowheads="1"/>
                      </p:cNvPicPr>
                      <p:nvPr/>
                    </p:nvPicPr>
                    <p:blipFill>
                      <a:blip r:embed="rId8"/>
                      <a:srcRect/>
                      <a:stretch>
                        <a:fillRect/>
                      </a:stretch>
                    </p:blipFill>
                    <p:spPr bwMode="auto">
                      <a:xfrm>
                        <a:off x="337889" y="1078632"/>
                        <a:ext cx="84010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245368" y="4074393"/>
            <a:ext cx="7200800" cy="738664"/>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AC</a:t>
            </a:r>
            <a:endParaRPr lang="zh-CN" altLang="zh-CN" sz="2800" kern="100" dirty="0">
              <a:effectLst/>
              <a:latin typeface="宋体"/>
              <a:cs typeface="Courier New"/>
            </a:endParaRPr>
          </a:p>
        </p:txBody>
      </p:sp>
    </p:spTree>
    <p:extLst>
      <p:ext uri="{BB962C8B-B14F-4D97-AF65-F5344CB8AC3E}">
        <p14:creationId xmlns:p14="http://schemas.microsoft.com/office/powerpoint/2010/main" val="193652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22945" y="824508"/>
            <a:ext cx="8669535" cy="2380908"/>
          </a:xfrm>
          <a:prstGeom prst="rect">
            <a:avLst/>
          </a:prstGeom>
        </p:spPr>
        <p:txBody>
          <a:bodyPr wrap="square">
            <a:spAutoFit/>
          </a:bodyPr>
          <a:lstStyle/>
          <a:p>
            <a:pPr algn="just">
              <a:lnSpc>
                <a:spcPct val="143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赤道物体、同步卫星和近地卫星的区别</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地球同步卫星离地心的距离为</a:t>
            </a:r>
            <a:r>
              <a:rPr lang="en-US" altLang="zh-CN" sz="2600" i="1" kern="100" dirty="0">
                <a:latin typeface="Times New Roman"/>
                <a:ea typeface="微软雅黑"/>
                <a:cs typeface="Courier New"/>
              </a:rPr>
              <a:t>r</a:t>
            </a:r>
            <a:r>
              <a:rPr lang="zh-CN" altLang="zh-CN" sz="2600" kern="100" dirty="0">
                <a:latin typeface="Times New Roman"/>
                <a:ea typeface="微软雅黑"/>
                <a:cs typeface="Times New Roman"/>
              </a:rPr>
              <a:t>，运行速度为</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，加速度为</a:t>
            </a:r>
            <a:r>
              <a:rPr lang="en-US" altLang="zh-CN" sz="2600" i="1" kern="100" dirty="0" err="1">
                <a:latin typeface="Times New Roman"/>
                <a:ea typeface="微软雅黑"/>
                <a:cs typeface="Courier New"/>
              </a:rPr>
              <a:t>a</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，地球赤道上的物体随地球自转的加速度为</a:t>
            </a:r>
            <a:r>
              <a:rPr lang="en-US" altLang="zh-CN" sz="2600" i="1" kern="100" dirty="0" err="1">
                <a:latin typeface="Times New Roman"/>
                <a:ea typeface="微软雅黑"/>
                <a:cs typeface="Courier New"/>
              </a:rPr>
              <a:t>a</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，第一宇宙速度为</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，地球半径为</a:t>
            </a:r>
            <a:r>
              <a:rPr lang="en-US" altLang="zh-CN" sz="2600" i="1" kern="100" dirty="0">
                <a:latin typeface="Times New Roman"/>
                <a:ea typeface="微软雅黑"/>
                <a:cs typeface="Courier New"/>
              </a:rPr>
              <a:t>R</a:t>
            </a:r>
            <a:r>
              <a:rPr lang="zh-CN" altLang="zh-CN" sz="2600" kern="100" dirty="0">
                <a:latin typeface="Times New Roman"/>
                <a:ea typeface="微软雅黑"/>
                <a:cs typeface="Times New Roman"/>
              </a:rPr>
              <a:t>，则以下正确的是</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　　</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78621677"/>
              </p:ext>
            </p:extLst>
          </p:nvPr>
        </p:nvGraphicFramePr>
        <p:xfrm>
          <a:off x="314325" y="3236988"/>
          <a:ext cx="6610350" cy="1847850"/>
        </p:xfrm>
        <a:graphic>
          <a:graphicData uri="http://schemas.openxmlformats.org/presentationml/2006/ole">
            <mc:AlternateContent xmlns:mc="http://schemas.openxmlformats.org/markup-compatibility/2006">
              <mc:Choice xmlns:v="urn:schemas-microsoft-com:vml" Requires="v">
                <p:oleObj spid="_x0000_s285715" name="文档" r:id="rId7" imgW="6614916" imgH="1855084" progId="Word.Document.12">
                  <p:embed/>
                </p:oleObj>
              </mc:Choice>
              <mc:Fallback>
                <p:oleObj name="文档" r:id="rId7" imgW="6614916" imgH="1855084" progId="Word.Document.12">
                  <p:embed/>
                  <p:pic>
                    <p:nvPicPr>
                      <p:cNvPr id="0" name=""/>
                      <p:cNvPicPr>
                        <a:picLocks noChangeAspect="1" noChangeArrowheads="1"/>
                      </p:cNvPicPr>
                      <p:nvPr/>
                    </p:nvPicPr>
                    <p:blipFill>
                      <a:blip r:embed="rId8"/>
                      <a:srcRect/>
                      <a:stretch>
                        <a:fillRect/>
                      </a:stretch>
                    </p:blipFill>
                    <p:spPr bwMode="auto">
                      <a:xfrm>
                        <a:off x="314325" y="3236988"/>
                        <a:ext cx="66103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22945" y="979190"/>
            <a:ext cx="8669535" cy="1950534"/>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设地球的质量为</a:t>
            </a:r>
            <a:r>
              <a:rPr lang="en-US" altLang="zh-CN" sz="2800" i="1" kern="100" dirty="0">
                <a:latin typeface="Times New Roman"/>
                <a:ea typeface="微软雅黑"/>
                <a:cs typeface="Courier New"/>
              </a:rPr>
              <a:t>M</a:t>
            </a:r>
            <a:r>
              <a:rPr lang="zh-CN" altLang="zh-CN" sz="2800" kern="100" dirty="0">
                <a:latin typeface="Times New Roman"/>
                <a:ea typeface="微软雅黑"/>
                <a:cs typeface="Times New Roman"/>
              </a:rPr>
              <a:t>，同步卫星的质量为</a:t>
            </a:r>
            <a:r>
              <a:rPr lang="en-US" altLang="zh-CN" sz="2800" i="1" kern="100" dirty="0" err="1">
                <a:latin typeface="Times New Roman"/>
                <a:ea typeface="微软雅黑"/>
                <a:cs typeface="Courier New"/>
              </a:rPr>
              <a:t>m</a:t>
            </a:r>
            <a:r>
              <a:rPr lang="en-US" altLang="zh-CN" sz="2800" kern="100" baseline="-25000" dirty="0" err="1">
                <a:latin typeface="Times New Roman"/>
                <a:ea typeface="微软雅黑"/>
                <a:cs typeface="Courier New"/>
              </a:rPr>
              <a:t>1</a:t>
            </a:r>
            <a:r>
              <a:rPr lang="zh-CN" altLang="zh-CN" sz="2800" kern="100" dirty="0">
                <a:latin typeface="Times New Roman"/>
                <a:ea typeface="微软雅黑"/>
                <a:cs typeface="Times New Roman"/>
              </a:rPr>
              <a:t>，地球赤道上物体的质量为</a:t>
            </a:r>
            <a:r>
              <a:rPr lang="en-US" altLang="zh-CN" sz="2800" i="1" kern="100" dirty="0" err="1">
                <a:latin typeface="Times New Roman"/>
                <a:ea typeface="微软雅黑"/>
                <a:cs typeface="Courier New"/>
              </a:rPr>
              <a:t>m</a:t>
            </a:r>
            <a:r>
              <a:rPr lang="en-US" altLang="zh-CN" sz="2800" kern="100" baseline="-25000" dirty="0" err="1">
                <a:latin typeface="Times New Roman"/>
                <a:ea typeface="微软雅黑"/>
                <a:cs typeface="Courier New"/>
              </a:rPr>
              <a:t>2</a:t>
            </a:r>
            <a:r>
              <a:rPr lang="zh-CN" altLang="zh-CN" sz="2800" kern="100" dirty="0">
                <a:latin typeface="Times New Roman"/>
                <a:ea typeface="微软雅黑"/>
                <a:cs typeface="Times New Roman"/>
              </a:rPr>
              <a:t>，近地卫星的质量为</a:t>
            </a:r>
            <a:r>
              <a:rPr lang="en-US" altLang="zh-CN" sz="2800" i="1" kern="100" dirty="0" err="1">
                <a:latin typeface="Times New Roman"/>
                <a:ea typeface="微软雅黑"/>
                <a:cs typeface="Courier New"/>
              </a:rPr>
              <a:t>m</a:t>
            </a:r>
            <a:r>
              <a:rPr lang="en-US" altLang="zh-CN" sz="2800" kern="100" baseline="-25000" dirty="0" err="1">
                <a:latin typeface="Times New Roman"/>
                <a:ea typeface="微软雅黑"/>
                <a:cs typeface="Courier New"/>
              </a:rPr>
              <a:t>2</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根据向心加速度和角速度的关系有：</a:t>
            </a:r>
            <a:endParaRPr lang="zh-CN" altLang="zh-CN" sz="28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400203141"/>
              </p:ext>
            </p:extLst>
          </p:nvPr>
        </p:nvGraphicFramePr>
        <p:xfrm>
          <a:off x="314325" y="3033514"/>
          <a:ext cx="6610350" cy="657225"/>
        </p:xfrm>
        <a:graphic>
          <a:graphicData uri="http://schemas.openxmlformats.org/presentationml/2006/ole">
            <mc:AlternateContent xmlns:mc="http://schemas.openxmlformats.org/markup-compatibility/2006">
              <mc:Choice xmlns:v="urn:schemas-microsoft-com:vml" Requires="v">
                <p:oleObj spid="_x0000_s273586" name="文档" r:id="rId7" imgW="6614916" imgH="657767" progId="Word.Document.12">
                  <p:embed/>
                </p:oleObj>
              </mc:Choice>
              <mc:Fallback>
                <p:oleObj name="文档" r:id="rId7" imgW="6614916" imgH="657767" progId="Word.Document.12">
                  <p:embed/>
                  <p:pic>
                    <p:nvPicPr>
                      <p:cNvPr id="0" name=""/>
                      <p:cNvPicPr>
                        <a:picLocks noChangeAspect="1" noChangeArrowheads="1"/>
                      </p:cNvPicPr>
                      <p:nvPr/>
                    </p:nvPicPr>
                    <p:blipFill>
                      <a:blip r:embed="rId8"/>
                      <a:srcRect/>
                      <a:stretch>
                        <a:fillRect/>
                      </a:stretch>
                    </p:blipFill>
                    <p:spPr bwMode="auto">
                      <a:xfrm>
                        <a:off x="314325" y="3033514"/>
                        <a:ext cx="66103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739008409"/>
              </p:ext>
            </p:extLst>
          </p:nvPr>
        </p:nvGraphicFramePr>
        <p:xfrm>
          <a:off x="314325" y="3759299"/>
          <a:ext cx="6610350" cy="828675"/>
        </p:xfrm>
        <a:graphic>
          <a:graphicData uri="http://schemas.openxmlformats.org/presentationml/2006/ole">
            <mc:AlternateContent xmlns:mc="http://schemas.openxmlformats.org/markup-compatibility/2006">
              <mc:Choice xmlns:v="urn:schemas-microsoft-com:vml" Requires="v">
                <p:oleObj spid="_x0000_s273587" name="文档" r:id="rId9" imgW="6614916" imgH="831490" progId="Word.Document.12">
                  <p:embed/>
                </p:oleObj>
              </mc:Choice>
              <mc:Fallback>
                <p:oleObj name="文档" r:id="rId9" imgW="6614916" imgH="831490" progId="Word.Document.12">
                  <p:embed/>
                  <p:pic>
                    <p:nvPicPr>
                      <p:cNvPr id="0" name=""/>
                      <p:cNvPicPr>
                        <a:picLocks noChangeAspect="1" noChangeArrowheads="1"/>
                      </p:cNvPicPr>
                      <p:nvPr/>
                    </p:nvPicPr>
                    <p:blipFill>
                      <a:blip r:embed="rId10"/>
                      <a:srcRect/>
                      <a:stretch>
                        <a:fillRect/>
                      </a:stretch>
                    </p:blipFill>
                    <p:spPr bwMode="auto">
                      <a:xfrm>
                        <a:off x="314325" y="3759299"/>
                        <a:ext cx="66103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3003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22945" y="814983"/>
            <a:ext cx="8669535" cy="57708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由万有引力定律得：对同步卫星：</a:t>
            </a:r>
            <a:endParaRPr lang="zh-CN" altLang="zh-CN" sz="105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986794022"/>
              </p:ext>
            </p:extLst>
          </p:nvPr>
        </p:nvGraphicFramePr>
        <p:xfrm>
          <a:off x="314325" y="1524397"/>
          <a:ext cx="6610350" cy="657225"/>
        </p:xfrm>
        <a:graphic>
          <a:graphicData uri="http://schemas.openxmlformats.org/presentationml/2006/ole">
            <mc:AlternateContent xmlns:mc="http://schemas.openxmlformats.org/markup-compatibility/2006">
              <mc:Choice xmlns:v="urn:schemas-microsoft-com:vml" Requires="v">
                <p:oleObj spid="_x0000_s286761" name="文档" r:id="rId7" imgW="6614916" imgH="733816" progId="Word.Document.12">
                  <p:embed/>
                </p:oleObj>
              </mc:Choice>
              <mc:Fallback>
                <p:oleObj name="文档" r:id="rId7" imgW="6614916" imgH="733816" progId="Word.Document.12">
                  <p:embed/>
                  <p:pic>
                    <p:nvPicPr>
                      <p:cNvPr id="0" name=""/>
                      <p:cNvPicPr>
                        <a:picLocks noChangeAspect="1" noChangeArrowheads="1"/>
                      </p:cNvPicPr>
                      <p:nvPr/>
                    </p:nvPicPr>
                    <p:blipFill>
                      <a:blip r:embed="rId8"/>
                      <a:srcRect/>
                      <a:stretch>
                        <a:fillRect/>
                      </a:stretch>
                    </p:blipFill>
                    <p:spPr bwMode="auto">
                      <a:xfrm>
                        <a:off x="314325" y="1524397"/>
                        <a:ext cx="66103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31865067"/>
              </p:ext>
            </p:extLst>
          </p:nvPr>
        </p:nvGraphicFramePr>
        <p:xfrm>
          <a:off x="314325" y="2225427"/>
          <a:ext cx="6610350" cy="828675"/>
        </p:xfrm>
        <a:graphic>
          <a:graphicData uri="http://schemas.openxmlformats.org/presentationml/2006/ole">
            <mc:AlternateContent xmlns:mc="http://schemas.openxmlformats.org/markup-compatibility/2006">
              <mc:Choice xmlns:v="urn:schemas-microsoft-com:vml" Requires="v">
                <p:oleObj spid="_x0000_s286762" name="文档" r:id="rId9" imgW="6614916" imgH="832932" progId="Word.Document.12">
                  <p:embed/>
                </p:oleObj>
              </mc:Choice>
              <mc:Fallback>
                <p:oleObj name="文档" r:id="rId9" imgW="6614916" imgH="832932" progId="Word.Document.12">
                  <p:embed/>
                  <p:pic>
                    <p:nvPicPr>
                      <p:cNvPr id="0" name=""/>
                      <p:cNvPicPr>
                        <a:picLocks noChangeAspect="1" noChangeArrowheads="1"/>
                      </p:cNvPicPr>
                      <p:nvPr/>
                    </p:nvPicPr>
                    <p:blipFill>
                      <a:blip r:embed="rId10"/>
                      <a:srcRect/>
                      <a:stretch>
                        <a:fillRect/>
                      </a:stretch>
                    </p:blipFill>
                    <p:spPr bwMode="auto">
                      <a:xfrm>
                        <a:off x="314325" y="2225427"/>
                        <a:ext cx="66103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255238006"/>
              </p:ext>
            </p:extLst>
          </p:nvPr>
        </p:nvGraphicFramePr>
        <p:xfrm>
          <a:off x="314325" y="3079998"/>
          <a:ext cx="6610350" cy="828675"/>
        </p:xfrm>
        <a:graphic>
          <a:graphicData uri="http://schemas.openxmlformats.org/presentationml/2006/ole">
            <mc:AlternateContent xmlns:mc="http://schemas.openxmlformats.org/markup-compatibility/2006">
              <mc:Choice xmlns:v="urn:schemas-microsoft-com:vml" Requires="v">
                <p:oleObj spid="_x0000_s286763" name="文档" r:id="rId11" imgW="6614916" imgH="834373" progId="Word.Document.12">
                  <p:embed/>
                </p:oleObj>
              </mc:Choice>
              <mc:Fallback>
                <p:oleObj name="文档" r:id="rId11" imgW="6614916" imgH="834373" progId="Word.Document.12">
                  <p:embed/>
                  <p:pic>
                    <p:nvPicPr>
                      <p:cNvPr id="0" name=""/>
                      <p:cNvPicPr>
                        <a:picLocks noChangeAspect="1" noChangeArrowheads="1"/>
                      </p:cNvPicPr>
                      <p:nvPr/>
                    </p:nvPicPr>
                    <p:blipFill>
                      <a:blip r:embed="rId12"/>
                      <a:srcRect/>
                      <a:stretch>
                        <a:fillRect/>
                      </a:stretch>
                    </p:blipFill>
                    <p:spPr bwMode="auto">
                      <a:xfrm>
                        <a:off x="314325" y="3079998"/>
                        <a:ext cx="66103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222945" y="3853036"/>
            <a:ext cx="8669535" cy="1131079"/>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可知选项</a:t>
            </a: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正确，</a:t>
            </a: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错误</a:t>
            </a:r>
            <a:r>
              <a:rPr lang="en-US" altLang="zh-CN" sz="2400" kern="100" dirty="0">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AD</a:t>
            </a:r>
            <a:endParaRPr lang="zh-CN" altLang="zh-CN" sz="1050" kern="100" dirty="0">
              <a:effectLst/>
              <a:latin typeface="宋体"/>
              <a:cs typeface="Courier New"/>
            </a:endParaRPr>
          </a:p>
        </p:txBody>
      </p:sp>
    </p:spTree>
    <p:extLst>
      <p:ext uri="{BB962C8B-B14F-4D97-AF65-F5344CB8AC3E}">
        <p14:creationId xmlns:p14="http://schemas.microsoft.com/office/powerpoint/2010/main" val="4289268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linds(horizontal)">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blinds(horizontal)">
                                      <p:cBhvr>
                                        <p:cTn id="2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129928" y="816493"/>
            <a:ext cx="8887518" cy="4197688"/>
          </a:xfrm>
          <a:prstGeom prst="rect">
            <a:avLst/>
          </a:prstGeom>
        </p:spPr>
        <p:txBody>
          <a:bodyPr wrap="square">
            <a:spAutoFit/>
          </a:bodyPr>
          <a:lstStyle/>
          <a:p>
            <a:pPr algn="just">
              <a:lnSpc>
                <a:spcPct val="141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人造卫星的变轨问题</a:t>
            </a:r>
            <a:r>
              <a:rPr lang="en-US" altLang="zh-CN" sz="2400" kern="100" dirty="0">
                <a:latin typeface="Times New Roman"/>
                <a:ea typeface="微软雅黑"/>
                <a:cs typeface="Courier New"/>
              </a:rPr>
              <a:t>)2013</a:t>
            </a:r>
            <a:r>
              <a:rPr lang="zh-CN" altLang="zh-CN" sz="2400" kern="100" dirty="0">
                <a:latin typeface="Times New Roman"/>
                <a:ea typeface="微软雅黑"/>
                <a:cs typeface="Times New Roman"/>
              </a:rPr>
              <a:t>年</a:t>
            </a:r>
            <a:r>
              <a:rPr lang="en-US" altLang="zh-CN" sz="2400" kern="100" dirty="0">
                <a:latin typeface="Times New Roman"/>
                <a:ea typeface="微软雅黑"/>
                <a:cs typeface="Courier New"/>
              </a:rPr>
              <a:t>12</a:t>
            </a:r>
            <a:r>
              <a:rPr lang="zh-CN" altLang="zh-CN" sz="2400" kern="100" dirty="0">
                <a:latin typeface="Times New Roman"/>
                <a:ea typeface="微软雅黑"/>
                <a:cs typeface="Times New Roman"/>
              </a:rPr>
              <a:t>月</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日，肩负着</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落月</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和</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勘察</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重任的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嫦娥三号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沿地月转移轨道直奔月球，在距月球表面</a:t>
            </a:r>
            <a:r>
              <a:rPr lang="en-US" altLang="zh-CN" sz="2400" kern="100" dirty="0">
                <a:latin typeface="Times New Roman"/>
                <a:ea typeface="微软雅黑"/>
                <a:cs typeface="Courier New"/>
              </a:rPr>
              <a:t>100 km</a:t>
            </a:r>
            <a:r>
              <a:rPr lang="zh-CN" altLang="zh-CN" sz="2400" kern="100" dirty="0">
                <a:latin typeface="Times New Roman"/>
                <a:ea typeface="微软雅黑"/>
                <a:cs typeface="Times New Roman"/>
              </a:rPr>
              <a:t>的</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点进行第一次制动后被月球捕获，进入椭圆轨道</a:t>
            </a:r>
            <a:r>
              <a:rPr lang="en-US" altLang="zh-CN" sz="2400" kern="100" dirty="0">
                <a:latin typeface="宋体"/>
                <a:ea typeface="微软雅黑"/>
                <a:cs typeface="Times New Roman"/>
              </a:rPr>
              <a:t>Ⅰ</a:t>
            </a:r>
            <a:r>
              <a:rPr lang="zh-CN" altLang="zh-CN" sz="2400" kern="100" dirty="0">
                <a:latin typeface="Times New Roman"/>
                <a:ea typeface="微软雅黑"/>
                <a:cs typeface="Times New Roman"/>
              </a:rPr>
              <a:t>绕月飞行，之后，卫星在</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点又经过第二次</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刹车制动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，进入距月球表面</a:t>
            </a:r>
            <a:r>
              <a:rPr lang="en-US" altLang="zh-CN" sz="2400" kern="100" dirty="0">
                <a:latin typeface="Times New Roman"/>
                <a:ea typeface="微软雅黑"/>
                <a:cs typeface="Courier New"/>
              </a:rPr>
              <a:t>100 km</a:t>
            </a:r>
            <a:r>
              <a:rPr lang="zh-CN" altLang="zh-CN" sz="2400" kern="100" dirty="0">
                <a:latin typeface="Times New Roman"/>
                <a:ea typeface="微软雅黑"/>
                <a:cs typeface="Times New Roman"/>
              </a:rPr>
              <a:t>的圆形工作轨道</a:t>
            </a:r>
            <a:r>
              <a:rPr lang="en-US" altLang="zh-CN" sz="2400" kern="100" dirty="0">
                <a:latin typeface="宋体"/>
                <a:ea typeface="微软雅黑"/>
                <a:cs typeface="Times New Roman"/>
              </a:rPr>
              <a:t>Ⅱ</a:t>
            </a:r>
            <a:r>
              <a:rPr lang="zh-CN" altLang="zh-CN" sz="2400" kern="100" dirty="0">
                <a:latin typeface="Times New Roman"/>
                <a:ea typeface="微软雅黑"/>
                <a:cs typeface="Times New Roman"/>
              </a:rPr>
              <a:t>，绕月球做匀速圆周运动，在经过</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点时会再一次</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刹车制动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进入近月点距地球</a:t>
            </a:r>
            <a:r>
              <a:rPr lang="en-US" altLang="zh-CN" sz="2400" kern="100" dirty="0">
                <a:latin typeface="Times New Roman"/>
                <a:ea typeface="微软雅黑"/>
                <a:cs typeface="Courier New"/>
              </a:rPr>
              <a:t>15</a:t>
            </a:r>
            <a:r>
              <a:rPr lang="zh-CN" altLang="zh-CN" sz="2400" kern="100" dirty="0">
                <a:latin typeface="Times New Roman"/>
                <a:ea typeface="微软雅黑"/>
                <a:cs typeface="Times New Roman"/>
              </a:rPr>
              <a:t>公里的椭圆轨道</a:t>
            </a:r>
            <a:r>
              <a:rPr lang="en-US" altLang="zh-CN" sz="2400" kern="100" dirty="0">
                <a:latin typeface="宋体"/>
                <a:ea typeface="微软雅黑"/>
                <a:cs typeface="Times New Roman"/>
              </a:rPr>
              <a:t>Ⅲ</a:t>
            </a:r>
            <a:r>
              <a:rPr lang="zh-CN" altLang="zh-CN" sz="2400" kern="100" dirty="0">
                <a:latin typeface="Times New Roman"/>
                <a:ea typeface="微软雅黑"/>
                <a:cs typeface="Times New Roman"/>
              </a:rPr>
              <a:t>，然后择机在近月点下降进行软着陆，如图</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所示，则下列说法正确的是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32470" y="2562170"/>
            <a:ext cx="8671494" cy="2529860"/>
          </a:xfrm>
          <a:prstGeom prst="rect">
            <a:avLst/>
          </a:prstGeom>
        </p:spPr>
        <p:txBody>
          <a:bodyPr wrap="square">
            <a:spAutoFit/>
          </a:bodyPr>
          <a:lstStyle/>
          <a:p>
            <a:pPr algn="ctr">
              <a:lnSpc>
                <a:spcPct val="132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3</a:t>
            </a:r>
            <a:endParaRPr lang="zh-CN" altLang="zh-CN" sz="2400" kern="100" dirty="0">
              <a:latin typeface="宋体"/>
              <a:cs typeface="Courier New"/>
            </a:endParaRPr>
          </a:p>
          <a:p>
            <a:pPr algn="just">
              <a:lnSpc>
                <a:spcPct val="132000"/>
              </a:lnSpc>
              <a:spcAft>
                <a:spcPts val="0"/>
              </a:spcAft>
              <a:tabLst>
                <a:tab pos="2070735" algn="l"/>
              </a:tabLst>
            </a:pPr>
            <a:r>
              <a:rPr lang="en-US" altLang="zh-CN" sz="2400" kern="100" dirty="0">
                <a:latin typeface="Times New Roman"/>
                <a:ea typeface="微软雅黑"/>
                <a:cs typeface="Courier New"/>
              </a:rPr>
              <a:t>A.</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嫦娥三号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在轨道</a:t>
            </a:r>
            <a:r>
              <a:rPr lang="en-US" altLang="zh-CN" sz="2400" kern="100" dirty="0">
                <a:latin typeface="宋体"/>
                <a:ea typeface="微软雅黑"/>
                <a:cs typeface="Times New Roman"/>
              </a:rPr>
              <a:t>Ⅰ</a:t>
            </a:r>
            <a:r>
              <a:rPr lang="zh-CN" altLang="zh-CN" sz="2400" kern="100" dirty="0">
                <a:latin typeface="Times New Roman"/>
                <a:ea typeface="微软雅黑"/>
                <a:cs typeface="Times New Roman"/>
              </a:rPr>
              <a:t>上运动的周期最长</a:t>
            </a:r>
            <a:endParaRPr lang="zh-CN" altLang="zh-CN" sz="2400" kern="100" dirty="0">
              <a:latin typeface="宋体"/>
              <a:cs typeface="Courier New"/>
            </a:endParaRPr>
          </a:p>
          <a:p>
            <a:pPr algn="just">
              <a:lnSpc>
                <a:spcPct val="132000"/>
              </a:lnSpc>
              <a:spcAft>
                <a:spcPts val="0"/>
              </a:spcAft>
              <a:tabLst>
                <a:tab pos="2070735" algn="l"/>
              </a:tabLst>
            </a:pPr>
            <a:r>
              <a:rPr lang="en-US" altLang="zh-CN" sz="2400" kern="100" dirty="0">
                <a:latin typeface="Times New Roman"/>
                <a:ea typeface="微软雅黑"/>
                <a:cs typeface="Courier New"/>
              </a:rPr>
              <a:t>B.</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嫦娥三号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在轨道</a:t>
            </a:r>
            <a:r>
              <a:rPr lang="en-US" altLang="zh-CN" sz="2400" kern="100" dirty="0">
                <a:latin typeface="宋体"/>
                <a:ea typeface="微软雅黑"/>
                <a:cs typeface="Times New Roman"/>
              </a:rPr>
              <a:t>Ⅲ</a:t>
            </a:r>
            <a:r>
              <a:rPr lang="zh-CN" altLang="zh-CN" sz="2400" kern="100" dirty="0">
                <a:latin typeface="Times New Roman"/>
                <a:ea typeface="微软雅黑"/>
                <a:cs typeface="Times New Roman"/>
              </a:rPr>
              <a:t>上运动的周期最长</a:t>
            </a:r>
            <a:endParaRPr lang="zh-CN" altLang="zh-CN" sz="2400" kern="100" dirty="0">
              <a:latin typeface="宋体"/>
              <a:cs typeface="Courier New"/>
            </a:endParaRPr>
          </a:p>
          <a:p>
            <a:pPr algn="just">
              <a:lnSpc>
                <a:spcPct val="132000"/>
              </a:lnSpc>
              <a:spcAft>
                <a:spcPts val="0"/>
              </a:spcAft>
              <a:tabLst>
                <a:tab pos="2070735" algn="l"/>
              </a:tabLst>
            </a:pPr>
            <a:r>
              <a:rPr lang="en-US" altLang="zh-CN" sz="2400" kern="100" dirty="0">
                <a:latin typeface="Times New Roman"/>
                <a:ea typeface="微软雅黑"/>
                <a:cs typeface="Courier New"/>
              </a:rPr>
              <a:t>C.</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嫦娥三号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经过</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点时在轨道</a:t>
            </a:r>
            <a:r>
              <a:rPr lang="en-US" altLang="zh-CN" sz="2400" kern="100" dirty="0">
                <a:latin typeface="宋体"/>
                <a:ea typeface="微软雅黑"/>
                <a:cs typeface="Times New Roman"/>
              </a:rPr>
              <a:t>Ⅱ</a:t>
            </a:r>
            <a:r>
              <a:rPr lang="zh-CN" altLang="zh-CN" sz="2400" kern="100" dirty="0">
                <a:latin typeface="Times New Roman"/>
                <a:ea typeface="微软雅黑"/>
                <a:cs typeface="Times New Roman"/>
              </a:rPr>
              <a:t>上运动的线速度最大</a:t>
            </a:r>
            <a:endParaRPr lang="zh-CN" altLang="zh-CN" sz="2400" kern="100" dirty="0">
              <a:latin typeface="宋体"/>
              <a:cs typeface="Courier New"/>
            </a:endParaRPr>
          </a:p>
          <a:p>
            <a:pPr algn="just">
              <a:lnSpc>
                <a:spcPct val="132000"/>
              </a:lnSpc>
              <a:spcAft>
                <a:spcPts val="0"/>
              </a:spcAft>
              <a:tabLst>
                <a:tab pos="2070735" algn="l"/>
              </a:tabLst>
            </a:pPr>
            <a:r>
              <a:rPr lang="en-US" altLang="zh-CN" sz="2400" kern="100" dirty="0">
                <a:latin typeface="Times New Roman"/>
                <a:ea typeface="微软雅黑"/>
                <a:cs typeface="Courier New"/>
              </a:rPr>
              <a:t>D.</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嫦娥三号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经过</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点时，在三个轨道上的加速度相等</a:t>
            </a:r>
            <a:endParaRPr lang="zh-CN" altLang="zh-CN" sz="2400" kern="100" dirty="0">
              <a:effectLst/>
              <a:latin typeface="宋体"/>
              <a:cs typeface="Courier New"/>
            </a:endParaRPr>
          </a:p>
        </p:txBody>
      </p:sp>
      <p:pic>
        <p:nvPicPr>
          <p:cNvPr id="7" name="图片 6" descr="F:\2015赵瑊\同步\物理\人教必修2\word\A236.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8914" y="171103"/>
            <a:ext cx="1940615" cy="2441720"/>
          </a:xfrm>
          <a:prstGeom prst="rect">
            <a:avLst/>
          </a:prstGeom>
          <a:noFill/>
          <a:ln>
            <a:noFill/>
          </a:ln>
        </p:spPr>
      </p:pic>
    </p:spTree>
    <p:extLst>
      <p:ext uri="{BB962C8B-B14F-4D97-AF65-F5344CB8AC3E}">
        <p14:creationId xmlns:p14="http://schemas.microsoft.com/office/powerpoint/2010/main" val="1951885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9453" y="782794"/>
            <a:ext cx="8887518" cy="4380045"/>
          </a:xfrm>
          <a:prstGeom prst="rect">
            <a:avLst/>
          </a:prstGeom>
        </p:spPr>
        <p:txBody>
          <a:bodyPr wrap="square">
            <a:spAutoFit/>
          </a:bodyPr>
          <a:lstStyle/>
          <a:p>
            <a:pPr algn="just">
              <a:lnSpc>
                <a:spcPct val="129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由于</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嫦娥三号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在轨道</a:t>
            </a:r>
            <a:r>
              <a:rPr lang="en-US" altLang="zh-CN" sz="2400" kern="100" dirty="0">
                <a:latin typeface="宋体"/>
                <a:ea typeface="微软雅黑"/>
                <a:cs typeface="Times New Roman"/>
              </a:rPr>
              <a:t>Ⅰ</a:t>
            </a:r>
            <a:r>
              <a:rPr lang="zh-CN" altLang="zh-CN" sz="2400" kern="100" dirty="0">
                <a:latin typeface="Times New Roman"/>
                <a:ea typeface="微软雅黑"/>
                <a:cs typeface="Times New Roman"/>
              </a:rPr>
              <a:t>上运动的半长轴大于在轨道</a:t>
            </a:r>
            <a:r>
              <a:rPr lang="en-US" altLang="zh-CN" sz="2400" kern="100" dirty="0">
                <a:latin typeface="宋体"/>
                <a:ea typeface="微软雅黑"/>
                <a:cs typeface="Times New Roman"/>
              </a:rPr>
              <a:t>Ⅱ</a:t>
            </a:r>
            <a:r>
              <a:rPr lang="zh-CN" altLang="zh-CN" sz="2400" kern="100" dirty="0">
                <a:latin typeface="Times New Roman"/>
                <a:ea typeface="微软雅黑"/>
                <a:cs typeface="Times New Roman"/>
              </a:rPr>
              <a:t>上运动的半径，也大于轨道</a:t>
            </a:r>
            <a:r>
              <a:rPr lang="en-US" altLang="zh-CN" sz="2400" kern="100" dirty="0">
                <a:latin typeface="宋体"/>
                <a:ea typeface="微软雅黑"/>
                <a:cs typeface="Times New Roman"/>
              </a:rPr>
              <a:t>Ⅲ</a:t>
            </a:r>
            <a:r>
              <a:rPr lang="zh-CN" altLang="zh-CN" sz="2400" kern="100" dirty="0">
                <a:latin typeface="Times New Roman"/>
                <a:ea typeface="微软雅黑"/>
                <a:cs typeface="Times New Roman"/>
              </a:rPr>
              <a:t>的半长轴，根据开普勒第三定律可知，</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嫦娥三号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在各轨道上稳定运行时的周期关系为</a:t>
            </a:r>
            <a:r>
              <a:rPr lang="en-US" altLang="zh-CN" sz="2400" i="1" kern="100" dirty="0" err="1">
                <a:latin typeface="Times New Roman"/>
                <a:ea typeface="微软雅黑"/>
                <a:cs typeface="Courier New"/>
              </a:rPr>
              <a:t>T</a:t>
            </a:r>
            <a:r>
              <a:rPr lang="en-US" altLang="zh-CN" sz="2400" kern="100" baseline="-25000" dirty="0" err="1">
                <a:latin typeface="宋体"/>
                <a:ea typeface="微软雅黑"/>
                <a:cs typeface="Times New Roman"/>
              </a:rPr>
              <a:t>Ⅰ</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T</a:t>
            </a:r>
            <a:r>
              <a:rPr lang="en-US" altLang="zh-CN" sz="2400" kern="100" baseline="-25000" dirty="0" err="1">
                <a:latin typeface="宋体"/>
                <a:ea typeface="微软雅黑"/>
                <a:cs typeface="Times New Roman"/>
              </a:rPr>
              <a:t>Ⅱ</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T</a:t>
            </a:r>
            <a:r>
              <a:rPr lang="en-US" altLang="zh-CN" sz="2400" kern="100" baseline="-25000" dirty="0" err="1">
                <a:latin typeface="宋体"/>
                <a:ea typeface="微软雅黑"/>
                <a:cs typeface="Times New Roman"/>
              </a:rPr>
              <a:t>Ⅲ</a:t>
            </a:r>
            <a:r>
              <a:rPr lang="zh-CN" altLang="zh-CN" sz="2400" kern="100" dirty="0">
                <a:latin typeface="Times New Roman"/>
                <a:ea typeface="微软雅黑"/>
                <a:cs typeface="Times New Roman"/>
              </a:rPr>
              <a:t>，故</a:t>
            </a: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正确，</a:t>
            </a: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错误</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嫦娥三号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在由高轨道降到低轨道时，都要在</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点进行</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刹车制动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，所以经过</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点时，在三个轨道上的线速度关系为</a:t>
            </a:r>
            <a:r>
              <a:rPr lang="en-US" altLang="zh-CN" sz="2400" i="1" kern="100" dirty="0" err="1">
                <a:latin typeface="Book Antiqua"/>
                <a:ea typeface="微软雅黑"/>
                <a:cs typeface="Times New Roman"/>
              </a:rPr>
              <a:t>v</a:t>
            </a:r>
            <a:r>
              <a:rPr lang="en-US" altLang="zh-CN" sz="2400" kern="100" baseline="-25000" dirty="0" err="1">
                <a:latin typeface="宋体"/>
                <a:ea typeface="微软雅黑"/>
                <a:cs typeface="Times New Roman"/>
              </a:rPr>
              <a:t>Ⅰ</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宋体"/>
                <a:ea typeface="微软雅黑"/>
                <a:cs typeface="Times New Roman"/>
              </a:rPr>
              <a:t>Ⅱ</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宋体"/>
                <a:ea typeface="微软雅黑"/>
                <a:cs typeface="Times New Roman"/>
              </a:rPr>
              <a:t>Ⅲ</a:t>
            </a:r>
            <a:r>
              <a:rPr lang="zh-CN" altLang="zh-CN" sz="2400" kern="100" dirty="0">
                <a:latin typeface="Times New Roman"/>
                <a:ea typeface="微软雅黑"/>
                <a:cs typeface="Times New Roman"/>
              </a:rPr>
              <a:t>，所以</a:t>
            </a: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错误；</a:t>
            </a:r>
            <a:endParaRPr lang="zh-CN" altLang="zh-CN" sz="2400" kern="100" dirty="0">
              <a:latin typeface="宋体"/>
              <a:cs typeface="Courier New"/>
            </a:endParaRPr>
          </a:p>
          <a:p>
            <a:pPr algn="just">
              <a:lnSpc>
                <a:spcPct val="129000"/>
              </a:lnSpc>
              <a:spcAft>
                <a:spcPts val="0"/>
              </a:spcAft>
              <a:tabLst>
                <a:tab pos="2070735" algn="l"/>
              </a:tabLst>
            </a:pPr>
            <a:r>
              <a:rPr lang="zh-CN" altLang="zh-CN" sz="2400" kern="100" dirty="0">
                <a:latin typeface="Times New Roman"/>
                <a:ea typeface="微软雅黑"/>
                <a:cs typeface="Times New Roman"/>
              </a:rPr>
              <a:t>由于</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嫦娥三号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在</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点</a:t>
            </a:r>
            <a:r>
              <a:rPr lang="zh-CN" altLang="zh-CN" sz="2400" kern="100" spc="-90" dirty="0">
                <a:latin typeface="Times New Roman"/>
                <a:ea typeface="微软雅黑"/>
                <a:cs typeface="Times New Roman"/>
              </a:rPr>
              <a:t>时的加速度只与所受到的月球引力有关，</a:t>
            </a:r>
            <a:r>
              <a:rPr lang="zh-CN" altLang="zh-CN" sz="2400" kern="100" dirty="0">
                <a:latin typeface="Times New Roman"/>
                <a:ea typeface="微软雅黑"/>
                <a:cs typeface="Times New Roman"/>
              </a:rPr>
              <a:t>故</a:t>
            </a: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正确</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
        <p:nvSpPr>
          <p:cNvPr id="2" name="矩形 1"/>
          <p:cNvSpPr/>
          <p:nvPr/>
        </p:nvSpPr>
        <p:spPr>
          <a:xfrm>
            <a:off x="1772837" y="4607024"/>
            <a:ext cx="2185399" cy="461665"/>
          </a:xfrm>
          <a:prstGeom prst="rect">
            <a:avLst/>
          </a:prstGeom>
        </p:spPr>
        <p:txBody>
          <a:bodyPr wrap="square">
            <a:spAutoFit/>
          </a:bodyPr>
          <a:lstStyle/>
          <a:p>
            <a:r>
              <a:rPr lang="zh-CN" altLang="zh-CN" sz="2400" b="1" kern="100" dirty="0">
                <a:solidFill>
                  <a:srgbClr val="00B0F0"/>
                </a:solidFill>
                <a:latin typeface="Times New Roman"/>
                <a:ea typeface="微软雅黑"/>
                <a:cs typeface="Times New Roman"/>
              </a:rPr>
              <a:t>答案</a:t>
            </a:r>
            <a:r>
              <a:rPr lang="zh-CN" altLang="zh-CN" sz="2400" kern="100" dirty="0">
                <a:solidFill>
                  <a:prstClr val="black"/>
                </a:solidFill>
                <a:latin typeface="Times New Roman"/>
                <a:ea typeface="微软雅黑"/>
                <a:cs typeface="Times New Roman"/>
              </a:rPr>
              <a:t>　</a:t>
            </a:r>
            <a:r>
              <a:rPr lang="en-US" altLang="zh-CN" sz="2400" kern="100" dirty="0">
                <a:solidFill>
                  <a:srgbClr val="E46C0A"/>
                </a:solidFill>
                <a:latin typeface="Times New Roman"/>
                <a:ea typeface="微软雅黑"/>
                <a:cs typeface="Courier New"/>
              </a:rPr>
              <a:t>AD</a:t>
            </a:r>
            <a:endParaRPr lang="zh-CN" altLang="en-US" dirty="0"/>
          </a:p>
        </p:txBody>
      </p:sp>
      <p:sp>
        <p:nvSpPr>
          <p:cNvPr id="13" name="TextBox 12">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55758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1887" y="771550"/>
            <a:ext cx="8876034" cy="4376454"/>
          </a:xfrm>
          <a:prstGeom prst="rect">
            <a:avLst/>
          </a:prstGeom>
        </p:spPr>
        <p:txBody>
          <a:bodyPr wrap="square">
            <a:spAutoFit/>
          </a:bodyPr>
          <a:lstStyle/>
          <a:p>
            <a:pPr algn="just">
              <a:lnSpc>
                <a:spcPct val="139000"/>
              </a:lnSpc>
              <a:spcAft>
                <a:spcPts val="0"/>
              </a:spcAft>
              <a:tabLst>
                <a:tab pos="2070735" algn="l"/>
              </a:tabLst>
            </a:pP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双星问题</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所示，两颗星球组成的双星，在相互之间的万有引力作用下，绕连线上的</a:t>
            </a:r>
            <a:r>
              <a:rPr lang="en-US" altLang="zh-CN" sz="2400" i="1" kern="100" dirty="0">
                <a:latin typeface="Times New Roman"/>
                <a:ea typeface="微软雅黑"/>
                <a:cs typeface="Courier New"/>
              </a:rPr>
              <a:t>O</a:t>
            </a:r>
            <a:r>
              <a:rPr lang="zh-CN" altLang="zh-CN" sz="2400" kern="100" dirty="0">
                <a:latin typeface="Times New Roman"/>
                <a:ea typeface="微软雅黑"/>
                <a:cs typeface="Times New Roman"/>
              </a:rPr>
              <a:t>点做周期相同的匀速圆周运动</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现测得两颗星之间的距离为</a:t>
            </a:r>
            <a:r>
              <a:rPr lang="en-US" altLang="zh-CN" sz="2400" i="1" kern="100" dirty="0">
                <a:latin typeface="Times New Roman"/>
                <a:ea typeface="微软雅黑"/>
                <a:cs typeface="Courier New"/>
              </a:rPr>
              <a:t>L</a:t>
            </a:r>
            <a:r>
              <a:rPr lang="zh-CN" altLang="zh-CN" sz="2400" kern="100" dirty="0">
                <a:latin typeface="Times New Roman"/>
                <a:ea typeface="微软雅黑"/>
                <a:cs typeface="Times New Roman"/>
              </a:rPr>
              <a:t>，质量之比为</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1</a:t>
            </a:r>
            <a:r>
              <a:rPr lang="en-US" altLang="zh-CN" sz="2400" kern="100" dirty="0" err="1">
                <a:latin typeface="宋体"/>
                <a:ea typeface="微软雅黑"/>
                <a:cs typeface="Times New Roman"/>
              </a:rPr>
              <a:t>∶</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3</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，下列说法中正确的是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p>
          <a:p>
            <a:pPr algn="just">
              <a:lnSpc>
                <a:spcPct val="155000"/>
              </a:lnSpc>
              <a:spcAft>
                <a:spcPts val="0"/>
              </a:spcAft>
              <a:tabLst>
                <a:tab pos="2070735" algn="l"/>
              </a:tabLst>
            </a:pPr>
            <a:endParaRPr lang="en-US" altLang="zh-CN" sz="2400" kern="100" dirty="0">
              <a:latin typeface="Times New Roman"/>
              <a:ea typeface="微软雅黑"/>
              <a:cs typeface="Courier New"/>
            </a:endParaRPr>
          </a:p>
          <a:p>
            <a:pPr algn="just">
              <a:lnSpc>
                <a:spcPct val="155000"/>
              </a:lnSpc>
              <a:spcAft>
                <a:spcPts val="0"/>
              </a:spcAft>
              <a:tabLst>
                <a:tab pos="2070735" algn="l"/>
              </a:tabLst>
            </a:pPr>
            <a:endParaRPr lang="en-US" altLang="zh-CN" sz="2400" kern="100" dirty="0" smtClean="0">
              <a:latin typeface="Times New Roman"/>
              <a:ea typeface="微软雅黑"/>
              <a:cs typeface="Courier New"/>
            </a:endParaRPr>
          </a:p>
          <a:p>
            <a:pPr algn="just">
              <a:lnSpc>
                <a:spcPct val="155000"/>
              </a:lnSpc>
              <a:spcAft>
                <a:spcPts val="0"/>
              </a:spcAft>
              <a:tabLst>
                <a:tab pos="2070735" algn="l"/>
              </a:tabLst>
            </a:pPr>
            <a:endParaRPr lang="zh-CN" altLang="zh-CN" sz="2400" kern="100" dirty="0">
              <a:latin typeface="宋体"/>
              <a:cs typeface="Courier New"/>
            </a:endParaRPr>
          </a:p>
          <a:p>
            <a:pPr algn="ctr">
              <a:lnSpc>
                <a:spcPct val="139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4</a:t>
            </a:r>
            <a:endParaRPr lang="zh-CN" altLang="zh-CN" sz="2400" kern="100" dirty="0">
              <a:effectLst/>
              <a:latin typeface="宋体"/>
              <a:cs typeface="Courier New"/>
            </a:endParaRPr>
          </a:p>
        </p:txBody>
      </p:sp>
      <p:pic>
        <p:nvPicPr>
          <p:cNvPr id="12" name="图片 11" descr="F:\2015赵瑊\同步\物理\人教必修2\word\s47.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43384" y="2422401"/>
            <a:ext cx="2543227" cy="2093565"/>
          </a:xfrm>
          <a:prstGeom prst="rect">
            <a:avLst/>
          </a:prstGeom>
          <a:noFill/>
          <a:ln>
            <a:noFill/>
          </a:ln>
        </p:spPr>
      </p:pic>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99601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22945" y="805458"/>
            <a:ext cx="8669535" cy="1072986"/>
          </a:xfrm>
          <a:prstGeom prst="rect">
            <a:avLst/>
          </a:prstGeom>
        </p:spPr>
        <p:txBody>
          <a:bodyPr wrap="square">
            <a:spAutoFit/>
          </a:bodyPr>
          <a:lstStyle/>
          <a:p>
            <a:pPr algn="just">
              <a:lnSpc>
                <a:spcPct val="141000"/>
              </a:lnSpc>
              <a:spcAft>
                <a:spcPts val="0"/>
              </a:spcAft>
              <a:tabLst>
                <a:tab pos="2070735" algn="l"/>
              </a:tabLst>
            </a:pPr>
            <a:r>
              <a:rPr lang="en-US" altLang="zh-CN" sz="2400" kern="100" dirty="0" err="1">
                <a:latin typeface="Times New Roman"/>
                <a:ea typeface="微软雅黑"/>
                <a:cs typeface="Courier New"/>
              </a:rPr>
              <a:t>A.</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做圆周运动的线速度之比为</a:t>
            </a:r>
            <a:r>
              <a:rPr lang="en-US" altLang="zh-CN" sz="2400" kern="100" dirty="0">
                <a:latin typeface="Times New Roman"/>
                <a:ea typeface="微软雅黑"/>
                <a:cs typeface="Courier New"/>
              </a:rPr>
              <a:t>3</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2</a:t>
            </a:r>
            <a:endParaRPr lang="zh-CN" altLang="zh-CN" sz="2400" kern="100" dirty="0">
              <a:latin typeface="宋体"/>
              <a:cs typeface="Courier New"/>
            </a:endParaRPr>
          </a:p>
          <a:p>
            <a:pPr algn="just">
              <a:lnSpc>
                <a:spcPct val="141000"/>
              </a:lnSpc>
              <a:spcAft>
                <a:spcPts val="0"/>
              </a:spcAft>
              <a:tabLst>
                <a:tab pos="2070735" algn="l"/>
              </a:tabLst>
            </a:pPr>
            <a:r>
              <a:rPr lang="en-US" altLang="zh-CN" sz="2400" kern="100" dirty="0" err="1">
                <a:latin typeface="Times New Roman"/>
                <a:ea typeface="微软雅黑"/>
                <a:cs typeface="Courier New"/>
              </a:rPr>
              <a:t>B.</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做圆周运动的角速度之比为</a:t>
            </a:r>
            <a:r>
              <a:rPr lang="en-US" altLang="zh-CN" sz="2400" kern="100" dirty="0">
                <a:latin typeface="Times New Roman"/>
                <a:ea typeface="微软雅黑"/>
                <a:cs typeface="Courier New"/>
              </a:rPr>
              <a:t>3</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2 </a:t>
            </a:r>
            <a:endParaRPr lang="zh-CN" altLang="zh-CN" sz="24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488947161"/>
              </p:ext>
            </p:extLst>
          </p:nvPr>
        </p:nvGraphicFramePr>
        <p:xfrm>
          <a:off x="314325" y="1943100"/>
          <a:ext cx="6610350" cy="1581150"/>
        </p:xfrm>
        <a:graphic>
          <a:graphicData uri="http://schemas.openxmlformats.org/presentationml/2006/ole">
            <mc:AlternateContent xmlns:mc="http://schemas.openxmlformats.org/markup-compatibility/2006">
              <mc:Choice xmlns:v="urn:schemas-microsoft-com:vml" Requires="v">
                <p:oleObj spid="_x0000_s287749" name="文档" r:id="rId7" imgW="6614916" imgH="1586210" progId="Word.Document.12">
                  <p:embed/>
                </p:oleObj>
              </mc:Choice>
              <mc:Fallback>
                <p:oleObj name="文档" r:id="rId7" imgW="6614916" imgH="1586210" progId="Word.Document.12">
                  <p:embed/>
                  <p:pic>
                    <p:nvPicPr>
                      <p:cNvPr id="0" name=""/>
                      <p:cNvPicPr>
                        <a:picLocks noChangeAspect="1" noChangeArrowheads="1"/>
                      </p:cNvPicPr>
                      <p:nvPr/>
                    </p:nvPicPr>
                    <p:blipFill>
                      <a:blip r:embed="rId8"/>
                      <a:srcRect/>
                      <a:stretch>
                        <a:fillRect/>
                      </a:stretch>
                    </p:blipFill>
                    <p:spPr bwMode="auto">
                      <a:xfrm>
                        <a:off x="314325" y="1943100"/>
                        <a:ext cx="66103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222945" y="3420988"/>
            <a:ext cx="8669535" cy="1593770"/>
          </a:xfrm>
          <a:prstGeom prst="rect">
            <a:avLst/>
          </a:prstGeom>
        </p:spPr>
        <p:txBody>
          <a:bodyPr wrap="square">
            <a:spAutoFit/>
          </a:bodyPr>
          <a:lstStyle/>
          <a:p>
            <a:pPr algn="just">
              <a:lnSpc>
                <a:spcPct val="141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设双星</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距转动中心</a:t>
            </a:r>
            <a:r>
              <a:rPr lang="en-US" altLang="zh-CN" sz="2400" i="1" kern="100" dirty="0">
                <a:latin typeface="Times New Roman"/>
                <a:ea typeface="微软雅黑"/>
                <a:cs typeface="Courier New"/>
              </a:rPr>
              <a:t>O</a:t>
            </a:r>
            <a:r>
              <a:rPr lang="zh-CN" altLang="zh-CN" sz="2400" kern="100" dirty="0">
                <a:latin typeface="Times New Roman"/>
                <a:ea typeface="微软雅黑"/>
                <a:cs typeface="Times New Roman"/>
              </a:rPr>
              <a:t>的距离分别为</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，双星绕</a:t>
            </a:r>
            <a:r>
              <a:rPr lang="en-US" altLang="zh-CN" sz="2400" i="1" kern="100" dirty="0">
                <a:latin typeface="Times New Roman"/>
                <a:ea typeface="微软雅黑"/>
                <a:cs typeface="Courier New"/>
              </a:rPr>
              <a:t>O</a:t>
            </a:r>
            <a:r>
              <a:rPr lang="zh-CN" altLang="zh-CN" sz="2400" kern="100" dirty="0">
                <a:latin typeface="Times New Roman"/>
                <a:ea typeface="微软雅黑"/>
                <a:cs typeface="Times New Roman"/>
              </a:rPr>
              <a:t>点转动的角速度为</a:t>
            </a:r>
            <a:r>
              <a:rPr lang="en-US" altLang="zh-CN" sz="2400" i="1" kern="100" dirty="0">
                <a:latin typeface="Times New Roman"/>
                <a:ea typeface="微软雅黑"/>
                <a:cs typeface="Courier New"/>
              </a:rPr>
              <a:t>ω</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41000"/>
              </a:lnSpc>
              <a:spcAft>
                <a:spcPts val="0"/>
              </a:spcAft>
              <a:tabLst>
                <a:tab pos="2070735" algn="l"/>
              </a:tabLst>
            </a:pPr>
            <a:r>
              <a:rPr lang="zh-CN" altLang="zh-CN" sz="2400" kern="100" dirty="0">
                <a:latin typeface="Times New Roman"/>
                <a:ea typeface="微软雅黑"/>
                <a:cs typeface="Times New Roman"/>
              </a:rPr>
              <a:t>据万有引力定律和牛顿第二定律得</a:t>
            </a:r>
            <a:endParaRPr lang="zh-CN" altLang="zh-CN" sz="2400" kern="100" dirty="0">
              <a:effectLst/>
              <a:latin typeface="宋体"/>
              <a:cs typeface="Courier New"/>
            </a:endParaRPr>
          </a:p>
        </p:txBody>
      </p:sp>
    </p:spTree>
    <p:extLst>
      <p:ext uri="{BB962C8B-B14F-4D97-AF65-F5344CB8AC3E}">
        <p14:creationId xmlns:p14="http://schemas.microsoft.com/office/powerpoint/2010/main" val="2743214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3761632228"/>
              </p:ext>
            </p:extLst>
          </p:nvPr>
        </p:nvGraphicFramePr>
        <p:xfrm>
          <a:off x="314325" y="834033"/>
          <a:ext cx="6610350" cy="714375"/>
        </p:xfrm>
        <a:graphic>
          <a:graphicData uri="http://schemas.openxmlformats.org/presentationml/2006/ole">
            <mc:AlternateContent xmlns:mc="http://schemas.openxmlformats.org/markup-compatibility/2006">
              <mc:Choice xmlns:v="urn:schemas-microsoft-com:vml" Requires="v">
                <p:oleObj spid="_x0000_s288774" name="文档" r:id="rId3" imgW="6614916" imgH="715074" progId="Word.Document.12">
                  <p:embed/>
                </p:oleObj>
              </mc:Choice>
              <mc:Fallback>
                <p:oleObj name="文档" r:id="rId3" imgW="6614916" imgH="715074" progId="Word.Document.12">
                  <p:embed/>
                  <p:pic>
                    <p:nvPicPr>
                      <p:cNvPr id="0" name=""/>
                      <p:cNvPicPr>
                        <a:picLocks noChangeAspect="1" noChangeArrowheads="1"/>
                      </p:cNvPicPr>
                      <p:nvPr/>
                    </p:nvPicPr>
                    <p:blipFill>
                      <a:blip r:embed="rId4"/>
                      <a:srcRect/>
                      <a:stretch>
                        <a:fillRect/>
                      </a:stretch>
                    </p:blipFill>
                    <p:spPr bwMode="auto">
                      <a:xfrm>
                        <a:off x="314325" y="834033"/>
                        <a:ext cx="66103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222945" y="1472580"/>
            <a:ext cx="7805439" cy="64633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又</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L</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1</a:t>
            </a:r>
            <a:r>
              <a:rPr lang="en-US" altLang="zh-CN" sz="2400" kern="100" dirty="0" err="1">
                <a:latin typeface="宋体"/>
                <a:ea typeface="微软雅黑"/>
                <a:cs typeface="Times New Roman"/>
              </a:rPr>
              <a:t>∶</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3</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2</a:t>
            </a:r>
            <a:endParaRPr lang="zh-CN" altLang="zh-CN" sz="1050" kern="10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552541049"/>
              </p:ext>
            </p:extLst>
          </p:nvPr>
        </p:nvGraphicFramePr>
        <p:xfrm>
          <a:off x="314325" y="2120652"/>
          <a:ext cx="6610350" cy="704850"/>
        </p:xfrm>
        <a:graphic>
          <a:graphicData uri="http://schemas.openxmlformats.org/presentationml/2006/ole">
            <mc:AlternateContent xmlns:mc="http://schemas.openxmlformats.org/markup-compatibility/2006">
              <mc:Choice xmlns:v="urn:schemas-microsoft-com:vml" Requires="v">
                <p:oleObj spid="_x0000_s288775" name="文档" r:id="rId5" imgW="6614916" imgH="715074" progId="Word.Document.12">
                  <p:embed/>
                </p:oleObj>
              </mc:Choice>
              <mc:Fallback>
                <p:oleObj name="文档" r:id="rId5" imgW="6614916" imgH="715074" progId="Word.Document.12">
                  <p:embed/>
                  <p:pic>
                    <p:nvPicPr>
                      <p:cNvPr id="0" name=""/>
                      <p:cNvPicPr>
                        <a:picLocks noChangeAspect="1" noChangeArrowheads="1"/>
                      </p:cNvPicPr>
                      <p:nvPr/>
                    </p:nvPicPr>
                    <p:blipFill>
                      <a:blip r:embed="rId6"/>
                      <a:srcRect/>
                      <a:stretch>
                        <a:fillRect/>
                      </a:stretch>
                    </p:blipFill>
                    <p:spPr bwMode="auto">
                      <a:xfrm>
                        <a:off x="314325" y="2120652"/>
                        <a:ext cx="66103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222945" y="2768724"/>
            <a:ext cx="7805439" cy="2308324"/>
          </a:xfrm>
          <a:prstGeom prst="rect">
            <a:avLst/>
          </a:prstGeom>
        </p:spPr>
        <p:txBody>
          <a:bodyPr wrap="square">
            <a:spAutoFit/>
          </a:bodyPr>
          <a:lstStyle/>
          <a:p>
            <a:pPr algn="just">
              <a:lnSpc>
                <a:spcPct val="150000"/>
              </a:lnSpc>
              <a:spcAft>
                <a:spcPts val="0"/>
              </a:spcAft>
              <a:tabLst>
                <a:tab pos="2070735" algn="l"/>
              </a:tabLst>
            </a:pP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运动的线速度分别为</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1</a:t>
            </a:r>
            <a:r>
              <a:rPr lang="en-US" altLang="zh-CN" sz="2400" i="1" kern="100" dirty="0" err="1">
                <a:latin typeface="Times New Roman"/>
                <a:ea typeface="微软雅黑"/>
                <a:cs typeface="Courier New"/>
              </a:rPr>
              <a:t>ω</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2</a:t>
            </a:r>
            <a:r>
              <a:rPr lang="en-US" altLang="zh-CN" sz="2400" i="1" kern="100" dirty="0" err="1">
                <a:latin typeface="Times New Roman"/>
                <a:ea typeface="微软雅黑"/>
                <a:cs typeface="Courier New"/>
              </a:rPr>
              <a:t>ω</a:t>
            </a:r>
            <a:r>
              <a:rPr lang="zh-CN" altLang="zh-CN" sz="2400" kern="100" dirty="0">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400" kern="100" dirty="0">
                <a:latin typeface="Times New Roman"/>
                <a:ea typeface="微软雅黑"/>
                <a:cs typeface="Times New Roman"/>
              </a:rPr>
              <a:t>故</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1</a:t>
            </a:r>
            <a:r>
              <a:rPr lang="en-US" altLang="zh-CN" sz="2400" kern="100" dirty="0" err="1">
                <a:latin typeface="宋体"/>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1</a:t>
            </a:r>
            <a:r>
              <a:rPr lang="en-US" altLang="zh-CN" sz="2400" kern="100" dirty="0" err="1">
                <a:latin typeface="宋体"/>
                <a:ea typeface="微软雅黑"/>
                <a:cs typeface="Times New Roman"/>
              </a:rPr>
              <a:t>∶</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2</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3.</a:t>
            </a:r>
            <a:endParaRPr lang="zh-CN" altLang="zh-CN" sz="1050" kern="100" dirty="0">
              <a:latin typeface="宋体"/>
              <a:cs typeface="Courier New"/>
            </a:endParaRPr>
          </a:p>
          <a:p>
            <a:pPr algn="just">
              <a:lnSpc>
                <a:spcPct val="150000"/>
              </a:lnSpc>
              <a:spcAft>
                <a:spcPts val="0"/>
              </a:spcAft>
              <a:tabLst>
                <a:tab pos="2070735" algn="l"/>
              </a:tabLst>
            </a:pPr>
            <a:r>
              <a:rPr lang="zh-CN" altLang="zh-CN" sz="2400" kern="100" dirty="0">
                <a:latin typeface="Times New Roman"/>
                <a:ea typeface="微软雅黑"/>
                <a:cs typeface="Times New Roman"/>
              </a:rPr>
              <a:t>综上所述，选项</a:t>
            </a: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正确</a:t>
            </a:r>
            <a:r>
              <a:rPr lang="en-US" altLang="zh-CN" sz="2400" kern="100" dirty="0">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C</a:t>
            </a:r>
            <a:endParaRPr lang="zh-CN" altLang="zh-CN" sz="1050" kern="100" dirty="0">
              <a:effectLst/>
              <a:latin typeface="宋体"/>
              <a:cs typeface="Courier New"/>
            </a:endParaRPr>
          </a:p>
        </p:txBody>
      </p:sp>
      <p:pic>
        <p:nvPicPr>
          <p:cNvPr id="13" name="Picture 2">
            <a:hlinkClick r:id="rId7" action="ppaction://hlinksldjump"/>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hlinkClick r:id="rId9"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0"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1"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2"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589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blinds(horizontal)">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blinds(horizontal)">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blinds(horizontal)">
                                      <p:cBhvr>
                                        <p:cTn id="27" dur="500"/>
                                        <p:tgtEl>
                                          <p:spTgt spid="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Effect transition="in" filter="blinds(horizontal)">
                                      <p:cBhvr>
                                        <p:cTn id="3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69404" y="519342"/>
            <a:ext cx="5554141" cy="62177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600" b="1" kern="100" dirty="0">
                <a:solidFill>
                  <a:schemeClr val="tx1"/>
                </a:solidFill>
                <a:cs typeface="Times New Roman"/>
              </a:rPr>
              <a:t>一、分析天体运动问题的思路</a:t>
            </a:r>
            <a:endParaRPr lang="zh-CN" altLang="zh-CN" sz="2600" b="1" kern="100" dirty="0">
              <a:solidFill>
                <a:schemeClr val="tx1"/>
              </a:solidFill>
              <a:effectLst/>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00647989"/>
              </p:ext>
            </p:extLst>
          </p:nvPr>
        </p:nvGraphicFramePr>
        <p:xfrm>
          <a:off x="161925" y="1256556"/>
          <a:ext cx="8829675" cy="3848100"/>
        </p:xfrm>
        <a:graphic>
          <a:graphicData uri="http://schemas.openxmlformats.org/presentationml/2006/ole">
            <mc:AlternateContent xmlns:mc="http://schemas.openxmlformats.org/markup-compatibility/2006">
              <mc:Choice xmlns:v="urn:schemas-microsoft-com:vml" Requires="v">
                <p:oleObj spid="_x0000_s275522" name="文档" r:id="rId3" imgW="8840224" imgH="3845584" progId="Word.Document.12">
                  <p:embed/>
                </p:oleObj>
              </mc:Choice>
              <mc:Fallback>
                <p:oleObj name="文档" r:id="rId3" imgW="8840224" imgH="3845584" progId="Word.Document.12">
                  <p:embed/>
                  <p:pic>
                    <p:nvPicPr>
                      <p:cNvPr id="0" name="对象 3"/>
                      <p:cNvPicPr>
                        <a:picLocks noChangeAspect="1" noChangeArrowheads="1"/>
                      </p:cNvPicPr>
                      <p:nvPr/>
                    </p:nvPicPr>
                    <p:blipFill>
                      <a:blip r:embed="rId4"/>
                      <a:srcRect/>
                      <a:stretch>
                        <a:fillRect/>
                      </a:stretch>
                    </p:blipFill>
                    <p:spPr bwMode="auto">
                      <a:xfrm>
                        <a:off x="161925" y="1256556"/>
                        <a:ext cx="8829675"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293833621"/>
              </p:ext>
            </p:extLst>
          </p:nvPr>
        </p:nvGraphicFramePr>
        <p:xfrm>
          <a:off x="161925" y="584101"/>
          <a:ext cx="8829675" cy="4095750"/>
        </p:xfrm>
        <a:graphic>
          <a:graphicData uri="http://schemas.openxmlformats.org/presentationml/2006/ole">
            <mc:AlternateContent xmlns:mc="http://schemas.openxmlformats.org/markup-compatibility/2006">
              <mc:Choice xmlns:v="urn:schemas-microsoft-com:vml" Requires="v">
                <p:oleObj spid="_x0000_s276543" name="文档" r:id="rId3" imgW="8840224" imgH="4094312" progId="Word.Document.12">
                  <p:embed/>
                </p:oleObj>
              </mc:Choice>
              <mc:Fallback>
                <p:oleObj name="文档" r:id="rId3" imgW="8840224" imgH="4094312" progId="Word.Document.12">
                  <p:embed/>
                  <p:pic>
                    <p:nvPicPr>
                      <p:cNvPr id="0" name="对象 1"/>
                      <p:cNvPicPr>
                        <a:picLocks noChangeAspect="1" noChangeArrowheads="1"/>
                      </p:cNvPicPr>
                      <p:nvPr/>
                    </p:nvPicPr>
                    <p:blipFill>
                      <a:blip r:embed="rId4"/>
                      <a:srcRect/>
                      <a:stretch>
                        <a:fillRect/>
                      </a:stretch>
                    </p:blipFill>
                    <p:spPr bwMode="auto">
                      <a:xfrm>
                        <a:off x="161925" y="584101"/>
                        <a:ext cx="8829675"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560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65003119"/>
              </p:ext>
            </p:extLst>
          </p:nvPr>
        </p:nvGraphicFramePr>
        <p:xfrm>
          <a:off x="194692" y="1040532"/>
          <a:ext cx="8096250" cy="1647825"/>
        </p:xfrm>
        <a:graphic>
          <a:graphicData uri="http://schemas.openxmlformats.org/presentationml/2006/ole">
            <mc:AlternateContent xmlns:mc="http://schemas.openxmlformats.org/markup-compatibility/2006">
              <mc:Choice xmlns:v="urn:schemas-microsoft-com:vml" Requires="v">
                <p:oleObj spid="_x0000_s233084" name="文档" r:id="rId3" imgW="8100492" imgH="1655051" progId="Word.Document.12">
                  <p:embed/>
                </p:oleObj>
              </mc:Choice>
              <mc:Fallback>
                <p:oleObj name="文档" r:id="rId3" imgW="8100492" imgH="1655051" progId="Word.Document.12">
                  <p:embed/>
                  <p:pic>
                    <p:nvPicPr>
                      <p:cNvPr id="0" name="对象 1"/>
                      <p:cNvPicPr>
                        <a:picLocks noChangeAspect="1" noChangeArrowheads="1"/>
                      </p:cNvPicPr>
                      <p:nvPr/>
                    </p:nvPicPr>
                    <p:blipFill>
                      <a:blip r:embed="rId4"/>
                      <a:srcRect/>
                      <a:stretch>
                        <a:fillRect/>
                      </a:stretch>
                    </p:blipFill>
                    <p:spPr bwMode="auto">
                      <a:xfrm>
                        <a:off x="194692" y="1040532"/>
                        <a:ext cx="80962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107504" y="-1488"/>
            <a:ext cx="8804026" cy="982448"/>
          </a:xfrm>
          <a:prstGeom prst="rect">
            <a:avLst/>
          </a:prstGeom>
        </p:spPr>
        <p:txBody>
          <a:bodyPr wrap="square">
            <a:spAutoFit/>
          </a:bodyPr>
          <a:lstStyle/>
          <a:p>
            <a:pPr algn="just">
              <a:lnSpc>
                <a:spcPct val="127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1</a:t>
            </a:r>
            <a:r>
              <a:rPr lang="zh-CN"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地球半径为</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0</a:t>
            </a:r>
            <a:r>
              <a:rPr lang="zh-CN" altLang="zh-CN" sz="2400" kern="100" dirty="0">
                <a:latin typeface="Times New Roman"/>
                <a:ea typeface="微软雅黑"/>
                <a:cs typeface="Times New Roman"/>
              </a:rPr>
              <a:t>，地面重力加速度为</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，若卫星在距地面</a:t>
            </a:r>
            <a:r>
              <a:rPr lang="en-US" altLang="zh-CN" sz="2400" i="1" kern="100" dirty="0" err="1">
                <a:latin typeface="Times New Roman"/>
                <a:ea typeface="微软雅黑"/>
                <a:cs typeface="Courier New"/>
              </a:rPr>
              <a:t>R</a:t>
            </a:r>
            <a:r>
              <a:rPr lang="en-US" altLang="zh-CN" sz="2400" kern="100" baseline="-25000" dirty="0" err="1">
                <a:latin typeface="Times New Roman"/>
                <a:ea typeface="微软雅黑"/>
                <a:cs typeface="Courier New"/>
              </a:rPr>
              <a:t>0</a:t>
            </a:r>
            <a:r>
              <a:rPr lang="zh-CN" altLang="zh-CN" sz="2400" kern="100" dirty="0">
                <a:latin typeface="Times New Roman"/>
                <a:ea typeface="微软雅黑"/>
                <a:cs typeface="Times New Roman"/>
              </a:rPr>
              <a:t>处做匀速圆周运动，则</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698130921"/>
              </p:ext>
            </p:extLst>
          </p:nvPr>
        </p:nvGraphicFramePr>
        <p:xfrm>
          <a:off x="194692" y="2706241"/>
          <a:ext cx="8848725" cy="857250"/>
        </p:xfrm>
        <a:graphic>
          <a:graphicData uri="http://schemas.openxmlformats.org/presentationml/2006/ole">
            <mc:AlternateContent xmlns:mc="http://schemas.openxmlformats.org/markup-compatibility/2006">
              <mc:Choice xmlns:v="urn:schemas-microsoft-com:vml" Requires="v">
                <p:oleObj spid="_x0000_s233085" name="文档" r:id="rId5" imgW="8859311" imgH="855812" progId="Word.Document.12">
                  <p:embed/>
                </p:oleObj>
              </mc:Choice>
              <mc:Fallback>
                <p:oleObj name="文档" r:id="rId5" imgW="8859311" imgH="855812" progId="Word.Document.12">
                  <p:embed/>
                  <p:pic>
                    <p:nvPicPr>
                      <p:cNvPr id="0" name=""/>
                      <p:cNvPicPr>
                        <a:picLocks noChangeAspect="1" noChangeArrowheads="1"/>
                      </p:cNvPicPr>
                      <p:nvPr/>
                    </p:nvPicPr>
                    <p:blipFill>
                      <a:blip r:embed="rId6"/>
                      <a:srcRect/>
                      <a:stretch>
                        <a:fillRect/>
                      </a:stretch>
                    </p:blipFill>
                    <p:spPr bwMode="auto">
                      <a:xfrm>
                        <a:off x="194692" y="2706241"/>
                        <a:ext cx="88487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18437227"/>
              </p:ext>
            </p:extLst>
          </p:nvPr>
        </p:nvGraphicFramePr>
        <p:xfrm>
          <a:off x="194692" y="3445371"/>
          <a:ext cx="8191500" cy="847725"/>
        </p:xfrm>
        <a:graphic>
          <a:graphicData uri="http://schemas.openxmlformats.org/presentationml/2006/ole">
            <mc:AlternateContent xmlns:mc="http://schemas.openxmlformats.org/markup-compatibility/2006">
              <mc:Choice xmlns:v="urn:schemas-microsoft-com:vml" Requires="v">
                <p:oleObj spid="_x0000_s233086" name="文档" r:id="rId7" imgW="8195859" imgH="848430" progId="Word.Document.12">
                  <p:embed/>
                </p:oleObj>
              </mc:Choice>
              <mc:Fallback>
                <p:oleObj name="文档" r:id="rId7" imgW="8195859" imgH="848430" progId="Word.Document.12">
                  <p:embed/>
                  <p:pic>
                    <p:nvPicPr>
                      <p:cNvPr id="0" name=""/>
                      <p:cNvPicPr>
                        <a:picLocks noChangeAspect="1" noChangeArrowheads="1"/>
                      </p:cNvPicPr>
                      <p:nvPr/>
                    </p:nvPicPr>
                    <p:blipFill>
                      <a:blip r:embed="rId8"/>
                      <a:srcRect/>
                      <a:stretch>
                        <a:fillRect/>
                      </a:stretch>
                    </p:blipFill>
                    <p:spPr bwMode="auto">
                      <a:xfrm>
                        <a:off x="194692" y="3445371"/>
                        <a:ext cx="81915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77112263"/>
              </p:ext>
            </p:extLst>
          </p:nvPr>
        </p:nvGraphicFramePr>
        <p:xfrm>
          <a:off x="194692" y="4280892"/>
          <a:ext cx="8848725" cy="771525"/>
        </p:xfrm>
        <a:graphic>
          <a:graphicData uri="http://schemas.openxmlformats.org/presentationml/2006/ole">
            <mc:AlternateContent xmlns:mc="http://schemas.openxmlformats.org/markup-compatibility/2006">
              <mc:Choice xmlns:v="urn:schemas-microsoft-com:vml" Requires="v">
                <p:oleObj spid="_x0000_s233087" name="文档" r:id="rId9" imgW="8859311" imgH="770267" progId="Word.Document.12">
                  <p:embed/>
                </p:oleObj>
              </mc:Choice>
              <mc:Fallback>
                <p:oleObj name="文档" r:id="rId9" imgW="8859311" imgH="770267" progId="Word.Document.12">
                  <p:embed/>
                  <p:pic>
                    <p:nvPicPr>
                      <p:cNvPr id="0" name=""/>
                      <p:cNvPicPr>
                        <a:picLocks noChangeAspect="1" noChangeArrowheads="1"/>
                      </p:cNvPicPr>
                      <p:nvPr/>
                    </p:nvPicPr>
                    <p:blipFill>
                      <a:blip r:embed="rId10"/>
                      <a:srcRect/>
                      <a:stretch>
                        <a:fillRect/>
                      </a:stretch>
                    </p:blipFill>
                    <p:spPr bwMode="auto">
                      <a:xfrm>
                        <a:off x="194692" y="4280892"/>
                        <a:ext cx="88487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3034707" y="430560"/>
            <a:ext cx="612668" cy="576248"/>
          </a:xfrm>
          <a:prstGeom prst="rect">
            <a:avLst/>
          </a:prstGeom>
        </p:spPr>
        <p:txBody>
          <a:bodyPr wrap="none">
            <a:spAutoFit/>
          </a:bodyPr>
          <a:lstStyle/>
          <a:p>
            <a:pPr algn="just">
              <a:lnSpc>
                <a:spcPct val="150000"/>
              </a:lnSpc>
              <a:spcAft>
                <a:spcPts val="0"/>
              </a:spcAft>
              <a:tabLst>
                <a:tab pos="2070735" algn="l"/>
              </a:tabLst>
            </a:pPr>
            <a:r>
              <a:rPr lang="en-US" altLang="zh-CN" sz="2400" kern="100">
                <a:solidFill>
                  <a:srgbClr val="E46C0A"/>
                </a:solidFill>
                <a:latin typeface="Times New Roman"/>
                <a:ea typeface="微软雅黑"/>
                <a:cs typeface="Courier New"/>
              </a:rPr>
              <a:t>AB</a:t>
            </a:r>
            <a:endParaRPr lang="zh-CN" altLang="zh-CN" sz="2400" kern="100" dirty="0">
              <a:effectLst/>
              <a:latin typeface="宋体"/>
              <a:cs typeface="Courier New"/>
            </a:endParaRPr>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115921" y="347166"/>
            <a:ext cx="8175004" cy="69249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600" b="1" kern="100" dirty="0">
                <a:solidFill>
                  <a:schemeClr val="tx1"/>
                </a:solidFill>
                <a:cs typeface="Times New Roman"/>
              </a:rPr>
              <a:t>二、赤道物体、同步卫星和近地卫星转动量的比较</a:t>
            </a:r>
            <a:endParaRPr lang="zh-CN" altLang="zh-CN" sz="2600" b="1" kern="100" dirty="0">
              <a:solidFill>
                <a:schemeClr val="tx1"/>
              </a:solidFill>
              <a:effectLst/>
              <a:cs typeface="Courier New"/>
            </a:endParaRPr>
          </a:p>
        </p:txBody>
      </p:sp>
      <p:sp>
        <p:nvSpPr>
          <p:cNvPr id="5" name="Text Box 44"/>
          <p:cNvSpPr txBox="1">
            <a:spLocks noChangeArrowheads="1"/>
          </p:cNvSpPr>
          <p:nvPr/>
        </p:nvSpPr>
        <p:spPr bwMode="auto">
          <a:xfrm>
            <a:off x="115921" y="976188"/>
            <a:ext cx="8892000" cy="369331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tabLst>
                <a:tab pos="2070735" algn="l"/>
              </a:tabLst>
            </a:pPr>
            <a:r>
              <a:rPr lang="zh-CN" altLang="zh-CN" sz="2600" kern="100" dirty="0">
                <a:solidFill>
                  <a:schemeClr val="tx1"/>
                </a:solidFill>
                <a:latin typeface="Times New Roman"/>
                <a:ea typeface="微软雅黑"/>
                <a:cs typeface="Times New Roman"/>
              </a:rPr>
              <a:t>赤道上的物体</a:t>
            </a:r>
            <a:r>
              <a:rPr lang="zh-CN" altLang="zh-CN" sz="2600" kern="100" spc="-100" dirty="0">
                <a:solidFill>
                  <a:schemeClr val="tx1"/>
                </a:solidFill>
                <a:latin typeface="Times New Roman"/>
                <a:ea typeface="微软雅黑"/>
                <a:cs typeface="Times New Roman"/>
              </a:rPr>
              <a:t>、同步卫星和近地卫星都近似做匀速圆周运动，</a:t>
            </a:r>
            <a:r>
              <a:rPr lang="zh-CN" altLang="zh-CN" sz="2600" kern="100" dirty="0">
                <a:solidFill>
                  <a:schemeClr val="tx1"/>
                </a:solidFill>
                <a:latin typeface="Times New Roman"/>
                <a:ea typeface="微软雅黑"/>
                <a:cs typeface="Times New Roman"/>
              </a:rPr>
              <a:t>当比较它们的向心加速度、线速度及角速度</a:t>
            </a:r>
            <a:r>
              <a:rPr lang="en-US" altLang="zh-CN" sz="2600" kern="100" dirty="0">
                <a:solidFill>
                  <a:schemeClr val="tx1"/>
                </a:solidFill>
                <a:latin typeface="Times New Roman"/>
                <a:ea typeface="微软雅黑"/>
                <a:cs typeface="Courier New"/>
              </a:rPr>
              <a:t>(</a:t>
            </a:r>
            <a:r>
              <a:rPr lang="zh-CN" altLang="zh-CN" sz="2600" kern="100" dirty="0">
                <a:solidFill>
                  <a:schemeClr val="tx1"/>
                </a:solidFill>
                <a:latin typeface="Times New Roman"/>
                <a:ea typeface="微软雅黑"/>
                <a:cs typeface="Times New Roman"/>
              </a:rPr>
              <a:t>或周期</a:t>
            </a:r>
            <a:r>
              <a:rPr lang="en-US" altLang="zh-CN" sz="2600" kern="100" dirty="0">
                <a:solidFill>
                  <a:schemeClr val="tx1"/>
                </a:solidFill>
                <a:latin typeface="Times New Roman"/>
                <a:ea typeface="微软雅黑"/>
                <a:cs typeface="Courier New"/>
              </a:rPr>
              <a:t>)</a:t>
            </a:r>
            <a:r>
              <a:rPr lang="zh-CN" altLang="zh-CN" sz="2600" kern="100" dirty="0">
                <a:solidFill>
                  <a:schemeClr val="tx1"/>
                </a:solidFill>
                <a:latin typeface="Times New Roman"/>
                <a:ea typeface="微软雅黑"/>
                <a:cs typeface="Times New Roman"/>
              </a:rPr>
              <a:t>时，要注意找出它们的共同点，然后再比较各物理量的大小</a:t>
            </a:r>
            <a:r>
              <a:rPr lang="en-US" altLang="zh-CN" sz="2600" kern="100" dirty="0">
                <a:solidFill>
                  <a:schemeClr val="tx1"/>
                </a:solidFill>
                <a:latin typeface="Times New Roman"/>
                <a:ea typeface="微软雅黑"/>
                <a:cs typeface="Courier New"/>
              </a:rPr>
              <a:t>.</a:t>
            </a:r>
            <a:endParaRPr lang="zh-CN" altLang="zh-CN" sz="2600" kern="100" dirty="0">
              <a:solidFill>
                <a:schemeClr val="tx1"/>
              </a:solidFill>
              <a:latin typeface="宋体"/>
              <a:cs typeface="Courier New"/>
            </a:endParaRPr>
          </a:p>
          <a:p>
            <a:pPr indent="0" algn="just">
              <a:lnSpc>
                <a:spcPct val="150000"/>
              </a:lnSpc>
              <a:spcAft>
                <a:spcPts val="0"/>
              </a:spcAft>
              <a:tabLst>
                <a:tab pos="2070735" algn="l"/>
              </a:tabLst>
            </a:pPr>
            <a:r>
              <a:rPr lang="en-US" altLang="zh-CN" sz="2600" kern="100" dirty="0">
                <a:solidFill>
                  <a:schemeClr val="tx1"/>
                </a:solidFill>
                <a:latin typeface="Times New Roman"/>
                <a:ea typeface="微软雅黑"/>
                <a:cs typeface="Courier New"/>
              </a:rPr>
              <a:t>1.</a:t>
            </a:r>
            <a:r>
              <a:rPr lang="zh-CN" altLang="zh-CN" sz="2600" kern="100" dirty="0">
                <a:solidFill>
                  <a:schemeClr val="tx1"/>
                </a:solidFill>
                <a:latin typeface="Times New Roman"/>
                <a:ea typeface="微软雅黑"/>
                <a:cs typeface="Times New Roman"/>
              </a:rPr>
              <a:t>赤道上的物体与同步卫星具有相同的角速度和周期，如同一圆盘上不同半径的两个点，由</a:t>
            </a:r>
            <a:r>
              <a:rPr lang="en-US" altLang="zh-CN" sz="2600" i="1" kern="100" dirty="0">
                <a:solidFill>
                  <a:schemeClr val="tx1"/>
                </a:solidFill>
                <a:latin typeface="Book Antiqua"/>
                <a:ea typeface="微软雅黑"/>
                <a:cs typeface="Times New Roman"/>
              </a:rPr>
              <a:t>v</a:t>
            </a:r>
            <a:r>
              <a:rPr lang="zh-CN" altLang="zh-CN" sz="2600" kern="100" dirty="0">
                <a:solidFill>
                  <a:schemeClr val="tx1"/>
                </a:solidFill>
                <a:latin typeface="Times New Roman"/>
                <a:ea typeface="微软雅黑"/>
                <a:cs typeface="Times New Roman"/>
              </a:rPr>
              <a:t>＝</a:t>
            </a:r>
            <a:r>
              <a:rPr lang="en-US" altLang="zh-CN" sz="2600" i="1" kern="100" dirty="0" err="1">
                <a:solidFill>
                  <a:schemeClr val="tx1"/>
                </a:solidFill>
                <a:latin typeface="Times New Roman"/>
                <a:ea typeface="微软雅黑"/>
                <a:cs typeface="Courier New"/>
              </a:rPr>
              <a:t>ωr</a:t>
            </a:r>
            <a:r>
              <a:rPr lang="zh-CN" altLang="zh-CN" sz="2600" kern="100" dirty="0">
                <a:solidFill>
                  <a:schemeClr val="tx1"/>
                </a:solidFill>
                <a:latin typeface="Times New Roman"/>
                <a:ea typeface="微软雅黑"/>
                <a:cs typeface="Times New Roman"/>
              </a:rPr>
              <a:t>和</a:t>
            </a:r>
            <a:r>
              <a:rPr lang="en-US" altLang="zh-CN" sz="2600" i="1" kern="100" dirty="0">
                <a:solidFill>
                  <a:schemeClr val="tx1"/>
                </a:solidFill>
                <a:latin typeface="Times New Roman"/>
                <a:ea typeface="微软雅黑"/>
                <a:cs typeface="Courier New"/>
              </a:rPr>
              <a:t>a</a:t>
            </a:r>
            <a:r>
              <a:rPr lang="zh-CN" altLang="zh-CN" sz="2600" kern="100" dirty="0">
                <a:solidFill>
                  <a:schemeClr val="tx1"/>
                </a:solidFill>
                <a:latin typeface="Times New Roman"/>
                <a:ea typeface="微软雅黑"/>
                <a:cs typeface="Times New Roman"/>
              </a:rPr>
              <a:t>＝</a:t>
            </a:r>
            <a:r>
              <a:rPr lang="en-US" altLang="zh-CN" sz="2600" i="1" kern="100" dirty="0" err="1">
                <a:solidFill>
                  <a:schemeClr val="tx1"/>
                </a:solidFill>
                <a:latin typeface="Times New Roman"/>
                <a:ea typeface="微软雅黑"/>
                <a:cs typeface="Courier New"/>
              </a:rPr>
              <a:t>ω</a:t>
            </a:r>
            <a:r>
              <a:rPr lang="en-US" altLang="zh-CN" sz="2600" kern="100" baseline="30000" dirty="0" err="1">
                <a:solidFill>
                  <a:schemeClr val="tx1"/>
                </a:solidFill>
                <a:latin typeface="Times New Roman"/>
                <a:ea typeface="微软雅黑"/>
                <a:cs typeface="Courier New"/>
              </a:rPr>
              <a:t>2</a:t>
            </a:r>
            <a:r>
              <a:rPr lang="en-US" altLang="zh-CN" sz="2600" i="1" kern="100" dirty="0" err="1">
                <a:solidFill>
                  <a:schemeClr val="tx1"/>
                </a:solidFill>
                <a:latin typeface="Times New Roman"/>
                <a:ea typeface="微软雅黑"/>
                <a:cs typeface="Courier New"/>
              </a:rPr>
              <a:t>r</a:t>
            </a:r>
            <a:r>
              <a:rPr lang="zh-CN" altLang="zh-CN" sz="2600" kern="100" dirty="0">
                <a:solidFill>
                  <a:schemeClr val="tx1"/>
                </a:solidFill>
                <a:latin typeface="Times New Roman"/>
                <a:ea typeface="微软雅黑"/>
                <a:cs typeface="Times New Roman"/>
              </a:rPr>
              <a:t>可分别判断线速度，向心加速度的关系</a:t>
            </a:r>
            <a:r>
              <a:rPr lang="en-US" altLang="zh-CN" sz="2600" kern="100" dirty="0">
                <a:solidFill>
                  <a:schemeClr val="tx1"/>
                </a:solidFill>
                <a:latin typeface="Times New Roman"/>
                <a:ea typeface="微软雅黑"/>
                <a:cs typeface="Courier New"/>
              </a:rPr>
              <a:t>.</a:t>
            </a:r>
            <a:endParaRPr lang="zh-CN" altLang="zh-CN" sz="2600" kern="100" dirty="0">
              <a:solidFill>
                <a:schemeClr val="tx1"/>
              </a:solidFill>
              <a:effectLst/>
              <a:latin typeface="宋体"/>
              <a:cs typeface="Courier New"/>
            </a:endParaRPr>
          </a:p>
        </p:txBody>
      </p:sp>
    </p:spTree>
    <p:extLst>
      <p:ext uri="{BB962C8B-B14F-4D97-AF65-F5344CB8AC3E}">
        <p14:creationId xmlns:p14="http://schemas.microsoft.com/office/powerpoint/2010/main" val="2837796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6439514"/>
              </p:ext>
            </p:extLst>
          </p:nvPr>
        </p:nvGraphicFramePr>
        <p:xfrm>
          <a:off x="123825" y="699542"/>
          <a:ext cx="8896350" cy="3638550"/>
        </p:xfrm>
        <a:graphic>
          <a:graphicData uri="http://schemas.openxmlformats.org/presentationml/2006/ole">
            <mc:AlternateContent xmlns:mc="http://schemas.openxmlformats.org/markup-compatibility/2006">
              <mc:Choice xmlns:v="urn:schemas-microsoft-com:vml" Requires="v">
                <p:oleObj spid="_x0000_s236196" name="文档" r:id="rId3" imgW="8906851" imgH="3636034" progId="Word.Document.12">
                  <p:embed/>
                </p:oleObj>
              </mc:Choice>
              <mc:Fallback>
                <p:oleObj name="文档" r:id="rId3" imgW="8906851" imgH="3636034" progId="Word.Document.12">
                  <p:embed/>
                  <p:pic>
                    <p:nvPicPr>
                      <p:cNvPr id="0" name="对象 3"/>
                      <p:cNvPicPr>
                        <a:picLocks noChangeAspect="1" noChangeArrowheads="1"/>
                      </p:cNvPicPr>
                      <p:nvPr/>
                    </p:nvPicPr>
                    <p:blipFill>
                      <a:blip r:embed="rId4"/>
                      <a:srcRect/>
                      <a:stretch>
                        <a:fillRect/>
                      </a:stretch>
                    </p:blipFill>
                    <p:spPr bwMode="auto">
                      <a:xfrm>
                        <a:off x="123825" y="699542"/>
                        <a:ext cx="88963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554" y="22895"/>
            <a:ext cx="8892000" cy="2600007"/>
          </a:xfrm>
          <a:prstGeom prst="rect">
            <a:avLst/>
          </a:prstGeom>
        </p:spPr>
        <p:txBody>
          <a:bodyPr wrap="square">
            <a:spAutoFit/>
          </a:bodyPr>
          <a:lstStyle/>
          <a:p>
            <a:pPr algn="just">
              <a:lnSpc>
                <a:spcPct val="139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2</a:t>
            </a:r>
            <a:r>
              <a:rPr lang="zh-CN" altLang="zh-CN" sz="2400" kern="100" dirty="0" smtClean="0">
                <a:solidFill>
                  <a:srgbClr val="404040"/>
                </a:solidFill>
                <a:latin typeface="Times New Roman"/>
                <a:ea typeface="微软雅黑"/>
                <a:cs typeface="Times New Roman"/>
              </a:rPr>
              <a:t>　</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所示，地球赤道上的山丘</a:t>
            </a:r>
            <a:r>
              <a:rPr lang="en-US" altLang="zh-CN" sz="2400" i="1" kern="100" dirty="0">
                <a:latin typeface="Times New Roman"/>
                <a:ea typeface="微软雅黑"/>
                <a:cs typeface="Courier New"/>
              </a:rPr>
              <a:t>e</a:t>
            </a:r>
            <a:r>
              <a:rPr lang="zh-CN" altLang="zh-CN" sz="2400" kern="100" dirty="0">
                <a:latin typeface="Times New Roman"/>
                <a:ea typeface="微软雅黑"/>
                <a:cs typeface="Times New Roman"/>
              </a:rPr>
              <a:t>、近地资源卫星</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和同步卫星</a:t>
            </a:r>
            <a:r>
              <a:rPr lang="en-US" altLang="zh-CN" sz="2400" i="1" kern="100" dirty="0">
                <a:latin typeface="Times New Roman"/>
                <a:ea typeface="微软雅黑"/>
                <a:cs typeface="Courier New"/>
              </a:rPr>
              <a:t>q</a:t>
            </a:r>
            <a:r>
              <a:rPr lang="zh-CN" altLang="zh-CN" sz="2400" kern="100" dirty="0">
                <a:latin typeface="Times New Roman"/>
                <a:ea typeface="微软雅黑"/>
                <a:cs typeface="Times New Roman"/>
              </a:rPr>
              <a:t>均在赤道平面上绕地心做匀速圆周运动</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设</a:t>
            </a:r>
            <a:r>
              <a:rPr lang="en-US" altLang="zh-CN" sz="2400" i="1" kern="100" dirty="0">
                <a:latin typeface="Times New Roman"/>
                <a:ea typeface="微软雅黑"/>
                <a:cs typeface="Courier New"/>
              </a:rPr>
              <a:t>e</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p</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q</a:t>
            </a:r>
            <a:r>
              <a:rPr lang="zh-CN" altLang="zh-CN" sz="2400" kern="100" dirty="0">
                <a:latin typeface="Times New Roman"/>
                <a:ea typeface="微软雅黑"/>
                <a:cs typeface="Times New Roman"/>
              </a:rPr>
              <a:t>的圆周运动速率分别为</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，向心加速度分别为</a:t>
            </a:r>
            <a:r>
              <a:rPr lang="en-US" altLang="zh-CN" sz="2400" i="1" kern="100" dirty="0" err="1">
                <a:latin typeface="Times New Roman"/>
                <a:ea typeface="微软雅黑"/>
                <a:cs typeface="Courier New"/>
              </a:rPr>
              <a:t>a</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a</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a</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，则</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err="1">
                <a:latin typeface="Times New Roman"/>
                <a:ea typeface="微软雅黑"/>
                <a:cs typeface="Courier New"/>
              </a:rPr>
              <a:t>A.</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3</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en-US" altLang="zh-CN" sz="2400" kern="100" dirty="0" err="1" smtClean="0">
                <a:latin typeface="Times New Roman"/>
                <a:ea typeface="微软雅黑"/>
                <a:cs typeface="Courier New"/>
              </a:rPr>
              <a:t>B.</a:t>
            </a:r>
            <a:r>
              <a:rPr lang="en-US" altLang="zh-CN" sz="2400" i="1" kern="100" dirty="0" err="1" smtClean="0">
                <a:latin typeface="Book Antiqua"/>
                <a:ea typeface="微软雅黑"/>
                <a:cs typeface="Times New Roman"/>
              </a:rPr>
              <a:t>v</a:t>
            </a:r>
            <a:r>
              <a:rPr lang="en-US" altLang="zh-CN" sz="2400" kern="100" baseline="-25000" dirty="0" err="1" smtClean="0">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3</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err="1">
                <a:latin typeface="Times New Roman"/>
                <a:ea typeface="微软雅黑"/>
                <a:cs typeface="Courier New"/>
              </a:rPr>
              <a:t>C.</a:t>
            </a:r>
            <a:r>
              <a:rPr lang="en-US" altLang="zh-CN" sz="2400" i="1" kern="100" dirty="0" err="1">
                <a:latin typeface="Times New Roman"/>
                <a:ea typeface="微软雅黑"/>
                <a:cs typeface="Courier New"/>
              </a:rPr>
              <a:t>a</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a</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a</a:t>
            </a:r>
            <a:r>
              <a:rPr lang="en-US" altLang="zh-CN" sz="2400" kern="100" baseline="-25000" dirty="0" err="1">
                <a:latin typeface="Times New Roman"/>
                <a:ea typeface="微软雅黑"/>
                <a:cs typeface="Courier New"/>
              </a:rPr>
              <a:t>3</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en-US" altLang="zh-CN" sz="2400" kern="100" dirty="0" err="1" smtClean="0">
                <a:latin typeface="Times New Roman"/>
                <a:ea typeface="微软雅黑"/>
                <a:cs typeface="Courier New"/>
              </a:rPr>
              <a:t>D.</a:t>
            </a:r>
            <a:r>
              <a:rPr lang="en-US" altLang="zh-CN" sz="2400" i="1" kern="100" dirty="0" err="1" smtClean="0">
                <a:latin typeface="Times New Roman"/>
                <a:ea typeface="微软雅黑"/>
                <a:cs typeface="Courier New"/>
              </a:rPr>
              <a:t>a</a:t>
            </a:r>
            <a:r>
              <a:rPr lang="en-US" altLang="zh-CN" sz="2400" kern="100" baseline="-25000" dirty="0" err="1" smtClean="0">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a</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a</a:t>
            </a:r>
            <a:r>
              <a:rPr lang="en-US" altLang="zh-CN" sz="2400" kern="100" baseline="-25000" dirty="0" err="1">
                <a:latin typeface="Times New Roman"/>
                <a:ea typeface="微软雅黑"/>
                <a:cs typeface="Courier New"/>
              </a:rPr>
              <a:t>2</a:t>
            </a:r>
            <a:endParaRPr lang="zh-CN" altLang="zh-CN" sz="2400" kern="100" dirty="0">
              <a:effectLst/>
              <a:latin typeface="宋体"/>
              <a:cs typeface="Courier New"/>
            </a:endParaRPr>
          </a:p>
        </p:txBody>
      </p:sp>
      <p:pic>
        <p:nvPicPr>
          <p:cNvPr id="5" name="图片 4" descr="F:\2015赵瑊\同步\物理\人教必修2\word\A233.TIF"/>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8304" y="1654696"/>
            <a:ext cx="1656184" cy="1656184"/>
          </a:xfrm>
          <a:prstGeom prst="rect">
            <a:avLst/>
          </a:prstGeom>
          <a:noFill/>
          <a:ln>
            <a:noFill/>
          </a:ln>
        </p:spPr>
      </p:pic>
      <p:sp>
        <p:nvSpPr>
          <p:cNvPr id="3" name="矩形 2"/>
          <p:cNvSpPr/>
          <p:nvPr/>
        </p:nvSpPr>
        <p:spPr>
          <a:xfrm>
            <a:off x="7914684" y="3363838"/>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1</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565527601"/>
              </p:ext>
            </p:extLst>
          </p:nvPr>
        </p:nvGraphicFramePr>
        <p:xfrm>
          <a:off x="219075" y="2743200"/>
          <a:ext cx="7048500" cy="2352675"/>
        </p:xfrm>
        <a:graphic>
          <a:graphicData uri="http://schemas.openxmlformats.org/presentationml/2006/ole">
            <mc:AlternateContent xmlns:mc="http://schemas.openxmlformats.org/markup-compatibility/2006">
              <mc:Choice xmlns:v="urn:schemas-microsoft-com:vml" Requires="v">
                <p:oleObj spid="_x0000_s277559" name="文档" r:id="rId4" imgW="7053247" imgH="2355348" progId="Word.Document.12">
                  <p:embed/>
                </p:oleObj>
              </mc:Choice>
              <mc:Fallback>
                <p:oleObj name="文档" r:id="rId4" imgW="7053247" imgH="2355348" progId="Word.Document.12">
                  <p:embed/>
                  <p:pic>
                    <p:nvPicPr>
                      <p:cNvPr id="0" name="对象 1"/>
                      <p:cNvPicPr>
                        <a:picLocks noChangeAspect="1" noChangeArrowheads="1"/>
                      </p:cNvPicPr>
                      <p:nvPr/>
                    </p:nvPicPr>
                    <p:blipFill>
                      <a:blip r:embed="rId5"/>
                      <a:srcRect/>
                      <a:stretch>
                        <a:fillRect/>
                      </a:stretch>
                    </p:blipFill>
                    <p:spPr bwMode="auto">
                      <a:xfrm>
                        <a:off x="219075" y="2743200"/>
                        <a:ext cx="70485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68812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3334</TotalTime>
  <Words>1103</Words>
  <Application>Microsoft Office PowerPoint</Application>
  <PresentationFormat>全屏显示(16:9)</PresentationFormat>
  <Paragraphs>133</Paragraphs>
  <Slides>34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Office 主题​​</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2303</cp:revision>
  <dcterms:created xsi:type="dcterms:W3CDTF">2015-03-06T01:52:29Z</dcterms:created>
  <dcterms:modified xsi:type="dcterms:W3CDTF">2015-08-26T08:22:04Z</dcterms:modified>
</cp:coreProperties>
</file>