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60" r:id="rId6"/>
    <p:sldId id="493" r:id="rId7"/>
    <p:sldId id="361" r:id="rId8"/>
    <p:sldId id="465" r:id="rId9"/>
    <p:sldId id="500" r:id="rId10"/>
    <p:sldId id="451" r:id="rId11"/>
    <p:sldId id="494" r:id="rId12"/>
    <p:sldId id="501" r:id="rId13"/>
    <p:sldId id="503" r:id="rId14"/>
    <p:sldId id="504" r:id="rId15"/>
    <p:sldId id="505" r:id="rId16"/>
    <p:sldId id="502" r:id="rId17"/>
    <p:sldId id="506" r:id="rId18"/>
    <p:sldId id="292" r:id="rId19"/>
    <p:sldId id="332" r:id="rId20"/>
    <p:sldId id="507" r:id="rId21"/>
    <p:sldId id="447" r:id="rId22"/>
    <p:sldId id="333" r:id="rId23"/>
    <p:sldId id="334" r:id="rId24"/>
    <p:sldId id="496" r:id="rId25"/>
    <p:sldId id="264" r:id="rId26"/>
    <p:sldId id="27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9296" autoAdjust="0"/>
  </p:normalViewPr>
  <p:slideViewPr>
    <p:cSldViewPr>
      <p:cViewPr>
        <p:scale>
          <a:sx n="100" d="100"/>
          <a:sy n="100" d="100"/>
        </p:scale>
        <p:origin x="-196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形标注 4"/>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p:cNvSpPr/>
          <p:nvPr userDrawn="1"/>
        </p:nvSpPr>
        <p:spPr>
          <a:xfrm>
            <a:off x="3635895" y="1660029"/>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922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818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6" name="矩形 5"/>
          <p:cNvSpPr/>
          <p:nvPr userDrawn="1"/>
        </p:nvSpPr>
        <p:spPr>
          <a:xfrm>
            <a:off x="3589859" y="165572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形标注 7"/>
          <p:cNvSpPr/>
          <p:nvPr userDrawn="1"/>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userDrawn="1"/>
        </p:nvSpPr>
        <p:spPr>
          <a:xfrm>
            <a:off x="3880495" y="1851670"/>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13" name="标题 1">
            <a:hlinkClick r:id="rId3"/>
          </p:cNvPr>
          <p:cNvSpPr txBox="1">
            <a:spLocks/>
          </p:cNvSpPr>
          <p:nvPr userDrawn="1"/>
        </p:nvSpPr>
        <p:spPr>
          <a:xfrm>
            <a:off x="3962028" y="2490217"/>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4" name="矩形 13"/>
          <p:cNvSpPr/>
          <p:nvPr userDrawn="1"/>
        </p:nvSpPr>
        <p:spPr>
          <a:xfrm>
            <a:off x="638547" y="20744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202675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620627"/>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2.bin"/><Relationship Id="rId7" Type="http://schemas.openxmlformats.org/officeDocument/2006/relationships/package" Target="../embeddings/Microsoft_Word___3.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package" Target="../embeddings/Microsoft_Word___2.docx"/></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3.xml"/><Relationship Id="rId5" Type="http://schemas.openxmlformats.org/officeDocument/2006/relationships/image" Target="../media/image5.emf"/><Relationship Id="rId4" Type="http://schemas.openxmlformats.org/officeDocument/2006/relationships/package" Target="../embeddings/Microsoft_Word___4.docx"/></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package" Target="../embeddings/Microsoft_Word___6.docx"/><Relationship Id="rId3" Type="http://schemas.openxmlformats.org/officeDocument/2006/relationships/slide" Target="slide23.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Word___5.docx"/><Relationship Id="rId11" Type="http://schemas.openxmlformats.org/officeDocument/2006/relationships/image" Target="../media/image6.png"/><Relationship Id="rId5" Type="http://schemas.openxmlformats.org/officeDocument/2006/relationships/oleObject" Target="../embeddings/oleObject5.bin"/><Relationship Id="rId10" Type="http://schemas.openxmlformats.org/officeDocument/2006/relationships/slide" Target="slide3.xml"/><Relationship Id="rId4" Type="http://schemas.openxmlformats.org/officeDocument/2006/relationships/slide" Target="slide25.xml"/><Relationship Id="rId9"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__1.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468" y="2050618"/>
            <a:ext cx="2733700" cy="1015663"/>
          </a:xfrm>
          <a:prstGeom prst="rect">
            <a:avLst/>
          </a:prstGeom>
        </p:spPr>
        <p:txBody>
          <a:bodyPr wrap="square">
            <a:spAutoFit/>
          </a:bodyPr>
          <a:lstStyle/>
          <a:p>
            <a:pPr>
              <a:defRPr/>
            </a:pPr>
            <a:r>
              <a:rPr lang="zh-CN" altLang="en-US" sz="6000" b="1" dirty="0" smtClean="0">
                <a:solidFill>
                  <a:srgbClr val="0070C0"/>
                </a:solidFill>
                <a:latin typeface="Times New Roman" panose="02020603050405020304" pitchFamily="18" charset="0"/>
                <a:ea typeface="微软雅黑" pitchFamily="34" charset="-122"/>
                <a:cs typeface="Times New Roman" panose="02020603050405020304" pitchFamily="18" charset="0"/>
              </a:rPr>
              <a:t>第六章</a:t>
            </a:r>
            <a:endParaRPr lang="en-US" altLang="zh-CN" sz="6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3851920" y="2132499"/>
            <a:ext cx="5292080" cy="907941"/>
          </a:xfrm>
          <a:prstGeom prst="rect">
            <a:avLst/>
          </a:prstGeom>
        </p:spPr>
        <p:txBody>
          <a:bodyPr wrap="square">
            <a:spAutoFit/>
          </a:bodyPr>
          <a:lstStyle/>
          <a:p>
            <a:pPr>
              <a:defRPr/>
            </a:pPr>
            <a:r>
              <a:rPr lang="zh-CN" altLang="en-US" sz="5300" b="1" dirty="0" smtClean="0">
                <a:solidFill>
                  <a:schemeClr val="tx1">
                    <a:lumMod val="85000"/>
                    <a:lumOff val="15000"/>
                  </a:schemeClr>
                </a:solidFill>
                <a:latin typeface="Impact" panose="020B0806030902050204" pitchFamily="34" charset="0"/>
                <a:ea typeface="微软雅黑" pitchFamily="34" charset="-122"/>
              </a:rPr>
              <a:t>万有引力与航天</a:t>
            </a:r>
            <a:endParaRPr lang="zh-CN" altLang="en-US" sz="53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316409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4"/>
          <p:cNvSpPr txBox="1">
            <a:spLocks noChangeArrowheads="1"/>
          </p:cNvSpPr>
          <p:nvPr/>
        </p:nvSpPr>
        <p:spPr bwMode="auto">
          <a:xfrm>
            <a:off x="539552" y="896516"/>
            <a:ext cx="5467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三、从宏观到微观</a:t>
            </a:r>
            <a:endParaRPr lang="zh-CN" altLang="zh-CN" sz="2800" b="1" kern="100" dirty="0">
              <a:solidFill>
                <a:schemeClr val="tx1"/>
              </a:solidFill>
              <a:effectLst/>
              <a:cs typeface="Courier New"/>
            </a:endParaRPr>
          </a:p>
        </p:txBody>
      </p:sp>
      <p:sp>
        <p:nvSpPr>
          <p:cNvPr id="9" name="圆角矩形 8"/>
          <p:cNvSpPr/>
          <p:nvPr/>
        </p:nvSpPr>
        <p:spPr>
          <a:xfrm>
            <a:off x="596703" y="177259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539552" y="2338883"/>
            <a:ext cx="8055371" cy="1384995"/>
          </a:xfrm>
          <a:prstGeom prst="rect">
            <a:avLst/>
          </a:prstGeom>
        </p:spPr>
        <p:txBody>
          <a:bodyPr wrap="square">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经典力学的适用范围是什么？</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适用于宏观世界、低速运动</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85423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1805" y="176436"/>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41412" y="681607"/>
            <a:ext cx="8856984" cy="4435573"/>
          </a:xfrm>
          <a:prstGeom prst="rect">
            <a:avLst/>
          </a:prstGeom>
        </p:spPr>
        <p:txBody>
          <a:bodyPr wrap="square">
            <a:spAutoFit/>
          </a:bodyPr>
          <a:lstStyle/>
          <a:p>
            <a:pPr algn="just">
              <a:lnSpc>
                <a:spcPct val="147000"/>
              </a:lnSpc>
              <a:spcAft>
                <a:spcPts val="0"/>
              </a:spcAft>
              <a:tabLst>
                <a:tab pos="2070735" algn="l"/>
              </a:tabLst>
            </a:pPr>
            <a:r>
              <a:rPr lang="en-US" altLang="zh-CN" sz="2400" kern="100" dirty="0">
                <a:latin typeface="Times New Roman"/>
                <a:ea typeface="微软雅黑"/>
                <a:cs typeface="Courier New"/>
              </a:rPr>
              <a:t>1.</a:t>
            </a:r>
            <a:r>
              <a:rPr lang="zh-CN" altLang="zh-CN" sz="2400" kern="100" dirty="0">
                <a:latin typeface="Times New Roman"/>
                <a:ea typeface="微软雅黑"/>
                <a:cs typeface="Times New Roman"/>
              </a:rPr>
              <a:t>在经典力学中，物体的粒子性和波动性是对立的、不相容的，而电子、质子、中子等微观粒子不仅具有粒子性同时还具有波动性，它们的运动规律不能用经典力学来说明，量子力学能很好地描述微观粒子的运动规律</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7000"/>
              </a:lnSpc>
              <a:spcAft>
                <a:spcPts val="0"/>
              </a:spcAft>
              <a:tabLst>
                <a:tab pos="2070735" algn="l"/>
              </a:tabLst>
            </a:pPr>
            <a:r>
              <a:rPr lang="en-US" altLang="zh-CN" sz="2400" kern="100" dirty="0">
                <a:latin typeface="Times New Roman"/>
                <a:ea typeface="微软雅黑"/>
                <a:cs typeface="Courier New"/>
              </a:rPr>
              <a:t>2.</a:t>
            </a:r>
            <a:r>
              <a:rPr lang="zh-CN" altLang="zh-CN" sz="2400" kern="100" dirty="0">
                <a:latin typeface="Times New Roman"/>
                <a:ea typeface="微软雅黑"/>
                <a:cs typeface="Times New Roman"/>
              </a:rPr>
              <a:t>相对论和量子力学的出现，说明人类对自然界的认识更加广泛和深入，而不表示经典力学失去了意义</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它只是使人们认识到经典力学有它的适用范围：只</a:t>
            </a:r>
            <a:r>
              <a:rPr lang="zh-CN" altLang="zh-CN" sz="2400" kern="100" dirty="0" smtClean="0">
                <a:latin typeface="Times New Roman"/>
                <a:ea typeface="微软雅黑"/>
                <a:cs typeface="Times New Roman"/>
              </a:rPr>
              <a:t>适用于</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世界</a:t>
            </a:r>
            <a:r>
              <a:rPr lang="zh-CN" altLang="zh-CN" sz="2400" kern="100" dirty="0">
                <a:latin typeface="Times New Roman"/>
                <a:ea typeface="微软雅黑"/>
                <a:cs typeface="Times New Roman"/>
              </a:rPr>
              <a:t>，不适用于微观世界，只</a:t>
            </a:r>
            <a:r>
              <a:rPr lang="zh-CN" altLang="zh-CN" sz="2400" kern="100" dirty="0" smtClean="0">
                <a:latin typeface="Times New Roman"/>
                <a:ea typeface="微软雅黑"/>
                <a:cs typeface="Times New Roman"/>
              </a:rPr>
              <a:t>适用于</a:t>
            </a:r>
            <a:r>
              <a:rPr lang="en-US" altLang="zh-CN" sz="2400" u="sng" kern="100" dirty="0" smtClean="0">
                <a:latin typeface="Times New Roman"/>
                <a:ea typeface="微软雅黑"/>
                <a:cs typeface="Times New Roman"/>
              </a:rPr>
              <a:t>           </a:t>
            </a:r>
            <a:r>
              <a:rPr lang="zh-CN" altLang="zh-CN" sz="2400" kern="100" dirty="0" smtClean="0">
                <a:latin typeface="Times New Roman"/>
                <a:ea typeface="微软雅黑"/>
                <a:cs typeface="Times New Roman"/>
              </a:rPr>
              <a:t>运动</a:t>
            </a:r>
            <a:r>
              <a:rPr lang="zh-CN" altLang="zh-CN" sz="2400" kern="100" dirty="0">
                <a:latin typeface="Times New Roman"/>
                <a:ea typeface="微软雅黑"/>
                <a:cs typeface="Times New Roman"/>
              </a:rPr>
              <a:t>，不适用于高速运动</a:t>
            </a:r>
            <a:r>
              <a:rPr lang="en-US" altLang="zh-CN" sz="2400" kern="100" dirty="0">
                <a:latin typeface="Times New Roman"/>
                <a:ea typeface="微软雅黑"/>
                <a:cs typeface="Courier New"/>
              </a:rPr>
              <a:t>.</a:t>
            </a:r>
            <a:endParaRPr lang="zh-CN" altLang="zh-CN" sz="2400" kern="100" dirty="0">
              <a:effectLst/>
              <a:latin typeface="宋体"/>
              <a:cs typeface="Courier New"/>
            </a:endParaRPr>
          </a:p>
        </p:txBody>
      </p:sp>
      <p:sp>
        <p:nvSpPr>
          <p:cNvPr id="3" name="矩形 2"/>
          <p:cNvSpPr/>
          <p:nvPr/>
        </p:nvSpPr>
        <p:spPr>
          <a:xfrm>
            <a:off x="1447081" y="4495874"/>
            <a:ext cx="1152128" cy="461665"/>
          </a:xfrm>
          <a:prstGeom prst="rect">
            <a:avLst/>
          </a:prstGeom>
        </p:spPr>
        <p:txBody>
          <a:bodyPr wrap="square">
            <a:spAutoFit/>
          </a:bodyPr>
          <a:lstStyle/>
          <a:p>
            <a:pPr lvl="0"/>
            <a:r>
              <a:rPr lang="zh-CN" altLang="zh-CN" sz="2400" kern="100" dirty="0" smtClean="0">
                <a:solidFill>
                  <a:srgbClr val="0070C0"/>
                </a:solidFill>
                <a:latin typeface="Times New Roman"/>
                <a:ea typeface="微软雅黑"/>
                <a:cs typeface="Times New Roman"/>
              </a:rPr>
              <a:t>低速</a:t>
            </a:r>
            <a:endParaRPr lang="zh-CN" altLang="en-US" dirty="0">
              <a:solidFill>
                <a:srgbClr val="0070C0"/>
              </a:solidFill>
            </a:endParaRPr>
          </a:p>
        </p:txBody>
      </p:sp>
      <p:sp>
        <p:nvSpPr>
          <p:cNvPr id="4" name="矩形 3"/>
          <p:cNvSpPr/>
          <p:nvPr/>
        </p:nvSpPr>
        <p:spPr>
          <a:xfrm>
            <a:off x="4501386" y="3963243"/>
            <a:ext cx="800219" cy="461665"/>
          </a:xfrm>
          <a:prstGeom prst="rect">
            <a:avLst/>
          </a:prstGeom>
        </p:spPr>
        <p:txBody>
          <a:bodyPr wrap="none">
            <a:spAutoFit/>
          </a:bodyPr>
          <a:lstStyle/>
          <a:p>
            <a:pPr lvl="0"/>
            <a:r>
              <a:rPr lang="zh-CN" altLang="zh-CN" sz="2400" kern="100">
                <a:solidFill>
                  <a:srgbClr val="0070C0"/>
                </a:solidFill>
                <a:latin typeface="Times New Roman"/>
                <a:ea typeface="微软雅黑"/>
                <a:cs typeface="Times New Roman"/>
              </a:rPr>
              <a:t>宏观</a:t>
            </a:r>
            <a:endParaRPr lang="zh-CN" altLang="zh-CN" sz="24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20611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4"/>
          <p:cNvSpPr txBox="1">
            <a:spLocks noChangeArrowheads="1"/>
          </p:cNvSpPr>
          <p:nvPr/>
        </p:nvSpPr>
        <p:spPr bwMode="auto">
          <a:xfrm>
            <a:off x="145604" y="17938"/>
            <a:ext cx="5467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四、从弱引力到强引力</a:t>
            </a:r>
            <a:endParaRPr lang="zh-CN" altLang="zh-CN" sz="2800" b="1" kern="100" dirty="0">
              <a:solidFill>
                <a:schemeClr val="tx1"/>
              </a:solidFill>
              <a:effectLst/>
              <a:cs typeface="Courier New"/>
            </a:endParaRPr>
          </a:p>
        </p:txBody>
      </p:sp>
      <p:sp>
        <p:nvSpPr>
          <p:cNvPr id="9" name="圆角矩形 8"/>
          <p:cNvSpPr/>
          <p:nvPr/>
        </p:nvSpPr>
        <p:spPr>
          <a:xfrm>
            <a:off x="202755" y="841949"/>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0" name="矩形 9"/>
          <p:cNvSpPr/>
          <p:nvPr/>
        </p:nvSpPr>
        <p:spPr>
          <a:xfrm>
            <a:off x="145604" y="1376189"/>
            <a:ext cx="8856984" cy="3693319"/>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经典力学与行星轨道的矛盾是什么？</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按牛顿的万有引力定律推算，行星应该沿着一些椭圆做周期性运动，而天文观测表明，行星的轨道并不是严格闭合的，它们的近日点在不断地旋进，如水星的运动</a:t>
            </a:r>
            <a:r>
              <a:rPr lang="en-US" altLang="zh-CN" sz="2600" kern="100" dirty="0">
                <a:solidFill>
                  <a:srgbClr val="E46C0A"/>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由经典力学与行星轨道的矛盾说明了什么？</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经典力学只适用于弱引力场，而不适用于强引力场</a:t>
            </a:r>
            <a:r>
              <a:rPr lang="en-US" altLang="zh-CN" sz="2600" kern="100" dirty="0">
                <a:solidFill>
                  <a:srgbClr val="E46C0A"/>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24234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5604" y="368077"/>
            <a:ext cx="8856984" cy="4218463"/>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归纳牛顿万有引力定律与爱因斯坦引力理论的主要差异</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rgbClr val="00B0F0"/>
                </a:solidFill>
                <a:latin typeface="Times New Roman"/>
                <a:ea typeface="微软雅黑"/>
                <a:cs typeface="Times New Roman"/>
              </a:rPr>
              <a:t>答案</a:t>
            </a:r>
            <a:r>
              <a:rPr lang="zh-CN" altLang="zh-CN" sz="2600" kern="100" dirty="0">
                <a:latin typeface="Times New Roman"/>
                <a:ea typeface="微软雅黑"/>
                <a:cs typeface="Times New Roman"/>
              </a:rPr>
              <a:t>　</a:t>
            </a:r>
            <a:r>
              <a:rPr lang="zh-CN" altLang="zh-CN" sz="2600" kern="100" dirty="0">
                <a:solidFill>
                  <a:srgbClr val="E46C0A"/>
                </a:solidFill>
                <a:latin typeface="Times New Roman"/>
                <a:ea typeface="微软雅黑"/>
                <a:cs typeface="Times New Roman"/>
              </a:rPr>
              <a:t>牛顿万有引力定律与爱因斯坦引力理论的主要差异：</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solidFill>
                  <a:srgbClr val="E46C0A"/>
                </a:solidFill>
                <a:latin typeface="Times New Roman"/>
                <a:ea typeface="微软雅黑"/>
                <a:cs typeface="Courier New"/>
              </a:rPr>
              <a:t>(1)</a:t>
            </a:r>
            <a:r>
              <a:rPr lang="zh-CN" altLang="zh-CN" sz="2600" kern="100" dirty="0">
                <a:solidFill>
                  <a:srgbClr val="E46C0A"/>
                </a:solidFill>
                <a:latin typeface="Times New Roman"/>
                <a:ea typeface="微软雅黑"/>
                <a:cs typeface="Times New Roman"/>
              </a:rPr>
              <a:t>行星的运动，在近日点和远日点，引力的变化规律不完全相同，导致轨道不闭合、近日点旋进</a:t>
            </a:r>
            <a:r>
              <a:rPr lang="en-US" altLang="zh-CN" sz="2600" kern="100" dirty="0">
                <a:solidFill>
                  <a:srgbClr val="E46C0A"/>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solidFill>
                  <a:srgbClr val="E46C0A"/>
                </a:solidFill>
                <a:latin typeface="Times New Roman"/>
                <a:ea typeface="微软雅黑"/>
                <a:cs typeface="Courier New"/>
              </a:rPr>
              <a:t>(2)</a:t>
            </a:r>
            <a:r>
              <a:rPr lang="zh-CN" altLang="zh-CN" sz="2600" kern="100" dirty="0">
                <a:solidFill>
                  <a:srgbClr val="E46C0A"/>
                </a:solidFill>
                <a:latin typeface="Times New Roman"/>
                <a:ea typeface="微软雅黑"/>
                <a:cs typeface="Times New Roman"/>
              </a:rPr>
              <a:t>牛顿的万有引力定律认为：物体的半径减小时，其表面上的万有引力与半径的二次方成反比地增大，对于半径接近于零的物体，其表面上的万有引力接近于无穷大</a:t>
            </a:r>
            <a:r>
              <a:rPr lang="en-US" altLang="zh-CN" sz="2600" kern="100" dirty="0" smtClean="0">
                <a:solidFill>
                  <a:srgbClr val="E46C0A"/>
                </a:solidFill>
                <a:latin typeface="Times New Roman"/>
                <a:ea typeface="微软雅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185946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5604" y="368077"/>
            <a:ext cx="8856984" cy="4218463"/>
          </a:xfrm>
          <a:prstGeom prst="rect">
            <a:avLst/>
          </a:prstGeom>
        </p:spPr>
        <p:txBody>
          <a:bodyPr wrap="square">
            <a:spAutoFit/>
          </a:bodyPr>
          <a:lstStyle/>
          <a:p>
            <a:pPr algn="just">
              <a:lnSpc>
                <a:spcPct val="150000"/>
              </a:lnSpc>
              <a:spcAft>
                <a:spcPts val="0"/>
              </a:spcAft>
              <a:tabLst>
                <a:tab pos="2070735" algn="l"/>
              </a:tabLst>
            </a:pPr>
            <a:r>
              <a:rPr lang="zh-CN" altLang="zh-CN" sz="2600" kern="100" dirty="0">
                <a:solidFill>
                  <a:srgbClr val="E46C0A"/>
                </a:solidFill>
                <a:latin typeface="Times New Roman"/>
                <a:ea typeface="微软雅黑"/>
                <a:cs typeface="Times New Roman"/>
              </a:rPr>
              <a:t>爱因斯坦引力理论认为：物体的半径减小时，其表面上的万有引力比</a:t>
            </a:r>
            <a:r>
              <a:rPr lang="en-US" altLang="zh-CN" sz="2600" kern="100" dirty="0">
                <a:solidFill>
                  <a:srgbClr val="E46C0A"/>
                </a:solidFill>
                <a:latin typeface="宋体"/>
                <a:ea typeface="微软雅黑"/>
                <a:cs typeface="Times New Roman"/>
              </a:rPr>
              <a:t>“</a:t>
            </a:r>
            <a:r>
              <a:rPr lang="zh-CN" altLang="zh-CN" sz="2600" kern="100" dirty="0">
                <a:solidFill>
                  <a:srgbClr val="E46C0A"/>
                </a:solidFill>
                <a:latin typeface="Times New Roman"/>
                <a:ea typeface="微软雅黑"/>
                <a:cs typeface="Times New Roman"/>
              </a:rPr>
              <a:t>平方反比</a:t>
            </a:r>
            <a:r>
              <a:rPr lang="en-US" altLang="zh-CN" sz="2600" kern="100" dirty="0">
                <a:solidFill>
                  <a:srgbClr val="E46C0A"/>
                </a:solidFill>
                <a:latin typeface="宋体"/>
                <a:ea typeface="微软雅黑"/>
                <a:cs typeface="Times New Roman"/>
              </a:rPr>
              <a:t>”</a:t>
            </a:r>
            <a:r>
              <a:rPr lang="zh-CN" altLang="zh-CN" sz="2600" kern="100" dirty="0">
                <a:solidFill>
                  <a:srgbClr val="E46C0A"/>
                </a:solidFill>
                <a:latin typeface="Times New Roman"/>
                <a:ea typeface="微软雅黑"/>
                <a:cs typeface="Times New Roman"/>
              </a:rPr>
              <a:t>规律增大得快，引力趋于无穷大发生在接近一个</a:t>
            </a:r>
            <a:r>
              <a:rPr lang="en-US" altLang="zh-CN" sz="2600" kern="100" dirty="0">
                <a:solidFill>
                  <a:srgbClr val="E46C0A"/>
                </a:solidFill>
                <a:latin typeface="宋体"/>
                <a:ea typeface="微软雅黑"/>
                <a:cs typeface="Times New Roman"/>
              </a:rPr>
              <a:t>“</a:t>
            </a:r>
            <a:r>
              <a:rPr lang="zh-CN" altLang="zh-CN" sz="2600" kern="100" dirty="0">
                <a:solidFill>
                  <a:srgbClr val="E46C0A"/>
                </a:solidFill>
                <a:latin typeface="Times New Roman"/>
                <a:ea typeface="微软雅黑"/>
                <a:cs typeface="Times New Roman"/>
              </a:rPr>
              <a:t>引力半径</a:t>
            </a:r>
            <a:r>
              <a:rPr lang="en-US" altLang="zh-CN" sz="2600" kern="100" dirty="0">
                <a:solidFill>
                  <a:srgbClr val="E46C0A"/>
                </a:solidFill>
                <a:latin typeface="宋体"/>
                <a:ea typeface="微软雅黑"/>
                <a:cs typeface="Times New Roman"/>
              </a:rPr>
              <a:t>”</a:t>
            </a:r>
            <a:r>
              <a:rPr lang="zh-CN" altLang="zh-CN" sz="2600" kern="100" dirty="0">
                <a:solidFill>
                  <a:srgbClr val="E46C0A"/>
                </a:solidFill>
                <a:latin typeface="Times New Roman"/>
                <a:ea typeface="微软雅黑"/>
                <a:cs typeface="Times New Roman"/>
              </a:rPr>
              <a:t>的时候</a:t>
            </a:r>
            <a:r>
              <a:rPr lang="en-US" altLang="zh-CN" sz="2600" kern="100" dirty="0">
                <a:solidFill>
                  <a:srgbClr val="E46C0A"/>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solidFill>
                  <a:srgbClr val="E46C0A"/>
                </a:solidFill>
                <a:latin typeface="Times New Roman"/>
                <a:ea typeface="微软雅黑"/>
                <a:cs typeface="Times New Roman"/>
              </a:rPr>
              <a:t>只要天体的实际半径远大于它们的引力半径，那么由爱因斯坦引力理论和牛顿引力理论计算出的引力的差异并不很大，但当天体的半径接近引力半径时，这种差异将急剧增大，也就是说，在强引力的情况下，牛顿引力理论将不再适用</a:t>
            </a:r>
            <a:r>
              <a:rPr lang="en-US" altLang="zh-CN" sz="2600" kern="100" dirty="0">
                <a:solidFill>
                  <a:srgbClr val="E46C0A"/>
                </a:solidFill>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36875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5604" y="1045480"/>
            <a:ext cx="8856984" cy="2596865"/>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4.</a:t>
            </a:r>
            <a:r>
              <a:rPr lang="zh-CN" altLang="zh-CN" sz="2800" kern="100" dirty="0">
                <a:latin typeface="Times New Roman"/>
                <a:ea typeface="微软雅黑"/>
                <a:cs typeface="Times New Roman"/>
              </a:rPr>
              <a:t>经典力学和相对论及量子力学的关系如何？</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经典力学是相对论及量子力学在一定条件下的特例，它包含于相对论和量子力学中，相对论和量子力学的建立并没有否定经典力学</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2168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1805" y="446634"/>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41412" y="976188"/>
            <a:ext cx="8856984" cy="3693319"/>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1.1915</a:t>
            </a:r>
            <a:r>
              <a:rPr lang="zh-CN" altLang="zh-CN" sz="2600" kern="100" spc="-100" dirty="0">
                <a:latin typeface="Times New Roman"/>
                <a:ea typeface="微软雅黑"/>
                <a:cs typeface="Times New Roman"/>
              </a:rPr>
              <a:t>年，爱因斯坦创立了广义相对论，这是一种新的时空与引力的理论</a:t>
            </a:r>
            <a:r>
              <a:rPr lang="en-US" altLang="zh-CN" sz="2600" kern="100" spc="-100" dirty="0">
                <a:latin typeface="Times New Roman"/>
                <a:ea typeface="微软雅黑"/>
                <a:cs typeface="Courier New"/>
              </a:rPr>
              <a:t>.</a:t>
            </a:r>
            <a:r>
              <a:rPr lang="zh-CN" altLang="zh-CN" sz="2600" kern="100" spc="-100" dirty="0">
                <a:latin typeface="Times New Roman"/>
                <a:ea typeface="微软雅黑"/>
                <a:cs typeface="Times New Roman"/>
              </a:rPr>
              <a:t>在强引力的情况下，牛顿的引力</a:t>
            </a:r>
            <a:r>
              <a:rPr lang="zh-CN" altLang="zh-CN" sz="2600" kern="100" spc="-100" dirty="0" smtClean="0">
                <a:latin typeface="Times New Roman"/>
                <a:ea typeface="微软雅黑"/>
                <a:cs typeface="Times New Roman"/>
              </a:rPr>
              <a:t>理</a:t>
            </a:r>
            <a:r>
              <a:rPr lang="zh-CN" altLang="zh-CN" sz="2600" kern="100" dirty="0" smtClean="0">
                <a:latin typeface="Times New Roman"/>
                <a:ea typeface="微软雅黑"/>
                <a:cs typeface="Times New Roman"/>
              </a:rPr>
              <a:t>论</a:t>
            </a:r>
            <a:r>
              <a:rPr lang="en-US" altLang="zh-CN" sz="2600" u="sng" kern="100" dirty="0" smtClean="0">
                <a:latin typeface="Times New Roman"/>
                <a:ea typeface="微软雅黑"/>
                <a:cs typeface="Times New Roman"/>
              </a:rPr>
              <a:t>                  </a:t>
            </a:r>
            <a:r>
              <a:rPr lang="en-US" altLang="zh-CN" sz="2600" kern="100" dirty="0" smtClean="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经典力学的适用范围</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经典力学有它的适用范围：只</a:t>
            </a:r>
            <a:r>
              <a:rPr lang="zh-CN" altLang="zh-CN" sz="2600" kern="100" dirty="0" smtClean="0">
                <a:latin typeface="Times New Roman"/>
                <a:ea typeface="微软雅黑"/>
                <a:cs typeface="Times New Roman"/>
              </a:rPr>
              <a:t>适用于</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运动</a:t>
            </a:r>
            <a:r>
              <a:rPr lang="zh-CN" altLang="zh-CN" sz="2600" kern="100" dirty="0">
                <a:latin typeface="Times New Roman"/>
                <a:ea typeface="微软雅黑"/>
                <a:cs typeface="Times New Roman"/>
              </a:rPr>
              <a:t>，不适用</a:t>
            </a:r>
            <a:r>
              <a:rPr lang="zh-CN" altLang="zh-CN" sz="2600" kern="100" dirty="0" smtClean="0">
                <a:latin typeface="Times New Roman"/>
                <a:ea typeface="微软雅黑"/>
                <a:cs typeface="Times New Roman"/>
              </a:rPr>
              <a:t>于</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运动</a:t>
            </a:r>
            <a:r>
              <a:rPr lang="zh-CN" altLang="zh-CN" sz="2600" kern="100" dirty="0">
                <a:latin typeface="Times New Roman"/>
                <a:ea typeface="微软雅黑"/>
                <a:cs typeface="Times New Roman"/>
              </a:rPr>
              <a:t>；只</a:t>
            </a:r>
            <a:r>
              <a:rPr lang="zh-CN" altLang="zh-CN" sz="2600" kern="100" dirty="0" smtClean="0">
                <a:latin typeface="Times New Roman"/>
                <a:ea typeface="微软雅黑"/>
                <a:cs typeface="Times New Roman"/>
              </a:rPr>
              <a:t>适用于</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世界</a:t>
            </a:r>
            <a:r>
              <a:rPr lang="zh-CN" altLang="zh-CN" sz="2600" kern="100" dirty="0">
                <a:latin typeface="Times New Roman"/>
                <a:ea typeface="微软雅黑"/>
                <a:cs typeface="Times New Roman"/>
              </a:rPr>
              <a:t>，不适用</a:t>
            </a:r>
            <a:r>
              <a:rPr lang="zh-CN" altLang="zh-CN" sz="2600" kern="100" dirty="0" smtClean="0">
                <a:latin typeface="Times New Roman"/>
                <a:ea typeface="微软雅黑"/>
                <a:cs typeface="Times New Roman"/>
              </a:rPr>
              <a:t>于</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世界</a:t>
            </a:r>
            <a:r>
              <a:rPr lang="zh-CN" altLang="zh-CN" sz="2600" kern="100" dirty="0">
                <a:latin typeface="Times New Roman"/>
                <a:ea typeface="微软雅黑"/>
                <a:cs typeface="Times New Roman"/>
              </a:rPr>
              <a:t>；只</a:t>
            </a:r>
            <a:r>
              <a:rPr lang="zh-CN" altLang="zh-CN" sz="2600" kern="100" dirty="0" smtClean="0">
                <a:latin typeface="Times New Roman"/>
                <a:ea typeface="微软雅黑"/>
                <a:cs typeface="Times New Roman"/>
              </a:rPr>
              <a:t>适用于</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情况</a:t>
            </a:r>
            <a:r>
              <a:rPr lang="zh-CN" altLang="zh-CN" sz="2600" kern="100" dirty="0">
                <a:latin typeface="Times New Roman"/>
                <a:ea typeface="微软雅黑"/>
                <a:cs typeface="Times New Roman"/>
              </a:rPr>
              <a:t>，不适用</a:t>
            </a:r>
            <a:r>
              <a:rPr lang="zh-CN" altLang="zh-CN" sz="2600" kern="100" dirty="0" smtClean="0">
                <a:latin typeface="Times New Roman"/>
                <a:ea typeface="微软雅黑"/>
                <a:cs typeface="Times New Roman"/>
              </a:rPr>
              <a:t>于</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情况</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
        <p:nvSpPr>
          <p:cNvPr id="5" name="矩形 4"/>
          <p:cNvSpPr/>
          <p:nvPr/>
        </p:nvSpPr>
        <p:spPr>
          <a:xfrm>
            <a:off x="5104631" y="4020547"/>
            <a:ext cx="1512168" cy="492443"/>
          </a:xfrm>
          <a:prstGeom prst="rect">
            <a:avLst/>
          </a:prstGeom>
        </p:spPr>
        <p:txBody>
          <a:bodyPr wrap="square">
            <a:spAutoFit/>
          </a:bodyPr>
          <a:lstStyle/>
          <a:p>
            <a:pPr lvl="0"/>
            <a:r>
              <a:rPr lang="zh-CN" altLang="zh-CN" sz="2600" kern="100" dirty="0" smtClean="0">
                <a:solidFill>
                  <a:srgbClr val="0070C0"/>
                </a:solidFill>
                <a:latin typeface="Times New Roman"/>
                <a:ea typeface="微软雅黑"/>
                <a:cs typeface="Times New Roman"/>
              </a:rPr>
              <a:t>强</a:t>
            </a:r>
            <a:r>
              <a:rPr lang="zh-CN" altLang="zh-CN" sz="2600" kern="100" dirty="0">
                <a:solidFill>
                  <a:srgbClr val="0070C0"/>
                </a:solidFill>
                <a:latin typeface="Times New Roman"/>
                <a:ea typeface="微软雅黑"/>
                <a:cs typeface="Times New Roman"/>
              </a:rPr>
              <a:t>引力</a:t>
            </a:r>
            <a:endParaRPr lang="zh-CN" altLang="en-US" dirty="0">
              <a:solidFill>
                <a:srgbClr val="0070C0"/>
              </a:solidFill>
            </a:endParaRPr>
          </a:p>
        </p:txBody>
      </p:sp>
      <p:sp>
        <p:nvSpPr>
          <p:cNvPr id="6" name="矩形 5"/>
          <p:cNvSpPr/>
          <p:nvPr/>
        </p:nvSpPr>
        <p:spPr>
          <a:xfrm>
            <a:off x="6967314" y="1632670"/>
            <a:ext cx="1518364"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不再适用</a:t>
            </a:r>
          </a:p>
        </p:txBody>
      </p:sp>
      <p:sp>
        <p:nvSpPr>
          <p:cNvPr id="7" name="矩形 6"/>
          <p:cNvSpPr/>
          <p:nvPr/>
        </p:nvSpPr>
        <p:spPr>
          <a:xfrm>
            <a:off x="5959202" y="2822847"/>
            <a:ext cx="851515"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低速</a:t>
            </a:r>
          </a:p>
        </p:txBody>
      </p:sp>
      <p:sp>
        <p:nvSpPr>
          <p:cNvPr id="8" name="矩形 7"/>
          <p:cNvSpPr/>
          <p:nvPr/>
        </p:nvSpPr>
        <p:spPr>
          <a:xfrm>
            <a:off x="533083" y="3406383"/>
            <a:ext cx="851515"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高速</a:t>
            </a:r>
          </a:p>
        </p:txBody>
      </p:sp>
      <p:sp>
        <p:nvSpPr>
          <p:cNvPr id="10" name="矩形 9"/>
          <p:cNvSpPr/>
          <p:nvPr/>
        </p:nvSpPr>
        <p:spPr>
          <a:xfrm>
            <a:off x="3763918" y="3423345"/>
            <a:ext cx="851515"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宏观</a:t>
            </a:r>
          </a:p>
        </p:txBody>
      </p:sp>
      <p:sp>
        <p:nvSpPr>
          <p:cNvPr id="11" name="矩形 10"/>
          <p:cNvSpPr/>
          <p:nvPr/>
        </p:nvSpPr>
        <p:spPr>
          <a:xfrm>
            <a:off x="7004278" y="3413820"/>
            <a:ext cx="851515"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微观</a:t>
            </a:r>
          </a:p>
        </p:txBody>
      </p:sp>
      <p:sp>
        <p:nvSpPr>
          <p:cNvPr id="12" name="矩形 11"/>
          <p:cNvSpPr/>
          <p:nvPr/>
        </p:nvSpPr>
        <p:spPr>
          <a:xfrm>
            <a:off x="1577335" y="4020547"/>
            <a:ext cx="1184940"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弱引力</a:t>
            </a:r>
          </a:p>
        </p:txBody>
      </p:sp>
    </p:spTree>
    <p:extLst>
      <p:ext uri="{BB962C8B-B14F-4D97-AF65-F5344CB8AC3E}">
        <p14:creationId xmlns:p14="http://schemas.microsoft.com/office/powerpoint/2010/main" val="26244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41412" y="85378"/>
            <a:ext cx="8856984" cy="4818627"/>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对于高速运动</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速度接近真空中的光速</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，需要应用爱因斯坦的相对论</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当物体的运动速度远小于真空中的光速时，相对论物理学与经典物理学的结论没有区别</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对于微观世界，需要应用量子力学</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当普朗克常量可以忽略不计时，量子力学和经典力学的结论没有区别</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(4)</a:t>
            </a:r>
            <a:r>
              <a:rPr lang="zh-CN" altLang="zh-CN" sz="2600" kern="100" dirty="0">
                <a:latin typeface="Times New Roman"/>
                <a:ea typeface="微软雅黑"/>
                <a:cs typeface="Times New Roman"/>
              </a:rPr>
              <a:t>对于强引力情况，需要应用爱因斯坦引力理论</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当天体的实际半径远大于它们的引力半径时，爱因斯坦引力理论和牛顿万有引力定律计算出的力的差异并不很大</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269466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861"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9645"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557851"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典例精析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8" name="矩形 7"/>
          <p:cNvSpPr/>
          <p:nvPr/>
        </p:nvSpPr>
        <p:spPr>
          <a:xfrm>
            <a:off x="73596" y="824508"/>
            <a:ext cx="6736434" cy="523220"/>
          </a:xfrm>
          <a:prstGeom prst="rect">
            <a:avLst/>
          </a:prstGeom>
        </p:spPr>
        <p:txBody>
          <a:bodyPr wrap="square">
            <a:spAutoFit/>
          </a:bodyPr>
          <a:lstStyle/>
          <a:p>
            <a:pPr algn="just"/>
            <a:r>
              <a:rPr lang="zh-CN" altLang="en-US" sz="2800" b="1" kern="100" dirty="0">
                <a:latin typeface="Times New Roman" pitchFamily="18" charset="0"/>
                <a:ea typeface="微软雅黑" pitchFamily="34" charset="-122"/>
                <a:cs typeface="Times New Roman" pitchFamily="18" charset="0"/>
              </a:rPr>
              <a:t>一、对经典力学和狭义相对论的认识</a:t>
            </a:r>
            <a:endParaRPr lang="zh-CN" altLang="zh-CN" sz="2800" b="1" kern="100" dirty="0">
              <a:latin typeface="Times New Roman" pitchFamily="18" charset="0"/>
              <a:ea typeface="微软雅黑" pitchFamily="34" charset="-122"/>
              <a:cs typeface="Times New Roman" pitchFamily="18" charset="0"/>
            </a:endParaRPr>
          </a:p>
        </p:txBody>
      </p:sp>
      <p:sp>
        <p:nvSpPr>
          <p:cNvPr id="3" name="矩形 2"/>
          <p:cNvSpPr/>
          <p:nvPr/>
        </p:nvSpPr>
        <p:spPr>
          <a:xfrm>
            <a:off x="94236" y="1309514"/>
            <a:ext cx="8964000" cy="3789435"/>
          </a:xfrm>
          <a:prstGeom prst="rect">
            <a:avLst/>
          </a:prstGeom>
        </p:spPr>
        <p:txBody>
          <a:bodyPr wrap="square">
            <a:spAutoFit/>
          </a:bodyPr>
          <a:lstStyle/>
          <a:p>
            <a:pPr algn="just">
              <a:lnSpc>
                <a:spcPct val="143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1</a:t>
            </a:r>
            <a:r>
              <a:rPr lang="zh-CN"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下列服从经典力学规律的是</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　</a:t>
            </a:r>
            <a:r>
              <a:rPr lang="en-US" altLang="zh-CN" sz="2400" kern="100" dirty="0">
                <a:latin typeface="Times New Roman"/>
                <a:ea typeface="微软雅黑"/>
                <a:cs typeface="Courier New"/>
              </a:rPr>
              <a:t>)</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A.</a:t>
            </a:r>
            <a:r>
              <a:rPr lang="zh-CN" altLang="zh-CN" sz="2400" kern="100" dirty="0">
                <a:latin typeface="Times New Roman"/>
                <a:ea typeface="微软雅黑"/>
                <a:cs typeface="Times New Roman"/>
              </a:rPr>
              <a:t>自行车、汽车、火车、飞机等交通工具的运动</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B.</a:t>
            </a:r>
            <a:r>
              <a:rPr lang="zh-CN" altLang="zh-CN" sz="2400" kern="100" dirty="0">
                <a:latin typeface="Times New Roman"/>
                <a:ea typeface="微软雅黑"/>
                <a:cs typeface="Times New Roman"/>
              </a:rPr>
              <a:t>发射导弹、人造卫星、宇宙飞船</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C.</a:t>
            </a:r>
            <a:r>
              <a:rPr lang="zh-CN" altLang="zh-CN" sz="2400" kern="100" dirty="0">
                <a:latin typeface="Times New Roman"/>
                <a:ea typeface="微软雅黑"/>
                <a:cs typeface="Times New Roman"/>
              </a:rPr>
              <a:t>物体运动的速率接近于真空中的光速</a:t>
            </a:r>
            <a:endParaRPr lang="zh-CN" altLang="zh-CN" sz="2400" kern="100" dirty="0">
              <a:latin typeface="宋体"/>
              <a:cs typeface="Courier New"/>
            </a:endParaRPr>
          </a:p>
          <a:p>
            <a:pPr algn="just">
              <a:lnSpc>
                <a:spcPct val="143000"/>
              </a:lnSpc>
              <a:spcAft>
                <a:spcPts val="0"/>
              </a:spcAft>
              <a:tabLst>
                <a:tab pos="2070735" algn="l"/>
              </a:tabLst>
            </a:pPr>
            <a:r>
              <a:rPr lang="en-US" altLang="zh-CN" sz="2400" kern="100" dirty="0">
                <a:latin typeface="Times New Roman"/>
                <a:ea typeface="微软雅黑"/>
                <a:cs typeface="Courier New"/>
              </a:rPr>
              <a:t>D.</a:t>
            </a:r>
            <a:r>
              <a:rPr lang="zh-CN" altLang="zh-CN" sz="2400" kern="100" dirty="0">
                <a:latin typeface="Times New Roman"/>
                <a:ea typeface="微软雅黑"/>
                <a:cs typeface="Times New Roman"/>
              </a:rPr>
              <a:t>地壳的变动</a:t>
            </a:r>
            <a:endParaRPr lang="zh-CN" altLang="zh-CN" sz="2400" kern="100" dirty="0">
              <a:latin typeface="宋体"/>
              <a:cs typeface="Courier New"/>
            </a:endParaRPr>
          </a:p>
          <a:p>
            <a:pPr algn="just">
              <a:lnSpc>
                <a:spcPct val="143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a:t>
            </a:r>
            <a:r>
              <a:rPr lang="zh-CN" altLang="zh-CN" sz="2400" kern="100" spc="-90" dirty="0">
                <a:latin typeface="Times New Roman"/>
                <a:ea typeface="微软雅黑"/>
                <a:cs typeface="Times New Roman"/>
              </a:rPr>
              <a:t>经典力学适用于宏观</a:t>
            </a:r>
            <a:r>
              <a:rPr lang="zh-CN" altLang="zh-CN" sz="2400" kern="100" spc="-700" dirty="0">
                <a:latin typeface="Times New Roman"/>
                <a:ea typeface="微软雅黑"/>
                <a:cs typeface="Times New Roman"/>
              </a:rPr>
              <a:t>、</a:t>
            </a:r>
            <a:r>
              <a:rPr lang="zh-CN" altLang="zh-CN" sz="2400" kern="100" spc="-90" dirty="0">
                <a:latin typeface="Times New Roman"/>
                <a:ea typeface="微软雅黑"/>
                <a:cs typeface="Times New Roman"/>
              </a:rPr>
              <a:t>低速运动的物体，所以</a:t>
            </a:r>
            <a:r>
              <a:rPr lang="en-US" altLang="zh-CN" sz="2400" kern="100" spc="-90" dirty="0">
                <a:latin typeface="Times New Roman"/>
                <a:ea typeface="微软雅黑"/>
                <a:cs typeface="Courier New"/>
              </a:rPr>
              <a:t>A</a:t>
            </a:r>
            <a:r>
              <a:rPr lang="zh-CN" altLang="zh-CN" sz="2400" kern="100" spc="-700" dirty="0">
                <a:latin typeface="Times New Roman"/>
                <a:ea typeface="微软雅黑"/>
                <a:cs typeface="Times New Roman"/>
              </a:rPr>
              <a:t>、</a:t>
            </a:r>
            <a:r>
              <a:rPr lang="en-US" altLang="zh-CN" sz="2400" kern="100" spc="-90" dirty="0">
                <a:latin typeface="Times New Roman"/>
                <a:ea typeface="微软雅黑"/>
                <a:cs typeface="Courier New"/>
              </a:rPr>
              <a:t>B</a:t>
            </a:r>
            <a:r>
              <a:rPr lang="zh-CN" altLang="zh-CN" sz="2400" kern="100" spc="-700" dirty="0">
                <a:latin typeface="Times New Roman"/>
                <a:ea typeface="微软雅黑"/>
                <a:cs typeface="Times New Roman"/>
              </a:rPr>
              <a:t>、</a:t>
            </a:r>
            <a:r>
              <a:rPr lang="en-US" altLang="zh-CN" sz="2400" kern="100" spc="-90" dirty="0">
                <a:latin typeface="Times New Roman"/>
                <a:ea typeface="微软雅黑"/>
                <a:cs typeface="Courier New"/>
              </a:rPr>
              <a:t>D</a:t>
            </a:r>
            <a:r>
              <a:rPr lang="zh-CN" altLang="zh-CN" sz="2400" kern="100" spc="-90" dirty="0">
                <a:latin typeface="Times New Roman"/>
                <a:ea typeface="微软雅黑"/>
                <a:cs typeface="Times New Roman"/>
              </a:rPr>
              <a:t>正确</a:t>
            </a:r>
            <a:r>
              <a:rPr lang="zh-CN" altLang="zh-CN" sz="2400" kern="100" spc="-90" dirty="0" smtClean="0">
                <a:latin typeface="Times New Roman"/>
                <a:ea typeface="微软雅黑"/>
                <a:cs typeface="Times New Roman"/>
              </a:rPr>
              <a:t>；</a:t>
            </a:r>
            <a:endParaRPr lang="en-US" altLang="zh-CN" sz="2400" kern="100" spc="-90" dirty="0" smtClean="0">
              <a:latin typeface="Times New Roman"/>
              <a:ea typeface="微软雅黑"/>
              <a:cs typeface="Times New Roman"/>
            </a:endParaRPr>
          </a:p>
          <a:p>
            <a:pPr algn="just">
              <a:lnSpc>
                <a:spcPct val="143000"/>
              </a:lnSpc>
              <a:spcAft>
                <a:spcPts val="0"/>
              </a:spcAft>
              <a:tabLst>
                <a:tab pos="2070735" algn="l"/>
              </a:tabLst>
            </a:pPr>
            <a:r>
              <a:rPr lang="zh-CN" altLang="zh-CN" sz="2400" kern="100" dirty="0" smtClean="0">
                <a:latin typeface="Times New Roman"/>
                <a:ea typeface="微软雅黑"/>
                <a:cs typeface="Times New Roman"/>
              </a:rPr>
              <a:t>当</a:t>
            </a:r>
            <a:r>
              <a:rPr lang="zh-CN" altLang="zh-CN" sz="2400" kern="100" spc="-90" dirty="0">
                <a:latin typeface="Times New Roman"/>
                <a:ea typeface="微软雅黑"/>
                <a:cs typeface="Times New Roman"/>
              </a:rPr>
              <a:t>物体的运动速率接近于光速时，经典力学就不适用了，故</a:t>
            </a:r>
            <a:r>
              <a:rPr lang="en-US" altLang="zh-CN" sz="2400" kern="100" spc="-90" dirty="0">
                <a:latin typeface="Times New Roman"/>
                <a:ea typeface="微软雅黑"/>
                <a:cs typeface="Courier New"/>
              </a:rPr>
              <a:t>C</a:t>
            </a:r>
            <a:r>
              <a:rPr lang="zh-CN" altLang="zh-CN" sz="2400" kern="100" spc="-90" dirty="0">
                <a:latin typeface="Times New Roman"/>
                <a:ea typeface="微软雅黑"/>
                <a:cs typeface="Times New Roman"/>
              </a:rPr>
              <a:t>错误</a:t>
            </a:r>
            <a:r>
              <a:rPr lang="en-US" altLang="zh-CN" sz="2400" kern="100" spc="-90" dirty="0" smtClean="0">
                <a:latin typeface="Times New Roman"/>
                <a:ea typeface="微软雅黑"/>
                <a:cs typeface="Courier New"/>
              </a:rPr>
              <a:t>.</a:t>
            </a:r>
            <a:endParaRPr lang="zh-CN" altLang="zh-CN" sz="2400" kern="100" spc="-90" dirty="0">
              <a:latin typeface="宋体"/>
              <a:cs typeface="Courier New"/>
            </a:endParaRPr>
          </a:p>
        </p:txBody>
      </p:sp>
      <p:sp>
        <p:nvSpPr>
          <p:cNvPr id="4" name="矩形 3"/>
          <p:cNvSpPr/>
          <p:nvPr/>
        </p:nvSpPr>
        <p:spPr>
          <a:xfrm>
            <a:off x="4710719" y="1438672"/>
            <a:ext cx="835485" cy="461665"/>
          </a:xfrm>
          <a:prstGeom prst="rect">
            <a:avLst/>
          </a:prstGeom>
        </p:spPr>
        <p:txBody>
          <a:bodyPr wrap="none">
            <a:spAutoFit/>
          </a:bodyPr>
          <a:lstStyle/>
          <a:p>
            <a:r>
              <a:rPr lang="en-US" altLang="zh-CN" sz="2400" kern="100">
                <a:solidFill>
                  <a:srgbClr val="E46C0A"/>
                </a:solidFill>
                <a:latin typeface="Times New Roman"/>
                <a:ea typeface="微软雅黑"/>
                <a:cs typeface="Courier New"/>
              </a:rPr>
              <a:t>ABD</a:t>
            </a:r>
            <a:endParaRPr lang="zh-CN" altLang="en-US" dirty="0"/>
          </a:p>
        </p:txBody>
      </p:sp>
    </p:spTree>
    <p:extLst>
      <p:ext uri="{BB962C8B-B14F-4D97-AF65-F5344CB8AC3E}">
        <p14:creationId xmlns:p14="http://schemas.microsoft.com/office/powerpoint/2010/main" val="8684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504" y="3845"/>
            <a:ext cx="8928992" cy="5112938"/>
          </a:xfrm>
          <a:prstGeom prst="rect">
            <a:avLst/>
          </a:prstGeom>
        </p:spPr>
        <p:txBody>
          <a:bodyPr wrap="square">
            <a:spAutoFit/>
          </a:bodyPr>
          <a:lstStyle/>
          <a:p>
            <a:pPr algn="just">
              <a:lnSpc>
                <a:spcPct val="145000"/>
              </a:lnSpc>
              <a:spcAft>
                <a:spcPts val="0"/>
              </a:spcAft>
              <a:tabLst>
                <a:tab pos="2070735" algn="l"/>
              </a:tabLst>
            </a:pPr>
            <a:r>
              <a:rPr lang="zh-CN" altLang="en-US" sz="2500" b="1" kern="100" dirty="0" smtClean="0">
                <a:solidFill>
                  <a:srgbClr val="00B050"/>
                </a:solidFill>
                <a:latin typeface="Times New Roman" pitchFamily="18" charset="0"/>
                <a:ea typeface="微软雅黑" pitchFamily="34" charset="-122"/>
                <a:cs typeface="Times New Roman" pitchFamily="18" charset="0"/>
              </a:rPr>
              <a:t>例</a:t>
            </a:r>
            <a:r>
              <a:rPr lang="en-US" altLang="zh-CN" sz="2500" b="1" kern="100" dirty="0" smtClean="0">
                <a:solidFill>
                  <a:srgbClr val="00B050"/>
                </a:solidFill>
                <a:latin typeface="Times New Roman" pitchFamily="18" charset="0"/>
                <a:ea typeface="微软雅黑" pitchFamily="34" charset="-122"/>
                <a:cs typeface="Times New Roman" pitchFamily="18" charset="0"/>
              </a:rPr>
              <a:t>2</a:t>
            </a:r>
            <a:r>
              <a:rPr lang="zh-CN" altLang="zh-CN" sz="2500" kern="100" dirty="0" smtClean="0">
                <a:solidFill>
                  <a:srgbClr val="404040"/>
                </a:solidFill>
                <a:latin typeface="Times New Roman"/>
                <a:ea typeface="微软雅黑"/>
                <a:cs typeface="Times New Roman"/>
              </a:rPr>
              <a:t>　</a:t>
            </a:r>
            <a:r>
              <a:rPr lang="zh-CN" altLang="zh-CN" sz="2500" kern="100" dirty="0">
                <a:latin typeface="Times New Roman"/>
                <a:ea typeface="微软雅黑"/>
                <a:cs typeface="Times New Roman"/>
              </a:rPr>
              <a:t>关于经典力学和狭义相对论，下列说法中正确的是</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　　</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5000"/>
              </a:lnSpc>
              <a:spcAft>
                <a:spcPts val="0"/>
              </a:spcAft>
              <a:tabLst>
                <a:tab pos="2070735" algn="l"/>
              </a:tabLst>
            </a:pPr>
            <a:r>
              <a:rPr lang="en-US" altLang="zh-CN" sz="2500" kern="100" dirty="0">
                <a:latin typeface="Times New Roman"/>
                <a:ea typeface="微软雅黑"/>
                <a:cs typeface="Courier New"/>
              </a:rPr>
              <a:t>A.</a:t>
            </a:r>
            <a:r>
              <a:rPr lang="zh-CN" altLang="zh-CN" sz="2500" kern="100" dirty="0">
                <a:latin typeface="Times New Roman"/>
                <a:ea typeface="微软雅黑"/>
                <a:cs typeface="Times New Roman"/>
              </a:rPr>
              <a:t>经典力学只适用于低速运动，不适用于高速运动</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速度接近</a:t>
            </a:r>
            <a:r>
              <a:rPr lang="zh-CN" altLang="zh-CN" sz="2500" kern="100" dirty="0" smtClean="0">
                <a:latin typeface="Times New Roman"/>
                <a:ea typeface="微软雅黑"/>
                <a:cs typeface="Times New Roman"/>
              </a:rPr>
              <a:t>于</a:t>
            </a:r>
            <a:endParaRPr lang="en-US" altLang="zh-CN" sz="2500" kern="100" dirty="0" smtClean="0">
              <a:latin typeface="Times New Roman"/>
              <a:ea typeface="微软雅黑"/>
              <a:cs typeface="Times New Roman"/>
            </a:endParaRPr>
          </a:p>
          <a:p>
            <a:pPr algn="just">
              <a:lnSpc>
                <a:spcPct val="145000"/>
              </a:lnSpc>
              <a:spcAft>
                <a:spcPts val="0"/>
              </a:spcAft>
              <a:tabLst>
                <a:tab pos="2070735" algn="l"/>
              </a:tabLst>
            </a:pPr>
            <a:r>
              <a:rPr lang="en-US" altLang="zh-CN" sz="2500" kern="100" dirty="0">
                <a:latin typeface="Times New Roman"/>
                <a:ea typeface="微软雅黑"/>
                <a:cs typeface="Times New Roman"/>
              </a:rPr>
              <a:t> </a:t>
            </a: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真空</a:t>
            </a:r>
            <a:r>
              <a:rPr lang="zh-CN" altLang="zh-CN" sz="2500" kern="100" dirty="0">
                <a:latin typeface="Times New Roman"/>
                <a:ea typeface="微软雅黑"/>
                <a:cs typeface="Times New Roman"/>
              </a:rPr>
              <a:t>中的光速</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5000"/>
              </a:lnSpc>
              <a:spcAft>
                <a:spcPts val="0"/>
              </a:spcAft>
              <a:tabLst>
                <a:tab pos="2070735" algn="l"/>
              </a:tabLst>
            </a:pPr>
            <a:r>
              <a:rPr lang="en-US" altLang="zh-CN" sz="2500" kern="100" dirty="0">
                <a:latin typeface="Times New Roman"/>
                <a:ea typeface="微软雅黑"/>
                <a:cs typeface="Courier New"/>
              </a:rPr>
              <a:t>B.</a:t>
            </a:r>
            <a:r>
              <a:rPr lang="zh-CN" altLang="zh-CN" sz="2500" kern="100" dirty="0">
                <a:latin typeface="Times New Roman"/>
                <a:ea typeface="微软雅黑"/>
                <a:cs typeface="Times New Roman"/>
              </a:rPr>
              <a:t>狭义相对论只适用于高速运动</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速度接近于真空中的光速</a:t>
            </a:r>
            <a:r>
              <a:rPr lang="en-US" altLang="zh-CN" sz="2500" kern="100" dirty="0">
                <a:latin typeface="Times New Roman"/>
                <a:ea typeface="微软雅黑"/>
                <a:cs typeface="Courier New"/>
              </a:rPr>
              <a:t>)</a:t>
            </a:r>
            <a:r>
              <a:rPr lang="zh-CN" altLang="zh-CN" sz="2500" kern="100" dirty="0" smtClean="0">
                <a:latin typeface="Times New Roman"/>
                <a:ea typeface="微软雅黑"/>
                <a:cs typeface="Times New Roman"/>
              </a:rPr>
              <a:t>，</a:t>
            </a:r>
            <a:endParaRPr lang="en-US" altLang="zh-CN" sz="2500" kern="100" dirty="0" smtClean="0">
              <a:latin typeface="Times New Roman"/>
              <a:ea typeface="微软雅黑"/>
              <a:cs typeface="Times New Roman"/>
            </a:endParaRPr>
          </a:p>
          <a:p>
            <a:pPr algn="just">
              <a:lnSpc>
                <a:spcPct val="145000"/>
              </a:lnSpc>
              <a:spcAft>
                <a:spcPts val="0"/>
              </a:spcAft>
              <a:tabLst>
                <a:tab pos="2070735" algn="l"/>
              </a:tabLst>
            </a:pPr>
            <a:r>
              <a:rPr lang="en-US" altLang="zh-CN" sz="2500" kern="100" dirty="0">
                <a:latin typeface="Times New Roman"/>
                <a:ea typeface="微软雅黑"/>
                <a:cs typeface="Times New Roman"/>
              </a:rPr>
              <a:t> </a:t>
            </a: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不适用</a:t>
            </a:r>
            <a:r>
              <a:rPr lang="zh-CN" altLang="zh-CN" sz="2500" kern="100" dirty="0">
                <a:latin typeface="Times New Roman"/>
                <a:ea typeface="微软雅黑"/>
                <a:cs typeface="Times New Roman"/>
              </a:rPr>
              <a:t>于低速运动</a:t>
            </a:r>
            <a:endParaRPr lang="zh-CN" altLang="zh-CN" sz="2500" kern="100" dirty="0">
              <a:latin typeface="宋体"/>
              <a:cs typeface="Courier New"/>
            </a:endParaRPr>
          </a:p>
          <a:p>
            <a:pPr algn="just">
              <a:lnSpc>
                <a:spcPct val="145000"/>
              </a:lnSpc>
              <a:spcAft>
                <a:spcPts val="0"/>
              </a:spcAft>
              <a:tabLst>
                <a:tab pos="2070735" algn="l"/>
              </a:tabLst>
            </a:pPr>
            <a:r>
              <a:rPr lang="en-US" altLang="zh-CN" sz="2500" kern="100" dirty="0">
                <a:latin typeface="Times New Roman"/>
                <a:ea typeface="微软雅黑"/>
                <a:cs typeface="Courier New"/>
              </a:rPr>
              <a:t>C.</a:t>
            </a:r>
            <a:r>
              <a:rPr lang="zh-CN" altLang="zh-CN" sz="2500" kern="100" dirty="0">
                <a:latin typeface="Times New Roman"/>
                <a:ea typeface="微软雅黑"/>
                <a:cs typeface="Times New Roman"/>
              </a:rPr>
              <a:t>经典力学既适用于低速运动，也适用于高速运动</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速度接近</a:t>
            </a:r>
            <a:r>
              <a:rPr lang="zh-CN" altLang="zh-CN" sz="2500" kern="100" dirty="0" smtClean="0">
                <a:latin typeface="Times New Roman"/>
                <a:ea typeface="微软雅黑"/>
                <a:cs typeface="Times New Roman"/>
              </a:rPr>
              <a:t>于</a:t>
            </a:r>
            <a:endParaRPr lang="en-US" altLang="zh-CN" sz="2500" kern="100" dirty="0" smtClean="0">
              <a:latin typeface="Times New Roman"/>
              <a:ea typeface="微软雅黑"/>
              <a:cs typeface="Times New Roman"/>
            </a:endParaRPr>
          </a:p>
          <a:p>
            <a:pPr algn="just">
              <a:lnSpc>
                <a:spcPct val="145000"/>
              </a:lnSpc>
              <a:spcAft>
                <a:spcPts val="0"/>
              </a:spcAft>
              <a:tabLst>
                <a:tab pos="2070735" algn="l"/>
              </a:tabLst>
            </a:pPr>
            <a:r>
              <a:rPr lang="en-US" altLang="zh-CN" sz="2500" kern="100" dirty="0">
                <a:latin typeface="Times New Roman"/>
                <a:ea typeface="微软雅黑"/>
                <a:cs typeface="Times New Roman"/>
              </a:rPr>
              <a:t> </a:t>
            </a: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真空</a:t>
            </a:r>
            <a:r>
              <a:rPr lang="zh-CN" altLang="zh-CN" sz="2500" kern="100" dirty="0">
                <a:latin typeface="Times New Roman"/>
                <a:ea typeface="微软雅黑"/>
                <a:cs typeface="Times New Roman"/>
              </a:rPr>
              <a:t>中的光速</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5000"/>
              </a:lnSpc>
              <a:spcAft>
                <a:spcPts val="0"/>
              </a:spcAft>
              <a:tabLst>
                <a:tab pos="2070735" algn="l"/>
              </a:tabLst>
            </a:pPr>
            <a:r>
              <a:rPr lang="en-US" altLang="zh-CN" sz="2500" kern="100" dirty="0">
                <a:latin typeface="Times New Roman"/>
                <a:ea typeface="微软雅黑"/>
                <a:cs typeface="Courier New"/>
              </a:rPr>
              <a:t>D.</a:t>
            </a:r>
            <a:r>
              <a:rPr lang="zh-CN" altLang="zh-CN" sz="2500" kern="100" dirty="0">
                <a:latin typeface="Times New Roman"/>
                <a:ea typeface="微软雅黑"/>
                <a:cs typeface="Times New Roman"/>
              </a:rPr>
              <a:t>狭义相对论既适用于高速运动</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速度接近于真空中的光速</a:t>
            </a:r>
            <a:r>
              <a:rPr lang="en-US" altLang="zh-CN" sz="2500" kern="100" dirty="0">
                <a:latin typeface="Times New Roman"/>
                <a:ea typeface="微软雅黑"/>
                <a:cs typeface="Courier New"/>
              </a:rPr>
              <a:t>)</a:t>
            </a:r>
            <a:r>
              <a:rPr lang="zh-CN" altLang="zh-CN" sz="2500" kern="100" dirty="0" smtClean="0">
                <a:latin typeface="Times New Roman"/>
                <a:ea typeface="微软雅黑"/>
                <a:cs typeface="Times New Roman"/>
              </a:rPr>
              <a:t>，</a:t>
            </a:r>
            <a:endParaRPr lang="en-US" altLang="zh-CN" sz="2500" kern="100" dirty="0" smtClean="0">
              <a:latin typeface="Times New Roman"/>
              <a:ea typeface="微软雅黑"/>
              <a:cs typeface="Times New Roman"/>
            </a:endParaRPr>
          </a:p>
          <a:p>
            <a:pPr algn="just">
              <a:lnSpc>
                <a:spcPct val="145000"/>
              </a:lnSpc>
              <a:spcAft>
                <a:spcPts val="0"/>
              </a:spcAft>
              <a:tabLst>
                <a:tab pos="2070735" algn="l"/>
              </a:tabLst>
            </a:pPr>
            <a:r>
              <a:rPr lang="en-US" altLang="zh-CN" sz="2500" kern="100" dirty="0">
                <a:latin typeface="Times New Roman"/>
                <a:ea typeface="微软雅黑"/>
                <a:cs typeface="Times New Roman"/>
              </a:rPr>
              <a:t> </a:t>
            </a: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也</a:t>
            </a:r>
            <a:r>
              <a:rPr lang="zh-CN" altLang="zh-CN" sz="2500" kern="100" dirty="0">
                <a:latin typeface="Times New Roman"/>
                <a:ea typeface="微软雅黑"/>
                <a:cs typeface="Times New Roman"/>
              </a:rPr>
              <a:t>适用于低速</a:t>
            </a:r>
            <a:r>
              <a:rPr lang="zh-CN" altLang="zh-CN" sz="2500" kern="100" dirty="0" smtClean="0">
                <a:latin typeface="Times New Roman"/>
                <a:ea typeface="微软雅黑"/>
                <a:cs typeface="Times New Roman"/>
              </a:rPr>
              <a:t>运动</a:t>
            </a:r>
            <a:endParaRPr lang="zh-CN" altLang="zh-CN" sz="2500" kern="100" dirty="0">
              <a:latin typeface="宋体"/>
              <a:cs typeface="Courier New"/>
            </a:endParaRPr>
          </a:p>
        </p:txBody>
      </p:sp>
    </p:spTree>
    <p:extLst>
      <p:ext uri="{BB962C8B-B14F-4D97-AF65-F5344CB8AC3E}">
        <p14:creationId xmlns:p14="http://schemas.microsoft.com/office/powerpoint/2010/main" val="327716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90067" y="1233306"/>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1022540" y="1993873"/>
            <a:ext cx="7092000" cy="2656583"/>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1091230" y="1973026"/>
            <a:ext cx="7460260"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了解经典力学的发展历程和伟大成就</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2</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认识经典力学的局限性和适用范围</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3</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初步了解微观和高速世界中的奇妙现象</a:t>
            </a:r>
            <a:r>
              <a:rPr lang="en-US" altLang="zh-CN" sz="2800" kern="100" dirty="0" smtClean="0">
                <a:latin typeface="Times New Roman"/>
                <a:ea typeface="微软雅黑"/>
                <a:cs typeface="Courier New"/>
              </a:rPr>
              <a:t>.</a:t>
            </a:r>
          </a:p>
          <a:p>
            <a:pPr algn="just">
              <a:lnSpc>
                <a:spcPct val="150000"/>
              </a:lnSpc>
              <a:spcAft>
                <a:spcPts val="0"/>
              </a:spcAft>
              <a:tabLst>
                <a:tab pos="2070735" algn="l"/>
              </a:tabLst>
            </a:pPr>
            <a:r>
              <a:rPr lang="en-US" altLang="zh-CN" sz="2800" kern="100" dirty="0" smtClean="0">
                <a:latin typeface="Times New Roman"/>
                <a:ea typeface="微软雅黑"/>
                <a:cs typeface="Courier New"/>
              </a:rPr>
              <a:t>4</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知道相对论、量子力学和经典力学的关系</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10" name="矩形 9"/>
          <p:cNvSpPr/>
          <p:nvPr/>
        </p:nvSpPr>
        <p:spPr>
          <a:xfrm>
            <a:off x="73596" y="278742"/>
            <a:ext cx="9001000" cy="752257"/>
          </a:xfrm>
          <a:prstGeom prst="rect">
            <a:avLst/>
          </a:prstGeom>
        </p:spPr>
        <p:txBody>
          <a:bodyPr wrap="square">
            <a:spAutoFit/>
          </a:bodyPr>
          <a:lstStyle/>
          <a:p>
            <a:pPr algn="ctr">
              <a:lnSpc>
                <a:spcPct val="137000"/>
              </a:lnSpc>
            </a:pPr>
            <a:r>
              <a:rPr lang="zh-CN" altLang="en-US" sz="3500" b="1" dirty="0">
                <a:latin typeface="Times New Roman" pitchFamily="18" charset="0"/>
                <a:ea typeface="微软雅黑" panose="020B0503020204020204" pitchFamily="34" charset="-122"/>
                <a:cs typeface="Times New Roman" pitchFamily="18" charset="0"/>
              </a:rPr>
              <a:t>学案</a:t>
            </a:r>
            <a:r>
              <a:rPr lang="en-US" altLang="zh-CN" sz="3500" b="1" dirty="0">
                <a:latin typeface="Times New Roman" pitchFamily="18" charset="0"/>
                <a:ea typeface="微软雅黑" panose="020B0503020204020204" pitchFamily="34" charset="-122"/>
                <a:cs typeface="Times New Roman" pitchFamily="18" charset="0"/>
              </a:rPr>
              <a:t>7</a:t>
            </a:r>
            <a:r>
              <a:rPr lang="zh-CN" altLang="en-US" sz="3500" b="1" dirty="0">
                <a:latin typeface="Times New Roman" pitchFamily="18" charset="0"/>
                <a:ea typeface="微软雅黑" panose="020B0503020204020204" pitchFamily="34" charset="-122"/>
                <a:cs typeface="Times New Roman" pitchFamily="18" charset="0"/>
              </a:rPr>
              <a:t>　经典力学的局限性</a:t>
            </a:r>
          </a:p>
        </p:txBody>
      </p:sp>
    </p:spTree>
    <p:extLst>
      <p:ext uri="{BB962C8B-B14F-4D97-AF65-F5344CB8AC3E}">
        <p14:creationId xmlns:p14="http://schemas.microsoft.com/office/powerpoint/2010/main" val="26709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9620" y="1260505"/>
            <a:ext cx="8568952" cy="2031325"/>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经典力学只适用于低速运动，不适用于高速运动，狭义相对论是普遍适用的，故</a:t>
            </a: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a:t>
            </a: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项正确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AD</a:t>
            </a:r>
            <a:endParaRPr lang="zh-CN" altLang="zh-CN" sz="2800" kern="100" dirty="0">
              <a:effectLst/>
              <a:latin typeface="宋体"/>
              <a:cs typeface="Courier New"/>
            </a:endParaRPr>
          </a:p>
        </p:txBody>
      </p:sp>
    </p:spTree>
    <p:extLst>
      <p:ext uri="{BB962C8B-B14F-4D97-AF65-F5344CB8AC3E}">
        <p14:creationId xmlns:p14="http://schemas.microsoft.com/office/powerpoint/2010/main" val="2493412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4" y="159697"/>
            <a:ext cx="8856984" cy="461665"/>
          </a:xfrm>
          <a:prstGeom prst="rect">
            <a:avLst/>
          </a:prstGeom>
        </p:spPr>
        <p:txBody>
          <a:bodyPr wrap="square">
            <a:spAutoFit/>
          </a:bodyPr>
          <a:lstStyle/>
          <a:p>
            <a:pPr algn="just"/>
            <a:r>
              <a:rPr lang="zh-CN" altLang="en-US" sz="2400" b="1" kern="100" dirty="0">
                <a:latin typeface="Times New Roman" pitchFamily="18" charset="0"/>
                <a:ea typeface="微软雅黑" pitchFamily="34" charset="-122"/>
                <a:cs typeface="Times New Roman" pitchFamily="18" charset="0"/>
              </a:rPr>
              <a:t>二、对质量和速度关系的认识</a:t>
            </a:r>
            <a:endParaRPr lang="zh-CN" altLang="zh-CN" sz="2400" b="1" kern="100" dirty="0">
              <a:latin typeface="Times New Roman" pitchFamily="18" charset="0"/>
              <a:ea typeface="微软雅黑" pitchFamily="34" charset="-122"/>
              <a:cs typeface="Times New Roman" pitchFamily="18" charset="0"/>
            </a:endParaRPr>
          </a:p>
        </p:txBody>
      </p:sp>
      <p:sp>
        <p:nvSpPr>
          <p:cNvPr id="9" name="矩形 8"/>
          <p:cNvSpPr/>
          <p:nvPr/>
        </p:nvSpPr>
        <p:spPr>
          <a:xfrm>
            <a:off x="107504" y="603939"/>
            <a:ext cx="8928000" cy="1754326"/>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smtClean="0">
                <a:solidFill>
                  <a:srgbClr val="00B050"/>
                </a:solidFill>
                <a:latin typeface="Times New Roman"/>
                <a:ea typeface="微软雅黑"/>
                <a:cs typeface="Times New Roman"/>
              </a:rPr>
              <a:t>例</a:t>
            </a:r>
            <a:r>
              <a:rPr lang="en-US" altLang="zh-CN" sz="2400" b="1" kern="100" dirty="0" smtClean="0">
                <a:solidFill>
                  <a:srgbClr val="00B050"/>
                </a:solidFill>
                <a:latin typeface="Times New Roman"/>
                <a:ea typeface="微软雅黑"/>
                <a:cs typeface="Courier New"/>
              </a:rPr>
              <a:t>3</a:t>
            </a:r>
            <a:r>
              <a:rPr lang="zh-CN" altLang="zh-CN" sz="2400" kern="100" dirty="0" smtClean="0">
                <a:latin typeface="Times New Roman"/>
                <a:ea typeface="微软雅黑"/>
                <a:cs typeface="Times New Roman"/>
              </a:rPr>
              <a:t>　</a:t>
            </a:r>
            <a:r>
              <a:rPr lang="zh-CN" altLang="zh-CN" sz="2400" kern="100" dirty="0">
                <a:latin typeface="Times New Roman"/>
                <a:ea typeface="微软雅黑"/>
                <a:cs typeface="Times New Roman"/>
              </a:rPr>
              <a:t>一个原来静止的电子，经高压加速后速度为</a:t>
            </a:r>
            <a:r>
              <a:rPr lang="en-US" altLang="zh-CN" sz="2400" i="1" kern="100" dirty="0">
                <a:latin typeface="Book Antiqua"/>
                <a:ea typeface="微软雅黑"/>
                <a:cs typeface="Times New Roman"/>
              </a:rPr>
              <a:t>v</a:t>
            </a:r>
            <a:r>
              <a:rPr lang="zh-CN" altLang="zh-CN" sz="2400" kern="100" dirty="0">
                <a:latin typeface="Times New Roman"/>
                <a:ea typeface="微软雅黑"/>
                <a:cs typeface="Times New Roman"/>
              </a:rPr>
              <a:t>＝</a:t>
            </a:r>
            <a:r>
              <a:rPr lang="en-US" altLang="zh-CN" sz="2400" kern="100" dirty="0">
                <a:latin typeface="Times New Roman"/>
                <a:ea typeface="微软雅黑"/>
                <a:cs typeface="Courier New"/>
              </a:rPr>
              <a:t>6</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10</a:t>
            </a:r>
            <a:r>
              <a:rPr lang="en-US" altLang="zh-CN" sz="2400" kern="100" baseline="30000" dirty="0">
                <a:latin typeface="Times New Roman"/>
                <a:ea typeface="微软雅黑"/>
                <a:cs typeface="Courier New"/>
              </a:rPr>
              <a:t>6</a:t>
            </a:r>
            <a:r>
              <a:rPr lang="en-US" altLang="zh-CN" sz="2400" kern="100" dirty="0">
                <a:latin typeface="Times New Roman"/>
                <a:ea typeface="微软雅黑"/>
                <a:cs typeface="Courier New"/>
              </a:rPr>
              <a:t> m/s.</a:t>
            </a:r>
            <a:r>
              <a:rPr lang="zh-CN" altLang="zh-CN" sz="2400" kern="100" dirty="0">
                <a:latin typeface="Times New Roman"/>
                <a:ea typeface="微软雅黑"/>
                <a:cs typeface="Times New Roman"/>
              </a:rPr>
              <a:t>问电子的质量是增大了还是减小了？改变了百分之几？</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解析</a:t>
            </a:r>
            <a:r>
              <a:rPr lang="zh-CN" altLang="zh-CN" sz="2400" kern="100" dirty="0">
                <a:latin typeface="Times New Roman"/>
                <a:ea typeface="微软雅黑"/>
                <a:cs typeface="Times New Roman"/>
              </a:rPr>
              <a:t>　根据爱因斯坦的狭义相对论得，运动后的质量增大了，且</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29980967"/>
              </p:ext>
            </p:extLst>
          </p:nvPr>
        </p:nvGraphicFramePr>
        <p:xfrm>
          <a:off x="200025" y="2314604"/>
          <a:ext cx="7296150" cy="1209675"/>
        </p:xfrm>
        <a:graphic>
          <a:graphicData uri="http://schemas.openxmlformats.org/presentationml/2006/ole">
            <mc:AlternateContent xmlns:mc="http://schemas.openxmlformats.org/markup-compatibility/2006">
              <mc:Choice xmlns:v="urn:schemas-microsoft-com:vml" Requires="v">
                <p:oleObj spid="_x0000_s275491" name="文档" r:id="rId4" imgW="7300483" imgH="1211013" progId="Word.Document.12">
                  <p:embed/>
                </p:oleObj>
              </mc:Choice>
              <mc:Fallback>
                <p:oleObj name="文档" r:id="rId4" imgW="7300483" imgH="1211013" progId="Word.Document.12">
                  <p:embed/>
                  <p:pic>
                    <p:nvPicPr>
                      <p:cNvPr id="0" name="对象 6"/>
                      <p:cNvPicPr>
                        <a:picLocks noChangeAspect="1" noChangeArrowheads="1"/>
                      </p:cNvPicPr>
                      <p:nvPr/>
                    </p:nvPicPr>
                    <p:blipFill>
                      <a:blip r:embed="rId5"/>
                      <a:srcRect/>
                      <a:stretch>
                        <a:fillRect/>
                      </a:stretch>
                    </p:blipFill>
                    <p:spPr bwMode="auto">
                      <a:xfrm>
                        <a:off x="200025" y="2314604"/>
                        <a:ext cx="72961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20812639"/>
              </p:ext>
            </p:extLst>
          </p:nvPr>
        </p:nvGraphicFramePr>
        <p:xfrm>
          <a:off x="200025" y="3534548"/>
          <a:ext cx="7296150" cy="895350"/>
        </p:xfrm>
        <a:graphic>
          <a:graphicData uri="http://schemas.openxmlformats.org/presentationml/2006/ole">
            <mc:AlternateContent xmlns:mc="http://schemas.openxmlformats.org/markup-compatibility/2006">
              <mc:Choice xmlns:v="urn:schemas-microsoft-com:vml" Requires="v">
                <p:oleObj spid="_x0000_s275492" name="文档" r:id="rId7" imgW="7300483" imgH="896366" progId="Word.Document.12">
                  <p:embed/>
                </p:oleObj>
              </mc:Choice>
              <mc:Fallback>
                <p:oleObj name="文档" r:id="rId7" imgW="7300483" imgH="896366" progId="Word.Document.12">
                  <p:embed/>
                  <p:pic>
                    <p:nvPicPr>
                      <p:cNvPr id="0" name=""/>
                      <p:cNvPicPr>
                        <a:picLocks noChangeAspect="1" noChangeArrowheads="1"/>
                      </p:cNvPicPr>
                      <p:nvPr/>
                    </p:nvPicPr>
                    <p:blipFill>
                      <a:blip r:embed="rId8"/>
                      <a:srcRect/>
                      <a:stretch>
                        <a:fillRect/>
                      </a:stretch>
                    </p:blipFill>
                    <p:spPr bwMode="auto">
                      <a:xfrm>
                        <a:off x="200025" y="3534548"/>
                        <a:ext cx="72961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107504" y="4380458"/>
            <a:ext cx="8928000" cy="577081"/>
          </a:xfrm>
          <a:prstGeom prst="rect">
            <a:avLst/>
          </a:prstGeom>
        </p:spPr>
        <p:txBody>
          <a:bodyPr wrap="square">
            <a:spAutoFit/>
          </a:bodyPr>
          <a:lstStyle/>
          <a:p>
            <a:pPr algn="just">
              <a:lnSpc>
                <a:spcPct val="150000"/>
              </a:lnSpc>
              <a:spcAft>
                <a:spcPts val="0"/>
              </a:spcAft>
              <a:tabLst>
                <a:tab pos="2070735" algn="l"/>
              </a:tabLst>
            </a:pPr>
            <a:r>
              <a:rPr lang="zh-CN" altLang="zh-CN" sz="2400" b="1" kern="100" dirty="0">
                <a:solidFill>
                  <a:srgbClr val="00B0F0"/>
                </a:solidFill>
                <a:latin typeface="Times New Roman"/>
                <a:ea typeface="微软雅黑"/>
                <a:cs typeface="Times New Roman"/>
              </a:rPr>
              <a:t>答案</a:t>
            </a:r>
            <a:r>
              <a:rPr lang="zh-CN" altLang="zh-CN" sz="2400" kern="100" dirty="0">
                <a:latin typeface="Times New Roman"/>
                <a:ea typeface="微软雅黑"/>
                <a:cs typeface="Times New Roman"/>
              </a:rPr>
              <a:t>　</a:t>
            </a:r>
            <a:r>
              <a:rPr lang="zh-CN" altLang="zh-CN" sz="2400" kern="100" dirty="0">
                <a:solidFill>
                  <a:srgbClr val="E46C0A"/>
                </a:solidFill>
                <a:latin typeface="Times New Roman"/>
                <a:ea typeface="微软雅黑"/>
                <a:cs typeface="Times New Roman"/>
              </a:rPr>
              <a:t>增大了　</a:t>
            </a:r>
            <a:r>
              <a:rPr lang="en-US" altLang="zh-CN" sz="2400" kern="100" dirty="0">
                <a:solidFill>
                  <a:srgbClr val="E46C0A"/>
                </a:solidFill>
                <a:latin typeface="Times New Roman"/>
                <a:ea typeface="微软雅黑"/>
                <a:cs typeface="Courier New"/>
              </a:rPr>
              <a:t>0.02%</a:t>
            </a:r>
            <a:endParaRPr lang="zh-CN" altLang="zh-CN" sz="1050" kern="100" dirty="0">
              <a:effectLst/>
              <a:latin typeface="宋体"/>
              <a:cs typeface="Courier New"/>
            </a:endParaRPr>
          </a:p>
        </p:txBody>
      </p:sp>
    </p:spTree>
    <p:extLst>
      <p:ext uri="{BB962C8B-B14F-4D97-AF65-F5344CB8AC3E}">
        <p14:creationId xmlns:p14="http://schemas.microsoft.com/office/powerpoint/2010/main" val="90104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6011" y="163666"/>
            <a:ext cx="3240360" cy="492443"/>
          </a:xfrm>
          <a:prstGeom prst="rect">
            <a:avLst/>
          </a:prstGeom>
        </p:spPr>
        <p:txBody>
          <a:bodyPr wrap="square">
            <a:spAutoFit/>
          </a:bodyPr>
          <a:lstStyle/>
          <a:p>
            <a:r>
              <a:rPr lang="zh-CN" altLang="en-US" sz="2600" b="1" dirty="0" smtClean="0">
                <a:solidFill>
                  <a:schemeClr val="accent6">
                    <a:lumMod val="75000"/>
                  </a:schemeClr>
                </a:solidFill>
                <a:latin typeface="微软雅黑" pitchFamily="34" charset="-122"/>
                <a:ea typeface="微软雅黑" pitchFamily="34" charset="-122"/>
              </a:rPr>
              <a:t>课堂要点小结</a:t>
            </a:r>
            <a:endParaRPr lang="zh-CN" altLang="en-US" sz="26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486593" y="745500"/>
            <a:ext cx="8180920" cy="4167117"/>
          </a:xfrm>
          <a:prstGeom prst="roundRect">
            <a:avLst>
              <a:gd name="adj" fmla="val 3787"/>
            </a:avLst>
          </a:prstGeom>
          <a:noFill/>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775330405"/>
              </p:ext>
            </p:extLst>
          </p:nvPr>
        </p:nvGraphicFramePr>
        <p:xfrm>
          <a:off x="1051383" y="646584"/>
          <a:ext cx="8696325" cy="4410075"/>
        </p:xfrm>
        <a:graphic>
          <a:graphicData uri="http://schemas.openxmlformats.org/presentationml/2006/ole">
            <mc:AlternateContent xmlns:mc="http://schemas.openxmlformats.org/markup-compatibility/2006">
              <mc:Choice xmlns:v="urn:schemas-microsoft-com:vml" Requires="v">
                <p:oleObj spid="_x0000_s247009" name="文档" r:id="rId4" imgW="8701926" imgH="4409176" progId="Word.Document.12">
                  <p:embed/>
                </p:oleObj>
              </mc:Choice>
              <mc:Fallback>
                <p:oleObj name="文档" r:id="rId4" imgW="8701926" imgH="4409176" progId="Word.Document.12">
                  <p:embed/>
                  <p:pic>
                    <p:nvPicPr>
                      <p:cNvPr id="0" name=""/>
                      <p:cNvPicPr/>
                      <p:nvPr/>
                    </p:nvPicPr>
                    <p:blipFill>
                      <a:blip r:embed="rId5"/>
                      <a:stretch>
                        <a:fillRect/>
                      </a:stretch>
                    </p:blipFill>
                    <p:spPr>
                      <a:xfrm>
                        <a:off x="1051383" y="646584"/>
                        <a:ext cx="8696325" cy="4410075"/>
                      </a:xfrm>
                      <a:prstGeom prst="rect">
                        <a:avLst/>
                      </a:prstGeom>
                    </p:spPr>
                  </p:pic>
                </p:oleObj>
              </mc:Fallback>
            </mc:AlternateContent>
          </a:graphicData>
        </a:graphic>
      </p:graphicFrame>
      <p:sp>
        <p:nvSpPr>
          <p:cNvPr id="2" name="矩形 1"/>
          <p:cNvSpPr/>
          <p:nvPr/>
        </p:nvSpPr>
        <p:spPr>
          <a:xfrm>
            <a:off x="568709" y="1257722"/>
            <a:ext cx="527011" cy="3320396"/>
          </a:xfrm>
          <a:prstGeom prst="rect">
            <a:avLst/>
          </a:prstGeom>
        </p:spPr>
        <p:txBody>
          <a:bodyPr wrap="square">
            <a:spAutoFit/>
          </a:bodyPr>
          <a:lstStyle/>
          <a:p>
            <a:pPr>
              <a:lnSpc>
                <a:spcPct val="110000"/>
              </a:lnSpc>
            </a:pPr>
            <a:r>
              <a:rPr lang="zh-CN" altLang="zh-CN" sz="2400">
                <a:latin typeface="Times New Roman"/>
                <a:ea typeface="微软雅黑"/>
                <a:cs typeface="Times New Roman"/>
              </a:rPr>
              <a:t>经典力学的局限性</a:t>
            </a:r>
            <a:endParaRPr lang="zh-CN" altLang="en-US" sz="2400"/>
          </a:p>
        </p:txBody>
      </p:sp>
      <p:pic>
        <p:nvPicPr>
          <p:cNvPr id="10" name="Picture 2">
            <a:hlinkClick r:id="rId6" action="ppaction://hlinksldjump"/>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54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314003" y="325036"/>
            <a:ext cx="8532000" cy="108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7204166" y="478632"/>
            <a:ext cx="1644881" cy="720000"/>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17291" y="607442"/>
            <a:ext cx="1531756" cy="461665"/>
          </a:xfrm>
          <a:prstGeom prst="rect">
            <a:avLst/>
          </a:prstGeom>
          <a:noFill/>
        </p:spPr>
        <p:txBody>
          <a:bodyPr wrap="square">
            <a:spAutoFit/>
          </a:bodyPr>
          <a:lstStyle/>
          <a:p>
            <a:pPr lvl="0">
              <a:defRPr/>
            </a:pPr>
            <a:r>
              <a:rPr lang="zh-CN" altLang="en-US" sz="2400" b="1" dirty="0">
                <a:solidFill>
                  <a:schemeClr val="bg1"/>
                </a:solidFill>
                <a:latin typeface="微软雅黑" pitchFamily="34" charset="-122"/>
                <a:ea typeface="微软雅黑" pitchFamily="34" charset="-122"/>
              </a:rPr>
              <a:t>自我检测</a:t>
            </a:r>
          </a:p>
        </p:txBody>
      </p:sp>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228129" y="1388953"/>
            <a:ext cx="8668543" cy="332398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对经典力学的认识</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下列说法正确的是</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A.</a:t>
            </a:r>
            <a:r>
              <a:rPr lang="zh-CN" altLang="zh-CN" sz="2800" kern="100" dirty="0">
                <a:latin typeface="Times New Roman"/>
                <a:ea typeface="微软雅黑"/>
                <a:cs typeface="Times New Roman"/>
              </a:rPr>
              <a:t>牛顿运动定律就是经典力学</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经典力学的基础是牛顿运动定律</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C.</a:t>
            </a:r>
            <a:r>
              <a:rPr lang="zh-CN" altLang="zh-CN" sz="2800" kern="100" dirty="0">
                <a:latin typeface="Times New Roman"/>
                <a:ea typeface="微软雅黑"/>
                <a:cs typeface="Times New Roman"/>
              </a:rPr>
              <a:t>牛顿运动定律可以解决自然界中所有的问题</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D.</a:t>
            </a:r>
            <a:r>
              <a:rPr lang="zh-CN" altLang="zh-CN" sz="2800" kern="100" dirty="0">
                <a:latin typeface="Times New Roman"/>
                <a:ea typeface="微软雅黑"/>
                <a:cs typeface="Times New Roman"/>
              </a:rPr>
              <a:t>经典力学可以解决自然界中所有的问题</a:t>
            </a:r>
            <a:endParaRPr lang="zh-CN" altLang="zh-CN" sz="2800" kern="100" dirty="0">
              <a:effectLst/>
              <a:latin typeface="宋体"/>
              <a:cs typeface="Courier New"/>
            </a:endParaRPr>
          </a:p>
        </p:txBody>
      </p:sp>
    </p:spTree>
    <p:extLst>
      <p:ext uri="{BB962C8B-B14F-4D97-AF65-F5344CB8AC3E}">
        <p14:creationId xmlns:p14="http://schemas.microsoft.com/office/powerpoint/2010/main" val="81229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hlinkClick r:id="rId2"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3"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145604" y="1119229"/>
            <a:ext cx="8856984" cy="3323987"/>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解析</a:t>
            </a:r>
            <a:r>
              <a:rPr lang="zh-CN" altLang="zh-CN" sz="2800" kern="100" dirty="0">
                <a:latin typeface="Times New Roman"/>
                <a:ea typeface="微软雅黑"/>
                <a:cs typeface="Times New Roman"/>
              </a:rPr>
              <a:t>　经典力学并不等于牛顿运动定律，牛顿运动定律只是经典力学的基础；经典力学并非万能的，也有其适用范围，并不能解决自然界中所有的问题，没有哪个理论可以解决自然界中所有的问题</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因此只有</a:t>
            </a:r>
            <a:r>
              <a:rPr lang="en-US" altLang="zh-CN" sz="2800" kern="100" dirty="0">
                <a:latin typeface="Times New Roman"/>
                <a:ea typeface="微软雅黑"/>
                <a:cs typeface="Courier New"/>
              </a:rPr>
              <a:t>B</a:t>
            </a:r>
            <a:r>
              <a:rPr lang="zh-CN" altLang="zh-CN" sz="2800" kern="100" dirty="0">
                <a:latin typeface="Times New Roman"/>
                <a:ea typeface="微软雅黑"/>
                <a:cs typeface="Times New Roman"/>
              </a:rPr>
              <a:t>项正确</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a:solidFill>
                  <a:srgbClr val="E46C0A"/>
                </a:solidFill>
                <a:latin typeface="Times New Roman"/>
                <a:ea typeface="微软雅黑"/>
                <a:cs typeface="Courier New"/>
              </a:rPr>
              <a:t>B</a:t>
            </a:r>
            <a:endParaRPr lang="zh-CN" altLang="zh-CN" sz="2800" kern="100" dirty="0">
              <a:effectLst/>
              <a:latin typeface="宋体"/>
              <a:cs typeface="Courier New"/>
            </a:endParaRPr>
          </a:p>
        </p:txBody>
      </p:sp>
    </p:spTree>
    <p:extLst>
      <p:ext uri="{BB962C8B-B14F-4D97-AF65-F5344CB8AC3E}">
        <p14:creationId xmlns:p14="http://schemas.microsoft.com/office/powerpoint/2010/main" val="193652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1456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544890"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123956632"/>
              </p:ext>
            </p:extLst>
          </p:nvPr>
        </p:nvGraphicFramePr>
        <p:xfrm>
          <a:off x="190500" y="906041"/>
          <a:ext cx="8772525" cy="2133600"/>
        </p:xfrm>
        <a:graphic>
          <a:graphicData uri="http://schemas.openxmlformats.org/presentationml/2006/ole">
            <mc:AlternateContent xmlns:mc="http://schemas.openxmlformats.org/markup-compatibility/2006">
              <mc:Choice xmlns:v="urn:schemas-microsoft-com:vml" Requires="v">
                <p:oleObj spid="_x0000_s276494" name="文档" r:id="rId6" imgW="8783320" imgH="2138632" progId="Word.Document.12">
                  <p:embed/>
                </p:oleObj>
              </mc:Choice>
              <mc:Fallback>
                <p:oleObj name="文档" r:id="rId6" imgW="8783320" imgH="2138632" progId="Word.Document.12">
                  <p:embed/>
                  <p:pic>
                    <p:nvPicPr>
                      <p:cNvPr id="0" name=""/>
                      <p:cNvPicPr>
                        <a:picLocks noChangeAspect="1" noChangeArrowheads="1"/>
                      </p:cNvPicPr>
                      <p:nvPr/>
                    </p:nvPicPr>
                    <p:blipFill>
                      <a:blip r:embed="rId7"/>
                      <a:srcRect/>
                      <a:stretch>
                        <a:fillRect/>
                      </a:stretch>
                    </p:blipFill>
                    <p:spPr bwMode="auto">
                      <a:xfrm>
                        <a:off x="190500" y="906041"/>
                        <a:ext cx="87725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16223645"/>
              </p:ext>
            </p:extLst>
          </p:nvPr>
        </p:nvGraphicFramePr>
        <p:xfrm>
          <a:off x="190500" y="3020566"/>
          <a:ext cx="7791450" cy="1314450"/>
        </p:xfrm>
        <a:graphic>
          <a:graphicData uri="http://schemas.openxmlformats.org/presentationml/2006/ole">
            <mc:AlternateContent xmlns:mc="http://schemas.openxmlformats.org/markup-compatibility/2006">
              <mc:Choice xmlns:v="urn:schemas-microsoft-com:vml" Requires="v">
                <p:oleObj spid="_x0000_s276495" name="文档" r:id="rId8" imgW="7794710" imgH="1318047" progId="Word.Document.12">
                  <p:embed/>
                </p:oleObj>
              </mc:Choice>
              <mc:Fallback>
                <p:oleObj name="文档" r:id="rId8" imgW="7794710" imgH="1318047" progId="Word.Document.12">
                  <p:embed/>
                  <p:pic>
                    <p:nvPicPr>
                      <p:cNvPr id="0" name=""/>
                      <p:cNvPicPr>
                        <a:picLocks noChangeAspect="1" noChangeArrowheads="1"/>
                      </p:cNvPicPr>
                      <p:nvPr/>
                    </p:nvPicPr>
                    <p:blipFill>
                      <a:blip r:embed="rId9"/>
                      <a:srcRect/>
                      <a:stretch>
                        <a:fillRect/>
                      </a:stretch>
                    </p:blipFill>
                    <p:spPr bwMode="auto">
                      <a:xfrm>
                        <a:off x="190500" y="3020566"/>
                        <a:ext cx="77914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97979" y="4292049"/>
            <a:ext cx="4546029" cy="738664"/>
          </a:xfrm>
          <a:prstGeom prst="rect">
            <a:avLst/>
          </a:prstGeom>
        </p:spPr>
        <p:txBody>
          <a:bodyPr wrap="square">
            <a:spAutoFit/>
          </a:bodyPr>
          <a:lstStyle/>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en-US" altLang="zh-CN" sz="2800" kern="100" dirty="0" err="1">
                <a:solidFill>
                  <a:srgbClr val="E46C0A"/>
                </a:solidFill>
                <a:latin typeface="Times New Roman"/>
                <a:ea typeface="微软雅黑"/>
                <a:cs typeface="Courier New"/>
              </a:rPr>
              <a:t>1.67</a:t>
            </a:r>
            <a:r>
              <a:rPr lang="en-US" altLang="zh-CN" sz="2800" i="1" kern="100" dirty="0" err="1">
                <a:solidFill>
                  <a:srgbClr val="E46C0A"/>
                </a:solidFill>
                <a:latin typeface="Times New Roman"/>
                <a:ea typeface="微软雅黑"/>
                <a:cs typeface="Courier New"/>
              </a:rPr>
              <a:t>m</a:t>
            </a:r>
            <a:r>
              <a:rPr lang="en-US" altLang="zh-CN" sz="2800" kern="100" baseline="-25000" dirty="0" err="1">
                <a:solidFill>
                  <a:srgbClr val="E46C0A"/>
                </a:solidFill>
                <a:latin typeface="Times New Roman"/>
                <a:ea typeface="微软雅黑"/>
                <a:cs typeface="Courier New"/>
              </a:rPr>
              <a:t>e</a:t>
            </a:r>
            <a:endParaRPr lang="zh-CN" altLang="zh-CN" sz="1050" kern="100" dirty="0">
              <a:effectLst/>
              <a:latin typeface="宋体"/>
              <a:cs typeface="Courier New"/>
            </a:endParaRPr>
          </a:p>
        </p:txBody>
      </p:sp>
      <p:pic>
        <p:nvPicPr>
          <p:cNvPr id="11" name="Picture 2">
            <a:hlinkClick r:id="rId10" action="ppaction://hlinksldjump"/>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2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76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a:hlinkClick r:id="rId2" action="ppaction://hlinksldjump"/>
          </p:cNvPr>
          <p:cNvSpPr/>
          <p:nvPr/>
        </p:nvSpPr>
        <p:spPr>
          <a:xfrm>
            <a:off x="2358802" y="1790016"/>
            <a:ext cx="1900800"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hlinkClick r:id="rId2" action="ppaction://hlinksldjump"/>
          </p:cNvPr>
          <p:cNvSpPr txBox="1"/>
          <p:nvPr/>
        </p:nvSpPr>
        <p:spPr>
          <a:xfrm>
            <a:off x="2519672" y="2055852"/>
            <a:ext cx="1860687"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知识探究</a:t>
            </a:r>
            <a:endParaRPr lang="zh-CN" altLang="en-US" sz="2800" b="1" dirty="0">
              <a:solidFill>
                <a:schemeClr val="bg1"/>
              </a:solidFill>
              <a:latin typeface="微软雅黑" pitchFamily="34" charset="-122"/>
              <a:ea typeface="微软雅黑" pitchFamily="34" charset="-122"/>
            </a:endParaRPr>
          </a:p>
        </p:txBody>
      </p:sp>
      <p:sp>
        <p:nvSpPr>
          <p:cNvPr id="16" name="圆角矩形 15">
            <a:hlinkClick r:id="rId3" action="ppaction://hlinksldjump"/>
          </p:cNvPr>
          <p:cNvSpPr/>
          <p:nvPr/>
        </p:nvSpPr>
        <p:spPr>
          <a:xfrm>
            <a:off x="4887048" y="1790016"/>
            <a:ext cx="1902342"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a:hlinkClick r:id="rId3" action="ppaction://hlinksldjump"/>
          </p:cNvPr>
          <p:cNvSpPr txBox="1"/>
          <p:nvPr/>
        </p:nvSpPr>
        <p:spPr>
          <a:xfrm>
            <a:off x="5033404" y="2053585"/>
            <a:ext cx="1842852" cy="523220"/>
          </a:xfrm>
          <a:prstGeom prst="rect">
            <a:avLst/>
          </a:prstGeom>
          <a:noFill/>
        </p:spPr>
        <p:txBody>
          <a:bodyPr wrap="square">
            <a:spAutoFit/>
          </a:bodyPr>
          <a:lstStyle/>
          <a:p>
            <a:pPr lvl="0">
              <a:defRPr/>
            </a:pPr>
            <a:r>
              <a:rPr lang="zh-CN" altLang="en-US" sz="2800" b="1" dirty="0" smtClean="0">
                <a:solidFill>
                  <a:schemeClr val="bg1"/>
                </a:solidFill>
                <a:latin typeface="微软雅黑" pitchFamily="34" charset="-122"/>
                <a:ea typeface="微软雅黑" pitchFamily="34" charset="-122"/>
              </a:rPr>
              <a:t>自我检测</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314003" y="324057"/>
            <a:ext cx="8532000"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7204166" y="472917"/>
            <a:ext cx="1644881" cy="7200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7317291" y="597917"/>
            <a:ext cx="1531756" cy="461665"/>
          </a:xfrm>
          <a:prstGeom prst="rect">
            <a:avLst/>
          </a:prstGeom>
          <a:noFill/>
        </p:spPr>
        <p:txBody>
          <a:bodyPr wrap="square">
            <a:spAutoFit/>
          </a:bodyPr>
          <a:lstStyle/>
          <a:p>
            <a:pPr lvl="0">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9" name="Text Box 44"/>
          <p:cNvSpPr txBox="1">
            <a:spLocks noChangeArrowheads="1"/>
          </p:cNvSpPr>
          <p:nvPr/>
        </p:nvSpPr>
        <p:spPr bwMode="auto">
          <a:xfrm>
            <a:off x="97979" y="521994"/>
            <a:ext cx="5228009"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一、经典力学的成就</a:t>
            </a:r>
            <a:endParaRPr lang="zh-CN" altLang="zh-CN" sz="2800" b="1" kern="100" dirty="0">
              <a:solidFill>
                <a:schemeClr val="tx1"/>
              </a:solidFill>
              <a:effectLst/>
              <a:cs typeface="Courier New"/>
            </a:endParaRPr>
          </a:p>
        </p:txBody>
      </p:sp>
      <p:sp>
        <p:nvSpPr>
          <p:cNvPr id="11" name="矩形 10"/>
          <p:cNvSpPr/>
          <p:nvPr/>
        </p:nvSpPr>
        <p:spPr>
          <a:xfrm>
            <a:off x="107502" y="1227981"/>
            <a:ext cx="8928994" cy="3831818"/>
          </a:xfrm>
          <a:prstGeom prst="rect">
            <a:avLst/>
          </a:prstGeom>
        </p:spPr>
        <p:txBody>
          <a:bodyPr wrap="square">
            <a:spAutoFit/>
          </a:bodyPr>
          <a:lstStyle/>
          <a:p>
            <a:pPr algn="just">
              <a:lnSpc>
                <a:spcPct val="150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经</a:t>
            </a:r>
            <a:r>
              <a:rPr lang="zh-CN" altLang="zh-CN" sz="2700" kern="100" spc="-100" dirty="0">
                <a:latin typeface="Times New Roman"/>
                <a:ea typeface="微软雅黑"/>
                <a:cs typeface="Times New Roman"/>
              </a:rPr>
              <a:t>典力学的基础</a:t>
            </a:r>
            <a:r>
              <a:rPr lang="zh-CN" altLang="zh-CN" sz="2700" kern="100" dirty="0" smtClean="0">
                <a:latin typeface="Times New Roman"/>
                <a:ea typeface="微软雅黑"/>
                <a:cs typeface="Times New Roman"/>
              </a:rPr>
              <a:t>是</a:t>
            </a:r>
            <a:r>
              <a:rPr lang="en-US" altLang="zh-CN" sz="2700" u="sng" kern="100" dirty="0" smtClean="0">
                <a:latin typeface="Times New Roman"/>
                <a:ea typeface="微软雅黑"/>
                <a:cs typeface="Times New Roman"/>
              </a:rPr>
              <a:t>                        </a:t>
            </a:r>
            <a:r>
              <a:rPr lang="en-US" altLang="zh-CN" sz="2700" kern="100" dirty="0" smtClean="0">
                <a:latin typeface="Times New Roman"/>
                <a:ea typeface="微软雅黑"/>
                <a:cs typeface="Courier New"/>
              </a:rPr>
              <a:t>.</a:t>
            </a:r>
            <a:r>
              <a:rPr lang="zh-CN" altLang="zh-CN" sz="2700" kern="100" spc="-100" dirty="0">
                <a:latin typeface="Times New Roman"/>
                <a:ea typeface="微软雅黑"/>
                <a:cs typeface="Times New Roman"/>
              </a:rPr>
              <a:t>牛顿运动定律和万有引力</a:t>
            </a:r>
            <a:r>
              <a:rPr lang="zh-CN" altLang="zh-CN" sz="2700" kern="100" dirty="0">
                <a:latin typeface="Times New Roman"/>
                <a:ea typeface="微软雅黑"/>
                <a:cs typeface="Times New Roman"/>
              </a:rPr>
              <a:t>定律</a:t>
            </a:r>
            <a:r>
              <a:rPr lang="zh-CN" altLang="zh-CN" sz="2700" kern="100" dirty="0" smtClean="0">
                <a:latin typeface="Times New Roman"/>
                <a:ea typeface="微软雅黑"/>
                <a:cs typeface="Times New Roman"/>
              </a:rPr>
              <a:t>在</a:t>
            </a:r>
            <a:r>
              <a:rPr lang="en-US" altLang="zh-CN" sz="2700" u="sng" kern="100" dirty="0" smtClean="0">
                <a:latin typeface="Times New Roman"/>
                <a:ea typeface="微软雅黑"/>
                <a:cs typeface="Times New Roman"/>
              </a:rPr>
              <a:t>         </a:t>
            </a:r>
            <a:r>
              <a:rPr lang="zh-CN" altLang="zh-CN" sz="2700" kern="100" spc="-700" dirty="0" smtClean="0">
                <a:latin typeface="Times New Roman"/>
                <a:ea typeface="微软雅黑"/>
                <a:cs typeface="Times New Roman"/>
              </a:rPr>
              <a:t>、</a:t>
            </a:r>
            <a:r>
              <a:rPr lang="en-US" altLang="zh-CN" sz="2700" u="sng" kern="100" dirty="0" smtClean="0">
                <a:latin typeface="Times New Roman"/>
                <a:ea typeface="微软雅黑"/>
                <a:cs typeface="Times New Roman"/>
              </a:rPr>
              <a:t>          </a:t>
            </a:r>
            <a:r>
              <a:rPr lang="zh-CN" altLang="zh-CN" sz="2700" kern="100" spc="-700" dirty="0" smtClean="0">
                <a:latin typeface="Times New Roman"/>
                <a:ea typeface="微软雅黑"/>
                <a:cs typeface="Times New Roman"/>
              </a:rPr>
              <a:t>、</a:t>
            </a: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的</a:t>
            </a:r>
            <a:r>
              <a:rPr lang="zh-CN" altLang="zh-CN" sz="2700" kern="100" dirty="0">
                <a:latin typeface="Times New Roman"/>
                <a:ea typeface="微软雅黑"/>
                <a:cs typeface="Times New Roman"/>
              </a:rPr>
              <a:t>广阔区域，</a:t>
            </a:r>
            <a:r>
              <a:rPr lang="zh-CN" altLang="zh-CN" sz="2700" kern="100" dirty="0" smtClean="0">
                <a:latin typeface="Times New Roman"/>
                <a:ea typeface="微软雅黑"/>
                <a:cs typeface="Times New Roman"/>
              </a:rPr>
              <a:t>包括</a:t>
            </a:r>
            <a:r>
              <a:rPr lang="en-US" altLang="zh-CN" sz="2700" b="1" kern="100" dirty="0" smtClean="0">
                <a:latin typeface="Times New Roman"/>
                <a:cs typeface="Courier New"/>
              </a:rPr>
              <a:t>_________</a:t>
            </a:r>
            <a:r>
              <a:rPr lang="zh-CN" altLang="zh-CN" sz="2700" kern="100" dirty="0" smtClean="0">
                <a:latin typeface="Times New Roman"/>
                <a:ea typeface="微软雅黑"/>
                <a:cs typeface="Times New Roman"/>
              </a:rPr>
              <a:t>的</a:t>
            </a:r>
            <a:r>
              <a:rPr lang="zh-CN" altLang="zh-CN" sz="2700" kern="100" dirty="0">
                <a:latin typeface="Times New Roman"/>
                <a:ea typeface="微软雅黑"/>
                <a:cs typeface="Times New Roman"/>
              </a:rPr>
              <a:t>研究中，经受了实践的检验，取得了巨大的成就</a:t>
            </a:r>
            <a:r>
              <a:rPr lang="en-US" altLang="zh-CN" sz="2700" kern="100" dirty="0">
                <a:latin typeface="Times New Roman"/>
                <a:ea typeface="微软雅黑"/>
                <a:cs typeface="Courier New"/>
              </a:rPr>
              <a:t>.</a:t>
            </a:r>
            <a:endParaRPr lang="zh-CN" altLang="zh-CN" sz="2700" kern="100" dirty="0">
              <a:latin typeface="宋体"/>
              <a:cs typeface="Courier New"/>
            </a:endParaRPr>
          </a:p>
          <a:p>
            <a:pPr algn="just">
              <a:lnSpc>
                <a:spcPct val="150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牛顿运动三定律和万有引力定律把天体的运动</a:t>
            </a:r>
            <a:r>
              <a:rPr lang="zh-CN" altLang="zh-CN" sz="2700" kern="100" dirty="0" smtClean="0">
                <a:latin typeface="Times New Roman"/>
                <a:ea typeface="微软雅黑"/>
                <a:cs typeface="Times New Roman"/>
              </a:rPr>
              <a:t>与</a:t>
            </a:r>
            <a:r>
              <a:rPr lang="en-US" altLang="zh-CN" sz="2700" b="1" kern="100" dirty="0" smtClean="0">
                <a:latin typeface="Times New Roman"/>
                <a:cs typeface="Courier New"/>
              </a:rPr>
              <a:t>_______</a:t>
            </a:r>
          </a:p>
          <a:p>
            <a:pPr algn="just">
              <a:lnSpc>
                <a:spcPct val="150000"/>
              </a:lnSpc>
              <a:spcAft>
                <a:spcPts val="0"/>
              </a:spcAft>
              <a:tabLst>
                <a:tab pos="2070735" algn="l"/>
              </a:tabLst>
            </a:pPr>
            <a:r>
              <a:rPr lang="en-US" altLang="zh-CN" sz="2700" u="sng" kern="100" dirty="0" smtClean="0">
                <a:latin typeface="Times New Roman"/>
                <a:ea typeface="微软雅黑"/>
                <a:cs typeface="Times New Roman"/>
              </a:rPr>
              <a:t>            </a:t>
            </a:r>
            <a:r>
              <a:rPr lang="zh-CN" altLang="zh-CN" sz="2700" kern="100" dirty="0" smtClean="0">
                <a:latin typeface="Times New Roman"/>
                <a:ea typeface="微软雅黑"/>
                <a:cs typeface="Times New Roman"/>
              </a:rPr>
              <a:t>的</a:t>
            </a:r>
            <a:r>
              <a:rPr lang="zh-CN" altLang="zh-CN" sz="2700" kern="100" dirty="0">
                <a:latin typeface="Times New Roman"/>
                <a:ea typeface="微软雅黑"/>
                <a:cs typeface="Times New Roman"/>
              </a:rPr>
              <a:t>运动统一起来，是人类对自然界认识的第一次大综合，是人类认识史上的一次重大飞跃</a:t>
            </a:r>
            <a:r>
              <a:rPr lang="en-US" altLang="zh-CN" sz="2700" kern="100" dirty="0">
                <a:latin typeface="Times New Roman"/>
                <a:ea typeface="微软雅黑"/>
                <a:cs typeface="Courier New"/>
              </a:rPr>
              <a:t>.</a:t>
            </a:r>
            <a:endParaRPr lang="zh-CN" altLang="zh-CN" sz="2700" kern="100" dirty="0">
              <a:effectLst/>
              <a:latin typeface="宋体"/>
              <a:cs typeface="Courier New"/>
            </a:endParaRPr>
          </a:p>
        </p:txBody>
      </p:sp>
      <p:sp>
        <p:nvSpPr>
          <p:cNvPr id="2" name="矩形 1"/>
          <p:cNvSpPr/>
          <p:nvPr/>
        </p:nvSpPr>
        <p:spPr>
          <a:xfrm>
            <a:off x="260648" y="3763536"/>
            <a:ext cx="1143000" cy="507831"/>
          </a:xfrm>
          <a:prstGeom prst="rect">
            <a:avLst/>
          </a:prstGeom>
        </p:spPr>
        <p:txBody>
          <a:bodyPr wrap="square">
            <a:spAutoFit/>
          </a:bodyPr>
          <a:lstStyle/>
          <a:p>
            <a:pPr lvl="0"/>
            <a:r>
              <a:rPr lang="zh-CN" altLang="zh-CN" sz="2700" kern="100" dirty="0" smtClean="0">
                <a:solidFill>
                  <a:srgbClr val="0070C0"/>
                </a:solidFill>
                <a:latin typeface="Times New Roman"/>
                <a:ea typeface="微软雅黑"/>
                <a:cs typeface="Times New Roman"/>
              </a:rPr>
              <a:t>物体</a:t>
            </a:r>
            <a:endParaRPr lang="zh-CN" altLang="en-US" sz="2700" dirty="0">
              <a:solidFill>
                <a:srgbClr val="0070C0"/>
              </a:solidFill>
            </a:endParaRPr>
          </a:p>
        </p:txBody>
      </p:sp>
      <p:sp>
        <p:nvSpPr>
          <p:cNvPr id="4" name="矩形 3"/>
          <p:cNvSpPr/>
          <p:nvPr/>
        </p:nvSpPr>
        <p:spPr>
          <a:xfrm>
            <a:off x="3069357" y="1309514"/>
            <a:ext cx="2262158" cy="507831"/>
          </a:xfrm>
          <a:prstGeom prst="rect">
            <a:avLst/>
          </a:prstGeom>
        </p:spPr>
        <p:txBody>
          <a:bodyPr wrap="none">
            <a:spAutoFit/>
          </a:bodyPr>
          <a:lstStyle/>
          <a:p>
            <a:pPr lvl="0"/>
            <a:r>
              <a:rPr lang="zh-CN" altLang="zh-CN" sz="2700" kern="100" spc="-100" dirty="0">
                <a:solidFill>
                  <a:srgbClr val="0070C0"/>
                </a:solidFill>
                <a:latin typeface="Times New Roman"/>
                <a:ea typeface="微软雅黑"/>
                <a:cs typeface="Times New Roman"/>
              </a:rPr>
              <a:t>牛顿运动定律</a:t>
            </a:r>
          </a:p>
        </p:txBody>
      </p:sp>
      <p:sp>
        <p:nvSpPr>
          <p:cNvPr id="5" name="矩形 4"/>
          <p:cNvSpPr/>
          <p:nvPr/>
        </p:nvSpPr>
        <p:spPr>
          <a:xfrm>
            <a:off x="1197149" y="1904628"/>
            <a:ext cx="877163"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宏观</a:t>
            </a:r>
          </a:p>
        </p:txBody>
      </p:sp>
      <p:sp>
        <p:nvSpPr>
          <p:cNvPr id="6" name="矩形 5"/>
          <p:cNvSpPr/>
          <p:nvPr/>
        </p:nvSpPr>
        <p:spPr>
          <a:xfrm>
            <a:off x="2258219" y="1903884"/>
            <a:ext cx="877163"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低速</a:t>
            </a:r>
          </a:p>
        </p:txBody>
      </p:sp>
      <p:sp>
        <p:nvSpPr>
          <p:cNvPr id="7" name="矩形 6"/>
          <p:cNvSpPr/>
          <p:nvPr/>
        </p:nvSpPr>
        <p:spPr>
          <a:xfrm>
            <a:off x="3419872" y="1920473"/>
            <a:ext cx="1223412"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弱引力</a:t>
            </a:r>
          </a:p>
        </p:txBody>
      </p:sp>
      <p:sp>
        <p:nvSpPr>
          <p:cNvPr id="8" name="矩形 7"/>
          <p:cNvSpPr/>
          <p:nvPr/>
        </p:nvSpPr>
        <p:spPr>
          <a:xfrm>
            <a:off x="7408887" y="1932458"/>
            <a:ext cx="1569660" cy="507831"/>
          </a:xfrm>
          <a:prstGeom prst="rect">
            <a:avLst/>
          </a:prstGeom>
        </p:spPr>
        <p:txBody>
          <a:bodyPr wrap="none">
            <a:spAutoFit/>
          </a:bodyPr>
          <a:lstStyle/>
          <a:p>
            <a:pPr lvl="0"/>
            <a:r>
              <a:rPr lang="zh-CN" altLang="zh-CN" sz="2700" kern="100" dirty="0">
                <a:solidFill>
                  <a:srgbClr val="0070C0"/>
                </a:solidFill>
                <a:latin typeface="Times New Roman"/>
                <a:ea typeface="微软雅黑"/>
                <a:cs typeface="Times New Roman"/>
              </a:rPr>
              <a:t>天体力学</a:t>
            </a:r>
          </a:p>
        </p:txBody>
      </p:sp>
      <p:sp>
        <p:nvSpPr>
          <p:cNvPr id="13" name="矩形 12"/>
          <p:cNvSpPr/>
          <p:nvPr/>
        </p:nvSpPr>
        <p:spPr>
          <a:xfrm>
            <a:off x="7678593" y="3187472"/>
            <a:ext cx="1223412" cy="507831"/>
          </a:xfrm>
          <a:prstGeom prst="rect">
            <a:avLst/>
          </a:prstGeom>
        </p:spPr>
        <p:txBody>
          <a:bodyPr wrap="none">
            <a:spAutoFit/>
          </a:bodyPr>
          <a:lstStyle/>
          <a:p>
            <a:r>
              <a:rPr lang="zh-CN" altLang="zh-CN" sz="2700" kern="100" dirty="0">
                <a:solidFill>
                  <a:srgbClr val="0070C0"/>
                </a:solidFill>
                <a:latin typeface="Times New Roman"/>
                <a:ea typeface="微软雅黑"/>
                <a:cs typeface="Times New Roman"/>
              </a:rPr>
              <a:t>地面上</a:t>
            </a:r>
            <a:endParaRPr lang="zh-CN" altLang="en-US" dirty="0"/>
          </a:p>
        </p:txBody>
      </p:sp>
    </p:spTree>
    <p:extLst>
      <p:ext uri="{BB962C8B-B14F-4D97-AF65-F5344CB8AC3E}">
        <p14:creationId xmlns:p14="http://schemas.microsoft.com/office/powerpoint/2010/main" val="355294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203896" y="380256"/>
            <a:ext cx="5467274"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spcAft>
                <a:spcPts val="0"/>
              </a:spcAft>
            </a:pPr>
            <a:r>
              <a:rPr lang="zh-CN" altLang="en-US" sz="2800" b="1" kern="100" dirty="0">
                <a:solidFill>
                  <a:schemeClr val="tx1"/>
                </a:solidFill>
                <a:cs typeface="Times New Roman"/>
              </a:rPr>
              <a:t>二、从低速到高速</a:t>
            </a:r>
            <a:endParaRPr lang="zh-CN" altLang="zh-CN" sz="2800" b="1" kern="100" dirty="0">
              <a:solidFill>
                <a:schemeClr val="tx1"/>
              </a:solidFill>
              <a:effectLst/>
              <a:cs typeface="Courier New"/>
            </a:endParaRPr>
          </a:p>
        </p:txBody>
      </p:sp>
      <p:sp>
        <p:nvSpPr>
          <p:cNvPr id="3" name="圆角矩形 2"/>
          <p:cNvSpPr/>
          <p:nvPr/>
        </p:nvSpPr>
        <p:spPr>
          <a:xfrm>
            <a:off x="261047" y="125825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3"/>
          <p:cNvSpPr/>
          <p:nvPr/>
        </p:nvSpPr>
        <p:spPr>
          <a:xfrm>
            <a:off x="203896" y="1854681"/>
            <a:ext cx="8751067" cy="267765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在经典力学和狭义相对论中，物体的质量有何不同？</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在经典力学中，物体的质量不随运动状态的改变而改变，而在狭义相对论中，质量要随着物体运动速度的增大而增大</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554" y="725281"/>
            <a:ext cx="8895083" cy="3243196"/>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在经典力学和狭义相对论中，位移和时间的测量结果在不同参考系中有何区别？</a:t>
            </a:r>
            <a:endParaRPr lang="zh-CN" altLang="zh-CN" sz="2800" kern="100" dirty="0">
              <a:latin typeface="宋体"/>
              <a:cs typeface="Courier New"/>
            </a:endParaRPr>
          </a:p>
          <a:p>
            <a:pPr algn="just">
              <a:lnSpc>
                <a:spcPct val="150000"/>
              </a:lnSpc>
              <a:spcAft>
                <a:spcPts val="0"/>
              </a:spcAft>
              <a:tabLst>
                <a:tab pos="2070735" algn="l"/>
              </a:tabLst>
            </a:pPr>
            <a:r>
              <a:rPr lang="zh-CN" altLang="zh-CN" sz="2800" b="1" kern="100" dirty="0">
                <a:solidFill>
                  <a:srgbClr val="00B0F0"/>
                </a:solidFill>
                <a:latin typeface="Times New Roman"/>
                <a:ea typeface="微软雅黑"/>
                <a:cs typeface="Times New Roman"/>
              </a:rPr>
              <a:t>答案</a:t>
            </a:r>
            <a:r>
              <a:rPr lang="zh-CN" altLang="zh-CN" sz="2800" kern="100" dirty="0">
                <a:latin typeface="Times New Roman"/>
                <a:ea typeface="微软雅黑"/>
                <a:cs typeface="Times New Roman"/>
              </a:rPr>
              <a:t>　</a:t>
            </a:r>
            <a:r>
              <a:rPr lang="zh-CN" altLang="zh-CN" sz="2800" kern="100" dirty="0">
                <a:solidFill>
                  <a:srgbClr val="E46C0A"/>
                </a:solidFill>
                <a:latin typeface="Times New Roman"/>
                <a:ea typeface="微软雅黑"/>
                <a:cs typeface="Times New Roman"/>
              </a:rPr>
              <a:t>在经典力学中，同一过程的位移和时间的测量结果在不同参考系中是相同的；在狭义相对论中，同一过程的位移和时间的测量结果在不同参考系中是不同的</a:t>
            </a:r>
            <a:r>
              <a:rPr lang="en-US" altLang="zh-CN" sz="2800" kern="100" dirty="0">
                <a:solidFill>
                  <a:srgbClr val="E46C0A"/>
                </a:solidFill>
                <a:latin typeface="Times New Roman"/>
                <a:ea typeface="微软雅黑"/>
                <a:cs typeface="Courier New"/>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95443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6037" y="368077"/>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496119" y="932791"/>
            <a:ext cx="8146429" cy="3970318"/>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低速与高速的概念</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低速：通常所见物体的运动，如行驶的汽车、发射的导弹、人造地球卫星及宇宙飞船等物体皆为低速运动物体</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高速：有些微观粒子在一定条件下其速度可以</a:t>
            </a:r>
            <a:r>
              <a:rPr lang="zh-CN" altLang="zh-CN" sz="2800" kern="100" dirty="0" smtClean="0">
                <a:latin typeface="Times New Roman"/>
                <a:ea typeface="微软雅黑"/>
                <a:cs typeface="Times New Roman"/>
              </a:rPr>
              <a:t>与</a:t>
            </a:r>
            <a:endParaRPr lang="en-US" altLang="zh-CN" sz="2800" kern="100" dirty="0" smtClean="0">
              <a:latin typeface="Times New Roman"/>
              <a:ea typeface="微软雅黑"/>
              <a:cs typeface="Times New Roman"/>
            </a:endParaRPr>
          </a:p>
          <a:p>
            <a:pPr algn="just">
              <a:lnSpc>
                <a:spcPct val="150000"/>
              </a:lnSpc>
              <a:spcAft>
                <a:spcPts val="0"/>
              </a:spcAft>
              <a:tabLst>
                <a:tab pos="2070735" algn="l"/>
              </a:tabLst>
            </a:pP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相</a:t>
            </a:r>
            <a:r>
              <a:rPr lang="zh-CN" altLang="zh-CN" sz="2800" kern="100" dirty="0">
                <a:latin typeface="Times New Roman"/>
                <a:ea typeface="微软雅黑"/>
                <a:cs typeface="Times New Roman"/>
              </a:rPr>
              <a:t>接近，这样的速度称为高速</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582370" y="4208884"/>
            <a:ext cx="902811" cy="523220"/>
          </a:xfrm>
          <a:prstGeom prst="rect">
            <a:avLst/>
          </a:prstGeom>
        </p:spPr>
        <p:txBody>
          <a:bodyPr wrap="none">
            <a:spAutoFit/>
          </a:bodyPr>
          <a:lstStyle/>
          <a:p>
            <a:r>
              <a:rPr lang="zh-CN" altLang="zh-CN" sz="2800" kern="100" dirty="0">
                <a:solidFill>
                  <a:srgbClr val="0070C0"/>
                </a:solidFill>
                <a:latin typeface="Times New Roman"/>
                <a:ea typeface="微软雅黑"/>
                <a:cs typeface="Times New Roman"/>
              </a:rPr>
              <a:t>光速</a:t>
            </a:r>
            <a:endParaRPr lang="zh-CN" altLang="en-US" dirty="0">
              <a:solidFill>
                <a:srgbClr val="0070C0"/>
              </a:solidFill>
            </a:endParaRPr>
          </a:p>
        </p:txBody>
      </p:sp>
    </p:spTree>
    <p:extLst>
      <p:ext uri="{BB962C8B-B14F-4D97-AF65-F5344CB8AC3E}">
        <p14:creationId xmlns:p14="http://schemas.microsoft.com/office/powerpoint/2010/main" val="144731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7504" y="279017"/>
            <a:ext cx="8928000" cy="4481548"/>
          </a:xfrm>
          <a:prstGeom prst="rect">
            <a:avLst/>
          </a:prstGeom>
        </p:spPr>
        <p:txBody>
          <a:bodyPr wrap="square">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速度对质量的影响</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在经典力学中，物体的质量不</a:t>
            </a:r>
            <a:r>
              <a:rPr lang="zh-CN" altLang="zh-CN" sz="2600" kern="100" dirty="0" smtClean="0">
                <a:latin typeface="Times New Roman"/>
                <a:ea typeface="微软雅黑"/>
                <a:cs typeface="Times New Roman"/>
              </a:rPr>
              <a:t>随</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的</a:t>
            </a:r>
            <a:r>
              <a:rPr lang="zh-CN" altLang="zh-CN" sz="2600" kern="100" dirty="0">
                <a:latin typeface="Times New Roman"/>
                <a:ea typeface="微软雅黑"/>
                <a:cs typeface="Times New Roman"/>
              </a:rPr>
              <a:t>改变而改变</a:t>
            </a:r>
            <a:r>
              <a:rPr lang="en-US" altLang="zh-CN" sz="2600" kern="100" dirty="0">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爱因斯坦的狭义相对论指出，物体的质量随速度的</a:t>
            </a:r>
            <a:r>
              <a:rPr lang="zh-CN" altLang="zh-CN" sz="2600" kern="100" dirty="0" smtClean="0">
                <a:latin typeface="Times New Roman"/>
                <a:ea typeface="微软雅黑"/>
                <a:cs typeface="Times New Roman"/>
              </a:rPr>
              <a:t>增大而</a:t>
            </a:r>
            <a:endParaRPr lang="en-US" altLang="zh-CN" sz="2600" kern="100" dirty="0" smtClean="0">
              <a:latin typeface="Times New Roman"/>
              <a:ea typeface="微软雅黑"/>
              <a:cs typeface="Times New Roman"/>
            </a:endParaRPr>
          </a:p>
          <a:p>
            <a:pPr algn="just">
              <a:lnSpc>
                <a:spcPct val="197000"/>
              </a:lnSpc>
              <a:spcAft>
                <a:spcPts val="0"/>
              </a:spcAft>
              <a:tabLst>
                <a:tab pos="2070735" algn="l"/>
              </a:tabLst>
            </a:pPr>
            <a:endParaRPr lang="en-US" altLang="zh-CN" sz="2600" u="sng" kern="100" dirty="0">
              <a:latin typeface="Times New Roman"/>
              <a:ea typeface="微软雅黑"/>
              <a:cs typeface="Times New Roman"/>
            </a:endParaRPr>
          </a:p>
          <a:p>
            <a:pPr algn="just">
              <a:lnSpc>
                <a:spcPct val="150000"/>
              </a:lnSpc>
              <a:spcAft>
                <a:spcPts val="0"/>
              </a:spcAft>
              <a:tabLst>
                <a:tab pos="2070735" algn="l"/>
              </a:tabLst>
            </a:pP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a:t>
            </a:r>
            <a:r>
              <a:rPr lang="zh-CN" altLang="zh-CN" sz="2600" kern="100" dirty="0">
                <a:latin typeface="Times New Roman"/>
                <a:ea typeface="微软雅黑"/>
                <a:cs typeface="Times New Roman"/>
              </a:rPr>
              <a:t>即</a:t>
            </a:r>
            <a:r>
              <a:rPr lang="en-US" altLang="zh-CN" sz="2600" i="1" kern="100" dirty="0">
                <a:latin typeface="Times New Roman"/>
                <a:ea typeface="微软雅黑"/>
                <a:cs typeface="Courier New"/>
              </a:rPr>
              <a:t>m</a:t>
            </a:r>
            <a:r>
              <a:rPr lang="zh-CN" altLang="zh-CN" sz="2600" kern="100" dirty="0" smtClean="0">
                <a:latin typeface="Times New Roman"/>
                <a:ea typeface="微软雅黑"/>
                <a:cs typeface="Times New Roman"/>
              </a:rPr>
              <a:t>＝</a:t>
            </a:r>
            <a:r>
              <a:rPr lang="en-US" altLang="zh-CN" sz="2600" u="sng" kern="100" dirty="0" smtClean="0">
                <a:latin typeface="Times New Roman"/>
                <a:ea typeface="微软雅黑"/>
                <a:cs typeface="Times New Roman"/>
              </a:rPr>
              <a:t>               </a:t>
            </a:r>
            <a:r>
              <a:rPr lang="zh-CN" altLang="zh-CN" sz="2600" kern="100" dirty="0" smtClean="0">
                <a:latin typeface="Times New Roman"/>
                <a:ea typeface="微软雅黑"/>
                <a:cs typeface="Times New Roman"/>
              </a:rPr>
              <a:t>，</a:t>
            </a:r>
            <a:r>
              <a:rPr lang="zh-CN" altLang="zh-CN" sz="2600" kern="100" dirty="0">
                <a:latin typeface="Times New Roman"/>
                <a:ea typeface="微软雅黑"/>
                <a:cs typeface="Times New Roman"/>
              </a:rPr>
              <a:t>其中</a:t>
            </a:r>
            <a:r>
              <a:rPr lang="en-US" altLang="zh-CN" sz="2600" i="1" kern="100" dirty="0" err="1">
                <a:latin typeface="Times New Roman"/>
                <a:ea typeface="微软雅黑"/>
                <a:cs typeface="Courier New"/>
              </a:rPr>
              <a:t>m</a:t>
            </a:r>
            <a:r>
              <a:rPr lang="en-US" altLang="zh-CN" sz="2600" kern="100" baseline="-25000" dirty="0" err="1">
                <a:latin typeface="Times New Roman"/>
                <a:ea typeface="微软雅黑"/>
                <a:cs typeface="Courier New"/>
              </a:rPr>
              <a:t>0</a:t>
            </a:r>
            <a:r>
              <a:rPr lang="zh-CN" altLang="zh-CN" sz="2600" kern="100" dirty="0">
                <a:latin typeface="Times New Roman"/>
                <a:ea typeface="微软雅黑"/>
                <a:cs typeface="Times New Roman"/>
              </a:rPr>
              <a:t>是物体静止时的质量，</a:t>
            </a:r>
            <a:r>
              <a:rPr lang="en-US" altLang="zh-CN" sz="2600" i="1" kern="100" dirty="0">
                <a:latin typeface="Times New Roman"/>
                <a:ea typeface="微软雅黑"/>
                <a:cs typeface="Courier New"/>
              </a:rPr>
              <a:t>m</a:t>
            </a:r>
            <a:r>
              <a:rPr lang="zh-CN" altLang="zh-CN" sz="2600" kern="100" dirty="0">
                <a:latin typeface="Times New Roman"/>
                <a:ea typeface="微软雅黑"/>
                <a:cs typeface="Times New Roman"/>
              </a:rPr>
              <a:t>是物体速度为</a:t>
            </a:r>
            <a:r>
              <a:rPr lang="en-US" altLang="zh-CN" sz="2600" i="1" kern="100" dirty="0">
                <a:latin typeface="Book Antiqua"/>
                <a:ea typeface="微软雅黑"/>
                <a:cs typeface="Times New Roman"/>
              </a:rPr>
              <a:t>v</a:t>
            </a:r>
            <a:r>
              <a:rPr lang="zh-CN" altLang="zh-CN" sz="2600" kern="100" dirty="0">
                <a:latin typeface="Times New Roman"/>
                <a:ea typeface="微软雅黑"/>
                <a:cs typeface="Times New Roman"/>
              </a:rPr>
              <a:t>时的质量，</a:t>
            </a:r>
            <a:r>
              <a:rPr lang="en-US" altLang="zh-CN" sz="2600" i="1" kern="100" dirty="0">
                <a:latin typeface="Times New Roman"/>
                <a:ea typeface="微软雅黑"/>
                <a:cs typeface="Courier New"/>
              </a:rPr>
              <a:t>c</a:t>
            </a:r>
            <a:r>
              <a:rPr lang="zh-CN" altLang="zh-CN" sz="2600" kern="100" dirty="0">
                <a:latin typeface="Times New Roman"/>
                <a:ea typeface="微软雅黑"/>
                <a:cs typeface="Times New Roman"/>
              </a:rPr>
              <a:t>是真空中的光速</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在高速运动时，质量的测量结果是与运动状态密切相关的</a:t>
            </a:r>
            <a:r>
              <a:rPr lang="en-US" altLang="zh-CN" sz="2600" kern="100" dirty="0">
                <a:latin typeface="Times New Roman"/>
                <a:ea typeface="微软雅黑"/>
                <a:cs typeface="Courier New"/>
              </a:rPr>
              <a:t>.</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1149297"/>
              </p:ext>
            </p:extLst>
          </p:nvPr>
        </p:nvGraphicFramePr>
        <p:xfrm>
          <a:off x="2349277" y="2037022"/>
          <a:ext cx="1457325" cy="1381125"/>
        </p:xfrm>
        <a:graphic>
          <a:graphicData uri="http://schemas.openxmlformats.org/presentationml/2006/ole">
            <mc:AlternateContent xmlns:mc="http://schemas.openxmlformats.org/markup-compatibility/2006">
              <mc:Choice xmlns:v="urn:schemas-microsoft-com:vml" Requires="v">
                <p:oleObj spid="_x0000_s226224" name="文档" r:id="rId4" imgW="1464115" imgH="1388932" progId="Word.Document.12">
                  <p:embed/>
                </p:oleObj>
              </mc:Choice>
              <mc:Fallback>
                <p:oleObj name="文档" r:id="rId4" imgW="1464115" imgH="1388932" progId="Word.Document.12">
                  <p:embed/>
                  <p:pic>
                    <p:nvPicPr>
                      <p:cNvPr id="0" name=""/>
                      <p:cNvPicPr>
                        <a:picLocks noChangeAspect="1" noChangeArrowheads="1"/>
                      </p:cNvPicPr>
                      <p:nvPr/>
                    </p:nvPicPr>
                    <p:blipFill>
                      <a:blip r:embed="rId5"/>
                      <a:srcRect/>
                      <a:stretch>
                        <a:fillRect/>
                      </a:stretch>
                    </p:blipFill>
                    <p:spPr bwMode="auto">
                      <a:xfrm>
                        <a:off x="2349277" y="2037022"/>
                        <a:ext cx="14573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69987" y="2895041"/>
            <a:ext cx="1152128" cy="492443"/>
          </a:xfrm>
          <a:prstGeom prst="rect">
            <a:avLst/>
          </a:prstGeom>
        </p:spPr>
        <p:txBody>
          <a:bodyPr wrap="square">
            <a:spAutoFit/>
          </a:bodyPr>
          <a:lstStyle/>
          <a:p>
            <a:pPr lvl="0"/>
            <a:r>
              <a:rPr lang="zh-CN" altLang="zh-CN" sz="2600" kern="100" dirty="0" smtClean="0">
                <a:solidFill>
                  <a:srgbClr val="0070C0"/>
                </a:solidFill>
                <a:latin typeface="Times New Roman"/>
                <a:ea typeface="微软雅黑"/>
                <a:cs typeface="Times New Roman"/>
              </a:rPr>
              <a:t>增大</a:t>
            </a:r>
            <a:endParaRPr lang="zh-CN" altLang="en-US" sz="2600" dirty="0">
              <a:solidFill>
                <a:srgbClr val="0070C0"/>
              </a:solidFill>
            </a:endParaRPr>
          </a:p>
        </p:txBody>
      </p:sp>
      <p:sp>
        <p:nvSpPr>
          <p:cNvPr id="6" name="矩形 5"/>
          <p:cNvSpPr/>
          <p:nvPr/>
        </p:nvSpPr>
        <p:spPr>
          <a:xfrm>
            <a:off x="5204351" y="950825"/>
            <a:ext cx="1518364" cy="492443"/>
          </a:xfrm>
          <a:prstGeom prst="rect">
            <a:avLst/>
          </a:prstGeom>
        </p:spPr>
        <p:txBody>
          <a:bodyPr wrap="none">
            <a:spAutoFit/>
          </a:bodyPr>
          <a:lstStyle/>
          <a:p>
            <a:pPr lvl="0"/>
            <a:r>
              <a:rPr lang="zh-CN" altLang="zh-CN" sz="2600" kern="100" dirty="0">
                <a:solidFill>
                  <a:srgbClr val="0070C0"/>
                </a:solidFill>
                <a:latin typeface="Times New Roman"/>
                <a:ea typeface="微软雅黑"/>
                <a:cs typeface="Times New Roman"/>
              </a:rPr>
              <a:t>运动状态</a:t>
            </a:r>
          </a:p>
        </p:txBody>
      </p:sp>
    </p:spTree>
    <p:extLst>
      <p:ext uri="{BB962C8B-B14F-4D97-AF65-F5344CB8AC3E}">
        <p14:creationId xmlns:p14="http://schemas.microsoft.com/office/powerpoint/2010/main" val="421498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07504" y="231392"/>
            <a:ext cx="8928000" cy="4535857"/>
          </a:xfrm>
          <a:prstGeom prst="rect">
            <a:avLst/>
          </a:prstGeom>
        </p:spPr>
        <p:txBody>
          <a:bodyPr wrap="square">
            <a:spAutoFit/>
          </a:bodyPr>
          <a:lstStyle/>
          <a:p>
            <a:pPr algn="just">
              <a:lnSpc>
                <a:spcPct val="15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速度对物理规律的影响</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spc="-100" dirty="0">
                <a:latin typeface="Times New Roman"/>
                <a:ea typeface="微软雅黑"/>
                <a:cs typeface="Times New Roman"/>
              </a:rPr>
              <a:t>经典力学认为位移和时间的测量结果都与</a:t>
            </a:r>
            <a:r>
              <a:rPr lang="zh-CN" altLang="zh-CN" sz="2800" kern="100" spc="-100" dirty="0" smtClean="0">
                <a:latin typeface="Times New Roman"/>
                <a:ea typeface="微软雅黑"/>
                <a:cs typeface="Times New Roman"/>
              </a:rPr>
              <a:t>参考</a:t>
            </a:r>
            <a:r>
              <a:rPr lang="zh-CN" altLang="zh-CN" sz="2800" kern="100" dirty="0" smtClean="0">
                <a:latin typeface="Times New Roman"/>
                <a:ea typeface="微软雅黑"/>
                <a:cs typeface="Times New Roman"/>
              </a:rPr>
              <a:t>系</a:t>
            </a:r>
            <a:r>
              <a:rPr lang="en-US" altLang="zh-CN" sz="2800" u="sng" kern="100" dirty="0" smtClean="0">
                <a:latin typeface="Times New Roman"/>
                <a:ea typeface="微软雅黑"/>
                <a:cs typeface="Times New Roman"/>
              </a:rPr>
              <a:t>        </a:t>
            </a:r>
            <a:r>
              <a:rPr lang="en-US" altLang="zh-CN" sz="2800" kern="100" dirty="0" smtClean="0">
                <a:latin typeface="Times New Roman"/>
                <a:ea typeface="微软雅黑"/>
                <a:cs typeface="Courier New"/>
              </a:rPr>
              <a:t>.</a:t>
            </a:r>
            <a:r>
              <a:rPr lang="zh-CN" altLang="zh-CN" sz="2800" kern="100" spc="-130" dirty="0">
                <a:latin typeface="Times New Roman"/>
                <a:ea typeface="微软雅黑"/>
                <a:cs typeface="Times New Roman"/>
              </a:rPr>
              <a:t>相对论认</a:t>
            </a:r>
            <a:r>
              <a:rPr lang="zh-CN" altLang="zh-CN" sz="2800" kern="100" spc="-500" dirty="0">
                <a:latin typeface="Times New Roman"/>
                <a:ea typeface="微软雅黑"/>
                <a:cs typeface="Times New Roman"/>
              </a:rPr>
              <a:t>为，</a:t>
            </a:r>
            <a:r>
              <a:rPr lang="zh-CN" altLang="zh-CN" sz="2800" kern="100" spc="-130" dirty="0">
                <a:latin typeface="Times New Roman"/>
                <a:ea typeface="微软雅黑"/>
                <a:cs typeface="Times New Roman"/>
              </a:rPr>
              <a:t>同一过程的位移和时间的测量与</a:t>
            </a:r>
            <a:r>
              <a:rPr lang="zh-CN" altLang="zh-CN" sz="2800" kern="100" spc="-130" dirty="0" smtClean="0">
                <a:latin typeface="Times New Roman"/>
                <a:ea typeface="微软雅黑"/>
                <a:cs typeface="Times New Roman"/>
              </a:rPr>
              <a:t>参考系</a:t>
            </a:r>
            <a:r>
              <a:rPr lang="en-US" altLang="zh-CN" sz="2800" u="sng" kern="100" dirty="0" smtClean="0">
                <a:latin typeface="Times New Roman"/>
                <a:ea typeface="微软雅黑"/>
                <a:cs typeface="Times New Roman"/>
              </a:rPr>
              <a:t>       </a:t>
            </a:r>
            <a:r>
              <a:rPr lang="zh-CN" altLang="zh-CN" sz="2800" kern="100" spc="-1100" dirty="0" smtClean="0">
                <a:latin typeface="Times New Roman"/>
                <a:ea typeface="微软雅黑"/>
                <a:cs typeface="Times New Roman"/>
              </a:rPr>
              <a:t>，</a:t>
            </a:r>
            <a:r>
              <a:rPr lang="zh-CN" altLang="zh-CN" sz="2800" kern="100" dirty="0">
                <a:latin typeface="Times New Roman"/>
                <a:ea typeface="微软雅黑"/>
                <a:cs typeface="Times New Roman"/>
              </a:rPr>
              <a:t>在不同的参考系中</a:t>
            </a:r>
            <a:r>
              <a:rPr lang="zh-CN" altLang="zh-CN" sz="2800" kern="100" dirty="0" smtClean="0">
                <a:latin typeface="Times New Roman"/>
                <a:ea typeface="微软雅黑"/>
                <a:cs typeface="Times New Roman"/>
              </a:rPr>
              <a:t>是</a:t>
            </a:r>
            <a:r>
              <a:rPr lang="en-US" altLang="zh-CN" sz="2800" u="sng" kern="100" dirty="0" smtClean="0">
                <a:latin typeface="Times New Roman"/>
                <a:ea typeface="微软雅黑"/>
                <a:cs typeface="Times New Roman"/>
              </a:rPr>
              <a:t>          </a:t>
            </a:r>
            <a:r>
              <a:rPr lang="zh-CN" altLang="zh-CN" sz="2800" kern="100" dirty="0" smtClean="0">
                <a:latin typeface="Times New Roman"/>
                <a:ea typeface="微软雅黑"/>
                <a:cs typeface="Times New Roman"/>
              </a:rPr>
              <a:t>的</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对于低速运动问题，一般用经典力学规律来处理</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对于高速运动问题，经典力学已不再适用，需要用相对论知识来处理</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3" name="矩形 2"/>
          <p:cNvSpPr/>
          <p:nvPr/>
        </p:nvSpPr>
        <p:spPr>
          <a:xfrm>
            <a:off x="3385964" y="2228185"/>
            <a:ext cx="1295648" cy="523220"/>
          </a:xfrm>
          <a:prstGeom prst="rect">
            <a:avLst/>
          </a:prstGeom>
        </p:spPr>
        <p:txBody>
          <a:bodyPr wrap="square">
            <a:spAutoFit/>
          </a:bodyPr>
          <a:lstStyle/>
          <a:p>
            <a:pPr lvl="0"/>
            <a:r>
              <a:rPr lang="zh-CN" altLang="zh-CN" sz="2800" kern="100" dirty="0" smtClean="0">
                <a:solidFill>
                  <a:srgbClr val="0070C0"/>
                </a:solidFill>
                <a:latin typeface="Times New Roman"/>
                <a:ea typeface="微软雅黑"/>
                <a:cs typeface="Times New Roman"/>
              </a:rPr>
              <a:t>不同</a:t>
            </a:r>
            <a:endParaRPr lang="zh-CN" altLang="en-US" dirty="0">
              <a:solidFill>
                <a:srgbClr val="0070C0"/>
              </a:solidFill>
            </a:endParaRPr>
          </a:p>
        </p:txBody>
      </p:sp>
      <p:sp>
        <p:nvSpPr>
          <p:cNvPr id="4" name="矩形 3"/>
          <p:cNvSpPr/>
          <p:nvPr/>
        </p:nvSpPr>
        <p:spPr>
          <a:xfrm>
            <a:off x="7874843" y="939835"/>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无关</a:t>
            </a:r>
          </a:p>
        </p:txBody>
      </p:sp>
      <p:sp>
        <p:nvSpPr>
          <p:cNvPr id="7" name="矩形 6"/>
          <p:cNvSpPr/>
          <p:nvPr/>
        </p:nvSpPr>
        <p:spPr>
          <a:xfrm>
            <a:off x="7874843" y="1579891"/>
            <a:ext cx="902811" cy="523220"/>
          </a:xfrm>
          <a:prstGeom prst="rect">
            <a:avLst/>
          </a:prstGeom>
        </p:spPr>
        <p:txBody>
          <a:bodyPr wrap="none">
            <a:spAutoFit/>
          </a:bodyPr>
          <a:lstStyle/>
          <a:p>
            <a:pPr lvl="0"/>
            <a:r>
              <a:rPr lang="zh-CN" altLang="zh-CN" sz="2800" kern="100" dirty="0">
                <a:solidFill>
                  <a:srgbClr val="0070C0"/>
                </a:solidFill>
                <a:latin typeface="Times New Roman"/>
                <a:ea typeface="微软雅黑"/>
                <a:cs typeface="Times New Roman"/>
              </a:rPr>
              <a:t>有关</a:t>
            </a:r>
          </a:p>
        </p:txBody>
      </p:sp>
    </p:spTree>
    <p:extLst>
      <p:ext uri="{BB962C8B-B14F-4D97-AF65-F5344CB8AC3E}">
        <p14:creationId xmlns:p14="http://schemas.microsoft.com/office/powerpoint/2010/main" val="3515701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3288</TotalTime>
  <Words>973</Words>
  <Application>Microsoft Office PowerPoint</Application>
  <PresentationFormat>全屏显示(16:9)</PresentationFormat>
  <Paragraphs>126</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Office 主题​​</vt:lpstr>
      <vt:lpstr>文档</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2277</cp:revision>
  <dcterms:created xsi:type="dcterms:W3CDTF">2015-03-06T01:52:29Z</dcterms:created>
  <dcterms:modified xsi:type="dcterms:W3CDTF">2015-09-02T10:13:58Z</dcterms:modified>
</cp:coreProperties>
</file>