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92" r:id="rId5"/>
    <p:sldId id="348" r:id="rId6"/>
    <p:sldId id="349" r:id="rId7"/>
    <p:sldId id="320" r:id="rId8"/>
    <p:sldId id="293" r:id="rId9"/>
    <p:sldId id="294" r:id="rId10"/>
    <p:sldId id="326" r:id="rId11"/>
    <p:sldId id="328" r:id="rId12"/>
    <p:sldId id="350" r:id="rId13"/>
    <p:sldId id="312" r:id="rId14"/>
    <p:sldId id="321" r:id="rId15"/>
    <p:sldId id="298" r:id="rId16"/>
    <p:sldId id="329" r:id="rId17"/>
    <p:sldId id="315" r:id="rId18"/>
    <p:sldId id="330" r:id="rId19"/>
    <p:sldId id="351" r:id="rId20"/>
    <p:sldId id="316" r:id="rId21"/>
    <p:sldId id="331" r:id="rId22"/>
    <p:sldId id="352" r:id="rId23"/>
    <p:sldId id="353" r:id="rId24"/>
    <p:sldId id="354" r:id="rId25"/>
    <p:sldId id="303" r:id="rId26"/>
    <p:sldId id="322" r:id="rId27"/>
    <p:sldId id="304" r:id="rId28"/>
    <p:sldId id="305" r:id="rId29"/>
    <p:sldId id="306" r:id="rId30"/>
    <p:sldId id="307" r:id="rId31"/>
    <p:sldId id="347" r:id="rId32"/>
    <p:sldId id="274" r:id="rId3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9883" autoAdjust="0"/>
  </p:normalViewPr>
  <p:slideViewPr>
    <p:cSldViewPr>
      <p:cViewPr>
        <p:scale>
          <a:sx n="100" d="100"/>
          <a:sy n="100" d="100"/>
        </p:scale>
        <p:origin x="-1944" y="-9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 Id="rId4"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 Id="rId5" Type="http://schemas.openxmlformats.org/officeDocument/2006/relationships/image" Target="../media/image9.emf"/><Relationship Id="rId4"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5" Type="http://schemas.openxmlformats.org/officeDocument/2006/relationships/image" Target="../media/image14.emf"/><Relationship Id="rId4"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4" Type="http://schemas.openxmlformats.org/officeDocument/2006/relationships/image" Target="../media/image23.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形标注 4"/>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矩形 5"/>
          <p:cNvSpPr/>
          <p:nvPr userDrawn="1"/>
        </p:nvSpPr>
        <p:spPr>
          <a:xfrm>
            <a:off x="3635895" y="1660029"/>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9225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8181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6" name="矩形 5"/>
          <p:cNvSpPr/>
          <p:nvPr userDrawn="1"/>
        </p:nvSpPr>
        <p:spPr>
          <a:xfrm>
            <a:off x="3589859" y="165572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形标注 7"/>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userDrawn="1"/>
        </p:nvSpPr>
        <p:spPr>
          <a:xfrm>
            <a:off x="3880495" y="1851670"/>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13" name="标题 1">
            <a:hlinkClick r:id="rId3"/>
          </p:cNvPr>
          <p:cNvSpPr txBox="1">
            <a:spLocks/>
          </p:cNvSpPr>
          <p:nvPr userDrawn="1"/>
        </p:nvSpPr>
        <p:spPr>
          <a:xfrm>
            <a:off x="3962028" y="2490217"/>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4" name="矩形 13"/>
          <p:cNvSpPr/>
          <p:nvPr userDrawn="1"/>
        </p:nvSpPr>
        <p:spPr>
          <a:xfrm>
            <a:off x="638547" y="20744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2026753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435">
                                          <p:stCondLst>
                                            <p:cond delay="0"/>
                                          </p:stCondLst>
                                        </p:cTn>
                                        <p:tgtEl>
                                          <p:spTgt spid="13"/>
                                        </p:tgtEl>
                                      </p:cBhvr>
                                    </p:animEffect>
                                    <p:anim calcmode="lin" valueType="num">
                                      <p:cBhvr>
                                        <p:cTn id="8" dur="1367"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3"/>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3"/>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3"/>
                                        </p:tgtEl>
                                        <p:attrNameLst>
                                          <p:attrName>ppt_y</p:attrName>
                                        </p:attrNameLst>
                                      </p:cBhvr>
                                      <p:tavLst>
                                        <p:tav tm="0" fmla="#ppt_y-sin(pi*$)/81">
                                          <p:val>
                                            <p:fltVal val="0"/>
                                          </p:val>
                                        </p:tav>
                                        <p:tav tm="100000">
                                          <p:val>
                                            <p:fltVal val="1"/>
                                          </p:val>
                                        </p:tav>
                                      </p:tavLst>
                                    </p:anim>
                                    <p:animScale>
                                      <p:cBhvr>
                                        <p:cTn id="13" dur="20">
                                          <p:stCondLst>
                                            <p:cond delay="487"/>
                                          </p:stCondLst>
                                        </p:cTn>
                                        <p:tgtEl>
                                          <p:spTgt spid="13"/>
                                        </p:tgtEl>
                                      </p:cBhvr>
                                      <p:to x="100000" y="60000"/>
                                    </p:animScale>
                                    <p:animScale>
                                      <p:cBhvr>
                                        <p:cTn id="14" dur="124" decel="50000">
                                          <p:stCondLst>
                                            <p:cond delay="507"/>
                                          </p:stCondLst>
                                        </p:cTn>
                                        <p:tgtEl>
                                          <p:spTgt spid="13"/>
                                        </p:tgtEl>
                                      </p:cBhvr>
                                      <p:to x="100000" y="100000"/>
                                    </p:animScale>
                                    <p:animScale>
                                      <p:cBhvr>
                                        <p:cTn id="15" dur="20">
                                          <p:stCondLst>
                                            <p:cond delay="984"/>
                                          </p:stCondLst>
                                        </p:cTn>
                                        <p:tgtEl>
                                          <p:spTgt spid="13"/>
                                        </p:tgtEl>
                                      </p:cBhvr>
                                      <p:to x="100000" y="80000"/>
                                    </p:animScale>
                                    <p:animScale>
                                      <p:cBhvr>
                                        <p:cTn id="16" dur="124" decel="50000">
                                          <p:stCondLst>
                                            <p:cond delay="1004"/>
                                          </p:stCondLst>
                                        </p:cTn>
                                        <p:tgtEl>
                                          <p:spTgt spid="13"/>
                                        </p:tgtEl>
                                      </p:cBhvr>
                                      <p:to x="100000" y="100000"/>
                                    </p:animScale>
                                    <p:animScale>
                                      <p:cBhvr>
                                        <p:cTn id="17" dur="20">
                                          <p:stCondLst>
                                            <p:cond delay="1231"/>
                                          </p:stCondLst>
                                        </p:cTn>
                                        <p:tgtEl>
                                          <p:spTgt spid="13"/>
                                        </p:tgtEl>
                                      </p:cBhvr>
                                      <p:to x="100000" y="90000"/>
                                    </p:animScale>
                                    <p:animScale>
                                      <p:cBhvr>
                                        <p:cTn id="18" dur="124" decel="50000">
                                          <p:stCondLst>
                                            <p:cond delay="1251"/>
                                          </p:stCondLst>
                                        </p:cTn>
                                        <p:tgtEl>
                                          <p:spTgt spid="13"/>
                                        </p:tgtEl>
                                      </p:cBhvr>
                                      <p:to x="100000" y="100000"/>
                                    </p:animScale>
                                    <p:animScale>
                                      <p:cBhvr>
                                        <p:cTn id="19" dur="20">
                                          <p:stCondLst>
                                            <p:cond delay="1356"/>
                                          </p:stCondLst>
                                        </p:cTn>
                                        <p:tgtEl>
                                          <p:spTgt spid="13"/>
                                        </p:tgtEl>
                                      </p:cBhvr>
                                      <p:to x="100000" y="95000"/>
                                    </p:animScale>
                                    <p:animScale>
                                      <p:cBhvr>
                                        <p:cTn id="20" dur="124" decel="50000">
                                          <p:stCondLst>
                                            <p:cond delay="1376"/>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620627"/>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62"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__17.doc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package" Target="../embeddings/Microsoft_Word___18.docx"/><Relationship Id="rId7" Type="http://schemas.openxmlformats.org/officeDocument/2006/relationships/package" Target="../embeddings/Microsoft_Word___20.docx"/><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1.emf"/><Relationship Id="rId5" Type="http://schemas.openxmlformats.org/officeDocument/2006/relationships/package" Target="../embeddings/Microsoft_Word___19.docx"/><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package" Target="../embeddings/Microsoft_Word___21.docx"/></Relationships>
</file>

<file path=ppt/slides/_rels/slide12.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package" Target="../embeddings/Microsoft_Word___22.docx"/><Relationship Id="rId7" Type="http://schemas.openxmlformats.org/officeDocument/2006/relationships/package" Target="../embeddings/Microsoft_Word___24.docx"/><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5.emf"/><Relationship Id="rId5" Type="http://schemas.openxmlformats.org/officeDocument/2006/relationships/package" Target="../embeddings/Microsoft_Word___23.docx"/><Relationship Id="rId10" Type="http://schemas.openxmlformats.org/officeDocument/2006/relationships/image" Target="../media/image27.emf"/><Relationship Id="rId4" Type="http://schemas.openxmlformats.org/officeDocument/2006/relationships/image" Target="../media/image24.emf"/><Relationship Id="rId9" Type="http://schemas.openxmlformats.org/officeDocument/2006/relationships/package" Target="../embeddings/Microsoft_Word___25.docx"/></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__26.docx"/><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9.emf"/><Relationship Id="rId5" Type="http://schemas.openxmlformats.org/officeDocument/2006/relationships/package" Target="../embeddings/Microsoft_Word___27.docx"/><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__28.docx"/><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0.emf"/></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__29.docx"/><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2.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__30.docx"/><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3.emf"/></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__31.docx"/><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7.emf"/></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__32.docx"/><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9.emf"/><Relationship Id="rId5" Type="http://schemas.openxmlformats.org/officeDocument/2006/relationships/package" Target="../embeddings/Microsoft_Word___33.docx"/><Relationship Id="rId4" Type="http://schemas.openxmlformats.org/officeDocument/2006/relationships/image" Target="../media/image38.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__34.docx"/><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1.emf"/><Relationship Id="rId5" Type="http://schemas.openxmlformats.org/officeDocument/2006/relationships/package" Target="../embeddings/Microsoft_Word___35.docx"/><Relationship Id="rId4" Type="http://schemas.openxmlformats.org/officeDocument/2006/relationships/image" Target="../media/image40.emf"/></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package" Target="../embeddings/Microsoft_Word___36.docx"/><Relationship Id="rId7" Type="http://schemas.openxmlformats.org/officeDocument/2006/relationships/slide" Target="slide2.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3.emf"/><Relationship Id="rId5" Type="http://schemas.openxmlformats.org/officeDocument/2006/relationships/package" Target="../embeddings/Microsoft_Word___37.docx"/><Relationship Id="rId4" Type="http://schemas.openxmlformats.org/officeDocument/2006/relationships/image" Target="../media/image42.emf"/></Relationships>
</file>

<file path=ppt/slides/_rels/slide25.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5.xml"/><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26.xml.rels><?xml version="1.0" encoding="UTF-8" standalone="yes"?>
<Relationships xmlns="http://schemas.openxmlformats.org/package/2006/relationships"><Relationship Id="rId8" Type="http://schemas.openxmlformats.org/officeDocument/2006/relationships/package" Target="../embeddings/Microsoft_Word___39.docx"/><Relationship Id="rId3" Type="http://schemas.openxmlformats.org/officeDocument/2006/relationships/slide" Target="slide25.xml"/><Relationship Id="rId7" Type="http://schemas.openxmlformats.org/officeDocument/2006/relationships/image" Target="../media/image44.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package" Target="../embeddings/Microsoft_Word___38.docx"/><Relationship Id="rId5" Type="http://schemas.openxmlformats.org/officeDocument/2006/relationships/slide" Target="slide29.xml"/><Relationship Id="rId4" Type="http://schemas.openxmlformats.org/officeDocument/2006/relationships/slide" Target="slide27.xml"/><Relationship Id="rId9" Type="http://schemas.openxmlformats.org/officeDocument/2006/relationships/image" Target="../media/image45.emf"/></Relationships>
</file>

<file path=ppt/slides/_rels/slide27.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slide" Target="slide29.xml"/><Relationship Id="rId4" Type="http://schemas.openxmlformats.org/officeDocument/2006/relationships/slide" Target="slide27.xml"/></Relationships>
</file>

<file path=ppt/slides/_rels/slide2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5.xml"/><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2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5.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slide" Target="slide29.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Word___40.docx"/><Relationship Id="rId7" Type="http://schemas.openxmlformats.org/officeDocument/2006/relationships/slide" Target="slide29.xm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slide" Target="slide27.xml"/><Relationship Id="rId5" Type="http://schemas.openxmlformats.org/officeDocument/2006/relationships/slide" Target="slide25.xml"/><Relationship Id="rId4" Type="http://schemas.openxmlformats.org/officeDocument/2006/relationships/image" Target="../media/image48.emf"/></Relationships>
</file>

<file path=ppt/slides/_rels/slide3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25.xml"/><Relationship Id="rId7" Type="http://schemas.openxmlformats.org/officeDocument/2006/relationships/image" Target="../media/image49.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package" Target="../embeddings/Microsoft_Word___41.docx"/><Relationship Id="rId5" Type="http://schemas.openxmlformats.org/officeDocument/2006/relationships/slide" Target="slide29.xml"/><Relationship Id="rId4" Type="http://schemas.openxmlformats.org/officeDocument/2006/relationships/slide" Target="slide27.xml"/><Relationship Id="rId9"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__2.doc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package" Target="../embeddings/Microsoft_Word___3.docx"/><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package" Target="../embeddings/Microsoft_Word___4.docx"/><Relationship Id="rId7" Type="http://schemas.openxmlformats.org/officeDocument/2006/relationships/package" Target="../embeddings/Microsoft_Word___6.docx"/><Relationship Id="rId12"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emf"/><Relationship Id="rId11" Type="http://schemas.openxmlformats.org/officeDocument/2006/relationships/package" Target="../embeddings/Microsoft_Word___8.docx"/><Relationship Id="rId5" Type="http://schemas.openxmlformats.org/officeDocument/2006/relationships/package" Target="../embeddings/Microsoft_Word___5.docx"/><Relationship Id="rId10" Type="http://schemas.openxmlformats.org/officeDocument/2006/relationships/image" Target="../media/image8.emf"/><Relationship Id="rId4" Type="http://schemas.openxmlformats.org/officeDocument/2006/relationships/image" Target="../media/image5.emf"/><Relationship Id="rId9" Type="http://schemas.openxmlformats.org/officeDocument/2006/relationships/package" Target="../embeddings/Microsoft_Word___7.docx"/></Relationships>
</file>

<file path=ppt/slides/_rels/slide6.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package" Target="../embeddings/Microsoft_Word___9.docx"/><Relationship Id="rId7" Type="http://schemas.openxmlformats.org/officeDocument/2006/relationships/package" Target="../embeddings/Microsoft_Word___11.docx"/><Relationship Id="rId12"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emf"/><Relationship Id="rId11" Type="http://schemas.openxmlformats.org/officeDocument/2006/relationships/package" Target="../embeddings/Microsoft_Word___13.docx"/><Relationship Id="rId5" Type="http://schemas.openxmlformats.org/officeDocument/2006/relationships/package" Target="../embeddings/Microsoft_Word___10.docx"/><Relationship Id="rId10" Type="http://schemas.openxmlformats.org/officeDocument/2006/relationships/image" Target="../media/image13.emf"/><Relationship Id="rId4" Type="http://schemas.openxmlformats.org/officeDocument/2006/relationships/image" Target="../media/image10.emf"/><Relationship Id="rId9" Type="http://schemas.openxmlformats.org/officeDocument/2006/relationships/package" Target="../embeddings/Microsoft_Word___12.docx"/></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__14.docx"/><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png"/><Relationship Id="rId5" Type="http://schemas.openxmlformats.org/officeDocument/2006/relationships/slide" Target="slide2.xml"/><Relationship Id="rId4" Type="http://schemas.openxmlformats.org/officeDocument/2006/relationships/image" Target="../media/image15.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__15.doc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__16.doc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5468" y="2050618"/>
            <a:ext cx="2733700" cy="1015663"/>
          </a:xfrm>
          <a:prstGeom prst="rect">
            <a:avLst/>
          </a:prstGeom>
        </p:spPr>
        <p:txBody>
          <a:bodyPr wrap="square">
            <a:spAutoFit/>
          </a:bodyPr>
          <a:lstStyle/>
          <a:p>
            <a:pPr>
              <a:defRPr/>
            </a:pPr>
            <a:r>
              <a:rPr lang="zh-CN" altLang="en-US" sz="6000" b="1" dirty="0" smtClean="0">
                <a:solidFill>
                  <a:srgbClr val="0070C0"/>
                </a:solidFill>
                <a:latin typeface="Times New Roman" panose="02020603050405020304" pitchFamily="18" charset="0"/>
                <a:ea typeface="微软雅黑" pitchFamily="34" charset="-122"/>
                <a:cs typeface="Times New Roman" panose="02020603050405020304" pitchFamily="18" charset="0"/>
              </a:rPr>
              <a:t>第六章</a:t>
            </a:r>
            <a:endParaRPr lang="en-US" altLang="zh-CN" sz="6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矩形 6"/>
          <p:cNvSpPr/>
          <p:nvPr/>
        </p:nvSpPr>
        <p:spPr>
          <a:xfrm>
            <a:off x="3851920" y="2132499"/>
            <a:ext cx="5292080" cy="907941"/>
          </a:xfrm>
          <a:prstGeom prst="rect">
            <a:avLst/>
          </a:prstGeom>
        </p:spPr>
        <p:txBody>
          <a:bodyPr wrap="square">
            <a:spAutoFit/>
          </a:bodyPr>
          <a:lstStyle/>
          <a:p>
            <a:pPr>
              <a:defRPr/>
            </a:pPr>
            <a:r>
              <a:rPr lang="zh-CN" altLang="en-US" sz="5300" b="1" dirty="0" smtClean="0">
                <a:solidFill>
                  <a:schemeClr val="tx1">
                    <a:lumMod val="85000"/>
                    <a:lumOff val="15000"/>
                  </a:schemeClr>
                </a:solidFill>
                <a:latin typeface="Impact" panose="020B0806030902050204" pitchFamily="34" charset="0"/>
                <a:ea typeface="微软雅黑" pitchFamily="34" charset="-122"/>
              </a:rPr>
              <a:t>万有引力与航天</a:t>
            </a:r>
            <a:endParaRPr lang="zh-CN" altLang="en-US" sz="53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3164096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979" y="401985"/>
            <a:ext cx="8948042" cy="2507418"/>
          </a:xfrm>
          <a:prstGeom prst="rect">
            <a:avLst/>
          </a:prstGeom>
        </p:spPr>
        <p:txBody>
          <a:bodyPr wrap="square">
            <a:spAutoFit/>
          </a:bodyPr>
          <a:lstStyle/>
          <a:p>
            <a:pPr algn="just">
              <a:lnSpc>
                <a:spcPct val="150000"/>
              </a:lnSpc>
              <a:spcAft>
                <a:spcPts val="0"/>
              </a:spcAft>
              <a:tabLst>
                <a:tab pos="2070735" algn="l"/>
              </a:tabLst>
            </a:pPr>
            <a:r>
              <a:rPr lang="zh-CN" altLang="zh-CN" sz="2700" b="1" kern="100" dirty="0" smtClean="0">
                <a:solidFill>
                  <a:srgbClr val="00B050"/>
                </a:solidFill>
                <a:latin typeface="Times New Roman"/>
                <a:ea typeface="微软雅黑"/>
                <a:cs typeface="Times New Roman"/>
              </a:rPr>
              <a:t>例</a:t>
            </a:r>
            <a:r>
              <a:rPr lang="en-US" altLang="zh-CN" sz="2700" b="1" kern="100" dirty="0" smtClean="0">
                <a:solidFill>
                  <a:srgbClr val="00B050"/>
                </a:solidFill>
                <a:latin typeface="Times New Roman"/>
                <a:ea typeface="微软雅黑"/>
                <a:cs typeface="Courier New"/>
              </a:rPr>
              <a:t>1</a:t>
            </a:r>
            <a:r>
              <a:rPr lang="zh-CN" altLang="zh-CN" sz="2700" kern="100" dirty="0" smtClean="0">
                <a:solidFill>
                  <a:srgbClr val="404040"/>
                </a:solidFill>
                <a:latin typeface="Times New Roman"/>
                <a:ea typeface="微软雅黑"/>
                <a:cs typeface="Times New Roman"/>
              </a:rPr>
              <a:t>　</a:t>
            </a:r>
            <a:r>
              <a:rPr lang="en-US" altLang="zh-CN" sz="2700" kern="100" dirty="0">
                <a:latin typeface="Times New Roman"/>
                <a:ea typeface="微软雅黑"/>
                <a:cs typeface="Courier New"/>
              </a:rPr>
              <a:t>2013</a:t>
            </a:r>
            <a:r>
              <a:rPr lang="zh-CN" altLang="zh-CN" sz="2700" kern="100" dirty="0">
                <a:latin typeface="Times New Roman"/>
                <a:ea typeface="微软雅黑"/>
                <a:cs typeface="Times New Roman"/>
              </a:rPr>
              <a:t>年</a:t>
            </a:r>
            <a:r>
              <a:rPr lang="en-US" altLang="zh-CN" sz="2700" kern="100" dirty="0">
                <a:latin typeface="Times New Roman"/>
                <a:ea typeface="微软雅黑"/>
                <a:cs typeface="Courier New"/>
              </a:rPr>
              <a:t>12</a:t>
            </a:r>
            <a:r>
              <a:rPr lang="zh-CN" altLang="zh-CN" sz="2700" kern="100" dirty="0">
                <a:latin typeface="Times New Roman"/>
                <a:ea typeface="微软雅黑"/>
                <a:cs typeface="Times New Roman"/>
              </a:rPr>
              <a:t>月</a:t>
            </a:r>
            <a:r>
              <a:rPr lang="en-US" altLang="zh-CN" sz="2700" kern="100" dirty="0">
                <a:latin typeface="Times New Roman"/>
                <a:ea typeface="微软雅黑"/>
                <a:cs typeface="Courier New"/>
              </a:rPr>
              <a:t>2</a:t>
            </a:r>
            <a:r>
              <a:rPr lang="zh-CN" altLang="zh-CN" sz="2700" kern="100" dirty="0">
                <a:latin typeface="Times New Roman"/>
                <a:ea typeface="微软雅黑"/>
                <a:cs typeface="Times New Roman"/>
              </a:rPr>
              <a:t>日，我国成功发射探月卫星</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嫦娥三号</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，该卫星在环月圆轨道绕行</a:t>
            </a:r>
            <a:r>
              <a:rPr lang="en-US" altLang="zh-CN" sz="2700" i="1" kern="100" dirty="0">
                <a:latin typeface="Times New Roman"/>
                <a:ea typeface="微软雅黑"/>
                <a:cs typeface="Courier New"/>
              </a:rPr>
              <a:t>n</a:t>
            </a:r>
            <a:r>
              <a:rPr lang="zh-CN" altLang="zh-CN" sz="2700" kern="100" dirty="0">
                <a:latin typeface="Times New Roman"/>
                <a:ea typeface="微软雅黑"/>
                <a:cs typeface="Times New Roman"/>
              </a:rPr>
              <a:t>圈所用的时间为</a:t>
            </a:r>
            <a:r>
              <a:rPr lang="en-US" altLang="zh-CN" sz="2700" i="1" kern="100" dirty="0">
                <a:latin typeface="Times New Roman"/>
                <a:ea typeface="微软雅黑"/>
                <a:cs typeface="Courier New"/>
              </a:rPr>
              <a:t>t</a:t>
            </a:r>
            <a:r>
              <a:rPr lang="zh-CN" altLang="zh-CN" sz="2700" kern="100" dirty="0">
                <a:latin typeface="Times New Roman"/>
                <a:ea typeface="微软雅黑"/>
                <a:cs typeface="Times New Roman"/>
              </a:rPr>
              <a:t>，月球半径为</a:t>
            </a:r>
            <a:r>
              <a:rPr lang="en-US" altLang="zh-CN" sz="2700" i="1" kern="100" dirty="0" err="1">
                <a:latin typeface="Times New Roman"/>
                <a:ea typeface="微软雅黑"/>
                <a:cs typeface="Courier New"/>
              </a:rPr>
              <a:t>R</a:t>
            </a:r>
            <a:r>
              <a:rPr lang="en-US" altLang="zh-CN" sz="2700" kern="100" baseline="-25000" dirty="0" err="1">
                <a:latin typeface="Times New Roman"/>
                <a:ea typeface="微软雅黑"/>
                <a:cs typeface="Courier New"/>
              </a:rPr>
              <a:t>0</a:t>
            </a:r>
            <a:r>
              <a:rPr lang="zh-CN" altLang="zh-CN" sz="2700" kern="100" dirty="0">
                <a:latin typeface="Times New Roman"/>
                <a:ea typeface="微软雅黑"/>
                <a:cs typeface="Times New Roman"/>
              </a:rPr>
              <a:t>，月球表面重力加速度为</a:t>
            </a:r>
            <a:r>
              <a:rPr lang="en-US" altLang="zh-CN" sz="2700" i="1" kern="100" dirty="0" err="1">
                <a:latin typeface="Times New Roman"/>
                <a:ea typeface="微软雅黑"/>
                <a:cs typeface="Courier New"/>
              </a:rPr>
              <a:t>g</a:t>
            </a:r>
            <a:r>
              <a:rPr lang="en-US" altLang="zh-CN" sz="2700" kern="100" baseline="-25000" dirty="0" err="1">
                <a:latin typeface="Times New Roman"/>
                <a:ea typeface="微软雅黑"/>
                <a:cs typeface="Courier New"/>
              </a:rPr>
              <a:t>0</a:t>
            </a:r>
            <a:r>
              <a:rPr lang="en-US" altLang="zh-CN" sz="2700" kern="100" dirty="0">
                <a:latin typeface="Times New Roman"/>
                <a:ea typeface="微软雅黑"/>
                <a:cs typeface="Courier New"/>
              </a:rPr>
              <a:t>.</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a:latin typeface="Times New Roman"/>
                <a:ea typeface="微软雅黑"/>
                <a:cs typeface="Courier New"/>
              </a:rPr>
              <a:t>(1)</a:t>
            </a:r>
            <a:r>
              <a:rPr lang="zh-CN" altLang="zh-CN" sz="2700" kern="100" dirty="0">
                <a:latin typeface="Times New Roman"/>
                <a:ea typeface="微软雅黑"/>
                <a:cs typeface="Times New Roman"/>
              </a:rPr>
              <a:t>请推导出</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嫦娥三号</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卫星离月球表面高度的表达式；</a:t>
            </a:r>
            <a:endParaRPr lang="zh-CN" altLang="zh-CN" sz="270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985718138"/>
              </p:ext>
            </p:extLst>
          </p:nvPr>
        </p:nvGraphicFramePr>
        <p:xfrm>
          <a:off x="190500" y="2938264"/>
          <a:ext cx="8315325" cy="819150"/>
        </p:xfrm>
        <a:graphic>
          <a:graphicData uri="http://schemas.openxmlformats.org/presentationml/2006/ole">
            <mc:AlternateContent xmlns:mc="http://schemas.openxmlformats.org/markup-compatibility/2006">
              <mc:Choice xmlns:v="urn:schemas-microsoft-com:vml" Requires="v">
                <p:oleObj spid="_x0000_s130192" name="文档" r:id="rId3" imgW="8319657" imgH="819956" progId="Word.Document.12">
                  <p:embed/>
                </p:oleObj>
              </mc:Choice>
              <mc:Fallback>
                <p:oleObj name="文档" r:id="rId3" imgW="8319657" imgH="819956" progId="Word.Document.12">
                  <p:embed/>
                  <p:pic>
                    <p:nvPicPr>
                      <p:cNvPr id="0" name=""/>
                      <p:cNvPicPr>
                        <a:picLocks noChangeAspect="1" noChangeArrowheads="1"/>
                      </p:cNvPicPr>
                      <p:nvPr/>
                    </p:nvPicPr>
                    <p:blipFill>
                      <a:blip r:embed="rId4"/>
                      <a:srcRect/>
                      <a:stretch>
                        <a:fillRect/>
                      </a:stretch>
                    </p:blipFill>
                    <p:spPr bwMode="auto">
                      <a:xfrm>
                        <a:off x="190500" y="2938264"/>
                        <a:ext cx="83153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矩形 11"/>
          <p:cNvSpPr/>
          <p:nvPr/>
        </p:nvSpPr>
        <p:spPr>
          <a:xfrm>
            <a:off x="97979" y="3705700"/>
            <a:ext cx="8948042" cy="637675"/>
          </a:xfrm>
          <a:prstGeom prst="rect">
            <a:avLst/>
          </a:prstGeom>
        </p:spPr>
        <p:txBody>
          <a:bodyPr wrap="square">
            <a:spAutoFit/>
          </a:bodyPr>
          <a:lstStyle/>
          <a:p>
            <a:pPr algn="just">
              <a:lnSpc>
                <a:spcPct val="150000"/>
              </a:lnSpc>
              <a:spcAft>
                <a:spcPts val="0"/>
              </a:spcAft>
              <a:tabLst>
                <a:tab pos="2070735" algn="l"/>
              </a:tabLst>
            </a:pPr>
            <a:r>
              <a:rPr lang="zh-CN" altLang="zh-CN" sz="2700" kern="100" dirty="0">
                <a:latin typeface="Times New Roman"/>
                <a:ea typeface="微软雅黑"/>
                <a:cs typeface="Times New Roman"/>
              </a:rPr>
              <a:t>设卫星离月球表面的高度为</a:t>
            </a:r>
            <a:r>
              <a:rPr lang="en-US" altLang="zh-CN" sz="2700" i="1" kern="100" dirty="0">
                <a:latin typeface="Times New Roman"/>
                <a:ea typeface="微软雅黑"/>
                <a:cs typeface="Courier New"/>
              </a:rPr>
              <a:t>h</a:t>
            </a:r>
            <a:r>
              <a:rPr lang="zh-CN" altLang="zh-CN" sz="2700" kern="100" dirty="0">
                <a:latin typeface="Times New Roman"/>
                <a:ea typeface="微软雅黑"/>
                <a:cs typeface="Times New Roman"/>
              </a:rPr>
              <a:t>，由万有引力提供向心力得：</a:t>
            </a:r>
            <a:endParaRPr lang="zh-CN" altLang="zh-CN" sz="2700" kern="100" dirty="0">
              <a:effectLst/>
              <a:latin typeface="宋体"/>
              <a:cs typeface="Courier New"/>
            </a:endParaRPr>
          </a:p>
        </p:txBody>
      </p:sp>
    </p:spTree>
    <p:extLst>
      <p:ext uri="{BB962C8B-B14F-4D97-AF65-F5344CB8AC3E}">
        <p14:creationId xmlns:p14="http://schemas.microsoft.com/office/powerpoint/2010/main" val="1360952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blinds(horizontal)">
                                      <p:cBhvr>
                                        <p:cTn id="1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p:cNvGraphicFramePr>
            <a:graphicFrameLocks noChangeAspect="1"/>
          </p:cNvGraphicFramePr>
          <p:nvPr>
            <p:extLst>
              <p:ext uri="{D42A27DB-BD31-4B8C-83A1-F6EECF244321}">
                <p14:modId xmlns:p14="http://schemas.microsoft.com/office/powerpoint/2010/main" val="169086361"/>
              </p:ext>
            </p:extLst>
          </p:nvPr>
        </p:nvGraphicFramePr>
        <p:xfrm>
          <a:off x="1067519" y="401985"/>
          <a:ext cx="6600825" cy="1047750"/>
        </p:xfrm>
        <a:graphic>
          <a:graphicData uri="http://schemas.openxmlformats.org/presentationml/2006/ole">
            <mc:AlternateContent xmlns:mc="http://schemas.openxmlformats.org/markup-compatibility/2006">
              <mc:Choice xmlns:v="urn:schemas-microsoft-com:vml" Requires="v">
                <p:oleObj spid="_x0000_s131395" name="文档" r:id="rId3" imgW="6605559" imgH="1048823" progId="Word.Document.12">
                  <p:embed/>
                </p:oleObj>
              </mc:Choice>
              <mc:Fallback>
                <p:oleObj name="文档" r:id="rId3" imgW="6605559" imgH="1048823" progId="Word.Document.12">
                  <p:embed/>
                  <p:pic>
                    <p:nvPicPr>
                      <p:cNvPr id="0" name=""/>
                      <p:cNvPicPr>
                        <a:picLocks noChangeAspect="1" noChangeArrowheads="1"/>
                      </p:cNvPicPr>
                      <p:nvPr/>
                    </p:nvPicPr>
                    <p:blipFill>
                      <a:blip r:embed="rId4"/>
                      <a:srcRect/>
                      <a:stretch>
                        <a:fillRect/>
                      </a:stretch>
                    </p:blipFill>
                    <p:spPr bwMode="auto">
                      <a:xfrm>
                        <a:off x="1067519" y="401985"/>
                        <a:ext cx="66008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670020391"/>
              </p:ext>
            </p:extLst>
          </p:nvPr>
        </p:nvGraphicFramePr>
        <p:xfrm>
          <a:off x="1067519" y="1611288"/>
          <a:ext cx="6600825" cy="1047750"/>
        </p:xfrm>
        <a:graphic>
          <a:graphicData uri="http://schemas.openxmlformats.org/presentationml/2006/ole">
            <mc:AlternateContent xmlns:mc="http://schemas.openxmlformats.org/markup-compatibility/2006">
              <mc:Choice xmlns:v="urn:schemas-microsoft-com:vml" Requires="v">
                <p:oleObj spid="_x0000_s131396" name="文档" r:id="rId5" imgW="6605559" imgH="1050626" progId="Word.Document.12">
                  <p:embed/>
                </p:oleObj>
              </mc:Choice>
              <mc:Fallback>
                <p:oleObj name="文档" r:id="rId5" imgW="6605559" imgH="1050626" progId="Word.Document.12">
                  <p:embed/>
                  <p:pic>
                    <p:nvPicPr>
                      <p:cNvPr id="0" name=""/>
                      <p:cNvPicPr>
                        <a:picLocks noChangeAspect="1" noChangeArrowheads="1"/>
                      </p:cNvPicPr>
                      <p:nvPr/>
                    </p:nvPicPr>
                    <p:blipFill>
                      <a:blip r:embed="rId6"/>
                      <a:srcRect/>
                      <a:stretch>
                        <a:fillRect/>
                      </a:stretch>
                    </p:blipFill>
                    <p:spPr bwMode="auto">
                      <a:xfrm>
                        <a:off x="1067519" y="1611288"/>
                        <a:ext cx="66008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96081899"/>
              </p:ext>
            </p:extLst>
          </p:nvPr>
        </p:nvGraphicFramePr>
        <p:xfrm>
          <a:off x="1067519" y="2700933"/>
          <a:ext cx="6600825" cy="1047750"/>
        </p:xfrm>
        <a:graphic>
          <a:graphicData uri="http://schemas.openxmlformats.org/presentationml/2006/ole">
            <mc:AlternateContent xmlns:mc="http://schemas.openxmlformats.org/markup-compatibility/2006">
              <mc:Choice xmlns:v="urn:schemas-microsoft-com:vml" Requires="v">
                <p:oleObj spid="_x0000_s131397" name="文档" r:id="rId7" imgW="6605559" imgH="1052067" progId="Word.Document.12">
                  <p:embed/>
                </p:oleObj>
              </mc:Choice>
              <mc:Fallback>
                <p:oleObj name="文档" r:id="rId7" imgW="6605559" imgH="1052067" progId="Word.Document.12">
                  <p:embed/>
                  <p:pic>
                    <p:nvPicPr>
                      <p:cNvPr id="0" name=""/>
                      <p:cNvPicPr>
                        <a:picLocks noChangeAspect="1" noChangeArrowheads="1"/>
                      </p:cNvPicPr>
                      <p:nvPr/>
                    </p:nvPicPr>
                    <p:blipFill>
                      <a:blip r:embed="rId8"/>
                      <a:srcRect/>
                      <a:stretch>
                        <a:fillRect/>
                      </a:stretch>
                    </p:blipFill>
                    <p:spPr bwMode="auto">
                      <a:xfrm>
                        <a:off x="1067519" y="2700933"/>
                        <a:ext cx="66008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83806023"/>
              </p:ext>
            </p:extLst>
          </p:nvPr>
        </p:nvGraphicFramePr>
        <p:xfrm>
          <a:off x="1067519" y="3811935"/>
          <a:ext cx="6600825" cy="866775"/>
        </p:xfrm>
        <a:graphic>
          <a:graphicData uri="http://schemas.openxmlformats.org/presentationml/2006/ole">
            <mc:AlternateContent xmlns:mc="http://schemas.openxmlformats.org/markup-compatibility/2006">
              <mc:Choice xmlns:v="urn:schemas-microsoft-com:vml" Requires="v">
                <p:oleObj spid="_x0000_s131398" name="文档" r:id="rId9" imgW="6605559" imgH="867532" progId="Word.Document.12">
                  <p:embed/>
                </p:oleObj>
              </mc:Choice>
              <mc:Fallback>
                <p:oleObj name="文档" r:id="rId9" imgW="6605559" imgH="867532" progId="Word.Document.12">
                  <p:embed/>
                  <p:pic>
                    <p:nvPicPr>
                      <p:cNvPr id="0" name=""/>
                      <p:cNvPicPr>
                        <a:picLocks noChangeAspect="1" noChangeArrowheads="1"/>
                      </p:cNvPicPr>
                      <p:nvPr/>
                    </p:nvPicPr>
                    <p:blipFill>
                      <a:blip r:embed="rId10"/>
                      <a:srcRect/>
                      <a:stretch>
                        <a:fillRect/>
                      </a:stretch>
                    </p:blipFill>
                    <p:spPr bwMode="auto">
                      <a:xfrm>
                        <a:off x="1067519" y="3811935"/>
                        <a:ext cx="660082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0083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p:cNvGraphicFramePr>
            <a:graphicFrameLocks noChangeAspect="1"/>
          </p:cNvGraphicFramePr>
          <p:nvPr>
            <p:extLst>
              <p:ext uri="{D42A27DB-BD31-4B8C-83A1-F6EECF244321}">
                <p14:modId xmlns:p14="http://schemas.microsoft.com/office/powerpoint/2010/main" val="2289418608"/>
              </p:ext>
            </p:extLst>
          </p:nvPr>
        </p:nvGraphicFramePr>
        <p:xfrm>
          <a:off x="152400" y="195486"/>
          <a:ext cx="8858250" cy="1333500"/>
        </p:xfrm>
        <a:graphic>
          <a:graphicData uri="http://schemas.openxmlformats.org/presentationml/2006/ole">
            <mc:AlternateContent xmlns:mc="http://schemas.openxmlformats.org/markup-compatibility/2006">
              <mc:Choice xmlns:v="urn:schemas-microsoft-com:vml" Requires="v">
                <p:oleObj spid="_x0000_s157938" name="文档" r:id="rId3" imgW="8869036" imgH="1338892" progId="Word.Document.12">
                  <p:embed/>
                </p:oleObj>
              </mc:Choice>
              <mc:Fallback>
                <p:oleObj name="文档" r:id="rId3" imgW="8869036" imgH="1338892" progId="Word.Document.12">
                  <p:embed/>
                  <p:pic>
                    <p:nvPicPr>
                      <p:cNvPr id="0" name=""/>
                      <p:cNvPicPr>
                        <a:picLocks noChangeAspect="1" noChangeArrowheads="1"/>
                      </p:cNvPicPr>
                      <p:nvPr/>
                    </p:nvPicPr>
                    <p:blipFill>
                      <a:blip r:embed="rId4"/>
                      <a:srcRect/>
                      <a:stretch>
                        <a:fillRect/>
                      </a:stretch>
                    </p:blipFill>
                    <p:spPr bwMode="auto">
                      <a:xfrm>
                        <a:off x="152400" y="195486"/>
                        <a:ext cx="88582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矩形 11"/>
          <p:cNvSpPr/>
          <p:nvPr/>
        </p:nvSpPr>
        <p:spPr>
          <a:xfrm>
            <a:off x="59879" y="1454324"/>
            <a:ext cx="8948042" cy="577081"/>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设星球的密度为</a:t>
            </a:r>
            <a:r>
              <a:rPr lang="en-US" altLang="zh-CN" sz="2400" i="1" kern="100" dirty="0">
                <a:latin typeface="Times New Roman"/>
                <a:ea typeface="微软雅黑"/>
                <a:cs typeface="Courier New"/>
              </a:rPr>
              <a:t>ρ</a:t>
            </a:r>
            <a:r>
              <a:rPr lang="zh-CN" altLang="zh-CN" sz="2400" kern="100" dirty="0">
                <a:latin typeface="Times New Roman"/>
                <a:ea typeface="微软雅黑"/>
                <a:cs typeface="Times New Roman"/>
              </a:rPr>
              <a:t>，</a:t>
            </a:r>
            <a:endParaRPr lang="zh-CN" altLang="zh-CN" sz="105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278281880"/>
              </p:ext>
            </p:extLst>
          </p:nvPr>
        </p:nvGraphicFramePr>
        <p:xfrm>
          <a:off x="152400" y="2155354"/>
          <a:ext cx="6143625" cy="819150"/>
        </p:xfrm>
        <a:graphic>
          <a:graphicData uri="http://schemas.openxmlformats.org/presentationml/2006/ole">
            <mc:AlternateContent xmlns:mc="http://schemas.openxmlformats.org/markup-compatibility/2006">
              <mc:Choice xmlns:v="urn:schemas-microsoft-com:vml" Requires="v">
                <p:oleObj spid="_x0000_s157939" name="文档" r:id="rId5" imgW="6148514" imgH="819956" progId="Word.Document.12">
                  <p:embed/>
                </p:oleObj>
              </mc:Choice>
              <mc:Fallback>
                <p:oleObj name="文档" r:id="rId5" imgW="6148514" imgH="819956" progId="Word.Document.12">
                  <p:embed/>
                  <p:pic>
                    <p:nvPicPr>
                      <p:cNvPr id="0" name=""/>
                      <p:cNvPicPr>
                        <a:picLocks noChangeAspect="1" noChangeArrowheads="1"/>
                      </p:cNvPicPr>
                      <p:nvPr/>
                    </p:nvPicPr>
                    <p:blipFill>
                      <a:blip r:embed="rId6"/>
                      <a:srcRect/>
                      <a:stretch>
                        <a:fillRect/>
                      </a:stretch>
                    </p:blipFill>
                    <p:spPr bwMode="auto">
                      <a:xfrm>
                        <a:off x="152400" y="2155354"/>
                        <a:ext cx="61436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90090563"/>
              </p:ext>
            </p:extLst>
          </p:nvPr>
        </p:nvGraphicFramePr>
        <p:xfrm>
          <a:off x="152400" y="3067075"/>
          <a:ext cx="6143625" cy="1076325"/>
        </p:xfrm>
        <a:graphic>
          <a:graphicData uri="http://schemas.openxmlformats.org/presentationml/2006/ole">
            <mc:AlternateContent xmlns:mc="http://schemas.openxmlformats.org/markup-compatibility/2006">
              <mc:Choice xmlns:v="urn:schemas-microsoft-com:vml" Requires="v">
                <p:oleObj spid="_x0000_s157940" name="文档" r:id="rId7" imgW="6148514" imgH="1078018" progId="Word.Document.12">
                  <p:embed/>
                </p:oleObj>
              </mc:Choice>
              <mc:Fallback>
                <p:oleObj name="文档" r:id="rId7" imgW="6148514" imgH="1078018" progId="Word.Document.12">
                  <p:embed/>
                  <p:pic>
                    <p:nvPicPr>
                      <p:cNvPr id="0" name=""/>
                      <p:cNvPicPr>
                        <a:picLocks noChangeAspect="1" noChangeArrowheads="1"/>
                      </p:cNvPicPr>
                      <p:nvPr/>
                    </p:nvPicPr>
                    <p:blipFill>
                      <a:blip r:embed="rId8"/>
                      <a:srcRect/>
                      <a:stretch>
                        <a:fillRect/>
                      </a:stretch>
                    </p:blipFill>
                    <p:spPr bwMode="auto">
                      <a:xfrm>
                        <a:off x="152400" y="3067075"/>
                        <a:ext cx="61436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689005308"/>
              </p:ext>
            </p:extLst>
          </p:nvPr>
        </p:nvGraphicFramePr>
        <p:xfrm>
          <a:off x="152400" y="4156720"/>
          <a:ext cx="6143625" cy="714375"/>
        </p:xfrm>
        <a:graphic>
          <a:graphicData uri="http://schemas.openxmlformats.org/presentationml/2006/ole">
            <mc:AlternateContent xmlns:mc="http://schemas.openxmlformats.org/markup-compatibility/2006">
              <mc:Choice xmlns:v="urn:schemas-microsoft-com:vml" Requires="v">
                <p:oleObj spid="_x0000_s157941" name="文档" r:id="rId9" imgW="6148514" imgH="715074" progId="Word.Document.12">
                  <p:embed/>
                </p:oleObj>
              </mc:Choice>
              <mc:Fallback>
                <p:oleObj name="文档" r:id="rId9" imgW="6148514" imgH="715074" progId="Word.Document.12">
                  <p:embed/>
                  <p:pic>
                    <p:nvPicPr>
                      <p:cNvPr id="0" name=""/>
                      <p:cNvPicPr>
                        <a:picLocks noChangeAspect="1" noChangeArrowheads="1"/>
                      </p:cNvPicPr>
                      <p:nvPr/>
                    </p:nvPicPr>
                    <p:blipFill>
                      <a:blip r:embed="rId10"/>
                      <a:srcRect/>
                      <a:stretch>
                        <a:fillRect/>
                      </a:stretch>
                    </p:blipFill>
                    <p:spPr bwMode="auto">
                      <a:xfrm>
                        <a:off x="152400" y="4156720"/>
                        <a:ext cx="61436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01271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7911" y="373410"/>
            <a:ext cx="7392441" cy="738664"/>
          </a:xfrm>
          <a:prstGeom prst="rect">
            <a:avLst/>
          </a:prstGeom>
        </p:spPr>
        <p:txBody>
          <a:bodyPr wrap="square">
            <a:spAutoFit/>
          </a:bodyPr>
          <a:lstStyle/>
          <a:p>
            <a:pPr algn="just">
              <a:lnSpc>
                <a:spcPct val="150000"/>
              </a:lnSpc>
              <a:spcAft>
                <a:spcPts val="0"/>
              </a:spcAft>
              <a:tabLst>
                <a:tab pos="2070735" algn="l"/>
              </a:tabLst>
            </a:pPr>
            <a:r>
              <a:rPr lang="zh-CN" altLang="zh-CN" sz="2800" kern="100" dirty="0">
                <a:latin typeface="Times New Roman"/>
                <a:ea typeface="微软雅黑"/>
                <a:cs typeface="Times New Roman"/>
              </a:rPr>
              <a:t>设地球、月球的密度分别为</a:t>
            </a:r>
            <a:r>
              <a:rPr lang="en-US" altLang="zh-CN" sz="2800" i="1" kern="100" dirty="0">
                <a:latin typeface="Times New Roman"/>
                <a:ea typeface="微软雅黑"/>
                <a:cs typeface="Courier New"/>
              </a:rPr>
              <a:t>ρ</a:t>
            </a:r>
            <a:r>
              <a:rPr lang="zh-CN" altLang="zh-CN" sz="2800" kern="100" dirty="0">
                <a:latin typeface="Times New Roman"/>
                <a:ea typeface="微软雅黑"/>
                <a:cs typeface="Times New Roman"/>
              </a:rPr>
              <a:t>、</a:t>
            </a:r>
            <a:r>
              <a:rPr lang="en-US" altLang="zh-CN" sz="2800" i="1" kern="100" dirty="0" err="1">
                <a:latin typeface="Times New Roman"/>
                <a:ea typeface="微软雅黑"/>
                <a:cs typeface="Courier New"/>
              </a:rPr>
              <a:t>ρ</a:t>
            </a:r>
            <a:r>
              <a:rPr lang="en-US" altLang="zh-CN" sz="2800" kern="100" baseline="-25000" dirty="0" err="1">
                <a:latin typeface="Times New Roman"/>
                <a:ea typeface="微软雅黑"/>
                <a:cs typeface="Courier New"/>
              </a:rPr>
              <a:t>0</a:t>
            </a:r>
            <a:r>
              <a:rPr lang="zh-CN" altLang="zh-CN" sz="2800" kern="100" dirty="0">
                <a:latin typeface="Times New Roman"/>
                <a:ea typeface="微软雅黑"/>
                <a:cs typeface="Times New Roman"/>
              </a:rPr>
              <a:t>，</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73105439"/>
              </p:ext>
            </p:extLst>
          </p:nvPr>
        </p:nvGraphicFramePr>
        <p:xfrm>
          <a:off x="440432" y="1219250"/>
          <a:ext cx="6143625" cy="819150"/>
        </p:xfrm>
        <a:graphic>
          <a:graphicData uri="http://schemas.openxmlformats.org/presentationml/2006/ole">
            <mc:AlternateContent xmlns:mc="http://schemas.openxmlformats.org/markup-compatibility/2006">
              <mc:Choice xmlns:v="urn:schemas-microsoft-com:vml" Requires="v">
                <p:oleObj spid="_x0000_s158838" name="文档" r:id="rId3" imgW="6148514" imgH="831490" progId="Word.Document.12">
                  <p:embed/>
                </p:oleObj>
              </mc:Choice>
              <mc:Fallback>
                <p:oleObj name="文档" r:id="rId3" imgW="6148514" imgH="831490" progId="Word.Document.12">
                  <p:embed/>
                  <p:pic>
                    <p:nvPicPr>
                      <p:cNvPr id="0" name=""/>
                      <p:cNvPicPr>
                        <a:picLocks noChangeAspect="1" noChangeArrowheads="1"/>
                      </p:cNvPicPr>
                      <p:nvPr/>
                    </p:nvPicPr>
                    <p:blipFill>
                      <a:blip r:embed="rId4"/>
                      <a:srcRect/>
                      <a:stretch>
                        <a:fillRect/>
                      </a:stretch>
                    </p:blipFill>
                    <p:spPr bwMode="auto">
                      <a:xfrm>
                        <a:off x="440432" y="1219250"/>
                        <a:ext cx="61436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19161860"/>
              </p:ext>
            </p:extLst>
          </p:nvPr>
        </p:nvGraphicFramePr>
        <p:xfrm>
          <a:off x="440432" y="2314947"/>
          <a:ext cx="6143625" cy="895350"/>
        </p:xfrm>
        <a:graphic>
          <a:graphicData uri="http://schemas.openxmlformats.org/presentationml/2006/ole">
            <mc:AlternateContent xmlns:mc="http://schemas.openxmlformats.org/markup-compatibility/2006">
              <mc:Choice xmlns:v="urn:schemas-microsoft-com:vml" Requires="v">
                <p:oleObj spid="_x0000_s158839" name="文档" r:id="rId5" imgW="6148514" imgH="896366" progId="Word.Document.12">
                  <p:embed/>
                </p:oleObj>
              </mc:Choice>
              <mc:Fallback>
                <p:oleObj name="文档" r:id="rId5" imgW="6148514" imgH="896366" progId="Word.Document.12">
                  <p:embed/>
                  <p:pic>
                    <p:nvPicPr>
                      <p:cNvPr id="0" name=""/>
                      <p:cNvPicPr>
                        <a:picLocks noChangeAspect="1" noChangeArrowheads="1"/>
                      </p:cNvPicPr>
                      <p:nvPr/>
                    </p:nvPicPr>
                    <p:blipFill>
                      <a:blip r:embed="rId6"/>
                      <a:srcRect/>
                      <a:stretch>
                        <a:fillRect/>
                      </a:stretch>
                    </p:blipFill>
                    <p:spPr bwMode="auto">
                      <a:xfrm>
                        <a:off x="440432" y="2314947"/>
                        <a:ext cx="61436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347911" y="3185914"/>
            <a:ext cx="7392441" cy="1384995"/>
          </a:xfrm>
          <a:prstGeom prst="rect">
            <a:avLst/>
          </a:prstGeom>
        </p:spPr>
        <p:txBody>
          <a:bodyPr wrap="square">
            <a:spAutoFit/>
          </a:bodyPr>
          <a:lstStyle/>
          <a:p>
            <a:pPr algn="just">
              <a:lnSpc>
                <a:spcPct val="150000"/>
              </a:lnSpc>
              <a:spcAft>
                <a:spcPts val="0"/>
              </a:spcAft>
              <a:tabLst>
                <a:tab pos="2070735" algn="l"/>
              </a:tabLst>
            </a:pPr>
            <a:r>
              <a:rPr lang="zh-CN" altLang="zh-CN" sz="2800" kern="100" dirty="0">
                <a:latin typeface="Times New Roman"/>
                <a:ea typeface="微软雅黑"/>
                <a:cs typeface="Times New Roman"/>
              </a:rPr>
              <a:t>解得</a:t>
            </a:r>
            <a:r>
              <a:rPr lang="en-US" altLang="zh-CN" sz="2800" i="1" kern="100" dirty="0" err="1">
                <a:latin typeface="Times New Roman"/>
                <a:ea typeface="微软雅黑"/>
                <a:cs typeface="Courier New"/>
              </a:rPr>
              <a:t>ρ</a:t>
            </a:r>
            <a:r>
              <a:rPr lang="en-US" altLang="zh-CN" sz="2800" kern="100" dirty="0" err="1">
                <a:latin typeface="宋体"/>
                <a:ea typeface="微软雅黑"/>
                <a:cs typeface="Times New Roman"/>
              </a:rPr>
              <a:t>∶</a:t>
            </a:r>
            <a:r>
              <a:rPr lang="en-US" altLang="zh-CN" sz="2800" i="1" kern="100" dirty="0" err="1">
                <a:latin typeface="Times New Roman"/>
                <a:ea typeface="微软雅黑"/>
                <a:cs typeface="Courier New"/>
              </a:rPr>
              <a:t>ρ</a:t>
            </a:r>
            <a:r>
              <a:rPr lang="en-US" altLang="zh-CN" sz="2800" kern="100" baseline="-25000" dirty="0" err="1">
                <a:latin typeface="Times New Roman"/>
                <a:ea typeface="微软雅黑"/>
                <a:cs typeface="Courier New"/>
              </a:rPr>
              <a:t>0</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3</a:t>
            </a:r>
            <a:r>
              <a:rPr lang="en-US" altLang="zh-CN" sz="2800" kern="100" dirty="0">
                <a:latin typeface="宋体"/>
                <a:ea typeface="微软雅黑"/>
                <a:cs typeface="Times New Roman"/>
              </a:rPr>
              <a:t>∶</a:t>
            </a:r>
            <a:r>
              <a:rPr lang="en-US" altLang="zh-CN" sz="2800" kern="100" dirty="0">
                <a:latin typeface="Times New Roman"/>
                <a:ea typeface="微软雅黑"/>
                <a:cs typeface="Courier New"/>
              </a:rPr>
              <a:t>2</a:t>
            </a:r>
            <a:endParaRPr lang="zh-CN" altLang="zh-CN" sz="105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46C0A"/>
                </a:solidFill>
                <a:latin typeface="Times New Roman"/>
                <a:ea typeface="微软雅黑"/>
                <a:cs typeface="Courier New"/>
              </a:rPr>
              <a:t>3</a:t>
            </a:r>
            <a:r>
              <a:rPr lang="en-US" altLang="zh-CN" sz="2800" kern="100" dirty="0">
                <a:solidFill>
                  <a:srgbClr val="E46C0A"/>
                </a:solidFill>
                <a:latin typeface="宋体"/>
                <a:ea typeface="微软雅黑"/>
                <a:cs typeface="Times New Roman"/>
              </a:rPr>
              <a:t>∶</a:t>
            </a:r>
            <a:r>
              <a:rPr lang="en-US" altLang="zh-CN" sz="2800" kern="100" dirty="0">
                <a:solidFill>
                  <a:srgbClr val="E46C0A"/>
                </a:solidFill>
                <a:latin typeface="Times New Roman"/>
                <a:ea typeface="微软雅黑"/>
                <a:cs typeface="Courier New"/>
              </a:rPr>
              <a:t>2</a:t>
            </a:r>
            <a:endParaRPr lang="zh-CN" altLang="zh-CN" sz="1050" kern="100" dirty="0">
              <a:effectLst/>
              <a:latin typeface="宋体"/>
              <a:cs typeface="Courier New"/>
            </a:endParaRPr>
          </a:p>
        </p:txBody>
      </p:sp>
    </p:spTree>
    <p:extLst>
      <p:ext uri="{BB962C8B-B14F-4D97-AF65-F5344CB8AC3E}">
        <p14:creationId xmlns:p14="http://schemas.microsoft.com/office/powerpoint/2010/main" val="62942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linds(horizontal)">
                                      <p:cBhvr>
                                        <p:cTn id="2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546" y="60995"/>
            <a:ext cx="9020050" cy="461665"/>
          </a:xfrm>
          <a:prstGeom prst="rect">
            <a:avLst/>
          </a:prstGeom>
        </p:spPr>
        <p:txBody>
          <a:bodyPr wrap="square">
            <a:spAutoFit/>
          </a:bodyPr>
          <a:lstStyle/>
          <a:p>
            <a:pPr algn="just">
              <a:spcAft>
                <a:spcPts val="0"/>
              </a:spcAft>
            </a:pPr>
            <a:r>
              <a:rPr lang="zh-CN" altLang="en-US" sz="2400" b="1" kern="100" dirty="0">
                <a:latin typeface="Times New Roman" pitchFamily="18" charset="0"/>
                <a:ea typeface="微软雅黑" pitchFamily="34" charset="-122"/>
                <a:cs typeface="Times New Roman" pitchFamily="18" charset="0"/>
              </a:rPr>
              <a:t>二、人造卫星稳定运行时，各物理量的比较</a:t>
            </a:r>
            <a:endParaRPr lang="zh-CN" altLang="zh-CN" sz="2400" b="1" kern="100" dirty="0">
              <a:latin typeface="Times New Roman" pitchFamily="18" charset="0"/>
              <a:ea typeface="微软雅黑" pitchFamily="34" charset="-122"/>
              <a:cs typeface="Times New Roman" pitchFamily="18" charset="0"/>
            </a:endParaRPr>
          </a:p>
        </p:txBody>
      </p:sp>
      <p:sp>
        <p:nvSpPr>
          <p:cNvPr id="4" name="矩形 3"/>
          <p:cNvSpPr/>
          <p:nvPr/>
        </p:nvSpPr>
        <p:spPr>
          <a:xfrm>
            <a:off x="54546" y="485836"/>
            <a:ext cx="9020050" cy="1502271"/>
          </a:xfrm>
          <a:prstGeom prst="rect">
            <a:avLst/>
          </a:prstGeom>
        </p:spPr>
        <p:txBody>
          <a:bodyPr wrap="square">
            <a:spAutoFit/>
          </a:bodyPr>
          <a:lstStyle/>
          <a:p>
            <a:pPr algn="just">
              <a:lnSpc>
                <a:spcPct val="132000"/>
              </a:lnSpc>
              <a:spcAft>
                <a:spcPts val="0"/>
              </a:spcAft>
              <a:tabLst>
                <a:tab pos="2070735" algn="l"/>
              </a:tabLst>
            </a:pPr>
            <a:r>
              <a:rPr lang="zh-CN" altLang="zh-CN" sz="2400" kern="100" dirty="0">
                <a:latin typeface="Times New Roman"/>
                <a:ea typeface="微软雅黑"/>
                <a:cs typeface="Times New Roman"/>
              </a:rPr>
              <a:t>卫星在轨道上做匀速圆周运动，则卫星受到的万有引力全部提供卫星做匀速圆周运动所需的向心力</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2000"/>
              </a:lnSpc>
              <a:spcAft>
                <a:spcPts val="0"/>
              </a:spcAft>
              <a:tabLst>
                <a:tab pos="2070735" algn="l"/>
              </a:tabLst>
            </a:pPr>
            <a:r>
              <a:rPr lang="zh-CN" altLang="zh-CN" sz="2400" kern="100" dirty="0">
                <a:latin typeface="Times New Roman"/>
                <a:ea typeface="微软雅黑"/>
                <a:cs typeface="Times New Roman"/>
              </a:rPr>
              <a:t>根据万有引力定律、牛顿第二定律和向心力公式得</a:t>
            </a:r>
            <a:endParaRPr lang="zh-CN" altLang="zh-CN" sz="24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14300398"/>
              </p:ext>
            </p:extLst>
          </p:nvPr>
        </p:nvGraphicFramePr>
        <p:xfrm>
          <a:off x="152400" y="1899667"/>
          <a:ext cx="8905875" cy="3286125"/>
        </p:xfrm>
        <a:graphic>
          <a:graphicData uri="http://schemas.openxmlformats.org/presentationml/2006/ole">
            <mc:AlternateContent xmlns:mc="http://schemas.openxmlformats.org/markup-compatibility/2006">
              <mc:Choice xmlns:v="urn:schemas-microsoft-com:vml" Requires="v">
                <p:oleObj spid="_x0000_s132229" name="文档" r:id="rId3" imgW="8916575" imgH="3285945" progId="Word.Document.12">
                  <p:embed/>
                </p:oleObj>
              </mc:Choice>
              <mc:Fallback>
                <p:oleObj name="文档" r:id="rId3" imgW="8916575" imgH="3285945" progId="Word.Document.12">
                  <p:embed/>
                  <p:pic>
                    <p:nvPicPr>
                      <p:cNvPr id="0" name=""/>
                      <p:cNvPicPr>
                        <a:picLocks noChangeAspect="1" noChangeArrowheads="1"/>
                      </p:cNvPicPr>
                      <p:nvPr/>
                    </p:nvPicPr>
                    <p:blipFill>
                      <a:blip r:embed="rId4"/>
                      <a:srcRect/>
                      <a:stretch>
                        <a:fillRect/>
                      </a:stretch>
                    </p:blipFill>
                    <p:spPr bwMode="auto">
                      <a:xfrm>
                        <a:off x="152400" y="1899667"/>
                        <a:ext cx="8905875"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23825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595" y="8037"/>
            <a:ext cx="5940000" cy="2862322"/>
          </a:xfrm>
          <a:prstGeom prst="rect">
            <a:avLst/>
          </a:prstGeom>
        </p:spPr>
        <p:txBody>
          <a:bodyPr wrap="square">
            <a:spAutoFit/>
          </a:bodyPr>
          <a:lstStyle/>
          <a:p>
            <a:pPr algn="just">
              <a:lnSpc>
                <a:spcPct val="150000"/>
              </a:lnSpc>
              <a:spcAft>
                <a:spcPts val="0"/>
              </a:spcAft>
              <a:tabLst>
                <a:tab pos="2070735" algn="l"/>
              </a:tabLst>
            </a:pPr>
            <a:r>
              <a:rPr lang="zh-CN" altLang="en-US" sz="2400" b="1" kern="100" dirty="0" smtClean="0">
                <a:solidFill>
                  <a:srgbClr val="00B050"/>
                </a:solidFill>
                <a:latin typeface="Times New Roman" pitchFamily="18" charset="0"/>
                <a:ea typeface="微软雅黑" pitchFamily="34" charset="-122"/>
                <a:cs typeface="Times New Roman" pitchFamily="18" charset="0"/>
              </a:rPr>
              <a:t>例</a:t>
            </a:r>
            <a:r>
              <a:rPr lang="en-US" altLang="zh-CN" sz="2400" b="1" kern="100" dirty="0" smtClean="0">
                <a:solidFill>
                  <a:srgbClr val="00B050"/>
                </a:solidFill>
                <a:latin typeface="Times New Roman" pitchFamily="18" charset="0"/>
                <a:ea typeface="微软雅黑" pitchFamily="34" charset="-122"/>
                <a:cs typeface="Times New Roman" pitchFamily="18" charset="0"/>
              </a:rPr>
              <a:t>2</a:t>
            </a:r>
            <a:r>
              <a:rPr lang="zh-CN" altLang="zh-CN" sz="2400" kern="100" dirty="0" smtClean="0">
                <a:solidFill>
                  <a:srgbClr val="404040"/>
                </a:solidFill>
                <a:latin typeface="Times New Roman"/>
                <a:ea typeface="微软雅黑"/>
                <a:cs typeface="Times New Roman"/>
              </a:rPr>
              <a:t>　</a:t>
            </a:r>
            <a:r>
              <a:rPr lang="en-US" altLang="zh-CN" sz="2400" kern="100" spc="-150" dirty="0">
                <a:latin typeface="宋体"/>
                <a:ea typeface="微软雅黑"/>
                <a:cs typeface="Times New Roman"/>
              </a:rPr>
              <a:t>“</a:t>
            </a:r>
            <a:r>
              <a:rPr lang="zh-CN" altLang="zh-CN" sz="2400" kern="100" spc="-150" dirty="0">
                <a:latin typeface="Times New Roman"/>
                <a:ea typeface="微软雅黑"/>
                <a:cs typeface="Times New Roman"/>
              </a:rPr>
              <a:t>嫦娥二号</a:t>
            </a:r>
            <a:r>
              <a:rPr lang="en-US" altLang="zh-CN" sz="2400" kern="100" spc="-370" dirty="0">
                <a:latin typeface="宋体"/>
                <a:ea typeface="微软雅黑"/>
                <a:cs typeface="Times New Roman"/>
              </a:rPr>
              <a:t>”</a:t>
            </a:r>
            <a:r>
              <a:rPr lang="zh-CN" altLang="zh-CN" sz="2400" kern="100" spc="-150" dirty="0">
                <a:latin typeface="Times New Roman"/>
                <a:ea typeface="微软雅黑"/>
                <a:cs typeface="Times New Roman"/>
              </a:rPr>
              <a:t>环月飞行的高度为</a:t>
            </a:r>
            <a:r>
              <a:rPr lang="en-US" altLang="zh-CN" sz="2400" kern="100" spc="-150" dirty="0">
                <a:latin typeface="Times New Roman"/>
                <a:ea typeface="微软雅黑"/>
                <a:cs typeface="Courier New"/>
              </a:rPr>
              <a:t>100 km</a:t>
            </a:r>
            <a:r>
              <a:rPr lang="zh-CN" altLang="zh-CN" sz="2400" kern="100" spc="-1100" dirty="0">
                <a:latin typeface="Times New Roman"/>
                <a:ea typeface="微软雅黑"/>
                <a:cs typeface="Times New Roman"/>
              </a:rPr>
              <a:t>，</a:t>
            </a:r>
            <a:r>
              <a:rPr lang="zh-CN" altLang="zh-CN" sz="2400" kern="100" dirty="0">
                <a:latin typeface="Times New Roman"/>
                <a:ea typeface="微软雅黑"/>
                <a:cs typeface="Times New Roman"/>
              </a:rPr>
              <a:t>所探测到的有关月球的数据将比环月飞行高度为</a:t>
            </a:r>
            <a:r>
              <a:rPr lang="en-US" altLang="zh-CN" sz="2400" kern="100" dirty="0">
                <a:latin typeface="Times New Roman"/>
                <a:ea typeface="微软雅黑"/>
                <a:cs typeface="Courier New"/>
              </a:rPr>
              <a:t>200 km</a:t>
            </a:r>
            <a:r>
              <a:rPr lang="zh-CN" altLang="zh-CN" sz="2400" kern="100" dirty="0">
                <a:latin typeface="Times New Roman"/>
                <a:ea typeface="微软雅黑"/>
                <a:cs typeface="Times New Roman"/>
              </a:rPr>
              <a:t>的</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嫦娥一号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更加详实</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若两颗卫星环月的运行均可视为匀速圆周运动，运行轨道如图</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所示</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则</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sp>
        <p:nvSpPr>
          <p:cNvPr id="3" name="矩形 2"/>
          <p:cNvSpPr/>
          <p:nvPr/>
        </p:nvSpPr>
        <p:spPr>
          <a:xfrm>
            <a:off x="7395170" y="3094414"/>
            <a:ext cx="646331" cy="461665"/>
          </a:xfrm>
          <a:prstGeom prst="rect">
            <a:avLst/>
          </a:prstGeom>
        </p:spPr>
        <p:txBody>
          <a:bodyPr wrap="none">
            <a:spAutoFit/>
          </a:bodyPr>
          <a:lstStyle/>
          <a:p>
            <a:r>
              <a:rPr lang="zh-CN" altLang="zh-CN" sz="2400" kern="100" dirty="0" smtClean="0">
                <a:solidFill>
                  <a:prstClr val="black"/>
                </a:solidFill>
                <a:latin typeface="Times New Roman"/>
                <a:ea typeface="微软雅黑"/>
                <a:cs typeface="Times New Roman"/>
              </a:rPr>
              <a:t>图</a:t>
            </a:r>
            <a:r>
              <a:rPr lang="en-US" altLang="zh-CN" sz="2400" kern="100" dirty="0" smtClean="0">
                <a:solidFill>
                  <a:prstClr val="black"/>
                </a:solidFill>
                <a:latin typeface="Times New Roman"/>
                <a:ea typeface="微软雅黑"/>
                <a:cs typeface="Courier New"/>
              </a:rPr>
              <a:t>1</a:t>
            </a:r>
            <a:endParaRPr lang="zh-CN" altLang="en-US" sz="2400" dirty="0"/>
          </a:p>
        </p:txBody>
      </p:sp>
      <p:pic>
        <p:nvPicPr>
          <p:cNvPr id="5" name="图片 4" descr="F:\2015赵瑊\同步\物理\人教必修2\word\s50.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93693" y="59719"/>
            <a:ext cx="2978408" cy="3029228"/>
          </a:xfrm>
          <a:prstGeom prst="rect">
            <a:avLst/>
          </a:prstGeom>
          <a:noFill/>
          <a:ln>
            <a:noFill/>
          </a:ln>
        </p:spPr>
      </p:pic>
      <p:sp>
        <p:nvSpPr>
          <p:cNvPr id="6" name="矩形 5"/>
          <p:cNvSpPr/>
          <p:nvPr/>
        </p:nvSpPr>
        <p:spPr>
          <a:xfrm>
            <a:off x="73594" y="2781989"/>
            <a:ext cx="8087540" cy="2308324"/>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A</a:t>
            </a:r>
            <a:r>
              <a:rPr lang="en-US" altLang="zh-CN" sz="2400" kern="100" dirty="0" smtClean="0">
                <a:latin typeface="Times New Roman"/>
                <a:ea typeface="微软雅黑"/>
                <a:cs typeface="Courier New"/>
              </a:rPr>
              <a:t>.</a:t>
            </a:r>
            <a:r>
              <a:rPr lang="en-US" altLang="zh-CN" sz="2400" kern="100" spc="-100" dirty="0" smtClean="0">
                <a:latin typeface="宋体"/>
                <a:ea typeface="微软雅黑"/>
                <a:cs typeface="Times New Roman"/>
              </a:rPr>
              <a:t>“</a:t>
            </a:r>
            <a:r>
              <a:rPr lang="zh-CN" altLang="zh-CN" sz="2400" kern="100" spc="-100" dirty="0" smtClean="0">
                <a:latin typeface="Times New Roman"/>
                <a:ea typeface="微软雅黑"/>
                <a:cs typeface="Times New Roman"/>
              </a:rPr>
              <a:t>嫦娥二号</a:t>
            </a:r>
            <a:r>
              <a:rPr lang="en-US" altLang="zh-CN" sz="2400" kern="100" spc="-100" dirty="0" smtClean="0">
                <a:latin typeface="宋体"/>
                <a:ea typeface="微软雅黑"/>
                <a:cs typeface="Times New Roman"/>
              </a:rPr>
              <a:t>”</a:t>
            </a:r>
            <a:r>
              <a:rPr lang="zh-CN" altLang="zh-CN" sz="2400" kern="100" spc="-100" dirty="0" smtClean="0">
                <a:latin typeface="Times New Roman"/>
                <a:ea typeface="微软雅黑"/>
                <a:cs typeface="Times New Roman"/>
              </a:rPr>
              <a:t>环</a:t>
            </a:r>
            <a:r>
              <a:rPr lang="zh-CN" altLang="zh-CN" sz="2400" kern="100" spc="-100" dirty="0">
                <a:latin typeface="Times New Roman"/>
                <a:ea typeface="微软雅黑"/>
                <a:cs typeface="Times New Roman"/>
              </a:rPr>
              <a:t>月运行的周期比</a:t>
            </a:r>
            <a:r>
              <a:rPr lang="en-US" altLang="zh-CN" sz="2400" kern="100" spc="-100" dirty="0">
                <a:latin typeface="宋体"/>
                <a:ea typeface="微软雅黑"/>
                <a:cs typeface="Times New Roman"/>
              </a:rPr>
              <a:t>“</a:t>
            </a:r>
            <a:r>
              <a:rPr lang="zh-CN" altLang="zh-CN" sz="2400" kern="100" spc="-100" dirty="0">
                <a:latin typeface="Times New Roman"/>
                <a:ea typeface="微软雅黑"/>
                <a:cs typeface="Times New Roman"/>
              </a:rPr>
              <a:t>嫦娥一号</a:t>
            </a:r>
            <a:r>
              <a:rPr lang="en-US" altLang="zh-CN" sz="2400" kern="100" spc="-100" dirty="0">
                <a:latin typeface="宋体"/>
                <a:ea typeface="微软雅黑"/>
                <a:cs typeface="Times New Roman"/>
              </a:rPr>
              <a:t>”</a:t>
            </a:r>
            <a:r>
              <a:rPr lang="zh-CN" altLang="zh-CN" sz="2400" kern="100" spc="-100" dirty="0">
                <a:latin typeface="Times New Roman"/>
                <a:ea typeface="微软雅黑"/>
                <a:cs typeface="Times New Roman"/>
              </a:rPr>
              <a:t>大</a:t>
            </a:r>
            <a:endParaRPr lang="zh-CN" altLang="zh-CN" sz="2400" kern="100" spc="-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B.</a:t>
            </a:r>
            <a:r>
              <a:rPr lang="en-US" altLang="zh-CN" sz="2400" kern="100" spc="-100" dirty="0">
                <a:latin typeface="宋体"/>
                <a:ea typeface="微软雅黑"/>
                <a:cs typeface="Times New Roman"/>
              </a:rPr>
              <a:t>“</a:t>
            </a:r>
            <a:r>
              <a:rPr lang="zh-CN" altLang="zh-CN" sz="2400" kern="100" spc="-100" dirty="0">
                <a:latin typeface="Times New Roman"/>
                <a:ea typeface="微软雅黑"/>
                <a:cs typeface="Times New Roman"/>
              </a:rPr>
              <a:t>嫦娥二号</a:t>
            </a:r>
            <a:r>
              <a:rPr lang="en-US" altLang="zh-CN" sz="2400" kern="100" spc="-100" dirty="0">
                <a:latin typeface="宋体"/>
                <a:ea typeface="微软雅黑"/>
                <a:cs typeface="Times New Roman"/>
              </a:rPr>
              <a:t>”</a:t>
            </a:r>
            <a:r>
              <a:rPr lang="zh-CN" altLang="zh-CN" sz="2400" kern="100" spc="-100" dirty="0">
                <a:latin typeface="Times New Roman"/>
                <a:ea typeface="微软雅黑"/>
                <a:cs typeface="Times New Roman"/>
              </a:rPr>
              <a:t>环月运行的线速度比</a:t>
            </a:r>
            <a:r>
              <a:rPr lang="en-US" altLang="zh-CN" sz="2400" kern="100" spc="-100" dirty="0">
                <a:latin typeface="宋体"/>
                <a:ea typeface="微软雅黑"/>
                <a:cs typeface="Times New Roman"/>
              </a:rPr>
              <a:t>“</a:t>
            </a:r>
            <a:r>
              <a:rPr lang="zh-CN" altLang="zh-CN" sz="2400" kern="100" spc="-100" dirty="0">
                <a:latin typeface="Times New Roman"/>
                <a:ea typeface="微软雅黑"/>
                <a:cs typeface="Times New Roman"/>
              </a:rPr>
              <a:t>嫦娥一号</a:t>
            </a:r>
            <a:r>
              <a:rPr lang="en-US" altLang="zh-CN" sz="2400" kern="100" spc="-100" dirty="0">
                <a:latin typeface="宋体"/>
                <a:ea typeface="微软雅黑"/>
                <a:cs typeface="Times New Roman"/>
              </a:rPr>
              <a:t>”</a:t>
            </a:r>
            <a:r>
              <a:rPr lang="zh-CN" altLang="zh-CN" sz="2400" kern="100" spc="-100" dirty="0">
                <a:latin typeface="Times New Roman"/>
                <a:ea typeface="微软雅黑"/>
                <a:cs typeface="Times New Roman"/>
              </a:rPr>
              <a:t>小</a:t>
            </a:r>
            <a:endParaRPr lang="zh-CN" altLang="zh-CN" sz="2400" kern="100" spc="-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C.</a:t>
            </a:r>
            <a:r>
              <a:rPr lang="en-US" altLang="zh-CN" sz="2400" kern="100" spc="-100" dirty="0">
                <a:latin typeface="宋体"/>
                <a:ea typeface="微软雅黑"/>
                <a:cs typeface="Times New Roman"/>
              </a:rPr>
              <a:t>“</a:t>
            </a:r>
            <a:r>
              <a:rPr lang="zh-CN" altLang="zh-CN" sz="2400" kern="100" spc="-100" dirty="0">
                <a:latin typeface="Times New Roman"/>
                <a:ea typeface="微软雅黑"/>
                <a:cs typeface="Times New Roman"/>
              </a:rPr>
              <a:t>嫦娥二号</a:t>
            </a:r>
            <a:r>
              <a:rPr lang="en-US" altLang="zh-CN" sz="2400" kern="100" spc="-100" dirty="0">
                <a:latin typeface="宋体"/>
                <a:ea typeface="微软雅黑"/>
                <a:cs typeface="Times New Roman"/>
              </a:rPr>
              <a:t>”</a:t>
            </a:r>
            <a:r>
              <a:rPr lang="zh-CN" altLang="zh-CN" sz="2400" kern="100" spc="-100" dirty="0">
                <a:latin typeface="Times New Roman"/>
                <a:ea typeface="微软雅黑"/>
                <a:cs typeface="Times New Roman"/>
              </a:rPr>
              <a:t>环月运行的向心加速度比</a:t>
            </a:r>
            <a:r>
              <a:rPr lang="en-US" altLang="zh-CN" sz="2400" kern="100" spc="-100" dirty="0">
                <a:latin typeface="宋体"/>
                <a:ea typeface="微软雅黑"/>
                <a:cs typeface="Times New Roman"/>
              </a:rPr>
              <a:t>“</a:t>
            </a:r>
            <a:r>
              <a:rPr lang="zh-CN" altLang="zh-CN" sz="2400" kern="100" spc="-100" dirty="0">
                <a:latin typeface="Times New Roman"/>
                <a:ea typeface="微软雅黑"/>
                <a:cs typeface="Times New Roman"/>
              </a:rPr>
              <a:t>嫦娥一号</a:t>
            </a:r>
            <a:r>
              <a:rPr lang="en-US" altLang="zh-CN" sz="2400" kern="100" spc="-100" dirty="0">
                <a:latin typeface="宋体"/>
                <a:ea typeface="微软雅黑"/>
                <a:cs typeface="Times New Roman"/>
              </a:rPr>
              <a:t>”</a:t>
            </a:r>
            <a:r>
              <a:rPr lang="zh-CN" altLang="zh-CN" sz="2400" kern="100" spc="-100" dirty="0">
                <a:latin typeface="Times New Roman"/>
                <a:ea typeface="微软雅黑"/>
                <a:cs typeface="Times New Roman"/>
              </a:rPr>
              <a:t>大</a:t>
            </a:r>
            <a:endParaRPr lang="zh-CN" altLang="zh-CN" sz="2400" kern="100" spc="-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D.</a:t>
            </a:r>
            <a:r>
              <a:rPr lang="en-US" altLang="zh-CN" sz="2400" kern="100" spc="-100" dirty="0">
                <a:latin typeface="宋体"/>
                <a:ea typeface="微软雅黑"/>
                <a:cs typeface="Times New Roman"/>
              </a:rPr>
              <a:t>“</a:t>
            </a:r>
            <a:r>
              <a:rPr lang="zh-CN" altLang="zh-CN" sz="2400" kern="100" spc="-100" dirty="0">
                <a:latin typeface="Times New Roman"/>
                <a:ea typeface="微软雅黑"/>
                <a:cs typeface="Times New Roman"/>
              </a:rPr>
              <a:t>嫦娥二号</a:t>
            </a:r>
            <a:r>
              <a:rPr lang="en-US" altLang="zh-CN" sz="2400" kern="100" spc="-100" dirty="0">
                <a:latin typeface="宋体"/>
                <a:ea typeface="微软雅黑"/>
                <a:cs typeface="Times New Roman"/>
              </a:rPr>
              <a:t>”</a:t>
            </a:r>
            <a:r>
              <a:rPr lang="zh-CN" altLang="zh-CN" sz="2400" kern="100" spc="-100" dirty="0">
                <a:latin typeface="Times New Roman"/>
                <a:ea typeface="微软雅黑"/>
                <a:cs typeface="Times New Roman"/>
              </a:rPr>
              <a:t>环月运行的向心力与</a:t>
            </a:r>
            <a:r>
              <a:rPr lang="en-US" altLang="zh-CN" sz="2400" kern="100" spc="-100" dirty="0">
                <a:latin typeface="宋体"/>
                <a:ea typeface="微软雅黑"/>
                <a:cs typeface="Times New Roman"/>
              </a:rPr>
              <a:t>“</a:t>
            </a:r>
            <a:r>
              <a:rPr lang="zh-CN" altLang="zh-CN" sz="2400" kern="100" spc="-100" dirty="0">
                <a:latin typeface="Times New Roman"/>
                <a:ea typeface="微软雅黑"/>
                <a:cs typeface="Times New Roman"/>
              </a:rPr>
              <a:t>嫦娥一号</a:t>
            </a:r>
            <a:r>
              <a:rPr lang="en-US" altLang="zh-CN" sz="2400" kern="100" spc="-100" dirty="0">
                <a:latin typeface="宋体"/>
                <a:ea typeface="微软雅黑"/>
                <a:cs typeface="Times New Roman"/>
              </a:rPr>
              <a:t>”</a:t>
            </a:r>
            <a:r>
              <a:rPr lang="zh-CN" altLang="zh-CN" sz="2400" kern="100" spc="-100" dirty="0">
                <a:latin typeface="Times New Roman"/>
                <a:ea typeface="微软雅黑"/>
                <a:cs typeface="Times New Roman"/>
              </a:rPr>
              <a:t>相等</a:t>
            </a:r>
            <a:endParaRPr lang="zh-CN" altLang="zh-CN" sz="2400" kern="100" spc="-100" dirty="0">
              <a:effectLst/>
              <a:latin typeface="宋体"/>
              <a:cs typeface="Courier New"/>
            </a:endParaRPr>
          </a:p>
        </p:txBody>
      </p:sp>
    </p:spTree>
    <p:extLst>
      <p:ext uri="{BB962C8B-B14F-4D97-AF65-F5344CB8AC3E}">
        <p14:creationId xmlns:p14="http://schemas.microsoft.com/office/powerpoint/2010/main" val="2927870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654" y="2207900"/>
            <a:ext cx="9072000" cy="2862322"/>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嫦娥二号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环月运行的线速度比</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嫦娥一号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大，</a:t>
            </a: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错误；</a:t>
            </a:r>
            <a:endParaRPr lang="zh-CN" altLang="zh-CN" sz="1050" kern="100" dirty="0">
              <a:latin typeface="宋体"/>
              <a:cs typeface="Courier New"/>
            </a:endParaRPr>
          </a:p>
          <a:p>
            <a:pPr algn="just">
              <a:lnSpc>
                <a:spcPct val="150000"/>
              </a:lnSpc>
              <a:spcAft>
                <a:spcPts val="0"/>
              </a:spcAft>
              <a:tabLst>
                <a:tab pos="2070735" algn="l"/>
              </a:tabLst>
            </a:pP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嫦娥二号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环月运行的向心加速度比</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嫦娥一号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大，</a:t>
            </a: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正确；</a:t>
            </a:r>
            <a:endParaRPr lang="zh-CN" altLang="zh-CN" sz="1050" kern="100" dirty="0">
              <a:latin typeface="宋体"/>
              <a:cs typeface="Courier New"/>
            </a:endParaRPr>
          </a:p>
          <a:p>
            <a:pPr algn="just">
              <a:lnSpc>
                <a:spcPct val="150000"/>
              </a:lnSpc>
              <a:spcAft>
                <a:spcPts val="0"/>
              </a:spcAft>
              <a:tabLst>
                <a:tab pos="2070735" algn="l"/>
              </a:tabLst>
            </a:pPr>
            <a:r>
              <a:rPr lang="zh-CN" altLang="zh-CN" sz="2400" kern="100" dirty="0">
                <a:latin typeface="Times New Roman"/>
                <a:ea typeface="微软雅黑"/>
                <a:cs typeface="Times New Roman"/>
              </a:rPr>
              <a:t>因不</a:t>
            </a:r>
            <a:r>
              <a:rPr lang="zh-CN" altLang="zh-CN" sz="2400" kern="100" spc="-90" dirty="0">
                <a:latin typeface="Times New Roman"/>
                <a:ea typeface="微软雅黑"/>
                <a:cs typeface="Times New Roman"/>
              </a:rPr>
              <a:t>知道两卫星的质量大小关系，故不能判断其所受向心力的大小，</a:t>
            </a:r>
            <a:r>
              <a:rPr lang="zh-CN" altLang="zh-CN" sz="2400" kern="100" dirty="0">
                <a:latin typeface="Times New Roman"/>
                <a:ea typeface="微软雅黑"/>
                <a:cs typeface="Times New Roman"/>
              </a:rPr>
              <a:t>所以</a:t>
            </a: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错误</a:t>
            </a:r>
            <a:r>
              <a:rPr lang="en-US" altLang="zh-CN" sz="2400" kern="100" dirty="0">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en-US" altLang="zh-CN" sz="2400" kern="100" dirty="0">
                <a:solidFill>
                  <a:srgbClr val="E46C0A"/>
                </a:solidFill>
                <a:latin typeface="Times New Roman"/>
                <a:ea typeface="微软雅黑"/>
                <a:cs typeface="Courier New"/>
              </a:rPr>
              <a:t>C</a:t>
            </a:r>
            <a:endParaRPr lang="zh-CN" altLang="zh-CN" sz="105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50413800"/>
              </p:ext>
            </p:extLst>
          </p:nvPr>
        </p:nvGraphicFramePr>
        <p:xfrm>
          <a:off x="76200" y="142875"/>
          <a:ext cx="9010650" cy="2190750"/>
        </p:xfrm>
        <a:graphic>
          <a:graphicData uri="http://schemas.openxmlformats.org/presentationml/2006/ole">
            <mc:AlternateContent xmlns:mc="http://schemas.openxmlformats.org/markup-compatibility/2006">
              <mc:Choice xmlns:v="urn:schemas-microsoft-com:vml" Requires="v">
                <p:oleObj spid="_x0000_s133249" name="文档" r:id="rId3" imgW="9021379" imgH="2191469" progId="Word.Document.12">
                  <p:embed/>
                </p:oleObj>
              </mc:Choice>
              <mc:Fallback>
                <p:oleObj name="文档" r:id="rId3" imgW="9021379" imgH="2191469" progId="Word.Document.12">
                  <p:embed/>
                  <p:pic>
                    <p:nvPicPr>
                      <p:cNvPr id="0" name=""/>
                      <p:cNvPicPr>
                        <a:picLocks noChangeAspect="1" noChangeArrowheads="1"/>
                      </p:cNvPicPr>
                      <p:nvPr/>
                    </p:nvPicPr>
                    <p:blipFill>
                      <a:blip r:embed="rId4"/>
                      <a:srcRect/>
                      <a:stretch>
                        <a:fillRect/>
                      </a:stretch>
                    </p:blipFill>
                    <p:spPr bwMode="auto">
                      <a:xfrm>
                        <a:off x="76200" y="142875"/>
                        <a:ext cx="90106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25401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071" y="444996"/>
            <a:ext cx="8928000" cy="507831"/>
          </a:xfrm>
          <a:prstGeom prst="rect">
            <a:avLst/>
          </a:prstGeom>
        </p:spPr>
        <p:txBody>
          <a:bodyPr wrap="square">
            <a:spAutoFit/>
          </a:bodyPr>
          <a:lstStyle/>
          <a:p>
            <a:pPr algn="just">
              <a:spcAft>
                <a:spcPts val="0"/>
              </a:spcAft>
            </a:pPr>
            <a:r>
              <a:rPr lang="zh-CN" altLang="en-US" sz="2700" b="1" kern="100" dirty="0">
                <a:latin typeface="Times New Roman" pitchFamily="18" charset="0"/>
                <a:ea typeface="微软雅黑" pitchFamily="34" charset="-122"/>
                <a:cs typeface="Times New Roman" pitchFamily="18" charset="0"/>
              </a:rPr>
              <a:t>三、人造卫星的发射、变轨与对接</a:t>
            </a:r>
            <a:endParaRPr lang="zh-CN" altLang="zh-CN" sz="2700" b="1" kern="100" dirty="0">
              <a:latin typeface="Times New Roman" pitchFamily="18" charset="0"/>
              <a:ea typeface="微软雅黑" pitchFamily="34" charset="-122"/>
              <a:cs typeface="Times New Roman" pitchFamily="18" charset="0"/>
            </a:endParaRPr>
          </a:p>
        </p:txBody>
      </p:sp>
      <p:sp>
        <p:nvSpPr>
          <p:cNvPr id="6" name="矩形 5"/>
          <p:cNvSpPr/>
          <p:nvPr/>
        </p:nvSpPr>
        <p:spPr>
          <a:xfrm>
            <a:off x="64071" y="983832"/>
            <a:ext cx="8928000" cy="637675"/>
          </a:xfrm>
          <a:prstGeom prst="rect">
            <a:avLst/>
          </a:prstGeom>
        </p:spPr>
        <p:txBody>
          <a:bodyPr wrap="square">
            <a:spAutoFit/>
          </a:bodyPr>
          <a:lstStyle/>
          <a:p>
            <a:pPr algn="just">
              <a:lnSpc>
                <a:spcPct val="150000"/>
              </a:lnSpc>
              <a:spcAft>
                <a:spcPts val="0"/>
              </a:spcAft>
              <a:tabLst>
                <a:tab pos="2070735" algn="l"/>
              </a:tabLst>
            </a:pPr>
            <a:r>
              <a:rPr lang="en-US" altLang="zh-CN" sz="2700" kern="100" dirty="0">
                <a:latin typeface="Times New Roman"/>
                <a:ea typeface="微软雅黑"/>
                <a:cs typeface="Courier New"/>
              </a:rPr>
              <a:t>1.</a:t>
            </a:r>
            <a:r>
              <a:rPr lang="zh-CN" altLang="zh-CN" sz="2700" kern="100" dirty="0">
                <a:latin typeface="Times New Roman"/>
                <a:ea typeface="微软雅黑"/>
                <a:cs typeface="Times New Roman"/>
              </a:rPr>
              <a:t>发射问题</a:t>
            </a:r>
            <a:endParaRPr lang="zh-CN" altLang="zh-CN" sz="27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138646188"/>
              </p:ext>
            </p:extLst>
          </p:nvPr>
        </p:nvGraphicFramePr>
        <p:xfrm>
          <a:off x="152400" y="1750665"/>
          <a:ext cx="8867775" cy="2971800"/>
        </p:xfrm>
        <a:graphic>
          <a:graphicData uri="http://schemas.openxmlformats.org/presentationml/2006/ole">
            <mc:AlternateContent xmlns:mc="http://schemas.openxmlformats.org/markup-compatibility/2006">
              <mc:Choice xmlns:v="urn:schemas-microsoft-com:vml" Requires="v">
                <p:oleObj spid="_x0000_s159793" name="文档" r:id="rId3" imgW="8878399" imgH="2967127" progId="Word.Document.12">
                  <p:embed/>
                </p:oleObj>
              </mc:Choice>
              <mc:Fallback>
                <p:oleObj name="文档" r:id="rId3" imgW="8878399" imgH="2967127" progId="Word.Document.12">
                  <p:embed/>
                  <p:pic>
                    <p:nvPicPr>
                      <p:cNvPr id="0" name=""/>
                      <p:cNvPicPr>
                        <a:picLocks noChangeAspect="1" noChangeArrowheads="1"/>
                      </p:cNvPicPr>
                      <p:nvPr/>
                    </p:nvPicPr>
                    <p:blipFill>
                      <a:blip r:embed="rId4"/>
                      <a:srcRect/>
                      <a:stretch>
                        <a:fillRect/>
                      </a:stretch>
                    </p:blipFill>
                    <p:spPr bwMode="auto">
                      <a:xfrm>
                        <a:off x="152400" y="1750665"/>
                        <a:ext cx="886777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41072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1488"/>
            <a:ext cx="8921924" cy="1610249"/>
          </a:xfrm>
          <a:prstGeom prst="rect">
            <a:avLst/>
          </a:prstGeom>
        </p:spPr>
        <p:txBody>
          <a:bodyPr wrap="square">
            <a:spAutoFit/>
          </a:bodyPr>
          <a:lstStyle/>
          <a:p>
            <a:pPr algn="just">
              <a:lnSpc>
                <a:spcPct val="137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变轨问题</a:t>
            </a:r>
            <a:endParaRPr lang="zh-CN" altLang="zh-CN" sz="2400" kern="100" dirty="0">
              <a:latin typeface="宋体"/>
              <a:cs typeface="Courier New"/>
            </a:endParaRPr>
          </a:p>
          <a:p>
            <a:pPr algn="just">
              <a:lnSpc>
                <a:spcPct val="137000"/>
              </a:lnSpc>
              <a:spcAft>
                <a:spcPts val="0"/>
              </a:spcAft>
              <a:tabLst>
                <a:tab pos="2070735" algn="l"/>
              </a:tabLst>
            </a:pPr>
            <a:r>
              <a:rPr lang="zh-CN" altLang="zh-CN" sz="2400" kern="100" dirty="0">
                <a:latin typeface="Times New Roman"/>
                <a:ea typeface="微软雅黑"/>
                <a:cs typeface="Times New Roman"/>
              </a:rPr>
              <a:t>人造卫星在轨道变换时，速度发生变化，导致万有引力与向心力相等的关系被破坏，继而发生向心运动或离心运动，发生变轨</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sp>
        <p:nvSpPr>
          <p:cNvPr id="6" name="矩形 5"/>
          <p:cNvSpPr/>
          <p:nvPr/>
        </p:nvSpPr>
        <p:spPr>
          <a:xfrm>
            <a:off x="107502" y="1504185"/>
            <a:ext cx="6876000" cy="2059025"/>
          </a:xfrm>
          <a:prstGeom prst="rect">
            <a:avLst/>
          </a:prstGeom>
        </p:spPr>
        <p:txBody>
          <a:bodyPr wrap="square">
            <a:spAutoFit/>
          </a:bodyPr>
          <a:lstStyle/>
          <a:p>
            <a:pPr algn="just">
              <a:lnSpc>
                <a:spcPct val="137000"/>
              </a:lnSpc>
              <a:spcAft>
                <a:spcPts val="0"/>
              </a:spcAft>
              <a:tabLst>
                <a:tab pos="2070735" algn="l"/>
              </a:tabLst>
            </a:pPr>
            <a:r>
              <a:rPr lang="zh-CN" altLang="zh-CN" sz="2400" kern="100" dirty="0">
                <a:latin typeface="Times New Roman"/>
                <a:ea typeface="微软雅黑"/>
                <a:cs typeface="Times New Roman"/>
              </a:rPr>
              <a:t>发射过程：如图</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所示，一般先把卫星发射到较低轨道</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上，然后在</a:t>
            </a:r>
            <a:r>
              <a:rPr lang="en-US" altLang="zh-CN" sz="2400" i="1" kern="100" dirty="0">
                <a:latin typeface="Times New Roman"/>
                <a:ea typeface="微软雅黑"/>
                <a:cs typeface="Courier New"/>
              </a:rPr>
              <a:t>P</a:t>
            </a:r>
            <a:r>
              <a:rPr lang="zh-CN" altLang="zh-CN" sz="2400" kern="100" dirty="0">
                <a:latin typeface="Times New Roman"/>
                <a:ea typeface="微软雅黑"/>
                <a:cs typeface="Times New Roman"/>
              </a:rPr>
              <a:t>点点火，使火箭加速，让卫星做离心运动，进入椭圆轨道</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，到达</a:t>
            </a:r>
            <a:r>
              <a:rPr lang="en-US" altLang="zh-CN" sz="2400" i="1" kern="100" dirty="0">
                <a:latin typeface="Times New Roman"/>
                <a:ea typeface="微软雅黑"/>
                <a:cs typeface="Courier New"/>
              </a:rPr>
              <a:t>Q</a:t>
            </a:r>
            <a:r>
              <a:rPr lang="zh-CN" altLang="zh-CN" sz="2400" kern="100" dirty="0">
                <a:latin typeface="Times New Roman"/>
                <a:ea typeface="微软雅黑"/>
                <a:cs typeface="Times New Roman"/>
              </a:rPr>
              <a:t>点后，再使卫星加速，进入预定轨道</a:t>
            </a:r>
            <a:r>
              <a:rPr lang="en-US" altLang="zh-CN" sz="2400" kern="100" dirty="0">
                <a:latin typeface="Times New Roman"/>
                <a:ea typeface="微软雅黑"/>
                <a:cs typeface="Courier New"/>
              </a:rPr>
              <a:t>3.</a:t>
            </a:r>
            <a:endParaRPr lang="zh-CN" altLang="zh-CN" sz="2400" kern="100" dirty="0">
              <a:effectLst/>
              <a:latin typeface="宋体"/>
              <a:cs typeface="Courier New"/>
            </a:endParaRPr>
          </a:p>
        </p:txBody>
      </p:sp>
      <p:sp>
        <p:nvSpPr>
          <p:cNvPr id="3" name="矩形 2"/>
          <p:cNvSpPr/>
          <p:nvPr/>
        </p:nvSpPr>
        <p:spPr>
          <a:xfrm>
            <a:off x="7783785" y="3877419"/>
            <a:ext cx="646331" cy="577081"/>
          </a:xfrm>
          <a:prstGeom prst="rect">
            <a:avLst/>
          </a:prstGeom>
        </p:spPr>
        <p:txBody>
          <a:bodyPr wrap="none">
            <a:spAutoFit/>
          </a:bodyPr>
          <a:lstStyle/>
          <a:p>
            <a:pPr algn="ctr">
              <a:lnSpc>
                <a:spcPct val="150000"/>
              </a:lnSpc>
              <a:spcAft>
                <a:spcPts val="0"/>
              </a:spcAft>
              <a:tabLst>
                <a:tab pos="2070735" algn="l"/>
              </a:tabLst>
            </a:pP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2</a:t>
            </a:r>
            <a:endParaRPr lang="zh-CN" altLang="zh-CN" sz="2400" kern="100" dirty="0">
              <a:effectLst/>
              <a:latin typeface="宋体"/>
              <a:cs typeface="Courier New"/>
            </a:endParaRPr>
          </a:p>
        </p:txBody>
      </p:sp>
      <p:pic>
        <p:nvPicPr>
          <p:cNvPr id="9" name="图片 8" descr="F:\2015赵瑊\同步\物理\人教必修2\word\A244.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59069" y="1654696"/>
            <a:ext cx="1970359" cy="2250738"/>
          </a:xfrm>
          <a:prstGeom prst="rect">
            <a:avLst/>
          </a:prstGeom>
          <a:noFill/>
          <a:ln>
            <a:noFill/>
          </a:ln>
        </p:spPr>
      </p:pic>
      <p:sp>
        <p:nvSpPr>
          <p:cNvPr id="10" name="矩形 9"/>
          <p:cNvSpPr/>
          <p:nvPr/>
        </p:nvSpPr>
        <p:spPr>
          <a:xfrm>
            <a:off x="107502" y="3520409"/>
            <a:ext cx="6876000" cy="1553054"/>
          </a:xfrm>
          <a:prstGeom prst="rect">
            <a:avLst/>
          </a:prstGeom>
        </p:spPr>
        <p:txBody>
          <a:bodyPr wrap="square">
            <a:spAutoFit/>
          </a:bodyPr>
          <a:lstStyle/>
          <a:p>
            <a:pPr algn="just">
              <a:lnSpc>
                <a:spcPct val="137000"/>
              </a:lnSpc>
              <a:spcAft>
                <a:spcPts val="0"/>
              </a:spcAft>
              <a:tabLst>
                <a:tab pos="2070735" algn="l"/>
              </a:tabLst>
            </a:pPr>
            <a:r>
              <a:rPr lang="zh-CN" altLang="zh-CN" sz="2400" kern="100" dirty="0">
                <a:latin typeface="Times New Roman"/>
                <a:ea typeface="微软雅黑"/>
                <a:cs typeface="Times New Roman"/>
              </a:rPr>
              <a:t>回收过程：与发射过程相反，当卫星到达</a:t>
            </a:r>
            <a:r>
              <a:rPr lang="en-US" altLang="zh-CN" sz="2400" i="1" kern="100" dirty="0">
                <a:latin typeface="Times New Roman"/>
                <a:ea typeface="微软雅黑"/>
                <a:cs typeface="Courier New"/>
              </a:rPr>
              <a:t>Q</a:t>
            </a:r>
            <a:r>
              <a:rPr lang="zh-CN" altLang="zh-CN" sz="2400" kern="100" dirty="0">
                <a:latin typeface="Times New Roman"/>
                <a:ea typeface="微软雅黑"/>
                <a:cs typeface="Times New Roman"/>
              </a:rPr>
              <a:t>点时，使卫星减速，卫星由轨道</a:t>
            </a: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进入轨道</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，当到达</a:t>
            </a:r>
            <a:r>
              <a:rPr lang="en-US" altLang="zh-CN" sz="2400" i="1" kern="100" dirty="0">
                <a:latin typeface="Times New Roman"/>
                <a:ea typeface="微软雅黑"/>
                <a:cs typeface="Courier New"/>
              </a:rPr>
              <a:t>P</a:t>
            </a:r>
            <a:r>
              <a:rPr lang="zh-CN" altLang="zh-CN" sz="2400" kern="100" dirty="0">
                <a:latin typeface="Times New Roman"/>
                <a:ea typeface="微软雅黑"/>
                <a:cs typeface="Times New Roman"/>
              </a:rPr>
              <a:t>点时，再让卫星减速进入轨道</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，再减速到达地面</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spTree>
    <p:extLst>
      <p:ext uri="{BB962C8B-B14F-4D97-AF65-F5344CB8AC3E}">
        <p14:creationId xmlns:p14="http://schemas.microsoft.com/office/powerpoint/2010/main" val="2214172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173406"/>
            <a:ext cx="8919466" cy="2400657"/>
          </a:xfrm>
          <a:prstGeom prst="rect">
            <a:avLst/>
          </a:prstGeom>
        </p:spPr>
        <p:txBody>
          <a:bodyPr wrap="square">
            <a:spAutoFit/>
          </a:bodyPr>
          <a:lstStyle/>
          <a:p>
            <a:pPr algn="just">
              <a:lnSpc>
                <a:spcPct val="150000"/>
              </a:lnSpc>
              <a:spcAft>
                <a:spcPts val="0"/>
              </a:spcAft>
              <a:tabLst>
                <a:tab pos="2070735" algn="l"/>
              </a:tabLst>
            </a:pPr>
            <a:r>
              <a:rPr lang="en-US" altLang="zh-CN" sz="2500" kern="100" dirty="0">
                <a:latin typeface="Times New Roman"/>
                <a:ea typeface="微软雅黑"/>
                <a:cs typeface="Courier New"/>
              </a:rPr>
              <a:t>3.</a:t>
            </a:r>
            <a:r>
              <a:rPr lang="zh-CN" altLang="zh-CN" sz="2500" kern="100" dirty="0">
                <a:latin typeface="Times New Roman"/>
                <a:ea typeface="微软雅黑"/>
                <a:cs typeface="Times New Roman"/>
              </a:rPr>
              <a:t>对接问题</a:t>
            </a:r>
            <a:endParaRPr lang="zh-CN" altLang="zh-CN" sz="2500" kern="100" dirty="0">
              <a:latin typeface="宋体"/>
              <a:cs typeface="Courier New"/>
            </a:endParaRPr>
          </a:p>
          <a:p>
            <a:pPr algn="just">
              <a:lnSpc>
                <a:spcPct val="150000"/>
              </a:lnSpc>
              <a:spcAft>
                <a:spcPts val="0"/>
              </a:spcAft>
              <a:tabLst>
                <a:tab pos="2070735" algn="l"/>
              </a:tabLst>
            </a:pPr>
            <a:r>
              <a:rPr lang="zh-CN" altLang="zh-CN" sz="2500" kern="100" dirty="0">
                <a:latin typeface="Times New Roman"/>
                <a:ea typeface="微软雅黑"/>
                <a:cs typeface="Times New Roman"/>
              </a:rPr>
              <a:t>空间站实际上就是一个载有人的人造卫星，地球上的人进入空间站以及空间站上的人返回地面都需要通过宇宙飞船来完成</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这就存在一个宇宙飞船与空间站对接的问题</a:t>
            </a:r>
            <a:r>
              <a:rPr lang="en-US" altLang="zh-CN" sz="2500" kern="100" dirty="0">
                <a:latin typeface="Times New Roman"/>
                <a:ea typeface="微软雅黑"/>
                <a:cs typeface="Courier New"/>
              </a:rPr>
              <a:t>.</a:t>
            </a:r>
            <a:endParaRPr lang="zh-CN" altLang="zh-CN" sz="2500" kern="100" dirty="0">
              <a:effectLst/>
              <a:latin typeface="宋体"/>
              <a:cs typeface="Courier New"/>
            </a:endParaRPr>
          </a:p>
        </p:txBody>
      </p:sp>
      <p:sp>
        <p:nvSpPr>
          <p:cNvPr id="3" name="矩形 2"/>
          <p:cNvSpPr/>
          <p:nvPr/>
        </p:nvSpPr>
        <p:spPr>
          <a:xfrm>
            <a:off x="107504" y="2465824"/>
            <a:ext cx="6541343" cy="2400657"/>
          </a:xfrm>
          <a:prstGeom prst="rect">
            <a:avLst/>
          </a:prstGeom>
        </p:spPr>
        <p:txBody>
          <a:bodyPr wrap="square">
            <a:spAutoFit/>
          </a:bodyPr>
          <a:lstStyle/>
          <a:p>
            <a:pPr algn="just">
              <a:lnSpc>
                <a:spcPct val="150000"/>
              </a:lnSpc>
              <a:spcAft>
                <a:spcPts val="0"/>
              </a:spcAft>
              <a:tabLst>
                <a:tab pos="2070735" algn="l"/>
              </a:tabLst>
            </a:pPr>
            <a:r>
              <a:rPr lang="zh-CN" altLang="zh-CN" sz="2500" kern="100" dirty="0" smtClean="0">
                <a:latin typeface="Times New Roman"/>
                <a:ea typeface="微软雅黑"/>
                <a:cs typeface="Times New Roman"/>
              </a:rPr>
              <a:t>如图</a:t>
            </a:r>
            <a:r>
              <a:rPr lang="en-US" altLang="zh-CN" sz="2500" kern="100" dirty="0" smtClean="0">
                <a:latin typeface="Times New Roman"/>
                <a:ea typeface="微软雅黑"/>
                <a:cs typeface="Courier New"/>
              </a:rPr>
              <a:t>3</a:t>
            </a:r>
            <a:r>
              <a:rPr lang="zh-CN" altLang="zh-CN" sz="2500" kern="100" dirty="0" smtClean="0">
                <a:latin typeface="Times New Roman"/>
                <a:ea typeface="微软雅黑"/>
                <a:cs typeface="Times New Roman"/>
              </a:rPr>
              <a:t>所</a:t>
            </a:r>
            <a:r>
              <a:rPr lang="zh-CN" altLang="zh-CN" sz="2500" kern="100" dirty="0">
                <a:latin typeface="Times New Roman"/>
                <a:ea typeface="微软雅黑"/>
                <a:cs typeface="Times New Roman"/>
              </a:rPr>
              <a:t>示，飞船首先在比空间站低的轨道运行，当运行到适当位置时，再加速运行到一个椭圆轨道</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通过控制轨道使飞船跟空间站恰好同时运行到两轨道的切点，便可实现对接</a:t>
            </a:r>
            <a:r>
              <a:rPr lang="en-US" altLang="zh-CN" sz="2500" kern="100" dirty="0">
                <a:latin typeface="Times New Roman"/>
                <a:ea typeface="微软雅黑"/>
                <a:cs typeface="Courier New"/>
              </a:rPr>
              <a:t>.</a:t>
            </a:r>
            <a:endParaRPr lang="zh-CN" altLang="zh-CN" sz="2500" kern="100" dirty="0">
              <a:effectLst/>
              <a:latin typeface="宋体"/>
              <a:cs typeface="Courier New"/>
            </a:endParaRPr>
          </a:p>
        </p:txBody>
      </p:sp>
      <p:pic>
        <p:nvPicPr>
          <p:cNvPr id="5" name="图片 4" descr="F:\2015赵瑊\同步\物理\人教必修2\word\A245.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43352" y="1976636"/>
            <a:ext cx="2283618" cy="2179290"/>
          </a:xfrm>
          <a:prstGeom prst="rect">
            <a:avLst/>
          </a:prstGeom>
          <a:noFill/>
          <a:ln>
            <a:noFill/>
          </a:ln>
        </p:spPr>
      </p:pic>
      <p:sp>
        <p:nvSpPr>
          <p:cNvPr id="2" name="矩形 1"/>
          <p:cNvSpPr/>
          <p:nvPr/>
        </p:nvSpPr>
        <p:spPr>
          <a:xfrm>
            <a:off x="7641324" y="4246984"/>
            <a:ext cx="665567" cy="477054"/>
          </a:xfrm>
          <a:prstGeom prst="rect">
            <a:avLst/>
          </a:prstGeom>
        </p:spPr>
        <p:txBody>
          <a:bodyPr wrap="none">
            <a:spAutoFit/>
          </a:bodyPr>
          <a:lstStyle/>
          <a:p>
            <a:r>
              <a:rPr lang="zh-CN" altLang="zh-CN" sz="2500" kern="100" dirty="0">
                <a:solidFill>
                  <a:prstClr val="black"/>
                </a:solidFill>
                <a:latin typeface="Times New Roman"/>
                <a:ea typeface="微软雅黑"/>
                <a:cs typeface="Times New Roman"/>
              </a:rPr>
              <a:t>图</a:t>
            </a:r>
            <a:r>
              <a:rPr lang="en-US" altLang="zh-CN" sz="2500" kern="100" dirty="0">
                <a:solidFill>
                  <a:prstClr val="black"/>
                </a:solidFill>
                <a:latin typeface="Times New Roman"/>
                <a:ea typeface="微软雅黑"/>
                <a:cs typeface="Courier New"/>
              </a:rPr>
              <a:t>3</a:t>
            </a:r>
            <a:endParaRPr lang="zh-CN" altLang="en-US" sz="2500" dirty="0"/>
          </a:p>
        </p:txBody>
      </p:sp>
    </p:spTree>
    <p:extLst>
      <p:ext uri="{BB962C8B-B14F-4D97-AF65-F5344CB8AC3E}">
        <p14:creationId xmlns:p14="http://schemas.microsoft.com/office/powerpoint/2010/main" val="3256833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a:hlinkClick r:id="rId2" action="ppaction://hlinksldjump"/>
          </p:cNvPr>
          <p:cNvSpPr/>
          <p:nvPr/>
        </p:nvSpPr>
        <p:spPr>
          <a:xfrm>
            <a:off x="3751337" y="2432755"/>
            <a:ext cx="1692000"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a:hlinkClick r:id="rId2" action="ppaction://hlinksldjump"/>
          </p:cNvPr>
          <p:cNvSpPr txBox="1"/>
          <p:nvPr/>
        </p:nvSpPr>
        <p:spPr>
          <a:xfrm>
            <a:off x="3846690" y="2698591"/>
            <a:ext cx="1860687" cy="492443"/>
          </a:xfrm>
          <a:prstGeom prst="rect">
            <a:avLst/>
          </a:prstGeom>
          <a:noFill/>
        </p:spPr>
        <p:txBody>
          <a:bodyPr wrap="square">
            <a:spAutoFit/>
          </a:bodyPr>
          <a:lstStyle/>
          <a:p>
            <a:pPr lvl="0">
              <a:defRPr/>
            </a:pPr>
            <a:r>
              <a:rPr lang="zh-CN" altLang="en-US" sz="2600" b="1" dirty="0" smtClean="0">
                <a:solidFill>
                  <a:schemeClr val="bg1"/>
                </a:solidFill>
                <a:latin typeface="微软雅黑" pitchFamily="34" charset="-122"/>
                <a:ea typeface="微软雅黑" pitchFamily="34" charset="-122"/>
              </a:rPr>
              <a:t>专题整合</a:t>
            </a:r>
            <a:endParaRPr lang="zh-CN" altLang="en-US" sz="2600" b="1" dirty="0">
              <a:solidFill>
                <a:schemeClr val="bg1"/>
              </a:solidFill>
              <a:latin typeface="微软雅黑" pitchFamily="34" charset="-122"/>
              <a:ea typeface="微软雅黑" pitchFamily="34" charset="-122"/>
            </a:endParaRPr>
          </a:p>
        </p:txBody>
      </p:sp>
      <p:sp>
        <p:nvSpPr>
          <p:cNvPr id="12" name="圆角矩形 11">
            <a:hlinkClick r:id="rId3" action="ppaction://hlinksldjump"/>
          </p:cNvPr>
          <p:cNvSpPr/>
          <p:nvPr/>
        </p:nvSpPr>
        <p:spPr>
          <a:xfrm>
            <a:off x="5980551" y="2432755"/>
            <a:ext cx="1692000"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a:hlinkClick r:id="rId3" action="ppaction://hlinksldjump"/>
          </p:cNvPr>
          <p:cNvSpPr txBox="1"/>
          <p:nvPr/>
        </p:nvSpPr>
        <p:spPr>
          <a:xfrm>
            <a:off x="6061390" y="2696324"/>
            <a:ext cx="1842852" cy="492443"/>
          </a:xfrm>
          <a:prstGeom prst="rect">
            <a:avLst/>
          </a:prstGeom>
          <a:noFill/>
        </p:spPr>
        <p:txBody>
          <a:bodyPr wrap="square">
            <a:spAutoFit/>
          </a:bodyPr>
          <a:lstStyle/>
          <a:p>
            <a:pPr lvl="0">
              <a:defRPr/>
            </a:pPr>
            <a:r>
              <a:rPr lang="zh-CN" altLang="en-US" sz="2600" b="1" dirty="0" smtClean="0">
                <a:solidFill>
                  <a:schemeClr val="bg1"/>
                </a:solidFill>
                <a:latin typeface="微软雅黑" pitchFamily="34" charset="-122"/>
                <a:ea typeface="微软雅黑" pitchFamily="34" charset="-122"/>
              </a:rPr>
              <a:t>自我检测</a:t>
            </a:r>
            <a:endParaRPr lang="zh-CN" altLang="en-US" sz="2600" b="1" dirty="0">
              <a:solidFill>
                <a:schemeClr val="bg1"/>
              </a:solidFill>
              <a:latin typeface="微软雅黑" pitchFamily="34" charset="-122"/>
              <a:ea typeface="微软雅黑" pitchFamily="34" charset="-122"/>
            </a:endParaRPr>
          </a:p>
        </p:txBody>
      </p:sp>
      <p:sp>
        <p:nvSpPr>
          <p:cNvPr id="14" name="矩形 13"/>
          <p:cNvSpPr/>
          <p:nvPr/>
        </p:nvSpPr>
        <p:spPr>
          <a:xfrm>
            <a:off x="2352825" y="1089139"/>
            <a:ext cx="5569643" cy="541174"/>
          </a:xfrm>
          <a:prstGeom prst="rect">
            <a:avLst/>
          </a:prstGeom>
        </p:spPr>
        <p:txBody>
          <a:bodyPr wrap="square">
            <a:spAutoFit/>
          </a:bodyPr>
          <a:lstStyle/>
          <a:p>
            <a:pPr indent="324000" algn="just">
              <a:lnSpc>
                <a:spcPts val="3500"/>
              </a:lnSpc>
            </a:pPr>
            <a:r>
              <a:rPr lang="zh-CN" altLang="en-US" sz="3700" b="1" dirty="0">
                <a:latin typeface="Times New Roman" pitchFamily="18" charset="0"/>
                <a:ea typeface="微软雅黑" panose="020B0503020204020204" pitchFamily="34" charset="-122"/>
                <a:cs typeface="Times New Roman" pitchFamily="18" charset="0"/>
              </a:rPr>
              <a:t>学</a:t>
            </a:r>
            <a:r>
              <a:rPr lang="zh-CN" altLang="en-US" sz="3700" b="1" dirty="0" smtClean="0">
                <a:latin typeface="Times New Roman" pitchFamily="18" charset="0"/>
                <a:ea typeface="微软雅黑" panose="020B0503020204020204" pitchFamily="34" charset="-122"/>
                <a:cs typeface="Times New Roman" pitchFamily="18" charset="0"/>
              </a:rPr>
              <a:t>案</a:t>
            </a:r>
            <a:r>
              <a:rPr lang="en-US" altLang="zh-CN" sz="3700" b="1" dirty="0" smtClean="0">
                <a:latin typeface="Times New Roman" pitchFamily="18" charset="0"/>
                <a:ea typeface="微软雅黑" panose="020B0503020204020204" pitchFamily="34" charset="-122"/>
                <a:cs typeface="Times New Roman" pitchFamily="18" charset="0"/>
              </a:rPr>
              <a:t>8</a:t>
            </a:r>
            <a:r>
              <a:rPr lang="zh-CN" altLang="en-US" sz="3700" b="1" dirty="0">
                <a:latin typeface="Times New Roman" pitchFamily="18" charset="0"/>
                <a:ea typeface="微软雅黑" panose="020B0503020204020204" pitchFamily="34" charset="-122"/>
                <a:cs typeface="Times New Roman" pitchFamily="18" charset="0"/>
              </a:rPr>
              <a:t>　章末总结</a:t>
            </a:r>
          </a:p>
        </p:txBody>
      </p:sp>
      <p:sp>
        <p:nvSpPr>
          <p:cNvPr id="15" name="圆角矩形 14">
            <a:hlinkClick r:id="rId4" action="ppaction://hlinksldjump"/>
          </p:cNvPr>
          <p:cNvSpPr/>
          <p:nvPr/>
        </p:nvSpPr>
        <p:spPr>
          <a:xfrm>
            <a:off x="1494706" y="2432755"/>
            <a:ext cx="1692000" cy="1069766"/>
          </a:xfrm>
          <a:prstGeom prst="roundRect">
            <a:avLst>
              <a:gd name="adj" fmla="val 5813"/>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a:hlinkClick r:id="rId4" action="ppaction://hlinksldjump"/>
          </p:cNvPr>
          <p:cNvSpPr txBox="1"/>
          <p:nvPr/>
        </p:nvSpPr>
        <p:spPr>
          <a:xfrm>
            <a:off x="1580534" y="2698591"/>
            <a:ext cx="1860687" cy="492443"/>
          </a:xfrm>
          <a:prstGeom prst="rect">
            <a:avLst/>
          </a:prstGeom>
          <a:noFill/>
        </p:spPr>
        <p:txBody>
          <a:bodyPr wrap="square">
            <a:spAutoFit/>
          </a:bodyPr>
          <a:lstStyle/>
          <a:p>
            <a:pPr lvl="0">
              <a:defRPr/>
            </a:pPr>
            <a:r>
              <a:rPr lang="zh-CN" altLang="en-US" sz="2600" b="1" dirty="0" smtClean="0">
                <a:solidFill>
                  <a:schemeClr val="bg1"/>
                </a:solidFill>
                <a:latin typeface="微软雅黑" pitchFamily="34" charset="-122"/>
                <a:ea typeface="微软雅黑" pitchFamily="34" charset="-122"/>
              </a:rPr>
              <a:t>网络构建</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709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4655" y="13370"/>
            <a:ext cx="5271441" cy="5000408"/>
          </a:xfrm>
          <a:prstGeom prst="rect">
            <a:avLst/>
          </a:prstGeom>
        </p:spPr>
        <p:txBody>
          <a:bodyPr wrap="square">
            <a:spAutoFit/>
          </a:bodyPr>
          <a:lstStyle/>
          <a:p>
            <a:pPr algn="just">
              <a:lnSpc>
                <a:spcPct val="150000"/>
              </a:lnSpc>
              <a:spcAft>
                <a:spcPts val="0"/>
              </a:spcAft>
              <a:tabLst>
                <a:tab pos="2070735" algn="l"/>
              </a:tabLst>
            </a:pPr>
            <a:r>
              <a:rPr lang="zh-CN" altLang="en-US" sz="2700" b="1" kern="100" dirty="0" smtClean="0">
                <a:solidFill>
                  <a:srgbClr val="00B050"/>
                </a:solidFill>
                <a:latin typeface="Times New Roman" pitchFamily="18" charset="0"/>
                <a:ea typeface="微软雅黑" pitchFamily="34" charset="-122"/>
                <a:cs typeface="Times New Roman" pitchFamily="18" charset="0"/>
              </a:rPr>
              <a:t>例</a:t>
            </a:r>
            <a:r>
              <a:rPr lang="en-US" altLang="zh-CN" sz="2700" b="1" kern="100" dirty="0" smtClean="0">
                <a:solidFill>
                  <a:srgbClr val="00B050"/>
                </a:solidFill>
                <a:latin typeface="Times New Roman" pitchFamily="18" charset="0"/>
                <a:ea typeface="微软雅黑" pitchFamily="34" charset="-122"/>
                <a:cs typeface="Times New Roman" pitchFamily="18" charset="0"/>
              </a:rPr>
              <a:t>3</a:t>
            </a:r>
            <a:r>
              <a:rPr lang="zh-CN" altLang="zh-CN" sz="2700" kern="100" dirty="0" smtClean="0">
                <a:solidFill>
                  <a:srgbClr val="404040"/>
                </a:solidFill>
                <a:latin typeface="Times New Roman"/>
                <a:ea typeface="微软雅黑"/>
                <a:cs typeface="Times New Roman"/>
              </a:rPr>
              <a:t>　</a:t>
            </a:r>
            <a:r>
              <a:rPr lang="zh-CN" altLang="zh-CN" sz="2700" kern="100" dirty="0">
                <a:latin typeface="Times New Roman"/>
                <a:ea typeface="微软雅黑"/>
                <a:cs typeface="Times New Roman"/>
              </a:rPr>
              <a:t>如图</a:t>
            </a:r>
            <a:r>
              <a:rPr lang="en-US" altLang="zh-CN" sz="2700" kern="100" dirty="0">
                <a:latin typeface="Times New Roman"/>
                <a:ea typeface="微软雅黑"/>
                <a:cs typeface="Courier New"/>
              </a:rPr>
              <a:t>4</a:t>
            </a:r>
            <a:r>
              <a:rPr lang="zh-CN" altLang="zh-CN" sz="2700" kern="100" dirty="0">
                <a:latin typeface="Times New Roman"/>
                <a:ea typeface="微软雅黑"/>
                <a:cs typeface="Times New Roman"/>
              </a:rPr>
              <a:t>所示，发射地球同步卫星时，先将卫星发射至近地圆形轨道</a:t>
            </a:r>
            <a:r>
              <a:rPr lang="en-US" altLang="zh-CN" sz="2700" kern="100" dirty="0">
                <a:latin typeface="Times New Roman"/>
                <a:ea typeface="微软雅黑"/>
                <a:cs typeface="Courier New"/>
              </a:rPr>
              <a:t>1</a:t>
            </a:r>
            <a:r>
              <a:rPr lang="zh-CN" altLang="zh-CN" sz="2700" kern="100" dirty="0">
                <a:latin typeface="Times New Roman"/>
                <a:ea typeface="微软雅黑"/>
                <a:cs typeface="Times New Roman"/>
              </a:rPr>
              <a:t>运行，然后点火，使其沿椭圆轨道</a:t>
            </a:r>
            <a:r>
              <a:rPr lang="en-US" altLang="zh-CN" sz="2700" kern="100" dirty="0">
                <a:latin typeface="Times New Roman"/>
                <a:ea typeface="微软雅黑"/>
                <a:cs typeface="Courier New"/>
              </a:rPr>
              <a:t>2</a:t>
            </a:r>
            <a:r>
              <a:rPr lang="zh-CN" altLang="zh-CN" sz="2700" kern="100" dirty="0">
                <a:latin typeface="Times New Roman"/>
                <a:ea typeface="微软雅黑"/>
                <a:cs typeface="Times New Roman"/>
              </a:rPr>
              <a:t>运行，最后再次点火，将卫星送入同步圆形轨道</a:t>
            </a:r>
            <a:r>
              <a:rPr lang="en-US" altLang="zh-CN" sz="2700" kern="100" dirty="0">
                <a:latin typeface="Times New Roman"/>
                <a:ea typeface="微软雅黑"/>
                <a:cs typeface="Courier New"/>
              </a:rPr>
              <a:t>3</a:t>
            </a:r>
            <a:r>
              <a:rPr lang="zh-CN" altLang="zh-CN" sz="2700" kern="100" dirty="0">
                <a:latin typeface="Times New Roman"/>
                <a:ea typeface="微软雅黑"/>
                <a:cs typeface="Times New Roman"/>
              </a:rPr>
              <a:t>运行，设轨道</a:t>
            </a:r>
            <a:r>
              <a:rPr lang="en-US" altLang="zh-CN" sz="2700" kern="100" dirty="0">
                <a:latin typeface="Times New Roman"/>
                <a:ea typeface="微软雅黑"/>
                <a:cs typeface="Courier New"/>
              </a:rPr>
              <a:t>1</a:t>
            </a:r>
            <a:r>
              <a:rPr lang="zh-CN" altLang="zh-CN" sz="2700" kern="100" dirty="0">
                <a:latin typeface="Times New Roman"/>
                <a:ea typeface="微软雅黑"/>
                <a:cs typeface="Times New Roman"/>
              </a:rPr>
              <a:t>、</a:t>
            </a:r>
            <a:r>
              <a:rPr lang="en-US" altLang="zh-CN" sz="2700" kern="100" dirty="0">
                <a:latin typeface="Times New Roman"/>
                <a:ea typeface="微软雅黑"/>
                <a:cs typeface="Courier New"/>
              </a:rPr>
              <a:t>2</a:t>
            </a:r>
            <a:r>
              <a:rPr lang="zh-CN" altLang="zh-CN" sz="2700" kern="100" dirty="0">
                <a:latin typeface="Times New Roman"/>
                <a:ea typeface="微软雅黑"/>
                <a:cs typeface="Times New Roman"/>
              </a:rPr>
              <a:t>相切于</a:t>
            </a:r>
            <a:r>
              <a:rPr lang="en-US" altLang="zh-CN" sz="2700" i="1" kern="100" dirty="0">
                <a:latin typeface="Times New Roman"/>
                <a:ea typeface="微软雅黑"/>
                <a:cs typeface="Courier New"/>
              </a:rPr>
              <a:t>Q</a:t>
            </a:r>
            <a:r>
              <a:rPr lang="zh-CN" altLang="zh-CN" sz="2700" kern="100" dirty="0">
                <a:latin typeface="Times New Roman"/>
                <a:ea typeface="微软雅黑"/>
                <a:cs typeface="Times New Roman"/>
              </a:rPr>
              <a:t>点，轨道</a:t>
            </a:r>
            <a:r>
              <a:rPr lang="en-US" altLang="zh-CN" sz="2700" kern="100" dirty="0">
                <a:latin typeface="Times New Roman"/>
                <a:ea typeface="微软雅黑"/>
                <a:cs typeface="Courier New"/>
              </a:rPr>
              <a:t>2</a:t>
            </a:r>
            <a:r>
              <a:rPr lang="zh-CN" altLang="zh-CN" sz="2700" kern="100" dirty="0">
                <a:latin typeface="Times New Roman"/>
                <a:ea typeface="微软雅黑"/>
                <a:cs typeface="Times New Roman"/>
              </a:rPr>
              <a:t>、</a:t>
            </a:r>
            <a:r>
              <a:rPr lang="en-US" altLang="zh-CN" sz="2700" kern="100" dirty="0">
                <a:latin typeface="Times New Roman"/>
                <a:ea typeface="微软雅黑"/>
                <a:cs typeface="Courier New"/>
              </a:rPr>
              <a:t>3</a:t>
            </a:r>
            <a:r>
              <a:rPr lang="zh-CN" altLang="zh-CN" sz="2700" kern="100" dirty="0">
                <a:latin typeface="Times New Roman"/>
                <a:ea typeface="微软雅黑"/>
                <a:cs typeface="Times New Roman"/>
              </a:rPr>
              <a:t>相切于</a:t>
            </a:r>
            <a:r>
              <a:rPr lang="en-US" altLang="zh-CN" sz="2700" i="1" kern="100" dirty="0">
                <a:latin typeface="Times New Roman"/>
                <a:ea typeface="微软雅黑"/>
                <a:cs typeface="Courier New"/>
              </a:rPr>
              <a:t>P</a:t>
            </a:r>
            <a:r>
              <a:rPr lang="zh-CN" altLang="zh-CN" sz="2700" kern="100" dirty="0">
                <a:latin typeface="Times New Roman"/>
                <a:ea typeface="微软雅黑"/>
                <a:cs typeface="Times New Roman"/>
              </a:rPr>
              <a:t>点，则卫星分别在</a:t>
            </a:r>
            <a:r>
              <a:rPr lang="en-US" altLang="zh-CN" sz="2700" kern="100" dirty="0">
                <a:latin typeface="Times New Roman"/>
                <a:ea typeface="微软雅黑"/>
                <a:cs typeface="Courier New"/>
              </a:rPr>
              <a:t>1</a:t>
            </a:r>
            <a:r>
              <a:rPr lang="zh-CN" altLang="zh-CN" sz="2700" kern="100" dirty="0">
                <a:latin typeface="Times New Roman"/>
                <a:ea typeface="微软雅黑"/>
                <a:cs typeface="Times New Roman"/>
              </a:rPr>
              <a:t>、</a:t>
            </a:r>
            <a:r>
              <a:rPr lang="en-US" altLang="zh-CN" sz="2700" kern="100" dirty="0">
                <a:latin typeface="Times New Roman"/>
                <a:ea typeface="微软雅黑"/>
                <a:cs typeface="Courier New"/>
              </a:rPr>
              <a:t>2</a:t>
            </a:r>
            <a:r>
              <a:rPr lang="zh-CN" altLang="zh-CN" sz="2700" kern="100" dirty="0">
                <a:latin typeface="Times New Roman"/>
                <a:ea typeface="微软雅黑"/>
                <a:cs typeface="Times New Roman"/>
              </a:rPr>
              <a:t>、</a:t>
            </a:r>
            <a:r>
              <a:rPr lang="en-US" altLang="zh-CN" sz="2700" kern="100" dirty="0">
                <a:latin typeface="Times New Roman"/>
                <a:ea typeface="微软雅黑"/>
                <a:cs typeface="Courier New"/>
              </a:rPr>
              <a:t>3</a:t>
            </a:r>
            <a:r>
              <a:rPr lang="zh-CN" altLang="zh-CN" sz="2700" kern="100" dirty="0">
                <a:latin typeface="Times New Roman"/>
                <a:ea typeface="微软雅黑"/>
                <a:cs typeface="Times New Roman"/>
              </a:rPr>
              <a:t>轨道上正常运行时：</a:t>
            </a:r>
            <a:endParaRPr lang="zh-CN" altLang="zh-CN" sz="2700" kern="100" dirty="0">
              <a:effectLst/>
              <a:latin typeface="宋体"/>
              <a:cs typeface="Courier New"/>
            </a:endParaRPr>
          </a:p>
        </p:txBody>
      </p:sp>
      <p:sp>
        <p:nvSpPr>
          <p:cNvPr id="4" name="矩形 3"/>
          <p:cNvSpPr/>
          <p:nvPr/>
        </p:nvSpPr>
        <p:spPr>
          <a:xfrm>
            <a:off x="6959927" y="4112379"/>
            <a:ext cx="723275" cy="523220"/>
          </a:xfrm>
          <a:prstGeom prst="rect">
            <a:avLst/>
          </a:prstGeom>
        </p:spPr>
        <p:txBody>
          <a:bodyPr wrap="none">
            <a:spAutoFit/>
          </a:bodyPr>
          <a:lstStyle/>
          <a:p>
            <a:r>
              <a:rPr lang="zh-CN" altLang="zh-CN" sz="2700" kern="100" dirty="0" smtClean="0">
                <a:solidFill>
                  <a:srgbClr val="404040"/>
                </a:solidFill>
                <a:latin typeface="Times New Roman"/>
                <a:ea typeface="微软雅黑"/>
                <a:cs typeface="Times New Roman"/>
              </a:rPr>
              <a:t>图</a:t>
            </a:r>
            <a:r>
              <a:rPr lang="en-US" altLang="zh-CN" sz="2700" kern="100" dirty="0" smtClean="0">
                <a:solidFill>
                  <a:srgbClr val="404040"/>
                </a:solidFill>
                <a:latin typeface="Times New Roman"/>
                <a:ea typeface="微软雅黑"/>
                <a:cs typeface="Courier New"/>
              </a:rPr>
              <a:t>4</a:t>
            </a:r>
            <a:endParaRPr lang="zh-CN" altLang="en-US" sz="2700" dirty="0"/>
          </a:p>
        </p:txBody>
      </p:sp>
      <p:pic>
        <p:nvPicPr>
          <p:cNvPr id="5" name="图片 4" descr="F:\2015赵瑊\同步\物理\人教必修2\word\A246.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70587" y="381680"/>
            <a:ext cx="3400441" cy="3618837"/>
          </a:xfrm>
          <a:prstGeom prst="rect">
            <a:avLst/>
          </a:prstGeom>
          <a:noFill/>
          <a:ln>
            <a:noFill/>
          </a:ln>
        </p:spPr>
      </p:pic>
    </p:spTree>
    <p:extLst>
      <p:ext uri="{BB962C8B-B14F-4D97-AF65-F5344CB8AC3E}">
        <p14:creationId xmlns:p14="http://schemas.microsoft.com/office/powerpoint/2010/main" val="748796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979" y="104428"/>
            <a:ext cx="8964000" cy="1823576"/>
          </a:xfrm>
          <a:prstGeom prst="rect">
            <a:avLst/>
          </a:prstGeom>
        </p:spPr>
        <p:txBody>
          <a:bodyPr wrap="square">
            <a:spAutoFit/>
          </a:bodyPr>
          <a:lstStyle/>
          <a:p>
            <a:pPr algn="just">
              <a:lnSpc>
                <a:spcPct val="150000"/>
              </a:lnSpc>
              <a:spcAft>
                <a:spcPts val="0"/>
              </a:spcAft>
              <a:tabLst>
                <a:tab pos="2070735" algn="l"/>
              </a:tabLst>
            </a:pP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比较卫星经过轨道</a:t>
            </a: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a:t>
            </a:r>
            <a:r>
              <a:rPr lang="en-US" altLang="zh-CN" sz="2500" kern="100" dirty="0">
                <a:latin typeface="Times New Roman"/>
                <a:ea typeface="微软雅黑"/>
                <a:cs typeface="Courier New"/>
              </a:rPr>
              <a:t>2</a:t>
            </a:r>
            <a:r>
              <a:rPr lang="zh-CN" altLang="zh-CN" sz="2500" kern="100" dirty="0">
                <a:latin typeface="Times New Roman"/>
                <a:ea typeface="微软雅黑"/>
                <a:cs typeface="Times New Roman"/>
              </a:rPr>
              <a:t>上的</a:t>
            </a:r>
            <a:r>
              <a:rPr lang="en-US" altLang="zh-CN" sz="2500" i="1" kern="100" dirty="0">
                <a:latin typeface="Times New Roman"/>
                <a:ea typeface="微软雅黑"/>
                <a:cs typeface="Courier New"/>
              </a:rPr>
              <a:t>Q</a:t>
            </a:r>
            <a:r>
              <a:rPr lang="zh-CN" altLang="zh-CN" sz="2500" kern="100" dirty="0">
                <a:latin typeface="Times New Roman"/>
                <a:ea typeface="微软雅黑"/>
                <a:cs typeface="Times New Roman"/>
              </a:rPr>
              <a:t>点的加速度的大小，以及卫星经过轨道</a:t>
            </a:r>
            <a:r>
              <a:rPr lang="en-US" altLang="zh-CN" sz="2500" kern="100" dirty="0">
                <a:latin typeface="Times New Roman"/>
                <a:ea typeface="微软雅黑"/>
                <a:cs typeface="Courier New"/>
              </a:rPr>
              <a:t>2</a:t>
            </a:r>
            <a:r>
              <a:rPr lang="zh-CN" altLang="zh-CN" sz="2500" kern="100" dirty="0">
                <a:latin typeface="Times New Roman"/>
                <a:ea typeface="微软雅黑"/>
                <a:cs typeface="Times New Roman"/>
              </a:rPr>
              <a:t>、</a:t>
            </a:r>
            <a:r>
              <a:rPr lang="en-US" altLang="zh-CN" sz="2500" kern="100" dirty="0">
                <a:latin typeface="Times New Roman"/>
                <a:ea typeface="微软雅黑"/>
                <a:cs typeface="Courier New"/>
              </a:rPr>
              <a:t>3</a:t>
            </a:r>
            <a:r>
              <a:rPr lang="zh-CN" altLang="zh-CN" sz="2500" kern="100" dirty="0">
                <a:latin typeface="Times New Roman"/>
                <a:ea typeface="微软雅黑"/>
                <a:cs typeface="Times New Roman"/>
              </a:rPr>
              <a:t>上的</a:t>
            </a:r>
            <a:r>
              <a:rPr lang="en-US" altLang="zh-CN" sz="2500" i="1" kern="100" dirty="0">
                <a:latin typeface="Times New Roman"/>
                <a:ea typeface="微软雅黑"/>
                <a:cs typeface="Courier New"/>
              </a:rPr>
              <a:t>P</a:t>
            </a:r>
            <a:r>
              <a:rPr lang="zh-CN" altLang="zh-CN" sz="2500" kern="100" dirty="0">
                <a:latin typeface="Times New Roman"/>
                <a:ea typeface="微软雅黑"/>
                <a:cs typeface="Times New Roman"/>
              </a:rPr>
              <a:t>点的加速度的大小；</a:t>
            </a:r>
            <a:endParaRPr lang="zh-CN" altLang="zh-CN" sz="2500" kern="100" dirty="0">
              <a:latin typeface="宋体"/>
              <a:cs typeface="Courier New"/>
            </a:endParaRPr>
          </a:p>
          <a:p>
            <a:pPr algn="just">
              <a:lnSpc>
                <a:spcPct val="150000"/>
              </a:lnSpc>
              <a:spcAft>
                <a:spcPts val="0"/>
              </a:spcAft>
              <a:tabLst>
                <a:tab pos="2070735" algn="l"/>
              </a:tabLst>
            </a:pPr>
            <a:r>
              <a:rPr lang="zh-CN" altLang="zh-CN" sz="2500" b="1" kern="100" dirty="0">
                <a:solidFill>
                  <a:srgbClr val="00B0F0"/>
                </a:solidFill>
                <a:latin typeface="Times New Roman"/>
                <a:ea typeface="微软雅黑"/>
                <a:cs typeface="Times New Roman"/>
              </a:rPr>
              <a:t>解析</a:t>
            </a:r>
            <a:r>
              <a:rPr lang="zh-CN" altLang="zh-CN" sz="2500" kern="100" dirty="0">
                <a:latin typeface="Times New Roman"/>
                <a:ea typeface="微软雅黑"/>
                <a:cs typeface="Times New Roman"/>
              </a:rPr>
              <a:t>　根</a:t>
            </a:r>
            <a:r>
              <a:rPr lang="zh-CN" altLang="zh-CN" sz="2500" kern="100" spc="-100" dirty="0">
                <a:latin typeface="Times New Roman"/>
                <a:ea typeface="微软雅黑"/>
                <a:cs typeface="Times New Roman"/>
              </a:rPr>
              <a:t>据牛顿第二定</a:t>
            </a:r>
            <a:r>
              <a:rPr lang="zh-CN" altLang="zh-CN" sz="2500" kern="100" spc="-410" dirty="0">
                <a:latin typeface="Times New Roman"/>
                <a:ea typeface="微软雅黑"/>
                <a:cs typeface="Times New Roman"/>
              </a:rPr>
              <a:t>律，</a:t>
            </a:r>
            <a:r>
              <a:rPr lang="zh-CN" altLang="zh-CN" sz="2500" kern="100" spc="-100" dirty="0">
                <a:latin typeface="Times New Roman"/>
                <a:ea typeface="微软雅黑"/>
                <a:cs typeface="Times New Roman"/>
              </a:rPr>
              <a:t>卫星的加速度是由地球的引力产生</a:t>
            </a:r>
            <a:r>
              <a:rPr lang="zh-CN" altLang="zh-CN" sz="2500" kern="100" spc="-410" dirty="0">
                <a:latin typeface="Times New Roman"/>
                <a:ea typeface="微软雅黑"/>
                <a:cs typeface="Times New Roman"/>
              </a:rPr>
              <a:t>的，</a:t>
            </a:r>
            <a:endParaRPr lang="zh-CN" altLang="zh-CN" sz="2500" kern="100" spc="-41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508912639"/>
              </p:ext>
            </p:extLst>
          </p:nvPr>
        </p:nvGraphicFramePr>
        <p:xfrm>
          <a:off x="200025" y="1911942"/>
          <a:ext cx="5915025" cy="771525"/>
        </p:xfrm>
        <a:graphic>
          <a:graphicData uri="http://schemas.openxmlformats.org/presentationml/2006/ole">
            <mc:AlternateContent xmlns:mc="http://schemas.openxmlformats.org/markup-compatibility/2006">
              <mc:Choice xmlns:v="urn:schemas-microsoft-com:vml" Requires="v">
                <p:oleObj spid="_x0000_s135629" name="文档" r:id="rId3" imgW="5919991" imgH="774183" progId="Word.Document.12">
                  <p:embed/>
                </p:oleObj>
              </mc:Choice>
              <mc:Fallback>
                <p:oleObj name="文档" r:id="rId3" imgW="5919991" imgH="774183" progId="Word.Document.12">
                  <p:embed/>
                  <p:pic>
                    <p:nvPicPr>
                      <p:cNvPr id="0" name=""/>
                      <p:cNvPicPr>
                        <a:picLocks noChangeAspect="1" noChangeArrowheads="1"/>
                      </p:cNvPicPr>
                      <p:nvPr/>
                    </p:nvPicPr>
                    <p:blipFill>
                      <a:blip r:embed="rId4"/>
                      <a:srcRect/>
                      <a:stretch>
                        <a:fillRect/>
                      </a:stretch>
                    </p:blipFill>
                    <p:spPr bwMode="auto">
                      <a:xfrm>
                        <a:off x="200025" y="1911942"/>
                        <a:ext cx="5915025" cy="771525"/>
                      </a:xfrm>
                      <a:prstGeom prst="rect">
                        <a:avLst/>
                      </a:prstGeom>
                      <a:noFill/>
                      <a:ln>
                        <a:noFill/>
                      </a:ln>
                      <a:extLst/>
                    </p:spPr>
                  </p:pic>
                </p:oleObj>
              </mc:Fallback>
            </mc:AlternateContent>
          </a:graphicData>
        </a:graphic>
      </p:graphicFrame>
      <p:sp>
        <p:nvSpPr>
          <p:cNvPr id="4" name="矩形 3"/>
          <p:cNvSpPr/>
          <p:nvPr/>
        </p:nvSpPr>
        <p:spPr>
          <a:xfrm>
            <a:off x="97979" y="2576058"/>
            <a:ext cx="8964000" cy="2328523"/>
          </a:xfrm>
          <a:prstGeom prst="rect">
            <a:avLst/>
          </a:prstGeom>
        </p:spPr>
        <p:txBody>
          <a:bodyPr wrap="square">
            <a:spAutoFit/>
          </a:bodyPr>
          <a:lstStyle/>
          <a:p>
            <a:pPr algn="just">
              <a:lnSpc>
                <a:spcPct val="150000"/>
              </a:lnSpc>
              <a:spcAft>
                <a:spcPts val="0"/>
              </a:spcAft>
              <a:tabLst>
                <a:tab pos="2070735" algn="l"/>
              </a:tabLst>
            </a:pPr>
            <a:r>
              <a:rPr lang="zh-CN" altLang="zh-CN" sz="2500" kern="100" dirty="0">
                <a:latin typeface="Times New Roman"/>
                <a:ea typeface="微软雅黑"/>
                <a:cs typeface="Times New Roman"/>
              </a:rPr>
              <a:t>卫星在轨道</a:t>
            </a:r>
            <a:r>
              <a:rPr lang="en-US" altLang="zh-CN" sz="2500" kern="100" dirty="0">
                <a:latin typeface="Times New Roman"/>
                <a:ea typeface="微软雅黑"/>
                <a:cs typeface="Courier New"/>
              </a:rPr>
              <a:t>2</a:t>
            </a:r>
            <a:r>
              <a:rPr lang="zh-CN" altLang="zh-CN" sz="2500" kern="100" dirty="0">
                <a:latin typeface="Times New Roman"/>
                <a:ea typeface="微软雅黑"/>
                <a:cs typeface="Times New Roman"/>
              </a:rPr>
              <a:t>、</a:t>
            </a:r>
            <a:r>
              <a:rPr lang="en-US" altLang="zh-CN" sz="2500" kern="100" dirty="0">
                <a:latin typeface="Times New Roman"/>
                <a:ea typeface="微软雅黑"/>
                <a:cs typeface="Courier New"/>
              </a:rPr>
              <a:t>3</a:t>
            </a:r>
            <a:r>
              <a:rPr lang="zh-CN" altLang="zh-CN" sz="2500" kern="100" dirty="0">
                <a:latin typeface="Times New Roman"/>
                <a:ea typeface="微软雅黑"/>
                <a:cs typeface="Times New Roman"/>
              </a:rPr>
              <a:t>上经过</a:t>
            </a:r>
            <a:r>
              <a:rPr lang="en-US" altLang="zh-CN" sz="2500" i="1" kern="100" dirty="0">
                <a:latin typeface="Times New Roman"/>
                <a:ea typeface="微软雅黑"/>
                <a:cs typeface="Courier New"/>
              </a:rPr>
              <a:t>P</a:t>
            </a:r>
            <a:r>
              <a:rPr lang="zh-CN" altLang="zh-CN" sz="2500" kern="100" dirty="0">
                <a:latin typeface="Times New Roman"/>
                <a:ea typeface="微软雅黑"/>
                <a:cs typeface="Times New Roman"/>
              </a:rPr>
              <a:t>点的加速度大小相等，卫星在轨道</a:t>
            </a: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a:t>
            </a:r>
            <a:r>
              <a:rPr lang="en-US" altLang="zh-CN" sz="2500" kern="100" dirty="0">
                <a:latin typeface="Times New Roman"/>
                <a:ea typeface="微软雅黑"/>
                <a:cs typeface="Courier New"/>
              </a:rPr>
              <a:t>2</a:t>
            </a:r>
            <a:r>
              <a:rPr lang="zh-CN" altLang="zh-CN" sz="2500" kern="100" dirty="0">
                <a:latin typeface="Times New Roman"/>
                <a:ea typeface="微软雅黑"/>
                <a:cs typeface="Times New Roman"/>
              </a:rPr>
              <a:t>上经过</a:t>
            </a:r>
            <a:r>
              <a:rPr lang="en-US" altLang="zh-CN" sz="2500" i="1" kern="100" dirty="0">
                <a:latin typeface="Times New Roman"/>
                <a:ea typeface="微软雅黑"/>
                <a:cs typeface="Courier New"/>
              </a:rPr>
              <a:t>Q</a:t>
            </a:r>
            <a:r>
              <a:rPr lang="zh-CN" altLang="zh-CN" sz="2500" kern="100" dirty="0">
                <a:latin typeface="Times New Roman"/>
                <a:ea typeface="微软雅黑"/>
                <a:cs typeface="Times New Roman"/>
              </a:rPr>
              <a:t>点的加速度大小也相等</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50000"/>
              </a:lnSpc>
              <a:spcAft>
                <a:spcPts val="0"/>
              </a:spcAft>
              <a:tabLst>
                <a:tab pos="2070735" algn="l"/>
              </a:tabLst>
            </a:pPr>
            <a:r>
              <a:rPr lang="zh-CN" altLang="zh-CN" sz="2500" b="1" kern="100" dirty="0">
                <a:solidFill>
                  <a:srgbClr val="00B0F0"/>
                </a:solidFill>
                <a:latin typeface="Times New Roman"/>
                <a:ea typeface="微软雅黑"/>
                <a:cs typeface="Times New Roman"/>
              </a:rPr>
              <a:t>答案</a:t>
            </a:r>
            <a:r>
              <a:rPr lang="zh-CN" altLang="zh-CN" sz="2500" kern="100" dirty="0">
                <a:latin typeface="Times New Roman"/>
                <a:ea typeface="微软雅黑"/>
                <a:cs typeface="Times New Roman"/>
              </a:rPr>
              <a:t>　</a:t>
            </a:r>
            <a:r>
              <a:rPr lang="zh-CN" altLang="zh-CN" sz="2500" kern="100" dirty="0">
                <a:solidFill>
                  <a:srgbClr val="E36C0A"/>
                </a:solidFill>
                <a:latin typeface="Times New Roman"/>
                <a:ea typeface="微软雅黑"/>
                <a:cs typeface="Times New Roman"/>
              </a:rPr>
              <a:t>卫星经过轨道</a:t>
            </a:r>
            <a:r>
              <a:rPr lang="en-US" altLang="zh-CN" sz="2500" kern="100" dirty="0">
                <a:solidFill>
                  <a:srgbClr val="E36C0A"/>
                </a:solidFill>
                <a:latin typeface="Times New Roman"/>
                <a:ea typeface="微软雅黑"/>
                <a:cs typeface="Courier New"/>
              </a:rPr>
              <a:t>1</a:t>
            </a:r>
            <a:r>
              <a:rPr lang="zh-CN" altLang="zh-CN" sz="2500" kern="100" dirty="0">
                <a:solidFill>
                  <a:srgbClr val="E36C0A"/>
                </a:solidFill>
                <a:latin typeface="Times New Roman"/>
                <a:ea typeface="微软雅黑"/>
                <a:cs typeface="Times New Roman"/>
              </a:rPr>
              <a:t>、</a:t>
            </a:r>
            <a:r>
              <a:rPr lang="en-US" altLang="zh-CN" sz="2500" kern="100" dirty="0">
                <a:solidFill>
                  <a:srgbClr val="E36C0A"/>
                </a:solidFill>
                <a:latin typeface="Times New Roman"/>
                <a:ea typeface="微软雅黑"/>
                <a:cs typeface="Courier New"/>
              </a:rPr>
              <a:t>2</a:t>
            </a:r>
            <a:r>
              <a:rPr lang="zh-CN" altLang="zh-CN" sz="2500" kern="100" dirty="0">
                <a:solidFill>
                  <a:srgbClr val="E36C0A"/>
                </a:solidFill>
                <a:latin typeface="Times New Roman"/>
                <a:ea typeface="微软雅黑"/>
                <a:cs typeface="Times New Roman"/>
              </a:rPr>
              <a:t>上的</a:t>
            </a:r>
            <a:r>
              <a:rPr lang="en-US" altLang="zh-CN" sz="2500" i="1" kern="100" dirty="0">
                <a:solidFill>
                  <a:srgbClr val="E36C0A"/>
                </a:solidFill>
                <a:latin typeface="Times New Roman"/>
                <a:ea typeface="微软雅黑"/>
                <a:cs typeface="Courier New"/>
              </a:rPr>
              <a:t>Q</a:t>
            </a:r>
            <a:r>
              <a:rPr lang="zh-CN" altLang="zh-CN" sz="2500" kern="100" dirty="0">
                <a:solidFill>
                  <a:srgbClr val="E36C0A"/>
                </a:solidFill>
                <a:latin typeface="Times New Roman"/>
                <a:ea typeface="微软雅黑"/>
                <a:cs typeface="Times New Roman"/>
              </a:rPr>
              <a:t>点的加速度的大小相等，经过轨道</a:t>
            </a:r>
            <a:r>
              <a:rPr lang="en-US" altLang="zh-CN" sz="2500" kern="100" dirty="0">
                <a:solidFill>
                  <a:srgbClr val="E36C0A"/>
                </a:solidFill>
                <a:latin typeface="Times New Roman"/>
                <a:ea typeface="微软雅黑"/>
                <a:cs typeface="Courier New"/>
              </a:rPr>
              <a:t>2</a:t>
            </a:r>
            <a:r>
              <a:rPr lang="zh-CN" altLang="zh-CN" sz="2500" kern="100" dirty="0">
                <a:solidFill>
                  <a:srgbClr val="E36C0A"/>
                </a:solidFill>
                <a:latin typeface="Times New Roman"/>
                <a:ea typeface="微软雅黑"/>
                <a:cs typeface="Times New Roman"/>
              </a:rPr>
              <a:t>、</a:t>
            </a:r>
            <a:r>
              <a:rPr lang="en-US" altLang="zh-CN" sz="2500" kern="100" dirty="0">
                <a:solidFill>
                  <a:srgbClr val="E36C0A"/>
                </a:solidFill>
                <a:latin typeface="Times New Roman"/>
                <a:ea typeface="微软雅黑"/>
                <a:cs typeface="Courier New"/>
              </a:rPr>
              <a:t>3</a:t>
            </a:r>
            <a:r>
              <a:rPr lang="zh-CN" altLang="zh-CN" sz="2500" kern="100" dirty="0">
                <a:solidFill>
                  <a:srgbClr val="E36C0A"/>
                </a:solidFill>
                <a:latin typeface="Times New Roman"/>
                <a:ea typeface="微软雅黑"/>
                <a:cs typeface="Times New Roman"/>
              </a:rPr>
              <a:t>上的</a:t>
            </a:r>
            <a:r>
              <a:rPr lang="en-US" altLang="zh-CN" sz="2500" i="1" kern="100" dirty="0">
                <a:solidFill>
                  <a:srgbClr val="E36C0A"/>
                </a:solidFill>
                <a:latin typeface="Times New Roman"/>
                <a:ea typeface="微软雅黑"/>
                <a:cs typeface="Courier New"/>
              </a:rPr>
              <a:t>P</a:t>
            </a:r>
            <a:r>
              <a:rPr lang="zh-CN" altLang="zh-CN" sz="2500" kern="100" dirty="0">
                <a:solidFill>
                  <a:srgbClr val="E36C0A"/>
                </a:solidFill>
                <a:latin typeface="Times New Roman"/>
                <a:ea typeface="微软雅黑"/>
                <a:cs typeface="Times New Roman"/>
              </a:rPr>
              <a:t>点的加速度的大小也相等</a:t>
            </a:r>
            <a:r>
              <a:rPr lang="en-US" altLang="zh-CN" sz="2500" kern="100" dirty="0">
                <a:solidFill>
                  <a:srgbClr val="E36C0A"/>
                </a:solidFill>
                <a:latin typeface="Times New Roman"/>
                <a:ea typeface="微软雅黑"/>
                <a:cs typeface="Courier New"/>
              </a:rPr>
              <a:t>.</a:t>
            </a:r>
            <a:endParaRPr lang="zh-CN" altLang="zh-CN" sz="2500" kern="100" dirty="0">
              <a:effectLst/>
              <a:latin typeface="宋体"/>
              <a:cs typeface="Courier New"/>
            </a:endParaRPr>
          </a:p>
        </p:txBody>
      </p:sp>
    </p:spTree>
    <p:extLst>
      <p:ext uri="{BB962C8B-B14F-4D97-AF65-F5344CB8AC3E}">
        <p14:creationId xmlns:p14="http://schemas.microsoft.com/office/powerpoint/2010/main" val="3202759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linds(horizontal)">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blinds(horizontal)">
                                      <p:cBhvr>
                                        <p:cTn id="2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979" y="152053"/>
            <a:ext cx="8964000" cy="2239074"/>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设卫星在轨道</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上的速度大小为</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3</a:t>
            </a:r>
            <a:r>
              <a:rPr lang="zh-CN" altLang="zh-CN" sz="2400" kern="100" dirty="0">
                <a:latin typeface="Times New Roman"/>
                <a:ea typeface="微软雅黑"/>
                <a:cs typeface="Times New Roman"/>
              </a:rPr>
              <a:t>，在椭圆轨道上</a:t>
            </a:r>
            <a:r>
              <a:rPr lang="en-US" altLang="zh-CN" sz="2400" i="1" kern="100" dirty="0">
                <a:latin typeface="Times New Roman"/>
                <a:ea typeface="微软雅黑"/>
                <a:cs typeface="Courier New"/>
              </a:rPr>
              <a:t>Q</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P</a:t>
            </a:r>
            <a:r>
              <a:rPr lang="zh-CN" altLang="zh-CN" sz="2400" kern="100" dirty="0">
                <a:latin typeface="Times New Roman"/>
                <a:ea typeface="微软雅黑"/>
                <a:cs typeface="Times New Roman"/>
              </a:rPr>
              <a:t>点的速度大小分别是</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2</a:t>
            </a:r>
            <a:r>
              <a:rPr lang="en-US" altLang="zh-CN" sz="2400" i="1" kern="100" baseline="-25000" dirty="0" err="1">
                <a:latin typeface="Times New Roman"/>
                <a:ea typeface="微软雅黑"/>
                <a:cs typeface="Courier New"/>
              </a:rPr>
              <a:t>Q</a:t>
            </a:r>
            <a:r>
              <a:rPr lang="zh-CN" altLang="zh-CN" sz="2400" kern="100" dirty="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2</a:t>
            </a:r>
            <a:r>
              <a:rPr lang="en-US" altLang="zh-CN" sz="2400" i="1" kern="100" baseline="-25000" dirty="0" err="1">
                <a:latin typeface="Times New Roman"/>
                <a:ea typeface="微软雅黑"/>
                <a:cs typeface="Courier New"/>
              </a:rPr>
              <a:t>P</a:t>
            </a:r>
            <a:r>
              <a:rPr lang="zh-CN" altLang="zh-CN" sz="2400" kern="100" dirty="0">
                <a:latin typeface="Times New Roman"/>
                <a:ea typeface="微软雅黑"/>
                <a:cs typeface="Times New Roman"/>
              </a:rPr>
              <a:t>，比较四个速度的大小</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轨道为卫星运行的圆轨道，卫星只受地球引力作用做匀速圆周运动，</a:t>
            </a:r>
            <a:endParaRPr lang="zh-CN" altLang="zh-CN" sz="24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656595837"/>
              </p:ext>
            </p:extLst>
          </p:nvPr>
        </p:nvGraphicFramePr>
        <p:xfrm>
          <a:off x="200025" y="2524497"/>
          <a:ext cx="5915025" cy="771525"/>
        </p:xfrm>
        <a:graphic>
          <a:graphicData uri="http://schemas.openxmlformats.org/presentationml/2006/ole">
            <mc:AlternateContent xmlns:mc="http://schemas.openxmlformats.org/markup-compatibility/2006">
              <mc:Choice xmlns:v="urn:schemas-microsoft-com:vml" Requires="v">
                <p:oleObj spid="_x0000_s160828" name="文档" r:id="rId3" imgW="5919991" imgH="775625" progId="Word.Document.12">
                  <p:embed/>
                </p:oleObj>
              </mc:Choice>
              <mc:Fallback>
                <p:oleObj name="文档" r:id="rId3" imgW="5919991" imgH="775625" progId="Word.Document.12">
                  <p:embed/>
                  <p:pic>
                    <p:nvPicPr>
                      <p:cNvPr id="0" name=""/>
                      <p:cNvPicPr>
                        <a:picLocks noChangeAspect="1" noChangeArrowheads="1"/>
                      </p:cNvPicPr>
                      <p:nvPr/>
                    </p:nvPicPr>
                    <p:blipFill>
                      <a:blip r:embed="rId4"/>
                      <a:srcRect/>
                      <a:stretch>
                        <a:fillRect/>
                      </a:stretch>
                    </p:blipFill>
                    <p:spPr bwMode="auto">
                      <a:xfrm>
                        <a:off x="200025" y="2524497"/>
                        <a:ext cx="5915025" cy="771525"/>
                      </a:xfrm>
                      <a:prstGeom prst="rect">
                        <a:avLst/>
                      </a:prstGeom>
                      <a:noFill/>
                      <a:ln>
                        <a:noFill/>
                      </a:ln>
                      <a:extLst/>
                    </p:spPr>
                  </p:pic>
                </p:oleObj>
              </mc:Fallback>
            </mc:AlternateContent>
          </a:graphicData>
        </a:graphic>
      </p:graphicFrame>
      <p:sp>
        <p:nvSpPr>
          <p:cNvPr id="4" name="矩形 3"/>
          <p:cNvSpPr/>
          <p:nvPr/>
        </p:nvSpPr>
        <p:spPr>
          <a:xfrm>
            <a:off x="97979" y="4193044"/>
            <a:ext cx="8964000" cy="586571"/>
          </a:xfrm>
          <a:prstGeom prst="rect">
            <a:avLst/>
          </a:prstGeom>
        </p:spPr>
        <p:txBody>
          <a:bodyPr wrap="square">
            <a:spAutoFit/>
          </a:bodyPr>
          <a:lstStyle/>
          <a:p>
            <a:pPr algn="just">
              <a:lnSpc>
                <a:spcPct val="150000"/>
              </a:lnSpc>
              <a:spcAft>
                <a:spcPts val="0"/>
              </a:spcAft>
              <a:tabLst>
                <a:tab pos="2070735" algn="l"/>
              </a:tabLst>
            </a:pPr>
            <a:r>
              <a:rPr lang="zh-CN" altLang="zh-CN" sz="2400" kern="100" dirty="0">
                <a:latin typeface="Times New Roman"/>
                <a:ea typeface="微软雅黑"/>
                <a:cs typeface="Times New Roman"/>
              </a:rPr>
              <a:t>因为</a:t>
            </a:r>
            <a:r>
              <a:rPr lang="en-US" altLang="zh-CN" sz="2400" i="1" kern="100" dirty="0" err="1">
                <a:latin typeface="Times New Roman"/>
                <a:ea typeface="微软雅黑"/>
                <a:cs typeface="Courier New"/>
              </a:rPr>
              <a:t>r</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r</a:t>
            </a:r>
            <a:r>
              <a:rPr lang="en-US" altLang="zh-CN" sz="2400" kern="100" baseline="-25000" dirty="0" err="1">
                <a:latin typeface="Times New Roman"/>
                <a:ea typeface="微软雅黑"/>
                <a:cs typeface="Courier New"/>
              </a:rPr>
              <a:t>3</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所以</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3</a:t>
            </a:r>
            <a:r>
              <a:rPr lang="en-US" altLang="zh-CN" sz="2400" kern="100" dirty="0" smtClean="0">
                <a:latin typeface="Times New Roman"/>
                <a:ea typeface="微软雅黑"/>
                <a:cs typeface="Courier New"/>
              </a:rPr>
              <a:t>.</a:t>
            </a:r>
            <a:endParaRPr lang="zh-CN" altLang="zh-CN" sz="1050" kern="100" dirty="0">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932892234"/>
              </p:ext>
            </p:extLst>
          </p:nvPr>
        </p:nvGraphicFramePr>
        <p:xfrm>
          <a:off x="200025" y="3379068"/>
          <a:ext cx="5915025" cy="771525"/>
        </p:xfrm>
        <a:graphic>
          <a:graphicData uri="http://schemas.openxmlformats.org/presentationml/2006/ole">
            <mc:AlternateContent xmlns:mc="http://schemas.openxmlformats.org/markup-compatibility/2006">
              <mc:Choice xmlns:v="urn:schemas-microsoft-com:vml" Requires="v">
                <p:oleObj spid="_x0000_s160829" name="文档" r:id="rId5" imgW="5919991" imgH="777066" progId="Word.Document.12">
                  <p:embed/>
                </p:oleObj>
              </mc:Choice>
              <mc:Fallback>
                <p:oleObj name="文档" r:id="rId5" imgW="5919991" imgH="777066" progId="Word.Document.12">
                  <p:embed/>
                  <p:pic>
                    <p:nvPicPr>
                      <p:cNvPr id="0" name=""/>
                      <p:cNvPicPr>
                        <a:picLocks noChangeAspect="1" noChangeArrowheads="1"/>
                      </p:cNvPicPr>
                      <p:nvPr/>
                    </p:nvPicPr>
                    <p:blipFill>
                      <a:blip r:embed="rId6"/>
                      <a:srcRect/>
                      <a:stretch>
                        <a:fillRect/>
                      </a:stretch>
                    </p:blipFill>
                    <p:spPr bwMode="auto">
                      <a:xfrm>
                        <a:off x="200025" y="3379068"/>
                        <a:ext cx="5915025" cy="77152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053957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blinds(horizontal)">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979" y="123478"/>
            <a:ext cx="8964000" cy="1685077"/>
          </a:xfrm>
          <a:prstGeom prst="rect">
            <a:avLst/>
          </a:prstGeom>
        </p:spPr>
        <p:txBody>
          <a:bodyPr wrap="square">
            <a:spAutoFit/>
          </a:bodyPr>
          <a:lstStyle/>
          <a:p>
            <a:pPr algn="just">
              <a:lnSpc>
                <a:spcPct val="150000"/>
              </a:lnSpc>
              <a:spcAft>
                <a:spcPts val="0"/>
              </a:spcAft>
              <a:tabLst>
                <a:tab pos="2070735" algn="l"/>
              </a:tabLst>
            </a:pPr>
            <a:r>
              <a:rPr lang="zh-CN" altLang="zh-CN" sz="2400" kern="100" dirty="0">
                <a:latin typeface="Times New Roman"/>
                <a:ea typeface="微软雅黑"/>
                <a:cs typeface="Times New Roman"/>
              </a:rPr>
              <a:t>由开普勒第二定律知，卫星在椭圆轨道上的运动速度大小不同，在近地点</a:t>
            </a:r>
            <a:r>
              <a:rPr lang="en-US" altLang="zh-CN" sz="2400" i="1" kern="100" dirty="0">
                <a:latin typeface="Times New Roman"/>
                <a:ea typeface="微软雅黑"/>
                <a:cs typeface="Courier New"/>
              </a:rPr>
              <a:t>Q</a:t>
            </a:r>
            <a:r>
              <a:rPr lang="zh-CN" altLang="zh-CN" sz="2400" kern="100" dirty="0">
                <a:latin typeface="Times New Roman"/>
                <a:ea typeface="微软雅黑"/>
                <a:cs typeface="Times New Roman"/>
              </a:rPr>
              <a:t>的速度大，在远地点</a:t>
            </a:r>
            <a:r>
              <a:rPr lang="en-US" altLang="zh-CN" sz="2400" i="1" kern="100" dirty="0">
                <a:latin typeface="Times New Roman"/>
                <a:ea typeface="微软雅黑"/>
                <a:cs typeface="Courier New"/>
              </a:rPr>
              <a:t>P</a:t>
            </a:r>
            <a:r>
              <a:rPr lang="zh-CN" altLang="zh-CN" sz="2400" kern="100" dirty="0">
                <a:latin typeface="Times New Roman"/>
                <a:ea typeface="微软雅黑"/>
                <a:cs typeface="Times New Roman"/>
              </a:rPr>
              <a:t>的速度小，即</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2</a:t>
            </a:r>
            <a:r>
              <a:rPr lang="en-US" altLang="zh-CN" sz="2400" i="1" kern="100" baseline="-25000" dirty="0" err="1">
                <a:latin typeface="Times New Roman"/>
                <a:ea typeface="微软雅黑"/>
                <a:cs typeface="Courier New"/>
              </a:rPr>
              <a:t>Q</a:t>
            </a:r>
            <a:r>
              <a:rPr lang="zh-CN" altLang="zh-CN" sz="2400" kern="100" dirty="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2</a:t>
            </a:r>
            <a:r>
              <a:rPr lang="en-US" altLang="zh-CN" sz="2400" i="1" kern="100" baseline="-25000" dirty="0" err="1">
                <a:latin typeface="Times New Roman"/>
                <a:ea typeface="微软雅黑"/>
                <a:cs typeface="Courier New"/>
              </a:rPr>
              <a:t>P</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tabLst>
                <a:tab pos="2070735" algn="l"/>
              </a:tabLst>
            </a:pPr>
            <a:r>
              <a:rPr lang="zh-CN" altLang="zh-CN" sz="2400" kern="100" dirty="0">
                <a:latin typeface="Times New Roman"/>
                <a:ea typeface="微软雅黑"/>
                <a:cs typeface="Times New Roman"/>
              </a:rPr>
              <a:t>在轨道</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上经过</a:t>
            </a:r>
            <a:r>
              <a:rPr lang="en-US" altLang="zh-CN" sz="2400" i="1" kern="100" dirty="0">
                <a:latin typeface="Times New Roman"/>
                <a:ea typeface="微软雅黑"/>
                <a:cs typeface="Courier New"/>
              </a:rPr>
              <a:t>Q</a:t>
            </a:r>
            <a:r>
              <a:rPr lang="zh-CN" altLang="zh-CN" sz="2400" kern="100" dirty="0">
                <a:latin typeface="Times New Roman"/>
                <a:ea typeface="微软雅黑"/>
                <a:cs typeface="Times New Roman"/>
              </a:rPr>
              <a:t>时，</a:t>
            </a:r>
            <a:endParaRPr lang="zh-CN" altLang="zh-CN" sz="24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585010190"/>
              </p:ext>
            </p:extLst>
          </p:nvPr>
        </p:nvGraphicFramePr>
        <p:xfrm>
          <a:off x="200025" y="1952253"/>
          <a:ext cx="5915025" cy="771525"/>
        </p:xfrm>
        <a:graphic>
          <a:graphicData uri="http://schemas.openxmlformats.org/presentationml/2006/ole">
            <mc:AlternateContent xmlns:mc="http://schemas.openxmlformats.org/markup-compatibility/2006">
              <mc:Choice xmlns:v="urn:schemas-microsoft-com:vml" Requires="v">
                <p:oleObj spid="_x0000_s161850" name="文档" r:id="rId3" imgW="5919991" imgH="777066" progId="Word.Document.12">
                  <p:embed/>
                </p:oleObj>
              </mc:Choice>
              <mc:Fallback>
                <p:oleObj name="文档" r:id="rId3" imgW="5919991" imgH="777066" progId="Word.Document.12">
                  <p:embed/>
                  <p:pic>
                    <p:nvPicPr>
                      <p:cNvPr id="0" name=""/>
                      <p:cNvPicPr>
                        <a:picLocks noChangeAspect="1" noChangeArrowheads="1"/>
                      </p:cNvPicPr>
                      <p:nvPr/>
                    </p:nvPicPr>
                    <p:blipFill>
                      <a:blip r:embed="rId4"/>
                      <a:srcRect/>
                      <a:stretch>
                        <a:fillRect/>
                      </a:stretch>
                    </p:blipFill>
                    <p:spPr bwMode="auto">
                      <a:xfrm>
                        <a:off x="200025" y="1952253"/>
                        <a:ext cx="5915025" cy="771525"/>
                      </a:xfrm>
                      <a:prstGeom prst="rect">
                        <a:avLst/>
                      </a:prstGeom>
                      <a:noFill/>
                      <a:ln>
                        <a:noFill/>
                      </a:ln>
                      <a:extLst/>
                    </p:spPr>
                  </p:pic>
                </p:oleObj>
              </mc:Fallback>
            </mc:AlternateContent>
          </a:graphicData>
        </a:graphic>
      </p:graphicFrame>
      <p:sp>
        <p:nvSpPr>
          <p:cNvPr id="4" name="矩形 3"/>
          <p:cNvSpPr/>
          <p:nvPr/>
        </p:nvSpPr>
        <p:spPr>
          <a:xfrm>
            <a:off x="97979" y="2706241"/>
            <a:ext cx="8964000" cy="586571"/>
          </a:xfrm>
          <a:prstGeom prst="rect">
            <a:avLst/>
          </a:prstGeom>
        </p:spPr>
        <p:txBody>
          <a:bodyPr wrap="square">
            <a:spAutoFit/>
          </a:bodyPr>
          <a:lstStyle/>
          <a:p>
            <a:pPr algn="just">
              <a:lnSpc>
                <a:spcPct val="150000"/>
              </a:lnSpc>
              <a:spcAft>
                <a:spcPts val="0"/>
              </a:spcAft>
              <a:tabLst>
                <a:tab pos="2070735" algn="l"/>
              </a:tabLst>
            </a:pPr>
            <a:r>
              <a:rPr lang="zh-CN" altLang="zh-CN" sz="2400" kern="100" dirty="0">
                <a:latin typeface="Times New Roman"/>
                <a:ea typeface="微软雅黑"/>
                <a:cs typeface="Times New Roman"/>
              </a:rPr>
              <a:t>在轨道</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上经过</a:t>
            </a:r>
            <a:r>
              <a:rPr lang="en-US" altLang="zh-CN" sz="2400" i="1" kern="100" dirty="0">
                <a:latin typeface="Times New Roman"/>
                <a:ea typeface="微软雅黑"/>
                <a:cs typeface="Courier New"/>
              </a:rPr>
              <a:t>Q</a:t>
            </a:r>
            <a:r>
              <a:rPr lang="zh-CN" altLang="zh-CN" sz="2400" kern="100" dirty="0">
                <a:latin typeface="Times New Roman"/>
                <a:ea typeface="微软雅黑"/>
                <a:cs typeface="Times New Roman"/>
              </a:rPr>
              <a:t>点时，</a:t>
            </a:r>
            <a:endParaRPr lang="zh-CN" altLang="zh-CN" sz="105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896146198"/>
              </p:ext>
            </p:extLst>
          </p:nvPr>
        </p:nvGraphicFramePr>
        <p:xfrm>
          <a:off x="200025" y="3464421"/>
          <a:ext cx="5915025" cy="771525"/>
        </p:xfrm>
        <a:graphic>
          <a:graphicData uri="http://schemas.openxmlformats.org/presentationml/2006/ole">
            <mc:AlternateContent xmlns:mc="http://schemas.openxmlformats.org/markup-compatibility/2006">
              <mc:Choice xmlns:v="urn:schemas-microsoft-com:vml" Requires="v">
                <p:oleObj spid="_x0000_s161851" name="文档" r:id="rId5" imgW="5919991" imgH="777066" progId="Word.Document.12">
                  <p:embed/>
                </p:oleObj>
              </mc:Choice>
              <mc:Fallback>
                <p:oleObj name="文档" r:id="rId5" imgW="5919991" imgH="777066" progId="Word.Document.12">
                  <p:embed/>
                  <p:pic>
                    <p:nvPicPr>
                      <p:cNvPr id="0" name=""/>
                      <p:cNvPicPr>
                        <a:picLocks noChangeAspect="1" noChangeArrowheads="1"/>
                      </p:cNvPicPr>
                      <p:nvPr/>
                    </p:nvPicPr>
                    <p:blipFill>
                      <a:blip r:embed="rId6"/>
                      <a:srcRect/>
                      <a:stretch>
                        <a:fillRect/>
                      </a:stretch>
                    </p:blipFill>
                    <p:spPr bwMode="auto">
                      <a:xfrm>
                        <a:off x="200025" y="3464421"/>
                        <a:ext cx="5915025" cy="771525"/>
                      </a:xfrm>
                      <a:prstGeom prst="rect">
                        <a:avLst/>
                      </a:prstGeom>
                      <a:noFill/>
                      <a:ln>
                        <a:noFill/>
                      </a:ln>
                      <a:extLst/>
                    </p:spPr>
                  </p:pic>
                </p:oleObj>
              </mc:Fallback>
            </mc:AlternateContent>
          </a:graphicData>
        </a:graphic>
      </p:graphicFrame>
      <p:sp>
        <p:nvSpPr>
          <p:cNvPr id="8" name="矩形 7"/>
          <p:cNvSpPr/>
          <p:nvPr/>
        </p:nvSpPr>
        <p:spPr>
          <a:xfrm>
            <a:off x="97979" y="4237459"/>
            <a:ext cx="8964000" cy="586571"/>
          </a:xfrm>
          <a:prstGeom prst="rect">
            <a:avLst/>
          </a:prstGeom>
        </p:spPr>
        <p:txBody>
          <a:bodyPr wrap="square">
            <a:spAutoFit/>
          </a:bodyPr>
          <a:lstStyle/>
          <a:p>
            <a:pPr algn="just">
              <a:lnSpc>
                <a:spcPct val="150000"/>
              </a:lnSpc>
              <a:spcAft>
                <a:spcPts val="0"/>
              </a:spcAft>
              <a:tabLst>
                <a:tab pos="2070735" algn="l"/>
              </a:tabLst>
            </a:pPr>
            <a:r>
              <a:rPr lang="zh-CN" altLang="zh-CN" sz="2400" kern="100" dirty="0">
                <a:latin typeface="Times New Roman"/>
                <a:ea typeface="微软雅黑"/>
                <a:cs typeface="Times New Roman"/>
              </a:rPr>
              <a:t>所以</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2</a:t>
            </a:r>
            <a:r>
              <a:rPr lang="en-US" altLang="zh-CN" sz="2400" i="1" kern="100" baseline="-25000" dirty="0" err="1">
                <a:latin typeface="Times New Roman"/>
                <a:ea typeface="微软雅黑"/>
                <a:cs typeface="Courier New"/>
              </a:rPr>
              <a:t>Q</a:t>
            </a:r>
            <a:r>
              <a:rPr lang="zh-CN" altLang="zh-CN" sz="2400" kern="100" dirty="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881770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linds(horizontal)">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blinds(horizontal)">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979" y="289997"/>
            <a:ext cx="8964000" cy="617477"/>
          </a:xfrm>
          <a:prstGeom prst="rect">
            <a:avLst/>
          </a:prstGeom>
        </p:spPr>
        <p:txBody>
          <a:bodyPr wrap="square">
            <a:spAutoFit/>
          </a:bodyPr>
          <a:lstStyle/>
          <a:p>
            <a:pPr algn="just">
              <a:lnSpc>
                <a:spcPct val="150000"/>
              </a:lnSpc>
              <a:spcAft>
                <a:spcPts val="0"/>
              </a:spcAft>
              <a:tabLst>
                <a:tab pos="2070735" algn="l"/>
              </a:tabLst>
            </a:pPr>
            <a:r>
              <a:rPr lang="zh-CN" altLang="zh-CN" sz="2600" kern="100" dirty="0">
                <a:latin typeface="Times New Roman"/>
                <a:ea typeface="微软雅黑"/>
                <a:cs typeface="Times New Roman"/>
              </a:rPr>
              <a:t>在轨道</a:t>
            </a: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上经过</a:t>
            </a:r>
            <a:r>
              <a:rPr lang="en-US" altLang="zh-CN" sz="2600" i="1" kern="100" dirty="0">
                <a:latin typeface="Times New Roman"/>
                <a:ea typeface="微软雅黑"/>
                <a:cs typeface="Courier New"/>
              </a:rPr>
              <a:t>P</a:t>
            </a:r>
            <a:r>
              <a:rPr lang="zh-CN" altLang="zh-CN" sz="2600" kern="100" dirty="0">
                <a:latin typeface="Times New Roman"/>
                <a:ea typeface="微软雅黑"/>
                <a:cs typeface="Times New Roman"/>
              </a:rPr>
              <a:t>点时，</a:t>
            </a:r>
            <a:endParaRPr lang="zh-CN" altLang="zh-CN" sz="26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654278997"/>
              </p:ext>
            </p:extLst>
          </p:nvPr>
        </p:nvGraphicFramePr>
        <p:xfrm>
          <a:off x="200025" y="1080919"/>
          <a:ext cx="5915025" cy="819150"/>
        </p:xfrm>
        <a:graphic>
          <a:graphicData uri="http://schemas.openxmlformats.org/presentationml/2006/ole">
            <mc:AlternateContent xmlns:mc="http://schemas.openxmlformats.org/markup-compatibility/2006">
              <mc:Choice xmlns:v="urn:schemas-microsoft-com:vml" Requires="v">
                <p:oleObj spid="_x0000_s162870" name="文档" r:id="rId3" imgW="5919991" imgH="819956" progId="Word.Document.12">
                  <p:embed/>
                </p:oleObj>
              </mc:Choice>
              <mc:Fallback>
                <p:oleObj name="文档" r:id="rId3" imgW="5919991" imgH="819956" progId="Word.Document.12">
                  <p:embed/>
                  <p:pic>
                    <p:nvPicPr>
                      <p:cNvPr id="0" name=""/>
                      <p:cNvPicPr>
                        <a:picLocks noChangeAspect="1" noChangeArrowheads="1"/>
                      </p:cNvPicPr>
                      <p:nvPr/>
                    </p:nvPicPr>
                    <p:blipFill>
                      <a:blip r:embed="rId4"/>
                      <a:srcRect/>
                      <a:stretch>
                        <a:fillRect/>
                      </a:stretch>
                    </p:blipFill>
                    <p:spPr bwMode="auto">
                      <a:xfrm>
                        <a:off x="200025" y="1080919"/>
                        <a:ext cx="5915025" cy="819150"/>
                      </a:xfrm>
                      <a:prstGeom prst="rect">
                        <a:avLst/>
                      </a:prstGeom>
                      <a:noFill/>
                      <a:ln>
                        <a:noFill/>
                      </a:ln>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67316655"/>
              </p:ext>
            </p:extLst>
          </p:nvPr>
        </p:nvGraphicFramePr>
        <p:xfrm>
          <a:off x="200025" y="1919119"/>
          <a:ext cx="7448550" cy="828675"/>
        </p:xfrm>
        <a:graphic>
          <a:graphicData uri="http://schemas.openxmlformats.org/presentationml/2006/ole">
            <mc:AlternateContent xmlns:mc="http://schemas.openxmlformats.org/markup-compatibility/2006">
              <mc:Choice xmlns:v="urn:schemas-microsoft-com:vml" Requires="v">
                <p:oleObj spid="_x0000_s162871" name="文档" r:id="rId5" imgW="7453071" imgH="829327" progId="Word.Document.12">
                  <p:embed/>
                </p:oleObj>
              </mc:Choice>
              <mc:Fallback>
                <p:oleObj name="文档" r:id="rId5" imgW="7453071" imgH="829327" progId="Word.Document.12">
                  <p:embed/>
                  <p:pic>
                    <p:nvPicPr>
                      <p:cNvPr id="0" name=""/>
                      <p:cNvPicPr>
                        <a:picLocks noChangeAspect="1" noChangeArrowheads="1"/>
                      </p:cNvPicPr>
                      <p:nvPr/>
                    </p:nvPicPr>
                    <p:blipFill>
                      <a:blip r:embed="rId6"/>
                      <a:srcRect/>
                      <a:stretch>
                        <a:fillRect/>
                      </a:stretch>
                    </p:blipFill>
                    <p:spPr bwMode="auto">
                      <a:xfrm>
                        <a:off x="200025" y="1919119"/>
                        <a:ext cx="7448550" cy="828675"/>
                      </a:xfrm>
                      <a:prstGeom prst="rect">
                        <a:avLst/>
                      </a:prstGeom>
                      <a:noFill/>
                      <a:ln>
                        <a:noFill/>
                      </a:ln>
                      <a:extLst/>
                    </p:spPr>
                  </p:pic>
                </p:oleObj>
              </mc:Fallback>
            </mc:AlternateContent>
          </a:graphicData>
        </a:graphic>
      </p:graphicFrame>
      <p:sp>
        <p:nvSpPr>
          <p:cNvPr id="8" name="矩形 7"/>
          <p:cNvSpPr/>
          <p:nvPr/>
        </p:nvSpPr>
        <p:spPr>
          <a:xfrm>
            <a:off x="97979" y="2687965"/>
            <a:ext cx="8964000" cy="1828001"/>
          </a:xfrm>
          <a:prstGeom prst="rect">
            <a:avLst/>
          </a:prstGeom>
        </p:spPr>
        <p:txBody>
          <a:bodyPr wrap="square">
            <a:spAutoFit/>
          </a:bodyPr>
          <a:lstStyle/>
          <a:p>
            <a:pPr algn="just">
              <a:lnSpc>
                <a:spcPct val="150000"/>
              </a:lnSpc>
              <a:spcAft>
                <a:spcPts val="0"/>
              </a:spcAft>
              <a:tabLst>
                <a:tab pos="2070735" algn="l"/>
              </a:tabLst>
            </a:pPr>
            <a:r>
              <a:rPr lang="zh-CN" altLang="zh-CN" sz="2600" kern="100" dirty="0">
                <a:latin typeface="Times New Roman"/>
                <a:ea typeface="微软雅黑"/>
                <a:cs typeface="Times New Roman"/>
              </a:rPr>
              <a:t>所以</a:t>
            </a:r>
            <a:r>
              <a:rPr lang="en-US" altLang="zh-CN" sz="2600" i="1" kern="100" dirty="0" err="1">
                <a:latin typeface="Book Antiqua"/>
                <a:ea typeface="微软雅黑"/>
                <a:cs typeface="Times New Roman"/>
              </a:rPr>
              <a:t>v</a:t>
            </a:r>
            <a:r>
              <a:rPr lang="en-US" altLang="zh-CN" sz="2600" kern="100" baseline="-25000" dirty="0" err="1">
                <a:latin typeface="Times New Roman"/>
                <a:ea typeface="微软雅黑"/>
                <a:cs typeface="Courier New"/>
              </a:rPr>
              <a:t>3</a:t>
            </a:r>
            <a:r>
              <a:rPr lang="zh-CN" altLang="zh-CN" sz="2600" kern="100" dirty="0">
                <a:latin typeface="Times New Roman"/>
                <a:ea typeface="微软雅黑"/>
                <a:cs typeface="Times New Roman"/>
              </a:rPr>
              <a:t>＞</a:t>
            </a:r>
            <a:r>
              <a:rPr lang="en-US" altLang="zh-CN" sz="2600" i="1" kern="100" dirty="0" err="1">
                <a:latin typeface="Book Antiqua"/>
                <a:ea typeface="微软雅黑"/>
                <a:cs typeface="Times New Roman"/>
              </a:rPr>
              <a:t>v</a:t>
            </a:r>
            <a:r>
              <a:rPr lang="en-US" altLang="zh-CN" sz="2600" kern="100" baseline="-25000" dirty="0" err="1">
                <a:latin typeface="Times New Roman"/>
                <a:ea typeface="微软雅黑"/>
                <a:cs typeface="Courier New"/>
              </a:rPr>
              <a:t>2</a:t>
            </a:r>
            <a:r>
              <a:rPr lang="en-US" altLang="zh-CN" sz="2600" i="1" kern="100" baseline="-25000" dirty="0" err="1">
                <a:latin typeface="Times New Roman"/>
                <a:ea typeface="微软雅黑"/>
                <a:cs typeface="Courier New"/>
              </a:rPr>
              <a:t>P</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zh-CN" altLang="zh-CN" sz="2600" kern="100" dirty="0">
                <a:latin typeface="Times New Roman"/>
                <a:ea typeface="微软雅黑"/>
                <a:cs typeface="Times New Roman"/>
              </a:rPr>
              <a:t>综合上述比较可得：</a:t>
            </a:r>
            <a:r>
              <a:rPr lang="en-US" altLang="zh-CN" sz="2600" i="1" kern="100" dirty="0" err="1">
                <a:latin typeface="Book Antiqua"/>
                <a:ea typeface="微软雅黑"/>
                <a:cs typeface="Times New Roman"/>
              </a:rPr>
              <a:t>v</a:t>
            </a:r>
            <a:r>
              <a:rPr lang="en-US" altLang="zh-CN" sz="2600" kern="100" baseline="-25000" dirty="0" err="1">
                <a:latin typeface="Times New Roman"/>
                <a:ea typeface="微软雅黑"/>
                <a:cs typeface="Courier New"/>
              </a:rPr>
              <a:t>2</a:t>
            </a:r>
            <a:r>
              <a:rPr lang="en-US" altLang="zh-CN" sz="2600" i="1" kern="100" baseline="-25000" dirty="0" err="1">
                <a:latin typeface="Times New Roman"/>
                <a:ea typeface="微软雅黑"/>
                <a:cs typeface="Courier New"/>
              </a:rPr>
              <a:t>Q</a:t>
            </a:r>
            <a:r>
              <a:rPr lang="zh-CN" altLang="zh-CN" sz="2600" kern="100" dirty="0">
                <a:latin typeface="Times New Roman"/>
                <a:ea typeface="微软雅黑"/>
                <a:cs typeface="Times New Roman"/>
              </a:rPr>
              <a:t>＞</a:t>
            </a:r>
            <a:r>
              <a:rPr lang="en-US" altLang="zh-CN" sz="2600" i="1" kern="100" dirty="0" err="1">
                <a:latin typeface="Book Antiqua"/>
                <a:ea typeface="微软雅黑"/>
                <a:cs typeface="Times New Roman"/>
              </a:rPr>
              <a:t>v</a:t>
            </a:r>
            <a:r>
              <a:rPr lang="en-US" altLang="zh-CN" sz="2600" kern="100" baseline="-25000" dirty="0" err="1">
                <a:latin typeface="Times New Roman"/>
                <a:ea typeface="微软雅黑"/>
                <a:cs typeface="Courier New"/>
              </a:rPr>
              <a:t>1</a:t>
            </a:r>
            <a:r>
              <a:rPr lang="zh-CN" altLang="zh-CN" sz="2600" kern="100" dirty="0">
                <a:latin typeface="Times New Roman"/>
                <a:ea typeface="微软雅黑"/>
                <a:cs typeface="Times New Roman"/>
              </a:rPr>
              <a:t>＞</a:t>
            </a:r>
            <a:r>
              <a:rPr lang="en-US" altLang="zh-CN" sz="2600" i="1" kern="100" dirty="0" err="1">
                <a:latin typeface="Book Antiqua"/>
                <a:ea typeface="微软雅黑"/>
                <a:cs typeface="Times New Roman"/>
              </a:rPr>
              <a:t>v</a:t>
            </a:r>
            <a:r>
              <a:rPr lang="en-US" altLang="zh-CN" sz="2600" kern="100" baseline="-25000" dirty="0" err="1">
                <a:latin typeface="Times New Roman"/>
                <a:ea typeface="微软雅黑"/>
                <a:cs typeface="Courier New"/>
              </a:rPr>
              <a:t>3</a:t>
            </a:r>
            <a:r>
              <a:rPr lang="zh-CN" altLang="zh-CN" sz="2600" kern="100" dirty="0">
                <a:latin typeface="Times New Roman"/>
                <a:ea typeface="微软雅黑"/>
                <a:cs typeface="Times New Roman"/>
              </a:rPr>
              <a:t>＞</a:t>
            </a:r>
            <a:r>
              <a:rPr lang="en-US" altLang="zh-CN" sz="2600" i="1" kern="100" dirty="0" err="1">
                <a:latin typeface="Book Antiqua"/>
                <a:ea typeface="微软雅黑"/>
                <a:cs typeface="Times New Roman"/>
              </a:rPr>
              <a:t>v</a:t>
            </a:r>
            <a:r>
              <a:rPr lang="en-US" altLang="zh-CN" sz="2600" kern="100" baseline="-25000" dirty="0" err="1">
                <a:latin typeface="Times New Roman"/>
                <a:ea typeface="微软雅黑"/>
                <a:cs typeface="Courier New"/>
              </a:rPr>
              <a:t>2</a:t>
            </a:r>
            <a:r>
              <a:rPr lang="en-US" altLang="zh-CN" sz="2600" i="1" kern="100" baseline="-25000" dirty="0" err="1">
                <a:latin typeface="Times New Roman"/>
                <a:ea typeface="微软雅黑"/>
                <a:cs typeface="Courier New"/>
              </a:rPr>
              <a:t>P</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en-US" altLang="zh-CN" sz="2600" i="1" kern="100" dirty="0" err="1">
                <a:solidFill>
                  <a:srgbClr val="E36C0A"/>
                </a:solidFill>
                <a:latin typeface="Book Antiqua"/>
                <a:ea typeface="微软雅黑"/>
                <a:cs typeface="Times New Roman"/>
              </a:rPr>
              <a:t>v</a:t>
            </a:r>
            <a:r>
              <a:rPr lang="en-US" altLang="zh-CN" sz="2600" kern="100" baseline="-25000" dirty="0" err="1">
                <a:solidFill>
                  <a:srgbClr val="E36C0A"/>
                </a:solidFill>
                <a:latin typeface="Times New Roman"/>
                <a:ea typeface="微软雅黑"/>
                <a:cs typeface="Courier New"/>
              </a:rPr>
              <a:t>2</a:t>
            </a:r>
            <a:r>
              <a:rPr lang="en-US" altLang="zh-CN" sz="2600" i="1" kern="100" baseline="-25000" dirty="0" err="1">
                <a:solidFill>
                  <a:srgbClr val="E36C0A"/>
                </a:solidFill>
                <a:latin typeface="Times New Roman"/>
                <a:ea typeface="微软雅黑"/>
                <a:cs typeface="Courier New"/>
              </a:rPr>
              <a:t>Q</a:t>
            </a:r>
            <a:r>
              <a:rPr lang="zh-CN" altLang="zh-CN" sz="2600" kern="100" dirty="0">
                <a:solidFill>
                  <a:srgbClr val="E36C0A"/>
                </a:solidFill>
                <a:latin typeface="Times New Roman"/>
                <a:ea typeface="微软雅黑"/>
                <a:cs typeface="Times New Roman"/>
              </a:rPr>
              <a:t>＞</a:t>
            </a:r>
            <a:r>
              <a:rPr lang="en-US" altLang="zh-CN" sz="2600" i="1" kern="100" dirty="0" err="1">
                <a:solidFill>
                  <a:srgbClr val="E36C0A"/>
                </a:solidFill>
                <a:latin typeface="Book Antiqua"/>
                <a:ea typeface="微软雅黑"/>
                <a:cs typeface="Times New Roman"/>
              </a:rPr>
              <a:t>v</a:t>
            </a:r>
            <a:r>
              <a:rPr lang="en-US" altLang="zh-CN" sz="2600" kern="100" baseline="-25000" dirty="0" err="1">
                <a:solidFill>
                  <a:srgbClr val="E36C0A"/>
                </a:solidFill>
                <a:latin typeface="Times New Roman"/>
                <a:ea typeface="微软雅黑"/>
                <a:cs typeface="Courier New"/>
              </a:rPr>
              <a:t>1</a:t>
            </a:r>
            <a:r>
              <a:rPr lang="zh-CN" altLang="zh-CN" sz="2600" kern="100" dirty="0">
                <a:solidFill>
                  <a:srgbClr val="E36C0A"/>
                </a:solidFill>
                <a:latin typeface="Times New Roman"/>
                <a:ea typeface="微软雅黑"/>
                <a:cs typeface="Times New Roman"/>
              </a:rPr>
              <a:t>＞</a:t>
            </a:r>
            <a:r>
              <a:rPr lang="en-US" altLang="zh-CN" sz="2600" i="1" kern="100" dirty="0" err="1">
                <a:solidFill>
                  <a:srgbClr val="E36C0A"/>
                </a:solidFill>
                <a:latin typeface="Book Antiqua"/>
                <a:ea typeface="微软雅黑"/>
                <a:cs typeface="Times New Roman"/>
              </a:rPr>
              <a:t>v</a:t>
            </a:r>
            <a:r>
              <a:rPr lang="en-US" altLang="zh-CN" sz="2600" kern="100" baseline="-25000" dirty="0" err="1">
                <a:solidFill>
                  <a:srgbClr val="E36C0A"/>
                </a:solidFill>
                <a:latin typeface="Times New Roman"/>
                <a:ea typeface="微软雅黑"/>
                <a:cs typeface="Courier New"/>
              </a:rPr>
              <a:t>3</a:t>
            </a:r>
            <a:r>
              <a:rPr lang="zh-CN" altLang="zh-CN" sz="2600" kern="100" dirty="0">
                <a:solidFill>
                  <a:srgbClr val="E36C0A"/>
                </a:solidFill>
                <a:latin typeface="Times New Roman"/>
                <a:ea typeface="微软雅黑"/>
                <a:cs typeface="Times New Roman"/>
              </a:rPr>
              <a:t>＞</a:t>
            </a:r>
            <a:r>
              <a:rPr lang="en-US" altLang="zh-CN" sz="2600" i="1" kern="100" dirty="0" err="1">
                <a:solidFill>
                  <a:srgbClr val="E36C0A"/>
                </a:solidFill>
                <a:latin typeface="Book Antiqua"/>
                <a:ea typeface="微软雅黑"/>
                <a:cs typeface="Times New Roman"/>
              </a:rPr>
              <a:t>v</a:t>
            </a:r>
            <a:r>
              <a:rPr lang="en-US" altLang="zh-CN" sz="2600" kern="100" baseline="-25000" dirty="0" err="1">
                <a:solidFill>
                  <a:srgbClr val="E36C0A"/>
                </a:solidFill>
                <a:latin typeface="Times New Roman"/>
                <a:ea typeface="微软雅黑"/>
                <a:cs typeface="Courier New"/>
              </a:rPr>
              <a:t>2</a:t>
            </a:r>
            <a:r>
              <a:rPr lang="en-US" altLang="zh-CN" sz="2600" i="1" kern="100" baseline="-25000" dirty="0" err="1">
                <a:solidFill>
                  <a:srgbClr val="E36C0A"/>
                </a:solidFill>
                <a:latin typeface="Times New Roman"/>
                <a:ea typeface="微软雅黑"/>
                <a:cs typeface="Courier New"/>
              </a:rPr>
              <a:t>P</a:t>
            </a:r>
            <a:endParaRPr lang="zh-CN" altLang="zh-CN" sz="2600" kern="100" dirty="0">
              <a:effectLst/>
              <a:latin typeface="宋体"/>
              <a:cs typeface="Courier New"/>
            </a:endParaRPr>
          </a:p>
        </p:txBody>
      </p:sp>
      <p:pic>
        <p:nvPicPr>
          <p:cNvPr id="9" name="Picture 2">
            <a:hlinkClick r:id="rId7" action="ppaction://hlinksldjump"/>
          </p:cNvPr>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8917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linds(horizontal)">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blinds(horizontal)">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blinds(horizontal)">
                                      <p:cBhvr>
                                        <p:cTn id="2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0939" y="1212029"/>
            <a:ext cx="8842124" cy="3892604"/>
          </a:xfrm>
          <a:prstGeom prst="rect">
            <a:avLst/>
          </a:prstGeom>
        </p:spPr>
        <p:txBody>
          <a:bodyPr wrap="square">
            <a:spAutoFit/>
          </a:bodyPr>
          <a:lstStyle/>
          <a:p>
            <a:pPr algn="just">
              <a:lnSpc>
                <a:spcPct val="147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万有引力定律的应用</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小行星绕恒星运动，恒星均匀地向四周辐射能量，质量缓慢减小，可认为小行星在绕恒星运动一周的过程中近似做圆周运动</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则经过足够长的时间后，小行星运动的</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47000"/>
              </a:lnSpc>
              <a:spcAft>
                <a:spcPts val="0"/>
              </a:spcAft>
              <a:tabLst>
                <a:tab pos="2070735" algn="l"/>
              </a:tabLst>
            </a:pPr>
            <a:r>
              <a:rPr lang="en-US" altLang="zh-CN" sz="2800" kern="100" dirty="0">
                <a:latin typeface="Times New Roman"/>
                <a:ea typeface="微软雅黑"/>
                <a:cs typeface="Courier New"/>
              </a:rPr>
              <a:t>A.</a:t>
            </a:r>
            <a:r>
              <a:rPr lang="zh-CN" altLang="zh-CN" sz="2800" kern="100" dirty="0">
                <a:latin typeface="Times New Roman"/>
                <a:ea typeface="微软雅黑"/>
                <a:cs typeface="Times New Roman"/>
              </a:rPr>
              <a:t>半径变大</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B</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速率变大</a:t>
            </a:r>
            <a:endParaRPr lang="zh-CN" altLang="zh-CN" sz="2800" kern="100" dirty="0">
              <a:latin typeface="宋体"/>
              <a:cs typeface="Courier New"/>
            </a:endParaRPr>
          </a:p>
          <a:p>
            <a:pPr algn="just">
              <a:lnSpc>
                <a:spcPct val="147000"/>
              </a:lnSpc>
              <a:spcAft>
                <a:spcPts val="0"/>
              </a:spcAft>
              <a:tabLst>
                <a:tab pos="2070735" algn="l"/>
              </a:tabLst>
            </a:pPr>
            <a:r>
              <a:rPr lang="en-US" altLang="zh-CN" sz="2800" kern="100" dirty="0">
                <a:latin typeface="Times New Roman"/>
                <a:ea typeface="微软雅黑"/>
                <a:cs typeface="Courier New"/>
              </a:rPr>
              <a:t>C.</a:t>
            </a:r>
            <a:r>
              <a:rPr lang="zh-CN" altLang="zh-CN" sz="2800" kern="100" dirty="0">
                <a:latin typeface="Times New Roman"/>
                <a:ea typeface="微软雅黑"/>
                <a:cs typeface="Times New Roman"/>
              </a:rPr>
              <a:t>角速度变大</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D</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加速度变大</a:t>
            </a:r>
            <a:endParaRPr lang="zh-CN" altLang="zh-CN" sz="2800" kern="100" dirty="0">
              <a:effectLst/>
              <a:latin typeface="宋体"/>
              <a:cs typeface="Courier New"/>
            </a:endParaRPr>
          </a:p>
        </p:txBody>
      </p:sp>
      <p:cxnSp>
        <p:nvCxnSpPr>
          <p:cNvPr id="14" name="直接连接符 13"/>
          <p:cNvCxnSpPr/>
          <p:nvPr/>
        </p:nvCxnSpPr>
        <p:spPr>
          <a:xfrm flipV="1">
            <a:off x="314003" y="325036"/>
            <a:ext cx="8532000" cy="108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7204166" y="478632"/>
            <a:ext cx="1644881" cy="720000"/>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7317291" y="608484"/>
            <a:ext cx="1531756" cy="461665"/>
          </a:xfrm>
          <a:prstGeom prst="rect">
            <a:avLst/>
          </a:prstGeom>
          <a:noFill/>
        </p:spPr>
        <p:txBody>
          <a:bodyPr wrap="square">
            <a:spAutoFit/>
          </a:bodyPr>
          <a:lstStyle/>
          <a:p>
            <a:pPr lvl="0">
              <a:defRPr/>
            </a:pPr>
            <a:r>
              <a:rPr lang="zh-CN" altLang="en-US" sz="2400" b="1" dirty="0">
                <a:solidFill>
                  <a:schemeClr val="bg1"/>
                </a:solidFill>
                <a:latin typeface="微软雅黑" pitchFamily="34" charset="-122"/>
                <a:ea typeface="微软雅黑" pitchFamily="34" charset="-122"/>
              </a:rPr>
              <a:t>自我检测</a:t>
            </a:r>
          </a:p>
        </p:txBody>
      </p:sp>
      <p:sp>
        <p:nvSpPr>
          <p:cNvPr id="24" name="TextBox 23">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27870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987720285"/>
              </p:ext>
            </p:extLst>
          </p:nvPr>
        </p:nvGraphicFramePr>
        <p:xfrm>
          <a:off x="147067" y="987574"/>
          <a:ext cx="8848725" cy="2286000"/>
        </p:xfrm>
        <a:graphic>
          <a:graphicData uri="http://schemas.openxmlformats.org/presentationml/2006/ole">
            <mc:AlternateContent xmlns:mc="http://schemas.openxmlformats.org/markup-compatibility/2006">
              <mc:Choice xmlns:v="urn:schemas-microsoft-com:vml" Requires="v">
                <p:oleObj spid="_x0000_s148600" name="文档" r:id="rId6" imgW="8859311" imgH="2282406" progId="Word.Document.12">
                  <p:embed/>
                </p:oleObj>
              </mc:Choice>
              <mc:Fallback>
                <p:oleObj name="文档" r:id="rId6" imgW="8859311" imgH="2282406" progId="Word.Document.12">
                  <p:embed/>
                  <p:pic>
                    <p:nvPicPr>
                      <p:cNvPr id="0" name=""/>
                      <p:cNvPicPr>
                        <a:picLocks noChangeAspect="1" noChangeArrowheads="1"/>
                      </p:cNvPicPr>
                      <p:nvPr/>
                    </p:nvPicPr>
                    <p:blipFill>
                      <a:blip r:embed="rId7"/>
                      <a:srcRect/>
                      <a:stretch>
                        <a:fillRect/>
                      </a:stretch>
                    </p:blipFill>
                    <p:spPr bwMode="auto">
                      <a:xfrm>
                        <a:off x="147067" y="987574"/>
                        <a:ext cx="88487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45021" y="4245992"/>
            <a:ext cx="5002460" cy="692497"/>
          </a:xfrm>
          <a:prstGeom prst="rect">
            <a:avLst/>
          </a:prstGeom>
        </p:spPr>
        <p:txBody>
          <a:bodyPr wrap="square">
            <a:spAutoFit/>
          </a:bodyPr>
          <a:lstStyle/>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en-US" altLang="zh-CN" sz="2600" kern="100" dirty="0">
                <a:solidFill>
                  <a:srgbClr val="E36C0A"/>
                </a:solidFill>
                <a:latin typeface="Times New Roman"/>
                <a:ea typeface="微软雅黑"/>
                <a:cs typeface="Courier New"/>
              </a:rPr>
              <a:t>A</a:t>
            </a:r>
            <a:endParaRPr lang="zh-CN" altLang="zh-CN" sz="2600" kern="100" dirty="0">
              <a:effectLst/>
              <a:latin typeface="宋体"/>
              <a:cs typeface="Courier New"/>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319081113"/>
              </p:ext>
            </p:extLst>
          </p:nvPr>
        </p:nvGraphicFramePr>
        <p:xfrm>
          <a:off x="147067" y="3411562"/>
          <a:ext cx="7324725" cy="847725"/>
        </p:xfrm>
        <a:graphic>
          <a:graphicData uri="http://schemas.openxmlformats.org/presentationml/2006/ole">
            <mc:AlternateContent xmlns:mc="http://schemas.openxmlformats.org/markup-compatibility/2006">
              <mc:Choice xmlns:v="urn:schemas-microsoft-com:vml" Requires="v">
                <p:oleObj spid="_x0000_s148601" name="文档" r:id="rId8" imgW="7329273" imgH="848430" progId="Word.Document.12">
                  <p:embed/>
                </p:oleObj>
              </mc:Choice>
              <mc:Fallback>
                <p:oleObj name="文档" r:id="rId8" imgW="7329273" imgH="848430" progId="Word.Document.12">
                  <p:embed/>
                  <p:pic>
                    <p:nvPicPr>
                      <p:cNvPr id="0" name=""/>
                      <p:cNvPicPr>
                        <a:picLocks noChangeAspect="1" noChangeArrowheads="1"/>
                      </p:cNvPicPr>
                      <p:nvPr/>
                    </p:nvPicPr>
                    <p:blipFill>
                      <a:blip r:embed="rId9"/>
                      <a:srcRect/>
                      <a:stretch>
                        <a:fillRect/>
                      </a:stretch>
                    </p:blipFill>
                    <p:spPr bwMode="auto">
                      <a:xfrm>
                        <a:off x="147067" y="3411562"/>
                        <a:ext cx="73247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97447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786408"/>
            <a:ext cx="8928000" cy="4380173"/>
          </a:xfrm>
          <a:prstGeom prst="rect">
            <a:avLst/>
          </a:prstGeom>
        </p:spPr>
        <p:txBody>
          <a:bodyPr wrap="square">
            <a:spAutoFit/>
          </a:bodyPr>
          <a:lstStyle/>
          <a:p>
            <a:pPr algn="just">
              <a:lnSpc>
                <a:spcPct val="132000"/>
              </a:lnSpc>
              <a:spcAft>
                <a:spcPts val="0"/>
              </a:spcAft>
              <a:tabLst>
                <a:tab pos="2070735" algn="l"/>
              </a:tabLst>
            </a:pPr>
            <a:r>
              <a:rPr lang="en-US" altLang="zh-CN" sz="2400" kern="100" dirty="0">
                <a:latin typeface="Times New Roman"/>
                <a:ea typeface="微软雅黑"/>
                <a:cs typeface="Courier New"/>
              </a:rPr>
              <a:t>2.(</a:t>
            </a:r>
            <a:r>
              <a:rPr lang="zh-CN" altLang="zh-CN" sz="2400" kern="100" spc="-90" dirty="0">
                <a:latin typeface="Times New Roman"/>
                <a:ea typeface="微软雅黑"/>
                <a:cs typeface="Times New Roman"/>
              </a:rPr>
              <a:t>人造卫星稳定运行时各物理量的比较</a:t>
            </a:r>
            <a:r>
              <a:rPr lang="en-US" altLang="zh-CN" sz="2400" kern="100" spc="-90" dirty="0">
                <a:latin typeface="Times New Roman"/>
                <a:ea typeface="微软雅黑"/>
                <a:cs typeface="Courier New"/>
              </a:rPr>
              <a:t>)</a:t>
            </a:r>
            <a:r>
              <a:rPr lang="en-US" altLang="zh-CN" sz="2400" i="1" kern="100" spc="-90" dirty="0">
                <a:latin typeface="Times New Roman"/>
                <a:ea typeface="微软雅黑"/>
                <a:cs typeface="Courier New"/>
              </a:rPr>
              <a:t>a</a:t>
            </a:r>
            <a:r>
              <a:rPr lang="zh-CN" altLang="zh-CN" sz="2400" kern="100" spc="-90" dirty="0">
                <a:latin typeface="Times New Roman"/>
                <a:ea typeface="微软雅黑"/>
                <a:cs typeface="Times New Roman"/>
              </a:rPr>
              <a:t>是静置在地球赤道上的物体，</a:t>
            </a:r>
            <a:r>
              <a:rPr lang="en-US" altLang="zh-CN" sz="2400" i="1" kern="100" spc="-90" dirty="0">
                <a:latin typeface="Times New Roman"/>
                <a:ea typeface="微软雅黑"/>
                <a:cs typeface="Courier New"/>
              </a:rPr>
              <a:t>b</a:t>
            </a:r>
            <a:r>
              <a:rPr lang="zh-CN" altLang="zh-CN" sz="2400" kern="100" spc="-90" dirty="0">
                <a:latin typeface="Times New Roman"/>
                <a:ea typeface="微软雅黑"/>
                <a:cs typeface="Times New Roman"/>
              </a:rPr>
              <a:t>是近地卫星，</a:t>
            </a:r>
            <a:r>
              <a:rPr lang="en-US" altLang="zh-CN" sz="2400" i="1" kern="100" spc="-90" dirty="0">
                <a:latin typeface="Times New Roman"/>
                <a:ea typeface="微软雅黑"/>
                <a:cs typeface="Courier New"/>
              </a:rPr>
              <a:t>c</a:t>
            </a:r>
            <a:r>
              <a:rPr lang="zh-CN" altLang="zh-CN" sz="2400" kern="100" spc="-90" dirty="0">
                <a:latin typeface="Times New Roman"/>
                <a:ea typeface="微软雅黑"/>
                <a:cs typeface="Times New Roman"/>
              </a:rPr>
              <a:t>是地球同步卫星，</a:t>
            </a:r>
            <a:r>
              <a:rPr lang="en-US" altLang="zh-CN" sz="2400" i="1" kern="100" spc="-90" dirty="0">
                <a:latin typeface="Times New Roman"/>
                <a:ea typeface="微软雅黑"/>
                <a:cs typeface="Courier New"/>
              </a:rPr>
              <a:t>a</a:t>
            </a:r>
            <a:r>
              <a:rPr lang="zh-CN" altLang="zh-CN" sz="2400" kern="100" spc="-90" dirty="0">
                <a:latin typeface="Times New Roman"/>
                <a:ea typeface="微软雅黑"/>
                <a:cs typeface="Times New Roman"/>
              </a:rPr>
              <a:t>、</a:t>
            </a:r>
            <a:r>
              <a:rPr lang="en-US" altLang="zh-CN" sz="2400" i="1" kern="100" spc="-90" dirty="0">
                <a:latin typeface="Times New Roman"/>
                <a:ea typeface="微软雅黑"/>
                <a:cs typeface="Courier New"/>
              </a:rPr>
              <a:t>b</a:t>
            </a:r>
            <a:r>
              <a:rPr lang="zh-CN" altLang="zh-CN" sz="2400" kern="100" spc="-90" dirty="0">
                <a:latin typeface="Times New Roman"/>
                <a:ea typeface="微软雅黑"/>
                <a:cs typeface="Times New Roman"/>
              </a:rPr>
              <a:t>、</a:t>
            </a:r>
            <a:r>
              <a:rPr lang="en-US" altLang="zh-CN" sz="2400" i="1" kern="100" spc="-90" dirty="0">
                <a:latin typeface="Times New Roman"/>
                <a:ea typeface="微软雅黑"/>
                <a:cs typeface="Courier New"/>
              </a:rPr>
              <a:t>c</a:t>
            </a:r>
            <a:r>
              <a:rPr lang="zh-CN" altLang="zh-CN" sz="2400" kern="100" spc="-90" dirty="0">
                <a:latin typeface="Times New Roman"/>
                <a:ea typeface="微软雅黑"/>
                <a:cs typeface="Times New Roman"/>
              </a:rPr>
              <a:t>在同一平面内绕地心做逆时针方向的圆周运动，某时刻，它们运行到过地心的同一直线上，如图</a:t>
            </a:r>
            <a:r>
              <a:rPr lang="en-US" altLang="zh-CN" sz="2400" kern="100" spc="-90" dirty="0">
                <a:latin typeface="Times New Roman"/>
                <a:ea typeface="微软雅黑"/>
                <a:cs typeface="Courier New"/>
              </a:rPr>
              <a:t>5</a:t>
            </a:r>
            <a:r>
              <a:rPr lang="zh-CN" altLang="zh-CN" sz="2400" kern="100" spc="-90" dirty="0">
                <a:latin typeface="Times New Roman"/>
                <a:ea typeface="微软雅黑"/>
                <a:cs typeface="Times New Roman"/>
              </a:rPr>
              <a:t>甲所示</a:t>
            </a:r>
            <a:r>
              <a:rPr lang="en-US" altLang="zh-CN" sz="2400" kern="100" spc="-90" dirty="0">
                <a:latin typeface="Times New Roman"/>
                <a:ea typeface="微软雅黑"/>
                <a:cs typeface="Courier New"/>
              </a:rPr>
              <a:t>.</a:t>
            </a:r>
            <a:r>
              <a:rPr lang="zh-CN" altLang="zh-CN" sz="2400" kern="100" spc="-90" dirty="0">
                <a:latin typeface="Times New Roman"/>
                <a:ea typeface="微软雅黑"/>
                <a:cs typeface="Times New Roman"/>
              </a:rPr>
              <a:t>一段时间后，它们的位置可能是图乙中的</a:t>
            </a:r>
            <a:r>
              <a:rPr lang="en-US" altLang="zh-CN" sz="2400" kern="100" spc="-90" dirty="0">
                <a:latin typeface="Times New Roman"/>
                <a:ea typeface="微软雅黑"/>
                <a:cs typeface="Courier New"/>
              </a:rPr>
              <a:t>(</a:t>
            </a:r>
            <a:r>
              <a:rPr lang="zh-CN" altLang="zh-CN" sz="2400" kern="100" spc="-90" dirty="0">
                <a:latin typeface="Times New Roman"/>
                <a:ea typeface="微软雅黑"/>
                <a:cs typeface="Times New Roman"/>
              </a:rPr>
              <a:t>　　</a:t>
            </a:r>
            <a:r>
              <a:rPr lang="en-US" altLang="zh-CN" sz="2400" kern="100" spc="-90" dirty="0" smtClean="0">
                <a:latin typeface="Times New Roman"/>
                <a:ea typeface="微软雅黑"/>
                <a:cs typeface="Courier New"/>
              </a:rPr>
              <a:t>)</a:t>
            </a:r>
          </a:p>
          <a:p>
            <a:pPr algn="just">
              <a:lnSpc>
                <a:spcPct val="167000"/>
              </a:lnSpc>
              <a:spcAft>
                <a:spcPts val="0"/>
              </a:spcAft>
              <a:tabLst>
                <a:tab pos="2070735" algn="l"/>
              </a:tabLst>
            </a:pPr>
            <a:endParaRPr lang="en-US" altLang="zh-CN" sz="2400" kern="100" spc="-90" dirty="0">
              <a:latin typeface="Times New Roman"/>
              <a:ea typeface="微软雅黑"/>
              <a:cs typeface="Courier New"/>
            </a:endParaRPr>
          </a:p>
          <a:p>
            <a:pPr algn="just">
              <a:lnSpc>
                <a:spcPct val="167000"/>
              </a:lnSpc>
              <a:spcAft>
                <a:spcPts val="0"/>
              </a:spcAft>
              <a:tabLst>
                <a:tab pos="2070735" algn="l"/>
              </a:tabLst>
            </a:pPr>
            <a:endParaRPr lang="en-US" altLang="zh-CN" sz="2400" kern="100" spc="-90" dirty="0" smtClean="0">
              <a:latin typeface="Times New Roman"/>
              <a:ea typeface="微软雅黑"/>
              <a:cs typeface="Courier New"/>
            </a:endParaRPr>
          </a:p>
          <a:p>
            <a:pPr algn="just">
              <a:lnSpc>
                <a:spcPct val="167000"/>
              </a:lnSpc>
              <a:spcAft>
                <a:spcPts val="0"/>
              </a:spcAft>
              <a:tabLst>
                <a:tab pos="2070735" algn="l"/>
              </a:tabLst>
            </a:pPr>
            <a:endParaRPr lang="zh-CN" altLang="zh-CN" sz="2400" kern="100" spc="-90" dirty="0">
              <a:latin typeface="宋体"/>
              <a:cs typeface="Courier New"/>
            </a:endParaRPr>
          </a:p>
          <a:p>
            <a:pPr algn="ctr">
              <a:lnSpc>
                <a:spcPct val="132000"/>
              </a:lnSpc>
              <a:spcAft>
                <a:spcPts val="0"/>
              </a:spcAft>
              <a:tabLst>
                <a:tab pos="2070735" algn="l"/>
              </a:tabLst>
            </a:pP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5</a:t>
            </a:r>
            <a:endParaRPr lang="zh-CN" altLang="zh-CN" sz="2400" kern="100" dirty="0">
              <a:effectLst/>
              <a:latin typeface="宋体"/>
              <a:cs typeface="Courier New"/>
            </a:endParaRPr>
          </a:p>
        </p:txBody>
      </p:sp>
      <p:pic>
        <p:nvPicPr>
          <p:cNvPr id="8" name="图片 7" descr="F:\2015赵瑊\同步\物理\人教必修2\word\A248.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08021" y="2778249"/>
            <a:ext cx="6504339" cy="1846838"/>
          </a:xfrm>
          <a:prstGeom prst="rect">
            <a:avLst/>
          </a:prstGeom>
          <a:noFill/>
          <a:ln>
            <a:noFill/>
          </a:ln>
        </p:spPr>
      </p:pic>
      <p:sp>
        <p:nvSpPr>
          <p:cNvPr id="9" name="TextBox 8">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27870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169987" y="1150640"/>
            <a:ext cx="8814370" cy="3243196"/>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地球赤道上的物体与同步卫星做圆周运动的角速度相同，故</a:t>
            </a:r>
            <a:r>
              <a:rPr lang="en-US" altLang="zh-CN" sz="2800" i="1" kern="100" dirty="0">
                <a:latin typeface="Times New Roman"/>
                <a:ea typeface="微软雅黑"/>
                <a:cs typeface="Courier New"/>
              </a:rPr>
              <a:t>c</a:t>
            </a:r>
            <a:r>
              <a:rPr lang="zh-CN" altLang="zh-CN" sz="2800" kern="100" dirty="0">
                <a:latin typeface="Times New Roman"/>
                <a:ea typeface="微软雅黑"/>
                <a:cs typeface="Times New Roman"/>
              </a:rPr>
              <a:t>终始在</a:t>
            </a:r>
            <a:r>
              <a:rPr lang="en-US" altLang="zh-CN" sz="2800" i="1" kern="100" dirty="0">
                <a:latin typeface="Times New Roman"/>
                <a:ea typeface="微软雅黑"/>
                <a:cs typeface="Courier New"/>
              </a:rPr>
              <a:t>a</a:t>
            </a:r>
            <a:r>
              <a:rPr lang="zh-CN" altLang="zh-CN" sz="2800" kern="100" dirty="0">
                <a:latin typeface="Times New Roman"/>
                <a:ea typeface="微软雅黑"/>
                <a:cs typeface="Times New Roman"/>
              </a:rPr>
              <a:t>的正上方，近地卫星转动的角速度比同步卫星大，故一段时间后</a:t>
            </a:r>
            <a:r>
              <a:rPr lang="en-US" altLang="zh-CN" sz="2800" i="1" kern="100" dirty="0">
                <a:latin typeface="Times New Roman"/>
                <a:ea typeface="微软雅黑"/>
                <a:cs typeface="Courier New"/>
              </a:rPr>
              <a:t>b</a:t>
            </a:r>
            <a:r>
              <a:rPr lang="zh-CN" altLang="zh-CN" sz="2800" kern="100" dirty="0">
                <a:latin typeface="Times New Roman"/>
                <a:ea typeface="微软雅黑"/>
                <a:cs typeface="Times New Roman"/>
              </a:rPr>
              <a:t>可能在</a:t>
            </a:r>
            <a:r>
              <a:rPr lang="en-US" altLang="zh-CN" sz="2800" i="1" kern="100" dirty="0">
                <a:latin typeface="Times New Roman"/>
                <a:ea typeface="微软雅黑"/>
                <a:cs typeface="Courier New"/>
              </a:rPr>
              <a:t>a</a:t>
            </a:r>
            <a:r>
              <a:rPr lang="zh-CN" altLang="zh-CN" sz="2800" kern="100" dirty="0">
                <a:latin typeface="Times New Roman"/>
                <a:ea typeface="微软雅黑"/>
                <a:cs typeface="Times New Roman"/>
              </a:rPr>
              <a:t>、</a:t>
            </a:r>
            <a:r>
              <a:rPr lang="en-US" altLang="zh-CN" sz="2800" i="1" kern="100" dirty="0">
                <a:latin typeface="Times New Roman"/>
                <a:ea typeface="微软雅黑"/>
                <a:cs typeface="Courier New"/>
              </a:rPr>
              <a:t>c</a:t>
            </a:r>
            <a:r>
              <a:rPr lang="zh-CN" altLang="zh-CN" sz="2800" kern="100" dirty="0">
                <a:latin typeface="Times New Roman"/>
                <a:ea typeface="微软雅黑"/>
                <a:cs typeface="Times New Roman"/>
              </a:rPr>
              <a:t>的连线上，也可能不在其连线上，故选项</a:t>
            </a:r>
            <a:r>
              <a:rPr lang="en-US" altLang="zh-CN" sz="2800" kern="100" dirty="0">
                <a:latin typeface="Times New Roman"/>
                <a:ea typeface="微软雅黑"/>
                <a:cs typeface="Courier New"/>
              </a:rPr>
              <a:t>A</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C</a:t>
            </a:r>
            <a:r>
              <a:rPr lang="zh-CN" altLang="zh-CN" sz="2800" kern="100" dirty="0">
                <a:latin typeface="Times New Roman"/>
                <a:ea typeface="微软雅黑"/>
                <a:cs typeface="Times New Roman"/>
              </a:rPr>
              <a:t>正确</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36C0A"/>
                </a:solidFill>
                <a:latin typeface="Times New Roman"/>
                <a:ea typeface="微软雅黑"/>
                <a:cs typeface="Courier New"/>
              </a:rPr>
              <a:t>AC</a:t>
            </a:r>
            <a:endParaRPr lang="zh-CN" altLang="zh-CN" sz="2800" kern="100" dirty="0">
              <a:effectLst/>
              <a:latin typeface="宋体"/>
              <a:cs typeface="Courier New"/>
            </a:endParaRPr>
          </a:p>
        </p:txBody>
      </p:sp>
    </p:spTree>
    <p:extLst>
      <p:ext uri="{BB962C8B-B14F-4D97-AF65-F5344CB8AC3E}">
        <p14:creationId xmlns:p14="http://schemas.microsoft.com/office/powerpoint/2010/main" val="2927870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8645" y="779395"/>
            <a:ext cx="5868000" cy="4330224"/>
          </a:xfrm>
          <a:prstGeom prst="rect">
            <a:avLst/>
          </a:prstGeom>
        </p:spPr>
        <p:txBody>
          <a:bodyPr wrap="square">
            <a:spAutoFit/>
          </a:bodyPr>
          <a:lstStyle/>
          <a:p>
            <a:pPr algn="just">
              <a:lnSpc>
                <a:spcPct val="129000"/>
              </a:lnSpc>
              <a:spcAft>
                <a:spcPts val="0"/>
              </a:spcAft>
              <a:tabLst>
                <a:tab pos="2070735" algn="l"/>
              </a:tabLst>
            </a:pP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人造卫星的变轨问题</a:t>
            </a:r>
            <a:r>
              <a:rPr lang="en-US" altLang="zh-CN" sz="2400" kern="100" dirty="0">
                <a:latin typeface="Times New Roman"/>
                <a:ea typeface="微软雅黑"/>
                <a:cs typeface="Courier New"/>
              </a:rPr>
              <a:t>)2010</a:t>
            </a:r>
            <a:r>
              <a:rPr lang="zh-CN" altLang="zh-CN" sz="2400" kern="100" dirty="0">
                <a:latin typeface="Times New Roman"/>
                <a:ea typeface="微软雅黑"/>
                <a:cs typeface="Times New Roman"/>
              </a:rPr>
              <a:t>年</a:t>
            </a:r>
            <a:r>
              <a:rPr lang="en-US" altLang="zh-CN" sz="2400" kern="100" dirty="0">
                <a:latin typeface="Times New Roman"/>
                <a:ea typeface="微软雅黑"/>
                <a:cs typeface="Courier New"/>
              </a:rPr>
              <a:t>10</a:t>
            </a:r>
            <a:r>
              <a:rPr lang="zh-CN" altLang="zh-CN" sz="2400" kern="100" dirty="0">
                <a:latin typeface="Times New Roman"/>
                <a:ea typeface="微软雅黑"/>
                <a:cs typeface="Times New Roman"/>
              </a:rPr>
              <a:t>月</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日，</a:t>
            </a:r>
            <a:r>
              <a:rPr lang="en-US" altLang="zh-CN" sz="2400" kern="100" spc="-90" dirty="0">
                <a:latin typeface="宋体"/>
                <a:ea typeface="微软雅黑"/>
                <a:cs typeface="Times New Roman"/>
              </a:rPr>
              <a:t>“</a:t>
            </a:r>
            <a:r>
              <a:rPr lang="zh-CN" altLang="zh-CN" sz="2400" kern="100" spc="-90" dirty="0">
                <a:latin typeface="Times New Roman"/>
                <a:ea typeface="微软雅黑"/>
                <a:cs typeface="Times New Roman"/>
              </a:rPr>
              <a:t>嫦娥二号</a:t>
            </a:r>
            <a:r>
              <a:rPr lang="en-US" altLang="zh-CN" sz="2400" kern="100" spc="-90" dirty="0">
                <a:latin typeface="宋体"/>
                <a:ea typeface="微软雅黑"/>
                <a:cs typeface="Times New Roman"/>
              </a:rPr>
              <a:t>”</a:t>
            </a:r>
            <a:r>
              <a:rPr lang="zh-CN" altLang="zh-CN" sz="2400" kern="100" spc="-90" dirty="0">
                <a:latin typeface="Times New Roman"/>
                <a:ea typeface="微软雅黑"/>
                <a:cs typeface="Times New Roman"/>
              </a:rPr>
              <a:t>在四川西昌发射成功，</a:t>
            </a:r>
            <a:r>
              <a:rPr lang="en-US" altLang="zh-CN" sz="2400" kern="100" spc="-90" dirty="0">
                <a:latin typeface="Times New Roman"/>
                <a:ea typeface="微软雅黑"/>
                <a:cs typeface="Courier New"/>
              </a:rPr>
              <a:t>10</a:t>
            </a:r>
            <a:r>
              <a:rPr lang="zh-CN" altLang="zh-CN" sz="2400" kern="100" spc="-90" dirty="0">
                <a:latin typeface="Times New Roman"/>
                <a:ea typeface="微软雅黑"/>
                <a:cs typeface="Times New Roman"/>
              </a:rPr>
              <a:t>月</a:t>
            </a:r>
            <a:r>
              <a:rPr lang="en-US" altLang="zh-CN" sz="2400" kern="100" spc="-90" dirty="0">
                <a:latin typeface="Times New Roman"/>
                <a:ea typeface="微软雅黑"/>
                <a:cs typeface="Courier New"/>
              </a:rPr>
              <a:t>6</a:t>
            </a:r>
            <a:r>
              <a:rPr lang="zh-CN" altLang="zh-CN" sz="2400" kern="100" spc="-90" dirty="0">
                <a:latin typeface="Times New Roman"/>
                <a:ea typeface="微软雅黑"/>
                <a:cs typeface="Times New Roman"/>
              </a:rPr>
              <a:t>日实施第一次近月制动，进入周期约为</a:t>
            </a:r>
            <a:r>
              <a:rPr lang="en-US" altLang="zh-CN" sz="2400" kern="100" spc="-90" dirty="0">
                <a:latin typeface="Times New Roman"/>
                <a:ea typeface="微软雅黑"/>
                <a:cs typeface="Courier New"/>
              </a:rPr>
              <a:t>12 h</a:t>
            </a:r>
            <a:r>
              <a:rPr lang="zh-CN" altLang="zh-CN" sz="2400" kern="100" spc="-90" dirty="0">
                <a:latin typeface="Times New Roman"/>
                <a:ea typeface="微软雅黑"/>
                <a:cs typeface="Times New Roman"/>
              </a:rPr>
              <a:t>的椭</a:t>
            </a:r>
            <a:r>
              <a:rPr lang="zh-CN" altLang="zh-CN" sz="2400" kern="100" dirty="0">
                <a:latin typeface="Times New Roman"/>
                <a:ea typeface="微软雅黑"/>
                <a:cs typeface="Times New Roman"/>
              </a:rPr>
              <a:t>圆环月轨道；</a:t>
            </a:r>
            <a:r>
              <a:rPr lang="en-US" altLang="zh-CN" sz="2400" kern="100" dirty="0">
                <a:latin typeface="Times New Roman"/>
                <a:ea typeface="微软雅黑"/>
                <a:cs typeface="Courier New"/>
              </a:rPr>
              <a:t>10</a:t>
            </a:r>
            <a:r>
              <a:rPr lang="zh-CN" altLang="zh-CN" sz="2400" kern="100" dirty="0">
                <a:latin typeface="Times New Roman"/>
                <a:ea typeface="微软雅黑"/>
                <a:cs typeface="Times New Roman"/>
              </a:rPr>
              <a:t>月</a:t>
            </a:r>
            <a:r>
              <a:rPr lang="en-US" altLang="zh-CN" sz="2400" kern="100" dirty="0">
                <a:latin typeface="Times New Roman"/>
                <a:ea typeface="微软雅黑"/>
                <a:cs typeface="Courier New"/>
              </a:rPr>
              <a:t>8</a:t>
            </a:r>
            <a:r>
              <a:rPr lang="zh-CN" altLang="zh-CN" sz="2400" kern="100" dirty="0">
                <a:latin typeface="Times New Roman"/>
                <a:ea typeface="微软雅黑"/>
                <a:cs typeface="Times New Roman"/>
              </a:rPr>
              <a:t>日实施第二次近月</a:t>
            </a:r>
            <a:r>
              <a:rPr lang="zh-CN" altLang="zh-CN" sz="2400" kern="100" spc="-100" dirty="0">
                <a:latin typeface="Times New Roman"/>
                <a:ea typeface="微软雅黑"/>
                <a:cs typeface="Times New Roman"/>
              </a:rPr>
              <a:t>制动，进入周期约为</a:t>
            </a:r>
            <a:r>
              <a:rPr lang="en-US" altLang="zh-CN" sz="2400" kern="100" spc="-100" dirty="0">
                <a:latin typeface="Times New Roman"/>
                <a:ea typeface="微软雅黑"/>
                <a:cs typeface="Courier New"/>
              </a:rPr>
              <a:t>3.5 h</a:t>
            </a:r>
            <a:r>
              <a:rPr lang="zh-CN" altLang="zh-CN" sz="2400" kern="100" spc="-100" dirty="0">
                <a:latin typeface="Times New Roman"/>
                <a:ea typeface="微软雅黑"/>
                <a:cs typeface="Times New Roman"/>
              </a:rPr>
              <a:t>的椭圆环月轨道；</a:t>
            </a:r>
            <a:r>
              <a:rPr lang="en-US" altLang="zh-CN" sz="2400" kern="100" dirty="0">
                <a:latin typeface="Times New Roman"/>
                <a:ea typeface="微软雅黑"/>
                <a:cs typeface="Courier New"/>
              </a:rPr>
              <a:t>10</a:t>
            </a:r>
            <a:r>
              <a:rPr lang="zh-CN" altLang="zh-CN" sz="2400" kern="100" dirty="0">
                <a:latin typeface="Times New Roman"/>
                <a:ea typeface="微软雅黑"/>
                <a:cs typeface="Times New Roman"/>
              </a:rPr>
              <a:t>月</a:t>
            </a:r>
            <a:r>
              <a:rPr lang="en-US" altLang="zh-CN" sz="2400" kern="100" dirty="0">
                <a:latin typeface="Times New Roman"/>
                <a:ea typeface="微软雅黑"/>
                <a:cs typeface="Courier New"/>
              </a:rPr>
              <a:t>9</a:t>
            </a:r>
            <a:r>
              <a:rPr lang="zh-CN" altLang="zh-CN" sz="2400" kern="100" dirty="0">
                <a:latin typeface="Times New Roman"/>
                <a:ea typeface="微软雅黑"/>
                <a:cs typeface="Times New Roman"/>
              </a:rPr>
              <a:t>日实施第三次近月制动，进入轨道高度约为</a:t>
            </a:r>
            <a:r>
              <a:rPr lang="en-US" altLang="zh-CN" sz="2400" kern="100" dirty="0">
                <a:latin typeface="Times New Roman"/>
                <a:ea typeface="微软雅黑"/>
                <a:cs typeface="Courier New"/>
              </a:rPr>
              <a:t>100 km</a:t>
            </a:r>
            <a:r>
              <a:rPr lang="zh-CN" altLang="zh-CN" sz="2400" kern="100" dirty="0">
                <a:latin typeface="Times New Roman"/>
                <a:ea typeface="微软雅黑"/>
                <a:cs typeface="Times New Roman"/>
              </a:rPr>
              <a:t>的圆形环月工作轨道</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实施近月制动的位置都是在相应的近月点</a:t>
            </a:r>
            <a:r>
              <a:rPr lang="en-US" altLang="zh-CN" sz="2400" i="1" kern="100" dirty="0">
                <a:latin typeface="Times New Roman"/>
                <a:ea typeface="微软雅黑"/>
                <a:cs typeface="Courier New"/>
              </a:rPr>
              <a:t>P</a:t>
            </a:r>
            <a:r>
              <a:rPr lang="zh-CN" altLang="zh-CN" sz="2400" kern="100" dirty="0">
                <a:latin typeface="Times New Roman"/>
                <a:ea typeface="微软雅黑"/>
                <a:cs typeface="Times New Roman"/>
              </a:rPr>
              <a:t>，如图</a:t>
            </a:r>
            <a:r>
              <a:rPr lang="en-US" altLang="zh-CN" sz="2400" kern="100" dirty="0">
                <a:latin typeface="Times New Roman"/>
                <a:ea typeface="微软雅黑"/>
                <a:cs typeface="Courier New"/>
              </a:rPr>
              <a:t>6</a:t>
            </a:r>
            <a:r>
              <a:rPr lang="zh-CN" altLang="zh-CN" sz="2400" kern="100" dirty="0">
                <a:latin typeface="Times New Roman"/>
                <a:ea typeface="微软雅黑"/>
                <a:cs typeface="Times New Roman"/>
              </a:rPr>
              <a:t>所示</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则</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嫦娥二号</a:t>
            </a:r>
            <a:r>
              <a:rPr lang="en-US" altLang="zh-CN" sz="2400" kern="100" dirty="0">
                <a:latin typeface="宋体"/>
                <a:ea typeface="微软雅黑"/>
                <a:cs typeface="Times New Roman"/>
              </a:rPr>
              <a:t>”</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sp>
        <p:nvSpPr>
          <p:cNvPr id="19" name="TextBox 18">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矩形 3"/>
          <p:cNvSpPr/>
          <p:nvPr/>
        </p:nvSpPr>
        <p:spPr>
          <a:xfrm>
            <a:off x="7308304" y="4054301"/>
            <a:ext cx="646331" cy="461665"/>
          </a:xfrm>
          <a:prstGeom prst="rect">
            <a:avLst/>
          </a:prstGeom>
        </p:spPr>
        <p:txBody>
          <a:bodyPr wrap="none">
            <a:spAutoFit/>
          </a:bodyPr>
          <a:lstStyle/>
          <a:p>
            <a:r>
              <a:rPr lang="zh-CN" altLang="zh-CN" sz="2400" kern="100" dirty="0" smtClean="0">
                <a:solidFill>
                  <a:srgbClr val="404040"/>
                </a:solidFill>
                <a:latin typeface="Times New Roman"/>
                <a:ea typeface="微软雅黑"/>
                <a:cs typeface="Times New Roman"/>
              </a:rPr>
              <a:t>图</a:t>
            </a:r>
            <a:r>
              <a:rPr lang="en-US" altLang="zh-CN" sz="2400" kern="100" dirty="0" smtClean="0">
                <a:solidFill>
                  <a:srgbClr val="404040"/>
                </a:solidFill>
                <a:latin typeface="Times New Roman"/>
                <a:ea typeface="微软雅黑"/>
                <a:cs typeface="Courier New"/>
              </a:rPr>
              <a:t>6</a:t>
            </a:r>
            <a:endParaRPr lang="zh-CN" altLang="en-US" dirty="0"/>
          </a:p>
        </p:txBody>
      </p:sp>
      <p:pic>
        <p:nvPicPr>
          <p:cNvPr id="8" name="图片 7" descr="F:\2015赵瑊\同步\物理\人教必修2\word\A249.TIF"/>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67722" y="1235925"/>
            <a:ext cx="2987824" cy="2714616"/>
          </a:xfrm>
          <a:prstGeom prst="rect">
            <a:avLst/>
          </a:prstGeom>
          <a:noFill/>
          <a:ln>
            <a:noFill/>
          </a:ln>
        </p:spPr>
      </p:pic>
    </p:spTree>
    <p:extLst>
      <p:ext uri="{BB962C8B-B14F-4D97-AF65-F5344CB8AC3E}">
        <p14:creationId xmlns:p14="http://schemas.microsoft.com/office/powerpoint/2010/main" val="2927870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V="1">
            <a:off x="314003" y="324057"/>
            <a:ext cx="8532000" cy="9393"/>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7204166" y="472917"/>
            <a:ext cx="1644881" cy="720000"/>
          </a:xfrm>
          <a:prstGeom prst="roundRect">
            <a:avLst>
              <a:gd name="adj" fmla="val 5813"/>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317291" y="597917"/>
            <a:ext cx="1531756" cy="461665"/>
          </a:xfrm>
          <a:prstGeom prst="rect">
            <a:avLst/>
          </a:prstGeom>
          <a:noFill/>
        </p:spPr>
        <p:txBody>
          <a:bodyPr wrap="square">
            <a:spAutoFit/>
          </a:bodyPr>
          <a:lstStyle/>
          <a:p>
            <a:pPr lvl="0">
              <a:defRPr/>
            </a:pPr>
            <a:r>
              <a:rPr lang="zh-CN" altLang="en-US" sz="2400" b="1" dirty="0" smtClean="0">
                <a:solidFill>
                  <a:schemeClr val="bg1"/>
                </a:solidFill>
                <a:latin typeface="微软雅黑" pitchFamily="34" charset="-122"/>
                <a:ea typeface="微软雅黑" pitchFamily="34" charset="-122"/>
              </a:rPr>
              <a:t>网络构建</a:t>
            </a:r>
            <a:endParaRPr lang="zh-CN" altLang="en-US" sz="2400" b="1" dirty="0">
              <a:solidFill>
                <a:schemeClr val="bg1"/>
              </a:solidFill>
              <a:latin typeface="微软雅黑" pitchFamily="34" charset="-122"/>
              <a:ea typeface="微软雅黑"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391296527"/>
              </p:ext>
            </p:extLst>
          </p:nvPr>
        </p:nvGraphicFramePr>
        <p:xfrm>
          <a:off x="1050936" y="1059582"/>
          <a:ext cx="9010650" cy="3629025"/>
        </p:xfrm>
        <a:graphic>
          <a:graphicData uri="http://schemas.openxmlformats.org/presentationml/2006/ole">
            <mc:AlternateContent xmlns:mc="http://schemas.openxmlformats.org/markup-compatibility/2006">
              <mc:Choice xmlns:v="urn:schemas-microsoft-com:vml" Requires="v">
                <p:oleObj spid="_x0000_s109218" name="文档" r:id="rId3" imgW="9210817" imgH="3696778" progId="Word.Document.12">
                  <p:embed/>
                </p:oleObj>
              </mc:Choice>
              <mc:Fallback>
                <p:oleObj name="文档" r:id="rId3" imgW="9210817" imgH="3696778" progId="Word.Document.12">
                  <p:embed/>
                  <p:pic>
                    <p:nvPicPr>
                      <p:cNvPr id="0" name=""/>
                      <p:cNvPicPr/>
                      <p:nvPr/>
                    </p:nvPicPr>
                    <p:blipFill>
                      <a:blip r:embed="rId4"/>
                      <a:stretch>
                        <a:fillRect/>
                      </a:stretch>
                    </p:blipFill>
                    <p:spPr>
                      <a:xfrm>
                        <a:off x="1050936" y="1059582"/>
                        <a:ext cx="9010650" cy="3629025"/>
                      </a:xfrm>
                      <a:prstGeom prst="rect">
                        <a:avLst/>
                      </a:prstGeom>
                    </p:spPr>
                  </p:pic>
                </p:oleObj>
              </mc:Fallback>
            </mc:AlternateContent>
          </a:graphicData>
        </a:graphic>
      </p:graphicFrame>
      <p:sp>
        <p:nvSpPr>
          <p:cNvPr id="3" name="矩形 2"/>
          <p:cNvSpPr/>
          <p:nvPr/>
        </p:nvSpPr>
        <p:spPr>
          <a:xfrm>
            <a:off x="1172107" y="1918742"/>
            <a:ext cx="1147961" cy="1833835"/>
          </a:xfrm>
          <a:prstGeom prst="rect">
            <a:avLst/>
          </a:prstGeom>
        </p:spPr>
        <p:txBody>
          <a:bodyPr wrap="square">
            <a:spAutoFit/>
          </a:bodyPr>
          <a:lstStyle/>
          <a:p>
            <a:pPr>
              <a:lnSpc>
                <a:spcPct val="120000"/>
              </a:lnSpc>
            </a:pPr>
            <a:r>
              <a:rPr lang="zh-CN" altLang="zh-CN" sz="2400" dirty="0">
                <a:latin typeface="Times New Roman"/>
                <a:ea typeface="微软雅黑"/>
                <a:cs typeface="Times New Roman"/>
              </a:rPr>
              <a:t>人类对行星运动规律的认识</a:t>
            </a:r>
            <a:endParaRPr lang="zh-CN" altLang="en-US" sz="2400" dirty="0"/>
          </a:p>
        </p:txBody>
      </p:sp>
      <p:sp>
        <p:nvSpPr>
          <p:cNvPr id="4" name="矩形 3"/>
          <p:cNvSpPr/>
          <p:nvPr/>
        </p:nvSpPr>
        <p:spPr>
          <a:xfrm>
            <a:off x="6424524" y="2466231"/>
            <a:ext cx="1243186" cy="1754326"/>
          </a:xfrm>
          <a:prstGeom prst="rect">
            <a:avLst/>
          </a:prstGeom>
        </p:spPr>
        <p:txBody>
          <a:bodyPr wrap="square">
            <a:spAutoFit/>
          </a:bodyPr>
          <a:lstStyle/>
          <a:p>
            <a:pPr algn="just">
              <a:lnSpc>
                <a:spcPct val="150000"/>
              </a:lnSpc>
              <a:spcAft>
                <a:spcPts val="0"/>
              </a:spcAft>
            </a:pPr>
            <a:r>
              <a:rPr lang="zh-CN" altLang="zh-CN" sz="2400" kern="100" dirty="0">
                <a:solidFill>
                  <a:srgbClr val="0070C0"/>
                </a:solidFill>
                <a:latin typeface="Times New Roman"/>
                <a:ea typeface="微软雅黑"/>
                <a:cs typeface="Times New Roman"/>
              </a:rPr>
              <a:t>轨道</a:t>
            </a:r>
            <a:endParaRPr lang="zh-CN" altLang="zh-CN" sz="2400" kern="100" dirty="0">
              <a:solidFill>
                <a:srgbClr val="0070C0"/>
              </a:solidFill>
              <a:cs typeface="Times New Roman"/>
            </a:endParaRPr>
          </a:p>
          <a:p>
            <a:pPr algn="just">
              <a:lnSpc>
                <a:spcPct val="150000"/>
              </a:lnSpc>
              <a:spcAft>
                <a:spcPts val="0"/>
              </a:spcAft>
            </a:pPr>
            <a:r>
              <a:rPr lang="zh-CN" altLang="zh-CN" sz="2400" kern="100" dirty="0">
                <a:solidFill>
                  <a:srgbClr val="0070C0"/>
                </a:solidFill>
                <a:latin typeface="Times New Roman"/>
                <a:ea typeface="微软雅黑"/>
                <a:cs typeface="Times New Roman"/>
              </a:rPr>
              <a:t>面积</a:t>
            </a:r>
            <a:endParaRPr lang="zh-CN" altLang="zh-CN" sz="2400" kern="100" dirty="0">
              <a:solidFill>
                <a:srgbClr val="0070C0"/>
              </a:solidFill>
              <a:cs typeface="Times New Roman"/>
            </a:endParaRPr>
          </a:p>
          <a:p>
            <a:pPr algn="just">
              <a:lnSpc>
                <a:spcPct val="150000"/>
              </a:lnSpc>
              <a:spcAft>
                <a:spcPts val="0"/>
              </a:spcAft>
            </a:pPr>
            <a:r>
              <a:rPr lang="zh-CN" altLang="zh-CN" sz="2400" kern="100" dirty="0">
                <a:solidFill>
                  <a:srgbClr val="0070C0"/>
                </a:solidFill>
                <a:latin typeface="Times New Roman"/>
                <a:ea typeface="微软雅黑"/>
                <a:cs typeface="Times New Roman"/>
              </a:rPr>
              <a:t>周期</a:t>
            </a:r>
            <a:endParaRPr lang="zh-CN" altLang="zh-CN" sz="2400" kern="100" dirty="0">
              <a:solidFill>
                <a:srgbClr val="0070C0"/>
              </a:solidFill>
              <a:cs typeface="Times New Roman"/>
            </a:endParaRPr>
          </a:p>
        </p:txBody>
      </p:sp>
      <p:sp>
        <p:nvSpPr>
          <p:cNvPr id="5" name="矩形 4"/>
          <p:cNvSpPr/>
          <p:nvPr/>
        </p:nvSpPr>
        <p:spPr>
          <a:xfrm>
            <a:off x="539552" y="1270670"/>
            <a:ext cx="618863" cy="3194721"/>
          </a:xfrm>
          <a:prstGeom prst="rect">
            <a:avLst/>
          </a:prstGeom>
        </p:spPr>
        <p:txBody>
          <a:bodyPr wrap="square">
            <a:spAutoFit/>
          </a:bodyPr>
          <a:lstStyle/>
          <a:p>
            <a:pPr>
              <a:lnSpc>
                <a:spcPct val="120000"/>
              </a:lnSpc>
            </a:pPr>
            <a:r>
              <a:rPr lang="zh-CN" altLang="zh-CN" sz="2400" dirty="0">
                <a:latin typeface="Times New Roman"/>
                <a:ea typeface="微软雅黑"/>
                <a:cs typeface="Times New Roman"/>
              </a:rPr>
              <a:t>万有引力与航天</a:t>
            </a:r>
            <a:endParaRPr lang="zh-CN" altLang="en-US" sz="2400" dirty="0"/>
          </a:p>
        </p:txBody>
      </p:sp>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p:cNvGraphicFramePr>
            <a:graphicFrameLocks noChangeAspect="1"/>
          </p:cNvGraphicFramePr>
          <p:nvPr>
            <p:extLst>
              <p:ext uri="{D42A27DB-BD31-4B8C-83A1-F6EECF244321}">
                <p14:modId xmlns:p14="http://schemas.microsoft.com/office/powerpoint/2010/main" val="4161991220"/>
              </p:ext>
            </p:extLst>
          </p:nvPr>
        </p:nvGraphicFramePr>
        <p:xfrm>
          <a:off x="228600" y="2847975"/>
          <a:ext cx="8753475" cy="2238375"/>
        </p:xfrm>
        <a:graphic>
          <a:graphicData uri="http://schemas.openxmlformats.org/presentationml/2006/ole">
            <mc:AlternateContent xmlns:mc="http://schemas.openxmlformats.org/markup-compatibility/2006">
              <mc:Choice xmlns:v="urn:schemas-microsoft-com:vml" Requires="v">
                <p:oleObj spid="_x0000_s108095" name="文档" r:id="rId3" imgW="8764232" imgH="2237117" progId="Word.Document.12">
                  <p:embed/>
                </p:oleObj>
              </mc:Choice>
              <mc:Fallback>
                <p:oleObj name="文档" r:id="rId3" imgW="8764232" imgH="2237117" progId="Word.Document.12">
                  <p:embed/>
                  <p:pic>
                    <p:nvPicPr>
                      <p:cNvPr id="0" name=""/>
                      <p:cNvPicPr>
                        <a:picLocks noChangeAspect="1" noChangeArrowheads="1"/>
                      </p:cNvPicPr>
                      <p:nvPr/>
                    </p:nvPicPr>
                    <p:blipFill>
                      <a:blip r:embed="rId4"/>
                      <a:srcRect/>
                      <a:stretch>
                        <a:fillRect/>
                      </a:stretch>
                    </p:blipFill>
                    <p:spPr bwMode="auto">
                      <a:xfrm>
                        <a:off x="228600" y="2847975"/>
                        <a:ext cx="875347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矩形 11"/>
          <p:cNvSpPr/>
          <p:nvPr/>
        </p:nvSpPr>
        <p:spPr>
          <a:xfrm>
            <a:off x="126554" y="762025"/>
            <a:ext cx="8892000" cy="2116220"/>
          </a:xfrm>
          <a:prstGeom prst="rect">
            <a:avLst/>
          </a:prstGeom>
        </p:spPr>
        <p:txBody>
          <a:bodyPr wrap="square">
            <a:spAutoFit/>
          </a:bodyPr>
          <a:lstStyle/>
          <a:p>
            <a:pPr algn="just">
              <a:lnSpc>
                <a:spcPct val="137000"/>
              </a:lnSpc>
              <a:spcAft>
                <a:spcPts val="0"/>
              </a:spcAft>
              <a:tabLst>
                <a:tab pos="2070735" algn="l"/>
              </a:tabLst>
            </a:pP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从不同轨道经过</a:t>
            </a:r>
            <a:r>
              <a:rPr lang="en-US" altLang="zh-CN" sz="2400" i="1" kern="100" dirty="0">
                <a:latin typeface="Times New Roman"/>
                <a:ea typeface="微软雅黑"/>
                <a:cs typeface="Courier New"/>
              </a:rPr>
              <a:t>P</a:t>
            </a:r>
            <a:r>
              <a:rPr lang="zh-CN" altLang="zh-CN" sz="2400" kern="100" dirty="0">
                <a:latin typeface="Times New Roman"/>
                <a:ea typeface="微软雅黑"/>
                <a:cs typeface="Times New Roman"/>
              </a:rPr>
              <a:t>点时，速度大小相同</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从不同轨道经过</a:t>
            </a:r>
            <a:r>
              <a:rPr lang="en-US" altLang="zh-CN" sz="2400" i="1" kern="100" dirty="0">
                <a:latin typeface="Times New Roman"/>
                <a:ea typeface="微软雅黑"/>
                <a:cs typeface="Courier New"/>
              </a:rPr>
              <a:t>P</a:t>
            </a:r>
            <a:r>
              <a:rPr lang="zh-CN" altLang="zh-CN" sz="2400" kern="100" dirty="0">
                <a:latin typeface="Times New Roman"/>
                <a:ea typeface="微软雅黑"/>
                <a:cs typeface="Times New Roman"/>
              </a:rPr>
              <a:t>点</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不制动</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时，加速度大小</a:t>
            </a:r>
            <a:r>
              <a:rPr lang="zh-CN" altLang="zh-CN" sz="2400" kern="100" dirty="0" smtClean="0">
                <a:latin typeface="Times New Roman"/>
                <a:ea typeface="微软雅黑"/>
                <a:cs typeface="Times New Roman"/>
              </a:rPr>
              <a:t>相同</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在两条椭圆环月轨道上稳定运行时，周期不同</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在椭圆环月轨道上运行的过程中受到月球的万有引力大小不变</a:t>
            </a:r>
            <a:endParaRPr lang="zh-CN" altLang="zh-CN" sz="2400" kern="100" dirty="0">
              <a:effectLst/>
              <a:latin typeface="宋体"/>
              <a:cs typeface="Courier New"/>
            </a:endParaRPr>
          </a:p>
        </p:txBody>
      </p:sp>
      <p:sp>
        <p:nvSpPr>
          <p:cNvPr id="8" name="TextBox 7">
            <a:hlinkClick r:id="rId5"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6"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7"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27870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 name="TextBox 2">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TextBox 3">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85219439"/>
              </p:ext>
            </p:extLst>
          </p:nvPr>
        </p:nvGraphicFramePr>
        <p:xfrm>
          <a:off x="276225" y="2045341"/>
          <a:ext cx="8610600" cy="1304925"/>
        </p:xfrm>
        <a:graphic>
          <a:graphicData uri="http://schemas.openxmlformats.org/presentationml/2006/ole">
            <mc:AlternateContent xmlns:mc="http://schemas.openxmlformats.org/markup-compatibility/2006">
              <mc:Choice xmlns:v="urn:schemas-microsoft-com:vml" Requires="v">
                <p:oleObj spid="_x0000_s152661" name="文档" r:id="rId6" imgW="8621253" imgH="1308699" progId="Word.Document.12">
                  <p:embed/>
                </p:oleObj>
              </mc:Choice>
              <mc:Fallback>
                <p:oleObj name="文档" r:id="rId6" imgW="8621253" imgH="1308699" progId="Word.Document.12">
                  <p:embed/>
                  <p:pic>
                    <p:nvPicPr>
                      <p:cNvPr id="0" name=""/>
                      <p:cNvPicPr>
                        <a:picLocks noChangeAspect="1" noChangeArrowheads="1"/>
                      </p:cNvPicPr>
                      <p:nvPr/>
                    </p:nvPicPr>
                    <p:blipFill>
                      <a:blip r:embed="rId7"/>
                      <a:srcRect/>
                      <a:stretch>
                        <a:fillRect/>
                      </a:stretch>
                    </p:blipFill>
                    <p:spPr bwMode="auto">
                      <a:xfrm>
                        <a:off x="276225" y="2045341"/>
                        <a:ext cx="86106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170963" y="3265696"/>
            <a:ext cx="8784000" cy="1754326"/>
          </a:xfrm>
          <a:prstGeom prst="rect">
            <a:avLst/>
          </a:prstGeom>
        </p:spPr>
        <p:txBody>
          <a:bodyPr wrap="square">
            <a:spAutoFit/>
          </a:bodyPr>
          <a:lstStyle/>
          <a:p>
            <a:pPr algn="just">
              <a:lnSpc>
                <a:spcPct val="150000"/>
              </a:lnSpc>
              <a:spcAft>
                <a:spcPts val="0"/>
              </a:spcAft>
              <a:tabLst>
                <a:tab pos="2070735" algn="l"/>
              </a:tabLst>
            </a:pPr>
            <a:r>
              <a:rPr lang="zh-CN" altLang="zh-CN" sz="2400" kern="100" dirty="0">
                <a:latin typeface="Times New Roman"/>
                <a:ea typeface="微软雅黑"/>
                <a:cs typeface="Times New Roman"/>
              </a:rPr>
              <a:t>椭圆轨道上运行的过程中</a:t>
            </a:r>
            <a:r>
              <a:rPr lang="zh-CN" altLang="zh-CN" sz="2400" kern="100" spc="-700" dirty="0">
                <a:latin typeface="Times New Roman"/>
                <a:ea typeface="微软雅黑"/>
                <a:cs typeface="Times New Roman"/>
              </a:rPr>
              <a:t>，</a:t>
            </a:r>
            <a:r>
              <a:rPr lang="en-US" altLang="zh-CN" sz="2400" kern="100" spc="-90" dirty="0">
                <a:latin typeface="宋体"/>
                <a:ea typeface="微软雅黑"/>
                <a:cs typeface="Times New Roman"/>
              </a:rPr>
              <a:t>“</a:t>
            </a:r>
            <a:r>
              <a:rPr lang="zh-CN" altLang="zh-CN" sz="2400" kern="100" spc="-90" dirty="0">
                <a:latin typeface="Times New Roman"/>
                <a:ea typeface="微软雅黑"/>
                <a:cs typeface="Times New Roman"/>
              </a:rPr>
              <a:t>嫦娥二号</a:t>
            </a:r>
            <a:r>
              <a:rPr lang="en-US" altLang="zh-CN" sz="2400" kern="100" spc="-90" dirty="0">
                <a:latin typeface="宋体"/>
                <a:ea typeface="微软雅黑"/>
                <a:cs typeface="Times New Roman"/>
              </a:rPr>
              <a:t>”</a:t>
            </a:r>
            <a:r>
              <a:rPr lang="zh-CN" altLang="zh-CN" sz="2400" kern="100" spc="-90" dirty="0">
                <a:latin typeface="Times New Roman"/>
                <a:ea typeface="微软雅黑"/>
                <a:cs typeface="Times New Roman"/>
              </a:rPr>
              <a:t>与月心的距离</a:t>
            </a:r>
            <a:r>
              <a:rPr lang="zh-CN" altLang="zh-CN" sz="2400" kern="100" dirty="0">
                <a:latin typeface="Times New Roman"/>
                <a:ea typeface="微软雅黑"/>
                <a:cs typeface="Times New Roman"/>
              </a:rPr>
              <a:t>时刻变化</a:t>
            </a:r>
            <a:r>
              <a:rPr lang="zh-CN" altLang="zh-CN" sz="2400" kern="100" spc="-700" dirty="0">
                <a:latin typeface="Times New Roman"/>
                <a:ea typeface="微软雅黑"/>
                <a:cs typeface="Times New Roman"/>
              </a:rPr>
              <a:t>，</a:t>
            </a:r>
            <a:r>
              <a:rPr lang="zh-CN" altLang="zh-CN" sz="2400" kern="100" dirty="0">
                <a:latin typeface="Times New Roman"/>
                <a:ea typeface="微软雅黑"/>
                <a:cs typeface="Times New Roman"/>
              </a:rPr>
              <a:t>故受到月球的万有引力大小也在变化，</a:t>
            </a: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选项错误</a:t>
            </a:r>
            <a:r>
              <a:rPr lang="en-US" altLang="zh-CN" sz="2400" kern="100" dirty="0">
                <a:latin typeface="Times New Roman"/>
                <a:ea typeface="微软雅黑"/>
                <a:cs typeface="Courier New"/>
              </a:rPr>
              <a:t>.</a:t>
            </a:r>
            <a:r>
              <a:rPr lang="en-US" altLang="zh-CN" sz="2400" b="1" kern="100" dirty="0">
                <a:solidFill>
                  <a:srgbClr val="00B0F0"/>
                </a:solidFill>
                <a:latin typeface="Times New Roman"/>
                <a:ea typeface="微软雅黑"/>
                <a:cs typeface="Courier New"/>
              </a:rPr>
              <a:t> </a:t>
            </a:r>
            <a:endParaRPr lang="zh-CN" altLang="zh-CN" sz="1050" kern="100" dirty="0">
              <a:latin typeface="宋体"/>
              <a:cs typeface="Courier New"/>
            </a:endParaRPr>
          </a:p>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en-US" altLang="zh-CN" sz="2400" kern="100" dirty="0">
                <a:solidFill>
                  <a:srgbClr val="E36C0A"/>
                </a:solidFill>
                <a:latin typeface="Times New Roman"/>
                <a:ea typeface="微软雅黑"/>
                <a:cs typeface="Courier New"/>
              </a:rPr>
              <a:t>BC</a:t>
            </a:r>
            <a:endParaRPr lang="zh-CN" altLang="zh-CN" sz="1050" kern="100" dirty="0">
              <a:effectLst/>
              <a:latin typeface="宋体"/>
              <a:cs typeface="Courier New"/>
            </a:endParaRPr>
          </a:p>
        </p:txBody>
      </p:sp>
      <p:sp>
        <p:nvSpPr>
          <p:cNvPr id="8" name="矩形 7"/>
          <p:cNvSpPr/>
          <p:nvPr/>
        </p:nvSpPr>
        <p:spPr>
          <a:xfrm>
            <a:off x="170963" y="850549"/>
            <a:ext cx="8784000" cy="1200329"/>
          </a:xfrm>
          <a:prstGeom prst="rect">
            <a:avLst/>
          </a:prstGeom>
        </p:spPr>
        <p:txBody>
          <a:bodyPr wrap="square">
            <a:spAutoFit/>
          </a:bodyPr>
          <a:lstStyle/>
          <a:p>
            <a:pPr algn="just">
              <a:lnSpc>
                <a:spcPct val="150000"/>
              </a:lnSpc>
              <a:spcAft>
                <a:spcPts val="0"/>
              </a:spcAft>
              <a:tabLst>
                <a:tab pos="2070735" algn="l"/>
              </a:tabLst>
            </a:pPr>
            <a:r>
              <a:rPr lang="zh-CN" altLang="zh-CN" sz="2400" kern="100" dirty="0">
                <a:latin typeface="Times New Roman"/>
                <a:ea typeface="微软雅黑"/>
                <a:cs typeface="Times New Roman"/>
              </a:rPr>
              <a:t>不论从哪个轨道经过</a:t>
            </a:r>
            <a:r>
              <a:rPr lang="en-US" altLang="zh-CN" sz="2400" i="1" kern="100" dirty="0">
                <a:latin typeface="Times New Roman"/>
                <a:ea typeface="微软雅黑"/>
                <a:cs typeface="Courier New"/>
              </a:rPr>
              <a:t>P</a:t>
            </a:r>
            <a:r>
              <a:rPr lang="zh-CN" altLang="zh-CN" sz="2400" kern="100" dirty="0">
                <a:latin typeface="Times New Roman"/>
                <a:ea typeface="微软雅黑"/>
                <a:cs typeface="Times New Roman"/>
              </a:rPr>
              <a:t>点，</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嫦娥二号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受到的月球引力相同，故加速度大小相同，</a:t>
            </a: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选项正确；</a:t>
            </a:r>
            <a:endParaRPr lang="zh-CN" altLang="zh-CN" sz="1050" kern="100" dirty="0">
              <a:effectLst/>
              <a:latin typeface="宋体"/>
              <a:cs typeface="Courier New"/>
            </a:endParaRPr>
          </a:p>
        </p:txBody>
      </p:sp>
      <p:pic>
        <p:nvPicPr>
          <p:cNvPr id="12" name="Picture 2">
            <a:hlinkClick r:id="rId8" action="ppaction://hlinksldjump"/>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4783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blinds(horizontal)">
                                      <p:cBhvr>
                                        <p:cTn id="1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767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903515505"/>
              </p:ext>
            </p:extLst>
          </p:nvPr>
        </p:nvGraphicFramePr>
        <p:xfrm>
          <a:off x="630408" y="124172"/>
          <a:ext cx="10172700" cy="4924425"/>
        </p:xfrm>
        <a:graphic>
          <a:graphicData uri="http://schemas.openxmlformats.org/presentationml/2006/ole">
            <mc:AlternateContent xmlns:mc="http://schemas.openxmlformats.org/markup-compatibility/2006">
              <mc:Choice xmlns:v="urn:schemas-microsoft-com:vml" Requires="v">
                <p:oleObj spid="_x0000_s100908" name="文档" r:id="rId3" imgW="10391747" imgH="5026325" progId="Word.Document.12">
                  <p:embed/>
                </p:oleObj>
              </mc:Choice>
              <mc:Fallback>
                <p:oleObj name="文档" r:id="rId3" imgW="10391747" imgH="5026325" progId="Word.Document.12">
                  <p:embed/>
                  <p:pic>
                    <p:nvPicPr>
                      <p:cNvPr id="0" name=""/>
                      <p:cNvPicPr/>
                      <p:nvPr/>
                    </p:nvPicPr>
                    <p:blipFill>
                      <a:blip r:embed="rId4"/>
                      <a:stretch>
                        <a:fillRect/>
                      </a:stretch>
                    </p:blipFill>
                    <p:spPr>
                      <a:xfrm>
                        <a:off x="630408" y="124172"/>
                        <a:ext cx="10172700" cy="4924425"/>
                      </a:xfrm>
                      <a:prstGeom prst="rect">
                        <a:avLst/>
                      </a:prstGeom>
                    </p:spPr>
                  </p:pic>
                </p:oleObj>
              </mc:Fallback>
            </mc:AlternateContent>
          </a:graphicData>
        </a:graphic>
      </p:graphicFrame>
      <p:sp>
        <p:nvSpPr>
          <p:cNvPr id="7" name="矩形 6"/>
          <p:cNvSpPr/>
          <p:nvPr/>
        </p:nvSpPr>
        <p:spPr>
          <a:xfrm>
            <a:off x="160462" y="1095552"/>
            <a:ext cx="618863" cy="2907527"/>
          </a:xfrm>
          <a:prstGeom prst="rect">
            <a:avLst/>
          </a:prstGeom>
        </p:spPr>
        <p:txBody>
          <a:bodyPr wrap="square">
            <a:spAutoFit/>
          </a:bodyPr>
          <a:lstStyle/>
          <a:p>
            <a:pPr>
              <a:lnSpc>
                <a:spcPct val="120000"/>
              </a:lnSpc>
            </a:pPr>
            <a:r>
              <a:rPr lang="zh-CN" altLang="zh-CN" sz="2200" dirty="0">
                <a:latin typeface="Times New Roman"/>
                <a:ea typeface="微软雅黑"/>
                <a:cs typeface="Times New Roman"/>
              </a:rPr>
              <a:t>万有引力与航天</a:t>
            </a:r>
            <a:endParaRPr lang="zh-CN" altLang="en-US" sz="2200" dirty="0"/>
          </a:p>
        </p:txBody>
      </p:sp>
      <p:sp>
        <p:nvSpPr>
          <p:cNvPr id="4" name="矩形 3"/>
          <p:cNvSpPr/>
          <p:nvPr/>
        </p:nvSpPr>
        <p:spPr>
          <a:xfrm>
            <a:off x="745417" y="1492324"/>
            <a:ext cx="504056" cy="2123658"/>
          </a:xfrm>
          <a:prstGeom prst="rect">
            <a:avLst/>
          </a:prstGeom>
        </p:spPr>
        <p:txBody>
          <a:bodyPr wrap="square">
            <a:spAutoFit/>
          </a:bodyPr>
          <a:lstStyle/>
          <a:p>
            <a:r>
              <a:rPr lang="zh-CN" altLang="zh-CN" sz="2200" dirty="0">
                <a:latin typeface="Times New Roman"/>
                <a:ea typeface="微软雅黑"/>
                <a:cs typeface="Times New Roman"/>
              </a:rPr>
              <a:t>万有引力定律</a:t>
            </a:r>
            <a:endParaRPr lang="zh-CN" altLang="en-US" sz="2200" dirty="0"/>
          </a:p>
        </p:txBody>
      </p:sp>
      <p:sp>
        <p:nvSpPr>
          <p:cNvPr id="9" name="矩形 8"/>
          <p:cNvSpPr/>
          <p:nvPr/>
        </p:nvSpPr>
        <p:spPr>
          <a:xfrm>
            <a:off x="2939297" y="1608926"/>
            <a:ext cx="748923" cy="430887"/>
          </a:xfrm>
          <a:prstGeom prst="rect">
            <a:avLst/>
          </a:prstGeom>
        </p:spPr>
        <p:txBody>
          <a:bodyPr wrap="none">
            <a:spAutoFit/>
          </a:bodyPr>
          <a:lstStyle/>
          <a:p>
            <a:pPr lvl="0" algn="just"/>
            <a:r>
              <a:rPr lang="zh-CN" altLang="zh-CN" sz="2200" kern="100" dirty="0">
                <a:solidFill>
                  <a:srgbClr val="0070C0"/>
                </a:solidFill>
                <a:latin typeface="Times New Roman"/>
                <a:ea typeface="微软雅黑"/>
                <a:cs typeface="Times New Roman"/>
              </a:rPr>
              <a:t>连线</a:t>
            </a:r>
            <a:endParaRPr lang="zh-CN" altLang="zh-CN" sz="1050" kern="100" dirty="0">
              <a:solidFill>
                <a:srgbClr val="0070C0"/>
              </a:solidFill>
              <a:cs typeface="Times New Roman"/>
            </a:endParaRPr>
          </a:p>
        </p:txBody>
      </p:sp>
      <p:sp>
        <p:nvSpPr>
          <p:cNvPr id="10" name="矩形 9"/>
          <p:cNvSpPr/>
          <p:nvPr/>
        </p:nvSpPr>
        <p:spPr>
          <a:xfrm>
            <a:off x="6688413" y="1573857"/>
            <a:ext cx="1627369" cy="430887"/>
          </a:xfrm>
          <a:prstGeom prst="rect">
            <a:avLst/>
          </a:prstGeom>
        </p:spPr>
        <p:txBody>
          <a:bodyPr wrap="none">
            <a:spAutoFit/>
          </a:bodyPr>
          <a:lstStyle/>
          <a:p>
            <a:pPr lvl="0" algn="just"/>
            <a:r>
              <a:rPr lang="zh-CN" altLang="zh-CN" sz="2200" kern="100" dirty="0">
                <a:solidFill>
                  <a:srgbClr val="0070C0"/>
                </a:solidFill>
                <a:latin typeface="Times New Roman"/>
                <a:ea typeface="微软雅黑"/>
                <a:cs typeface="Times New Roman"/>
              </a:rPr>
              <a:t>质量</a:t>
            </a:r>
            <a:r>
              <a:rPr lang="en-US" altLang="zh-CN" sz="2200" i="1" kern="100" dirty="0" err="1">
                <a:solidFill>
                  <a:srgbClr val="0070C0"/>
                </a:solidFill>
                <a:latin typeface="Times New Roman"/>
                <a:ea typeface="微软雅黑"/>
                <a:cs typeface="Times New Roman"/>
              </a:rPr>
              <a:t>m</a:t>
            </a:r>
            <a:r>
              <a:rPr lang="en-US" altLang="zh-CN" sz="2200" kern="100" baseline="-25000" dirty="0" err="1">
                <a:solidFill>
                  <a:srgbClr val="0070C0"/>
                </a:solidFill>
                <a:latin typeface="Times New Roman"/>
                <a:ea typeface="微软雅黑"/>
                <a:cs typeface="Times New Roman"/>
              </a:rPr>
              <a:t>1</a:t>
            </a:r>
            <a:r>
              <a:rPr lang="zh-CN" altLang="zh-CN" sz="2200" kern="100" dirty="0">
                <a:solidFill>
                  <a:srgbClr val="0070C0"/>
                </a:solidFill>
                <a:latin typeface="Times New Roman"/>
                <a:ea typeface="微软雅黑"/>
                <a:cs typeface="Times New Roman"/>
              </a:rPr>
              <a:t>和</a:t>
            </a:r>
            <a:r>
              <a:rPr lang="en-US" altLang="zh-CN" sz="2200" i="1" kern="100" dirty="0" err="1">
                <a:solidFill>
                  <a:srgbClr val="0070C0"/>
                </a:solidFill>
                <a:latin typeface="Times New Roman"/>
                <a:ea typeface="微软雅黑"/>
                <a:cs typeface="Times New Roman"/>
              </a:rPr>
              <a:t>m</a:t>
            </a:r>
            <a:r>
              <a:rPr lang="en-US" altLang="zh-CN" sz="2200" kern="100" baseline="-25000" dirty="0" err="1">
                <a:solidFill>
                  <a:srgbClr val="0070C0"/>
                </a:solidFill>
                <a:latin typeface="Times New Roman"/>
                <a:ea typeface="微软雅黑"/>
                <a:cs typeface="Times New Roman"/>
              </a:rPr>
              <a:t>2</a:t>
            </a:r>
            <a:endParaRPr lang="zh-CN" altLang="zh-CN" sz="1050" kern="100" dirty="0">
              <a:solidFill>
                <a:srgbClr val="0070C0"/>
              </a:solidFill>
              <a:cs typeface="Times New Roman"/>
            </a:endParaRPr>
          </a:p>
        </p:txBody>
      </p:sp>
      <p:sp>
        <p:nvSpPr>
          <p:cNvPr id="11" name="矩形 10"/>
          <p:cNvSpPr/>
          <p:nvPr/>
        </p:nvSpPr>
        <p:spPr>
          <a:xfrm>
            <a:off x="2090630" y="2107649"/>
            <a:ext cx="1031051" cy="430887"/>
          </a:xfrm>
          <a:prstGeom prst="rect">
            <a:avLst/>
          </a:prstGeom>
        </p:spPr>
        <p:txBody>
          <a:bodyPr wrap="none">
            <a:spAutoFit/>
          </a:bodyPr>
          <a:lstStyle/>
          <a:p>
            <a:pPr lvl="0" algn="just"/>
            <a:r>
              <a:rPr lang="zh-CN" altLang="zh-CN" sz="2200" kern="100" dirty="0">
                <a:solidFill>
                  <a:srgbClr val="0070C0"/>
                </a:solidFill>
                <a:latin typeface="Times New Roman"/>
                <a:ea typeface="微软雅黑"/>
                <a:cs typeface="Times New Roman"/>
              </a:rPr>
              <a:t>的乘积</a:t>
            </a:r>
            <a:endParaRPr lang="zh-CN" altLang="zh-CN" sz="1050" kern="100" dirty="0">
              <a:solidFill>
                <a:srgbClr val="0070C0"/>
              </a:solidFill>
              <a:cs typeface="Times New Roman"/>
            </a:endParaRPr>
          </a:p>
        </p:txBody>
      </p:sp>
      <p:sp>
        <p:nvSpPr>
          <p:cNvPr id="12" name="矩形 11"/>
          <p:cNvSpPr/>
          <p:nvPr/>
        </p:nvSpPr>
        <p:spPr>
          <a:xfrm>
            <a:off x="4422686" y="2111821"/>
            <a:ext cx="3350940" cy="430887"/>
          </a:xfrm>
          <a:prstGeom prst="rect">
            <a:avLst/>
          </a:prstGeom>
        </p:spPr>
        <p:txBody>
          <a:bodyPr wrap="square">
            <a:spAutoFit/>
          </a:bodyPr>
          <a:lstStyle/>
          <a:p>
            <a:pPr lvl="0" algn="just"/>
            <a:r>
              <a:rPr lang="zh-CN" altLang="zh-CN" sz="2200" kern="100" dirty="0">
                <a:solidFill>
                  <a:srgbClr val="0070C0"/>
                </a:solidFill>
                <a:latin typeface="Times New Roman"/>
                <a:ea typeface="微软雅黑"/>
                <a:cs typeface="Times New Roman"/>
              </a:rPr>
              <a:t>它们之间距离</a:t>
            </a:r>
            <a:r>
              <a:rPr lang="en-US" altLang="zh-CN" sz="2200" i="1" kern="100" dirty="0">
                <a:solidFill>
                  <a:srgbClr val="0070C0"/>
                </a:solidFill>
                <a:latin typeface="Times New Roman"/>
                <a:ea typeface="微软雅黑"/>
                <a:cs typeface="Times New Roman"/>
              </a:rPr>
              <a:t>r</a:t>
            </a:r>
            <a:r>
              <a:rPr lang="zh-CN" altLang="zh-CN" sz="2200" kern="100" dirty="0">
                <a:solidFill>
                  <a:srgbClr val="0070C0"/>
                </a:solidFill>
                <a:latin typeface="Times New Roman"/>
                <a:ea typeface="微软雅黑"/>
                <a:cs typeface="Times New Roman"/>
              </a:rPr>
              <a:t>的二次方</a:t>
            </a:r>
            <a:endParaRPr lang="zh-CN" altLang="zh-CN" sz="1050" kern="100" dirty="0">
              <a:solidFill>
                <a:srgbClr val="0070C0"/>
              </a:solidFill>
              <a:cs typeface="Times New Roman"/>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472528509"/>
              </p:ext>
            </p:extLst>
          </p:nvPr>
        </p:nvGraphicFramePr>
        <p:xfrm>
          <a:off x="2670583" y="2687885"/>
          <a:ext cx="962025" cy="819150"/>
        </p:xfrm>
        <a:graphic>
          <a:graphicData uri="http://schemas.openxmlformats.org/presentationml/2006/ole">
            <mc:AlternateContent xmlns:mc="http://schemas.openxmlformats.org/markup-compatibility/2006">
              <mc:Choice xmlns:v="urn:schemas-microsoft-com:vml" Requires="v">
                <p:oleObj spid="_x0000_s100909" name="文档" r:id="rId5" imgW="989753" imgH="836893" progId="Word.Document.12">
                  <p:embed/>
                </p:oleObj>
              </mc:Choice>
              <mc:Fallback>
                <p:oleObj name="文档" r:id="rId5" imgW="989753" imgH="836893" progId="Word.Document.12">
                  <p:embed/>
                  <p:pic>
                    <p:nvPicPr>
                      <p:cNvPr id="0" name=""/>
                      <p:cNvPicPr/>
                      <p:nvPr/>
                    </p:nvPicPr>
                    <p:blipFill>
                      <a:blip r:embed="rId6"/>
                      <a:stretch>
                        <a:fillRect/>
                      </a:stretch>
                    </p:blipFill>
                    <p:spPr>
                      <a:xfrm>
                        <a:off x="2670583" y="2687885"/>
                        <a:ext cx="962025" cy="819150"/>
                      </a:xfrm>
                      <a:prstGeom prst="rect">
                        <a:avLst/>
                      </a:prstGeom>
                    </p:spPr>
                  </p:pic>
                </p:oleObj>
              </mc:Fallback>
            </mc:AlternateContent>
          </a:graphicData>
        </a:graphic>
      </p:graphicFrame>
      <p:sp>
        <p:nvSpPr>
          <p:cNvPr id="14" name="矩形 13"/>
          <p:cNvSpPr/>
          <p:nvPr/>
        </p:nvSpPr>
        <p:spPr>
          <a:xfrm>
            <a:off x="5387837" y="3479973"/>
            <a:ext cx="1313180" cy="430887"/>
          </a:xfrm>
          <a:prstGeom prst="rect">
            <a:avLst/>
          </a:prstGeom>
        </p:spPr>
        <p:txBody>
          <a:bodyPr wrap="none">
            <a:spAutoFit/>
          </a:bodyPr>
          <a:lstStyle/>
          <a:p>
            <a:r>
              <a:rPr lang="zh-CN" altLang="zh-CN" sz="2200" kern="100" dirty="0">
                <a:solidFill>
                  <a:srgbClr val="0070C0"/>
                </a:solidFill>
                <a:latin typeface="Times New Roman"/>
                <a:ea typeface="微软雅黑"/>
                <a:cs typeface="Times New Roman"/>
              </a:rPr>
              <a:t>卡文迪许</a:t>
            </a:r>
            <a:endParaRPr lang="zh-CN" altLang="en-US" dirty="0"/>
          </a:p>
        </p:txBody>
      </p:sp>
      <p:sp>
        <p:nvSpPr>
          <p:cNvPr id="15" name="矩形 14"/>
          <p:cNvSpPr/>
          <p:nvPr/>
        </p:nvSpPr>
        <p:spPr>
          <a:xfrm>
            <a:off x="2713748" y="3985190"/>
            <a:ext cx="748923" cy="430887"/>
          </a:xfrm>
          <a:prstGeom prst="rect">
            <a:avLst/>
          </a:prstGeom>
        </p:spPr>
        <p:txBody>
          <a:bodyPr wrap="none">
            <a:spAutoFit/>
          </a:bodyPr>
          <a:lstStyle/>
          <a:p>
            <a:r>
              <a:rPr lang="zh-CN" altLang="zh-CN" sz="2200" kern="100" dirty="0">
                <a:solidFill>
                  <a:srgbClr val="0070C0"/>
                </a:solidFill>
                <a:latin typeface="Times New Roman"/>
                <a:ea typeface="微软雅黑"/>
                <a:cs typeface="Times New Roman"/>
              </a:rPr>
              <a:t>质点</a:t>
            </a:r>
            <a:endParaRPr lang="zh-CN" altLang="en-US" dirty="0"/>
          </a:p>
        </p:txBody>
      </p:sp>
    </p:spTree>
    <p:extLst>
      <p:ext uri="{BB962C8B-B14F-4D97-AF65-F5344CB8AC3E}">
        <p14:creationId xmlns:p14="http://schemas.microsoft.com/office/powerpoint/2010/main" val="868428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par>
                                <p:cTn id="17" presetID="3" presetClass="entr" presetSubtype="1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3750350015"/>
              </p:ext>
            </p:extLst>
          </p:nvPr>
        </p:nvGraphicFramePr>
        <p:xfrm>
          <a:off x="638175" y="-114300"/>
          <a:ext cx="10715625" cy="5410200"/>
        </p:xfrm>
        <a:graphic>
          <a:graphicData uri="http://schemas.openxmlformats.org/presentationml/2006/ole">
            <mc:AlternateContent xmlns:mc="http://schemas.openxmlformats.org/markup-compatibility/2006">
              <mc:Choice xmlns:v="urn:schemas-microsoft-com:vml" Requires="v">
                <p:oleObj spid="_x0000_s153969" name="文档" r:id="rId3" imgW="9537833" imgH="4822525" progId="Word.Document.12">
                  <p:embed/>
                </p:oleObj>
              </mc:Choice>
              <mc:Fallback>
                <p:oleObj name="文档" r:id="rId3" imgW="9537833" imgH="4822525" progId="Word.Document.12">
                  <p:embed/>
                  <p:pic>
                    <p:nvPicPr>
                      <p:cNvPr id="0" name=""/>
                      <p:cNvPicPr/>
                      <p:nvPr/>
                    </p:nvPicPr>
                    <p:blipFill>
                      <a:blip r:embed="rId4"/>
                      <a:stretch>
                        <a:fillRect/>
                      </a:stretch>
                    </p:blipFill>
                    <p:spPr>
                      <a:xfrm>
                        <a:off x="638175" y="-114300"/>
                        <a:ext cx="10715625" cy="5410200"/>
                      </a:xfrm>
                      <a:prstGeom prst="rect">
                        <a:avLst/>
                      </a:prstGeom>
                    </p:spPr>
                  </p:pic>
                </p:oleObj>
              </mc:Fallback>
            </mc:AlternateContent>
          </a:graphicData>
        </a:graphic>
      </p:graphicFrame>
      <p:sp>
        <p:nvSpPr>
          <p:cNvPr id="7" name="矩形 6"/>
          <p:cNvSpPr/>
          <p:nvPr/>
        </p:nvSpPr>
        <p:spPr>
          <a:xfrm>
            <a:off x="146238" y="1113908"/>
            <a:ext cx="618863" cy="2907527"/>
          </a:xfrm>
          <a:prstGeom prst="rect">
            <a:avLst/>
          </a:prstGeom>
        </p:spPr>
        <p:txBody>
          <a:bodyPr wrap="square">
            <a:spAutoFit/>
          </a:bodyPr>
          <a:lstStyle/>
          <a:p>
            <a:pPr>
              <a:lnSpc>
                <a:spcPct val="120000"/>
              </a:lnSpc>
            </a:pPr>
            <a:r>
              <a:rPr lang="zh-CN" altLang="zh-CN" sz="2200" dirty="0">
                <a:latin typeface="Times New Roman"/>
                <a:ea typeface="微软雅黑"/>
                <a:cs typeface="Times New Roman"/>
              </a:rPr>
              <a:t>万有引力与航天</a:t>
            </a:r>
            <a:endParaRPr lang="zh-CN" altLang="en-US" sz="2200" dirty="0"/>
          </a:p>
        </p:txBody>
      </p:sp>
      <p:sp>
        <p:nvSpPr>
          <p:cNvPr id="2" name="矩形 1"/>
          <p:cNvSpPr/>
          <p:nvPr/>
        </p:nvSpPr>
        <p:spPr>
          <a:xfrm>
            <a:off x="755576" y="1510680"/>
            <a:ext cx="806201" cy="2094997"/>
          </a:xfrm>
          <a:prstGeom prst="rect">
            <a:avLst/>
          </a:prstGeom>
        </p:spPr>
        <p:txBody>
          <a:bodyPr wrap="square">
            <a:spAutoFit/>
          </a:bodyPr>
          <a:lstStyle/>
          <a:p>
            <a:pPr>
              <a:lnSpc>
                <a:spcPct val="120000"/>
              </a:lnSpc>
            </a:pPr>
            <a:r>
              <a:rPr lang="zh-CN" altLang="zh-CN" sz="2200" dirty="0">
                <a:latin typeface="Times New Roman"/>
                <a:ea typeface="微软雅黑"/>
                <a:cs typeface="Times New Roman"/>
              </a:rPr>
              <a:t>万有引力理论的成就</a:t>
            </a:r>
            <a:endParaRPr lang="zh-CN" altLang="en-US" sz="2200" dirty="0"/>
          </a:p>
        </p:txBody>
      </p:sp>
      <p:graphicFrame>
        <p:nvGraphicFramePr>
          <p:cNvPr id="4" name="对象 3"/>
          <p:cNvGraphicFramePr>
            <a:graphicFrameLocks noChangeAspect="1"/>
          </p:cNvGraphicFramePr>
          <p:nvPr>
            <p:extLst>
              <p:ext uri="{D42A27DB-BD31-4B8C-83A1-F6EECF244321}">
                <p14:modId xmlns:p14="http://schemas.microsoft.com/office/powerpoint/2010/main" val="974783837"/>
              </p:ext>
            </p:extLst>
          </p:nvPr>
        </p:nvGraphicFramePr>
        <p:xfrm>
          <a:off x="5887194" y="166911"/>
          <a:ext cx="609600" cy="809625"/>
        </p:xfrm>
        <a:graphic>
          <a:graphicData uri="http://schemas.openxmlformats.org/presentationml/2006/ole">
            <mc:AlternateContent xmlns:mc="http://schemas.openxmlformats.org/markup-compatibility/2006">
              <mc:Choice xmlns:v="urn:schemas-microsoft-com:vml" Requires="v">
                <p:oleObj spid="_x0000_s153970" name="文档" r:id="rId5" imgW="625164" imgH="826797" progId="Word.Document.12">
                  <p:embed/>
                </p:oleObj>
              </mc:Choice>
              <mc:Fallback>
                <p:oleObj name="文档" r:id="rId5" imgW="625164" imgH="826797" progId="Word.Document.12">
                  <p:embed/>
                  <p:pic>
                    <p:nvPicPr>
                      <p:cNvPr id="0" name="对象 12"/>
                      <p:cNvPicPr>
                        <a:picLocks noChangeAspect="1" noChangeArrowheads="1"/>
                      </p:cNvPicPr>
                      <p:nvPr/>
                    </p:nvPicPr>
                    <p:blipFill>
                      <a:blip r:embed="rId6"/>
                      <a:srcRect/>
                      <a:stretch>
                        <a:fillRect/>
                      </a:stretch>
                    </p:blipFill>
                    <p:spPr bwMode="auto">
                      <a:xfrm>
                        <a:off x="5887194" y="166911"/>
                        <a:ext cx="6096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95558478"/>
              </p:ext>
            </p:extLst>
          </p:nvPr>
        </p:nvGraphicFramePr>
        <p:xfrm>
          <a:off x="6962775" y="1771650"/>
          <a:ext cx="676275" cy="828675"/>
        </p:xfrm>
        <a:graphic>
          <a:graphicData uri="http://schemas.openxmlformats.org/presentationml/2006/ole">
            <mc:AlternateContent xmlns:mc="http://schemas.openxmlformats.org/markup-compatibility/2006">
              <mc:Choice xmlns:v="urn:schemas-microsoft-com:vml" Requires="v">
                <p:oleObj spid="_x0000_s153971" name="文档" r:id="rId7" imgW="698796" imgH="843971" progId="Word.Document.12">
                  <p:embed/>
                </p:oleObj>
              </mc:Choice>
              <mc:Fallback>
                <p:oleObj name="文档" r:id="rId7" imgW="698796" imgH="843971" progId="Word.Document.12">
                  <p:embed/>
                  <p:pic>
                    <p:nvPicPr>
                      <p:cNvPr id="0" name="对象 3"/>
                      <p:cNvPicPr>
                        <a:picLocks noChangeAspect="1" noChangeArrowheads="1"/>
                      </p:cNvPicPr>
                      <p:nvPr/>
                    </p:nvPicPr>
                    <p:blipFill>
                      <a:blip r:embed="rId8"/>
                      <a:srcRect/>
                      <a:stretch>
                        <a:fillRect/>
                      </a:stretch>
                    </p:blipFill>
                    <p:spPr bwMode="auto">
                      <a:xfrm>
                        <a:off x="6962775" y="1771650"/>
                        <a:ext cx="6762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433649014"/>
              </p:ext>
            </p:extLst>
          </p:nvPr>
        </p:nvGraphicFramePr>
        <p:xfrm>
          <a:off x="4724400" y="2495550"/>
          <a:ext cx="914400" cy="762000"/>
        </p:xfrm>
        <a:graphic>
          <a:graphicData uri="http://schemas.openxmlformats.org/presentationml/2006/ole">
            <mc:AlternateContent xmlns:mc="http://schemas.openxmlformats.org/markup-compatibility/2006">
              <mc:Choice xmlns:v="urn:schemas-microsoft-com:vml" Requires="v">
                <p:oleObj spid="_x0000_s153972" name="文档" r:id="rId9" imgW="938086" imgH="791470" progId="Word.Document.12">
                  <p:embed/>
                </p:oleObj>
              </mc:Choice>
              <mc:Fallback>
                <p:oleObj name="文档" r:id="rId9" imgW="938086" imgH="791470" progId="Word.Document.12">
                  <p:embed/>
                  <p:pic>
                    <p:nvPicPr>
                      <p:cNvPr id="0" name="对象 4"/>
                      <p:cNvPicPr>
                        <a:picLocks noChangeAspect="1" noChangeArrowheads="1"/>
                      </p:cNvPicPr>
                      <p:nvPr/>
                    </p:nvPicPr>
                    <p:blipFill>
                      <a:blip r:embed="rId10"/>
                      <a:srcRect/>
                      <a:stretch>
                        <a:fillRect/>
                      </a:stretch>
                    </p:blipFill>
                    <p:spPr bwMode="auto">
                      <a:xfrm>
                        <a:off x="4724400" y="2495550"/>
                        <a:ext cx="91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160791583"/>
              </p:ext>
            </p:extLst>
          </p:nvPr>
        </p:nvGraphicFramePr>
        <p:xfrm>
          <a:off x="4714875" y="3095625"/>
          <a:ext cx="628650" cy="771525"/>
        </p:xfrm>
        <a:graphic>
          <a:graphicData uri="http://schemas.openxmlformats.org/presentationml/2006/ole">
            <mc:AlternateContent xmlns:mc="http://schemas.openxmlformats.org/markup-compatibility/2006">
              <mc:Choice xmlns:v="urn:schemas-microsoft-com:vml" Requires="v">
                <p:oleObj spid="_x0000_s153973" name="文档" r:id="rId11" imgW="646261" imgH="791470" progId="Word.Document.12">
                  <p:embed/>
                </p:oleObj>
              </mc:Choice>
              <mc:Fallback>
                <p:oleObj name="文档" r:id="rId11" imgW="646261" imgH="791470" progId="Word.Document.12">
                  <p:embed/>
                  <p:pic>
                    <p:nvPicPr>
                      <p:cNvPr id="0" name="对象 7"/>
                      <p:cNvPicPr>
                        <a:picLocks noChangeAspect="1" noChangeArrowheads="1"/>
                      </p:cNvPicPr>
                      <p:nvPr/>
                    </p:nvPicPr>
                    <p:blipFill>
                      <a:blip r:embed="rId12"/>
                      <a:srcRect/>
                      <a:stretch>
                        <a:fillRect/>
                      </a:stretch>
                    </p:blipFill>
                    <p:spPr bwMode="auto">
                      <a:xfrm>
                        <a:off x="4714875" y="3095625"/>
                        <a:ext cx="6286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45951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1159426620"/>
              </p:ext>
            </p:extLst>
          </p:nvPr>
        </p:nvGraphicFramePr>
        <p:xfrm>
          <a:off x="818059" y="-39588"/>
          <a:ext cx="10953750" cy="5238750"/>
        </p:xfrm>
        <a:graphic>
          <a:graphicData uri="http://schemas.openxmlformats.org/presentationml/2006/ole">
            <mc:AlternateContent xmlns:mc="http://schemas.openxmlformats.org/markup-compatibility/2006">
              <mc:Choice xmlns:v="urn:schemas-microsoft-com:vml" Requires="v">
                <p:oleObj spid="_x0000_s154981" name="文档" r:id="rId3" imgW="11195240" imgH="5340829" progId="Word.Document.12">
                  <p:embed/>
                </p:oleObj>
              </mc:Choice>
              <mc:Fallback>
                <p:oleObj name="文档" r:id="rId3" imgW="11195240" imgH="5340829" progId="Word.Document.12">
                  <p:embed/>
                  <p:pic>
                    <p:nvPicPr>
                      <p:cNvPr id="0" name=""/>
                      <p:cNvPicPr/>
                      <p:nvPr/>
                    </p:nvPicPr>
                    <p:blipFill>
                      <a:blip r:embed="rId4"/>
                      <a:stretch>
                        <a:fillRect/>
                      </a:stretch>
                    </p:blipFill>
                    <p:spPr>
                      <a:xfrm>
                        <a:off x="818059" y="-39588"/>
                        <a:ext cx="10953750" cy="5238750"/>
                      </a:xfrm>
                      <a:prstGeom prst="rect">
                        <a:avLst/>
                      </a:prstGeom>
                    </p:spPr>
                  </p:pic>
                </p:oleObj>
              </mc:Fallback>
            </mc:AlternateContent>
          </a:graphicData>
        </a:graphic>
      </p:graphicFrame>
      <p:sp>
        <p:nvSpPr>
          <p:cNvPr id="7" name="矩形 6"/>
          <p:cNvSpPr/>
          <p:nvPr/>
        </p:nvSpPr>
        <p:spPr>
          <a:xfrm>
            <a:off x="323528" y="1001688"/>
            <a:ext cx="618863" cy="3194721"/>
          </a:xfrm>
          <a:prstGeom prst="rect">
            <a:avLst/>
          </a:prstGeom>
        </p:spPr>
        <p:txBody>
          <a:bodyPr wrap="square">
            <a:spAutoFit/>
          </a:bodyPr>
          <a:lstStyle/>
          <a:p>
            <a:pPr>
              <a:lnSpc>
                <a:spcPct val="120000"/>
              </a:lnSpc>
            </a:pPr>
            <a:r>
              <a:rPr lang="zh-CN" altLang="zh-CN" sz="2400" dirty="0">
                <a:latin typeface="Times New Roman"/>
                <a:ea typeface="微软雅黑"/>
                <a:cs typeface="Times New Roman"/>
              </a:rPr>
              <a:t>万有引力与航天</a:t>
            </a:r>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1854979172"/>
              </p:ext>
            </p:extLst>
          </p:nvPr>
        </p:nvGraphicFramePr>
        <p:xfrm>
          <a:off x="7048847" y="427881"/>
          <a:ext cx="1504950" cy="838200"/>
        </p:xfrm>
        <a:graphic>
          <a:graphicData uri="http://schemas.openxmlformats.org/presentationml/2006/ole">
            <mc:AlternateContent xmlns:mc="http://schemas.openxmlformats.org/markup-compatibility/2006">
              <mc:Choice xmlns:v="urn:schemas-microsoft-com:vml" Requires="v">
                <p:oleObj spid="_x0000_s154982" name="文档" r:id="rId5" imgW="1536488" imgH="854759" progId="Word.Document.12">
                  <p:embed/>
                </p:oleObj>
              </mc:Choice>
              <mc:Fallback>
                <p:oleObj name="文档" r:id="rId5" imgW="1536488" imgH="854759" progId="Word.Document.12">
                  <p:embed/>
                  <p:pic>
                    <p:nvPicPr>
                      <p:cNvPr id="0" name="对象 4"/>
                      <p:cNvPicPr>
                        <a:picLocks noChangeAspect="1" noChangeArrowheads="1"/>
                      </p:cNvPicPr>
                      <p:nvPr/>
                    </p:nvPicPr>
                    <p:blipFill>
                      <a:blip r:embed="rId6"/>
                      <a:srcRect/>
                      <a:stretch>
                        <a:fillRect/>
                      </a:stretch>
                    </p:blipFill>
                    <p:spPr bwMode="auto">
                      <a:xfrm>
                        <a:off x="7048847" y="427881"/>
                        <a:ext cx="15049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207464472"/>
              </p:ext>
            </p:extLst>
          </p:nvPr>
        </p:nvGraphicFramePr>
        <p:xfrm>
          <a:off x="6794723" y="1599059"/>
          <a:ext cx="1171575" cy="838200"/>
        </p:xfrm>
        <a:graphic>
          <a:graphicData uri="http://schemas.openxmlformats.org/presentationml/2006/ole">
            <mc:AlternateContent xmlns:mc="http://schemas.openxmlformats.org/markup-compatibility/2006">
              <mc:Choice xmlns:v="urn:schemas-microsoft-com:vml" Requires="v">
                <p:oleObj spid="_x0000_s154983" name="文档" r:id="rId7" imgW="1196702" imgH="856364" progId="Word.Document.12">
                  <p:embed/>
                </p:oleObj>
              </mc:Choice>
              <mc:Fallback>
                <p:oleObj name="文档" r:id="rId7" imgW="1196702" imgH="856364" progId="Word.Document.12">
                  <p:embed/>
                  <p:pic>
                    <p:nvPicPr>
                      <p:cNvPr id="0" name=""/>
                      <p:cNvPicPr>
                        <a:picLocks noChangeAspect="1" noChangeArrowheads="1"/>
                      </p:cNvPicPr>
                      <p:nvPr/>
                    </p:nvPicPr>
                    <p:blipFill>
                      <a:blip r:embed="rId8"/>
                      <a:srcRect/>
                      <a:stretch>
                        <a:fillRect/>
                      </a:stretch>
                    </p:blipFill>
                    <p:spPr bwMode="auto">
                      <a:xfrm>
                        <a:off x="6794723" y="1599059"/>
                        <a:ext cx="11715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539450140"/>
              </p:ext>
            </p:extLst>
          </p:nvPr>
        </p:nvGraphicFramePr>
        <p:xfrm>
          <a:off x="7000875" y="2628900"/>
          <a:ext cx="1085850" cy="819150"/>
        </p:xfrm>
        <a:graphic>
          <a:graphicData uri="http://schemas.openxmlformats.org/presentationml/2006/ole">
            <mc:AlternateContent xmlns:mc="http://schemas.openxmlformats.org/markup-compatibility/2006">
              <mc:Choice xmlns:v="urn:schemas-microsoft-com:vml" Requires="v">
                <p:oleObj spid="_x0000_s154984" name="文档" r:id="rId9" imgW="1109006" imgH="834621" progId="Word.Document.12">
                  <p:embed/>
                </p:oleObj>
              </mc:Choice>
              <mc:Fallback>
                <p:oleObj name="文档" r:id="rId9" imgW="1109006" imgH="834621" progId="Word.Document.12">
                  <p:embed/>
                  <p:pic>
                    <p:nvPicPr>
                      <p:cNvPr id="0" name=""/>
                      <p:cNvPicPr>
                        <a:picLocks noChangeAspect="1" noChangeArrowheads="1"/>
                      </p:cNvPicPr>
                      <p:nvPr/>
                    </p:nvPicPr>
                    <p:blipFill>
                      <a:blip r:embed="rId10"/>
                      <a:srcRect/>
                      <a:stretch>
                        <a:fillRect/>
                      </a:stretch>
                    </p:blipFill>
                    <p:spPr bwMode="auto">
                      <a:xfrm>
                        <a:off x="7000875" y="2628900"/>
                        <a:ext cx="10858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694996565"/>
              </p:ext>
            </p:extLst>
          </p:nvPr>
        </p:nvGraphicFramePr>
        <p:xfrm>
          <a:off x="6648450" y="3686175"/>
          <a:ext cx="619125" cy="800100"/>
        </p:xfrm>
        <a:graphic>
          <a:graphicData uri="http://schemas.openxmlformats.org/presentationml/2006/ole">
            <mc:AlternateContent xmlns:mc="http://schemas.openxmlformats.org/markup-compatibility/2006">
              <mc:Choice xmlns:v="urn:schemas-microsoft-com:vml" Requires="v">
                <p:oleObj spid="_x0000_s154985" name="文档" r:id="rId11" imgW="634746" imgH="815203" progId="Word.Document.12">
                  <p:embed/>
                </p:oleObj>
              </mc:Choice>
              <mc:Fallback>
                <p:oleObj name="文档" r:id="rId11" imgW="634746" imgH="815203" progId="Word.Document.12">
                  <p:embed/>
                  <p:pic>
                    <p:nvPicPr>
                      <p:cNvPr id="0" name=""/>
                      <p:cNvPicPr>
                        <a:picLocks noChangeAspect="1" noChangeArrowheads="1"/>
                      </p:cNvPicPr>
                      <p:nvPr/>
                    </p:nvPicPr>
                    <p:blipFill>
                      <a:blip r:embed="rId12"/>
                      <a:srcRect/>
                      <a:stretch>
                        <a:fillRect/>
                      </a:stretch>
                    </p:blipFill>
                    <p:spPr bwMode="auto">
                      <a:xfrm>
                        <a:off x="6648450" y="3686175"/>
                        <a:ext cx="6191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45951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对象 17"/>
          <p:cNvGraphicFramePr>
            <a:graphicFrameLocks noChangeAspect="1"/>
          </p:cNvGraphicFramePr>
          <p:nvPr>
            <p:extLst>
              <p:ext uri="{D42A27DB-BD31-4B8C-83A1-F6EECF244321}">
                <p14:modId xmlns:p14="http://schemas.microsoft.com/office/powerpoint/2010/main" val="3071327159"/>
              </p:ext>
            </p:extLst>
          </p:nvPr>
        </p:nvGraphicFramePr>
        <p:xfrm>
          <a:off x="665609" y="508992"/>
          <a:ext cx="9324975" cy="3762375"/>
        </p:xfrm>
        <a:graphic>
          <a:graphicData uri="http://schemas.openxmlformats.org/presentationml/2006/ole">
            <mc:AlternateContent xmlns:mc="http://schemas.openxmlformats.org/markup-compatibility/2006">
              <mc:Choice xmlns:v="urn:schemas-microsoft-com:vml" Requires="v">
                <p:oleObj spid="_x0000_s125248" name="文档" r:id="rId3" imgW="9535312" imgH="3833004" progId="Word.Document.12">
                  <p:embed/>
                </p:oleObj>
              </mc:Choice>
              <mc:Fallback>
                <p:oleObj name="文档" r:id="rId3" imgW="9535312" imgH="3833004" progId="Word.Document.12">
                  <p:embed/>
                  <p:pic>
                    <p:nvPicPr>
                      <p:cNvPr id="0" name=""/>
                      <p:cNvPicPr/>
                      <p:nvPr/>
                    </p:nvPicPr>
                    <p:blipFill>
                      <a:blip r:embed="rId4"/>
                      <a:stretch>
                        <a:fillRect/>
                      </a:stretch>
                    </p:blipFill>
                    <p:spPr>
                      <a:xfrm>
                        <a:off x="665609" y="508992"/>
                        <a:ext cx="9324975" cy="3762375"/>
                      </a:xfrm>
                      <a:prstGeom prst="rect">
                        <a:avLst/>
                      </a:prstGeom>
                    </p:spPr>
                  </p:pic>
                </p:oleObj>
              </mc:Fallback>
            </mc:AlternateContent>
          </a:graphicData>
        </a:graphic>
      </p:graphicFrame>
      <p:sp>
        <p:nvSpPr>
          <p:cNvPr id="25" name="矩形 24"/>
          <p:cNvSpPr/>
          <p:nvPr/>
        </p:nvSpPr>
        <p:spPr>
          <a:xfrm>
            <a:off x="150937" y="810047"/>
            <a:ext cx="618863" cy="3194721"/>
          </a:xfrm>
          <a:prstGeom prst="rect">
            <a:avLst/>
          </a:prstGeom>
        </p:spPr>
        <p:txBody>
          <a:bodyPr wrap="square">
            <a:spAutoFit/>
          </a:bodyPr>
          <a:lstStyle/>
          <a:p>
            <a:pPr>
              <a:lnSpc>
                <a:spcPct val="120000"/>
              </a:lnSpc>
            </a:pPr>
            <a:r>
              <a:rPr lang="zh-CN" altLang="zh-CN" sz="2400" dirty="0">
                <a:latin typeface="Times New Roman"/>
                <a:ea typeface="微软雅黑"/>
                <a:cs typeface="Times New Roman"/>
              </a:rPr>
              <a:t>万有引力与航天</a:t>
            </a:r>
            <a:endParaRPr lang="zh-CN" altLang="en-US" sz="2400" dirty="0"/>
          </a:p>
        </p:txBody>
      </p:sp>
      <p:sp>
        <p:nvSpPr>
          <p:cNvPr id="2" name="矩形 1"/>
          <p:cNvSpPr/>
          <p:nvPr/>
        </p:nvSpPr>
        <p:spPr>
          <a:xfrm>
            <a:off x="6121474" y="867081"/>
            <a:ext cx="1834902" cy="1754326"/>
          </a:xfrm>
          <a:prstGeom prst="rect">
            <a:avLst/>
          </a:prstGeom>
        </p:spPr>
        <p:txBody>
          <a:bodyPr wrap="square">
            <a:spAutoFit/>
          </a:bodyPr>
          <a:lstStyle/>
          <a:p>
            <a:pPr algn="just">
              <a:lnSpc>
                <a:spcPct val="150000"/>
              </a:lnSpc>
              <a:spcAft>
                <a:spcPts val="0"/>
              </a:spcAft>
            </a:pPr>
            <a:r>
              <a:rPr lang="en-US" altLang="zh-CN" sz="2400" kern="100" dirty="0">
                <a:solidFill>
                  <a:srgbClr val="0070C0"/>
                </a:solidFill>
                <a:latin typeface="Times New Roman"/>
                <a:ea typeface="微软雅黑"/>
                <a:cs typeface="Times New Roman"/>
              </a:rPr>
              <a:t>7.9</a:t>
            </a:r>
            <a:endParaRPr lang="zh-CN" altLang="zh-CN" sz="1050" kern="100" dirty="0">
              <a:solidFill>
                <a:srgbClr val="0070C0"/>
              </a:solidFill>
              <a:cs typeface="Times New Roman"/>
            </a:endParaRPr>
          </a:p>
          <a:p>
            <a:pPr algn="just">
              <a:lnSpc>
                <a:spcPct val="150000"/>
              </a:lnSpc>
              <a:spcAft>
                <a:spcPts val="0"/>
              </a:spcAft>
            </a:pPr>
            <a:r>
              <a:rPr lang="en-US" altLang="zh-CN" sz="2400" kern="100" dirty="0">
                <a:solidFill>
                  <a:srgbClr val="0070C0"/>
                </a:solidFill>
                <a:latin typeface="Times New Roman"/>
                <a:ea typeface="微软雅黑"/>
                <a:cs typeface="Times New Roman"/>
              </a:rPr>
              <a:t>11.2</a:t>
            </a:r>
            <a:endParaRPr lang="zh-CN" altLang="zh-CN" sz="1050" kern="100" dirty="0">
              <a:solidFill>
                <a:srgbClr val="0070C0"/>
              </a:solidFill>
              <a:cs typeface="Times New Roman"/>
            </a:endParaRPr>
          </a:p>
          <a:p>
            <a:pPr algn="just">
              <a:lnSpc>
                <a:spcPct val="150000"/>
              </a:lnSpc>
              <a:spcAft>
                <a:spcPts val="0"/>
              </a:spcAft>
            </a:pPr>
            <a:r>
              <a:rPr lang="en-US" altLang="zh-CN" sz="2400" kern="100" dirty="0">
                <a:solidFill>
                  <a:srgbClr val="0070C0"/>
                </a:solidFill>
                <a:latin typeface="Times New Roman"/>
                <a:ea typeface="微软雅黑"/>
                <a:cs typeface="Times New Roman"/>
              </a:rPr>
              <a:t>16.7</a:t>
            </a:r>
            <a:endParaRPr lang="zh-CN" altLang="zh-CN" sz="1050" kern="100" dirty="0">
              <a:solidFill>
                <a:srgbClr val="0070C0"/>
              </a:solidFill>
              <a:cs typeface="Times New Roman"/>
            </a:endParaRPr>
          </a:p>
        </p:txBody>
      </p:sp>
      <p:pic>
        <p:nvPicPr>
          <p:cNvPr id="26" name="Picture 2">
            <a:hlinkClick r:id="rId5" action="ppaction://hlinksldjump"/>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363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314003" y="324057"/>
            <a:ext cx="8532000"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Text Box 44"/>
          <p:cNvSpPr txBox="1">
            <a:spLocks noChangeArrowheads="1"/>
          </p:cNvSpPr>
          <p:nvPr/>
        </p:nvSpPr>
        <p:spPr bwMode="auto">
          <a:xfrm>
            <a:off x="88455" y="608370"/>
            <a:ext cx="5304208" cy="52322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00000"/>
              </a:lnSpc>
              <a:spcAft>
                <a:spcPts val="0"/>
              </a:spcAft>
            </a:pPr>
            <a:r>
              <a:rPr lang="zh-CN" altLang="en-US" sz="2800" b="1" kern="100" dirty="0">
                <a:solidFill>
                  <a:schemeClr val="tx1"/>
                </a:solidFill>
                <a:cs typeface="Times New Roman"/>
              </a:rPr>
              <a:t>一、万有引力定律的应用</a:t>
            </a:r>
            <a:endParaRPr lang="zh-CN" altLang="zh-CN" sz="2800" b="1" kern="100" dirty="0">
              <a:solidFill>
                <a:schemeClr val="tx1"/>
              </a:solidFill>
              <a:effectLst/>
              <a:cs typeface="Courier New"/>
            </a:endParaRPr>
          </a:p>
        </p:txBody>
      </p:sp>
      <p:sp>
        <p:nvSpPr>
          <p:cNvPr id="4" name="圆角矩形 3"/>
          <p:cNvSpPr/>
          <p:nvPr/>
        </p:nvSpPr>
        <p:spPr>
          <a:xfrm>
            <a:off x="7204166" y="472917"/>
            <a:ext cx="1644881" cy="720000"/>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317291" y="597917"/>
            <a:ext cx="1531756" cy="461665"/>
          </a:xfrm>
          <a:prstGeom prst="rect">
            <a:avLst/>
          </a:prstGeom>
          <a:noFill/>
        </p:spPr>
        <p:txBody>
          <a:bodyPr wrap="square">
            <a:spAutoFit/>
          </a:bodyPr>
          <a:lstStyle/>
          <a:p>
            <a:pPr lvl="0">
              <a:defRPr/>
            </a:pPr>
            <a:r>
              <a:rPr lang="zh-CN" altLang="en-US" sz="2400" b="1" dirty="0" smtClean="0">
                <a:solidFill>
                  <a:schemeClr val="bg1"/>
                </a:solidFill>
                <a:latin typeface="微软雅黑" pitchFamily="34" charset="-122"/>
                <a:ea typeface="微软雅黑" pitchFamily="34" charset="-122"/>
              </a:rPr>
              <a:t>专题整合</a:t>
            </a:r>
            <a:endParaRPr lang="zh-CN" altLang="en-US" sz="2400" b="1" dirty="0">
              <a:solidFill>
                <a:schemeClr val="bg1"/>
              </a:solidFill>
              <a:latin typeface="微软雅黑" pitchFamily="34" charset="-122"/>
              <a:ea typeface="微软雅黑" pitchFamily="34" charset="-122"/>
            </a:endParaRPr>
          </a:p>
        </p:txBody>
      </p:sp>
      <p:sp>
        <p:nvSpPr>
          <p:cNvPr id="7" name="Text Box 44"/>
          <p:cNvSpPr txBox="1">
            <a:spLocks noChangeArrowheads="1"/>
          </p:cNvSpPr>
          <p:nvPr/>
        </p:nvSpPr>
        <p:spPr bwMode="auto">
          <a:xfrm>
            <a:off x="88454" y="3687244"/>
            <a:ext cx="8957567" cy="130420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tabLst>
                <a:tab pos="2070735" algn="l"/>
              </a:tabLst>
            </a:pPr>
            <a:r>
              <a:rPr lang="en-US" altLang="zh-CN" sz="2800" kern="100" dirty="0">
                <a:solidFill>
                  <a:schemeClr val="tx1"/>
                </a:solidFill>
                <a:latin typeface="宋体"/>
                <a:ea typeface="微软雅黑"/>
                <a:cs typeface="Times New Roman"/>
              </a:rPr>
              <a:t>③</a:t>
            </a:r>
            <a:r>
              <a:rPr lang="zh-CN" altLang="zh-CN" sz="2800" kern="100" dirty="0">
                <a:solidFill>
                  <a:schemeClr val="tx1"/>
                </a:solidFill>
                <a:latin typeface="Times New Roman"/>
                <a:ea typeface="微软雅黑"/>
                <a:cs typeface="Times New Roman"/>
              </a:rPr>
              <a:t>得出一个代换式</a:t>
            </a:r>
            <a:r>
              <a:rPr lang="en-US" altLang="zh-CN" sz="2800" i="1" kern="100" dirty="0">
                <a:solidFill>
                  <a:schemeClr val="tx1"/>
                </a:solidFill>
                <a:latin typeface="Times New Roman"/>
                <a:ea typeface="微软雅黑"/>
                <a:cs typeface="Courier New"/>
              </a:rPr>
              <a:t>GM</a:t>
            </a:r>
            <a:r>
              <a:rPr lang="zh-CN" altLang="zh-CN" sz="2800" kern="100" dirty="0">
                <a:solidFill>
                  <a:schemeClr val="tx1"/>
                </a:solidFill>
                <a:latin typeface="Times New Roman"/>
                <a:ea typeface="微软雅黑"/>
                <a:cs typeface="Times New Roman"/>
              </a:rPr>
              <a:t>＝</a:t>
            </a:r>
            <a:r>
              <a:rPr lang="en-US" altLang="zh-CN" sz="2800" i="1" kern="100" dirty="0" err="1">
                <a:solidFill>
                  <a:schemeClr val="tx1"/>
                </a:solidFill>
                <a:latin typeface="Times New Roman"/>
                <a:ea typeface="微软雅黑"/>
                <a:cs typeface="Courier New"/>
              </a:rPr>
              <a:t>gR</a:t>
            </a:r>
            <a:r>
              <a:rPr lang="en-US" altLang="zh-CN" sz="2800" kern="100" baseline="30000" dirty="0" err="1">
                <a:solidFill>
                  <a:schemeClr val="tx1"/>
                </a:solidFill>
                <a:latin typeface="Times New Roman"/>
                <a:ea typeface="微软雅黑"/>
                <a:cs typeface="Courier New"/>
              </a:rPr>
              <a:t>2</a:t>
            </a:r>
            <a:r>
              <a:rPr lang="zh-CN" altLang="zh-CN" sz="2800" kern="100" dirty="0">
                <a:solidFill>
                  <a:schemeClr val="tx1"/>
                </a:solidFill>
                <a:latin typeface="Times New Roman"/>
                <a:ea typeface="微软雅黑"/>
                <a:cs typeface="Times New Roman"/>
              </a:rPr>
              <a:t>，该规律也可以应用到其他星球表面</a:t>
            </a:r>
            <a:r>
              <a:rPr lang="en-US" altLang="zh-CN" sz="2800" kern="100" dirty="0">
                <a:solidFill>
                  <a:schemeClr val="tx1"/>
                </a:solidFill>
                <a:latin typeface="Times New Roman"/>
                <a:ea typeface="微软雅黑"/>
                <a:cs typeface="Courier New"/>
              </a:rPr>
              <a:t>.</a:t>
            </a:r>
            <a:endParaRPr lang="zh-CN" altLang="zh-CN" sz="2800" kern="100" dirty="0">
              <a:solidFill>
                <a:schemeClr val="tx1"/>
              </a:solidFill>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135597041"/>
              </p:ext>
            </p:extLst>
          </p:nvPr>
        </p:nvGraphicFramePr>
        <p:xfrm>
          <a:off x="180975" y="1303340"/>
          <a:ext cx="8839200" cy="2457450"/>
        </p:xfrm>
        <a:graphic>
          <a:graphicData uri="http://schemas.openxmlformats.org/presentationml/2006/ole">
            <mc:AlternateContent xmlns:mc="http://schemas.openxmlformats.org/markup-compatibility/2006">
              <mc:Choice xmlns:v="urn:schemas-microsoft-com:vml" Requires="v">
                <p:oleObj spid="_x0000_s155718" name="文档" r:id="rId3" imgW="9032183" imgH="2503458" progId="Word.Document.12">
                  <p:embed/>
                </p:oleObj>
              </mc:Choice>
              <mc:Fallback>
                <p:oleObj name="文档" r:id="rId3" imgW="9032183" imgH="2503458" progId="Word.Document.12">
                  <p:embed/>
                  <p:pic>
                    <p:nvPicPr>
                      <p:cNvPr id="0" name="对象 17"/>
                      <p:cNvPicPr>
                        <a:picLocks noChangeAspect="1" noChangeArrowheads="1"/>
                      </p:cNvPicPr>
                      <p:nvPr/>
                    </p:nvPicPr>
                    <p:blipFill>
                      <a:blip r:embed="rId4"/>
                      <a:srcRect/>
                      <a:stretch>
                        <a:fillRect/>
                      </a:stretch>
                    </p:blipFill>
                    <p:spPr bwMode="auto">
                      <a:xfrm>
                        <a:off x="180975" y="1303340"/>
                        <a:ext cx="88392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27870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974761292"/>
              </p:ext>
            </p:extLst>
          </p:nvPr>
        </p:nvGraphicFramePr>
        <p:xfrm>
          <a:off x="152400" y="627534"/>
          <a:ext cx="8839200" cy="3676650"/>
        </p:xfrm>
        <a:graphic>
          <a:graphicData uri="http://schemas.openxmlformats.org/presentationml/2006/ole">
            <mc:AlternateContent xmlns:mc="http://schemas.openxmlformats.org/markup-compatibility/2006">
              <mc:Choice xmlns:v="urn:schemas-microsoft-com:vml" Requires="v">
                <p:oleObj spid="_x0000_s156737" name="文档" r:id="rId3" imgW="9032183" imgH="3750693" progId="Word.Document.12">
                  <p:embed/>
                </p:oleObj>
              </mc:Choice>
              <mc:Fallback>
                <p:oleObj name="文档" r:id="rId3" imgW="9032183" imgH="3750693" progId="Word.Document.12">
                  <p:embed/>
                  <p:pic>
                    <p:nvPicPr>
                      <p:cNvPr id="0" name="对象 5"/>
                      <p:cNvPicPr>
                        <a:picLocks noChangeAspect="1" noChangeArrowheads="1"/>
                      </p:cNvPicPr>
                      <p:nvPr/>
                    </p:nvPicPr>
                    <p:blipFill>
                      <a:blip r:embed="rId4"/>
                      <a:srcRect/>
                      <a:stretch>
                        <a:fillRect/>
                      </a:stretch>
                    </p:blipFill>
                    <p:spPr bwMode="auto">
                      <a:xfrm>
                        <a:off x="152400" y="627534"/>
                        <a:ext cx="88392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27870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2107</TotalTime>
  <Words>1191</Words>
  <Application>Microsoft Office PowerPoint</Application>
  <PresentationFormat>全屏显示(16:9)</PresentationFormat>
  <Paragraphs>120</Paragraphs>
  <Slides>32</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35" baseType="lpstr">
      <vt:lpstr>Office 主题​​</vt:lpstr>
      <vt:lpstr>文档</vt:lpstr>
      <vt:lpstr>Microsoft Word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1306</cp:revision>
  <dcterms:created xsi:type="dcterms:W3CDTF">2015-03-06T01:52:29Z</dcterms:created>
  <dcterms:modified xsi:type="dcterms:W3CDTF">2015-09-02T10:36:19Z</dcterms:modified>
</cp:coreProperties>
</file>