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70" r:id="rId2"/>
    <p:sldMasterId id="2147484188" r:id="rId3"/>
    <p:sldMasterId id="2147484200" r:id="rId4"/>
  </p:sldMasterIdLst>
  <p:notesMasterIdLst>
    <p:notesMasterId r:id="rId37"/>
  </p:notesMasterIdLst>
  <p:sldIdLst>
    <p:sldId id="313" r:id="rId5"/>
    <p:sldId id="421" r:id="rId6"/>
    <p:sldId id="321" r:id="rId7"/>
    <p:sldId id="322" r:id="rId8"/>
    <p:sldId id="417" r:id="rId9"/>
    <p:sldId id="320" r:id="rId10"/>
    <p:sldId id="330" r:id="rId11"/>
    <p:sldId id="323" r:id="rId12"/>
    <p:sldId id="324" r:id="rId13"/>
    <p:sldId id="325" r:id="rId14"/>
    <p:sldId id="334" r:id="rId15"/>
    <p:sldId id="335" r:id="rId16"/>
    <p:sldId id="331" r:id="rId17"/>
    <p:sldId id="345" r:id="rId18"/>
    <p:sldId id="418" r:id="rId19"/>
    <p:sldId id="419" r:id="rId20"/>
    <p:sldId id="420" r:id="rId21"/>
    <p:sldId id="389" r:id="rId22"/>
    <p:sldId id="410" r:id="rId23"/>
    <p:sldId id="416" r:id="rId24"/>
    <p:sldId id="392" r:id="rId25"/>
    <p:sldId id="394" r:id="rId26"/>
    <p:sldId id="395" r:id="rId27"/>
    <p:sldId id="397" r:id="rId28"/>
    <p:sldId id="399" r:id="rId29"/>
    <p:sldId id="415" r:id="rId30"/>
    <p:sldId id="400" r:id="rId31"/>
    <p:sldId id="402" r:id="rId32"/>
    <p:sldId id="403" r:id="rId33"/>
    <p:sldId id="404" r:id="rId34"/>
    <p:sldId id="405" r:id="rId35"/>
    <p:sldId id="37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6600"/>
    <a:srgbClr val="CCFFCC"/>
    <a:srgbClr val="FF0066"/>
    <a:srgbClr val="E1F2F3"/>
    <a:srgbClr val="3333FF"/>
    <a:srgbClr val="FFCC00"/>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214" autoAdjust="0"/>
  </p:normalViewPr>
  <p:slideViewPr>
    <p:cSldViewPr>
      <p:cViewPr>
        <p:scale>
          <a:sx n="100" d="100"/>
          <a:sy n="100" d="100"/>
        </p:scale>
        <p:origin x="-1944"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634417-43BE-443B-8C3F-12A500929926}" type="datetimeFigureOut">
              <a:rPr lang="zh-CN" altLang="en-US"/>
              <a:pPr>
                <a:defRPr/>
              </a:pPr>
              <a:t>2016-10-18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E295F53-CF70-46DB-B2A7-91BA9A41BAB7}" type="slidenum">
              <a:rPr lang="zh-CN" altLang="en-US"/>
              <a:pPr>
                <a:defRPr/>
              </a:pPr>
              <a:t>‹#›</a:t>
            </a:fld>
            <a:endParaRPr lang="zh-CN" altLang="en-US"/>
          </a:p>
        </p:txBody>
      </p:sp>
    </p:spTree>
    <p:extLst>
      <p:ext uri="{BB962C8B-B14F-4D97-AF65-F5344CB8AC3E}">
        <p14:creationId xmlns:p14="http://schemas.microsoft.com/office/powerpoint/2010/main" val="1697965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E295F53-CF70-46DB-B2A7-91BA9A41BAB7}" type="slidenum">
              <a:rPr lang="zh-CN" altLang="en-US" smtClean="0"/>
              <a:pPr>
                <a:defRPr/>
              </a:pPr>
              <a:t>6</a:t>
            </a:fld>
            <a:endParaRPr lang="zh-CN" altLang="en-US"/>
          </a:p>
        </p:txBody>
      </p:sp>
    </p:spTree>
    <p:extLst>
      <p:ext uri="{BB962C8B-B14F-4D97-AF65-F5344CB8AC3E}">
        <p14:creationId xmlns:p14="http://schemas.microsoft.com/office/powerpoint/2010/main" val="215662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3F1BAE-7E9D-4254-84ED-656B09227C3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609A72-F642-41F4-B215-1B6C26D30B9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A80449-345E-4237-AA45-FDEA16D4D1F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ED56DE9-130F-43FB-A317-3EC7DCF9FFD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C881CE-EC6F-4212-88BE-0FDAA71037D2}"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457200" y="1600200"/>
            <a:ext cx="4038600" cy="4525963"/>
          </a:xfrm>
        </p:spPr>
        <p:txBody>
          <a:bodyPr/>
          <a:lstStyle/>
          <a:p>
            <a:pPr lvl="0"/>
            <a:endParaRPr lang="zh-CN" altLang="en-US" noProof="0" smtClean="0"/>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1EB23C-BCEA-4913-B133-5BFA90A25020}"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370028F-ACF1-4D35-B271-BBCDFF977C42}"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04F7465-0042-4D35-B8C2-2DE3166E9B79}"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E911A6D-46FE-4F3F-BBA0-F4DE4079B1E7}"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FF56767-FC4A-472C-B1F3-712949189462}"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D3E02489-2CDA-4282-B1FA-A9BCB2ED086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B4882D-23CE-4D32-93B6-AFC3F20F1C16}"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5847AEC0-68D6-4589-A02F-2BD9C325D938}"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1FF27797-8D58-46D2-95C3-10546725343C}"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4077F90-1C1E-4FF8-8381-26F847AFCF49}"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4D1BCEB-4F8F-4379-999C-B104FB4C64DA}"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3E84A4-592C-4C9C-94C7-5CBA144934C0}"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35BA13B-384F-45E1-9948-3687F56ACFE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6" name="Title 15"/>
          <p:cNvSpPr>
            <a:spLocks noGrp="1"/>
          </p:cNvSpPr>
          <p:nvPr>
            <p:ph type="title"/>
          </p:nvPr>
        </p:nvSpPr>
        <p:spPr>
          <a:xfrm>
            <a:off x="2438400" y="1447800"/>
            <a:ext cx="3962400" cy="2133600"/>
          </a:xfrm>
        </p:spPr>
        <p:txBody>
          <a:bodyPr anchor="b"/>
          <a:lstStyle/>
          <a:p>
            <a:r>
              <a:rPr lang="zh-CN" altLang="en-US" smtClean="0"/>
              <a:t>单击此处编辑母版标题样式</a:t>
            </a:r>
            <a:endParaRPr lang="en-US" dirty="0"/>
          </a:p>
        </p:txBody>
      </p:sp>
      <p:sp>
        <p:nvSpPr>
          <p:cNvPr id="13" name="Date Placeholder 12"/>
          <p:cNvSpPr>
            <a:spLocks noGrp="1"/>
          </p:cNvSpPr>
          <p:nvPr>
            <p:ph type="dt" sz="half" idx="10"/>
          </p:nvPr>
        </p:nvSpPr>
        <p:spPr>
          <a:xfrm>
            <a:off x="3582988" y="6426201"/>
            <a:ext cx="2819399" cy="126999"/>
          </a:xfrm>
        </p:spPr>
        <p:txBody>
          <a:bodyPr/>
          <a:lstStyle/>
          <a:p>
            <a:pPr>
              <a:defRPr/>
            </a:pPr>
            <a:endParaRPr lang="en-US" altLang="zh-C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pPr>
              <a:defRPr/>
            </a:pPr>
            <a:fld id="{023F1BAE-7E9D-4254-84ED-656B09227C38}" type="slidenum">
              <a:rPr lang="en-US" altLang="zh-CN" smtClean="0"/>
              <a:pPr>
                <a:defRPr/>
              </a:pPr>
              <a:t>‹#›</a:t>
            </a:fld>
            <a:endParaRPr lang="en-US" altLang="zh-CN"/>
          </a:p>
        </p:txBody>
      </p:sp>
      <p:sp>
        <p:nvSpPr>
          <p:cNvPr id="15" name="Footer Placeholder 14"/>
          <p:cNvSpPr>
            <a:spLocks noGrp="1"/>
          </p:cNvSpPr>
          <p:nvPr>
            <p:ph type="ftr" sz="quarter" idx="12"/>
          </p:nvPr>
        </p:nvSpPr>
        <p:spPr>
          <a:xfrm>
            <a:off x="3581400" y="6296248"/>
            <a:ext cx="2820987" cy="152400"/>
          </a:xfrm>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pPr>
              <a:defRPr/>
            </a:pPr>
            <a:endParaRPr lang="en-US" altLang="zh-CN"/>
          </a:p>
        </p:txBody>
      </p:sp>
      <p:sp>
        <p:nvSpPr>
          <p:cNvPr id="11" name="Slide Number Placeholder 10"/>
          <p:cNvSpPr>
            <a:spLocks noGrp="1"/>
          </p:cNvSpPr>
          <p:nvPr>
            <p:ph type="sldNum" sz="quarter" idx="11"/>
          </p:nvPr>
        </p:nvSpPr>
        <p:spPr/>
        <p:txBody>
          <a:bodyPr/>
          <a:lstStyle/>
          <a:p>
            <a:pPr>
              <a:defRPr/>
            </a:pPr>
            <a:fld id="{50B4882D-23CE-4D32-93B6-AFC3F20F1C16}" type="slidenum">
              <a:rPr lang="en-US" altLang="zh-CN" smtClean="0"/>
              <a:pPr>
                <a:defRPr/>
              </a:pPr>
              <a:t>‹#›</a:t>
            </a:fld>
            <a:endParaRPr lang="en-US" altLang="zh-CN"/>
          </a:p>
        </p:txBody>
      </p:sp>
      <p:sp>
        <p:nvSpPr>
          <p:cNvPr id="12" name="Footer Placeholder 11"/>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pPr>
              <a:defRPr/>
            </a:pPr>
            <a:endParaRPr lang="en-US" altLang="zh-CN"/>
          </a:p>
        </p:txBody>
      </p:sp>
      <p:sp>
        <p:nvSpPr>
          <p:cNvPr id="13" name="Slide Number Placeholder 12"/>
          <p:cNvSpPr>
            <a:spLocks noGrp="1"/>
          </p:cNvSpPr>
          <p:nvPr>
            <p:ph type="sldNum" sz="quarter" idx="11"/>
          </p:nvPr>
        </p:nvSpPr>
        <p:spPr>
          <a:xfrm>
            <a:off x="4116388" y="6400800"/>
            <a:ext cx="533400" cy="152400"/>
          </a:xfrm>
        </p:spPr>
        <p:txBody>
          <a:bodyPr/>
          <a:lstStyle/>
          <a:p>
            <a:pPr>
              <a:defRPr/>
            </a:pPr>
            <a:fld id="{31AEF934-81EC-423C-80B3-DD7CA6DA5C00}" type="slidenum">
              <a:rPr lang="en-US" altLang="zh-CN" smtClean="0"/>
              <a:pPr>
                <a:defRPr/>
              </a:pPr>
              <a:t>‹#›</a:t>
            </a:fld>
            <a:endParaRPr lang="en-US" altLang="zh-CN"/>
          </a:p>
        </p:txBody>
      </p:sp>
      <p:sp>
        <p:nvSpPr>
          <p:cNvPr id="14" name="Footer Placeholder 13"/>
          <p:cNvSpPr>
            <a:spLocks noGrp="1"/>
          </p:cNvSpPr>
          <p:nvPr>
            <p:ph type="ftr" sz="quarter" idx="12"/>
          </p:nvPr>
        </p:nvSpPr>
        <p:spPr>
          <a:xfrm>
            <a:off x="838200" y="6296248"/>
            <a:ext cx="2820987" cy="152400"/>
          </a:xfrm>
        </p:spPr>
        <p:txBody>
          <a:bodyPr/>
          <a:lstStyle/>
          <a:p>
            <a:pPr>
              <a:defRPr/>
            </a:pPr>
            <a:endParaRPr lang="en-US" altLang="zh-CN"/>
          </a:p>
        </p:txBody>
      </p:sp>
      <p:sp>
        <p:nvSpPr>
          <p:cNvPr id="15" name="Title 14"/>
          <p:cNvSpPr>
            <a:spLocks noGrp="1"/>
          </p:cNvSpPr>
          <p:nvPr>
            <p:ph type="title"/>
          </p:nvPr>
        </p:nvSpPr>
        <p:spPr>
          <a:xfrm>
            <a:off x="457200" y="1828800"/>
            <a:ext cx="3200400" cy="1752600"/>
          </a:xfrm>
        </p:spPr>
        <p:txBody>
          <a:bodyPr anchor="b"/>
          <a:lstStyle/>
          <a:p>
            <a:r>
              <a:rPr lang="zh-CN" altLang="en-US" smtClean="0"/>
              <a:t>单击此处编辑母版标题样式</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9" name="Date Placeholder 8"/>
          <p:cNvSpPr>
            <a:spLocks noGrp="1"/>
          </p:cNvSpPr>
          <p:nvPr>
            <p:ph type="dt" sz="half" idx="10"/>
          </p:nvPr>
        </p:nvSpPr>
        <p:spPr/>
        <p:txBody>
          <a:bodyPr/>
          <a:lstStyle/>
          <a:p>
            <a:pPr>
              <a:defRPr/>
            </a:pPr>
            <a:endParaRPr lang="en-US" altLang="zh-CN"/>
          </a:p>
        </p:txBody>
      </p:sp>
      <p:sp>
        <p:nvSpPr>
          <p:cNvPr id="13" name="Slide Number Placeholder 12"/>
          <p:cNvSpPr>
            <a:spLocks noGrp="1"/>
          </p:cNvSpPr>
          <p:nvPr>
            <p:ph type="sldNum" sz="quarter" idx="11"/>
          </p:nvPr>
        </p:nvSpPr>
        <p:spPr/>
        <p:txBody>
          <a:bodyPr/>
          <a:lstStyle/>
          <a:p>
            <a:pPr>
              <a:defRPr/>
            </a:pPr>
            <a:fld id="{1549D7A4-DA17-46F2-8E0C-E448C4C179D7}" type="slidenum">
              <a:rPr lang="en-US" altLang="zh-CN" smtClean="0"/>
              <a:pPr>
                <a:defRPr/>
              </a:pPr>
              <a:t>‹#›</a:t>
            </a:fld>
            <a:endParaRPr lang="en-US" altLang="zh-CN"/>
          </a:p>
        </p:txBody>
      </p:sp>
      <p:sp>
        <p:nvSpPr>
          <p:cNvPr id="14" name="Footer Placeholder 13"/>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AEF934-81EC-423C-80B3-DD7CA6DA5C00}"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Title 1"/>
          <p:cNvSpPr>
            <a:spLocks noGrp="1"/>
          </p:cNvSpPr>
          <p:nvPr>
            <p:ph type="title"/>
          </p:nvPr>
        </p:nvSpPr>
        <p:spPr>
          <a:xfrm>
            <a:off x="4876800" y="457200"/>
            <a:ext cx="2819400" cy="5714999"/>
          </a:xfrm>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pPr>
              <a:defRPr/>
            </a:pPr>
            <a:endParaRPr lang="en-US" altLang="zh-CN"/>
          </a:p>
        </p:txBody>
      </p:sp>
      <p:sp>
        <p:nvSpPr>
          <p:cNvPr id="14" name="Slide Number Placeholder 13"/>
          <p:cNvSpPr>
            <a:spLocks noGrp="1"/>
          </p:cNvSpPr>
          <p:nvPr>
            <p:ph type="sldNum" sz="quarter" idx="11"/>
          </p:nvPr>
        </p:nvSpPr>
        <p:spPr/>
        <p:txBody>
          <a:bodyPr/>
          <a:lstStyle/>
          <a:p>
            <a:pPr>
              <a:defRPr/>
            </a:pPr>
            <a:fld id="{AE048C73-9BE3-4709-8721-58A61F12A479}" type="slidenum">
              <a:rPr lang="en-US" altLang="zh-CN" smtClean="0"/>
              <a:pPr>
                <a:defRPr/>
              </a:pPr>
              <a:t>‹#›</a:t>
            </a:fld>
            <a:endParaRPr lang="en-US" altLang="zh-CN"/>
          </a:p>
        </p:txBody>
      </p:sp>
      <p:sp>
        <p:nvSpPr>
          <p:cNvPr id="16" name="Footer Placeholder 15"/>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zh-CN" altLang="en-US" smtClean="0"/>
              <a:t>单击此处编辑母版标题样式</a:t>
            </a:r>
            <a:endParaRPr lang="en-US" dirty="0"/>
          </a:p>
        </p:txBody>
      </p:sp>
      <p:sp>
        <p:nvSpPr>
          <p:cNvPr id="9" name="Date Placeholder 8"/>
          <p:cNvSpPr>
            <a:spLocks noGrp="1"/>
          </p:cNvSpPr>
          <p:nvPr>
            <p:ph type="dt" sz="half" idx="10"/>
          </p:nvPr>
        </p:nvSpPr>
        <p:spPr/>
        <p:txBody>
          <a:bodyPr/>
          <a:lstStyle/>
          <a:p>
            <a:pPr>
              <a:defRPr/>
            </a:pPr>
            <a:endParaRPr lang="en-US" altLang="zh-CN"/>
          </a:p>
        </p:txBody>
      </p:sp>
      <p:sp>
        <p:nvSpPr>
          <p:cNvPr id="10" name="Slide Number Placeholder 9"/>
          <p:cNvSpPr>
            <a:spLocks noGrp="1"/>
          </p:cNvSpPr>
          <p:nvPr>
            <p:ph type="sldNum" sz="quarter" idx="11"/>
          </p:nvPr>
        </p:nvSpPr>
        <p:spPr/>
        <p:txBody>
          <a:bodyPr/>
          <a:lstStyle/>
          <a:p>
            <a:pPr>
              <a:defRPr/>
            </a:pPr>
            <a:fld id="{337AC1BB-D3F3-4FA2-89BB-4D4787FD97EC}" type="slidenum">
              <a:rPr lang="en-US" altLang="zh-CN" smtClean="0"/>
              <a:pPr>
                <a:defRPr/>
              </a:pPr>
              <a:t>‹#›</a:t>
            </a:fld>
            <a:endParaRPr lang="en-US" altLang="zh-CN"/>
          </a:p>
        </p:txBody>
      </p:sp>
      <p:sp>
        <p:nvSpPr>
          <p:cNvPr id="11" name="Footer Placeholder 10"/>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pPr>
              <a:defRPr/>
            </a:pPr>
            <a:endParaRPr lang="en-US" altLang="zh-CN"/>
          </a:p>
        </p:txBody>
      </p:sp>
      <p:sp>
        <p:nvSpPr>
          <p:cNvPr id="9" name="Slide Number Placeholder 8"/>
          <p:cNvSpPr>
            <a:spLocks noGrp="1"/>
          </p:cNvSpPr>
          <p:nvPr>
            <p:ph type="sldNum" sz="quarter" idx="11"/>
          </p:nvPr>
        </p:nvSpPr>
        <p:spPr/>
        <p:txBody>
          <a:bodyPr/>
          <a:lstStyle/>
          <a:p>
            <a:pPr>
              <a:defRPr/>
            </a:pPr>
            <a:fld id="{BD954787-F5D2-420D-BAD3-D04324EE1419}" type="slidenum">
              <a:rPr lang="en-US" altLang="zh-CN" smtClean="0"/>
              <a:pPr>
                <a:defRPr/>
              </a:pPr>
              <a:t>‹#›</a:t>
            </a:fld>
            <a:endParaRPr lang="en-US" altLang="zh-CN"/>
          </a:p>
        </p:txBody>
      </p:sp>
      <p:sp>
        <p:nvSpPr>
          <p:cNvPr id="10" name="Footer Placeholder 9"/>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5" name="Date Placeholder 14"/>
          <p:cNvSpPr>
            <a:spLocks noGrp="1"/>
          </p:cNvSpPr>
          <p:nvPr>
            <p:ph type="dt" sz="half" idx="10"/>
          </p:nvPr>
        </p:nvSpPr>
        <p:spPr/>
        <p:txBody>
          <a:bodyPr/>
          <a:lstStyle/>
          <a:p>
            <a:pPr>
              <a:defRPr/>
            </a:pPr>
            <a:endParaRPr lang="en-US" altLang="zh-CN"/>
          </a:p>
        </p:txBody>
      </p:sp>
      <p:sp>
        <p:nvSpPr>
          <p:cNvPr id="16" name="Slide Number Placeholder 15"/>
          <p:cNvSpPr>
            <a:spLocks noGrp="1"/>
          </p:cNvSpPr>
          <p:nvPr>
            <p:ph type="sldNum" sz="quarter" idx="11"/>
          </p:nvPr>
        </p:nvSpPr>
        <p:spPr/>
        <p:txBody>
          <a:bodyPr/>
          <a:lstStyle/>
          <a:p>
            <a:pPr>
              <a:defRPr/>
            </a:pPr>
            <a:fld id="{D9090342-BD0B-447D-BCC4-58D20458A4DC}" type="slidenum">
              <a:rPr lang="en-US" altLang="zh-CN" smtClean="0"/>
              <a:pPr>
                <a:defRPr/>
              </a:pPr>
              <a:t>‹#›</a:t>
            </a:fld>
            <a:endParaRPr lang="en-US" altLang="zh-CN"/>
          </a:p>
        </p:txBody>
      </p:sp>
      <p:sp>
        <p:nvSpPr>
          <p:cNvPr id="17" name="Footer Placeholder 16"/>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zh-CN" altLang="en-US" smtClean="0"/>
              <a:t>单击此处编辑母版标题样式</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6" name="Date Placeholder 15"/>
          <p:cNvSpPr>
            <a:spLocks noGrp="1"/>
          </p:cNvSpPr>
          <p:nvPr>
            <p:ph type="dt" sz="half" idx="10"/>
          </p:nvPr>
        </p:nvSpPr>
        <p:spPr/>
        <p:txBody>
          <a:bodyPr/>
          <a:lstStyle/>
          <a:p>
            <a:pPr>
              <a:defRPr/>
            </a:pPr>
            <a:endParaRPr lang="en-US" altLang="zh-CN"/>
          </a:p>
        </p:txBody>
      </p:sp>
      <p:sp>
        <p:nvSpPr>
          <p:cNvPr id="17" name="Slide Number Placeholder 16"/>
          <p:cNvSpPr>
            <a:spLocks noGrp="1"/>
          </p:cNvSpPr>
          <p:nvPr>
            <p:ph type="sldNum" sz="quarter" idx="11"/>
          </p:nvPr>
        </p:nvSpPr>
        <p:spPr/>
        <p:txBody>
          <a:bodyPr/>
          <a:lstStyle/>
          <a:p>
            <a:pPr>
              <a:defRPr/>
            </a:pPr>
            <a:fld id="{E79F3D2D-BCC7-4A2B-AE4F-8F36AB8C31AC}" type="slidenum">
              <a:rPr lang="en-US" altLang="zh-CN" smtClean="0"/>
              <a:pPr>
                <a:defRPr/>
              </a:pPr>
              <a:t>‹#›</a:t>
            </a:fld>
            <a:endParaRPr lang="en-US" altLang="zh-CN"/>
          </a:p>
        </p:txBody>
      </p:sp>
      <p:sp>
        <p:nvSpPr>
          <p:cNvPr id="18" name="Footer Placeholder 17"/>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pPr>
              <a:defRPr/>
            </a:pPr>
            <a:endParaRPr lang="en-US" altLang="zh-CN"/>
          </a:p>
        </p:txBody>
      </p:sp>
      <p:sp>
        <p:nvSpPr>
          <p:cNvPr id="14" name="Slide Number Placeholder 13"/>
          <p:cNvSpPr>
            <a:spLocks noGrp="1"/>
          </p:cNvSpPr>
          <p:nvPr>
            <p:ph type="sldNum" sz="quarter" idx="11"/>
          </p:nvPr>
        </p:nvSpPr>
        <p:spPr/>
        <p:txBody>
          <a:bodyPr/>
          <a:lstStyle/>
          <a:p>
            <a:pPr>
              <a:defRPr/>
            </a:pPr>
            <a:fld id="{1E609A72-F642-41F4-B215-1B6C26D30B9F}" type="slidenum">
              <a:rPr lang="en-US" altLang="zh-CN" smtClean="0"/>
              <a:pPr>
                <a:defRPr/>
              </a:pPr>
              <a:t>‹#›</a:t>
            </a:fld>
            <a:endParaRPr lang="en-US" altLang="zh-CN"/>
          </a:p>
        </p:txBody>
      </p:sp>
      <p:sp>
        <p:nvSpPr>
          <p:cNvPr id="15" name="Footer Placeholder 14"/>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12"/>
          <p:cNvSpPr>
            <a:spLocks noGrp="1"/>
          </p:cNvSpPr>
          <p:nvPr>
            <p:ph type="dt" sz="half" idx="10"/>
          </p:nvPr>
        </p:nvSpPr>
        <p:spPr/>
        <p:txBody>
          <a:bodyPr/>
          <a:lstStyle/>
          <a:p>
            <a:pPr>
              <a:defRPr/>
            </a:pPr>
            <a:endParaRPr lang="en-US" altLang="zh-CN"/>
          </a:p>
        </p:txBody>
      </p:sp>
      <p:sp>
        <p:nvSpPr>
          <p:cNvPr id="14" name="Slide Number Placeholder 13"/>
          <p:cNvSpPr>
            <a:spLocks noGrp="1"/>
          </p:cNvSpPr>
          <p:nvPr>
            <p:ph type="sldNum" sz="quarter" idx="11"/>
          </p:nvPr>
        </p:nvSpPr>
        <p:spPr/>
        <p:txBody>
          <a:bodyPr/>
          <a:lstStyle/>
          <a:p>
            <a:pPr>
              <a:defRPr/>
            </a:pPr>
            <a:fld id="{0EA80449-345E-4237-AA45-FDEA16D4D1F5}" type="slidenum">
              <a:rPr lang="en-US" altLang="zh-CN" smtClean="0"/>
              <a:pPr>
                <a:defRPr/>
              </a:pPr>
              <a:t>‹#›</a:t>
            </a:fld>
            <a:endParaRPr lang="en-US" altLang="zh-CN"/>
          </a:p>
        </p:txBody>
      </p:sp>
      <p:sp>
        <p:nvSpPr>
          <p:cNvPr id="15" name="Footer Placeholder 14"/>
          <p:cNvSpPr>
            <a:spLocks noGrp="1"/>
          </p:cNvSpPr>
          <p:nvPr>
            <p:ph type="ftr" sz="quarter" idx="12"/>
          </p:nvPr>
        </p:nvSpPr>
        <p:spPr/>
        <p:txBody>
          <a:bodyPr/>
          <a:lstStyle/>
          <a:p>
            <a:pPr>
              <a:defRPr/>
            </a:pPr>
            <a:endParaRPr lang="en-US" altLang="zh-CN"/>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23F1BAE-7E9D-4254-84ED-656B09227C38}" type="slidenum">
              <a:rPr lang="en-US" altLang="zh-CN" smtClean="0"/>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0B4882D-23CE-4D32-93B6-AFC3F20F1C16}" type="slidenum">
              <a:rPr lang="en-US" altLang="zh-CN" smtClean="0"/>
              <a:pPr>
                <a:defRPr/>
              </a:pPr>
              <a:t>‹#›</a:t>
            </a:fld>
            <a:endParaRPr lang="en-US" altLang="zh-CN"/>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31AEF934-81EC-423C-80B3-DD7CA6DA5C00}"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49D7A4-DA17-46F2-8E0C-E448C4C179D7}"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549D7A4-DA17-46F2-8E0C-E448C4C179D7}" type="slidenum">
              <a:rPr lang="en-US" altLang="zh-CN" smtClean="0"/>
              <a:pPr>
                <a:defRPr/>
              </a:pPr>
              <a:t>‹#›</a:t>
            </a:fld>
            <a:endParaRPr lang="en-US" altLang="zh-CN"/>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AE048C73-9BE3-4709-8721-58A61F12A479}" type="slidenum">
              <a:rPr lang="en-US" altLang="zh-CN" smtClean="0"/>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337AC1BB-D3F3-4FA2-89BB-4D4787FD97EC}" type="slidenum">
              <a:rPr lang="en-US" altLang="zh-CN" smtClean="0"/>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BD954787-F5D2-420D-BAD3-D04324EE1419}" type="slidenum">
              <a:rPr lang="en-US" altLang="zh-CN" smtClean="0"/>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D9090342-BD0B-447D-BCC4-58D20458A4DC}" type="slidenum">
              <a:rPr lang="en-US" altLang="zh-CN" smtClean="0"/>
              <a:pPr>
                <a:defRPr/>
              </a:pPr>
              <a:t>‹#›</a:t>
            </a:fld>
            <a:endParaRPr lang="en-US" altLang="zh-C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E79F3D2D-BCC7-4A2B-AE4F-8F36AB8C31AC}" type="slidenum">
              <a:rPr lang="en-US" altLang="zh-CN" smtClean="0"/>
              <a:pPr>
                <a:defRPr/>
              </a:pPr>
              <a:t>‹#›</a:t>
            </a:fld>
            <a:endParaRPr lang="en-US" altLang="zh-C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E609A72-F642-41F4-B215-1B6C26D30B9F}" type="slidenum">
              <a:rPr lang="en-US" altLang="zh-CN" smtClean="0"/>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EA80449-345E-4237-AA45-FDEA16D4D1F5}" type="slidenum">
              <a:rPr lang="en-US" altLang="zh-CN" smtClean="0"/>
              <a:pPr>
                <a:defRPr/>
              </a:pPr>
              <a:t>‹#›</a:t>
            </a:fld>
            <a:endParaRPr lang="en-US" altLang="zh-C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E048C73-9BE3-4709-8721-58A61F12A47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37AC1BB-D3F3-4FA2-89BB-4D4787FD97E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954787-F5D2-420D-BAD3-D04324EE141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9090342-BD0B-447D-BCC4-58D20458A4D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9F3D2D-BCC7-4A2B-AE4F-8F36AB8C31A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7BD2328-2692-4676-8499-66AEA85ACB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9EC22F-7369-4933-B990-736D08546F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pPr>
              <a:defRPr/>
            </a:pPr>
            <a:fld id="{77BD2328-2692-4676-8499-66AEA85ACB32}" type="slidenum">
              <a:rPr lang="en-US" altLang="zh-CN" smtClean="0"/>
              <a:pPr>
                <a:defRPr/>
              </a:pPr>
              <a:t>‹#›</a:t>
            </a:fld>
            <a:endParaRPr lang="en-US" altLang="zh-C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pPr>
              <a:defRPr/>
            </a:pPr>
            <a:endParaRPr lang="en-US" altLang="zh-C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7BD2328-2692-4676-8499-66AEA85ACB32}" type="slidenum">
              <a:rPr lang="en-US" altLang="zh-CN" smtClean="0"/>
              <a:pPr>
                <a:defRPr/>
              </a:pPr>
              <a:t>‹#›</a:t>
            </a:fld>
            <a:endParaRPr lang="en-US" altLang="zh-C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28625" y="1357313"/>
            <a:ext cx="8143875" cy="1107996"/>
          </a:xfrm>
          <a:prstGeom prst="rect">
            <a:avLst/>
          </a:prstGeom>
          <a:noFill/>
        </p:spPr>
        <p:txBody>
          <a:bodyPr>
            <a:spAutoFit/>
          </a:bodyPr>
          <a:lstStyle/>
          <a:p>
            <a:pPr>
              <a:defRPr/>
            </a:pPr>
            <a:r>
              <a:rPr lang="zh-CN" altLang="en-US" sz="6600" b="1" dirty="0" smtClean="0">
                <a:effectLst>
                  <a:outerShdw blurRad="38100" dist="38100" dir="2700000" algn="tl">
                    <a:srgbClr val="000000">
                      <a:alpha val="43137"/>
                    </a:srgbClr>
                  </a:outerShdw>
                </a:effectLst>
                <a:latin typeface="黑体" pitchFamily="49" charset="-122"/>
                <a:ea typeface="黑体" pitchFamily="49" charset="-122"/>
              </a:rPr>
              <a:t>第三课  多彩的消费</a:t>
            </a:r>
            <a:endParaRPr lang="zh-CN" altLang="en-US" sz="6600" b="1" dirty="0">
              <a:effectLst>
                <a:outerShdw blurRad="38100" dist="38100" dir="2700000" algn="tl">
                  <a:srgbClr val="000000">
                    <a:alpha val="43137"/>
                  </a:srgbClr>
                </a:outerShdw>
              </a:effectLst>
              <a:latin typeface="黑体" pitchFamily="49" charset="-122"/>
              <a:ea typeface="黑体" pitchFamily="49" charset="-122"/>
            </a:endParaRPr>
          </a:p>
        </p:txBody>
      </p:sp>
      <p:sp>
        <p:nvSpPr>
          <p:cNvPr id="5" name="TextBox 4"/>
          <p:cNvSpPr txBox="1">
            <a:spLocks noChangeArrowheads="1"/>
          </p:cNvSpPr>
          <p:nvPr/>
        </p:nvSpPr>
        <p:spPr bwMode="auto">
          <a:xfrm>
            <a:off x="1571625" y="3429000"/>
            <a:ext cx="5429250" cy="769938"/>
          </a:xfrm>
          <a:prstGeom prst="rect">
            <a:avLst/>
          </a:prstGeom>
          <a:noFill/>
          <a:ln w="9525">
            <a:noFill/>
            <a:miter lim="800000"/>
            <a:headEnd/>
            <a:tailEnd/>
          </a:ln>
        </p:spPr>
        <p:txBody>
          <a:bodyPr>
            <a:spAutoFit/>
          </a:bodyPr>
          <a:lstStyle/>
          <a:p>
            <a:r>
              <a:rPr lang="zh-CN" altLang="en-US" sz="4400" b="1" dirty="0" smtClean="0">
                <a:solidFill>
                  <a:srgbClr val="C00000"/>
                </a:solidFill>
                <a:latin typeface="黑体" panose="02010609060101010101" pitchFamily="49" charset="-122"/>
                <a:ea typeface="黑体" panose="02010609060101010101" pitchFamily="49" charset="-122"/>
              </a:rPr>
              <a:t>消费及其类型</a:t>
            </a:r>
            <a:endParaRPr lang="zh-CN" altLang="en-US" sz="4400" b="1" dirty="0">
              <a:solidFill>
                <a:srgbClr val="C00000"/>
              </a:solidFill>
              <a:latin typeface="黑体" panose="02010609060101010101" pitchFamily="49" charset="-122"/>
              <a:ea typeface="黑体" panose="02010609060101010101" pitchFamily="49" charset="-122"/>
            </a:endParaRPr>
          </a:p>
        </p:txBody>
      </p:sp>
      <p:pic>
        <p:nvPicPr>
          <p:cNvPr id="6" name="Picture 9" descr="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1" y="5805488"/>
            <a:ext cx="9144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9" name="Text Box 5"/>
          <p:cNvSpPr txBox="1">
            <a:spLocks noChangeArrowheads="1"/>
          </p:cNvSpPr>
          <p:nvPr/>
        </p:nvSpPr>
        <p:spPr bwMode="auto">
          <a:xfrm>
            <a:off x="571472" y="285728"/>
            <a:ext cx="1714512" cy="830997"/>
          </a:xfrm>
          <a:prstGeom prst="rect">
            <a:avLst/>
          </a:prstGeom>
          <a:noFill/>
          <a:ln w="28575">
            <a:solidFill>
              <a:srgbClr val="0000FF"/>
            </a:solidFill>
            <a:miter lim="800000"/>
            <a:headEnd/>
            <a:tailEnd/>
          </a:ln>
          <a:effectLst/>
        </p:spPr>
        <p:txBody>
          <a:bodyPr wrap="square">
            <a:spAutoFit/>
          </a:bodyPr>
          <a:lstStyle/>
          <a:p>
            <a:pPr>
              <a:spcBef>
                <a:spcPct val="50000"/>
              </a:spcBef>
            </a:pPr>
            <a:r>
              <a:rPr lang="zh-CN" altLang="en-US" sz="4800" b="1" dirty="0" smtClean="0">
                <a:solidFill>
                  <a:srgbClr val="FF0000"/>
                </a:solidFill>
                <a:latin typeface="黑体" pitchFamily="49" charset="-122"/>
                <a:ea typeface="黑体" pitchFamily="49" charset="-122"/>
              </a:rPr>
              <a:t>归纳：</a:t>
            </a:r>
            <a:endParaRPr lang="zh-CN" altLang="en-US" sz="4800" b="1" dirty="0">
              <a:solidFill>
                <a:srgbClr val="FF0000"/>
              </a:solidFill>
              <a:latin typeface="黑体" pitchFamily="49" charset="-122"/>
              <a:ea typeface="黑体" pitchFamily="49" charset="-122"/>
            </a:endParaRPr>
          </a:p>
        </p:txBody>
      </p:sp>
      <p:sp>
        <p:nvSpPr>
          <p:cNvPr id="159751" name="Text Box 7"/>
          <p:cNvSpPr txBox="1">
            <a:spLocks noChangeArrowheads="1"/>
          </p:cNvSpPr>
          <p:nvPr/>
        </p:nvSpPr>
        <p:spPr bwMode="auto">
          <a:xfrm>
            <a:off x="571472" y="1428736"/>
            <a:ext cx="6119812" cy="482600"/>
          </a:xfrm>
          <a:prstGeom prst="rect">
            <a:avLst/>
          </a:prstGeom>
          <a:noFill/>
          <a:ln w="9525" algn="ctr">
            <a:noFill/>
            <a:miter lim="800000"/>
            <a:headEnd/>
            <a:tailEnd/>
          </a:ln>
          <a:effectLst/>
        </p:spPr>
        <p:txBody>
          <a:bodyPr>
            <a:spAutoFit/>
          </a:bodyPr>
          <a:lstStyle/>
          <a:p>
            <a:pPr>
              <a:lnSpc>
                <a:spcPct val="80000"/>
              </a:lnSpc>
              <a:spcBef>
                <a:spcPct val="50000"/>
              </a:spcBef>
            </a:pPr>
            <a:r>
              <a:rPr lang="en-US" altLang="zh-CN" sz="3200" b="1" dirty="0">
                <a:solidFill>
                  <a:srgbClr val="0000CC"/>
                </a:solidFill>
                <a:latin typeface="楷体_GB2312" charset="-122"/>
                <a:ea typeface="楷体_GB2312" charset="-122"/>
              </a:rPr>
              <a:t>(1)</a:t>
            </a:r>
            <a:r>
              <a:rPr lang="zh-CN" altLang="en-US" sz="3200" b="1" dirty="0">
                <a:solidFill>
                  <a:srgbClr val="0000CC"/>
                </a:solidFill>
                <a:latin typeface="楷体_GB2312" charset="-122"/>
                <a:ea typeface="楷体_GB2312" charset="-122"/>
              </a:rPr>
              <a:t>收入是消费的基础和前提</a:t>
            </a:r>
          </a:p>
        </p:txBody>
      </p:sp>
      <p:sp>
        <p:nvSpPr>
          <p:cNvPr id="159752" name="Rectangle 8"/>
          <p:cNvSpPr>
            <a:spLocks noChangeArrowheads="1"/>
          </p:cNvSpPr>
          <p:nvPr/>
        </p:nvSpPr>
        <p:spPr bwMode="auto">
          <a:xfrm>
            <a:off x="357158" y="2143116"/>
            <a:ext cx="8351837" cy="148265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3200" b="1" dirty="0">
                <a:solidFill>
                  <a:srgbClr val="0000CC"/>
                </a:solidFill>
                <a:latin typeface="楷体_GB2312" charset="-122"/>
                <a:ea typeface="楷体_GB2312" charset="-122"/>
              </a:rPr>
              <a:t>（</a:t>
            </a:r>
            <a:r>
              <a:rPr lang="en-US" altLang="zh-CN" sz="3200" b="1" dirty="0">
                <a:solidFill>
                  <a:srgbClr val="0000CC"/>
                </a:solidFill>
                <a:latin typeface="楷体_GB2312" charset="-122"/>
                <a:ea typeface="楷体_GB2312" charset="-122"/>
              </a:rPr>
              <a:t>2</a:t>
            </a:r>
            <a:r>
              <a:rPr lang="zh-CN" altLang="en-US" sz="3200" b="1" dirty="0">
                <a:solidFill>
                  <a:srgbClr val="0000CC"/>
                </a:solidFill>
                <a:latin typeface="楷体_GB2312" charset="-122"/>
                <a:ea typeface="楷体_GB2312" charset="-122"/>
              </a:rPr>
              <a:t>）</a:t>
            </a:r>
            <a:r>
              <a:rPr lang="en-US" altLang="zh-CN" sz="3200" b="1" dirty="0">
                <a:solidFill>
                  <a:srgbClr val="0000CC"/>
                </a:solidFill>
                <a:latin typeface="楷体_GB2312" charset="-122"/>
                <a:ea typeface="楷体_GB2312" charset="-122"/>
              </a:rPr>
              <a:t> </a:t>
            </a:r>
            <a:r>
              <a:rPr lang="zh-CN" altLang="en-US" sz="3200" b="1" dirty="0">
                <a:solidFill>
                  <a:srgbClr val="0000CC"/>
                </a:solidFill>
                <a:latin typeface="楷体_GB2312" charset="-122"/>
                <a:ea typeface="楷体_GB2312" charset="-122"/>
              </a:rPr>
              <a:t>居民消费水平不仅取决于当前的收入，而且受</a:t>
            </a:r>
            <a:r>
              <a:rPr lang="zh-CN" altLang="en-US" sz="3200" b="1" dirty="0">
                <a:solidFill>
                  <a:srgbClr val="FF0000"/>
                </a:solidFill>
                <a:latin typeface="楷体_GB2312" charset="-122"/>
                <a:ea typeface="楷体_GB2312" charset="-122"/>
              </a:rPr>
              <a:t>未来收入预期</a:t>
            </a:r>
            <a:r>
              <a:rPr lang="zh-CN" altLang="en-US" sz="3200" b="1" dirty="0">
                <a:solidFill>
                  <a:srgbClr val="0000CC"/>
                </a:solidFill>
                <a:latin typeface="楷体_GB2312" charset="-122"/>
                <a:ea typeface="楷体_GB2312" charset="-122"/>
              </a:rPr>
              <a:t>的影响</a:t>
            </a:r>
          </a:p>
        </p:txBody>
      </p:sp>
      <p:sp>
        <p:nvSpPr>
          <p:cNvPr id="159753" name="Text Box 9"/>
          <p:cNvSpPr txBox="1">
            <a:spLocks noChangeArrowheads="1"/>
          </p:cNvSpPr>
          <p:nvPr/>
        </p:nvSpPr>
        <p:spPr bwMode="auto">
          <a:xfrm>
            <a:off x="214282" y="4000504"/>
            <a:ext cx="8135937" cy="1482650"/>
          </a:xfrm>
          <a:prstGeom prst="rect">
            <a:avLst/>
          </a:prstGeom>
          <a:noFill/>
          <a:ln w="9525">
            <a:noFill/>
            <a:miter lim="800000"/>
            <a:headEnd/>
            <a:tailEnd/>
          </a:ln>
          <a:effectLst/>
        </p:spPr>
        <p:txBody>
          <a:bodyPr>
            <a:spAutoFit/>
          </a:bodyPr>
          <a:lstStyle/>
          <a:p>
            <a:pPr>
              <a:lnSpc>
                <a:spcPct val="150000"/>
              </a:lnSpc>
            </a:pPr>
            <a:r>
              <a:rPr lang="zh-CN" altLang="en-US" sz="3200" b="1" dirty="0">
                <a:solidFill>
                  <a:srgbClr val="0000CC"/>
                </a:solidFill>
                <a:latin typeface="楷体_GB2312" charset="-122"/>
                <a:ea typeface="楷体_GB2312" charset="-122"/>
              </a:rPr>
              <a:t>（</a:t>
            </a:r>
            <a:r>
              <a:rPr lang="en-US" altLang="zh-CN" sz="3200" b="1" dirty="0">
                <a:solidFill>
                  <a:srgbClr val="0000CC"/>
                </a:solidFill>
                <a:latin typeface="楷体_GB2312" charset="-122"/>
                <a:ea typeface="楷体_GB2312" charset="-122"/>
              </a:rPr>
              <a:t>3</a:t>
            </a:r>
            <a:r>
              <a:rPr lang="zh-CN" altLang="en-US" sz="3200" b="1" dirty="0">
                <a:solidFill>
                  <a:srgbClr val="0000CC"/>
                </a:solidFill>
                <a:latin typeface="楷体_GB2312" charset="-122"/>
                <a:ea typeface="楷体_GB2312" charset="-122"/>
              </a:rPr>
              <a:t>）社会总体消费水平的高低与人们收入  </a:t>
            </a:r>
          </a:p>
          <a:p>
            <a:pPr>
              <a:lnSpc>
                <a:spcPct val="150000"/>
              </a:lnSpc>
            </a:pPr>
            <a:r>
              <a:rPr lang="zh-CN" altLang="en-US" sz="3200" b="1" dirty="0">
                <a:solidFill>
                  <a:srgbClr val="0000CC"/>
                </a:solidFill>
                <a:latin typeface="楷体_GB2312" charset="-122"/>
                <a:ea typeface="楷体_GB2312" charset="-122"/>
              </a:rPr>
              <a:t>     差距的大小有密切联系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111858" y="188640"/>
            <a:ext cx="2632946" cy="536575"/>
          </a:xfrm>
          <a:solidFill>
            <a:srgbClr val="92D050"/>
          </a:solidFill>
          <a:ln w="38100">
            <a:solidFill>
              <a:srgbClr val="FF0000"/>
            </a:solidFill>
          </a:ln>
        </p:spPr>
        <p:txBody>
          <a:bodyPr/>
          <a:lstStyle/>
          <a:p>
            <a:pPr eaLnBrk="1" hangingPunct="1"/>
            <a:r>
              <a:rPr lang="zh-CN" altLang="en-US" sz="3600" b="1" dirty="0" smtClean="0">
                <a:ea typeface="黑体" pitchFamily="49" charset="-122"/>
              </a:rPr>
              <a:t>消 费 结 构</a:t>
            </a:r>
          </a:p>
        </p:txBody>
      </p:sp>
      <p:sp>
        <p:nvSpPr>
          <p:cNvPr id="51203" name="Rectangle 3"/>
          <p:cNvSpPr>
            <a:spLocks noGrp="1" noChangeArrowheads="1"/>
          </p:cNvSpPr>
          <p:nvPr>
            <p:ph type="body" idx="1"/>
          </p:nvPr>
        </p:nvSpPr>
        <p:spPr>
          <a:xfrm>
            <a:off x="357158" y="1928802"/>
            <a:ext cx="8358246" cy="3143272"/>
          </a:xfrm>
          <a:noFill/>
          <a:ln>
            <a:solidFill>
              <a:schemeClr val="bg1"/>
            </a:solidFill>
          </a:ln>
        </p:spPr>
        <p:txBody>
          <a:bodyPr/>
          <a:lstStyle/>
          <a:p>
            <a:pPr eaLnBrk="1" hangingPunct="1">
              <a:lnSpc>
                <a:spcPts val="3300"/>
              </a:lnSpc>
              <a:buFontTx/>
              <a:buNone/>
            </a:pPr>
            <a:r>
              <a:rPr lang="en-US" altLang="zh-CN" sz="2400" b="1" dirty="0" smtClean="0">
                <a:latin typeface="楷体" pitchFamily="49" charset="-122"/>
                <a:ea typeface="楷体" pitchFamily="49" charset="-122"/>
              </a:rPr>
              <a:t>     1857</a:t>
            </a:r>
            <a:r>
              <a:rPr lang="zh-CN" altLang="en-US" sz="2400" b="1" dirty="0" smtClean="0">
                <a:latin typeface="楷体" pitchFamily="49" charset="-122"/>
                <a:ea typeface="楷体" pitchFamily="49" charset="-122"/>
              </a:rPr>
              <a:t>年，世界著名的德国统计学家恩格尔阐明了一个定律：随着家庭和个人收入增加，收入中用于食品方面的支出比例将逐渐减小，这一定律被称为恩格尔定律。</a:t>
            </a:r>
            <a:r>
              <a:rPr lang="zh-CN" altLang="en-US" sz="2400" b="1" dirty="0" smtClean="0">
                <a:solidFill>
                  <a:srgbClr val="0000CC"/>
                </a:solidFill>
                <a:latin typeface="楷体" pitchFamily="49" charset="-122"/>
                <a:ea typeface="楷体" pitchFamily="49" charset="-122"/>
              </a:rPr>
              <a:t>食品支出占家庭总支出的</a:t>
            </a:r>
            <a:r>
              <a:rPr lang="zh-CN" altLang="en-US" sz="2400" b="1" dirty="0" smtClean="0">
                <a:solidFill>
                  <a:srgbClr val="FF0000"/>
                </a:solidFill>
                <a:latin typeface="黑体" pitchFamily="49" charset="-122"/>
                <a:ea typeface="黑体" pitchFamily="49" charset="-122"/>
              </a:rPr>
              <a:t>比重</a:t>
            </a:r>
            <a:r>
              <a:rPr lang="zh-CN" altLang="en-US" sz="2400" b="1" dirty="0" smtClean="0">
                <a:solidFill>
                  <a:srgbClr val="0000CC"/>
                </a:solidFill>
                <a:latin typeface="楷体" pitchFamily="49" charset="-122"/>
                <a:ea typeface="楷体" pitchFamily="49" charset="-122"/>
              </a:rPr>
              <a:t>被称为恩格尔系数。</a:t>
            </a:r>
            <a:endParaRPr lang="zh-CN" altLang="en-US" sz="2400" b="1" dirty="0" smtClean="0">
              <a:solidFill>
                <a:srgbClr val="0000CC"/>
              </a:solidFill>
              <a:latin typeface="华文细黑" pitchFamily="2" charset="-122"/>
              <a:ea typeface="华文细黑" pitchFamily="2" charset="-122"/>
            </a:endParaRPr>
          </a:p>
          <a:p>
            <a:pPr eaLnBrk="1" hangingPunct="1">
              <a:buFontTx/>
              <a:buNone/>
            </a:pPr>
            <a:r>
              <a:rPr lang="zh-CN" altLang="en-US" sz="2400" b="1" dirty="0" smtClean="0">
                <a:latin typeface="华文细黑" pitchFamily="2" charset="-122"/>
                <a:ea typeface="华文细黑" pitchFamily="2" charset="-122"/>
              </a:rPr>
              <a:t>　　                        食物支出金额</a:t>
            </a:r>
            <a:br>
              <a:rPr lang="zh-CN" altLang="en-US" sz="2400" b="1" dirty="0" smtClean="0">
                <a:latin typeface="华文细黑" pitchFamily="2" charset="-122"/>
                <a:ea typeface="华文细黑" pitchFamily="2" charset="-122"/>
              </a:rPr>
            </a:br>
            <a:r>
              <a:rPr lang="zh-CN" altLang="en-US" sz="2400" b="1" dirty="0" smtClean="0">
                <a:latin typeface="华文细黑" pitchFamily="2" charset="-122"/>
                <a:ea typeface="华文细黑" pitchFamily="2" charset="-122"/>
              </a:rPr>
              <a:t>　　</a:t>
            </a:r>
            <a:r>
              <a:rPr lang="zh-CN" altLang="en-US" sz="2400" b="1" dirty="0" smtClean="0">
                <a:latin typeface="黑体" panose="02010609060101010101" pitchFamily="49" charset="-122"/>
                <a:ea typeface="黑体" panose="02010609060101010101" pitchFamily="49" charset="-122"/>
              </a:rPr>
              <a:t>恩格尔系数（</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 ＝ </a:t>
            </a:r>
            <a:r>
              <a:rPr lang="zh-CN" altLang="en-US" sz="2400" b="1" dirty="0" smtClean="0">
                <a:latin typeface="华文细黑" pitchFamily="2" charset="-122"/>
                <a:ea typeface="华文细黑" pitchFamily="2" charset="-122"/>
              </a:rPr>
              <a:t>───────  </a:t>
            </a:r>
            <a:r>
              <a:rPr lang="en-US" altLang="zh-CN" sz="2400" b="1" dirty="0" smtClean="0">
                <a:latin typeface="华文细黑" pitchFamily="2" charset="-122"/>
                <a:ea typeface="华文细黑" pitchFamily="2" charset="-122"/>
              </a:rPr>
              <a:t>× 100</a:t>
            </a:r>
            <a:r>
              <a:rPr lang="zh-CN" altLang="en-US" sz="2400" b="1" dirty="0" smtClean="0">
                <a:latin typeface="华文细黑" pitchFamily="2" charset="-122"/>
                <a:ea typeface="华文细黑" pitchFamily="2" charset="-122"/>
              </a:rPr>
              <a:t>％            </a:t>
            </a:r>
            <a:br>
              <a:rPr lang="zh-CN" altLang="en-US" sz="2400" b="1" dirty="0" smtClean="0">
                <a:latin typeface="华文细黑" pitchFamily="2" charset="-122"/>
                <a:ea typeface="华文细黑" pitchFamily="2" charset="-122"/>
              </a:rPr>
            </a:br>
            <a:r>
              <a:rPr lang="zh-CN" altLang="en-US" sz="2400" b="1" dirty="0" smtClean="0">
                <a:latin typeface="华文细黑" pitchFamily="2" charset="-122"/>
                <a:ea typeface="华文细黑" pitchFamily="2" charset="-122"/>
              </a:rPr>
              <a:t>    　　　　　　　         总支出金额　　</a:t>
            </a:r>
          </a:p>
          <a:p>
            <a:pPr>
              <a:lnSpc>
                <a:spcPts val="2400"/>
              </a:lnSpc>
              <a:buNone/>
              <a:tabLst>
                <a:tab pos="558800" algn="l"/>
              </a:tabLst>
            </a:pPr>
            <a:r>
              <a:rPr lang="zh-CN" altLang="en-US" sz="2400" b="1" dirty="0" smtClean="0">
                <a:solidFill>
                  <a:srgbClr val="0000FF"/>
                </a:solidFill>
                <a:latin typeface="黑体" pitchFamily="49" charset="-122"/>
                <a:ea typeface="黑体" pitchFamily="49" charset="-122"/>
              </a:rPr>
              <a:t>恩格尔系数大小的影响：</a:t>
            </a:r>
            <a:endParaRPr lang="en-US" altLang="zh-CN" sz="2400" b="1" dirty="0" smtClean="0">
              <a:solidFill>
                <a:srgbClr val="0000FF"/>
              </a:solidFill>
              <a:latin typeface="黑体" pitchFamily="49" charset="-122"/>
              <a:ea typeface="黑体" pitchFamily="49" charset="-122"/>
            </a:endParaRPr>
          </a:p>
          <a:p>
            <a:pPr>
              <a:lnSpc>
                <a:spcPts val="3000"/>
              </a:lnSpc>
              <a:spcBef>
                <a:spcPts val="0"/>
              </a:spcBef>
              <a:buNone/>
              <a:tabLst>
                <a:tab pos="558800" algn="l"/>
              </a:tabLst>
            </a:pPr>
            <a:r>
              <a:rPr lang="en-US" altLang="zh-CN" sz="2000" b="1" dirty="0" smtClean="0">
                <a:latin typeface="楷体" pitchFamily="49" charset="-122"/>
                <a:ea typeface="楷体" pitchFamily="49" charset="-122"/>
              </a:rPr>
              <a:t>(1)</a:t>
            </a:r>
            <a:r>
              <a:rPr lang="zh-CN" altLang="en-US" sz="2000" b="1" dirty="0" smtClean="0">
                <a:latin typeface="楷体" pitchFamily="49" charset="-122"/>
                <a:ea typeface="楷体" pitchFamily="49" charset="-122"/>
              </a:rPr>
              <a:t>恩格尔系数过大，必然影响其他消费支出，特别是影响发展资料、享 受资料的增加，限制消费层次和消费质量的提高。</a:t>
            </a:r>
            <a:endParaRPr lang="en-US" altLang="zh-CN" sz="2000" b="1" dirty="0" smtClean="0">
              <a:latin typeface="楷体" pitchFamily="49" charset="-122"/>
              <a:ea typeface="楷体" pitchFamily="49" charset="-122"/>
            </a:endParaRPr>
          </a:p>
          <a:p>
            <a:pPr>
              <a:lnSpc>
                <a:spcPts val="3000"/>
              </a:lnSpc>
              <a:spcBef>
                <a:spcPts val="0"/>
              </a:spcBef>
              <a:buNone/>
              <a:tabLst>
                <a:tab pos="558800" algn="l"/>
              </a:tabLst>
            </a:pP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恩格尔系数减小，表明人们生活水平提高，消费结构改善。</a:t>
            </a:r>
          </a:p>
          <a:p>
            <a:pPr>
              <a:lnSpc>
                <a:spcPts val="3000"/>
              </a:lnSpc>
              <a:spcBef>
                <a:spcPts val="0"/>
              </a:spcBef>
              <a:tabLst>
                <a:tab pos="558800" algn="l"/>
              </a:tabLst>
            </a:pPr>
            <a:endParaRPr lang="zh-CN" altLang="en-US" sz="2000" dirty="0" smtClean="0">
              <a:latin typeface="楷体" pitchFamily="49" charset="-122"/>
              <a:ea typeface="楷体" pitchFamily="49" charset="-122"/>
            </a:endParaRPr>
          </a:p>
          <a:p>
            <a:pPr eaLnBrk="1" hangingPunct="1"/>
            <a:endParaRPr lang="zh-CN" altLang="en-US" sz="2400" b="1" dirty="0" smtClean="0">
              <a:solidFill>
                <a:srgbClr val="0000CC"/>
              </a:solidFill>
              <a:latin typeface="华文细黑" pitchFamily="2" charset="-122"/>
              <a:ea typeface="华文细黑" pitchFamily="2" charset="-122"/>
            </a:endParaRPr>
          </a:p>
          <a:p>
            <a:pPr eaLnBrk="1" hangingPunct="1"/>
            <a:endParaRPr lang="en-US" altLang="zh-CN" sz="2400" b="1" dirty="0" smtClean="0">
              <a:latin typeface="华文细黑" pitchFamily="2" charset="-122"/>
              <a:ea typeface="华文细黑" pitchFamily="2" charset="-122"/>
            </a:endParaRPr>
          </a:p>
        </p:txBody>
      </p:sp>
      <p:sp>
        <p:nvSpPr>
          <p:cNvPr id="77828" name="Text Box 4"/>
          <p:cNvSpPr txBox="1">
            <a:spLocks noChangeArrowheads="1"/>
          </p:cNvSpPr>
          <p:nvPr/>
        </p:nvSpPr>
        <p:spPr bwMode="auto">
          <a:xfrm>
            <a:off x="323850" y="836613"/>
            <a:ext cx="8208963"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黑体" pitchFamily="49" charset="-122"/>
                <a:ea typeface="黑体" pitchFamily="49" charset="-122"/>
              </a:rPr>
              <a:t>反映人们各类消费支出在消费总支出中所占的比例</a:t>
            </a:r>
          </a:p>
        </p:txBody>
      </p:sp>
      <p:sp>
        <p:nvSpPr>
          <p:cNvPr id="5" name="TextBox 4"/>
          <p:cNvSpPr txBox="1"/>
          <p:nvPr/>
        </p:nvSpPr>
        <p:spPr>
          <a:xfrm>
            <a:off x="857224" y="1428736"/>
            <a:ext cx="7358114" cy="461665"/>
          </a:xfrm>
          <a:prstGeom prst="rect">
            <a:avLst/>
          </a:prstGeom>
          <a:noFill/>
        </p:spPr>
        <p:txBody>
          <a:bodyPr wrap="square" rtlCol="0">
            <a:spAutoFit/>
          </a:bodyPr>
          <a:lstStyle/>
          <a:p>
            <a:r>
              <a:rPr lang="zh-CN" altLang="en-US" sz="2400" b="1" dirty="0" smtClean="0">
                <a:solidFill>
                  <a:srgbClr val="0000FF"/>
                </a:solidFill>
                <a:latin typeface="黑体" panose="02010609060101010101" pitchFamily="49" charset="-122"/>
                <a:ea typeface="黑体" panose="02010609060101010101" pitchFamily="49" charset="-122"/>
              </a:rPr>
              <a:t>消费结构会随着经济发展、收入的变化而逐步变化。</a:t>
            </a:r>
            <a:endParaRPr lang="zh-CN" altLang="en-US" sz="24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bg/>
                                          </p:spTgt>
                                        </p:tgtEl>
                                        <p:attrNameLst>
                                          <p:attrName>style.visibility</p:attrName>
                                        </p:attrNameLst>
                                      </p:cBhvr>
                                      <p:to>
                                        <p:strVal val="visible"/>
                                      </p:to>
                                    </p:set>
                                    <p:animEffect transition="in" filter="dissolve">
                                      <p:cBhvr>
                                        <p:cTn id="12" dur="500"/>
                                        <p:tgtEl>
                                          <p:spTgt spid="512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pRg st="0" end="0"/>
                                            </p:txEl>
                                          </p:spTgt>
                                        </p:tgtEl>
                                        <p:attrNameLst>
                                          <p:attrName>style.visibility</p:attrName>
                                        </p:attrNameLst>
                                      </p:cBhvr>
                                      <p:to>
                                        <p:strVal val="visible"/>
                                      </p:to>
                                    </p:set>
                                    <p:animEffect transition="in" filter="dissolve">
                                      <p:cBhvr>
                                        <p:cTn id="17" dur="500"/>
                                        <p:tgtEl>
                                          <p:spTgt spid="51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pRg st="1" end="1"/>
                                            </p:txEl>
                                          </p:spTgt>
                                        </p:tgtEl>
                                        <p:attrNameLst>
                                          <p:attrName>style.visibility</p:attrName>
                                        </p:attrNameLst>
                                      </p:cBhvr>
                                      <p:to>
                                        <p:strVal val="visible"/>
                                      </p:to>
                                    </p:set>
                                    <p:animEffect transition="in" filter="dissolve">
                                      <p:cBhvr>
                                        <p:cTn id="22" dur="500"/>
                                        <p:tgtEl>
                                          <p:spTgt spid="512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03">
                                            <p:txEl>
                                              <p:pRg st="2" end="2"/>
                                            </p:txEl>
                                          </p:spTgt>
                                        </p:tgtEl>
                                        <p:attrNameLst>
                                          <p:attrName>style.visibility</p:attrName>
                                        </p:attrNameLst>
                                      </p:cBhvr>
                                      <p:to>
                                        <p:strVal val="visible"/>
                                      </p:to>
                                    </p:set>
                                    <p:animEffect transition="in" filter="dissolve">
                                      <p:cBhvr>
                                        <p:cTn id="27" dur="500"/>
                                        <p:tgtEl>
                                          <p:spTgt spid="512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03">
                                            <p:txEl>
                                              <p:pRg st="3" end="3"/>
                                            </p:txEl>
                                          </p:spTgt>
                                        </p:tgtEl>
                                        <p:attrNameLst>
                                          <p:attrName>style.visibility</p:attrName>
                                        </p:attrNameLst>
                                      </p:cBhvr>
                                      <p:to>
                                        <p:strVal val="visible"/>
                                      </p:to>
                                    </p:set>
                                    <p:animEffect transition="in" filter="dissolve">
                                      <p:cBhvr>
                                        <p:cTn id="32" dur="500"/>
                                        <p:tgtEl>
                                          <p:spTgt spid="5120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03">
                                            <p:txEl>
                                              <p:pRg st="4" end="4"/>
                                            </p:txEl>
                                          </p:spTgt>
                                        </p:tgtEl>
                                        <p:attrNameLst>
                                          <p:attrName>style.visibility</p:attrName>
                                        </p:attrNameLst>
                                      </p:cBhvr>
                                      <p:to>
                                        <p:strVal val="visible"/>
                                      </p:to>
                                    </p:set>
                                    <p:animEffect transition="in" filter="dissolve">
                                      <p:cBhvr>
                                        <p:cTn id="37"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sz="half" idx="1"/>
          </p:nvPr>
        </p:nvSpPr>
        <p:spPr>
          <a:xfrm>
            <a:off x="0" y="152400"/>
            <a:ext cx="5943600" cy="2133600"/>
          </a:xfrm>
        </p:spPr>
        <p:txBody>
          <a:bodyPr/>
          <a:lstStyle/>
          <a:p>
            <a:pPr eaLnBrk="1" hangingPunct="1">
              <a:buFontTx/>
              <a:buNone/>
            </a:pPr>
            <a:r>
              <a:rPr lang="zh-CN" altLang="en-US" sz="2200" b="1" dirty="0" smtClean="0">
                <a:latin typeface="华文细黑" pitchFamily="2" charset="-122"/>
                <a:ea typeface="华文细黑" pitchFamily="2" charset="-122"/>
              </a:rPr>
              <a:t>　　　</a:t>
            </a:r>
            <a:r>
              <a:rPr lang="zh-CN" altLang="en-US" sz="2200" b="1" dirty="0" smtClean="0">
                <a:latin typeface="楷体" pitchFamily="49" charset="-122"/>
                <a:ea typeface="楷体" pitchFamily="49" charset="-122"/>
              </a:rPr>
              <a:t>国际上常常用恩格尔系数来衡量一个国家和地区人民生活水平的状况。根据联合国粮农组织提出的标准，</a:t>
            </a:r>
            <a:r>
              <a:rPr lang="zh-CN" altLang="en-US" sz="2200" b="1" dirty="0" smtClean="0">
                <a:solidFill>
                  <a:srgbClr val="0000CC"/>
                </a:solidFill>
                <a:latin typeface="楷体" pitchFamily="49" charset="-122"/>
                <a:ea typeface="楷体" pitchFamily="49" charset="-122"/>
              </a:rPr>
              <a:t>恩格尔系数在</a:t>
            </a:r>
            <a:r>
              <a:rPr lang="en-US" altLang="zh-CN" sz="2200" b="1" dirty="0" smtClean="0">
                <a:solidFill>
                  <a:srgbClr val="0000CC"/>
                </a:solidFill>
                <a:latin typeface="楷体" pitchFamily="49" charset="-122"/>
                <a:ea typeface="楷体" pitchFamily="49" charset="-122"/>
              </a:rPr>
              <a:t>59%</a:t>
            </a:r>
            <a:r>
              <a:rPr lang="zh-CN" altLang="en-US" sz="2200" b="1" dirty="0" smtClean="0">
                <a:solidFill>
                  <a:srgbClr val="0000CC"/>
                </a:solidFill>
                <a:latin typeface="楷体" pitchFamily="49" charset="-122"/>
                <a:ea typeface="楷体" pitchFamily="49" charset="-122"/>
              </a:rPr>
              <a:t>以上为贫困，</a:t>
            </a:r>
            <a:r>
              <a:rPr lang="en-US" altLang="zh-CN" sz="2200" b="1" dirty="0" smtClean="0">
                <a:solidFill>
                  <a:srgbClr val="0000CC"/>
                </a:solidFill>
                <a:latin typeface="楷体" pitchFamily="49" charset="-122"/>
                <a:ea typeface="楷体" pitchFamily="49" charset="-122"/>
              </a:rPr>
              <a:t>50-59%</a:t>
            </a:r>
            <a:r>
              <a:rPr lang="zh-CN" altLang="en-US" sz="2200" b="1" dirty="0" smtClean="0">
                <a:solidFill>
                  <a:srgbClr val="0000CC"/>
                </a:solidFill>
                <a:latin typeface="楷体" pitchFamily="49" charset="-122"/>
                <a:ea typeface="楷体" pitchFamily="49" charset="-122"/>
              </a:rPr>
              <a:t>为温饱，</a:t>
            </a:r>
            <a:r>
              <a:rPr lang="en-US" altLang="zh-CN" sz="2200" b="1" dirty="0" smtClean="0">
                <a:solidFill>
                  <a:srgbClr val="0000CC"/>
                </a:solidFill>
                <a:latin typeface="楷体" pitchFamily="49" charset="-122"/>
                <a:ea typeface="楷体" pitchFamily="49" charset="-122"/>
              </a:rPr>
              <a:t>40-50%</a:t>
            </a:r>
            <a:r>
              <a:rPr lang="zh-CN" altLang="en-US" sz="2200" b="1" dirty="0" smtClean="0">
                <a:solidFill>
                  <a:srgbClr val="0000CC"/>
                </a:solidFill>
                <a:latin typeface="楷体" pitchFamily="49" charset="-122"/>
                <a:ea typeface="楷体" pitchFamily="49" charset="-122"/>
              </a:rPr>
              <a:t>为小康，</a:t>
            </a:r>
            <a:r>
              <a:rPr lang="en-US" altLang="zh-CN" sz="2200" b="1" dirty="0" smtClean="0">
                <a:solidFill>
                  <a:srgbClr val="0000CC"/>
                </a:solidFill>
                <a:latin typeface="楷体" pitchFamily="49" charset="-122"/>
                <a:ea typeface="楷体" pitchFamily="49" charset="-122"/>
              </a:rPr>
              <a:t>30-40%</a:t>
            </a:r>
            <a:r>
              <a:rPr lang="zh-CN" altLang="en-US" sz="2200" b="1" dirty="0" smtClean="0">
                <a:solidFill>
                  <a:srgbClr val="0000CC"/>
                </a:solidFill>
                <a:latin typeface="楷体" pitchFamily="49" charset="-122"/>
                <a:ea typeface="楷体" pitchFamily="49" charset="-122"/>
              </a:rPr>
              <a:t>为富裕，低于</a:t>
            </a:r>
            <a:r>
              <a:rPr lang="en-US" altLang="zh-CN" sz="2200" b="1" dirty="0" smtClean="0">
                <a:solidFill>
                  <a:srgbClr val="0000CC"/>
                </a:solidFill>
                <a:latin typeface="楷体" pitchFamily="49" charset="-122"/>
                <a:ea typeface="楷体" pitchFamily="49" charset="-122"/>
              </a:rPr>
              <a:t>30%</a:t>
            </a:r>
            <a:r>
              <a:rPr lang="zh-CN" altLang="en-US" sz="2200" b="1" dirty="0" smtClean="0">
                <a:solidFill>
                  <a:srgbClr val="0000CC"/>
                </a:solidFill>
                <a:latin typeface="楷体" pitchFamily="49" charset="-122"/>
                <a:ea typeface="楷体" pitchFamily="49" charset="-122"/>
              </a:rPr>
              <a:t>为最富裕。</a:t>
            </a:r>
          </a:p>
        </p:txBody>
      </p:sp>
      <p:graphicFrame>
        <p:nvGraphicFramePr>
          <p:cNvPr id="2050" name="Object 3"/>
          <p:cNvGraphicFramePr>
            <a:graphicFrameLocks noGrp="1" noChangeAspect="1"/>
          </p:cNvGraphicFramePr>
          <p:nvPr>
            <p:ph sz="half" idx="2"/>
          </p:nvPr>
        </p:nvGraphicFramePr>
        <p:xfrm>
          <a:off x="214282" y="1857364"/>
          <a:ext cx="8283575" cy="4500563"/>
        </p:xfrm>
        <a:graphic>
          <a:graphicData uri="http://schemas.openxmlformats.org/presentationml/2006/ole">
            <mc:AlternateContent xmlns:mc="http://schemas.openxmlformats.org/markup-compatibility/2006">
              <mc:Choice xmlns:v="urn:schemas-microsoft-com:vml" Requires="v">
                <p:oleObj spid="_x0000_s44060" name="图表" r:id="rId3" imgW="6096090" imgH="4076730" progId="MSGraph.Chart.8">
                  <p:embed followColorScheme="full"/>
                </p:oleObj>
              </mc:Choice>
              <mc:Fallback>
                <p:oleObj name="图表" r:id="rId3" imgW="6096090" imgH="4076730" progId="MSGraph.Chart.8">
                  <p:embed followColorScheme="full"/>
                  <p:pic>
                    <p:nvPicPr>
                      <p:cNvPr id="0" name="Object 3"/>
                      <p:cNvPicPr>
                        <a:picLocks noChangeAspect="1" noChangeArrowheads="1"/>
                      </p:cNvPicPr>
                      <p:nvPr/>
                    </p:nvPicPr>
                    <p:blipFill>
                      <a:blip r:embed="rId4"/>
                      <a:srcRect/>
                      <a:stretch>
                        <a:fillRect/>
                      </a:stretch>
                    </p:blipFill>
                    <p:spPr bwMode="auto">
                      <a:xfrm>
                        <a:off x="214282" y="1857364"/>
                        <a:ext cx="8283575" cy="450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Text Box 4"/>
          <p:cNvSpPr txBox="1">
            <a:spLocks noChangeArrowheads="1"/>
          </p:cNvSpPr>
          <p:nvPr/>
        </p:nvSpPr>
        <p:spPr bwMode="auto">
          <a:xfrm>
            <a:off x="6143636" y="285728"/>
            <a:ext cx="2808287" cy="2288384"/>
          </a:xfrm>
          <a:prstGeom prst="rect">
            <a:avLst/>
          </a:prstGeom>
          <a:solidFill>
            <a:srgbClr val="E1F2F3"/>
          </a:solidFill>
          <a:ln w="9525" algn="ctr">
            <a:solidFill>
              <a:srgbClr val="FF0000"/>
            </a:solidFill>
            <a:miter lim="800000"/>
            <a:headEnd/>
            <a:tailEnd/>
          </a:ln>
          <a:effectLst/>
        </p:spPr>
        <p:txBody>
          <a:bodyPr lIns="92075" tIns="46038" rIns="92075" bIns="46038">
            <a:spAutoFit/>
          </a:bodyPr>
          <a:lstStyle/>
          <a:p>
            <a:pPr>
              <a:lnSpc>
                <a:spcPts val="2900"/>
              </a:lnSpc>
              <a:spcBef>
                <a:spcPct val="20000"/>
              </a:spcBef>
              <a:buClr>
                <a:schemeClr val="tx2"/>
              </a:buClr>
              <a:defRPr/>
            </a:pPr>
            <a:r>
              <a:rPr lang="zh-CN" altLang="en-US" sz="2000" b="1" dirty="0">
                <a:effectLst>
                  <a:outerShdw blurRad="38100" dist="38100" dir="2700000" algn="tl">
                    <a:srgbClr val="C0C0C0"/>
                  </a:outerShdw>
                </a:effectLst>
                <a:latin typeface="Times New Roman" pitchFamily="18" charset="0"/>
                <a:ea typeface="华文细黑" pitchFamily="2" charset="-122"/>
              </a:rPr>
              <a:t> </a:t>
            </a:r>
            <a:r>
              <a:rPr lang="zh-CN" altLang="en-US" sz="2000" b="1" dirty="0" smtClean="0">
                <a:effectLst>
                  <a:outerShdw blurRad="38100" dist="38100" dir="2700000" algn="tl">
                    <a:srgbClr val="C0C0C0"/>
                  </a:outerShdw>
                </a:effectLst>
                <a:latin typeface="Times New Roman" pitchFamily="18" charset="0"/>
                <a:ea typeface="华文细黑" pitchFamily="2" charset="-122"/>
              </a:rPr>
              <a:t>   由此</a:t>
            </a:r>
            <a:r>
              <a:rPr lang="zh-CN" altLang="en-US" sz="2000" b="1" dirty="0">
                <a:effectLst>
                  <a:outerShdw blurRad="38100" dist="38100" dir="2700000" algn="tl">
                    <a:srgbClr val="C0C0C0"/>
                  </a:outerShdw>
                </a:effectLst>
                <a:latin typeface="Times New Roman" pitchFamily="18" charset="0"/>
                <a:ea typeface="华文细黑" pitchFamily="2" charset="-122"/>
              </a:rPr>
              <a:t>可以得出结论，对一个国家而言，这个国家越穷，其恩格尔系数就越高；反之，这个国家越富，其恩格尔系数越是下降。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219030"/>
            <a:ext cx="3647328" cy="584775"/>
          </a:xfrm>
          <a:prstGeom prst="rect">
            <a:avLst/>
          </a:prstGeom>
          <a:solidFill>
            <a:srgbClr val="E1F2F3"/>
          </a:solidFill>
          <a:ln w="9525">
            <a:solidFill>
              <a:srgbClr val="FF0000"/>
            </a:solidFill>
            <a:miter lim="800000"/>
            <a:headEnd/>
            <a:tailEnd/>
          </a:ln>
          <a:effectLst/>
        </p:spPr>
        <p:txBody>
          <a:bodyPr wrap="square">
            <a:spAutoFit/>
          </a:bodyPr>
          <a:lstStyle/>
          <a:p>
            <a:pPr>
              <a:spcBef>
                <a:spcPct val="50000"/>
              </a:spcBef>
            </a:pPr>
            <a:r>
              <a:rPr lang="zh-CN" altLang="en-US" sz="3200" b="1" dirty="0" smtClean="0">
                <a:latin typeface="黑体" pitchFamily="49" charset="-122"/>
                <a:ea typeface="黑体" pitchFamily="49" charset="-122"/>
              </a:rPr>
              <a:t>二</a:t>
            </a:r>
            <a:r>
              <a:rPr lang="zh-CN" altLang="en-US" sz="3200" b="1" dirty="0">
                <a:latin typeface="黑体" pitchFamily="49" charset="-122"/>
                <a:ea typeface="黑体" pitchFamily="49" charset="-122"/>
              </a:rPr>
              <a:t> </a:t>
            </a:r>
            <a:r>
              <a:rPr lang="zh-CN" altLang="en-US" sz="3200" b="1" dirty="0" smtClean="0">
                <a:latin typeface="黑体" pitchFamily="49" charset="-122"/>
                <a:ea typeface="黑体" pitchFamily="49" charset="-122"/>
              </a:rPr>
              <a:t>  消费的类型</a:t>
            </a:r>
            <a:endParaRPr lang="zh-CN" altLang="en-US" sz="3200" b="1" dirty="0">
              <a:latin typeface="黑体" pitchFamily="49" charset="-122"/>
              <a:ea typeface="黑体" pitchFamily="49" charset="-122"/>
            </a:endParaRPr>
          </a:p>
        </p:txBody>
      </p:sp>
      <p:sp>
        <p:nvSpPr>
          <p:cNvPr id="3" name="矩形 2"/>
          <p:cNvSpPr/>
          <p:nvPr/>
        </p:nvSpPr>
        <p:spPr>
          <a:xfrm>
            <a:off x="714348" y="1000108"/>
            <a:ext cx="5775940" cy="400110"/>
          </a:xfrm>
          <a:prstGeom prst="rect">
            <a:avLst/>
          </a:prstGeom>
        </p:spPr>
        <p:txBody>
          <a:bodyPr wrap="none">
            <a:spAutoFit/>
          </a:bodyPr>
          <a:lstStyle/>
          <a:p>
            <a:pPr>
              <a:lnSpc>
                <a:spcPts val="2375"/>
              </a:lnSpc>
            </a:pPr>
            <a:r>
              <a:rPr lang="en-US" altLang="zh-CN" sz="2800" b="1" dirty="0" smtClean="0">
                <a:solidFill>
                  <a:srgbClr val="0000FF"/>
                </a:solidFill>
                <a:latin typeface="黑体" pitchFamily="49" charset="-122"/>
                <a:ea typeface="黑体" pitchFamily="49" charset="-122"/>
              </a:rPr>
              <a:t>1</a:t>
            </a:r>
            <a:r>
              <a:rPr lang="zh-CN" altLang="en-US" sz="2800" b="1" dirty="0" smtClean="0">
                <a:solidFill>
                  <a:srgbClr val="0000FF"/>
                </a:solidFill>
                <a:latin typeface="黑体" pitchFamily="49" charset="-122"/>
                <a:ea typeface="黑体" pitchFamily="49" charset="-122"/>
              </a:rPr>
              <a:t>．按交易方式的不同，划分为三类</a:t>
            </a:r>
            <a:endParaRPr lang="zh-CN" altLang="en-US" sz="2800" b="1" dirty="0">
              <a:solidFill>
                <a:srgbClr val="0000FF"/>
              </a:solidFill>
              <a:latin typeface="黑体" pitchFamily="49" charset="-122"/>
              <a:ea typeface="黑体" pitchFamily="49" charset="-122"/>
            </a:endParaRPr>
          </a:p>
        </p:txBody>
      </p:sp>
      <p:graphicFrame>
        <p:nvGraphicFramePr>
          <p:cNvPr id="4" name="Group 59"/>
          <p:cNvGraphicFramePr>
            <a:graphicFrameLocks noGrp="1"/>
          </p:cNvGraphicFramePr>
          <p:nvPr>
            <p:extLst>
              <p:ext uri="{D42A27DB-BD31-4B8C-83A1-F6EECF244321}">
                <p14:modId xmlns:p14="http://schemas.microsoft.com/office/powerpoint/2010/main" val="1469853183"/>
              </p:ext>
            </p:extLst>
          </p:nvPr>
        </p:nvGraphicFramePr>
        <p:xfrm>
          <a:off x="109538" y="1627188"/>
          <a:ext cx="8775700" cy="4426566"/>
        </p:xfrm>
        <a:graphic>
          <a:graphicData uri="http://schemas.openxmlformats.org/drawingml/2006/table">
            <a:tbl>
              <a:tblPr/>
              <a:tblGrid>
                <a:gridCol w="1726158"/>
                <a:gridCol w="2320379"/>
                <a:gridCol w="1858963"/>
                <a:gridCol w="2870200"/>
              </a:tblGrid>
              <a:tr h="517525">
                <a:tc>
                  <a:txBody>
                    <a:bodyPr/>
                    <a:lstStyle/>
                    <a:p>
                      <a:pPr marL="0" marR="0" lvl="0" indent="0" algn="ctr" defTabSz="904875" rtl="0" eaLnBrk="0" fontAlgn="base" latinLnBrk="0" hangingPunct="0">
                        <a:lnSpc>
                          <a:spcPct val="100000"/>
                        </a:lnSpc>
                        <a:spcBef>
                          <a:spcPct val="20000"/>
                        </a:spcBef>
                        <a:spcAft>
                          <a:spcPct val="0"/>
                        </a:spcAft>
                        <a:buClrTx/>
                        <a:buSzTx/>
                        <a:buFont typeface="Arial" pitchFamily="34" charset="0"/>
                        <a:buNone/>
                        <a:tabLst/>
                      </a:pP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endParaRPr>
                    </a:p>
                  </a:txBody>
                  <a:tcPr marL="91421" marR="91421" marT="45710" marB="4571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solidFill>
                            <a:srgbClr val="FF0000"/>
                          </a:solidFill>
                          <a:effectLst/>
                          <a:latin typeface="Times New Roman" pitchFamily="18" charset="0"/>
                          <a:ea typeface="宋体" pitchFamily="2" charset="-122"/>
                        </a:rPr>
                        <a:t>所有权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solidFill>
                            <a:srgbClr val="FF0000"/>
                          </a:solidFill>
                          <a:effectLst/>
                          <a:latin typeface="Times New Roman" pitchFamily="18" charset="0"/>
                          <a:ea typeface="宋体" pitchFamily="2" charset="-122"/>
                        </a:rPr>
                        <a:t>使用权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solidFill>
                            <a:srgbClr val="FF0000"/>
                          </a:solidFill>
                          <a:effectLst/>
                          <a:latin typeface="Times New Roman" pitchFamily="18" charset="0"/>
                          <a:ea typeface="宋体" pitchFamily="2" charset="-122"/>
                        </a:rPr>
                        <a:t>适用情况</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1538">
                <a:tc>
                  <a:txBody>
                    <a:bodyPr/>
                    <a:lstStyle/>
                    <a:p>
                      <a:pPr marL="0" marR="0" lvl="0" indent="0" algn="l" defTabSz="904875" rtl="0" eaLnBrk="0" fontAlgn="base" latinLnBrk="0" hangingPunct="0">
                        <a:lnSpc>
                          <a:spcPts val="3000"/>
                        </a:lnSpc>
                        <a:spcBef>
                          <a:spcPct val="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rPr>
                        <a:t> 钱货两</a:t>
                      </a:r>
                      <a:endParaRPr kumimoji="0" lang="en-US" altLang="zh-CN"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endParaRPr>
                    </a:p>
                    <a:p>
                      <a:pPr marL="0" marR="0" lvl="0" indent="0" algn="l" defTabSz="904875" rtl="0" eaLnBrk="0" fontAlgn="base" latinLnBrk="0" hangingPunct="0">
                        <a:lnSpc>
                          <a:spcPts val="3000"/>
                        </a:lnSpc>
                        <a:spcBef>
                          <a:spcPct val="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rPr>
                        <a:t> 清消费</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一旦交易完成，商品所有权由买主享有</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smtClean="0">
                          <a:ln>
                            <a:noFill/>
                          </a:ln>
                          <a:effectLst/>
                          <a:latin typeface="Times New Roman" pitchFamily="18" charset="0"/>
                          <a:ea typeface="宋体" pitchFamily="2" charset="-122"/>
                        </a:rPr>
                        <a:t>该商品的使用</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smtClean="0">
                          <a:ln>
                            <a:noFill/>
                          </a:ln>
                          <a:effectLst/>
                          <a:latin typeface="Times New Roman" pitchFamily="18" charset="0"/>
                          <a:ea typeface="宋体" pitchFamily="2" charset="-122"/>
                        </a:rPr>
                        <a:t>权由买主享有</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3500"/>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  大部分商品</a:t>
                      </a:r>
                      <a:endParaRPr kumimoji="0" lang="en-US" altLang="zh-CN"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3500"/>
                        </a:lnSpc>
                        <a:spcBef>
                          <a:spcPct val="0"/>
                        </a:spcBef>
                        <a:spcAft>
                          <a:spcPct val="0"/>
                        </a:spcAft>
                        <a:buClrTx/>
                        <a:buSzTx/>
                        <a:buFont typeface="Arial" pitchFamily="34" charset="0"/>
                        <a:buNone/>
                        <a:tabLst/>
                      </a:pPr>
                      <a:r>
                        <a:rPr kumimoji="0" lang="en-US" altLang="zh-CN" sz="2100" b="1" i="0" u="none" strike="noStrike" cap="none" normalizeH="0" baseline="0" dirty="0" smtClean="0">
                          <a:ln>
                            <a:noFill/>
                          </a:ln>
                          <a:effectLst/>
                          <a:latin typeface="Times New Roman" pitchFamily="18" charset="0"/>
                          <a:ea typeface="宋体" pitchFamily="2" charset="-122"/>
                        </a:rPr>
                        <a:t>(</a:t>
                      </a:r>
                      <a:r>
                        <a:rPr kumimoji="0" lang="zh-CN" altLang="en-US" sz="2100" b="1" i="0" u="none" strike="noStrike" cap="none" normalizeH="0" baseline="0" dirty="0" smtClean="0">
                          <a:ln>
                            <a:noFill/>
                          </a:ln>
                          <a:effectLst/>
                          <a:latin typeface="Times New Roman" pitchFamily="18" charset="0"/>
                          <a:ea typeface="宋体" pitchFamily="2" charset="-122"/>
                        </a:rPr>
                        <a:t>一手交钱，</a:t>
                      </a:r>
                      <a:r>
                        <a:rPr kumimoji="0" lang="zh-CN" altLang="en-US" sz="2100" b="1" i="0" u="none" strike="noStrike" cap="none" normalizeH="0" baseline="0" dirty="0" smtClean="0">
                          <a:ln>
                            <a:noFill/>
                          </a:ln>
                          <a:effectLst/>
                          <a:latin typeface="Calibri" pitchFamily="34" charset="0"/>
                          <a:ea typeface="宋体" pitchFamily="2" charset="-122"/>
                        </a:rPr>
                        <a:t>一手交货</a:t>
                      </a:r>
                      <a:r>
                        <a:rPr kumimoji="0" lang="en-US" altLang="zh-CN" sz="2100" b="1" i="0" u="none" strike="noStrike" cap="none" normalizeH="0" baseline="0" dirty="0" smtClean="0">
                          <a:ln>
                            <a:noFill/>
                          </a:ln>
                          <a:effectLst/>
                          <a:latin typeface="Times New Roman" pitchFamily="18" charset="0"/>
                          <a:ea typeface="宋体" pitchFamily="2"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3550">
                <a:tc>
                  <a:txBody>
                    <a:bodyPr/>
                    <a:lstStyle/>
                    <a:p>
                      <a:pPr marL="0" marR="0" lvl="0" indent="0" algn="ctr"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rPr>
                        <a:t>贷款消费</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还完贷款，所有权才彻底转移到消费者手里</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  获得该商品的</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388"/>
                        </a:lnSpc>
                        <a:spcBef>
                          <a:spcPct val="0"/>
                        </a:spcBef>
                        <a:spcAft>
                          <a:spcPct val="0"/>
                        </a:spcAft>
                        <a:buClrTx/>
                        <a:buSzTx/>
                        <a:buFont typeface="Arial" pitchFamily="34" charset="0"/>
                        <a:buNone/>
                        <a:tabLst/>
                        <a:defRPr/>
                      </a:pPr>
                      <a:r>
                        <a:rPr kumimoji="0" lang="zh-CN" altLang="en-US" sz="2100" b="1" i="0" u="none" strike="noStrike" cap="none" normalizeH="0" baseline="0" dirty="0" smtClean="0">
                          <a:ln>
                            <a:noFill/>
                          </a:ln>
                          <a:effectLst/>
                          <a:latin typeface="Times New Roman" pitchFamily="18" charset="0"/>
                          <a:ea typeface="宋体" pitchFamily="2" charset="-122"/>
                        </a:rPr>
                        <a:t>使用权</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l" defTabSz="904875" rtl="0" eaLnBrk="0" fontAlgn="base" latinLnBrk="0" hangingPunct="0">
                        <a:lnSpc>
                          <a:spcPts val="2388"/>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大宗商品或服务，一次</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性付款超出消费者的支</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56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付能力</a:t>
                      </a:r>
                      <a:r>
                        <a:rPr kumimoji="0" lang="en-US" altLang="zh-CN" sz="2100" b="1" i="0" u="none" strike="noStrike" cap="none" normalizeH="0" baseline="0" dirty="0" smtClean="0">
                          <a:ln>
                            <a:noFill/>
                          </a:ln>
                          <a:effectLst/>
                          <a:latin typeface="Times New Roman" pitchFamily="18" charset="0"/>
                          <a:ea typeface="宋体" pitchFamily="2" charset="-122"/>
                        </a:rPr>
                        <a:t>(</a:t>
                      </a:r>
                      <a:r>
                        <a:rPr kumimoji="0" lang="zh-CN" altLang="en-US" sz="2100" b="1" i="0" u="none" strike="noStrike" cap="none" normalizeH="0" baseline="0" dirty="0" smtClean="0">
                          <a:ln>
                            <a:noFill/>
                          </a:ln>
                          <a:effectLst/>
                          <a:latin typeface="Times New Roman" pitchFamily="18" charset="0"/>
                          <a:ea typeface="宋体" pitchFamily="2" charset="-122"/>
                        </a:rPr>
                        <a:t>花明天的钱，圆</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今天的梦</a:t>
                      </a:r>
                      <a:r>
                        <a:rPr kumimoji="0" lang="en-US" altLang="zh-CN" sz="2100" b="1" i="0" u="none" strike="noStrike" cap="none" normalizeH="0" baseline="0" dirty="0" smtClean="0">
                          <a:ln>
                            <a:noFill/>
                          </a:ln>
                          <a:effectLst/>
                          <a:latin typeface="Times New Roman" pitchFamily="18" charset="0"/>
                          <a:ea typeface="宋体" pitchFamily="2"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03338">
                <a:tc>
                  <a:txBody>
                    <a:bodyPr/>
                    <a:lstStyle/>
                    <a:p>
                      <a:pPr marL="0" marR="0" lvl="0" indent="0" algn="ctr"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rPr>
                        <a:t>租赁消费</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3400"/>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  商品的所有权不发</a:t>
                      </a:r>
                      <a:endParaRPr kumimoji="0" lang="en-US" altLang="zh-CN"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3400"/>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  生变更</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   获得该商品在</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一定期限内的</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使用权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0" fontAlgn="base" latinLnBrk="0" hangingPunct="0">
                        <a:lnSpc>
                          <a:spcPts val="2088"/>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消费者无力购买或因使</a:t>
                      </a:r>
                    </a:p>
                    <a:p>
                      <a:pPr marL="0" marR="0" lvl="0" indent="0" algn="l" defTabSz="904875" rtl="0" eaLnBrk="0" fontAlgn="base" latinLnBrk="0" hangingPunct="0">
                        <a:lnSpc>
                          <a:spcPts val="1000"/>
                        </a:lnSpc>
                        <a:spcBef>
                          <a:spcPct val="0"/>
                        </a:spcBef>
                        <a:spcAft>
                          <a:spcPct val="0"/>
                        </a:spcAft>
                        <a:buClrTx/>
                        <a:buSzTx/>
                        <a:buFont typeface="Arial" pitchFamily="34" charset="0"/>
                        <a:buNone/>
                        <a:tabLst/>
                      </a:pPr>
                      <a:endParaRPr kumimoji="0" lang="zh-CN" altLang="en-US" sz="2100" b="1" i="0" u="none" strike="noStrike" cap="none" normalizeH="0" baseline="0" dirty="0" smtClean="0">
                        <a:ln>
                          <a:noFill/>
                        </a:ln>
                        <a:effectLst/>
                        <a:latin typeface="Times New Roman" pitchFamily="18" charset="0"/>
                        <a:ea typeface="宋体" pitchFamily="2" charset="-122"/>
                      </a:endParaRPr>
                    </a:p>
                    <a:p>
                      <a:pPr marL="0" marR="0" lvl="0" indent="0" algn="l" defTabSz="904875" rtl="0" eaLnBrk="0" fontAlgn="base" latinLnBrk="0" hangingPunct="0">
                        <a:lnSpc>
                          <a:spcPts val="2413"/>
                        </a:lnSpc>
                        <a:spcBef>
                          <a:spcPct val="0"/>
                        </a:spcBef>
                        <a:spcAft>
                          <a:spcPct val="0"/>
                        </a:spcAft>
                        <a:buClrTx/>
                        <a:buSzTx/>
                        <a:buFont typeface="Arial" pitchFamily="34" charset="0"/>
                        <a:buNone/>
                        <a:tabLst/>
                      </a:pPr>
                      <a:r>
                        <a:rPr kumimoji="0" lang="zh-CN" altLang="en-US" sz="2100" b="1" i="0" u="none" strike="noStrike" cap="none" normalizeH="0" baseline="0" dirty="0" smtClean="0">
                          <a:ln>
                            <a:noFill/>
                          </a:ln>
                          <a:effectLst/>
                          <a:latin typeface="Times New Roman" pitchFamily="18" charset="0"/>
                          <a:ea typeface="宋体" pitchFamily="2" charset="-122"/>
                        </a:rPr>
                        <a:t>用次数有限而不想购买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57224" y="642918"/>
            <a:ext cx="5589672" cy="310598"/>
          </a:xfrm>
          <a:prstGeom prst="rect">
            <a:avLst/>
          </a:prstGeom>
          <a:noFill/>
          <a:ln w="9525">
            <a:noFill/>
            <a:miter lim="800000"/>
            <a:headEnd/>
            <a:tailEnd/>
          </a:ln>
          <a:effectLst/>
        </p:spPr>
        <p:txBody>
          <a:bodyPr wrap="none" lIns="0" tIns="0" rIns="0" bIns="0">
            <a:spAutoFit/>
          </a:bodyPr>
          <a:lstStyle/>
          <a:p>
            <a:pPr>
              <a:lnSpc>
                <a:spcPts val="2425"/>
              </a:lnSpc>
            </a:pPr>
            <a:r>
              <a:rPr lang="en-US" altLang="zh-CN" sz="2800" b="1" dirty="0" smtClean="0">
                <a:solidFill>
                  <a:srgbClr val="0000FF"/>
                </a:solidFill>
                <a:latin typeface="黑体" pitchFamily="49" charset="-122"/>
                <a:ea typeface="黑体" pitchFamily="49" charset="-122"/>
              </a:rPr>
              <a:t>2</a:t>
            </a:r>
            <a:r>
              <a:rPr lang="zh-CN" altLang="en-US" sz="2800" b="1" dirty="0" smtClean="0">
                <a:solidFill>
                  <a:srgbClr val="0000FF"/>
                </a:solidFill>
                <a:latin typeface="黑体" pitchFamily="49" charset="-122"/>
                <a:ea typeface="黑体" pitchFamily="49" charset="-122"/>
              </a:rPr>
              <a:t>．</a:t>
            </a:r>
            <a:r>
              <a:rPr lang="zh-CN" altLang="en-US" sz="2800" b="1" dirty="0">
                <a:solidFill>
                  <a:srgbClr val="0000FF"/>
                </a:solidFill>
                <a:latin typeface="黑体" pitchFamily="49" charset="-122"/>
                <a:ea typeface="黑体" pitchFamily="49" charset="-122"/>
              </a:rPr>
              <a:t>按消费的目的不同，划分为三类</a:t>
            </a:r>
          </a:p>
        </p:txBody>
      </p:sp>
      <p:sp>
        <p:nvSpPr>
          <p:cNvPr id="12291" name="Text Box 3"/>
          <p:cNvSpPr txBox="1">
            <a:spLocks noChangeArrowheads="1"/>
          </p:cNvSpPr>
          <p:nvPr/>
        </p:nvSpPr>
        <p:spPr bwMode="auto">
          <a:xfrm>
            <a:off x="632054" y="1285860"/>
            <a:ext cx="7869036" cy="1292662"/>
          </a:xfrm>
          <a:prstGeom prst="rect">
            <a:avLst/>
          </a:prstGeom>
          <a:noFill/>
          <a:ln w="9525">
            <a:noFill/>
            <a:miter lim="800000"/>
            <a:headEnd/>
            <a:tailEnd/>
          </a:ln>
          <a:effectLst/>
        </p:spPr>
        <p:txBody>
          <a:bodyPr wrap="square" lIns="0" tIns="0" rIns="0" bIns="0">
            <a:spAutoFit/>
          </a:bodyPr>
          <a:lstStyle/>
          <a:p>
            <a:pPr>
              <a:lnSpc>
                <a:spcPct val="150000"/>
              </a:lnSpc>
            </a:pPr>
            <a:r>
              <a:rPr lang="en-US" altLang="zh-CN" sz="2800" b="1" dirty="0">
                <a:latin typeface="Times New Roman" pitchFamily="18" charset="0"/>
              </a:rPr>
              <a:t>(1)</a:t>
            </a:r>
            <a:r>
              <a:rPr lang="zh-CN" altLang="en-US" sz="2800" b="1" dirty="0">
                <a:solidFill>
                  <a:srgbClr val="FF0000"/>
                </a:solidFill>
                <a:latin typeface="黑体" panose="02010609060101010101" pitchFamily="49" charset="-122"/>
                <a:ea typeface="黑体" panose="02010609060101010101" pitchFamily="49" charset="-122"/>
              </a:rPr>
              <a:t>生存资料消费</a:t>
            </a:r>
            <a:r>
              <a:rPr lang="zh-CN" altLang="en-US" sz="2800" b="1" dirty="0">
                <a:latin typeface="Times New Roman" pitchFamily="18" charset="0"/>
              </a:rPr>
              <a:t>：满足较低层次衣食住行的需要，是最</a:t>
            </a:r>
            <a:r>
              <a:rPr lang="zh-CN" altLang="en-US" sz="2800" b="1" dirty="0" smtClean="0">
                <a:latin typeface="Times New Roman" pitchFamily="18" charset="0"/>
              </a:rPr>
              <a:t>基本德消费。</a:t>
            </a:r>
            <a:endParaRPr lang="zh-CN" altLang="en-US" sz="2800" b="1" dirty="0">
              <a:latin typeface="Times New Roman" pitchFamily="18" charset="0"/>
            </a:endParaRPr>
          </a:p>
        </p:txBody>
      </p:sp>
      <p:sp>
        <p:nvSpPr>
          <p:cNvPr id="12293" name="Text Box 5"/>
          <p:cNvSpPr txBox="1">
            <a:spLocks noChangeArrowheads="1"/>
          </p:cNvSpPr>
          <p:nvPr/>
        </p:nvSpPr>
        <p:spPr bwMode="auto">
          <a:xfrm>
            <a:off x="642910" y="2786058"/>
            <a:ext cx="7601440" cy="307777"/>
          </a:xfrm>
          <a:prstGeom prst="rect">
            <a:avLst/>
          </a:prstGeom>
          <a:noFill/>
          <a:ln w="9525">
            <a:noFill/>
            <a:miter lim="800000"/>
            <a:headEnd/>
            <a:tailEnd/>
          </a:ln>
          <a:effectLst/>
        </p:spPr>
        <p:txBody>
          <a:bodyPr wrap="square" lIns="0" tIns="0" rIns="0" bIns="0">
            <a:spAutoFit/>
          </a:bodyPr>
          <a:lstStyle/>
          <a:p>
            <a:pPr>
              <a:lnSpc>
                <a:spcPts val="2399"/>
              </a:lnSpc>
            </a:pPr>
            <a:r>
              <a:rPr lang="en-US" altLang="zh-CN" sz="2800" b="1" dirty="0">
                <a:latin typeface="Times New Roman" pitchFamily="18" charset="0"/>
              </a:rPr>
              <a:t>(2)</a:t>
            </a:r>
            <a:r>
              <a:rPr lang="zh-CN" altLang="en-US" sz="2800" b="1" dirty="0">
                <a:solidFill>
                  <a:srgbClr val="FF0000"/>
                </a:solidFill>
                <a:latin typeface="黑体" panose="02010609060101010101" pitchFamily="49" charset="-122"/>
                <a:ea typeface="黑体" panose="02010609060101010101" pitchFamily="49" charset="-122"/>
              </a:rPr>
              <a:t>发展资料消费</a:t>
            </a:r>
            <a:r>
              <a:rPr lang="zh-CN" altLang="en-US" sz="2800" b="1" dirty="0">
                <a:latin typeface="Times New Roman" pitchFamily="18" charset="0"/>
              </a:rPr>
              <a:t>：能提高自身素质，全面发展。</a:t>
            </a:r>
          </a:p>
        </p:txBody>
      </p:sp>
      <p:sp>
        <p:nvSpPr>
          <p:cNvPr id="12294" name="Text Box 6"/>
          <p:cNvSpPr txBox="1">
            <a:spLocks noChangeArrowheads="1"/>
          </p:cNvSpPr>
          <p:nvPr/>
        </p:nvSpPr>
        <p:spPr bwMode="auto">
          <a:xfrm>
            <a:off x="642910" y="3429000"/>
            <a:ext cx="7572428" cy="1292662"/>
          </a:xfrm>
          <a:prstGeom prst="rect">
            <a:avLst/>
          </a:prstGeom>
          <a:noFill/>
          <a:ln w="9525">
            <a:noFill/>
            <a:miter lim="800000"/>
            <a:headEnd/>
            <a:tailEnd/>
          </a:ln>
          <a:effectLst/>
        </p:spPr>
        <p:txBody>
          <a:bodyPr wrap="square" lIns="0" tIns="0" rIns="0" bIns="0">
            <a:spAutoFit/>
          </a:bodyPr>
          <a:lstStyle/>
          <a:p>
            <a:pPr>
              <a:lnSpc>
                <a:spcPct val="150000"/>
              </a:lnSpc>
            </a:pPr>
            <a:r>
              <a:rPr lang="en-US" altLang="zh-CN" sz="2800" b="1" dirty="0">
                <a:latin typeface="Times New Roman" pitchFamily="18" charset="0"/>
              </a:rPr>
              <a:t>(3)</a:t>
            </a:r>
            <a:r>
              <a:rPr lang="zh-CN" altLang="en-US" sz="2800" b="1" dirty="0">
                <a:solidFill>
                  <a:srgbClr val="FF0000"/>
                </a:solidFill>
                <a:latin typeface="黑体" panose="02010609060101010101" pitchFamily="49" charset="-122"/>
                <a:ea typeface="黑体" panose="02010609060101010101" pitchFamily="49" charset="-122"/>
              </a:rPr>
              <a:t>享受资料消费</a:t>
            </a:r>
            <a:r>
              <a:rPr lang="zh-CN" altLang="en-US" sz="2800" b="1" dirty="0">
                <a:latin typeface="Times New Roman" pitchFamily="18" charset="0"/>
              </a:rPr>
              <a:t>：能使身心愉悦，丰富物质生活和</a:t>
            </a:r>
            <a:r>
              <a:rPr lang="zh-CN" altLang="en-US" sz="2800" b="1" dirty="0" smtClean="0">
                <a:latin typeface="Times New Roman" pitchFamily="18" charset="0"/>
              </a:rPr>
              <a:t>精神生活。</a:t>
            </a:r>
            <a:endParaRPr lang="zh-CN" altLang="en-US" sz="28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2291"/>
                                        </p:tgtEl>
                                        <p:attrNameLst>
                                          <p:attrName>style.visibility</p:attrName>
                                        </p:attrNameLst>
                                      </p:cBhvr>
                                      <p:to>
                                        <p:strVal val="visible"/>
                                      </p:to>
                                    </p:set>
                                    <p:anim calcmode="lin" valueType="num">
                                      <p:cBhvr>
                                        <p:cTn id="13" dur="1000" fill="hold"/>
                                        <p:tgtEl>
                                          <p:spTgt spid="12291"/>
                                        </p:tgtEl>
                                        <p:attrNameLst>
                                          <p:attrName>ppt_w</p:attrName>
                                        </p:attrNameLst>
                                      </p:cBhvr>
                                      <p:tavLst>
                                        <p:tav tm="0">
                                          <p:val>
                                            <p:strVal val="#ppt_w*0.70"/>
                                          </p:val>
                                        </p:tav>
                                        <p:tav tm="100000">
                                          <p:val>
                                            <p:strVal val="#ppt_w"/>
                                          </p:val>
                                        </p:tav>
                                      </p:tavLst>
                                    </p:anim>
                                    <p:anim calcmode="lin" valueType="num">
                                      <p:cBhvr>
                                        <p:cTn id="14" dur="1000" fill="hold"/>
                                        <p:tgtEl>
                                          <p:spTgt spid="12291"/>
                                        </p:tgtEl>
                                        <p:attrNameLst>
                                          <p:attrName>ppt_h</p:attrName>
                                        </p:attrNameLst>
                                      </p:cBhvr>
                                      <p:tavLst>
                                        <p:tav tm="0">
                                          <p:val>
                                            <p:strVal val="#ppt_h"/>
                                          </p:val>
                                        </p:tav>
                                        <p:tav tm="100000">
                                          <p:val>
                                            <p:strVal val="#ppt_h"/>
                                          </p:val>
                                        </p:tav>
                                      </p:tavLst>
                                    </p:anim>
                                    <p:animEffect transition="in" filter="fade">
                                      <p:cBhvr>
                                        <p:cTn id="15" dur="1000"/>
                                        <p:tgtEl>
                                          <p:spTgt spid="12291"/>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2293"/>
                                        </p:tgtEl>
                                        <p:attrNameLst>
                                          <p:attrName>style.visibility</p:attrName>
                                        </p:attrNameLst>
                                      </p:cBhvr>
                                      <p:to>
                                        <p:strVal val="visible"/>
                                      </p:to>
                                    </p:set>
                                    <p:anim calcmode="lin" valueType="num">
                                      <p:cBhvr>
                                        <p:cTn id="20" dur="1000" fill="hold"/>
                                        <p:tgtEl>
                                          <p:spTgt spid="12293"/>
                                        </p:tgtEl>
                                        <p:attrNameLst>
                                          <p:attrName>ppt_w</p:attrName>
                                        </p:attrNameLst>
                                      </p:cBhvr>
                                      <p:tavLst>
                                        <p:tav tm="0">
                                          <p:val>
                                            <p:strVal val="#ppt_w*0.70"/>
                                          </p:val>
                                        </p:tav>
                                        <p:tav tm="100000">
                                          <p:val>
                                            <p:strVal val="#ppt_w"/>
                                          </p:val>
                                        </p:tav>
                                      </p:tavLst>
                                    </p:anim>
                                    <p:anim calcmode="lin" valueType="num">
                                      <p:cBhvr>
                                        <p:cTn id="21" dur="1000" fill="hold"/>
                                        <p:tgtEl>
                                          <p:spTgt spid="12293"/>
                                        </p:tgtEl>
                                        <p:attrNameLst>
                                          <p:attrName>ppt_h</p:attrName>
                                        </p:attrNameLst>
                                      </p:cBhvr>
                                      <p:tavLst>
                                        <p:tav tm="0">
                                          <p:val>
                                            <p:strVal val="#ppt_h"/>
                                          </p:val>
                                        </p:tav>
                                        <p:tav tm="100000">
                                          <p:val>
                                            <p:strVal val="#ppt_h"/>
                                          </p:val>
                                        </p:tav>
                                      </p:tavLst>
                                    </p:anim>
                                    <p:animEffect transition="in" filter="fade">
                                      <p:cBhvr>
                                        <p:cTn id="22" dur="10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 calcmode="lin" valueType="num">
                                      <p:cBhvr>
                                        <p:cTn id="27" dur="1000" fill="hold"/>
                                        <p:tgtEl>
                                          <p:spTgt spid="12294"/>
                                        </p:tgtEl>
                                        <p:attrNameLst>
                                          <p:attrName>ppt_w</p:attrName>
                                        </p:attrNameLst>
                                      </p:cBhvr>
                                      <p:tavLst>
                                        <p:tav tm="0">
                                          <p:val>
                                            <p:strVal val="#ppt_w*0.70"/>
                                          </p:val>
                                        </p:tav>
                                        <p:tav tm="100000">
                                          <p:val>
                                            <p:strVal val="#ppt_w"/>
                                          </p:val>
                                        </p:tav>
                                      </p:tavLst>
                                    </p:anim>
                                    <p:anim calcmode="lin" valueType="num">
                                      <p:cBhvr>
                                        <p:cTn id="28" dur="1000" fill="hold"/>
                                        <p:tgtEl>
                                          <p:spTgt spid="12294"/>
                                        </p:tgtEl>
                                        <p:attrNameLst>
                                          <p:attrName>ppt_h</p:attrName>
                                        </p:attrNameLst>
                                      </p:cBhvr>
                                      <p:tavLst>
                                        <p:tav tm="0">
                                          <p:val>
                                            <p:strVal val="#ppt_h"/>
                                          </p:val>
                                        </p:tav>
                                        <p:tav tm="100000">
                                          <p:val>
                                            <p:strVal val="#ppt_h"/>
                                          </p:val>
                                        </p:tav>
                                      </p:tavLst>
                                    </p:anim>
                                    <p:animEffect transition="in" filter="fade">
                                      <p:cBhvr>
                                        <p:cTn id="29" dur="10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3" grpId="0"/>
      <p:bldP spid="122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p:cNvSpPr>
          <p:nvPr/>
        </p:nvSpPr>
        <p:spPr bwMode="auto">
          <a:xfrm>
            <a:off x="714348" y="1214422"/>
            <a:ext cx="357190" cy="4391020"/>
          </a:xfrm>
          <a:prstGeom prst="leftBrace">
            <a:avLst>
              <a:gd name="adj1" fmla="val 558333"/>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39" name="Text Box 3" descr="信纸"/>
          <p:cNvSpPr txBox="1">
            <a:spLocks noChangeArrowheads="1"/>
          </p:cNvSpPr>
          <p:nvPr/>
        </p:nvSpPr>
        <p:spPr bwMode="auto">
          <a:xfrm>
            <a:off x="1152525" y="1052513"/>
            <a:ext cx="2057400" cy="1200150"/>
          </a:xfrm>
          <a:prstGeom prst="rect">
            <a:avLst/>
          </a:prstGeom>
          <a:solidFill>
            <a:srgbClr val="92D050"/>
          </a:solidFill>
          <a:ln w="9525">
            <a:solidFill>
              <a:srgbClr val="FF0066"/>
            </a:solidFill>
            <a:miter lim="800000"/>
            <a:headEnd/>
            <a:tailEnd/>
          </a:ln>
          <a:effectLst/>
        </p:spPr>
        <p:txBody>
          <a:bodyPr>
            <a:spAutoFit/>
          </a:bodyPr>
          <a:lstStyle/>
          <a:p>
            <a:pPr>
              <a:spcBef>
                <a:spcPct val="50000"/>
              </a:spcBef>
            </a:pPr>
            <a:r>
              <a:rPr lang="zh-CN" altLang="en-US" sz="3600" b="1" dirty="0">
                <a:latin typeface="黑体" panose="02010609060101010101" pitchFamily="49" charset="-122"/>
                <a:ea typeface="黑体" panose="02010609060101010101" pitchFamily="49" charset="-122"/>
              </a:rPr>
              <a:t>消费心理面面观</a:t>
            </a:r>
          </a:p>
        </p:txBody>
      </p:sp>
      <p:sp>
        <p:nvSpPr>
          <p:cNvPr id="65540" name="Text Box 4" descr="信纸"/>
          <p:cNvSpPr txBox="1">
            <a:spLocks noChangeArrowheads="1"/>
          </p:cNvSpPr>
          <p:nvPr/>
        </p:nvSpPr>
        <p:spPr bwMode="auto">
          <a:xfrm>
            <a:off x="1143000" y="4572000"/>
            <a:ext cx="2057400" cy="1200150"/>
          </a:xfrm>
          <a:prstGeom prst="rect">
            <a:avLst/>
          </a:prstGeom>
          <a:solidFill>
            <a:srgbClr val="92D050"/>
          </a:solidFill>
          <a:ln w="9525">
            <a:solidFill>
              <a:srgbClr val="FF0066"/>
            </a:solidFill>
            <a:miter lim="800000"/>
            <a:headEnd/>
            <a:tailEnd/>
          </a:ln>
          <a:effectLst/>
        </p:spPr>
        <p:txBody>
          <a:bodyPr>
            <a:spAutoFit/>
          </a:bodyPr>
          <a:lstStyle/>
          <a:p>
            <a:pPr>
              <a:spcBef>
                <a:spcPct val="50000"/>
              </a:spcBef>
            </a:pPr>
            <a:r>
              <a:rPr lang="zh-CN" altLang="en-US" sz="3600" b="1" dirty="0">
                <a:latin typeface="黑体" panose="02010609060101010101" pitchFamily="49" charset="-122"/>
                <a:ea typeface="黑体" panose="02010609060101010101" pitchFamily="49" charset="-122"/>
              </a:rPr>
              <a:t>做理智的消费者</a:t>
            </a:r>
          </a:p>
        </p:txBody>
      </p:sp>
      <p:sp>
        <p:nvSpPr>
          <p:cNvPr id="65542" name="AutoShape 6"/>
          <p:cNvSpPr>
            <a:spLocks/>
          </p:cNvSpPr>
          <p:nvPr/>
        </p:nvSpPr>
        <p:spPr bwMode="auto">
          <a:xfrm>
            <a:off x="3357554" y="3929066"/>
            <a:ext cx="152392" cy="2547958"/>
          </a:xfrm>
          <a:prstGeom prst="leftBrace">
            <a:avLst>
              <a:gd name="adj1" fmla="val 166667"/>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45" name="AutoShape 9"/>
          <p:cNvSpPr>
            <a:spLocks/>
          </p:cNvSpPr>
          <p:nvPr/>
        </p:nvSpPr>
        <p:spPr bwMode="auto">
          <a:xfrm>
            <a:off x="3348037" y="654050"/>
            <a:ext cx="287337" cy="2417760"/>
          </a:xfrm>
          <a:prstGeom prst="leftBrace">
            <a:avLst>
              <a:gd name="adj1" fmla="val 166667"/>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46" name="Rectangle 10"/>
          <p:cNvSpPr>
            <a:spLocks noChangeArrowheads="1"/>
          </p:cNvSpPr>
          <p:nvPr/>
        </p:nvSpPr>
        <p:spPr bwMode="auto">
          <a:xfrm>
            <a:off x="3635375" y="333375"/>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从众心理</a:t>
            </a:r>
            <a:r>
              <a:rPr lang="zh-CN" altLang="en-US" sz="3600" b="1" dirty="0"/>
              <a:t>引发的消费</a:t>
            </a:r>
          </a:p>
        </p:txBody>
      </p:sp>
      <p:sp>
        <p:nvSpPr>
          <p:cNvPr id="65547" name="Rectangle 11"/>
          <p:cNvSpPr>
            <a:spLocks noChangeArrowheads="1"/>
          </p:cNvSpPr>
          <p:nvPr/>
        </p:nvSpPr>
        <p:spPr bwMode="auto">
          <a:xfrm>
            <a:off x="3563938" y="1052513"/>
            <a:ext cx="4384675" cy="641350"/>
          </a:xfrm>
          <a:prstGeom prst="rect">
            <a:avLst/>
          </a:prstGeom>
          <a:noFill/>
          <a:ln w="9525">
            <a:noFill/>
            <a:miter lim="800000"/>
            <a:headEnd/>
            <a:tailEnd/>
          </a:ln>
          <a:effectLst/>
        </p:spPr>
        <p:txBody>
          <a:bodyPr>
            <a:spAutoFit/>
          </a:bodyPr>
          <a:lstStyle/>
          <a:p>
            <a:r>
              <a:rPr lang="zh-CN" altLang="en-US" sz="3600" b="1" dirty="0">
                <a:solidFill>
                  <a:srgbClr val="0000FF"/>
                </a:solidFill>
                <a:latin typeface="黑体" panose="02010609060101010101" pitchFamily="49" charset="-122"/>
                <a:ea typeface="黑体" panose="02010609060101010101" pitchFamily="49" charset="-122"/>
              </a:rPr>
              <a:t>求异心理</a:t>
            </a:r>
            <a:r>
              <a:rPr lang="zh-CN" altLang="en-US" sz="3600" b="1" dirty="0"/>
              <a:t>引发的消费</a:t>
            </a:r>
          </a:p>
        </p:txBody>
      </p:sp>
      <p:sp>
        <p:nvSpPr>
          <p:cNvPr id="65548" name="Rectangle 12"/>
          <p:cNvSpPr>
            <a:spLocks noChangeArrowheads="1"/>
          </p:cNvSpPr>
          <p:nvPr/>
        </p:nvSpPr>
        <p:spPr bwMode="auto">
          <a:xfrm>
            <a:off x="3563938" y="1916113"/>
            <a:ext cx="4313237" cy="641350"/>
          </a:xfrm>
          <a:prstGeom prst="rect">
            <a:avLst/>
          </a:prstGeom>
          <a:noFill/>
          <a:ln w="9525">
            <a:noFill/>
            <a:miter lim="800000"/>
            <a:headEnd/>
            <a:tailEnd/>
          </a:ln>
          <a:effectLst/>
        </p:spPr>
        <p:txBody>
          <a:bodyPr>
            <a:spAutoFit/>
          </a:bodyPr>
          <a:lstStyle/>
          <a:p>
            <a:r>
              <a:rPr lang="zh-CN" altLang="en-US" sz="3600" b="1" dirty="0">
                <a:solidFill>
                  <a:srgbClr val="0000FF"/>
                </a:solidFill>
                <a:latin typeface="黑体" panose="02010609060101010101" pitchFamily="49" charset="-122"/>
                <a:ea typeface="黑体" panose="02010609060101010101" pitchFamily="49" charset="-122"/>
              </a:rPr>
              <a:t>攀比心理</a:t>
            </a:r>
            <a:r>
              <a:rPr lang="zh-CN" altLang="en-US" sz="3600" b="1" dirty="0"/>
              <a:t>引发的消费</a:t>
            </a:r>
          </a:p>
        </p:txBody>
      </p:sp>
      <p:sp>
        <p:nvSpPr>
          <p:cNvPr id="65549" name="Rectangle 13"/>
          <p:cNvSpPr>
            <a:spLocks noChangeArrowheads="1"/>
          </p:cNvSpPr>
          <p:nvPr/>
        </p:nvSpPr>
        <p:spPr bwMode="auto">
          <a:xfrm>
            <a:off x="3492500" y="2708275"/>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求实心理</a:t>
            </a:r>
            <a:r>
              <a:rPr lang="zh-CN" altLang="en-US" sz="3600" b="1" dirty="0"/>
              <a:t>引发的消费</a:t>
            </a:r>
          </a:p>
        </p:txBody>
      </p:sp>
      <p:sp>
        <p:nvSpPr>
          <p:cNvPr id="65550" name="Rectangle 14"/>
          <p:cNvSpPr>
            <a:spLocks noChangeArrowheads="1"/>
          </p:cNvSpPr>
          <p:nvPr/>
        </p:nvSpPr>
        <p:spPr bwMode="auto">
          <a:xfrm>
            <a:off x="3571868" y="3714752"/>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量入为出，适度消费</a:t>
            </a:r>
          </a:p>
        </p:txBody>
      </p:sp>
      <p:sp>
        <p:nvSpPr>
          <p:cNvPr id="65551" name="Rectangle 15"/>
          <p:cNvSpPr>
            <a:spLocks noChangeArrowheads="1"/>
          </p:cNvSpPr>
          <p:nvPr/>
        </p:nvSpPr>
        <p:spPr bwMode="auto">
          <a:xfrm>
            <a:off x="3643306" y="4500570"/>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避免盲从，理性消费</a:t>
            </a:r>
          </a:p>
        </p:txBody>
      </p:sp>
      <p:sp>
        <p:nvSpPr>
          <p:cNvPr id="65552" name="Rectangle 16"/>
          <p:cNvSpPr>
            <a:spLocks noChangeArrowheads="1"/>
          </p:cNvSpPr>
          <p:nvPr/>
        </p:nvSpPr>
        <p:spPr bwMode="auto">
          <a:xfrm>
            <a:off x="3643306" y="5214950"/>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保护环境，绿色消费</a:t>
            </a:r>
          </a:p>
        </p:txBody>
      </p:sp>
      <p:sp>
        <p:nvSpPr>
          <p:cNvPr id="65553" name="Rectangle 17"/>
          <p:cNvSpPr>
            <a:spLocks noChangeArrowheads="1"/>
          </p:cNvSpPr>
          <p:nvPr/>
        </p:nvSpPr>
        <p:spPr bwMode="auto">
          <a:xfrm>
            <a:off x="3714744" y="5929330"/>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勤俭节约，艰苦奋斗</a:t>
            </a:r>
          </a:p>
        </p:txBody>
      </p:sp>
      <p:sp>
        <p:nvSpPr>
          <p:cNvPr id="65554" name="Rectangle 18"/>
          <p:cNvSpPr>
            <a:spLocks noChangeArrowheads="1"/>
          </p:cNvSpPr>
          <p:nvPr/>
        </p:nvSpPr>
        <p:spPr bwMode="auto">
          <a:xfrm>
            <a:off x="142844" y="857232"/>
            <a:ext cx="699230" cy="5016758"/>
          </a:xfrm>
          <a:prstGeom prst="rect">
            <a:avLst/>
          </a:prstGeom>
          <a:noFill/>
          <a:ln w="9525">
            <a:noFill/>
            <a:miter lim="800000"/>
            <a:headEnd/>
            <a:tailEnd/>
          </a:ln>
          <a:effectLst/>
        </p:spPr>
        <p:txBody>
          <a:bodyPr wrap="none">
            <a:spAutoFit/>
          </a:bodyPr>
          <a:lstStyle/>
          <a:p>
            <a:r>
              <a:rPr lang="zh-CN" altLang="en-US" sz="4000" b="1" dirty="0">
                <a:solidFill>
                  <a:srgbClr val="0000FF"/>
                </a:solidFill>
                <a:latin typeface="黑体" pitchFamily="49" charset="-122"/>
                <a:ea typeface="黑体" pitchFamily="49" charset="-122"/>
              </a:rPr>
              <a:t>树</a:t>
            </a:r>
          </a:p>
          <a:p>
            <a:r>
              <a:rPr lang="zh-CN" altLang="en-US" sz="4000" b="1" dirty="0">
                <a:solidFill>
                  <a:srgbClr val="0000FF"/>
                </a:solidFill>
                <a:latin typeface="黑体" pitchFamily="49" charset="-122"/>
                <a:ea typeface="黑体" pitchFamily="49" charset="-122"/>
              </a:rPr>
              <a:t>立</a:t>
            </a:r>
          </a:p>
          <a:p>
            <a:r>
              <a:rPr lang="zh-CN" altLang="en-US" sz="4000" b="1" dirty="0">
                <a:solidFill>
                  <a:srgbClr val="0000FF"/>
                </a:solidFill>
                <a:latin typeface="黑体" pitchFamily="49" charset="-122"/>
                <a:ea typeface="黑体" pitchFamily="49" charset="-122"/>
              </a:rPr>
              <a:t>正</a:t>
            </a:r>
          </a:p>
          <a:p>
            <a:r>
              <a:rPr lang="zh-CN" altLang="en-US" sz="4000" b="1" dirty="0">
                <a:solidFill>
                  <a:srgbClr val="0000FF"/>
                </a:solidFill>
                <a:latin typeface="黑体" pitchFamily="49" charset="-122"/>
                <a:ea typeface="黑体" pitchFamily="49" charset="-122"/>
              </a:rPr>
              <a:t>确</a:t>
            </a:r>
          </a:p>
          <a:p>
            <a:r>
              <a:rPr lang="zh-CN" altLang="en-US" sz="4000" b="1" dirty="0">
                <a:solidFill>
                  <a:srgbClr val="0000FF"/>
                </a:solidFill>
                <a:latin typeface="黑体" pitchFamily="49" charset="-122"/>
                <a:ea typeface="黑体" pitchFamily="49" charset="-122"/>
              </a:rPr>
              <a:t>的</a:t>
            </a:r>
          </a:p>
          <a:p>
            <a:r>
              <a:rPr lang="zh-CN" altLang="en-US" sz="4000" b="1" dirty="0">
                <a:solidFill>
                  <a:srgbClr val="0000FF"/>
                </a:solidFill>
                <a:latin typeface="黑体" pitchFamily="49" charset="-122"/>
                <a:ea typeface="黑体" pitchFamily="49" charset="-122"/>
              </a:rPr>
              <a:t>消</a:t>
            </a:r>
          </a:p>
          <a:p>
            <a:r>
              <a:rPr lang="zh-CN" altLang="en-US" sz="4000" b="1" dirty="0">
                <a:solidFill>
                  <a:srgbClr val="0000FF"/>
                </a:solidFill>
                <a:latin typeface="黑体" pitchFamily="49" charset="-122"/>
                <a:ea typeface="黑体" pitchFamily="49" charset="-122"/>
              </a:rPr>
              <a:t>费</a:t>
            </a:r>
          </a:p>
          <a:p>
            <a:r>
              <a:rPr lang="zh-CN" altLang="en-US" sz="4000" b="1" dirty="0">
                <a:solidFill>
                  <a:srgbClr val="0000FF"/>
                </a:solidFill>
                <a:latin typeface="黑体" pitchFamily="49" charset="-122"/>
                <a:ea typeface="黑体" pitchFamily="49" charset="-122"/>
              </a:rPr>
              <a:t>观</a:t>
            </a:r>
          </a:p>
        </p:txBody>
      </p:sp>
    </p:spTree>
    <p:extLst>
      <p:ext uri="{BB962C8B-B14F-4D97-AF65-F5344CB8AC3E}">
        <p14:creationId xmlns:p14="http://schemas.microsoft.com/office/powerpoint/2010/main" val="342769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5554"/>
                                        </p:tgtEl>
                                        <p:attrNameLst>
                                          <p:attrName>style.visibility</p:attrName>
                                        </p:attrNameLst>
                                      </p:cBhvr>
                                      <p:to>
                                        <p:strVal val="visible"/>
                                      </p:to>
                                    </p:set>
                                    <p:animEffect transition="in" filter="barn(outHorizontal)">
                                      <p:cBhvr>
                                        <p:cTn id="7" dur="500"/>
                                        <p:tgtEl>
                                          <p:spTgt spid="6555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65538"/>
                                        </p:tgtEl>
                                        <p:attrNameLst>
                                          <p:attrName>style.visibility</p:attrName>
                                        </p:attrNameLst>
                                      </p:cBhvr>
                                      <p:to>
                                        <p:strVal val="visible"/>
                                      </p:to>
                                    </p:set>
                                    <p:animEffect transition="in" filter="barn(outHorizontal)">
                                      <p:cBhvr>
                                        <p:cTn id="11" dur="500"/>
                                        <p:tgtEl>
                                          <p:spTgt spid="65538"/>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65539"/>
                                        </p:tgtEl>
                                        <p:attrNameLst>
                                          <p:attrName>style.visibility</p:attrName>
                                        </p:attrNameLst>
                                      </p:cBhvr>
                                      <p:to>
                                        <p:strVal val="visible"/>
                                      </p:to>
                                    </p:set>
                                    <p:anim calcmode="lin" valueType="num">
                                      <p:cBhvr>
                                        <p:cTn id="16" dur="500" fill="hold"/>
                                        <p:tgtEl>
                                          <p:spTgt spid="65539"/>
                                        </p:tgtEl>
                                        <p:attrNameLst>
                                          <p:attrName>ppt_w</p:attrName>
                                        </p:attrNameLst>
                                      </p:cBhvr>
                                      <p:tavLst>
                                        <p:tav tm="0">
                                          <p:val>
                                            <p:fltVal val="0"/>
                                          </p:val>
                                        </p:tav>
                                        <p:tav tm="100000">
                                          <p:val>
                                            <p:strVal val="#ppt_w"/>
                                          </p:val>
                                        </p:tav>
                                      </p:tavLst>
                                    </p:anim>
                                    <p:anim calcmode="lin" valueType="num">
                                      <p:cBhvr>
                                        <p:cTn id="17" dur="500" fill="hold"/>
                                        <p:tgtEl>
                                          <p:spTgt spid="65539"/>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65540"/>
                                        </p:tgtEl>
                                        <p:attrNameLst>
                                          <p:attrName>style.visibility</p:attrName>
                                        </p:attrNameLst>
                                      </p:cBhvr>
                                      <p:to>
                                        <p:strVal val="visible"/>
                                      </p:to>
                                    </p:set>
                                    <p:anim calcmode="lin" valueType="num">
                                      <p:cBhvr>
                                        <p:cTn id="21" dur="500" fill="hold"/>
                                        <p:tgtEl>
                                          <p:spTgt spid="65540"/>
                                        </p:tgtEl>
                                        <p:attrNameLst>
                                          <p:attrName>ppt_w</p:attrName>
                                        </p:attrNameLst>
                                      </p:cBhvr>
                                      <p:tavLst>
                                        <p:tav tm="0">
                                          <p:val>
                                            <p:fltVal val="0"/>
                                          </p:val>
                                        </p:tav>
                                        <p:tav tm="100000">
                                          <p:val>
                                            <p:strVal val="#ppt_w"/>
                                          </p:val>
                                        </p:tav>
                                      </p:tavLst>
                                    </p:anim>
                                    <p:anim calcmode="lin" valueType="num">
                                      <p:cBhvr>
                                        <p:cTn id="22" dur="500" fill="hold"/>
                                        <p:tgtEl>
                                          <p:spTgt spid="6554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6" presetClass="entr" presetSubtype="42" fill="hold" grpId="0" nodeType="afterEffect">
                                  <p:stCondLst>
                                    <p:cond delay="0"/>
                                  </p:stCondLst>
                                  <p:childTnLst>
                                    <p:set>
                                      <p:cBhvr>
                                        <p:cTn id="25" dur="1" fill="hold">
                                          <p:stCondLst>
                                            <p:cond delay="0"/>
                                          </p:stCondLst>
                                        </p:cTn>
                                        <p:tgtEl>
                                          <p:spTgt spid="65545"/>
                                        </p:tgtEl>
                                        <p:attrNameLst>
                                          <p:attrName>style.visibility</p:attrName>
                                        </p:attrNameLst>
                                      </p:cBhvr>
                                      <p:to>
                                        <p:strVal val="visible"/>
                                      </p:to>
                                    </p:set>
                                    <p:animEffect transition="in" filter="barn(outHorizontal)">
                                      <p:cBhvr>
                                        <p:cTn id="26" dur="500"/>
                                        <p:tgtEl>
                                          <p:spTgt spid="6554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5546"/>
                                        </p:tgtEl>
                                        <p:attrNameLst>
                                          <p:attrName>style.visibility</p:attrName>
                                        </p:attrNameLst>
                                      </p:cBhvr>
                                      <p:to>
                                        <p:strVal val="visible"/>
                                      </p:to>
                                    </p:set>
                                    <p:anim calcmode="lin" valueType="num">
                                      <p:cBhvr additive="base">
                                        <p:cTn id="31" dur="500" fill="hold"/>
                                        <p:tgtEl>
                                          <p:spTgt spid="65546"/>
                                        </p:tgtEl>
                                        <p:attrNameLst>
                                          <p:attrName>ppt_x</p:attrName>
                                        </p:attrNameLst>
                                      </p:cBhvr>
                                      <p:tavLst>
                                        <p:tav tm="0">
                                          <p:val>
                                            <p:strVal val="1+#ppt_w/2"/>
                                          </p:val>
                                        </p:tav>
                                        <p:tav tm="100000">
                                          <p:val>
                                            <p:strVal val="#ppt_x"/>
                                          </p:val>
                                        </p:tav>
                                      </p:tavLst>
                                    </p:anim>
                                    <p:anim calcmode="lin" valueType="num">
                                      <p:cBhvr additive="base">
                                        <p:cTn id="32" dur="500" fill="hold"/>
                                        <p:tgtEl>
                                          <p:spTgt spid="65546"/>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5547"/>
                                        </p:tgtEl>
                                        <p:attrNameLst>
                                          <p:attrName>style.visibility</p:attrName>
                                        </p:attrNameLst>
                                      </p:cBhvr>
                                      <p:to>
                                        <p:strVal val="visible"/>
                                      </p:to>
                                    </p:set>
                                    <p:anim calcmode="lin" valueType="num">
                                      <p:cBhvr additive="base">
                                        <p:cTn id="36" dur="500" fill="hold"/>
                                        <p:tgtEl>
                                          <p:spTgt spid="65547"/>
                                        </p:tgtEl>
                                        <p:attrNameLst>
                                          <p:attrName>ppt_x</p:attrName>
                                        </p:attrNameLst>
                                      </p:cBhvr>
                                      <p:tavLst>
                                        <p:tav tm="0">
                                          <p:val>
                                            <p:strVal val="1+#ppt_w/2"/>
                                          </p:val>
                                        </p:tav>
                                        <p:tav tm="100000">
                                          <p:val>
                                            <p:strVal val="#ppt_x"/>
                                          </p:val>
                                        </p:tav>
                                      </p:tavLst>
                                    </p:anim>
                                    <p:anim calcmode="lin" valueType="num">
                                      <p:cBhvr additive="base">
                                        <p:cTn id="37" dur="500" fill="hold"/>
                                        <p:tgtEl>
                                          <p:spTgt spid="6554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65548"/>
                                        </p:tgtEl>
                                        <p:attrNameLst>
                                          <p:attrName>style.visibility</p:attrName>
                                        </p:attrNameLst>
                                      </p:cBhvr>
                                      <p:to>
                                        <p:strVal val="visible"/>
                                      </p:to>
                                    </p:set>
                                    <p:anim calcmode="lin" valueType="num">
                                      <p:cBhvr additive="base">
                                        <p:cTn id="41" dur="500" fill="hold"/>
                                        <p:tgtEl>
                                          <p:spTgt spid="65548"/>
                                        </p:tgtEl>
                                        <p:attrNameLst>
                                          <p:attrName>ppt_x</p:attrName>
                                        </p:attrNameLst>
                                      </p:cBhvr>
                                      <p:tavLst>
                                        <p:tav tm="0">
                                          <p:val>
                                            <p:strVal val="1+#ppt_w/2"/>
                                          </p:val>
                                        </p:tav>
                                        <p:tav tm="100000">
                                          <p:val>
                                            <p:strVal val="#ppt_x"/>
                                          </p:val>
                                        </p:tav>
                                      </p:tavLst>
                                    </p:anim>
                                    <p:anim calcmode="lin" valueType="num">
                                      <p:cBhvr additive="base">
                                        <p:cTn id="42" dur="500" fill="hold"/>
                                        <p:tgtEl>
                                          <p:spTgt spid="65548"/>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65549"/>
                                        </p:tgtEl>
                                        <p:attrNameLst>
                                          <p:attrName>style.visibility</p:attrName>
                                        </p:attrNameLst>
                                      </p:cBhvr>
                                      <p:to>
                                        <p:strVal val="visible"/>
                                      </p:to>
                                    </p:set>
                                    <p:anim calcmode="lin" valueType="num">
                                      <p:cBhvr additive="base">
                                        <p:cTn id="46" dur="500" fill="hold"/>
                                        <p:tgtEl>
                                          <p:spTgt spid="65549"/>
                                        </p:tgtEl>
                                        <p:attrNameLst>
                                          <p:attrName>ppt_x</p:attrName>
                                        </p:attrNameLst>
                                      </p:cBhvr>
                                      <p:tavLst>
                                        <p:tav tm="0">
                                          <p:val>
                                            <p:strVal val="1+#ppt_w/2"/>
                                          </p:val>
                                        </p:tav>
                                        <p:tav tm="100000">
                                          <p:val>
                                            <p:strVal val="#ppt_x"/>
                                          </p:val>
                                        </p:tav>
                                      </p:tavLst>
                                    </p:anim>
                                    <p:anim calcmode="lin" valueType="num">
                                      <p:cBhvr additive="base">
                                        <p:cTn id="47" dur="500" fill="hold"/>
                                        <p:tgtEl>
                                          <p:spTgt spid="6554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65542"/>
                                        </p:tgtEl>
                                        <p:attrNameLst>
                                          <p:attrName>style.visibility</p:attrName>
                                        </p:attrNameLst>
                                      </p:cBhvr>
                                      <p:to>
                                        <p:strVal val="visible"/>
                                      </p:to>
                                    </p:set>
                                    <p:animEffect transition="in" filter="barn(outHorizontal)">
                                      <p:cBhvr>
                                        <p:cTn id="52" dur="500"/>
                                        <p:tgtEl>
                                          <p:spTgt spid="65542"/>
                                        </p:tgtEl>
                                      </p:cBhvr>
                                    </p:animEffect>
                                  </p:childTnLst>
                                </p:cTn>
                              </p:par>
                            </p:childTnLst>
                          </p:cTn>
                        </p:par>
                        <p:par>
                          <p:cTn id="53" fill="hold">
                            <p:stCondLst>
                              <p:cond delay="500"/>
                            </p:stCondLst>
                            <p:childTnLst>
                              <p:par>
                                <p:cTn id="54" presetID="17" presetClass="entr" presetSubtype="10" fill="hold" grpId="0" nodeType="afterEffect">
                                  <p:stCondLst>
                                    <p:cond delay="0"/>
                                  </p:stCondLst>
                                  <p:childTnLst>
                                    <p:set>
                                      <p:cBhvr>
                                        <p:cTn id="55" dur="1" fill="hold">
                                          <p:stCondLst>
                                            <p:cond delay="0"/>
                                          </p:stCondLst>
                                        </p:cTn>
                                        <p:tgtEl>
                                          <p:spTgt spid="65550"/>
                                        </p:tgtEl>
                                        <p:attrNameLst>
                                          <p:attrName>style.visibility</p:attrName>
                                        </p:attrNameLst>
                                      </p:cBhvr>
                                      <p:to>
                                        <p:strVal val="visible"/>
                                      </p:to>
                                    </p:set>
                                    <p:anim calcmode="lin" valueType="num">
                                      <p:cBhvr>
                                        <p:cTn id="56" dur="500" fill="hold"/>
                                        <p:tgtEl>
                                          <p:spTgt spid="65550"/>
                                        </p:tgtEl>
                                        <p:attrNameLst>
                                          <p:attrName>ppt_w</p:attrName>
                                        </p:attrNameLst>
                                      </p:cBhvr>
                                      <p:tavLst>
                                        <p:tav tm="0">
                                          <p:val>
                                            <p:fltVal val="0"/>
                                          </p:val>
                                        </p:tav>
                                        <p:tav tm="100000">
                                          <p:val>
                                            <p:strVal val="#ppt_w"/>
                                          </p:val>
                                        </p:tav>
                                      </p:tavLst>
                                    </p:anim>
                                    <p:anim calcmode="lin" valueType="num">
                                      <p:cBhvr>
                                        <p:cTn id="57" dur="500" fill="hold"/>
                                        <p:tgtEl>
                                          <p:spTgt spid="65550"/>
                                        </p:tgtEl>
                                        <p:attrNameLst>
                                          <p:attrName>ppt_h</p:attrName>
                                        </p:attrNameLst>
                                      </p:cBhvr>
                                      <p:tavLst>
                                        <p:tav tm="0">
                                          <p:val>
                                            <p:strVal val="#ppt_h"/>
                                          </p:val>
                                        </p:tav>
                                        <p:tav tm="100000">
                                          <p:val>
                                            <p:strVal val="#ppt_h"/>
                                          </p:val>
                                        </p:tav>
                                      </p:tavLst>
                                    </p:anim>
                                  </p:childTnLst>
                                </p:cTn>
                              </p:par>
                            </p:childTnLst>
                          </p:cTn>
                        </p:par>
                        <p:par>
                          <p:cTn id="58" fill="hold">
                            <p:stCondLst>
                              <p:cond delay="1000"/>
                            </p:stCondLst>
                            <p:childTnLst>
                              <p:par>
                                <p:cTn id="59" presetID="17" presetClass="entr" presetSubtype="10" fill="hold" grpId="0" nodeType="afterEffect">
                                  <p:stCondLst>
                                    <p:cond delay="0"/>
                                  </p:stCondLst>
                                  <p:childTnLst>
                                    <p:set>
                                      <p:cBhvr>
                                        <p:cTn id="60" dur="1" fill="hold">
                                          <p:stCondLst>
                                            <p:cond delay="0"/>
                                          </p:stCondLst>
                                        </p:cTn>
                                        <p:tgtEl>
                                          <p:spTgt spid="65551"/>
                                        </p:tgtEl>
                                        <p:attrNameLst>
                                          <p:attrName>style.visibility</p:attrName>
                                        </p:attrNameLst>
                                      </p:cBhvr>
                                      <p:to>
                                        <p:strVal val="visible"/>
                                      </p:to>
                                    </p:set>
                                    <p:anim calcmode="lin" valueType="num">
                                      <p:cBhvr>
                                        <p:cTn id="61" dur="500" fill="hold"/>
                                        <p:tgtEl>
                                          <p:spTgt spid="65551"/>
                                        </p:tgtEl>
                                        <p:attrNameLst>
                                          <p:attrName>ppt_w</p:attrName>
                                        </p:attrNameLst>
                                      </p:cBhvr>
                                      <p:tavLst>
                                        <p:tav tm="0">
                                          <p:val>
                                            <p:fltVal val="0"/>
                                          </p:val>
                                        </p:tav>
                                        <p:tav tm="100000">
                                          <p:val>
                                            <p:strVal val="#ppt_w"/>
                                          </p:val>
                                        </p:tav>
                                      </p:tavLst>
                                    </p:anim>
                                    <p:anim calcmode="lin" valueType="num">
                                      <p:cBhvr>
                                        <p:cTn id="62" dur="500" fill="hold"/>
                                        <p:tgtEl>
                                          <p:spTgt spid="65551"/>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ID="17" presetClass="entr" presetSubtype="10" fill="hold" grpId="0" nodeType="afterEffect">
                                  <p:stCondLst>
                                    <p:cond delay="0"/>
                                  </p:stCondLst>
                                  <p:childTnLst>
                                    <p:set>
                                      <p:cBhvr>
                                        <p:cTn id="65" dur="1" fill="hold">
                                          <p:stCondLst>
                                            <p:cond delay="0"/>
                                          </p:stCondLst>
                                        </p:cTn>
                                        <p:tgtEl>
                                          <p:spTgt spid="65552"/>
                                        </p:tgtEl>
                                        <p:attrNameLst>
                                          <p:attrName>style.visibility</p:attrName>
                                        </p:attrNameLst>
                                      </p:cBhvr>
                                      <p:to>
                                        <p:strVal val="visible"/>
                                      </p:to>
                                    </p:set>
                                    <p:anim calcmode="lin" valueType="num">
                                      <p:cBhvr>
                                        <p:cTn id="66" dur="500" fill="hold"/>
                                        <p:tgtEl>
                                          <p:spTgt spid="65552"/>
                                        </p:tgtEl>
                                        <p:attrNameLst>
                                          <p:attrName>ppt_w</p:attrName>
                                        </p:attrNameLst>
                                      </p:cBhvr>
                                      <p:tavLst>
                                        <p:tav tm="0">
                                          <p:val>
                                            <p:fltVal val="0"/>
                                          </p:val>
                                        </p:tav>
                                        <p:tav tm="100000">
                                          <p:val>
                                            <p:strVal val="#ppt_w"/>
                                          </p:val>
                                        </p:tav>
                                      </p:tavLst>
                                    </p:anim>
                                    <p:anim calcmode="lin" valueType="num">
                                      <p:cBhvr>
                                        <p:cTn id="67" dur="500" fill="hold"/>
                                        <p:tgtEl>
                                          <p:spTgt spid="65552"/>
                                        </p:tgtEl>
                                        <p:attrNameLst>
                                          <p:attrName>ppt_h</p:attrName>
                                        </p:attrNameLst>
                                      </p:cBhvr>
                                      <p:tavLst>
                                        <p:tav tm="0">
                                          <p:val>
                                            <p:strVal val="#ppt_h"/>
                                          </p:val>
                                        </p:tav>
                                        <p:tav tm="100000">
                                          <p:val>
                                            <p:strVal val="#ppt_h"/>
                                          </p:val>
                                        </p:tav>
                                      </p:tavLst>
                                    </p:anim>
                                  </p:childTnLst>
                                </p:cTn>
                              </p:par>
                            </p:childTnLst>
                          </p:cTn>
                        </p:par>
                        <p:par>
                          <p:cTn id="68" fill="hold">
                            <p:stCondLst>
                              <p:cond delay="2000"/>
                            </p:stCondLst>
                            <p:childTnLst>
                              <p:par>
                                <p:cTn id="69" presetID="17" presetClass="entr" presetSubtype="10" fill="hold" grpId="0" nodeType="afterEffect">
                                  <p:stCondLst>
                                    <p:cond delay="0"/>
                                  </p:stCondLst>
                                  <p:childTnLst>
                                    <p:set>
                                      <p:cBhvr>
                                        <p:cTn id="70" dur="1" fill="hold">
                                          <p:stCondLst>
                                            <p:cond delay="0"/>
                                          </p:stCondLst>
                                        </p:cTn>
                                        <p:tgtEl>
                                          <p:spTgt spid="65553"/>
                                        </p:tgtEl>
                                        <p:attrNameLst>
                                          <p:attrName>style.visibility</p:attrName>
                                        </p:attrNameLst>
                                      </p:cBhvr>
                                      <p:to>
                                        <p:strVal val="visible"/>
                                      </p:to>
                                    </p:set>
                                    <p:anim calcmode="lin" valueType="num">
                                      <p:cBhvr>
                                        <p:cTn id="71" dur="500" fill="hold"/>
                                        <p:tgtEl>
                                          <p:spTgt spid="65553"/>
                                        </p:tgtEl>
                                        <p:attrNameLst>
                                          <p:attrName>ppt_w</p:attrName>
                                        </p:attrNameLst>
                                      </p:cBhvr>
                                      <p:tavLst>
                                        <p:tav tm="0">
                                          <p:val>
                                            <p:fltVal val="0"/>
                                          </p:val>
                                        </p:tav>
                                        <p:tav tm="100000">
                                          <p:val>
                                            <p:strVal val="#ppt_w"/>
                                          </p:val>
                                        </p:tav>
                                      </p:tavLst>
                                    </p:anim>
                                    <p:anim calcmode="lin" valueType="num">
                                      <p:cBhvr>
                                        <p:cTn id="72" dur="500" fill="hold"/>
                                        <p:tgtEl>
                                          <p:spTgt spid="655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39" grpId="0" animBg="1" autoUpdateAnimBg="0"/>
      <p:bldP spid="65540" grpId="0" animBg="1" autoUpdateAnimBg="0"/>
      <p:bldP spid="65542" grpId="0" animBg="1" autoUpdateAnimBg="0"/>
      <p:bldP spid="65545" grpId="0" animBg="1" autoUpdateAnimBg="0"/>
      <p:bldP spid="65546" grpId="0" autoUpdateAnimBg="0"/>
      <p:bldP spid="65547" grpId="0" autoUpdateAnimBg="0"/>
      <p:bldP spid="65548" grpId="0" autoUpdateAnimBg="0"/>
      <p:bldP spid="65549" grpId="0" autoUpdateAnimBg="0"/>
      <p:bldP spid="65550" grpId="0" autoUpdateAnimBg="0"/>
      <p:bldP spid="65551" grpId="0" autoUpdateAnimBg="0"/>
      <p:bldP spid="65552" grpId="0" autoUpdateAnimBg="0"/>
      <p:bldP spid="65553" grpId="0" autoUpdateAnimBg="0"/>
      <p:bldP spid="6555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9445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33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11418" name="Rectangle 154"/>
          <p:cNvSpPr>
            <a:spLocks noChangeArrowheads="1"/>
          </p:cNvSpPr>
          <p:nvPr/>
        </p:nvSpPr>
        <p:spPr bwMode="auto">
          <a:xfrm>
            <a:off x="0" y="260350"/>
            <a:ext cx="2339975" cy="457200"/>
          </a:xfrm>
          <a:prstGeom prst="rect">
            <a:avLst/>
          </a:prstGeom>
          <a:noFill/>
          <a:ln w="9525">
            <a:noFill/>
            <a:miter lim="800000"/>
            <a:headEnd/>
            <a:tailEnd/>
          </a:ln>
          <a:effectLst/>
        </p:spPr>
        <p:txBody>
          <a:bodyPr>
            <a:spAutoFit/>
          </a:bodyPr>
          <a:lstStyle/>
          <a:p>
            <a:pPr algn="ctr"/>
            <a:r>
              <a:rPr lang="zh-CN" altLang="en-US" sz="2400" b="1" dirty="0">
                <a:solidFill>
                  <a:srgbClr val="FF0000"/>
                </a:solidFill>
                <a:latin typeface="黑体" pitchFamily="49" charset="-122"/>
                <a:ea typeface="黑体" pitchFamily="49" charset="-122"/>
              </a:rPr>
              <a:t>消费</a:t>
            </a:r>
            <a:r>
              <a:rPr lang="zh-CN" altLang="en-US" sz="2400" b="1" dirty="0" smtClean="0">
                <a:solidFill>
                  <a:srgbClr val="FF0000"/>
                </a:solidFill>
                <a:latin typeface="黑体" pitchFamily="49" charset="-122"/>
                <a:ea typeface="黑体" pitchFamily="49" charset="-122"/>
              </a:rPr>
              <a:t>心理</a:t>
            </a:r>
            <a:endParaRPr lang="zh-CN" altLang="en-US" sz="2400" b="1" dirty="0">
              <a:solidFill>
                <a:srgbClr val="FF0000"/>
              </a:solidFill>
              <a:latin typeface="黑体" pitchFamily="49" charset="-122"/>
              <a:ea typeface="黑体" pitchFamily="49" charset="-122"/>
            </a:endParaRPr>
          </a:p>
        </p:txBody>
      </p:sp>
      <p:sp>
        <p:nvSpPr>
          <p:cNvPr id="11419" name="Rectangle 155"/>
          <p:cNvSpPr>
            <a:spLocks noChangeArrowheads="1"/>
          </p:cNvSpPr>
          <p:nvPr/>
        </p:nvSpPr>
        <p:spPr bwMode="auto">
          <a:xfrm>
            <a:off x="2667000" y="304800"/>
            <a:ext cx="1103313" cy="457200"/>
          </a:xfrm>
          <a:prstGeom prst="rect">
            <a:avLst/>
          </a:prstGeom>
          <a:noFill/>
          <a:ln w="9525">
            <a:noFill/>
            <a:miter lim="800000"/>
            <a:headEnd/>
            <a:tailEnd/>
          </a:ln>
          <a:effectLst/>
        </p:spPr>
        <p:txBody>
          <a:bodyPr>
            <a:spAutoFit/>
          </a:bodyPr>
          <a:lstStyle/>
          <a:p>
            <a:pPr algn="ctr"/>
            <a:r>
              <a:rPr lang="zh-CN" altLang="en-US" sz="2400" b="1" dirty="0">
                <a:solidFill>
                  <a:srgbClr val="FF0000"/>
                </a:solidFill>
                <a:latin typeface="黑体" pitchFamily="49" charset="-122"/>
                <a:ea typeface="黑体" pitchFamily="49" charset="-122"/>
              </a:rPr>
              <a:t>特　点</a:t>
            </a:r>
          </a:p>
        </p:txBody>
      </p:sp>
      <p:sp>
        <p:nvSpPr>
          <p:cNvPr id="11420" name="Rectangle 156"/>
          <p:cNvSpPr>
            <a:spLocks noChangeArrowheads="1"/>
          </p:cNvSpPr>
          <p:nvPr/>
        </p:nvSpPr>
        <p:spPr bwMode="auto">
          <a:xfrm>
            <a:off x="5143504" y="304800"/>
            <a:ext cx="2593971" cy="523220"/>
          </a:xfrm>
          <a:prstGeom prst="rect">
            <a:avLst/>
          </a:prstGeom>
          <a:noFill/>
          <a:ln w="9525">
            <a:noFill/>
            <a:miter lim="800000"/>
            <a:headEnd/>
            <a:tailEnd/>
          </a:ln>
          <a:effectLst/>
        </p:spPr>
        <p:txBody>
          <a:bodyPr wrap="square">
            <a:spAutoFit/>
          </a:bodyPr>
          <a:lstStyle/>
          <a:p>
            <a:pPr algn="ctr"/>
            <a:r>
              <a:rPr lang="zh-CN" altLang="en-US" sz="2800" b="1" dirty="0">
                <a:solidFill>
                  <a:srgbClr val="FF0000"/>
                </a:solidFill>
                <a:latin typeface="黑体" pitchFamily="49" charset="-122"/>
                <a:ea typeface="黑体" pitchFamily="49" charset="-122"/>
              </a:rPr>
              <a:t>评　　价</a:t>
            </a:r>
          </a:p>
        </p:txBody>
      </p:sp>
      <p:sp>
        <p:nvSpPr>
          <p:cNvPr id="11422" name="Text Box 158"/>
          <p:cNvSpPr txBox="1">
            <a:spLocks noChangeArrowheads="1"/>
          </p:cNvSpPr>
          <p:nvPr/>
        </p:nvSpPr>
        <p:spPr bwMode="auto">
          <a:xfrm>
            <a:off x="0" y="1196975"/>
            <a:ext cx="2057400" cy="584775"/>
          </a:xfrm>
          <a:prstGeom prst="rect">
            <a:avLst/>
          </a:prstGeom>
          <a:noFill/>
          <a:ln w="9525">
            <a:noFill/>
            <a:miter lim="800000"/>
            <a:headEnd/>
            <a:tailEnd/>
          </a:ln>
          <a:effectLst/>
        </p:spPr>
        <p:txBody>
          <a:bodyPr>
            <a:spAutoFit/>
          </a:bodyPr>
          <a:lstStyle/>
          <a:p>
            <a:pPr algn="ctr">
              <a:spcBef>
                <a:spcPct val="50000"/>
              </a:spcBef>
            </a:pPr>
            <a:r>
              <a:rPr lang="zh-CN" altLang="en-US" sz="3200" b="1" dirty="0">
                <a:solidFill>
                  <a:srgbClr val="0000FF"/>
                </a:solidFill>
                <a:latin typeface="黑体" panose="02010609060101010101" pitchFamily="49" charset="-122"/>
                <a:ea typeface="黑体" panose="02010609060101010101" pitchFamily="49" charset="-122"/>
              </a:rPr>
              <a:t>从众</a:t>
            </a:r>
            <a:r>
              <a:rPr lang="zh-CN" altLang="en-US" sz="3200" b="1" dirty="0" smtClean="0">
                <a:solidFill>
                  <a:srgbClr val="0000FF"/>
                </a:solidFill>
                <a:latin typeface="黑体" panose="02010609060101010101" pitchFamily="49" charset="-122"/>
                <a:ea typeface="黑体" panose="02010609060101010101" pitchFamily="49" charset="-122"/>
              </a:rPr>
              <a:t>心理</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11423" name="Text Box 159"/>
          <p:cNvSpPr txBox="1">
            <a:spLocks noChangeArrowheads="1"/>
          </p:cNvSpPr>
          <p:nvPr/>
        </p:nvSpPr>
        <p:spPr bwMode="auto">
          <a:xfrm>
            <a:off x="0" y="2852738"/>
            <a:ext cx="2133600" cy="584775"/>
          </a:xfrm>
          <a:prstGeom prst="rect">
            <a:avLst/>
          </a:prstGeom>
          <a:noFill/>
          <a:ln w="9525">
            <a:noFill/>
            <a:miter lim="800000"/>
            <a:headEnd/>
            <a:tailEnd/>
          </a:ln>
          <a:effectLst/>
        </p:spPr>
        <p:txBody>
          <a:bodyPr>
            <a:spAutoFit/>
          </a:bodyPr>
          <a:lstStyle/>
          <a:p>
            <a:pPr algn="ctr">
              <a:spcBef>
                <a:spcPct val="50000"/>
              </a:spcBef>
            </a:pPr>
            <a:r>
              <a:rPr lang="zh-CN" altLang="en-US" sz="3200" b="1" dirty="0">
                <a:solidFill>
                  <a:srgbClr val="0000FF"/>
                </a:solidFill>
                <a:latin typeface="黑体" panose="02010609060101010101" pitchFamily="49" charset="-122"/>
                <a:ea typeface="黑体" panose="02010609060101010101" pitchFamily="49" charset="-122"/>
              </a:rPr>
              <a:t>求异心理</a:t>
            </a:r>
          </a:p>
        </p:txBody>
      </p:sp>
      <p:sp>
        <p:nvSpPr>
          <p:cNvPr id="11424" name="Text Box 160"/>
          <p:cNvSpPr txBox="1">
            <a:spLocks noChangeArrowheads="1"/>
          </p:cNvSpPr>
          <p:nvPr/>
        </p:nvSpPr>
        <p:spPr bwMode="auto">
          <a:xfrm>
            <a:off x="0" y="4149725"/>
            <a:ext cx="2133600" cy="584775"/>
          </a:xfrm>
          <a:prstGeom prst="rect">
            <a:avLst/>
          </a:prstGeom>
          <a:noFill/>
          <a:ln w="9525">
            <a:noFill/>
            <a:miter lim="800000"/>
            <a:headEnd/>
            <a:tailEnd/>
          </a:ln>
          <a:effectLst/>
        </p:spPr>
        <p:txBody>
          <a:bodyPr>
            <a:spAutoFit/>
          </a:bodyPr>
          <a:lstStyle/>
          <a:p>
            <a:pPr algn="ctr">
              <a:spcBef>
                <a:spcPct val="50000"/>
              </a:spcBef>
            </a:pPr>
            <a:r>
              <a:rPr lang="zh-CN" altLang="en-US" sz="3200" b="1" dirty="0">
                <a:solidFill>
                  <a:srgbClr val="0000FF"/>
                </a:solidFill>
                <a:latin typeface="黑体" panose="02010609060101010101" pitchFamily="49" charset="-122"/>
                <a:ea typeface="黑体" panose="02010609060101010101" pitchFamily="49" charset="-122"/>
              </a:rPr>
              <a:t>攀比心理</a:t>
            </a:r>
          </a:p>
        </p:txBody>
      </p:sp>
      <p:sp>
        <p:nvSpPr>
          <p:cNvPr id="11425" name="Text Box 161"/>
          <p:cNvSpPr txBox="1">
            <a:spLocks noChangeArrowheads="1"/>
          </p:cNvSpPr>
          <p:nvPr/>
        </p:nvSpPr>
        <p:spPr bwMode="auto">
          <a:xfrm>
            <a:off x="0" y="5286388"/>
            <a:ext cx="2133600" cy="584775"/>
          </a:xfrm>
          <a:prstGeom prst="rect">
            <a:avLst/>
          </a:prstGeom>
          <a:noFill/>
          <a:ln w="9525">
            <a:noFill/>
            <a:miter lim="800000"/>
            <a:headEnd/>
            <a:tailEnd/>
          </a:ln>
          <a:effectLst/>
        </p:spPr>
        <p:txBody>
          <a:bodyPr>
            <a:spAutoFit/>
          </a:bodyPr>
          <a:lstStyle/>
          <a:p>
            <a:pPr algn="ctr">
              <a:spcBef>
                <a:spcPct val="50000"/>
              </a:spcBef>
            </a:pPr>
            <a:r>
              <a:rPr lang="zh-CN" altLang="en-US" sz="3200" b="1" dirty="0">
                <a:solidFill>
                  <a:srgbClr val="0000FF"/>
                </a:solidFill>
                <a:latin typeface="黑体" panose="02010609060101010101" pitchFamily="49" charset="-122"/>
                <a:ea typeface="黑体" panose="02010609060101010101" pitchFamily="49" charset="-122"/>
              </a:rPr>
              <a:t>求实心理</a:t>
            </a:r>
          </a:p>
        </p:txBody>
      </p:sp>
      <p:sp>
        <p:nvSpPr>
          <p:cNvPr id="11426" name="Text Box 162"/>
          <p:cNvSpPr txBox="1">
            <a:spLocks noChangeArrowheads="1"/>
          </p:cNvSpPr>
          <p:nvPr/>
        </p:nvSpPr>
        <p:spPr bwMode="auto">
          <a:xfrm>
            <a:off x="2411413" y="981075"/>
            <a:ext cx="1439862" cy="1200329"/>
          </a:xfrm>
          <a:prstGeom prst="rect">
            <a:avLst/>
          </a:prstGeom>
          <a:noFill/>
          <a:ln w="9525">
            <a:noFill/>
            <a:miter lim="800000"/>
            <a:headEnd/>
            <a:tailEnd/>
          </a:ln>
          <a:effectLst/>
        </p:spPr>
        <p:txBody>
          <a:bodyPr>
            <a:spAutoFit/>
          </a:bodyPr>
          <a:lstStyle/>
          <a:p>
            <a:pPr algn="ctr"/>
            <a:r>
              <a:rPr lang="en-US" altLang="zh-CN" sz="2000" b="0" dirty="0">
                <a:solidFill>
                  <a:srgbClr val="080808"/>
                </a:solidFill>
                <a:ea typeface="新宋体" pitchFamily="49" charset="-122"/>
              </a:rPr>
              <a:t>  </a:t>
            </a:r>
            <a:r>
              <a:rPr lang="zh-CN" altLang="en-US" sz="2400" b="1" dirty="0">
                <a:ea typeface="新宋体" pitchFamily="49" charset="-122"/>
              </a:rPr>
              <a:t>仿效性</a:t>
            </a:r>
          </a:p>
          <a:p>
            <a:pPr algn="ctr"/>
            <a:r>
              <a:rPr lang="zh-CN" altLang="en-US" sz="2400" b="1" dirty="0">
                <a:ea typeface="新宋体" pitchFamily="49" charset="-122"/>
              </a:rPr>
              <a:t> 重复性</a:t>
            </a:r>
          </a:p>
          <a:p>
            <a:pPr algn="ctr"/>
            <a:r>
              <a:rPr lang="zh-CN" altLang="en-US" sz="2400" b="1" dirty="0">
                <a:ea typeface="新宋体" pitchFamily="49" charset="-122"/>
              </a:rPr>
              <a:t> 盲目性</a:t>
            </a:r>
          </a:p>
        </p:txBody>
      </p:sp>
      <p:sp>
        <p:nvSpPr>
          <p:cNvPr id="11427" name="Text Box 163"/>
          <p:cNvSpPr txBox="1">
            <a:spLocks noChangeArrowheads="1"/>
          </p:cNvSpPr>
          <p:nvPr/>
        </p:nvSpPr>
        <p:spPr bwMode="auto">
          <a:xfrm>
            <a:off x="2332186" y="2799510"/>
            <a:ext cx="1617663" cy="904863"/>
          </a:xfrm>
          <a:prstGeom prst="rect">
            <a:avLst/>
          </a:prstGeom>
          <a:noFill/>
          <a:ln w="9525">
            <a:noFill/>
            <a:miter lim="800000"/>
            <a:headEnd/>
            <a:tailEnd/>
          </a:ln>
          <a:effectLst/>
        </p:spPr>
        <p:txBody>
          <a:bodyPr>
            <a:spAutoFit/>
          </a:bodyPr>
          <a:lstStyle/>
          <a:p>
            <a:pPr algn="ctr">
              <a:spcBef>
                <a:spcPct val="20000"/>
              </a:spcBef>
            </a:pPr>
            <a:r>
              <a:rPr lang="en-US" altLang="zh-CN" sz="2000" b="0" dirty="0">
                <a:solidFill>
                  <a:srgbClr val="080808"/>
                </a:solidFill>
                <a:ea typeface="新宋体" pitchFamily="49" charset="-122"/>
              </a:rPr>
              <a:t> </a:t>
            </a:r>
            <a:r>
              <a:rPr lang="zh-CN" altLang="en-US" sz="2400" b="1" dirty="0" smtClean="0">
                <a:ea typeface="新宋体" pitchFamily="49" charset="-122"/>
              </a:rPr>
              <a:t>标新</a:t>
            </a:r>
            <a:endParaRPr lang="en-US" altLang="zh-CN" sz="2400" b="1" dirty="0" smtClean="0">
              <a:ea typeface="新宋体" pitchFamily="49" charset="-122"/>
            </a:endParaRPr>
          </a:p>
          <a:p>
            <a:pPr algn="ctr">
              <a:spcBef>
                <a:spcPct val="20000"/>
              </a:spcBef>
            </a:pPr>
            <a:r>
              <a:rPr lang="zh-CN" altLang="en-US" sz="2400" b="1" dirty="0" smtClean="0">
                <a:ea typeface="新宋体" pitchFamily="49" charset="-122"/>
              </a:rPr>
              <a:t>立异</a:t>
            </a:r>
            <a:endParaRPr lang="zh-CN" altLang="en-US" sz="2400" b="1" dirty="0">
              <a:ea typeface="新宋体" pitchFamily="49" charset="-122"/>
            </a:endParaRPr>
          </a:p>
        </p:txBody>
      </p:sp>
      <p:sp>
        <p:nvSpPr>
          <p:cNvPr id="11428" name="Text Box 164"/>
          <p:cNvSpPr txBox="1">
            <a:spLocks noChangeArrowheads="1"/>
          </p:cNvSpPr>
          <p:nvPr/>
        </p:nvSpPr>
        <p:spPr bwMode="auto">
          <a:xfrm>
            <a:off x="2555875" y="4221163"/>
            <a:ext cx="1296988" cy="830997"/>
          </a:xfrm>
          <a:prstGeom prst="rect">
            <a:avLst/>
          </a:prstGeom>
          <a:noFill/>
          <a:ln w="9525">
            <a:noFill/>
            <a:miter lim="800000"/>
            <a:headEnd/>
            <a:tailEnd/>
          </a:ln>
          <a:effectLst/>
        </p:spPr>
        <p:txBody>
          <a:bodyPr>
            <a:spAutoFit/>
          </a:bodyPr>
          <a:lstStyle/>
          <a:p>
            <a:pPr algn="ctr">
              <a:spcBef>
                <a:spcPct val="20000"/>
              </a:spcBef>
            </a:pPr>
            <a:r>
              <a:rPr lang="zh-CN" altLang="en-US" sz="2400" b="1" dirty="0">
                <a:ea typeface="新宋体" pitchFamily="49" charset="-122"/>
              </a:rPr>
              <a:t>夸耀性            盲目性</a:t>
            </a:r>
          </a:p>
        </p:txBody>
      </p:sp>
      <p:sp>
        <p:nvSpPr>
          <p:cNvPr id="11429" name="Text Box 165"/>
          <p:cNvSpPr txBox="1">
            <a:spLocks noChangeArrowheads="1"/>
          </p:cNvSpPr>
          <p:nvPr/>
        </p:nvSpPr>
        <p:spPr bwMode="auto">
          <a:xfrm>
            <a:off x="2411413" y="5373688"/>
            <a:ext cx="1524000" cy="830997"/>
          </a:xfrm>
          <a:prstGeom prst="rect">
            <a:avLst/>
          </a:prstGeom>
          <a:noFill/>
          <a:ln w="9525">
            <a:noFill/>
            <a:miter lim="800000"/>
            <a:headEnd/>
            <a:tailEnd/>
          </a:ln>
          <a:effectLst/>
        </p:spPr>
        <p:txBody>
          <a:bodyPr>
            <a:spAutoFit/>
          </a:bodyPr>
          <a:lstStyle/>
          <a:p>
            <a:r>
              <a:rPr lang="zh-CN" altLang="en-US" sz="2400" b="1" dirty="0">
                <a:ea typeface="新宋体" pitchFamily="49" charset="-122"/>
              </a:rPr>
              <a:t>符合实际</a:t>
            </a:r>
          </a:p>
          <a:p>
            <a:r>
              <a:rPr lang="zh-CN" altLang="en-US" sz="2400" b="1" dirty="0">
                <a:ea typeface="新宋体" pitchFamily="49" charset="-122"/>
              </a:rPr>
              <a:t>讲究实惠</a:t>
            </a:r>
          </a:p>
        </p:txBody>
      </p:sp>
      <p:sp>
        <p:nvSpPr>
          <p:cNvPr id="11439" name="Rectangle 175"/>
          <p:cNvSpPr>
            <a:spLocks noChangeArrowheads="1"/>
          </p:cNvSpPr>
          <p:nvPr/>
        </p:nvSpPr>
        <p:spPr bwMode="auto">
          <a:xfrm>
            <a:off x="3924300" y="4149725"/>
            <a:ext cx="4559300" cy="861774"/>
          </a:xfrm>
          <a:prstGeom prst="rect">
            <a:avLst/>
          </a:prstGeom>
          <a:noFill/>
          <a:ln w="9525">
            <a:noFill/>
            <a:miter lim="800000"/>
            <a:headEnd/>
            <a:tailEnd/>
          </a:ln>
          <a:effectLst/>
        </p:spPr>
        <p:txBody>
          <a:bodyPr>
            <a:spAutoFit/>
          </a:bodyPr>
          <a:lstStyle/>
          <a:p>
            <a:r>
              <a:rPr lang="zh-CN" altLang="en-US" sz="2000" b="1" dirty="0">
                <a:solidFill>
                  <a:srgbClr val="0000FF"/>
                </a:solidFill>
                <a:ea typeface="华文中宋" pitchFamily="2" charset="-122"/>
              </a:rPr>
              <a:t>有弊：</a:t>
            </a:r>
            <a:r>
              <a:rPr lang="zh-CN" altLang="en-US" sz="2000" b="1" dirty="0">
                <a:ea typeface="新宋体" pitchFamily="49" charset="-122"/>
              </a:rPr>
              <a:t>不实用，对个人生活不利</a:t>
            </a:r>
          </a:p>
          <a:p>
            <a:pPr>
              <a:spcBef>
                <a:spcPct val="50000"/>
              </a:spcBef>
            </a:pPr>
            <a:r>
              <a:rPr lang="zh-CN" altLang="en-US" sz="2000" b="1" dirty="0">
                <a:solidFill>
                  <a:srgbClr val="0000FF"/>
                </a:solidFill>
                <a:ea typeface="华文中宋" pitchFamily="2" charset="-122"/>
              </a:rPr>
              <a:t>态度：</a:t>
            </a:r>
            <a:r>
              <a:rPr lang="zh-CN" altLang="en-US" sz="2000" b="1" dirty="0">
                <a:ea typeface="新宋体" pitchFamily="49" charset="-122"/>
              </a:rPr>
              <a:t>不健康的心理，</a:t>
            </a:r>
            <a:r>
              <a:rPr lang="zh-CN" altLang="en-US" sz="2000" b="1" dirty="0">
                <a:solidFill>
                  <a:srgbClr val="FF0000"/>
                </a:solidFill>
                <a:latin typeface="黑体" panose="02010609060101010101" pitchFamily="49" charset="-122"/>
                <a:ea typeface="黑体" panose="02010609060101010101" pitchFamily="49" charset="-122"/>
              </a:rPr>
              <a:t>不值得提倡</a:t>
            </a:r>
          </a:p>
        </p:txBody>
      </p:sp>
      <p:sp>
        <p:nvSpPr>
          <p:cNvPr id="11445" name="Text Box 181"/>
          <p:cNvSpPr txBox="1">
            <a:spLocks noChangeArrowheads="1"/>
          </p:cNvSpPr>
          <p:nvPr/>
        </p:nvSpPr>
        <p:spPr bwMode="auto">
          <a:xfrm>
            <a:off x="3924300" y="2565400"/>
            <a:ext cx="5476875" cy="13112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0000FF"/>
                </a:solidFill>
                <a:ea typeface="华文中宋" pitchFamily="2" charset="-122"/>
              </a:rPr>
              <a:t>有利：</a:t>
            </a:r>
            <a:r>
              <a:rPr lang="zh-CN" altLang="en-US" sz="2000" b="1" dirty="0">
                <a:ea typeface="新宋体" pitchFamily="49" charset="-122"/>
              </a:rPr>
              <a:t>展示个性、推动新工艺和新产品的出现</a:t>
            </a:r>
          </a:p>
          <a:p>
            <a:pPr>
              <a:spcBef>
                <a:spcPct val="50000"/>
              </a:spcBef>
            </a:pPr>
            <a:r>
              <a:rPr lang="zh-CN" altLang="en-US" sz="2000" b="1" dirty="0">
                <a:solidFill>
                  <a:srgbClr val="0000FF"/>
                </a:solidFill>
                <a:ea typeface="华文中宋" pitchFamily="2" charset="-122"/>
              </a:rPr>
              <a:t>有弊：</a:t>
            </a:r>
            <a:r>
              <a:rPr lang="zh-CN" altLang="en-US" sz="2000" b="1" dirty="0">
                <a:ea typeface="新宋体" pitchFamily="49" charset="-122"/>
              </a:rPr>
              <a:t>代价大，社会不认可</a:t>
            </a:r>
          </a:p>
          <a:p>
            <a:pPr>
              <a:spcBef>
                <a:spcPct val="50000"/>
              </a:spcBef>
            </a:pPr>
            <a:r>
              <a:rPr lang="zh-CN" altLang="en-US" sz="2000" b="1" dirty="0">
                <a:solidFill>
                  <a:srgbClr val="0000FF"/>
                </a:solidFill>
                <a:ea typeface="华文中宋" pitchFamily="2" charset="-122"/>
              </a:rPr>
              <a:t>态度：</a:t>
            </a:r>
            <a:r>
              <a:rPr lang="zh-CN" altLang="en-US" sz="2000" b="1" dirty="0">
                <a:ea typeface="新宋体" pitchFamily="49" charset="-122"/>
              </a:rPr>
              <a:t>过分标新立异，</a:t>
            </a:r>
            <a:r>
              <a:rPr lang="zh-CN" altLang="en-US" sz="2000" b="1" dirty="0">
                <a:solidFill>
                  <a:srgbClr val="FF0000"/>
                </a:solidFill>
                <a:latin typeface="黑体" panose="02010609060101010101" pitchFamily="49" charset="-122"/>
                <a:ea typeface="黑体" panose="02010609060101010101" pitchFamily="49" charset="-122"/>
              </a:rPr>
              <a:t>不值得提倡</a:t>
            </a:r>
          </a:p>
        </p:txBody>
      </p:sp>
      <p:sp>
        <p:nvSpPr>
          <p:cNvPr id="11448" name="Text Box 184"/>
          <p:cNvSpPr txBox="1">
            <a:spLocks noChangeArrowheads="1"/>
          </p:cNvSpPr>
          <p:nvPr/>
        </p:nvSpPr>
        <p:spPr bwMode="auto">
          <a:xfrm>
            <a:off x="3924300" y="5373688"/>
            <a:ext cx="5392738" cy="7016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0000FF"/>
                </a:solidFill>
                <a:ea typeface="华文中宋" pitchFamily="2" charset="-122"/>
              </a:rPr>
              <a:t>有利：</a:t>
            </a:r>
            <a:r>
              <a:rPr lang="zh-CN" altLang="en-US" sz="2000" b="1" dirty="0">
                <a:ea typeface="新宋体" pitchFamily="49" charset="-122"/>
              </a:rPr>
              <a:t>理智的消费，对个人生活和社会有利   </a:t>
            </a:r>
            <a:r>
              <a:rPr lang="zh-CN" altLang="en-US" sz="2000" b="1" dirty="0">
                <a:solidFill>
                  <a:srgbClr val="0000FF"/>
                </a:solidFill>
                <a:ea typeface="华文中宋" pitchFamily="2" charset="-122"/>
              </a:rPr>
              <a:t>态度：</a:t>
            </a:r>
            <a:r>
              <a:rPr lang="zh-CN" altLang="en-US" sz="2000" b="1" dirty="0">
                <a:solidFill>
                  <a:srgbClr val="FF0000"/>
                </a:solidFill>
                <a:latin typeface="黑体" panose="02010609060101010101" pitchFamily="49" charset="-122"/>
                <a:ea typeface="黑体" panose="02010609060101010101" pitchFamily="49" charset="-122"/>
              </a:rPr>
              <a:t>大力提倡</a:t>
            </a:r>
          </a:p>
        </p:txBody>
      </p:sp>
      <p:sp>
        <p:nvSpPr>
          <p:cNvPr id="11450" name="Line 186"/>
          <p:cNvSpPr>
            <a:spLocks noChangeShapeType="1"/>
          </p:cNvSpPr>
          <p:nvPr/>
        </p:nvSpPr>
        <p:spPr bwMode="auto">
          <a:xfrm>
            <a:off x="0" y="838200"/>
            <a:ext cx="9144000" cy="0"/>
          </a:xfrm>
          <a:prstGeom prst="line">
            <a:avLst/>
          </a:prstGeom>
          <a:noFill/>
          <a:ln w="9525">
            <a:solidFill>
              <a:schemeClr val="tx1"/>
            </a:solidFill>
            <a:round/>
            <a:headEnd/>
            <a:tailEnd/>
          </a:ln>
          <a:effectLst/>
        </p:spPr>
        <p:txBody>
          <a:bodyPr wrap="none"/>
          <a:lstStyle/>
          <a:p>
            <a:endParaRPr lang="zh-CN" altLang="en-US"/>
          </a:p>
        </p:txBody>
      </p:sp>
      <p:sp>
        <p:nvSpPr>
          <p:cNvPr id="11453" name="Line 189"/>
          <p:cNvSpPr>
            <a:spLocks noChangeShapeType="1"/>
          </p:cNvSpPr>
          <p:nvPr/>
        </p:nvSpPr>
        <p:spPr bwMode="auto">
          <a:xfrm>
            <a:off x="0" y="2514600"/>
            <a:ext cx="9144000" cy="0"/>
          </a:xfrm>
          <a:prstGeom prst="line">
            <a:avLst/>
          </a:prstGeom>
          <a:noFill/>
          <a:ln w="9525">
            <a:solidFill>
              <a:schemeClr val="tx1"/>
            </a:solidFill>
            <a:round/>
            <a:headEnd/>
            <a:tailEnd/>
          </a:ln>
          <a:effectLst/>
        </p:spPr>
        <p:txBody>
          <a:bodyPr wrap="none"/>
          <a:lstStyle/>
          <a:p>
            <a:endParaRPr lang="zh-CN" altLang="en-US"/>
          </a:p>
        </p:txBody>
      </p:sp>
      <p:sp>
        <p:nvSpPr>
          <p:cNvPr id="11456" name="Line 192"/>
          <p:cNvSpPr>
            <a:spLocks noChangeShapeType="1"/>
          </p:cNvSpPr>
          <p:nvPr/>
        </p:nvSpPr>
        <p:spPr bwMode="auto">
          <a:xfrm>
            <a:off x="0" y="4005263"/>
            <a:ext cx="9144000" cy="0"/>
          </a:xfrm>
          <a:prstGeom prst="line">
            <a:avLst/>
          </a:prstGeom>
          <a:noFill/>
          <a:ln w="9525">
            <a:solidFill>
              <a:schemeClr val="tx1"/>
            </a:solidFill>
            <a:round/>
            <a:headEnd/>
            <a:tailEnd/>
          </a:ln>
          <a:effectLst/>
        </p:spPr>
        <p:txBody>
          <a:bodyPr wrap="none"/>
          <a:lstStyle/>
          <a:p>
            <a:endParaRPr lang="zh-CN" altLang="en-US"/>
          </a:p>
        </p:txBody>
      </p:sp>
      <p:sp>
        <p:nvSpPr>
          <p:cNvPr id="11457" name="Line 193"/>
          <p:cNvSpPr>
            <a:spLocks noChangeShapeType="1"/>
          </p:cNvSpPr>
          <p:nvPr/>
        </p:nvSpPr>
        <p:spPr bwMode="auto">
          <a:xfrm>
            <a:off x="0" y="5181600"/>
            <a:ext cx="9144000" cy="0"/>
          </a:xfrm>
          <a:prstGeom prst="line">
            <a:avLst/>
          </a:prstGeom>
          <a:noFill/>
          <a:ln w="9525">
            <a:solidFill>
              <a:schemeClr val="tx1"/>
            </a:solidFill>
            <a:round/>
            <a:headEnd/>
            <a:tailEnd/>
          </a:ln>
          <a:effectLst/>
        </p:spPr>
        <p:txBody>
          <a:bodyPr wrap="none"/>
          <a:lstStyle/>
          <a:p>
            <a:endParaRPr lang="zh-CN" altLang="en-US"/>
          </a:p>
        </p:txBody>
      </p:sp>
      <p:sp>
        <p:nvSpPr>
          <p:cNvPr id="11458" name="Line 194"/>
          <p:cNvSpPr>
            <a:spLocks noChangeShapeType="1"/>
          </p:cNvSpPr>
          <p:nvPr/>
        </p:nvSpPr>
        <p:spPr bwMode="auto">
          <a:xfrm>
            <a:off x="0" y="228600"/>
            <a:ext cx="9144000" cy="0"/>
          </a:xfrm>
          <a:prstGeom prst="line">
            <a:avLst/>
          </a:prstGeom>
          <a:noFill/>
          <a:ln w="9525">
            <a:solidFill>
              <a:schemeClr val="tx1"/>
            </a:solidFill>
            <a:round/>
            <a:headEnd/>
            <a:tailEnd/>
          </a:ln>
          <a:effectLst/>
        </p:spPr>
        <p:txBody>
          <a:bodyPr wrap="none"/>
          <a:lstStyle/>
          <a:p>
            <a:endParaRPr lang="zh-CN" altLang="en-US"/>
          </a:p>
        </p:txBody>
      </p:sp>
      <p:sp>
        <p:nvSpPr>
          <p:cNvPr id="11459" name="Line 195"/>
          <p:cNvSpPr>
            <a:spLocks noChangeShapeType="1"/>
          </p:cNvSpPr>
          <p:nvPr/>
        </p:nvSpPr>
        <p:spPr bwMode="auto">
          <a:xfrm>
            <a:off x="0" y="6324600"/>
            <a:ext cx="9144000" cy="0"/>
          </a:xfrm>
          <a:prstGeom prst="line">
            <a:avLst/>
          </a:prstGeom>
          <a:noFill/>
          <a:ln w="9525">
            <a:solidFill>
              <a:schemeClr val="tx1"/>
            </a:solidFill>
            <a:round/>
            <a:headEnd/>
            <a:tailEnd/>
          </a:ln>
          <a:effectLst/>
        </p:spPr>
        <p:txBody>
          <a:bodyPr wrap="none"/>
          <a:lstStyle/>
          <a:p>
            <a:endParaRPr lang="zh-CN" altLang="en-US"/>
          </a:p>
        </p:txBody>
      </p:sp>
      <p:sp>
        <p:nvSpPr>
          <p:cNvPr id="11460" name="Line 196"/>
          <p:cNvSpPr>
            <a:spLocks noChangeShapeType="1"/>
          </p:cNvSpPr>
          <p:nvPr/>
        </p:nvSpPr>
        <p:spPr bwMode="auto">
          <a:xfrm>
            <a:off x="2268538" y="188913"/>
            <a:ext cx="0" cy="6096000"/>
          </a:xfrm>
          <a:prstGeom prst="line">
            <a:avLst/>
          </a:prstGeom>
          <a:noFill/>
          <a:ln w="9525">
            <a:solidFill>
              <a:schemeClr val="tx1"/>
            </a:solidFill>
            <a:round/>
            <a:headEnd/>
            <a:tailEnd/>
          </a:ln>
          <a:effectLst/>
        </p:spPr>
        <p:txBody>
          <a:bodyPr wrap="none"/>
          <a:lstStyle/>
          <a:p>
            <a:endParaRPr lang="zh-CN" altLang="en-US"/>
          </a:p>
        </p:txBody>
      </p:sp>
      <p:sp>
        <p:nvSpPr>
          <p:cNvPr id="11462" name="Line 198"/>
          <p:cNvSpPr>
            <a:spLocks noChangeShapeType="1"/>
          </p:cNvSpPr>
          <p:nvPr/>
        </p:nvSpPr>
        <p:spPr bwMode="auto">
          <a:xfrm>
            <a:off x="3798888" y="260350"/>
            <a:ext cx="0" cy="6096000"/>
          </a:xfrm>
          <a:prstGeom prst="line">
            <a:avLst/>
          </a:prstGeom>
          <a:noFill/>
          <a:ln w="9525">
            <a:solidFill>
              <a:schemeClr val="tx1"/>
            </a:solidFill>
            <a:round/>
            <a:headEnd/>
            <a:tailEnd/>
          </a:ln>
          <a:effectLst/>
        </p:spPr>
        <p:txBody>
          <a:bodyPr wrap="none"/>
          <a:lstStyle/>
          <a:p>
            <a:endParaRPr lang="zh-CN" altLang="en-US"/>
          </a:p>
        </p:txBody>
      </p:sp>
      <p:sp>
        <p:nvSpPr>
          <p:cNvPr id="11430" name="Rectangle 166"/>
          <p:cNvSpPr>
            <a:spLocks noChangeArrowheads="1"/>
          </p:cNvSpPr>
          <p:nvPr/>
        </p:nvSpPr>
        <p:spPr bwMode="auto">
          <a:xfrm>
            <a:off x="3962400" y="908050"/>
            <a:ext cx="5181600" cy="1463675"/>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0000FF"/>
                </a:solidFill>
                <a:latin typeface="黑体" pitchFamily="49" charset="-122"/>
                <a:ea typeface="华文中宋" pitchFamily="2" charset="-122"/>
              </a:rPr>
              <a:t>有利有弊</a:t>
            </a:r>
            <a:r>
              <a:rPr lang="zh-CN" altLang="en-US" sz="2000" b="1" dirty="0">
                <a:solidFill>
                  <a:srgbClr val="080808"/>
                </a:solidFill>
                <a:latin typeface="黑体" pitchFamily="49" charset="-122"/>
                <a:ea typeface="华文中宋" pitchFamily="2" charset="-122"/>
              </a:rPr>
              <a:t>：</a:t>
            </a:r>
            <a:r>
              <a:rPr lang="zh-CN" altLang="en-US" sz="2000" b="1" dirty="0">
                <a:latin typeface="宋体" pitchFamily="2" charset="-122"/>
                <a:ea typeface="华文宋体" pitchFamily="2" charset="-122"/>
              </a:rPr>
              <a:t>健康合理的从众心理可带动一个产业的发展；反之，则不利于经济的发展和个人的生活</a:t>
            </a:r>
          </a:p>
          <a:p>
            <a:pPr>
              <a:spcBef>
                <a:spcPct val="50000"/>
              </a:spcBef>
            </a:pPr>
            <a:r>
              <a:rPr lang="zh-CN" altLang="en-US" sz="2000" b="1" dirty="0">
                <a:solidFill>
                  <a:srgbClr val="0000FF"/>
                </a:solidFill>
                <a:latin typeface="黑体" pitchFamily="49" charset="-122"/>
                <a:ea typeface="华文中宋" pitchFamily="2" charset="-122"/>
              </a:rPr>
              <a:t>态度：</a:t>
            </a:r>
            <a:r>
              <a:rPr lang="zh-CN" altLang="en-US" sz="2000" b="1" dirty="0">
                <a:latin typeface="宋体" pitchFamily="2" charset="-122"/>
                <a:ea typeface="新宋体" pitchFamily="49" charset="-122"/>
              </a:rPr>
              <a:t>具体问题具体分析，</a:t>
            </a:r>
            <a:r>
              <a:rPr lang="zh-CN" altLang="en-US" sz="2000" b="1" dirty="0">
                <a:solidFill>
                  <a:srgbClr val="FF0000"/>
                </a:solidFill>
                <a:latin typeface="黑体" panose="02010609060101010101" pitchFamily="49" charset="-122"/>
                <a:ea typeface="黑体" panose="02010609060101010101" pitchFamily="49" charset="-122"/>
              </a:rPr>
              <a:t>盲目从众不可取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426"/>
                                        </p:tgtEl>
                                        <p:attrNameLst>
                                          <p:attrName>style.visibility</p:attrName>
                                        </p:attrNameLst>
                                      </p:cBhvr>
                                      <p:to>
                                        <p:strVal val="visible"/>
                                      </p:to>
                                    </p:set>
                                    <p:animEffect transition="in" filter="diamond(in)">
                                      <p:cBhvr>
                                        <p:cTn id="7" dur="2000"/>
                                        <p:tgtEl>
                                          <p:spTgt spid="114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430"/>
                                        </p:tgtEl>
                                        <p:attrNameLst>
                                          <p:attrName>style.visibility</p:attrName>
                                        </p:attrNameLst>
                                      </p:cBhvr>
                                      <p:to>
                                        <p:strVal val="visible"/>
                                      </p:to>
                                    </p:set>
                                    <p:anim calcmode="lin" valueType="num">
                                      <p:cBhvr additive="base">
                                        <p:cTn id="12" dur="500" fill="hold"/>
                                        <p:tgtEl>
                                          <p:spTgt spid="11430"/>
                                        </p:tgtEl>
                                        <p:attrNameLst>
                                          <p:attrName>ppt_x</p:attrName>
                                        </p:attrNameLst>
                                      </p:cBhvr>
                                      <p:tavLst>
                                        <p:tav tm="0">
                                          <p:val>
                                            <p:strVal val="0-#ppt_w/2"/>
                                          </p:val>
                                        </p:tav>
                                        <p:tav tm="100000">
                                          <p:val>
                                            <p:strVal val="#ppt_x"/>
                                          </p:val>
                                        </p:tav>
                                      </p:tavLst>
                                    </p:anim>
                                    <p:anim calcmode="lin" valueType="num">
                                      <p:cBhvr additive="base">
                                        <p:cTn id="13" dur="500" fill="hold"/>
                                        <p:tgtEl>
                                          <p:spTgt spid="1143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427"/>
                                        </p:tgtEl>
                                        <p:attrNameLst>
                                          <p:attrName>style.visibility</p:attrName>
                                        </p:attrNameLst>
                                      </p:cBhvr>
                                      <p:to>
                                        <p:strVal val="visible"/>
                                      </p:to>
                                    </p:set>
                                    <p:anim calcmode="lin" valueType="num">
                                      <p:cBhvr additive="base">
                                        <p:cTn id="18" dur="500" fill="hold"/>
                                        <p:tgtEl>
                                          <p:spTgt spid="11427"/>
                                        </p:tgtEl>
                                        <p:attrNameLst>
                                          <p:attrName>ppt_x</p:attrName>
                                        </p:attrNameLst>
                                      </p:cBhvr>
                                      <p:tavLst>
                                        <p:tav tm="0">
                                          <p:val>
                                            <p:strVal val="0-#ppt_w/2"/>
                                          </p:val>
                                        </p:tav>
                                        <p:tav tm="100000">
                                          <p:val>
                                            <p:strVal val="#ppt_x"/>
                                          </p:val>
                                        </p:tav>
                                      </p:tavLst>
                                    </p:anim>
                                    <p:anim calcmode="lin" valueType="num">
                                      <p:cBhvr additive="base">
                                        <p:cTn id="19" dur="500" fill="hold"/>
                                        <p:tgtEl>
                                          <p:spTgt spid="11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laser.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445"/>
                                        </p:tgtEl>
                                        <p:attrNameLst>
                                          <p:attrName>style.visibility</p:attrName>
                                        </p:attrNameLst>
                                      </p:cBhvr>
                                      <p:to>
                                        <p:strVal val="visible"/>
                                      </p:to>
                                    </p:set>
                                    <p:anim calcmode="lin" valueType="num">
                                      <p:cBhvr additive="base">
                                        <p:cTn id="24" dur="500" fill="hold"/>
                                        <p:tgtEl>
                                          <p:spTgt spid="11445"/>
                                        </p:tgtEl>
                                        <p:attrNameLst>
                                          <p:attrName>ppt_x</p:attrName>
                                        </p:attrNameLst>
                                      </p:cBhvr>
                                      <p:tavLst>
                                        <p:tav tm="0">
                                          <p:val>
                                            <p:strVal val="0-#ppt_w/2"/>
                                          </p:val>
                                        </p:tav>
                                        <p:tav tm="100000">
                                          <p:val>
                                            <p:strVal val="#ppt_x"/>
                                          </p:val>
                                        </p:tav>
                                      </p:tavLst>
                                    </p:anim>
                                    <p:anim calcmode="lin" valueType="num">
                                      <p:cBhvr additive="base">
                                        <p:cTn id="25" dur="500" fill="hold"/>
                                        <p:tgtEl>
                                          <p:spTgt spid="1144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428"/>
                                        </p:tgtEl>
                                        <p:attrNameLst>
                                          <p:attrName>style.visibility</p:attrName>
                                        </p:attrNameLst>
                                      </p:cBhvr>
                                      <p:to>
                                        <p:strVal val="visible"/>
                                      </p:to>
                                    </p:set>
                                    <p:anim calcmode="lin" valueType="num">
                                      <p:cBhvr additive="base">
                                        <p:cTn id="30" dur="500" fill="hold"/>
                                        <p:tgtEl>
                                          <p:spTgt spid="11428"/>
                                        </p:tgtEl>
                                        <p:attrNameLst>
                                          <p:attrName>ppt_x</p:attrName>
                                        </p:attrNameLst>
                                      </p:cBhvr>
                                      <p:tavLst>
                                        <p:tav tm="0">
                                          <p:val>
                                            <p:strVal val="0-#ppt_w/2"/>
                                          </p:val>
                                        </p:tav>
                                        <p:tav tm="100000">
                                          <p:val>
                                            <p:strVal val="#ppt_x"/>
                                          </p:val>
                                        </p:tav>
                                      </p:tavLst>
                                    </p:anim>
                                    <p:anim calcmode="lin" valueType="num">
                                      <p:cBhvr additive="base">
                                        <p:cTn id="31" dur="500" fill="hold"/>
                                        <p:tgtEl>
                                          <p:spTgt spid="114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laser.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439"/>
                                        </p:tgtEl>
                                        <p:attrNameLst>
                                          <p:attrName>style.visibility</p:attrName>
                                        </p:attrNameLst>
                                      </p:cBhvr>
                                      <p:to>
                                        <p:strVal val="visible"/>
                                      </p:to>
                                    </p:set>
                                    <p:anim calcmode="lin" valueType="num">
                                      <p:cBhvr additive="base">
                                        <p:cTn id="36" dur="500" fill="hold"/>
                                        <p:tgtEl>
                                          <p:spTgt spid="11439"/>
                                        </p:tgtEl>
                                        <p:attrNameLst>
                                          <p:attrName>ppt_x</p:attrName>
                                        </p:attrNameLst>
                                      </p:cBhvr>
                                      <p:tavLst>
                                        <p:tav tm="0">
                                          <p:val>
                                            <p:strVal val="0-#ppt_w/2"/>
                                          </p:val>
                                        </p:tav>
                                        <p:tav tm="100000">
                                          <p:val>
                                            <p:strVal val="#ppt_x"/>
                                          </p:val>
                                        </p:tav>
                                      </p:tavLst>
                                    </p:anim>
                                    <p:anim calcmode="lin" valueType="num">
                                      <p:cBhvr additive="base">
                                        <p:cTn id="37" dur="500" fill="hold"/>
                                        <p:tgtEl>
                                          <p:spTgt spid="1143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429"/>
                                        </p:tgtEl>
                                        <p:attrNameLst>
                                          <p:attrName>style.visibility</p:attrName>
                                        </p:attrNameLst>
                                      </p:cBhvr>
                                      <p:to>
                                        <p:strVal val="visible"/>
                                      </p:to>
                                    </p:set>
                                    <p:anim calcmode="lin" valueType="num">
                                      <p:cBhvr additive="base">
                                        <p:cTn id="42" dur="500" fill="hold"/>
                                        <p:tgtEl>
                                          <p:spTgt spid="11429"/>
                                        </p:tgtEl>
                                        <p:attrNameLst>
                                          <p:attrName>ppt_x</p:attrName>
                                        </p:attrNameLst>
                                      </p:cBhvr>
                                      <p:tavLst>
                                        <p:tav tm="0">
                                          <p:val>
                                            <p:strVal val="0-#ppt_w/2"/>
                                          </p:val>
                                        </p:tav>
                                        <p:tav tm="100000">
                                          <p:val>
                                            <p:strVal val="#ppt_x"/>
                                          </p:val>
                                        </p:tav>
                                      </p:tavLst>
                                    </p:anim>
                                    <p:anim calcmode="lin" valueType="num">
                                      <p:cBhvr additive="base">
                                        <p:cTn id="43" dur="500" fill="hold"/>
                                        <p:tgtEl>
                                          <p:spTgt spid="1142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448"/>
                                        </p:tgtEl>
                                        <p:attrNameLst>
                                          <p:attrName>style.visibility</p:attrName>
                                        </p:attrNameLst>
                                      </p:cBhvr>
                                      <p:to>
                                        <p:strVal val="visible"/>
                                      </p:to>
                                    </p:set>
                                    <p:anim calcmode="lin" valueType="num">
                                      <p:cBhvr additive="base">
                                        <p:cTn id="48" dur="500" fill="hold"/>
                                        <p:tgtEl>
                                          <p:spTgt spid="11448"/>
                                        </p:tgtEl>
                                        <p:attrNameLst>
                                          <p:attrName>ppt_x</p:attrName>
                                        </p:attrNameLst>
                                      </p:cBhvr>
                                      <p:tavLst>
                                        <p:tav tm="0">
                                          <p:val>
                                            <p:strVal val="0-#ppt_w/2"/>
                                          </p:val>
                                        </p:tav>
                                        <p:tav tm="100000">
                                          <p:val>
                                            <p:strVal val="#ppt_x"/>
                                          </p:val>
                                        </p:tav>
                                      </p:tavLst>
                                    </p:anim>
                                    <p:anim calcmode="lin" valueType="num">
                                      <p:cBhvr additive="base">
                                        <p:cTn id="49" dur="500" fill="hold"/>
                                        <p:tgtEl>
                                          <p:spTgt spid="11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6" grpId="0" autoUpdateAnimBg="0"/>
      <p:bldP spid="11427" grpId="0" autoUpdateAnimBg="0"/>
      <p:bldP spid="11428" grpId="0" autoUpdateAnimBg="0"/>
      <p:bldP spid="11429" grpId="0" autoUpdateAnimBg="0"/>
      <p:bldP spid="11439" grpId="0" autoUpdateAnimBg="0"/>
      <p:bldP spid="11445" grpId="0" autoUpdateAnimBg="0"/>
      <p:bldP spid="11448" grpId="0" autoUpdateAnimBg="0"/>
      <p:bldP spid="1143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85720" y="142852"/>
            <a:ext cx="3071834" cy="939784"/>
          </a:xfrm>
          <a:solidFill>
            <a:srgbClr val="92D050"/>
          </a:solidFill>
          <a:ln w="19050">
            <a:solidFill>
              <a:srgbClr val="FF0066"/>
            </a:solidFill>
          </a:ln>
        </p:spPr>
        <p:txBody>
          <a:bodyPr/>
          <a:lstStyle/>
          <a:p>
            <a:r>
              <a:rPr lang="zh-CN" altLang="en-US" b="1" dirty="0">
                <a:solidFill>
                  <a:schemeClr val="tx1"/>
                </a:solidFill>
                <a:effectLst/>
                <a:latin typeface="黑体" pitchFamily="2" charset="-122"/>
                <a:ea typeface="黑体" pitchFamily="2" charset="-122"/>
              </a:rPr>
              <a:t>课堂抢答</a:t>
            </a:r>
          </a:p>
        </p:txBody>
      </p:sp>
      <p:sp>
        <p:nvSpPr>
          <p:cNvPr id="290819" name="Rectangle 3"/>
          <p:cNvSpPr>
            <a:spLocks noGrp="1" noChangeArrowheads="1"/>
          </p:cNvSpPr>
          <p:nvPr>
            <p:ph type="body" idx="1"/>
          </p:nvPr>
        </p:nvSpPr>
        <p:spPr>
          <a:xfrm>
            <a:off x="0" y="1125538"/>
            <a:ext cx="9001156" cy="5732462"/>
          </a:xfrm>
        </p:spPr>
        <p:txBody>
          <a:bodyPr/>
          <a:lstStyle/>
          <a:p>
            <a:pPr>
              <a:lnSpc>
                <a:spcPts val="4100"/>
              </a:lnSpc>
              <a:buFont typeface="Wingdings" pitchFamily="2" charset="2"/>
              <a:buNone/>
            </a:pPr>
            <a:r>
              <a:rPr lang="zh-CN" altLang="en-US" sz="2800" b="1" dirty="0" smtClean="0">
                <a:solidFill>
                  <a:srgbClr val="0000FF"/>
                </a:solidFill>
                <a:effectLst/>
                <a:latin typeface="黑体" pitchFamily="2" charset="-122"/>
                <a:ea typeface="黑体" pitchFamily="2" charset="-122"/>
              </a:rPr>
              <a:t>     </a:t>
            </a:r>
            <a:r>
              <a:rPr lang="zh-CN" altLang="en-US" sz="2800" b="1" dirty="0" smtClean="0">
                <a:solidFill>
                  <a:srgbClr val="0000FF"/>
                </a:solidFill>
                <a:effectLst/>
                <a:latin typeface="方正硬笔楷书简体" pitchFamily="65" charset="-122"/>
                <a:ea typeface="方正硬笔楷书简体" pitchFamily="65" charset="-122"/>
              </a:rPr>
              <a:t>一群</a:t>
            </a:r>
            <a:r>
              <a:rPr lang="zh-CN" altLang="en-US" sz="2800" b="1" dirty="0">
                <a:solidFill>
                  <a:srgbClr val="0000FF"/>
                </a:solidFill>
                <a:effectLst/>
                <a:latin typeface="方正硬笔楷书简体" pitchFamily="65" charset="-122"/>
                <a:ea typeface="方正硬笔楷书简体" pitchFamily="65" charset="-122"/>
              </a:rPr>
              <a:t>人走进了世外桃源，景色优美。现在让你选一个地方，在</a:t>
            </a:r>
            <a:r>
              <a:rPr lang="zh-CN" altLang="en-US" sz="2800" b="1" dirty="0" smtClean="0">
                <a:solidFill>
                  <a:srgbClr val="0000FF"/>
                </a:solidFill>
                <a:effectLst/>
                <a:latin typeface="方正硬笔楷书简体" pitchFamily="65" charset="-122"/>
                <a:ea typeface="方正硬笔楷书简体" pitchFamily="65" charset="-122"/>
              </a:rPr>
              <a:t>那建</a:t>
            </a:r>
            <a:r>
              <a:rPr lang="zh-CN" altLang="en-US" sz="2800" b="1" dirty="0">
                <a:solidFill>
                  <a:srgbClr val="0000FF"/>
                </a:solidFill>
                <a:effectLst/>
                <a:latin typeface="方正硬笔楷书简体" pitchFamily="65" charset="-122"/>
                <a:ea typeface="方正硬笔楷书简体" pitchFamily="65" charset="-122"/>
              </a:rPr>
              <a:t>一幢房子住下来，你会选择在哪里？</a:t>
            </a:r>
          </a:p>
          <a:p>
            <a:r>
              <a:rPr lang="en-US" altLang="zh-CN" sz="2400" b="1" dirty="0">
                <a:effectLst/>
                <a:latin typeface="楷体" pitchFamily="49" charset="-122"/>
                <a:ea typeface="楷体" pitchFamily="49" charset="-122"/>
              </a:rPr>
              <a:t>A</a:t>
            </a:r>
            <a:r>
              <a:rPr lang="zh-CN" altLang="en-US" sz="2400" b="1" dirty="0">
                <a:effectLst/>
                <a:latin typeface="楷体" pitchFamily="49" charset="-122"/>
                <a:ea typeface="楷体" pitchFamily="49" charset="-122"/>
              </a:rPr>
              <a:t>：看看大多数人在哪里建，我就建在哪里，大家在一起热闹，房子式样什么要和别人差不多，不要太突出。</a:t>
            </a:r>
          </a:p>
          <a:p>
            <a:pPr>
              <a:lnSpc>
                <a:spcPct val="80000"/>
              </a:lnSpc>
              <a:buFont typeface="Wingdings" pitchFamily="2" charset="2"/>
              <a:buNone/>
            </a:pPr>
            <a:endParaRPr lang="zh-CN" altLang="en-US" sz="2400" b="1" dirty="0">
              <a:solidFill>
                <a:srgbClr val="33CCFF"/>
              </a:solidFill>
              <a:effectLst/>
              <a:latin typeface="黑体" pitchFamily="2" charset="-122"/>
              <a:ea typeface="黑体" pitchFamily="2" charset="-122"/>
            </a:endParaRPr>
          </a:p>
          <a:p>
            <a:r>
              <a:rPr lang="en-US" altLang="zh-CN" sz="2400" b="1" dirty="0">
                <a:solidFill>
                  <a:srgbClr val="336600"/>
                </a:solidFill>
                <a:effectLst/>
                <a:latin typeface="楷体" pitchFamily="49" charset="-122"/>
                <a:ea typeface="楷体" pitchFamily="49" charset="-122"/>
              </a:rPr>
              <a:t>B</a:t>
            </a:r>
            <a:r>
              <a:rPr lang="zh-CN" altLang="en-US" sz="2400" b="1" dirty="0">
                <a:solidFill>
                  <a:srgbClr val="336600"/>
                </a:solidFill>
                <a:effectLst/>
                <a:latin typeface="楷体" pitchFamily="49" charset="-122"/>
                <a:ea typeface="楷体" pitchFamily="49" charset="-122"/>
              </a:rPr>
              <a:t>：大家在一起没有意思，瞧他们都建在山脚下，我这么有个性的人怎么能和他们一般，我要建在</a:t>
            </a:r>
            <a:r>
              <a:rPr lang="zh-CN" altLang="en-US" sz="2400" b="1" dirty="0" smtClean="0">
                <a:solidFill>
                  <a:srgbClr val="336600"/>
                </a:solidFill>
                <a:effectLst/>
                <a:latin typeface="楷体" pitchFamily="49" charset="-122"/>
                <a:ea typeface="楷体" pitchFamily="49" charset="-122"/>
              </a:rPr>
              <a:t>山顶上</a:t>
            </a:r>
            <a:r>
              <a:rPr lang="zh-CN" altLang="en-US" sz="2400" b="1" dirty="0">
                <a:solidFill>
                  <a:srgbClr val="336600"/>
                </a:solidFill>
                <a:effectLst/>
                <a:latin typeface="楷体" pitchFamily="49" charset="-122"/>
                <a:ea typeface="楷体" pitchFamily="49" charset="-122"/>
              </a:rPr>
              <a:t>。</a:t>
            </a:r>
          </a:p>
          <a:p>
            <a:pPr>
              <a:lnSpc>
                <a:spcPct val="80000"/>
              </a:lnSpc>
              <a:buFont typeface="Wingdings" pitchFamily="2" charset="2"/>
              <a:buNone/>
            </a:pPr>
            <a:endParaRPr lang="zh-CN" altLang="en-US" sz="2400" b="1" dirty="0">
              <a:solidFill>
                <a:schemeClr val="folHlink"/>
              </a:solidFill>
              <a:effectLst/>
              <a:latin typeface="黑体" pitchFamily="2" charset="-122"/>
              <a:ea typeface="黑体" pitchFamily="2" charset="-122"/>
            </a:endParaRPr>
          </a:p>
          <a:p>
            <a:r>
              <a:rPr lang="en-US" altLang="zh-CN" sz="2400" b="1" dirty="0">
                <a:solidFill>
                  <a:srgbClr val="3333FF"/>
                </a:solidFill>
                <a:effectLst/>
                <a:latin typeface="楷体" pitchFamily="49" charset="-122"/>
                <a:ea typeface="楷体" pitchFamily="49" charset="-122"/>
              </a:rPr>
              <a:t>C</a:t>
            </a:r>
            <a:r>
              <a:rPr lang="zh-CN" altLang="en-US" sz="2400" b="1" dirty="0">
                <a:solidFill>
                  <a:srgbClr val="3333FF"/>
                </a:solidFill>
                <a:effectLst/>
                <a:latin typeface="楷体" pitchFamily="49" charset="-122"/>
                <a:ea typeface="楷体" pitchFamily="49" charset="-122"/>
              </a:rPr>
              <a:t>：我的房子地段肯定要比别人的好，房子造型</a:t>
            </a:r>
            <a:r>
              <a:rPr lang="en-US" altLang="zh-CN" sz="2400" b="1" dirty="0">
                <a:solidFill>
                  <a:srgbClr val="3333FF"/>
                </a:solidFill>
                <a:effectLst/>
                <a:latin typeface="楷体" pitchFamily="49" charset="-122"/>
                <a:ea typeface="楷体" pitchFamily="49" charset="-122"/>
              </a:rPr>
              <a:t>……</a:t>
            </a:r>
            <a:r>
              <a:rPr lang="zh-CN" altLang="en-US" sz="2400" b="1" dirty="0">
                <a:solidFill>
                  <a:srgbClr val="3333FF"/>
                </a:solidFill>
                <a:effectLst/>
                <a:latin typeface="楷体" pitchFamily="49" charset="-122"/>
                <a:ea typeface="楷体" pitchFamily="49" charset="-122"/>
              </a:rPr>
              <a:t>要有新意，不能让别人看贬了。</a:t>
            </a:r>
          </a:p>
          <a:p>
            <a:pPr>
              <a:lnSpc>
                <a:spcPct val="80000"/>
              </a:lnSpc>
            </a:pPr>
            <a:endParaRPr lang="zh-CN" altLang="en-US" sz="2400" b="1" dirty="0">
              <a:solidFill>
                <a:srgbClr val="FFFF00"/>
              </a:solidFill>
              <a:effectLst/>
              <a:latin typeface="黑体" pitchFamily="2" charset="-122"/>
              <a:ea typeface="黑体" pitchFamily="2" charset="-122"/>
            </a:endParaRPr>
          </a:p>
          <a:p>
            <a:pPr>
              <a:lnSpc>
                <a:spcPct val="80000"/>
              </a:lnSpc>
            </a:pPr>
            <a:r>
              <a:rPr lang="en-US" altLang="zh-CN" sz="2400" b="1" dirty="0">
                <a:solidFill>
                  <a:srgbClr val="002060"/>
                </a:solidFill>
                <a:effectLst/>
                <a:latin typeface="楷体" pitchFamily="49" charset="-122"/>
                <a:ea typeface="楷体" pitchFamily="49" charset="-122"/>
              </a:rPr>
              <a:t>D</a:t>
            </a:r>
            <a:r>
              <a:rPr lang="zh-CN" altLang="en-US" sz="2400" b="1" dirty="0">
                <a:solidFill>
                  <a:srgbClr val="002060"/>
                </a:solidFill>
                <a:effectLst/>
                <a:latin typeface="楷体" pitchFamily="49" charset="-122"/>
                <a:ea typeface="楷体" pitchFamily="49" charset="-122"/>
              </a:rPr>
              <a:t>：看看家里的存款有多少，再根据地段方便与否选一个地方。</a:t>
            </a:r>
          </a:p>
        </p:txBody>
      </p:sp>
      <p:sp>
        <p:nvSpPr>
          <p:cNvPr id="290820" name="Text Box 4"/>
          <p:cNvSpPr txBox="1">
            <a:spLocks noChangeArrowheads="1"/>
          </p:cNvSpPr>
          <p:nvPr/>
        </p:nvSpPr>
        <p:spPr bwMode="auto">
          <a:xfrm>
            <a:off x="6715140" y="2786058"/>
            <a:ext cx="1909762" cy="579438"/>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FF0000"/>
                </a:solidFill>
              </a:rPr>
              <a:t>从众心理</a:t>
            </a:r>
          </a:p>
        </p:txBody>
      </p:sp>
      <p:sp>
        <p:nvSpPr>
          <p:cNvPr id="290821" name="Text Box 5"/>
          <p:cNvSpPr txBox="1">
            <a:spLocks noChangeArrowheads="1"/>
          </p:cNvSpPr>
          <p:nvPr/>
        </p:nvSpPr>
        <p:spPr bwMode="auto">
          <a:xfrm>
            <a:off x="6786578" y="3857628"/>
            <a:ext cx="1871663" cy="58477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FF0000"/>
                </a:solidFill>
              </a:rPr>
              <a:t>求异心理</a:t>
            </a:r>
          </a:p>
        </p:txBody>
      </p:sp>
      <p:sp>
        <p:nvSpPr>
          <p:cNvPr id="290822" name="Text Box 6"/>
          <p:cNvSpPr txBox="1">
            <a:spLocks noChangeArrowheads="1"/>
          </p:cNvSpPr>
          <p:nvPr/>
        </p:nvSpPr>
        <p:spPr bwMode="auto">
          <a:xfrm>
            <a:off x="6929454" y="5143512"/>
            <a:ext cx="2016125" cy="58477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FF0000"/>
                </a:solidFill>
              </a:rPr>
              <a:t>攀比心理</a:t>
            </a:r>
          </a:p>
        </p:txBody>
      </p:sp>
      <p:sp>
        <p:nvSpPr>
          <p:cNvPr id="290823" name="Text Box 7"/>
          <p:cNvSpPr txBox="1">
            <a:spLocks noChangeArrowheads="1"/>
          </p:cNvSpPr>
          <p:nvPr/>
        </p:nvSpPr>
        <p:spPr bwMode="auto">
          <a:xfrm>
            <a:off x="6715140" y="6072206"/>
            <a:ext cx="1871663" cy="58477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FF0000"/>
                </a:solidFill>
              </a:rPr>
              <a:t>求实心理</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blinds(horizontal)">
                                      <p:cBhvr>
                                        <p:cTn id="7" dur="500"/>
                                        <p:tgtEl>
                                          <p:spTgt spid="2908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box(in)">
                                      <p:cBhvr>
                                        <p:cTn id="12" dur="500"/>
                                        <p:tgtEl>
                                          <p:spTgt spid="2908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0822"/>
                                        </p:tgtEl>
                                        <p:attrNameLst>
                                          <p:attrName>style.visibility</p:attrName>
                                        </p:attrNameLst>
                                      </p:cBhvr>
                                      <p:to>
                                        <p:strVal val="visible"/>
                                      </p:to>
                                    </p:set>
                                    <p:animEffect transition="in" filter="diamond(in)">
                                      <p:cBhvr>
                                        <p:cTn id="17" dur="2000"/>
                                        <p:tgtEl>
                                          <p:spTgt spid="29082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0823"/>
                                        </p:tgtEl>
                                        <p:attrNameLst>
                                          <p:attrName>style.visibility</p:attrName>
                                        </p:attrNameLst>
                                      </p:cBhvr>
                                      <p:to>
                                        <p:strVal val="visible"/>
                                      </p:to>
                                    </p:set>
                                    <p:animEffect transition="in" filter="diamond(in)">
                                      <p:cBhvr>
                                        <p:cTn id="22" dur="2000"/>
                                        <p:tgtEl>
                                          <p:spTgt spid="29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p:bldP spid="290821" grpId="0"/>
      <p:bldP spid="290822" grpId="0"/>
      <p:bldP spid="2908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83226529"/>
              </p:ext>
            </p:extLst>
          </p:nvPr>
        </p:nvGraphicFramePr>
        <p:xfrm>
          <a:off x="179512" y="1114060"/>
          <a:ext cx="8964488" cy="5627310"/>
        </p:xfrm>
        <a:graphic>
          <a:graphicData uri="http://schemas.openxmlformats.org/drawingml/2006/table">
            <a:tbl>
              <a:tblPr firstRow="1" bandRow="1">
                <a:tableStyleId>{5C22544A-7EE6-4342-B048-85BDC9FD1C3A}</a:tableStyleId>
              </a:tblPr>
              <a:tblGrid>
                <a:gridCol w="2241122"/>
                <a:gridCol w="2241122"/>
                <a:gridCol w="2241122"/>
                <a:gridCol w="2241122"/>
              </a:tblGrid>
              <a:tr h="912102">
                <a:tc>
                  <a:txBody>
                    <a:bodyPr/>
                    <a:lstStyle/>
                    <a:p>
                      <a:endParaRPr lang="zh-CN" altLang="en-US" dirty="0"/>
                    </a:p>
                  </a:txBody>
                  <a:tcPr/>
                </a:tc>
                <a:tc>
                  <a:txBody>
                    <a:bodyPr/>
                    <a:lstStyle/>
                    <a:p>
                      <a:r>
                        <a:rPr lang="en-US" altLang="zh-CN" sz="3200" dirty="0" smtClean="0">
                          <a:solidFill>
                            <a:srgbClr val="FF0000"/>
                          </a:solidFill>
                        </a:rPr>
                        <a:t>A</a:t>
                      </a:r>
                      <a:r>
                        <a:rPr lang="zh-CN" altLang="en-US" sz="3200" dirty="0" smtClean="0">
                          <a:solidFill>
                            <a:srgbClr val="FF0000"/>
                          </a:solidFill>
                        </a:rPr>
                        <a:t>组月收入</a:t>
                      </a:r>
                      <a:r>
                        <a:rPr lang="en-US" altLang="zh-CN" sz="3200" dirty="0" smtClean="0">
                          <a:solidFill>
                            <a:srgbClr val="FF0000"/>
                          </a:solidFill>
                        </a:rPr>
                        <a:t>2000</a:t>
                      </a:r>
                      <a:r>
                        <a:rPr lang="zh-CN" altLang="en-US" sz="3200" dirty="0" smtClean="0">
                          <a:solidFill>
                            <a:srgbClr val="FF0000"/>
                          </a:solidFill>
                        </a:rPr>
                        <a:t>元</a:t>
                      </a:r>
                      <a:endParaRPr lang="zh-CN" altLang="en-US" sz="3200" dirty="0">
                        <a:solidFill>
                          <a:srgbClr val="FF0000"/>
                        </a:solidFill>
                      </a:endParaRPr>
                    </a:p>
                  </a:txBody>
                  <a:tcPr/>
                </a:tc>
                <a:tc>
                  <a:txBody>
                    <a:bodyPr/>
                    <a:lstStyle/>
                    <a:p>
                      <a:r>
                        <a:rPr lang="en-US" altLang="zh-CN" sz="3200" dirty="0" smtClean="0">
                          <a:solidFill>
                            <a:srgbClr val="FF0000"/>
                          </a:solidFill>
                        </a:rPr>
                        <a:t>B</a:t>
                      </a:r>
                      <a:r>
                        <a:rPr lang="zh-CN" altLang="en-US" sz="3200" dirty="0" smtClean="0">
                          <a:solidFill>
                            <a:srgbClr val="FF0000"/>
                          </a:solidFill>
                        </a:rPr>
                        <a:t>组月收入  </a:t>
                      </a:r>
                      <a:r>
                        <a:rPr lang="en-US" altLang="zh-CN" sz="3200" dirty="0" smtClean="0">
                          <a:solidFill>
                            <a:srgbClr val="FF0000"/>
                          </a:solidFill>
                        </a:rPr>
                        <a:t>6000</a:t>
                      </a:r>
                      <a:r>
                        <a:rPr lang="zh-CN" altLang="en-US" sz="3200" dirty="0" smtClean="0">
                          <a:solidFill>
                            <a:srgbClr val="FF0000"/>
                          </a:solidFill>
                        </a:rPr>
                        <a:t>元</a:t>
                      </a:r>
                      <a:endParaRPr lang="zh-CN" altLang="en-US" sz="3200" dirty="0">
                        <a:solidFill>
                          <a:srgbClr val="FF0000"/>
                        </a:solidFill>
                      </a:endParaRPr>
                    </a:p>
                  </a:txBody>
                  <a:tcPr/>
                </a:tc>
                <a:tc>
                  <a:txBody>
                    <a:bodyPr/>
                    <a:lstStyle/>
                    <a:p>
                      <a:r>
                        <a:rPr lang="en-US" altLang="zh-CN" sz="3200" dirty="0" smtClean="0">
                          <a:solidFill>
                            <a:srgbClr val="FF0000"/>
                          </a:solidFill>
                        </a:rPr>
                        <a:t>C</a:t>
                      </a:r>
                      <a:r>
                        <a:rPr lang="zh-CN" altLang="en-US" sz="3200" dirty="0" smtClean="0">
                          <a:solidFill>
                            <a:srgbClr val="FF0000"/>
                          </a:solidFill>
                        </a:rPr>
                        <a:t>组月收入</a:t>
                      </a:r>
                      <a:endParaRPr lang="en-US" altLang="zh-CN" sz="3200" dirty="0" smtClean="0">
                        <a:solidFill>
                          <a:srgbClr val="FF0000"/>
                        </a:solidFill>
                      </a:endParaRPr>
                    </a:p>
                    <a:p>
                      <a:r>
                        <a:rPr lang="en-US" altLang="zh-CN" sz="3200" dirty="0" smtClean="0">
                          <a:solidFill>
                            <a:srgbClr val="FF0000"/>
                          </a:solidFill>
                        </a:rPr>
                        <a:t>30000</a:t>
                      </a:r>
                      <a:r>
                        <a:rPr lang="zh-CN" altLang="en-US" sz="3200" dirty="0" smtClean="0">
                          <a:solidFill>
                            <a:srgbClr val="FF0000"/>
                          </a:solidFill>
                        </a:rPr>
                        <a:t>元</a:t>
                      </a:r>
                      <a:endParaRPr lang="zh-CN" altLang="en-US" sz="3200" dirty="0">
                        <a:solidFill>
                          <a:srgbClr val="FF0000"/>
                        </a:solidFill>
                      </a:endParaRPr>
                    </a:p>
                  </a:txBody>
                  <a:tcPr/>
                </a:tc>
              </a:tr>
              <a:tr h="912102">
                <a:tc>
                  <a:txBody>
                    <a:bodyPr/>
                    <a:lstStyle/>
                    <a:p>
                      <a:r>
                        <a:rPr lang="zh-CN" altLang="en-US" sz="4000" b="1" dirty="0" smtClean="0">
                          <a:latin typeface="黑体" panose="02010609060101010101" pitchFamily="49" charset="-122"/>
                          <a:ea typeface="黑体" panose="02010609060101010101" pitchFamily="49" charset="-122"/>
                        </a:rPr>
                        <a:t>食物</a:t>
                      </a:r>
                      <a:endParaRPr lang="zh-CN" altLang="en-US" sz="4000" b="1" dirty="0">
                        <a:latin typeface="黑体" panose="02010609060101010101" pitchFamily="49" charset="-122"/>
                        <a:ea typeface="黑体" panose="02010609060101010101" pitchFamily="49" charset="-122"/>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912102">
                <a:tc>
                  <a:txBody>
                    <a:bodyPr/>
                    <a:lstStyle/>
                    <a:p>
                      <a:r>
                        <a:rPr lang="zh-CN" altLang="en-US" sz="4000" b="1" dirty="0" smtClean="0">
                          <a:latin typeface="黑体" panose="02010609060101010101" pitchFamily="49" charset="-122"/>
                          <a:ea typeface="黑体" panose="02010609060101010101" pitchFamily="49" charset="-122"/>
                        </a:rPr>
                        <a:t>衣服</a:t>
                      </a:r>
                      <a:endParaRPr lang="zh-CN" altLang="en-US" sz="4000" b="1" dirty="0">
                        <a:latin typeface="黑体" panose="02010609060101010101" pitchFamily="49" charset="-122"/>
                        <a:ea typeface="黑体" panose="02010609060101010101" pitchFamily="49"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912102">
                <a:tc>
                  <a:txBody>
                    <a:bodyPr/>
                    <a:lstStyle/>
                    <a:p>
                      <a:r>
                        <a:rPr lang="zh-CN" altLang="en-US" sz="4000" b="1" dirty="0" smtClean="0">
                          <a:latin typeface="黑体" panose="02010609060101010101" pitchFamily="49" charset="-122"/>
                          <a:ea typeface="黑体" panose="02010609060101010101" pitchFamily="49" charset="-122"/>
                        </a:rPr>
                        <a:t>教育</a:t>
                      </a:r>
                      <a:endParaRPr lang="zh-CN" altLang="en-US" sz="4000" b="1" dirty="0">
                        <a:latin typeface="黑体" panose="02010609060101010101" pitchFamily="49" charset="-122"/>
                        <a:ea typeface="黑体" panose="02010609060101010101" pitchFamily="49" charset="-122"/>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912102">
                <a:tc>
                  <a:txBody>
                    <a:bodyPr/>
                    <a:lstStyle/>
                    <a:p>
                      <a:r>
                        <a:rPr lang="zh-CN" altLang="en-US" sz="4000" b="1" dirty="0" smtClean="0">
                          <a:latin typeface="黑体" panose="02010609060101010101" pitchFamily="49" charset="-122"/>
                          <a:ea typeface="黑体" panose="02010609060101010101" pitchFamily="49" charset="-122"/>
                        </a:rPr>
                        <a:t>旅游</a:t>
                      </a:r>
                      <a:endParaRPr lang="zh-CN" altLang="en-US" sz="4000" b="1" dirty="0">
                        <a:latin typeface="黑体" panose="02010609060101010101" pitchFamily="49" charset="-122"/>
                        <a:ea typeface="黑体" panose="02010609060101010101" pitchFamily="49" charset="-122"/>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912102">
                <a:tc>
                  <a:txBody>
                    <a:bodyPr/>
                    <a:lstStyle/>
                    <a:p>
                      <a:r>
                        <a:rPr lang="zh-CN" altLang="en-US" sz="4000" b="1" dirty="0" smtClean="0">
                          <a:latin typeface="黑体" panose="02010609060101010101" pitchFamily="49" charset="-122"/>
                          <a:ea typeface="黑体" panose="02010609060101010101" pitchFamily="49" charset="-122"/>
                        </a:rPr>
                        <a:t>储蓄</a:t>
                      </a:r>
                      <a:endParaRPr lang="zh-CN" altLang="en-US" sz="4000" b="1" dirty="0">
                        <a:latin typeface="黑体" panose="02010609060101010101" pitchFamily="49" charset="-122"/>
                        <a:ea typeface="黑体" panose="02010609060101010101" pitchFamily="49" charset="-122"/>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1547664" y="210017"/>
            <a:ext cx="6340197" cy="707886"/>
          </a:xfrm>
          <a:prstGeom prst="rect">
            <a:avLst/>
          </a:prstGeom>
        </p:spPr>
        <p:txBody>
          <a:bodyPr wrap="none">
            <a:spAutoFit/>
          </a:bodyPr>
          <a:lstStyle/>
          <a:p>
            <a:r>
              <a:rPr lang="zh-CN" altLang="en-US" sz="4000" b="1" dirty="0" smtClean="0">
                <a:solidFill>
                  <a:srgbClr val="0000FF"/>
                </a:solidFill>
                <a:latin typeface="微软雅黑" panose="020B0503020204020204" pitchFamily="34" charset="-122"/>
                <a:ea typeface="微软雅黑" panose="020B0503020204020204" pitchFamily="34" charset="-122"/>
              </a:rPr>
              <a:t>请你设计</a:t>
            </a:r>
            <a:r>
              <a:rPr lang="zh-CN" altLang="en-US" sz="4000" b="1" dirty="0">
                <a:solidFill>
                  <a:srgbClr val="0000FF"/>
                </a:solidFill>
                <a:latin typeface="微软雅黑" panose="020B0503020204020204" pitchFamily="34" charset="-122"/>
                <a:ea typeface="微软雅黑" panose="020B0503020204020204" pitchFamily="34" charset="-122"/>
              </a:rPr>
              <a:t>出分配的具体</a:t>
            </a:r>
            <a:r>
              <a:rPr lang="zh-CN" altLang="en-US" sz="4000" b="1" dirty="0" smtClean="0">
                <a:solidFill>
                  <a:srgbClr val="0000FF"/>
                </a:solidFill>
                <a:latin typeface="微软雅黑" panose="020B0503020204020204" pitchFamily="34" charset="-122"/>
                <a:ea typeface="微软雅黑" panose="020B0503020204020204" pitchFamily="34" charset="-122"/>
              </a:rPr>
              <a:t>方案</a:t>
            </a:r>
            <a:endParaRPr lang="zh-CN" altLang="en-US" sz="40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321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今朝有酒今朝醉"/>
          <p:cNvPicPr>
            <a:picLocks noChangeAspect="1" noChangeArrowheads="1"/>
          </p:cNvPicPr>
          <p:nvPr/>
        </p:nvPicPr>
        <p:blipFill>
          <a:blip r:embed="rId2" cstate="print"/>
          <a:srcRect/>
          <a:stretch>
            <a:fillRect/>
          </a:stretch>
        </p:blipFill>
        <p:spPr bwMode="auto">
          <a:xfrm>
            <a:off x="571472" y="1643050"/>
            <a:ext cx="4953000" cy="3714750"/>
          </a:xfrm>
          <a:prstGeom prst="rect">
            <a:avLst/>
          </a:prstGeom>
          <a:noFill/>
        </p:spPr>
      </p:pic>
      <p:sp>
        <p:nvSpPr>
          <p:cNvPr id="118790" name="Text Box 6"/>
          <p:cNvSpPr txBox="1">
            <a:spLocks noChangeArrowheads="1"/>
          </p:cNvSpPr>
          <p:nvPr/>
        </p:nvSpPr>
        <p:spPr bwMode="auto">
          <a:xfrm>
            <a:off x="5715008" y="2357430"/>
            <a:ext cx="4067175" cy="2528887"/>
          </a:xfrm>
          <a:prstGeom prst="rect">
            <a:avLst/>
          </a:prstGeom>
          <a:noFill/>
          <a:ln w="9525">
            <a:noFill/>
            <a:miter lim="800000"/>
            <a:headEnd/>
            <a:tailEnd/>
          </a:ln>
          <a:effectLst/>
        </p:spPr>
        <p:txBody>
          <a:bodyPr>
            <a:spAutoFit/>
          </a:bodyPr>
          <a:lstStyle/>
          <a:p>
            <a:pPr>
              <a:spcBef>
                <a:spcPct val="50000"/>
              </a:spcBef>
            </a:pPr>
            <a:r>
              <a:rPr kumimoji="1" lang="en-US" altLang="zh-CN" sz="3200" b="1" dirty="0">
                <a:solidFill>
                  <a:srgbClr val="0000CC"/>
                </a:solidFill>
                <a:latin typeface="Times New Roman"/>
                <a:ea typeface="黑体" pitchFamily="2" charset="-122"/>
              </a:rPr>
              <a:t>“</a:t>
            </a:r>
            <a:r>
              <a:rPr kumimoji="1" lang="zh-CN" altLang="en-US" sz="3200" b="1" dirty="0">
                <a:solidFill>
                  <a:srgbClr val="0000CC"/>
                </a:solidFill>
                <a:latin typeface="黑体" pitchFamily="2" charset="-122"/>
                <a:ea typeface="黑体" pitchFamily="2" charset="-122"/>
              </a:rPr>
              <a:t>月光族</a:t>
            </a:r>
            <a:r>
              <a:rPr kumimoji="1" lang="zh-CN" altLang="en-US" sz="3200" b="1" dirty="0">
                <a:solidFill>
                  <a:srgbClr val="0000CC"/>
                </a:solidFill>
                <a:latin typeface="Times New Roman"/>
                <a:ea typeface="黑体" pitchFamily="2" charset="-122"/>
              </a:rPr>
              <a:t>”</a:t>
            </a:r>
            <a:r>
              <a:rPr kumimoji="1" lang="zh-CN" altLang="en-US" sz="3200" b="1" dirty="0">
                <a:solidFill>
                  <a:srgbClr val="0000CC"/>
                </a:solidFill>
                <a:latin typeface="黑体" pitchFamily="2" charset="-122"/>
                <a:ea typeface="黑体" pitchFamily="2" charset="-122"/>
              </a:rPr>
              <a:t> </a:t>
            </a:r>
            <a:r>
              <a:rPr kumimoji="1" lang="en-US" altLang="zh-CN" sz="3200" b="1" dirty="0">
                <a:solidFill>
                  <a:srgbClr val="0000CC"/>
                </a:solidFill>
                <a:latin typeface="黑体" pitchFamily="2" charset="-122"/>
                <a:ea typeface="黑体" pitchFamily="2" charset="-122"/>
              </a:rPr>
              <a:t>:</a:t>
            </a:r>
            <a:r>
              <a:rPr kumimoji="1" lang="en-US" altLang="zh-CN" sz="3200" b="1" dirty="0">
                <a:solidFill>
                  <a:srgbClr val="000000"/>
                </a:solidFill>
                <a:latin typeface="黑体" pitchFamily="2" charset="-122"/>
                <a:ea typeface="黑体" pitchFamily="2" charset="-122"/>
              </a:rPr>
              <a:t/>
            </a:r>
            <a:br>
              <a:rPr kumimoji="1" lang="en-US" altLang="zh-CN" sz="3200" b="1" dirty="0">
                <a:solidFill>
                  <a:srgbClr val="000000"/>
                </a:solidFill>
                <a:latin typeface="黑体" pitchFamily="2" charset="-122"/>
                <a:ea typeface="黑体" pitchFamily="2" charset="-122"/>
              </a:rPr>
            </a:br>
            <a:r>
              <a:rPr kumimoji="1" lang="zh-CN" altLang="en-US" sz="3200" b="1" dirty="0">
                <a:solidFill>
                  <a:srgbClr val="000000"/>
                </a:solidFill>
                <a:latin typeface="黑体" pitchFamily="2" charset="-122"/>
                <a:ea typeface="黑体" pitchFamily="2" charset="-122"/>
              </a:rPr>
              <a:t>　　</a:t>
            </a:r>
            <a:r>
              <a:rPr kumimoji="1" lang="zh-CN" altLang="en-US" sz="3200" b="1" dirty="0">
                <a:solidFill>
                  <a:srgbClr val="FF0000"/>
                </a:solidFill>
                <a:latin typeface="黑体" pitchFamily="2" charset="-122"/>
                <a:ea typeface="黑体" pitchFamily="2" charset="-122"/>
              </a:rPr>
              <a:t>工资月月光，</a:t>
            </a:r>
            <a:br>
              <a:rPr kumimoji="1" lang="zh-CN" altLang="en-US" sz="3200" b="1" dirty="0">
                <a:solidFill>
                  <a:srgbClr val="FF0000"/>
                </a:solidFill>
                <a:latin typeface="黑体" pitchFamily="2" charset="-122"/>
                <a:ea typeface="黑体" pitchFamily="2" charset="-122"/>
              </a:rPr>
            </a:br>
            <a:r>
              <a:rPr kumimoji="1" lang="zh-CN" altLang="en-US" sz="3200" b="1" dirty="0">
                <a:solidFill>
                  <a:srgbClr val="FF0000"/>
                </a:solidFill>
                <a:latin typeface="黑体" pitchFamily="2" charset="-122"/>
                <a:ea typeface="黑体" pitchFamily="2" charset="-122"/>
              </a:rPr>
              <a:t>　　不剩一分，</a:t>
            </a:r>
            <a:br>
              <a:rPr kumimoji="1" lang="zh-CN" altLang="en-US" sz="3200" b="1" dirty="0">
                <a:solidFill>
                  <a:srgbClr val="FF0000"/>
                </a:solidFill>
                <a:latin typeface="黑体" pitchFamily="2" charset="-122"/>
                <a:ea typeface="黑体" pitchFamily="2" charset="-122"/>
              </a:rPr>
            </a:br>
            <a:r>
              <a:rPr kumimoji="1" lang="zh-CN" altLang="en-US" sz="3200" b="1" dirty="0">
                <a:solidFill>
                  <a:srgbClr val="FF0000"/>
                </a:solidFill>
                <a:latin typeface="黑体" pitchFamily="2" charset="-122"/>
                <a:ea typeface="黑体" pitchFamily="2" charset="-122"/>
              </a:rPr>
              <a:t>　　只许负债，</a:t>
            </a:r>
            <a:br>
              <a:rPr kumimoji="1" lang="zh-CN" altLang="en-US" sz="3200" b="1" dirty="0">
                <a:solidFill>
                  <a:srgbClr val="FF0000"/>
                </a:solidFill>
                <a:latin typeface="黑体" pitchFamily="2" charset="-122"/>
                <a:ea typeface="黑体" pitchFamily="2" charset="-122"/>
              </a:rPr>
            </a:br>
            <a:r>
              <a:rPr kumimoji="1" lang="zh-CN" altLang="en-US" sz="3200" b="1" dirty="0">
                <a:solidFill>
                  <a:srgbClr val="FF0000"/>
                </a:solidFill>
                <a:latin typeface="黑体" pitchFamily="2" charset="-122"/>
                <a:ea typeface="黑体" pitchFamily="2" charset="-122"/>
              </a:rPr>
              <a:t>　　不可盈余。</a:t>
            </a:r>
          </a:p>
        </p:txBody>
      </p:sp>
      <p:grpSp>
        <p:nvGrpSpPr>
          <p:cNvPr id="3" name="Group 7"/>
          <p:cNvGrpSpPr>
            <a:grpSpLocks/>
          </p:cNvGrpSpPr>
          <p:nvPr/>
        </p:nvGrpSpPr>
        <p:grpSpPr bwMode="auto">
          <a:xfrm>
            <a:off x="0" y="2209800"/>
            <a:ext cx="2209800" cy="838200"/>
            <a:chOff x="0" y="1392"/>
            <a:chExt cx="1392" cy="528"/>
          </a:xfrm>
        </p:grpSpPr>
        <p:sp>
          <p:nvSpPr>
            <p:cNvPr id="118793" name="Rectangle 9"/>
            <p:cNvSpPr>
              <a:spLocks noChangeArrowheads="1"/>
            </p:cNvSpPr>
            <p:nvPr/>
          </p:nvSpPr>
          <p:spPr bwMode="auto">
            <a:xfrm>
              <a:off x="0" y="1392"/>
              <a:ext cx="1152" cy="528"/>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18794" name="Rectangle 10"/>
            <p:cNvSpPr>
              <a:spLocks noChangeArrowheads="1"/>
            </p:cNvSpPr>
            <p:nvPr/>
          </p:nvSpPr>
          <p:spPr bwMode="auto">
            <a:xfrm>
              <a:off x="960" y="1680"/>
              <a:ext cx="432" cy="96"/>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grpSp>
      <p:sp>
        <p:nvSpPr>
          <p:cNvPr id="11" name="矩形 10"/>
          <p:cNvSpPr/>
          <p:nvPr/>
        </p:nvSpPr>
        <p:spPr>
          <a:xfrm>
            <a:off x="1235670" y="357167"/>
            <a:ext cx="4693651" cy="584775"/>
          </a:xfrm>
          <a:prstGeom prst="rect">
            <a:avLst/>
          </a:prstGeom>
          <a:solidFill>
            <a:srgbClr val="E1F2F3"/>
          </a:solidFill>
          <a:ln>
            <a:solidFill>
              <a:srgbClr val="FF0066"/>
            </a:solidFill>
          </a:ln>
        </p:spPr>
        <p:txBody>
          <a:bodyPr wrap="square">
            <a:spAutoFit/>
          </a:bodyPr>
          <a:lstStyle/>
          <a:p>
            <a:pPr algn="ctr"/>
            <a:r>
              <a:rPr lang="zh-CN" altLang="en-US" sz="3200" b="1" dirty="0" smtClean="0">
                <a:latin typeface="黑体" pitchFamily="49" charset="-122"/>
                <a:ea typeface="黑体" pitchFamily="49" charset="-122"/>
              </a:rPr>
              <a:t>（二）做理智的消费者</a:t>
            </a:r>
            <a:endParaRPr lang="zh-CN" altLang="en-US" sz="3200" b="1" dirty="0">
              <a:latin typeface="黑体" pitchFamily="49" charset="-122"/>
              <a:ea typeface="黑体" pitchFamily="49" charset="-122"/>
            </a:endParaRPr>
          </a:p>
        </p:txBody>
      </p:sp>
    </p:spTree>
  </p:cSld>
  <p:clrMapOvr>
    <a:masterClrMapping/>
  </p:clrMapOvr>
  <p:transition spd="med">
    <p:wheel spokes="3"/>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AutoShape 4"/>
          <p:cNvSpPr>
            <a:spLocks noChangeArrowheads="1"/>
          </p:cNvSpPr>
          <p:nvPr/>
        </p:nvSpPr>
        <p:spPr bwMode="auto">
          <a:xfrm>
            <a:off x="2857488" y="2000240"/>
            <a:ext cx="3733800" cy="609600"/>
          </a:xfrm>
          <a:prstGeom prst="wedgeRoundRectCallout">
            <a:avLst>
              <a:gd name="adj1" fmla="val -35500"/>
              <a:gd name="adj2" fmla="val -97917"/>
              <a:gd name="adj3" fmla="val 16667"/>
            </a:avLst>
          </a:prstGeom>
          <a:solidFill>
            <a:srgbClr val="E1F2F3"/>
          </a:solidFill>
          <a:ln w="9525">
            <a:solidFill>
              <a:schemeClr val="tx1"/>
            </a:solidFill>
            <a:miter lim="800000"/>
            <a:headEnd/>
            <a:tailEnd/>
          </a:ln>
          <a:effectLst/>
        </p:spPr>
        <p:txBody>
          <a:bodyPr/>
          <a:lstStyle/>
          <a:p>
            <a:r>
              <a:rPr lang="en-US" altLang="zh-CN" sz="2400" b="0" dirty="0">
                <a:solidFill>
                  <a:srgbClr val="F10F0F"/>
                </a:solidFill>
              </a:rPr>
              <a:t> </a:t>
            </a:r>
            <a:r>
              <a:rPr lang="zh-CN" altLang="en-US" sz="2800" dirty="0">
                <a:solidFill>
                  <a:srgbClr val="000099"/>
                </a:solidFill>
                <a:effectLst>
                  <a:outerShdw blurRad="38100" dist="38100" dir="2700000" algn="tl">
                    <a:srgbClr val="000000"/>
                  </a:outerShdw>
                </a:effectLst>
                <a:latin typeface="黑体" pitchFamily="49" charset="-122"/>
                <a:ea typeface="黑体" pitchFamily="49" charset="-122"/>
              </a:rPr>
              <a:t>当前收入</a:t>
            </a:r>
            <a:r>
              <a:rPr lang="en-US" altLang="zh-CN" sz="2800" dirty="0">
                <a:solidFill>
                  <a:srgbClr val="000099"/>
                </a:solidFill>
                <a:effectLst>
                  <a:outerShdw blurRad="38100" dist="38100" dir="2700000" algn="tl">
                    <a:srgbClr val="000000"/>
                  </a:outerShdw>
                </a:effectLst>
                <a:latin typeface="黑体" pitchFamily="49" charset="-122"/>
                <a:ea typeface="黑体" pitchFamily="49" charset="-122"/>
              </a:rPr>
              <a:t>+</a:t>
            </a:r>
            <a:r>
              <a:rPr lang="zh-CN" altLang="en-US" sz="2800" dirty="0">
                <a:solidFill>
                  <a:srgbClr val="000099"/>
                </a:solidFill>
                <a:effectLst>
                  <a:outerShdw blurRad="38100" dist="38100" dir="2700000" algn="tl">
                    <a:srgbClr val="000000"/>
                  </a:outerShdw>
                </a:effectLst>
                <a:latin typeface="黑体" pitchFamily="49" charset="-122"/>
                <a:ea typeface="黑体" pitchFamily="49" charset="-122"/>
              </a:rPr>
              <a:t>未来收入</a:t>
            </a:r>
          </a:p>
        </p:txBody>
      </p:sp>
      <p:sp>
        <p:nvSpPr>
          <p:cNvPr id="14342" name="Text Box 6"/>
          <p:cNvSpPr txBox="1">
            <a:spLocks noChangeArrowheads="1"/>
          </p:cNvSpPr>
          <p:nvPr/>
        </p:nvSpPr>
        <p:spPr bwMode="auto">
          <a:xfrm>
            <a:off x="285720" y="5029200"/>
            <a:ext cx="8429684" cy="954107"/>
          </a:xfrm>
          <a:prstGeom prst="rect">
            <a:avLst/>
          </a:prstGeom>
          <a:noFill/>
          <a:ln w="9525">
            <a:noFill/>
            <a:miter lim="800000"/>
            <a:headEnd/>
            <a:tailEnd/>
          </a:ln>
          <a:effectLst/>
        </p:spPr>
        <p:txBody>
          <a:bodyPr wrap="square">
            <a:spAutoFit/>
          </a:bodyPr>
          <a:lstStyle/>
          <a:p>
            <a:pPr>
              <a:spcBef>
                <a:spcPct val="50000"/>
              </a:spcBef>
            </a:pPr>
            <a:r>
              <a:rPr lang="en-US" altLang="zh-CN" sz="2800" b="1" dirty="0"/>
              <a:t>②</a:t>
            </a:r>
            <a:r>
              <a:rPr lang="zh-CN" altLang="en-US" sz="2800" b="1" dirty="0"/>
              <a:t>在自己的经济承受能力之内，应该提倡积极、合理的消费而不能抑制消费。否则，于国于家不利。</a:t>
            </a:r>
            <a:endParaRPr lang="zh-CN" altLang="en-US" sz="3200" b="1" dirty="0">
              <a:latin typeface="华文中宋" pitchFamily="2" charset="-122"/>
              <a:ea typeface="华文中宋" pitchFamily="2" charset="-122"/>
            </a:endParaRPr>
          </a:p>
        </p:txBody>
      </p:sp>
      <p:sp>
        <p:nvSpPr>
          <p:cNvPr id="14346" name="Rectangle 10"/>
          <p:cNvSpPr>
            <a:spLocks noChangeArrowheads="1"/>
          </p:cNvSpPr>
          <p:nvPr/>
        </p:nvSpPr>
        <p:spPr bwMode="auto">
          <a:xfrm>
            <a:off x="0" y="3000372"/>
            <a:ext cx="7886728" cy="523220"/>
          </a:xfrm>
          <a:prstGeom prst="rect">
            <a:avLst/>
          </a:prstGeom>
          <a:noFill/>
          <a:ln w="9525">
            <a:noFill/>
            <a:miter lim="800000"/>
            <a:headEnd/>
            <a:tailEnd/>
          </a:ln>
          <a:effectLst/>
        </p:spPr>
        <p:txBody>
          <a:bodyPr wrap="square">
            <a:spAutoFit/>
          </a:bodyPr>
          <a:lstStyle/>
          <a:p>
            <a:pPr>
              <a:spcBef>
                <a:spcPct val="50000"/>
              </a:spcBef>
            </a:pPr>
            <a:r>
              <a:rPr lang="zh-CN" altLang="en-US" sz="2800" b="1" dirty="0">
                <a:ea typeface="新宋体" pitchFamily="49" charset="-122"/>
              </a:rPr>
              <a:t>（</a:t>
            </a:r>
            <a:r>
              <a:rPr lang="en-US" altLang="zh-CN" sz="2800" b="1" dirty="0">
                <a:ea typeface="新宋体" pitchFamily="49" charset="-122"/>
              </a:rPr>
              <a:t>1</a:t>
            </a:r>
            <a:r>
              <a:rPr lang="zh-CN" altLang="en-US" sz="2800" b="1" dirty="0">
                <a:ea typeface="新宋体" pitchFamily="49" charset="-122"/>
              </a:rPr>
              <a:t>）要求：在自己的经济承受能力之内进行消费</a:t>
            </a:r>
            <a:r>
              <a:rPr lang="zh-CN" altLang="en-US" sz="2800" dirty="0">
                <a:solidFill>
                  <a:srgbClr val="996600"/>
                </a:solidFill>
                <a:ea typeface="新宋体" pitchFamily="49" charset="-122"/>
              </a:rPr>
              <a:t>。</a:t>
            </a:r>
          </a:p>
        </p:txBody>
      </p:sp>
      <p:sp>
        <p:nvSpPr>
          <p:cNvPr id="14351" name="WordArt 15"/>
          <p:cNvSpPr>
            <a:spLocks noChangeArrowheads="1" noChangeShapeType="1" noTextEdit="1"/>
          </p:cNvSpPr>
          <p:nvPr/>
        </p:nvSpPr>
        <p:spPr bwMode="auto">
          <a:xfrm>
            <a:off x="214282" y="214290"/>
            <a:ext cx="5334000" cy="561996"/>
          </a:xfrm>
          <a:prstGeom prst="rect">
            <a:avLst/>
          </a:prstGeom>
        </p:spPr>
        <p:txBody>
          <a:bodyPr wrap="none" fromWordArt="1">
            <a:prstTxWarp prst="textPlain">
              <a:avLst>
                <a:gd name="adj" fmla="val 50000"/>
              </a:avLst>
            </a:prstTxWarp>
          </a:bodyPr>
          <a:lstStyle/>
          <a:p>
            <a:pPr algn="ctr"/>
            <a:r>
              <a:rPr lang="zh-CN" altLang="en-US" kern="10" dirty="0">
                <a:ln w="9525">
                  <a:solidFill>
                    <a:srgbClr val="FF0000"/>
                  </a:solid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黑体"/>
                <a:ea typeface="黑体"/>
              </a:rPr>
              <a:t>坚持正确的消费原则一</a:t>
            </a:r>
          </a:p>
        </p:txBody>
      </p:sp>
      <p:sp>
        <p:nvSpPr>
          <p:cNvPr id="14352" name="Rectangle 16"/>
          <p:cNvSpPr>
            <a:spLocks noChangeArrowheads="1"/>
          </p:cNvSpPr>
          <p:nvPr/>
        </p:nvSpPr>
        <p:spPr bwMode="auto">
          <a:xfrm>
            <a:off x="2438400" y="990600"/>
            <a:ext cx="6172200" cy="707886"/>
          </a:xfrm>
          <a:prstGeom prst="rect">
            <a:avLst/>
          </a:prstGeom>
          <a:noFill/>
          <a:ln w="9525">
            <a:noFill/>
            <a:miter lim="800000"/>
            <a:headEnd/>
            <a:tailEnd/>
          </a:ln>
          <a:effectLst/>
        </p:spPr>
        <p:txBody>
          <a:bodyPr>
            <a:spAutoFit/>
          </a:bodyPr>
          <a:lstStyle/>
          <a:p>
            <a:pPr>
              <a:spcBef>
                <a:spcPct val="50000"/>
              </a:spcBef>
            </a:pPr>
            <a:r>
              <a:rPr lang="zh-CN" altLang="en-US" sz="4000" b="1" dirty="0">
                <a:solidFill>
                  <a:srgbClr val="0000FF"/>
                </a:solidFill>
                <a:latin typeface="黑体" pitchFamily="49" charset="-122"/>
                <a:ea typeface="黑体" pitchFamily="49" charset="-122"/>
              </a:rPr>
              <a:t>量</a:t>
            </a:r>
            <a:r>
              <a:rPr lang="zh-CN" altLang="en-US" sz="4000" b="1" u="sng" dirty="0">
                <a:solidFill>
                  <a:srgbClr val="0000FF"/>
                </a:solidFill>
                <a:latin typeface="黑体" pitchFamily="49" charset="-122"/>
                <a:ea typeface="黑体" pitchFamily="49" charset="-122"/>
              </a:rPr>
              <a:t>入</a:t>
            </a:r>
            <a:r>
              <a:rPr lang="zh-CN" altLang="en-US" sz="4000" b="1" dirty="0">
                <a:solidFill>
                  <a:srgbClr val="0000FF"/>
                </a:solidFill>
                <a:latin typeface="黑体" pitchFamily="49" charset="-122"/>
                <a:ea typeface="黑体" pitchFamily="49" charset="-122"/>
              </a:rPr>
              <a:t>为出，</a:t>
            </a:r>
            <a:r>
              <a:rPr lang="zh-CN" altLang="en-US" sz="4000" b="1" u="sng" dirty="0">
                <a:solidFill>
                  <a:srgbClr val="0000FF"/>
                </a:solidFill>
                <a:latin typeface="黑体" pitchFamily="49" charset="-122"/>
                <a:ea typeface="黑体" pitchFamily="49" charset="-122"/>
              </a:rPr>
              <a:t>适度</a:t>
            </a:r>
            <a:r>
              <a:rPr lang="zh-CN" altLang="en-US" sz="4000" b="1" dirty="0">
                <a:solidFill>
                  <a:srgbClr val="0000FF"/>
                </a:solidFill>
                <a:latin typeface="黑体" pitchFamily="49" charset="-122"/>
                <a:ea typeface="黑体" pitchFamily="49" charset="-122"/>
              </a:rPr>
              <a:t>消费</a:t>
            </a:r>
          </a:p>
        </p:txBody>
      </p:sp>
      <p:sp>
        <p:nvSpPr>
          <p:cNvPr id="14358" name="Rectangle 22" descr="蓝色砂纸"/>
          <p:cNvSpPr>
            <a:spLocks noChangeArrowheads="1"/>
          </p:cNvSpPr>
          <p:nvPr/>
        </p:nvSpPr>
        <p:spPr bwMode="auto">
          <a:xfrm>
            <a:off x="5500694" y="6072206"/>
            <a:ext cx="3040063" cy="579438"/>
          </a:xfrm>
          <a:prstGeom prst="rect">
            <a:avLst/>
          </a:prstGeom>
          <a:blipFill dpi="0" rotWithShape="0">
            <a:blip r:embed="rId2" cstate="print"/>
            <a:srcRect/>
            <a:tile tx="0" ty="0" sx="100000" sy="100000" flip="none" algn="tl"/>
          </a:blipFill>
          <a:ln w="9525">
            <a:noFill/>
            <a:miter lim="800000"/>
            <a:headEnd/>
            <a:tailEnd/>
          </a:ln>
          <a:effectLst/>
        </p:spPr>
        <p:txBody>
          <a:bodyPr wrap="none">
            <a:spAutoFit/>
          </a:bodyPr>
          <a:lstStyle/>
          <a:p>
            <a:r>
              <a:rPr lang="zh-CN" altLang="en-US" sz="3200" b="1" dirty="0">
                <a:solidFill>
                  <a:srgbClr val="0000FF"/>
                </a:solidFill>
              </a:rPr>
              <a:t>（不滞后消费）</a:t>
            </a:r>
          </a:p>
        </p:txBody>
      </p:sp>
      <p:sp>
        <p:nvSpPr>
          <p:cNvPr id="14359" name="Rectangle 23" descr="蓝色砂纸"/>
          <p:cNvSpPr>
            <a:spLocks noChangeArrowheads="1"/>
          </p:cNvSpPr>
          <p:nvPr/>
        </p:nvSpPr>
        <p:spPr bwMode="auto">
          <a:xfrm>
            <a:off x="5486400" y="4343400"/>
            <a:ext cx="3040063" cy="579438"/>
          </a:xfrm>
          <a:prstGeom prst="rect">
            <a:avLst/>
          </a:prstGeom>
          <a:blipFill dpi="0" rotWithShape="0">
            <a:blip r:embed="rId2" cstate="print"/>
            <a:srcRect/>
            <a:tile tx="0" ty="0" sx="100000" sy="100000" flip="none" algn="tl"/>
          </a:blipFill>
          <a:ln w="9525">
            <a:noFill/>
            <a:miter lim="800000"/>
            <a:headEnd/>
            <a:tailEnd/>
          </a:ln>
          <a:effectLst/>
        </p:spPr>
        <p:txBody>
          <a:bodyPr>
            <a:spAutoFit/>
          </a:bodyPr>
          <a:lstStyle/>
          <a:p>
            <a:r>
              <a:rPr lang="zh-CN" altLang="en-US" sz="3200" b="1" dirty="0">
                <a:solidFill>
                  <a:srgbClr val="0000FF"/>
                </a:solidFill>
              </a:rPr>
              <a:t>（不超前消费）</a:t>
            </a:r>
          </a:p>
        </p:txBody>
      </p:sp>
      <p:sp>
        <p:nvSpPr>
          <p:cNvPr id="14360" name="Text Box 24"/>
          <p:cNvSpPr txBox="1">
            <a:spLocks noChangeArrowheads="1"/>
          </p:cNvSpPr>
          <p:nvPr/>
        </p:nvSpPr>
        <p:spPr bwMode="auto">
          <a:xfrm>
            <a:off x="142844" y="3810000"/>
            <a:ext cx="8715436" cy="646331"/>
          </a:xfrm>
          <a:prstGeom prst="rect">
            <a:avLst/>
          </a:prstGeom>
          <a:noFill/>
          <a:ln w="9525">
            <a:noFill/>
            <a:miter lim="800000"/>
            <a:headEnd/>
            <a:tailEnd/>
          </a:ln>
          <a:effectLst/>
        </p:spPr>
        <p:txBody>
          <a:bodyPr wrap="square">
            <a:spAutoFit/>
          </a:bodyPr>
          <a:lstStyle/>
          <a:p>
            <a:r>
              <a:rPr lang="zh-CN" altLang="en-US" sz="2800" b="1" dirty="0"/>
              <a:t>（</a:t>
            </a:r>
            <a:r>
              <a:rPr lang="en-US" altLang="zh-CN" sz="2800" b="1" dirty="0"/>
              <a:t>2</a:t>
            </a:r>
            <a:r>
              <a:rPr lang="zh-CN" altLang="en-US" sz="2800" b="1" dirty="0"/>
              <a:t>）</a:t>
            </a:r>
            <a:r>
              <a:rPr lang="zh-CN" altLang="en-US" sz="3600" b="1" dirty="0">
                <a:effectLst>
                  <a:outerShdw blurRad="38100" dist="38100" dir="2700000" algn="tl">
                    <a:srgbClr val="000000"/>
                  </a:outerShdw>
                </a:effectLst>
                <a:ea typeface="华文行楷" pitchFamily="2" charset="-122"/>
              </a:rPr>
              <a:t>理解</a:t>
            </a:r>
            <a:r>
              <a:rPr lang="zh-CN" altLang="en-US" sz="2800" b="1" dirty="0"/>
              <a:t>：①消费支出应该与自己的收入     相适应。</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0-#ppt_w/2"/>
                                          </p:val>
                                        </p:tav>
                                        <p:tav tm="100000">
                                          <p:val>
                                            <p:strVal val="#ppt_x"/>
                                          </p:val>
                                        </p:tav>
                                      </p:tavLst>
                                    </p:anim>
                                    <p:anim calcmode="lin" valueType="num">
                                      <p:cBhvr additive="base">
                                        <p:cTn id="8" dur="500" fill="hold"/>
                                        <p:tgtEl>
                                          <p:spTgt spid="143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6"/>
                                        </p:tgtEl>
                                        <p:attrNameLst>
                                          <p:attrName>style.visibility</p:attrName>
                                        </p:attrNameLst>
                                      </p:cBhvr>
                                      <p:to>
                                        <p:strVal val="visible"/>
                                      </p:to>
                                    </p:set>
                                    <p:anim calcmode="lin" valueType="num">
                                      <p:cBhvr additive="base">
                                        <p:cTn id="13" dur="500" fill="hold"/>
                                        <p:tgtEl>
                                          <p:spTgt spid="14346"/>
                                        </p:tgtEl>
                                        <p:attrNameLst>
                                          <p:attrName>ppt_x</p:attrName>
                                        </p:attrNameLst>
                                      </p:cBhvr>
                                      <p:tavLst>
                                        <p:tav tm="0">
                                          <p:val>
                                            <p:strVal val="0-#ppt_w/2"/>
                                          </p:val>
                                        </p:tav>
                                        <p:tav tm="100000">
                                          <p:val>
                                            <p:strVal val="#ppt_x"/>
                                          </p:val>
                                        </p:tav>
                                      </p:tavLst>
                                    </p:anim>
                                    <p:anim calcmode="lin" valueType="num">
                                      <p:cBhvr additive="base">
                                        <p:cTn id="14" dur="500" fill="hold"/>
                                        <p:tgtEl>
                                          <p:spTgt spid="143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4360"/>
                                        </p:tgtEl>
                                        <p:attrNameLst>
                                          <p:attrName>style.visibility</p:attrName>
                                        </p:attrNameLst>
                                      </p:cBhvr>
                                      <p:to>
                                        <p:strVal val="visible"/>
                                      </p:to>
                                    </p:set>
                                    <p:animEffect transition="in" filter="barn(outHorizontal)">
                                      <p:cBhvr>
                                        <p:cTn id="19" dur="500"/>
                                        <p:tgtEl>
                                          <p:spTgt spid="1436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14340"/>
                                        </p:tgtEl>
                                        <p:attrNameLst>
                                          <p:attrName>style.visibility</p:attrName>
                                        </p:attrNameLst>
                                      </p:cBhvr>
                                      <p:to>
                                        <p:strVal val="visible"/>
                                      </p:to>
                                    </p:set>
                                    <p:animEffect transition="in" filter="barn(inHorizontal)">
                                      <p:cBhvr>
                                        <p:cTn id="24" dur="500"/>
                                        <p:tgtEl>
                                          <p:spTgt spid="1434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Effect transition="in" filter="checkerboard(across)">
                                      <p:cBhvr>
                                        <p:cTn id="29" dur="500"/>
                                        <p:tgtEl>
                                          <p:spTgt spid="1434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4359"/>
                                        </p:tgtEl>
                                        <p:attrNameLst>
                                          <p:attrName>style.visibility</p:attrName>
                                        </p:attrNameLst>
                                      </p:cBhvr>
                                      <p:to>
                                        <p:strVal val="visible"/>
                                      </p:to>
                                    </p:set>
                                    <p:anim calcmode="lin" valueType="num">
                                      <p:cBhvr additive="base">
                                        <p:cTn id="34" dur="500" fill="hold"/>
                                        <p:tgtEl>
                                          <p:spTgt spid="14359"/>
                                        </p:tgtEl>
                                        <p:attrNameLst>
                                          <p:attrName>ppt_x</p:attrName>
                                        </p:attrNameLst>
                                      </p:cBhvr>
                                      <p:tavLst>
                                        <p:tav tm="0">
                                          <p:val>
                                            <p:strVal val="1+#ppt_w/2"/>
                                          </p:val>
                                        </p:tav>
                                        <p:tav tm="100000">
                                          <p:val>
                                            <p:strVal val="#ppt_x"/>
                                          </p:val>
                                        </p:tav>
                                      </p:tavLst>
                                    </p:anim>
                                    <p:anim calcmode="lin" valueType="num">
                                      <p:cBhvr additive="base">
                                        <p:cTn id="35" dur="500" fill="hold"/>
                                        <p:tgtEl>
                                          <p:spTgt spid="1435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4358"/>
                                        </p:tgtEl>
                                        <p:attrNameLst>
                                          <p:attrName>style.visibility</p:attrName>
                                        </p:attrNameLst>
                                      </p:cBhvr>
                                      <p:to>
                                        <p:strVal val="visible"/>
                                      </p:to>
                                    </p:set>
                                    <p:anim calcmode="lin" valueType="num">
                                      <p:cBhvr additive="base">
                                        <p:cTn id="40" dur="500" fill="hold"/>
                                        <p:tgtEl>
                                          <p:spTgt spid="14358"/>
                                        </p:tgtEl>
                                        <p:attrNameLst>
                                          <p:attrName>ppt_x</p:attrName>
                                        </p:attrNameLst>
                                      </p:cBhvr>
                                      <p:tavLst>
                                        <p:tav tm="0">
                                          <p:val>
                                            <p:strVal val="1+#ppt_w/2"/>
                                          </p:val>
                                        </p:tav>
                                        <p:tav tm="100000">
                                          <p:val>
                                            <p:strVal val="#ppt_x"/>
                                          </p:val>
                                        </p:tav>
                                      </p:tavLst>
                                    </p:anim>
                                    <p:anim calcmode="lin" valueType="num">
                                      <p:cBhvr additive="base">
                                        <p:cTn id="41" dur="500" fill="hold"/>
                                        <p:tgtEl>
                                          <p:spTgt spid="14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P spid="14342" grpId="0" autoUpdateAnimBg="0"/>
      <p:bldP spid="14346" grpId="0" autoUpdateAnimBg="0"/>
      <p:bldP spid="14352" grpId="0" autoUpdateAnimBg="0"/>
      <p:bldP spid="14358" grpId="0" animBg="1" autoUpdateAnimBg="0"/>
      <p:bldP spid="14359" grpId="0" animBg="1" autoUpdateAnimBg="0"/>
      <p:bldP spid="1436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026" descr="小儿彩色"/>
          <p:cNvPicPr>
            <a:picLocks noChangeAspect="1" noChangeArrowheads="1"/>
          </p:cNvPicPr>
          <p:nvPr/>
        </p:nvPicPr>
        <p:blipFill>
          <a:blip r:embed="rId2" cstate="print"/>
          <a:srcRect/>
          <a:stretch>
            <a:fillRect/>
          </a:stretch>
        </p:blipFill>
        <p:spPr bwMode="auto">
          <a:xfrm>
            <a:off x="0" y="0"/>
            <a:ext cx="4176713" cy="5445125"/>
          </a:xfrm>
          <a:prstGeom prst="rect">
            <a:avLst/>
          </a:prstGeom>
          <a:noFill/>
          <a:ln w="9525">
            <a:solidFill>
              <a:srgbClr val="FF00FF"/>
            </a:solidFill>
            <a:prstDash val="dash"/>
            <a:miter lim="800000"/>
            <a:headEnd/>
            <a:tailEnd/>
          </a:ln>
        </p:spPr>
      </p:pic>
      <p:sp>
        <p:nvSpPr>
          <p:cNvPr id="39939" name="Text Box 1027"/>
          <p:cNvSpPr txBox="1">
            <a:spLocks noChangeArrowheads="1"/>
          </p:cNvSpPr>
          <p:nvPr/>
        </p:nvSpPr>
        <p:spPr bwMode="auto">
          <a:xfrm>
            <a:off x="0" y="5516563"/>
            <a:ext cx="4217988" cy="457200"/>
          </a:xfrm>
          <a:prstGeom prst="rect">
            <a:avLst/>
          </a:prstGeom>
          <a:solidFill>
            <a:srgbClr val="800080"/>
          </a:solidFill>
          <a:ln w="9525">
            <a:noFill/>
            <a:miter lim="800000"/>
            <a:headEnd/>
            <a:tailEnd/>
          </a:ln>
          <a:effectLst/>
        </p:spPr>
        <p:txBody>
          <a:bodyPr>
            <a:spAutoFit/>
          </a:bodyPr>
          <a:lstStyle/>
          <a:p>
            <a:pPr algn="ctr">
              <a:spcBef>
                <a:spcPct val="50000"/>
              </a:spcBef>
            </a:pPr>
            <a:r>
              <a:rPr lang="zh-CN" altLang="en-US" sz="2400" b="1" dirty="0">
                <a:solidFill>
                  <a:srgbClr val="FFFF00"/>
                </a:solidFill>
                <a:ea typeface="华文中宋" pitchFamily="2" charset="-122"/>
              </a:rPr>
              <a:t>重物质消费，轻文化消费</a:t>
            </a:r>
          </a:p>
        </p:txBody>
      </p:sp>
      <p:pic>
        <p:nvPicPr>
          <p:cNvPr id="25634" name="Picture 34" descr="1275631573_aZY30"/>
          <p:cNvPicPr>
            <a:picLocks noChangeAspect="1" noChangeArrowheads="1"/>
          </p:cNvPicPr>
          <p:nvPr/>
        </p:nvPicPr>
        <p:blipFill>
          <a:blip r:embed="rId3" cstate="print"/>
          <a:srcRect/>
          <a:stretch>
            <a:fillRect/>
          </a:stretch>
        </p:blipFill>
        <p:spPr bwMode="auto">
          <a:xfrm>
            <a:off x="4381500" y="0"/>
            <a:ext cx="4762500" cy="5876925"/>
          </a:xfrm>
          <a:prstGeom prst="rect">
            <a:avLst/>
          </a:prstGeom>
          <a:noFill/>
        </p:spPr>
      </p:pic>
      <p:sp>
        <p:nvSpPr>
          <p:cNvPr id="25635" name="Text Box 35"/>
          <p:cNvSpPr txBox="1">
            <a:spLocks noChangeArrowheads="1"/>
          </p:cNvSpPr>
          <p:nvPr/>
        </p:nvSpPr>
        <p:spPr bwMode="auto">
          <a:xfrm>
            <a:off x="4500563" y="5516563"/>
            <a:ext cx="4217987" cy="457200"/>
          </a:xfrm>
          <a:prstGeom prst="rect">
            <a:avLst/>
          </a:prstGeom>
          <a:solidFill>
            <a:srgbClr val="800080"/>
          </a:solidFill>
          <a:ln w="9525">
            <a:noFill/>
            <a:miter lim="800000"/>
            <a:headEnd/>
            <a:tailEnd/>
          </a:ln>
          <a:effectLst/>
        </p:spPr>
        <p:txBody>
          <a:bodyPr>
            <a:spAutoFit/>
          </a:bodyPr>
          <a:lstStyle/>
          <a:p>
            <a:pPr algn="ctr">
              <a:spcBef>
                <a:spcPct val="50000"/>
              </a:spcBef>
            </a:pPr>
            <a:r>
              <a:rPr lang="zh-CN" altLang="en-US" sz="2400" b="1" dirty="0">
                <a:solidFill>
                  <a:srgbClr val="FFFF00"/>
                </a:solidFill>
                <a:ea typeface="华文中宋" pitchFamily="2" charset="-122"/>
              </a:rPr>
              <a:t>物质消费与精神消费协调发展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0-#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35"/>
                                        </p:tgtEl>
                                        <p:attrNameLst>
                                          <p:attrName>style.visibility</p:attrName>
                                        </p:attrNameLst>
                                      </p:cBhvr>
                                      <p:to>
                                        <p:strVal val="visible"/>
                                      </p:to>
                                    </p:set>
                                    <p:anim calcmode="lin" valueType="num">
                                      <p:cBhvr additive="base">
                                        <p:cTn id="13" dur="500" fill="hold"/>
                                        <p:tgtEl>
                                          <p:spTgt spid="25635"/>
                                        </p:tgtEl>
                                        <p:attrNameLst>
                                          <p:attrName>ppt_x</p:attrName>
                                        </p:attrNameLst>
                                      </p:cBhvr>
                                      <p:tavLst>
                                        <p:tav tm="0">
                                          <p:val>
                                            <p:strVal val="0-#ppt_w/2"/>
                                          </p:val>
                                        </p:tav>
                                        <p:tav tm="100000">
                                          <p:val>
                                            <p:strVal val="#ppt_x"/>
                                          </p:val>
                                        </p:tav>
                                      </p:tavLst>
                                    </p:anim>
                                    <p:anim calcmode="lin" valueType="num">
                                      <p:cBhvr additive="base">
                                        <p:cTn id="14" dur="500" fill="hold"/>
                                        <p:tgtEl>
                                          <p:spTgt spid="25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2563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WordArt 7"/>
          <p:cNvSpPr>
            <a:spLocks noChangeArrowheads="1" noChangeShapeType="1" noTextEdit="1"/>
          </p:cNvSpPr>
          <p:nvPr/>
        </p:nvSpPr>
        <p:spPr bwMode="auto">
          <a:xfrm>
            <a:off x="357158" y="285728"/>
            <a:ext cx="5553075" cy="576282"/>
          </a:xfrm>
          <a:prstGeom prst="rect">
            <a:avLst/>
          </a:prstGeom>
        </p:spPr>
        <p:txBody>
          <a:bodyPr wrap="none" fromWordArt="1">
            <a:prstTxWarp prst="textPlain">
              <a:avLst>
                <a:gd name="adj" fmla="val 50000"/>
              </a:avLst>
            </a:prstTxWarp>
          </a:bodyPr>
          <a:lstStyle/>
          <a:p>
            <a:pPr algn="ctr"/>
            <a:r>
              <a:rPr lang="zh-CN" altLang="en-US" kern="10" dirty="0">
                <a:ln w="9525">
                  <a:solidFill>
                    <a:srgbClr val="FF0000"/>
                  </a:solid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黑体"/>
                <a:ea typeface="黑体"/>
              </a:rPr>
              <a:t>坚持正确的消费原则二：</a:t>
            </a:r>
          </a:p>
        </p:txBody>
      </p:sp>
      <p:sp>
        <p:nvSpPr>
          <p:cNvPr id="15369" name="Rectangle 9"/>
          <p:cNvSpPr>
            <a:spLocks noChangeArrowheads="1"/>
          </p:cNvSpPr>
          <p:nvPr/>
        </p:nvSpPr>
        <p:spPr bwMode="auto">
          <a:xfrm>
            <a:off x="1785918" y="1000108"/>
            <a:ext cx="5867400" cy="762000"/>
          </a:xfrm>
          <a:prstGeom prst="rect">
            <a:avLst/>
          </a:prstGeom>
          <a:noFill/>
          <a:ln w="9525">
            <a:noFill/>
            <a:miter lim="800000"/>
            <a:headEnd/>
            <a:tailEnd/>
          </a:ln>
          <a:effectLst/>
        </p:spPr>
        <p:txBody>
          <a:bodyPr>
            <a:spAutoFit/>
          </a:bodyPr>
          <a:lstStyle/>
          <a:p>
            <a:pPr>
              <a:spcBef>
                <a:spcPct val="50000"/>
              </a:spcBef>
            </a:pPr>
            <a:r>
              <a:rPr lang="zh-CN" altLang="en-US" sz="4400" b="1" dirty="0">
                <a:solidFill>
                  <a:srgbClr val="0000FF"/>
                </a:solidFill>
                <a:latin typeface="黑体" pitchFamily="49" charset="-122"/>
                <a:ea typeface="黑体" pitchFamily="49" charset="-122"/>
              </a:rPr>
              <a:t>避免盲从 </a:t>
            </a:r>
            <a:r>
              <a:rPr lang="zh-CN" altLang="en-US" sz="4400" b="1" dirty="0" smtClean="0">
                <a:solidFill>
                  <a:srgbClr val="0000FF"/>
                </a:solidFill>
                <a:latin typeface="黑体" pitchFamily="49" charset="-122"/>
                <a:ea typeface="黑体" pitchFamily="49" charset="-122"/>
              </a:rPr>
              <a:t>理性</a:t>
            </a:r>
            <a:r>
              <a:rPr lang="zh-CN" altLang="en-US" sz="4400" b="1" dirty="0">
                <a:solidFill>
                  <a:srgbClr val="0000FF"/>
                </a:solidFill>
                <a:latin typeface="黑体" pitchFamily="49" charset="-122"/>
                <a:ea typeface="黑体" pitchFamily="49" charset="-122"/>
              </a:rPr>
              <a:t>消费 </a:t>
            </a:r>
          </a:p>
        </p:txBody>
      </p:sp>
      <p:sp>
        <p:nvSpPr>
          <p:cNvPr id="15371" name="Text Box 11"/>
          <p:cNvSpPr txBox="1">
            <a:spLocks noChangeArrowheads="1"/>
          </p:cNvSpPr>
          <p:nvPr/>
        </p:nvSpPr>
        <p:spPr bwMode="auto">
          <a:xfrm>
            <a:off x="285720" y="4508500"/>
            <a:ext cx="3416330" cy="579438"/>
          </a:xfrm>
          <a:prstGeom prst="rect">
            <a:avLst/>
          </a:prstGeom>
          <a:noFill/>
          <a:ln w="9525">
            <a:noFill/>
            <a:miter lim="800000"/>
            <a:headEnd/>
            <a:tailEnd/>
          </a:ln>
          <a:effectLst/>
        </p:spPr>
        <p:txBody>
          <a:bodyPr wrap="square">
            <a:spAutoFit/>
          </a:bodyPr>
          <a:lstStyle/>
          <a:p>
            <a:r>
              <a:rPr kumimoji="0" lang="zh-CN" altLang="en-US" sz="3200" b="1" dirty="0" smtClean="0">
                <a:latin typeface="华文琥珀" pitchFamily="2" charset="-122"/>
                <a:ea typeface="华文琥珀" pitchFamily="2" charset="-122"/>
              </a:rPr>
              <a:t>（</a:t>
            </a:r>
            <a:r>
              <a:rPr kumimoji="0" lang="en-US" altLang="zh-CN" sz="3200" b="1" dirty="0" smtClean="0">
                <a:latin typeface="华文琥珀" pitchFamily="2" charset="-122"/>
                <a:ea typeface="华文琥珀" pitchFamily="2" charset="-122"/>
              </a:rPr>
              <a:t>2</a:t>
            </a:r>
            <a:r>
              <a:rPr kumimoji="0" lang="zh-CN" altLang="en-US" sz="3200" b="1" dirty="0" smtClean="0">
                <a:latin typeface="华文琥珀" pitchFamily="2" charset="-122"/>
                <a:ea typeface="华文琥珀" pitchFamily="2" charset="-122"/>
              </a:rPr>
              <a:t>）</a:t>
            </a:r>
            <a:r>
              <a:rPr kumimoji="0" lang="zh-CN" altLang="en-US" sz="3200" b="1" dirty="0">
                <a:latin typeface="Arial"/>
                <a:ea typeface="华文琥珀" pitchFamily="2" charset="-122"/>
              </a:rPr>
              <a:t>“</a:t>
            </a:r>
            <a:r>
              <a:rPr kumimoji="0" lang="zh-CN" altLang="en-US" sz="3200" b="1" dirty="0">
                <a:latin typeface="华文琥珀" pitchFamily="2" charset="-122"/>
                <a:ea typeface="华文琥珀" pitchFamily="2" charset="-122"/>
              </a:rPr>
              <a:t>三个避免</a:t>
            </a:r>
            <a:r>
              <a:rPr kumimoji="0" lang="zh-CN" altLang="en-US" sz="3200" b="1" dirty="0">
                <a:latin typeface="Arial"/>
                <a:ea typeface="华文琥珀" pitchFamily="2" charset="-122"/>
              </a:rPr>
              <a:t>”</a:t>
            </a:r>
            <a:r>
              <a:rPr kumimoji="0" lang="zh-CN" altLang="en-US" sz="3200" b="1" dirty="0">
                <a:solidFill>
                  <a:schemeClr val="tx1"/>
                </a:solidFill>
                <a:latin typeface="华文琥珀" pitchFamily="2" charset="-122"/>
                <a:ea typeface="华文琥珀" pitchFamily="2" charset="-122"/>
              </a:rPr>
              <a:t> </a:t>
            </a:r>
          </a:p>
        </p:txBody>
      </p:sp>
      <p:sp>
        <p:nvSpPr>
          <p:cNvPr id="15372" name="AutoShape 12"/>
          <p:cNvSpPr>
            <a:spLocks/>
          </p:cNvSpPr>
          <p:nvPr/>
        </p:nvSpPr>
        <p:spPr bwMode="auto">
          <a:xfrm>
            <a:off x="3643306" y="4000504"/>
            <a:ext cx="500066" cy="1701796"/>
          </a:xfrm>
          <a:prstGeom prst="leftBrace">
            <a:avLst>
              <a:gd name="adj1" fmla="val 34578"/>
              <a:gd name="adj2" fmla="val 53667"/>
            </a:avLst>
          </a:prstGeom>
          <a:noFill/>
          <a:ln w="38100">
            <a:solidFill>
              <a:srgbClr val="800080"/>
            </a:solidFill>
            <a:round/>
            <a:headEnd/>
            <a:tailEnd/>
          </a:ln>
          <a:effectLst/>
        </p:spPr>
        <p:txBody>
          <a:bodyPr wrap="none" anchor="ctr"/>
          <a:lstStyle/>
          <a:p>
            <a:endParaRPr lang="zh-CN" altLang="en-US"/>
          </a:p>
        </p:txBody>
      </p:sp>
      <p:sp>
        <p:nvSpPr>
          <p:cNvPr id="15373" name="Text Box 13"/>
          <p:cNvSpPr txBox="1">
            <a:spLocks noChangeArrowheads="1"/>
          </p:cNvSpPr>
          <p:nvPr/>
        </p:nvSpPr>
        <p:spPr bwMode="auto">
          <a:xfrm>
            <a:off x="4286248" y="3786190"/>
            <a:ext cx="4464050" cy="523220"/>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跟风随大流 </a:t>
            </a:r>
            <a:r>
              <a:rPr kumimoji="0" lang="en-US" altLang="zh-CN" b="1" dirty="0">
                <a:solidFill>
                  <a:schemeClr val="tx1"/>
                </a:solidFill>
              </a:rPr>
              <a:t>— </a:t>
            </a:r>
            <a:r>
              <a:rPr kumimoji="0" lang="zh-CN" altLang="en-US" sz="2800" b="1" dirty="0">
                <a:latin typeface="Arial" pitchFamily="34" charset="0"/>
              </a:rPr>
              <a:t>要有主见</a:t>
            </a:r>
          </a:p>
        </p:txBody>
      </p:sp>
      <p:sp>
        <p:nvSpPr>
          <p:cNvPr id="15374" name="Text Box 14"/>
          <p:cNvSpPr txBox="1">
            <a:spLocks noChangeArrowheads="1"/>
          </p:cNvSpPr>
          <p:nvPr/>
        </p:nvSpPr>
        <p:spPr bwMode="auto">
          <a:xfrm>
            <a:off x="4000496" y="4643446"/>
            <a:ext cx="4608512" cy="523220"/>
          </a:xfrm>
          <a:prstGeom prst="rect">
            <a:avLst/>
          </a:prstGeom>
          <a:noFill/>
          <a:ln w="9525">
            <a:noFill/>
            <a:miter lim="800000"/>
            <a:headEnd/>
            <a:tailEnd/>
          </a:ln>
          <a:effectLst/>
        </p:spPr>
        <p:txBody>
          <a:bodyPr>
            <a:spAutoFit/>
          </a:bodyPr>
          <a:lstStyle/>
          <a:p>
            <a:r>
              <a:rPr kumimoji="0" lang="en-US" altLang="zh-CN" sz="2800" dirty="0">
                <a:latin typeface="Arial" pitchFamily="34" charset="0"/>
              </a:rPr>
              <a:t> </a:t>
            </a:r>
            <a:r>
              <a:rPr kumimoji="0" lang="zh-CN" altLang="en-US" sz="2800" b="1" dirty="0">
                <a:latin typeface="Arial" pitchFamily="34" charset="0"/>
              </a:rPr>
              <a:t>情绪化消费 </a:t>
            </a:r>
            <a:r>
              <a:rPr kumimoji="0" lang="en-US" altLang="zh-CN" b="1" dirty="0">
                <a:solidFill>
                  <a:schemeClr val="tx1"/>
                </a:solidFill>
              </a:rPr>
              <a:t>—</a:t>
            </a:r>
            <a:r>
              <a:rPr kumimoji="0" lang="en-US" altLang="zh-CN" sz="2800" b="1" dirty="0">
                <a:latin typeface="Arial" pitchFamily="34" charset="0"/>
              </a:rPr>
              <a:t> </a:t>
            </a:r>
            <a:r>
              <a:rPr kumimoji="0" lang="zh-CN" altLang="en-US" sz="2800" b="1" dirty="0">
                <a:latin typeface="Arial" pitchFamily="34" charset="0"/>
              </a:rPr>
              <a:t>理智消费</a:t>
            </a:r>
          </a:p>
        </p:txBody>
      </p:sp>
      <p:sp>
        <p:nvSpPr>
          <p:cNvPr id="15375" name="Text Box 15"/>
          <p:cNvSpPr txBox="1">
            <a:spLocks noChangeArrowheads="1"/>
          </p:cNvSpPr>
          <p:nvPr/>
        </p:nvSpPr>
        <p:spPr bwMode="auto">
          <a:xfrm>
            <a:off x="4103688" y="5500702"/>
            <a:ext cx="5040312" cy="954107"/>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只重物质消费，忽视精神消费</a:t>
            </a:r>
          </a:p>
          <a:p>
            <a:r>
              <a:rPr kumimoji="0" lang="zh-CN" altLang="en-US" sz="2800" b="1" dirty="0">
                <a:latin typeface="Arial" pitchFamily="34" charset="0"/>
              </a:rPr>
              <a:t>                      </a:t>
            </a:r>
            <a:r>
              <a:rPr kumimoji="0" lang="en-US" altLang="zh-CN" b="1" dirty="0">
                <a:solidFill>
                  <a:schemeClr val="tx1"/>
                </a:solidFill>
              </a:rPr>
              <a:t>—</a:t>
            </a:r>
            <a:r>
              <a:rPr kumimoji="0" lang="zh-CN" altLang="en-US" sz="2800" b="1" dirty="0">
                <a:latin typeface="Arial" pitchFamily="34" charset="0"/>
              </a:rPr>
              <a:t>身心协调发展</a:t>
            </a:r>
          </a:p>
        </p:txBody>
      </p:sp>
      <p:sp>
        <p:nvSpPr>
          <p:cNvPr id="21533" name="Rectangle 29"/>
          <p:cNvSpPr>
            <a:spLocks noGrp="1" noChangeArrowheads="1"/>
          </p:cNvSpPr>
          <p:nvPr>
            <p:ph type="subTitle" idx="1"/>
          </p:nvPr>
        </p:nvSpPr>
        <p:spPr>
          <a:xfrm>
            <a:off x="428596" y="2214554"/>
            <a:ext cx="8391554" cy="1008063"/>
          </a:xfrm>
        </p:spPr>
        <p:txBody>
          <a:bodyPr/>
          <a:lstStyle/>
          <a:p>
            <a:r>
              <a:rPr lang="zh-CN" altLang="en-US" b="1" dirty="0" smtClean="0">
                <a:latin typeface="+mj-ea"/>
                <a:ea typeface="+mj-ea"/>
              </a:rPr>
              <a:t>（</a:t>
            </a:r>
            <a:r>
              <a:rPr lang="en-US" altLang="zh-CN" b="1" dirty="0" smtClean="0">
                <a:latin typeface="+mj-ea"/>
                <a:ea typeface="+mj-ea"/>
              </a:rPr>
              <a:t>1</a:t>
            </a:r>
            <a:r>
              <a:rPr lang="zh-CN" altLang="en-US" b="1" dirty="0" smtClean="0">
                <a:latin typeface="+mj-ea"/>
                <a:ea typeface="+mj-ea"/>
              </a:rPr>
              <a:t>） </a:t>
            </a:r>
            <a:r>
              <a:rPr lang="zh-CN" altLang="en-US" b="1" dirty="0">
                <a:latin typeface="+mj-ea"/>
                <a:ea typeface="+mj-ea"/>
              </a:rPr>
              <a:t>要求</a:t>
            </a:r>
            <a:r>
              <a:rPr lang="zh-CN" altLang="en-US" sz="2800" b="1" dirty="0"/>
              <a:t>：坚持从个人的生活实际需要出发，反对盲目从众和相互攀比的心理，做到理性</a:t>
            </a:r>
            <a:r>
              <a:rPr lang="zh-CN" altLang="en-US" sz="2800" b="1" dirty="0" smtClean="0"/>
              <a:t>消费。</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1"/>
                                        </p:tgtEl>
                                        <p:attrNameLst>
                                          <p:attrName>style.visibility</p:attrName>
                                        </p:attrNameLst>
                                      </p:cBhvr>
                                      <p:to>
                                        <p:strVal val="visible"/>
                                      </p:to>
                                    </p:set>
                                    <p:anim calcmode="lin" valueType="num">
                                      <p:cBhvr additive="base">
                                        <p:cTn id="7" dur="500" fill="hold"/>
                                        <p:tgtEl>
                                          <p:spTgt spid="15371"/>
                                        </p:tgtEl>
                                        <p:attrNameLst>
                                          <p:attrName>ppt_x</p:attrName>
                                        </p:attrNameLst>
                                      </p:cBhvr>
                                      <p:tavLst>
                                        <p:tav tm="0">
                                          <p:val>
                                            <p:strVal val="0-#ppt_w/2"/>
                                          </p:val>
                                        </p:tav>
                                        <p:tav tm="100000">
                                          <p:val>
                                            <p:strVal val="#ppt_x"/>
                                          </p:val>
                                        </p:tav>
                                      </p:tavLst>
                                    </p:anim>
                                    <p:anim calcmode="lin" valueType="num">
                                      <p:cBhvr additive="base">
                                        <p:cTn id="8" dur="500" fill="hold"/>
                                        <p:tgtEl>
                                          <p:spTgt spid="153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72"/>
                                        </p:tgtEl>
                                        <p:attrNameLst>
                                          <p:attrName>style.visibility</p:attrName>
                                        </p:attrNameLst>
                                      </p:cBhvr>
                                      <p:to>
                                        <p:strVal val="visible"/>
                                      </p:to>
                                    </p:set>
                                    <p:anim calcmode="lin" valueType="num">
                                      <p:cBhvr additive="base">
                                        <p:cTn id="12" dur="500" fill="hold"/>
                                        <p:tgtEl>
                                          <p:spTgt spid="15372"/>
                                        </p:tgtEl>
                                        <p:attrNameLst>
                                          <p:attrName>ppt_x</p:attrName>
                                        </p:attrNameLst>
                                      </p:cBhvr>
                                      <p:tavLst>
                                        <p:tav tm="0">
                                          <p:val>
                                            <p:strVal val="0-#ppt_w/2"/>
                                          </p:val>
                                        </p:tav>
                                        <p:tav tm="100000">
                                          <p:val>
                                            <p:strVal val="#ppt_x"/>
                                          </p:val>
                                        </p:tav>
                                      </p:tavLst>
                                    </p:anim>
                                    <p:anim calcmode="lin" valueType="num">
                                      <p:cBhvr additive="base">
                                        <p:cTn id="13" dur="500" fill="hold"/>
                                        <p:tgtEl>
                                          <p:spTgt spid="153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73"/>
                                        </p:tgtEl>
                                        <p:attrNameLst>
                                          <p:attrName>style.visibility</p:attrName>
                                        </p:attrNameLst>
                                      </p:cBhvr>
                                      <p:to>
                                        <p:strVal val="visible"/>
                                      </p:to>
                                    </p:set>
                                    <p:anim calcmode="lin" valueType="num">
                                      <p:cBhvr additive="base">
                                        <p:cTn id="18" dur="500" fill="hold"/>
                                        <p:tgtEl>
                                          <p:spTgt spid="15373"/>
                                        </p:tgtEl>
                                        <p:attrNameLst>
                                          <p:attrName>ppt_x</p:attrName>
                                        </p:attrNameLst>
                                      </p:cBhvr>
                                      <p:tavLst>
                                        <p:tav tm="0">
                                          <p:val>
                                            <p:strVal val="0-#ppt_w/2"/>
                                          </p:val>
                                        </p:tav>
                                        <p:tav tm="100000">
                                          <p:val>
                                            <p:strVal val="#ppt_x"/>
                                          </p:val>
                                        </p:tav>
                                      </p:tavLst>
                                    </p:anim>
                                    <p:anim calcmode="lin" valueType="num">
                                      <p:cBhvr additive="base">
                                        <p:cTn id="19"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374"/>
                                        </p:tgtEl>
                                        <p:attrNameLst>
                                          <p:attrName>style.visibility</p:attrName>
                                        </p:attrNameLst>
                                      </p:cBhvr>
                                      <p:to>
                                        <p:strVal val="visible"/>
                                      </p:to>
                                    </p:set>
                                    <p:anim calcmode="lin" valueType="num">
                                      <p:cBhvr additive="base">
                                        <p:cTn id="24" dur="500" fill="hold"/>
                                        <p:tgtEl>
                                          <p:spTgt spid="15374"/>
                                        </p:tgtEl>
                                        <p:attrNameLst>
                                          <p:attrName>ppt_x</p:attrName>
                                        </p:attrNameLst>
                                      </p:cBhvr>
                                      <p:tavLst>
                                        <p:tav tm="0">
                                          <p:val>
                                            <p:strVal val="0-#ppt_w/2"/>
                                          </p:val>
                                        </p:tav>
                                        <p:tav tm="100000">
                                          <p:val>
                                            <p:strVal val="#ppt_x"/>
                                          </p:val>
                                        </p:tav>
                                      </p:tavLst>
                                    </p:anim>
                                    <p:anim calcmode="lin" valueType="num">
                                      <p:cBhvr additive="base">
                                        <p:cTn id="25" dur="500" fill="hold"/>
                                        <p:tgtEl>
                                          <p:spTgt spid="1537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5375"/>
                                        </p:tgtEl>
                                        <p:attrNameLst>
                                          <p:attrName>style.visibility</p:attrName>
                                        </p:attrNameLst>
                                      </p:cBhvr>
                                      <p:to>
                                        <p:strVal val="visible"/>
                                      </p:to>
                                    </p:set>
                                    <p:anim calcmode="lin" valueType="num">
                                      <p:cBhvr additive="base">
                                        <p:cTn id="30" dur="500" fill="hold"/>
                                        <p:tgtEl>
                                          <p:spTgt spid="15375"/>
                                        </p:tgtEl>
                                        <p:attrNameLst>
                                          <p:attrName>ppt_x</p:attrName>
                                        </p:attrNameLst>
                                      </p:cBhvr>
                                      <p:tavLst>
                                        <p:tav tm="0">
                                          <p:val>
                                            <p:strVal val="0-#ppt_w/2"/>
                                          </p:val>
                                        </p:tav>
                                        <p:tav tm="100000">
                                          <p:val>
                                            <p:strVal val="#ppt_x"/>
                                          </p:val>
                                        </p:tav>
                                      </p:tavLst>
                                    </p:anim>
                                    <p:anim calcmode="lin" valueType="num">
                                      <p:cBhvr additive="base">
                                        <p:cTn id="31" dur="500" fill="hold"/>
                                        <p:tgtEl>
                                          <p:spTgt spid="15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autoUpdateAnimBg="0"/>
      <p:bldP spid="15372" grpId="0" animBg="1"/>
      <p:bldP spid="15373" grpId="0" autoUpdateAnimBg="0"/>
      <p:bldP spid="15374" grpId="0" autoUpdateAnimBg="0"/>
      <p:bldP spid="1537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42910" y="1000108"/>
            <a:ext cx="8153400" cy="2705869"/>
          </a:xfrm>
          <a:prstGeom prst="rect">
            <a:avLst/>
          </a:prstGeom>
          <a:noFill/>
          <a:ln w="9525">
            <a:noFill/>
            <a:miter lim="800000"/>
            <a:headEnd/>
            <a:tailEnd/>
          </a:ln>
          <a:effectLst/>
        </p:spPr>
        <p:txBody>
          <a:bodyPr>
            <a:spAutoFit/>
          </a:bodyPr>
          <a:lstStyle/>
          <a:p>
            <a:r>
              <a:rPr lang="en-US" altLang="zh-CN" sz="2400" dirty="0">
                <a:solidFill>
                  <a:srgbClr val="0000FF"/>
                </a:solidFill>
                <a:latin typeface="华文中宋" pitchFamily="2" charset="-122"/>
                <a:ea typeface="华文中宋" pitchFamily="2" charset="-122"/>
              </a:rPr>
              <a:t>   </a:t>
            </a:r>
          </a:p>
          <a:p>
            <a:pPr>
              <a:lnSpc>
                <a:spcPts val="3500"/>
              </a:lnSpc>
            </a:pPr>
            <a:r>
              <a:rPr lang="en-US" altLang="zh-CN" sz="2400" dirty="0">
                <a:solidFill>
                  <a:srgbClr val="0000FF"/>
                </a:solidFill>
                <a:latin typeface="华文中宋" pitchFamily="2" charset="-122"/>
                <a:ea typeface="华文中宋" pitchFamily="2" charset="-122"/>
              </a:rPr>
              <a:t>  </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白色污染”已经成为一个世界性的话题，引起了全世界的高度重视。据统计，每年全国一次性发泡塑料餐具的使用量超过</a:t>
            </a:r>
            <a:r>
              <a:rPr lang="en-US" altLang="zh-CN" sz="2400" b="1" dirty="0">
                <a:latin typeface="楷体" pitchFamily="49" charset="-122"/>
                <a:ea typeface="楷体" pitchFamily="49" charset="-122"/>
              </a:rPr>
              <a:t>100</a:t>
            </a:r>
            <a:r>
              <a:rPr lang="zh-CN" altLang="en-US" sz="2400" b="1" dirty="0">
                <a:latin typeface="楷体" pitchFamily="49" charset="-122"/>
                <a:ea typeface="楷体" pitchFamily="49" charset="-122"/>
              </a:rPr>
              <a:t>亿只。这种餐具具有三大危害：一是用它装食品危害人体健康，二是在制作过程中产生的有害气体危及臭氧层，三是它不易降解，会造成严重的环境污染。</a:t>
            </a:r>
          </a:p>
        </p:txBody>
      </p:sp>
      <p:sp>
        <p:nvSpPr>
          <p:cNvPr id="19460" name="Rectangle 4"/>
          <p:cNvSpPr>
            <a:spLocks noChangeArrowheads="1"/>
          </p:cNvSpPr>
          <p:nvPr/>
        </p:nvSpPr>
        <p:spPr bwMode="auto">
          <a:xfrm>
            <a:off x="357158" y="4071942"/>
            <a:ext cx="3786214" cy="2286203"/>
          </a:xfrm>
          <a:prstGeom prst="rect">
            <a:avLst/>
          </a:prstGeom>
          <a:solidFill>
            <a:srgbClr val="92D050"/>
          </a:solidFill>
          <a:ln w="9525">
            <a:solidFill>
              <a:srgbClr val="FF0066"/>
            </a:solidFill>
            <a:miter lim="800000"/>
            <a:headEnd/>
            <a:tailEnd/>
          </a:ln>
          <a:effectLst/>
        </p:spPr>
        <p:txBody>
          <a:bodyPr wrap="square">
            <a:spAutoFit/>
          </a:bodyPr>
          <a:lstStyle/>
          <a:p>
            <a:pPr>
              <a:lnSpc>
                <a:spcPts val="4400"/>
              </a:lnSpc>
              <a:spcBef>
                <a:spcPct val="50000"/>
              </a:spcBef>
            </a:pPr>
            <a:r>
              <a:rPr kumimoji="0" lang="zh-CN" altLang="en-US" sz="3200" dirty="0">
                <a:solidFill>
                  <a:srgbClr val="FF0066"/>
                </a:solidFill>
                <a:effectLst>
                  <a:outerShdw blurRad="38100" dist="38100" dir="2700000" algn="tl">
                    <a:srgbClr val="000000"/>
                  </a:outerShdw>
                </a:effectLst>
                <a:ea typeface="隶书" pitchFamily="49" charset="-122"/>
              </a:rPr>
              <a:t>思考</a:t>
            </a:r>
            <a:r>
              <a:rPr kumimoji="0" lang="zh-CN" altLang="en-US" sz="3200" dirty="0" smtClean="0">
                <a:solidFill>
                  <a:srgbClr val="FF0066"/>
                </a:solidFill>
                <a:effectLst>
                  <a:outerShdw blurRad="38100" dist="38100" dir="2700000" algn="tl">
                    <a:srgbClr val="000000"/>
                  </a:outerShdw>
                </a:effectLst>
                <a:ea typeface="隶书" pitchFamily="49" charset="-122"/>
              </a:rPr>
              <a:t>：</a:t>
            </a:r>
            <a:r>
              <a:rPr lang="zh-CN" altLang="en-US" sz="2800" b="1" dirty="0" smtClean="0"/>
              <a:t>结合</a:t>
            </a:r>
            <a:r>
              <a:rPr lang="zh-CN" altLang="en-US" sz="2800" b="1" dirty="0"/>
              <a:t>上述材料，请你为解决“白色污染”“资源浪费”出谋划策。</a:t>
            </a:r>
          </a:p>
        </p:txBody>
      </p:sp>
      <p:grpSp>
        <p:nvGrpSpPr>
          <p:cNvPr id="2" name="Group 9"/>
          <p:cNvGrpSpPr>
            <a:grpSpLocks/>
          </p:cNvGrpSpPr>
          <p:nvPr/>
        </p:nvGrpSpPr>
        <p:grpSpPr bwMode="auto">
          <a:xfrm>
            <a:off x="152400" y="228600"/>
            <a:ext cx="2919402" cy="914384"/>
            <a:chOff x="0" y="0"/>
            <a:chExt cx="1536" cy="672"/>
          </a:xfrm>
        </p:grpSpPr>
        <p:sp>
          <p:nvSpPr>
            <p:cNvPr id="19466" name="AutoShape 10"/>
            <p:cNvSpPr>
              <a:spLocks noChangeArrowheads="1"/>
            </p:cNvSpPr>
            <p:nvPr/>
          </p:nvSpPr>
          <p:spPr bwMode="auto">
            <a:xfrm>
              <a:off x="0" y="0"/>
              <a:ext cx="1536" cy="672"/>
            </a:xfrm>
            <a:prstGeom prst="horizontalScroll">
              <a:avLst>
                <a:gd name="adj" fmla="val 12500"/>
              </a:avLst>
            </a:prstGeom>
            <a:gradFill rotWithShape="0">
              <a:gsLst>
                <a:gs pos="0">
                  <a:srgbClr val="DAB5FF"/>
                </a:gs>
                <a:gs pos="100000">
                  <a:srgbClr val="66FFCC"/>
                </a:gs>
              </a:gsLst>
              <a:path path="rect">
                <a:fillToRect l="50000" t="50000" r="50000" b="50000"/>
              </a:path>
            </a:gradFill>
            <a:ln w="9525">
              <a:solidFill>
                <a:srgbClr val="FF0000"/>
              </a:solidFill>
              <a:round/>
              <a:headEnd/>
              <a:tailEnd/>
            </a:ln>
            <a:effectLst/>
          </p:spPr>
          <p:txBody>
            <a:bodyPr wrap="none" anchor="ctr"/>
            <a:lstStyle/>
            <a:p>
              <a:endParaRPr lang="zh-CN" altLang="en-US"/>
            </a:p>
          </p:txBody>
        </p:sp>
        <p:sp>
          <p:nvSpPr>
            <p:cNvPr id="19467" name="Rectangle 11"/>
            <p:cNvSpPr>
              <a:spLocks noChangeArrowheads="1"/>
            </p:cNvSpPr>
            <p:nvPr/>
          </p:nvSpPr>
          <p:spPr bwMode="auto">
            <a:xfrm>
              <a:off x="88" y="96"/>
              <a:ext cx="1298" cy="385"/>
            </a:xfrm>
            <a:prstGeom prst="rect">
              <a:avLst/>
            </a:prstGeom>
            <a:gradFill rotWithShape="0">
              <a:gsLst>
                <a:gs pos="0">
                  <a:srgbClr val="DAB5FF"/>
                </a:gs>
                <a:gs pos="100000">
                  <a:srgbClr val="66FFCC"/>
                </a:gs>
              </a:gsLst>
              <a:path path="shape">
                <a:fillToRect l="50000" t="50000" r="50000" b="50000"/>
              </a:path>
            </a:gradFill>
            <a:ln w="9525">
              <a:solidFill>
                <a:srgbClr val="FF0000"/>
              </a:solidFill>
              <a:miter lim="800000"/>
              <a:headEnd/>
              <a:tailEnd/>
            </a:ln>
            <a:effectLst/>
          </p:spPr>
          <p:txBody>
            <a:bodyPr wrap="square">
              <a:spAutoFit/>
            </a:bodyPr>
            <a:lstStyle/>
            <a:p>
              <a:r>
                <a:rPr kumimoji="0" lang="zh-CN" altLang="en-US" sz="2800" dirty="0">
                  <a:solidFill>
                    <a:srgbClr val="0000FF"/>
                  </a:solidFill>
                  <a:effectLst>
                    <a:outerShdw blurRad="38100" dist="38100" dir="2700000" algn="tl">
                      <a:srgbClr val="000000"/>
                    </a:outerShdw>
                  </a:effectLst>
                  <a:ea typeface="隶书" pitchFamily="49" charset="-122"/>
                </a:rPr>
                <a:t>案例分析二：</a:t>
              </a:r>
            </a:p>
          </p:txBody>
        </p:sp>
      </p:grpSp>
      <p:pic>
        <p:nvPicPr>
          <p:cNvPr id="19468" name="Picture 12" descr="同时天涯沦落人"/>
          <p:cNvPicPr>
            <a:picLocks noChangeAspect="1" noChangeArrowheads="1"/>
          </p:cNvPicPr>
          <p:nvPr/>
        </p:nvPicPr>
        <p:blipFill>
          <a:blip r:embed="rId2" cstate="print"/>
          <a:srcRect/>
          <a:stretch>
            <a:fillRect/>
          </a:stretch>
        </p:blipFill>
        <p:spPr bwMode="auto">
          <a:xfrm>
            <a:off x="4714876" y="3857627"/>
            <a:ext cx="4000528" cy="2889087"/>
          </a:xfrm>
          <a:prstGeom prst="rect">
            <a:avLst/>
          </a:prstGeom>
          <a:noFill/>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WordArt 4"/>
          <p:cNvSpPr>
            <a:spLocks noChangeArrowheads="1" noChangeShapeType="1" noTextEdit="1"/>
          </p:cNvSpPr>
          <p:nvPr/>
        </p:nvSpPr>
        <p:spPr bwMode="auto">
          <a:xfrm>
            <a:off x="214282" y="428604"/>
            <a:ext cx="6181725" cy="561975"/>
          </a:xfrm>
          <a:prstGeom prst="rect">
            <a:avLst/>
          </a:prstGeom>
        </p:spPr>
        <p:txBody>
          <a:bodyPr wrap="none" fromWordArt="1">
            <a:prstTxWarp prst="textPlain">
              <a:avLst>
                <a:gd name="adj" fmla="val 50000"/>
              </a:avLst>
            </a:prstTxWarp>
          </a:bodyPr>
          <a:lstStyle/>
          <a:p>
            <a:pPr algn="ctr"/>
            <a:r>
              <a:rPr lang="zh-CN" altLang="en-US" sz="4400" kern="10" dirty="0">
                <a:ln w="9525">
                  <a:solidFill>
                    <a:srgbClr val="FF0000"/>
                  </a:solid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黑体"/>
                <a:ea typeface="黑体"/>
              </a:rPr>
              <a:t>坚持正确的消费原则三：</a:t>
            </a:r>
          </a:p>
        </p:txBody>
      </p:sp>
      <p:sp>
        <p:nvSpPr>
          <p:cNvPr id="48133" name="Rectangle 5"/>
          <p:cNvSpPr>
            <a:spLocks noChangeArrowheads="1"/>
          </p:cNvSpPr>
          <p:nvPr/>
        </p:nvSpPr>
        <p:spPr bwMode="auto">
          <a:xfrm>
            <a:off x="2428860" y="1142984"/>
            <a:ext cx="5867400" cy="707886"/>
          </a:xfrm>
          <a:prstGeom prst="rect">
            <a:avLst/>
          </a:prstGeom>
          <a:noFill/>
          <a:ln w="9525">
            <a:noFill/>
            <a:miter lim="800000"/>
            <a:headEnd/>
            <a:tailEnd/>
          </a:ln>
          <a:effectLst/>
        </p:spPr>
        <p:txBody>
          <a:bodyPr>
            <a:spAutoFit/>
          </a:bodyPr>
          <a:lstStyle/>
          <a:p>
            <a:pPr>
              <a:spcBef>
                <a:spcPct val="50000"/>
              </a:spcBef>
            </a:pPr>
            <a:r>
              <a:rPr lang="zh-CN" altLang="en-US" sz="4000" b="1" dirty="0">
                <a:solidFill>
                  <a:srgbClr val="0000FF"/>
                </a:solidFill>
                <a:latin typeface="黑体" pitchFamily="49" charset="-122"/>
                <a:ea typeface="黑体" pitchFamily="49" charset="-122"/>
              </a:rPr>
              <a:t>保护环境   </a:t>
            </a:r>
            <a:r>
              <a:rPr lang="zh-CN" altLang="en-US" sz="4000" b="1" dirty="0" smtClean="0">
                <a:solidFill>
                  <a:srgbClr val="0000FF"/>
                </a:solidFill>
                <a:latin typeface="黑体" pitchFamily="49" charset="-122"/>
                <a:ea typeface="黑体" pitchFamily="49" charset="-122"/>
              </a:rPr>
              <a:t>绿色</a:t>
            </a:r>
            <a:r>
              <a:rPr lang="zh-CN" altLang="en-US" sz="4000" b="1" dirty="0">
                <a:solidFill>
                  <a:srgbClr val="0000FF"/>
                </a:solidFill>
                <a:latin typeface="黑体" pitchFamily="49" charset="-122"/>
                <a:ea typeface="黑体" pitchFamily="49" charset="-122"/>
              </a:rPr>
              <a:t>消费</a:t>
            </a:r>
          </a:p>
        </p:txBody>
      </p:sp>
      <p:sp>
        <p:nvSpPr>
          <p:cNvPr id="48135" name="Rectangle 7"/>
          <p:cNvSpPr>
            <a:spLocks noChangeArrowheads="1"/>
          </p:cNvSpPr>
          <p:nvPr/>
        </p:nvSpPr>
        <p:spPr bwMode="auto">
          <a:xfrm>
            <a:off x="228600" y="4724400"/>
            <a:ext cx="3352800" cy="579438"/>
          </a:xfrm>
          <a:prstGeom prst="rect">
            <a:avLst/>
          </a:prstGeom>
          <a:noFill/>
          <a:ln w="9525">
            <a:noFill/>
            <a:miter lim="800000"/>
            <a:headEnd/>
            <a:tailEnd/>
          </a:ln>
          <a:effectLst/>
        </p:spPr>
        <p:txBody>
          <a:bodyPr>
            <a:spAutoFit/>
          </a:bodyPr>
          <a:lstStyle/>
          <a:p>
            <a:pPr algn="ctr">
              <a:spcBef>
                <a:spcPct val="20000"/>
              </a:spcBef>
            </a:pPr>
            <a:r>
              <a:rPr kumimoji="0" lang="zh-CN" altLang="en-US" sz="3200" b="1" dirty="0">
                <a:latin typeface="隶书" pitchFamily="49" charset="-122"/>
                <a:ea typeface="隶书" pitchFamily="49" charset="-122"/>
              </a:rPr>
              <a:t>（</a:t>
            </a:r>
            <a:r>
              <a:rPr kumimoji="0" lang="en-US" altLang="zh-CN" sz="3200" b="1" dirty="0">
                <a:latin typeface="隶书" pitchFamily="49" charset="-122"/>
                <a:ea typeface="隶书" pitchFamily="49" charset="-122"/>
              </a:rPr>
              <a:t>3</a:t>
            </a:r>
            <a:r>
              <a:rPr kumimoji="0" lang="zh-CN" altLang="en-US" sz="3200" b="1" dirty="0">
                <a:latin typeface="隶书" pitchFamily="49" charset="-122"/>
                <a:ea typeface="隶书" pitchFamily="49" charset="-122"/>
              </a:rPr>
              <a:t>）内容</a:t>
            </a:r>
            <a:r>
              <a:rPr kumimoji="0" lang="en-US" altLang="zh-CN" sz="3200" b="1" dirty="0">
                <a:latin typeface="Arial"/>
                <a:ea typeface="隶书" pitchFamily="49" charset="-122"/>
              </a:rPr>
              <a:t>——</a:t>
            </a:r>
            <a:r>
              <a:rPr kumimoji="0" lang="en-US" altLang="zh-CN" sz="3200" b="1" dirty="0">
                <a:latin typeface="隶书" pitchFamily="49" charset="-122"/>
                <a:ea typeface="隶书" pitchFamily="49" charset="-122"/>
              </a:rPr>
              <a:t>5R</a:t>
            </a:r>
          </a:p>
        </p:txBody>
      </p:sp>
      <p:sp>
        <p:nvSpPr>
          <p:cNvPr id="48136" name="Text Box 8"/>
          <p:cNvSpPr txBox="1">
            <a:spLocks noChangeArrowheads="1"/>
          </p:cNvSpPr>
          <p:nvPr/>
        </p:nvSpPr>
        <p:spPr bwMode="auto">
          <a:xfrm>
            <a:off x="3505200" y="3733800"/>
            <a:ext cx="4876800" cy="519113"/>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节约资源，减少污染</a:t>
            </a:r>
            <a:r>
              <a:rPr kumimoji="0" lang="en-US" altLang="zh-CN" sz="2800" b="1" dirty="0">
                <a:latin typeface="Arial" pitchFamily="34" charset="0"/>
              </a:rPr>
              <a:t>Reduce</a:t>
            </a:r>
          </a:p>
        </p:txBody>
      </p:sp>
      <p:sp>
        <p:nvSpPr>
          <p:cNvPr id="48137" name="Text Box 9"/>
          <p:cNvSpPr txBox="1">
            <a:spLocks noChangeArrowheads="1"/>
          </p:cNvSpPr>
          <p:nvPr/>
        </p:nvSpPr>
        <p:spPr bwMode="auto">
          <a:xfrm>
            <a:off x="3505200" y="4267200"/>
            <a:ext cx="5486400" cy="519113"/>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绿色生活，环保选购</a:t>
            </a:r>
            <a:r>
              <a:rPr kumimoji="0" lang="en-US" altLang="zh-CN" sz="2800" b="1" dirty="0">
                <a:latin typeface="Arial" pitchFamily="34" charset="0"/>
              </a:rPr>
              <a:t>Reevaluate</a:t>
            </a:r>
          </a:p>
        </p:txBody>
      </p:sp>
      <p:sp>
        <p:nvSpPr>
          <p:cNvPr id="48138" name="Text Box 10"/>
          <p:cNvSpPr txBox="1">
            <a:spLocks noChangeArrowheads="1"/>
          </p:cNvSpPr>
          <p:nvPr/>
        </p:nvSpPr>
        <p:spPr bwMode="auto">
          <a:xfrm>
            <a:off x="3505200" y="4800600"/>
            <a:ext cx="4953000" cy="519113"/>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重复使用，多次利用</a:t>
            </a:r>
            <a:r>
              <a:rPr kumimoji="0" lang="en-US" altLang="zh-CN" sz="2800" b="1" dirty="0">
                <a:latin typeface="Arial" pitchFamily="34" charset="0"/>
              </a:rPr>
              <a:t>Reuse</a:t>
            </a:r>
          </a:p>
        </p:txBody>
      </p:sp>
      <p:sp>
        <p:nvSpPr>
          <p:cNvPr id="48139" name="Text Box 11"/>
          <p:cNvSpPr txBox="1">
            <a:spLocks noChangeArrowheads="1"/>
          </p:cNvSpPr>
          <p:nvPr/>
        </p:nvSpPr>
        <p:spPr bwMode="auto">
          <a:xfrm>
            <a:off x="3505200" y="5410200"/>
            <a:ext cx="5029200" cy="519113"/>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分类回收，循环再生</a:t>
            </a:r>
            <a:r>
              <a:rPr kumimoji="0" lang="en-US" altLang="zh-CN" sz="2800" b="1" dirty="0">
                <a:latin typeface="Arial" pitchFamily="34" charset="0"/>
              </a:rPr>
              <a:t>Recycle</a:t>
            </a:r>
          </a:p>
        </p:txBody>
      </p:sp>
      <p:sp>
        <p:nvSpPr>
          <p:cNvPr id="48140" name="Text Box 12"/>
          <p:cNvSpPr txBox="1">
            <a:spLocks noChangeArrowheads="1"/>
          </p:cNvSpPr>
          <p:nvPr/>
        </p:nvSpPr>
        <p:spPr bwMode="auto">
          <a:xfrm>
            <a:off x="3505200" y="5943600"/>
            <a:ext cx="5029200" cy="519113"/>
          </a:xfrm>
          <a:prstGeom prst="rect">
            <a:avLst/>
          </a:prstGeom>
          <a:noFill/>
          <a:ln w="9525">
            <a:noFill/>
            <a:miter lim="800000"/>
            <a:headEnd/>
            <a:tailEnd/>
          </a:ln>
          <a:effectLst/>
        </p:spPr>
        <p:txBody>
          <a:bodyPr>
            <a:spAutoFit/>
          </a:bodyPr>
          <a:lstStyle/>
          <a:p>
            <a:r>
              <a:rPr kumimoji="0" lang="zh-CN" altLang="en-US" sz="2800" b="1" dirty="0">
                <a:latin typeface="Arial" pitchFamily="34" charset="0"/>
              </a:rPr>
              <a:t>保护自然，万物共存</a:t>
            </a:r>
            <a:r>
              <a:rPr kumimoji="0" lang="en-US" altLang="zh-CN" sz="2800" b="1" dirty="0" err="1">
                <a:latin typeface="Arial" pitchFamily="34" charset="0"/>
              </a:rPr>
              <a:t>Resuce</a:t>
            </a:r>
            <a:endParaRPr kumimoji="0" lang="en-US" altLang="zh-CN" sz="2800" b="1" dirty="0">
              <a:latin typeface="Arial" pitchFamily="34" charset="0"/>
            </a:endParaRPr>
          </a:p>
        </p:txBody>
      </p:sp>
      <p:sp>
        <p:nvSpPr>
          <p:cNvPr id="48141" name="AutoShape 13"/>
          <p:cNvSpPr>
            <a:spLocks/>
          </p:cNvSpPr>
          <p:nvPr/>
        </p:nvSpPr>
        <p:spPr bwMode="auto">
          <a:xfrm>
            <a:off x="3429000" y="3810000"/>
            <a:ext cx="152400" cy="2667000"/>
          </a:xfrm>
          <a:prstGeom prst="leftBrace">
            <a:avLst>
              <a:gd name="adj1" fmla="val 145833"/>
              <a:gd name="adj2" fmla="val 47796"/>
            </a:avLst>
          </a:prstGeom>
          <a:solidFill>
            <a:schemeClr val="accent1">
              <a:alpha val="50000"/>
            </a:schemeClr>
          </a:solidFill>
          <a:ln w="9525">
            <a:solidFill>
              <a:schemeClr val="accent1"/>
            </a:solidFill>
            <a:round/>
            <a:headEnd/>
            <a:tailEnd/>
          </a:ln>
          <a:effectLst/>
        </p:spPr>
        <p:txBody>
          <a:bodyPr wrap="none" anchor="ctr"/>
          <a:lstStyle/>
          <a:p>
            <a:endParaRPr lang="zh-CN" altLang="en-US"/>
          </a:p>
        </p:txBody>
      </p:sp>
      <p:sp>
        <p:nvSpPr>
          <p:cNvPr id="48142" name="Text Box 14"/>
          <p:cNvSpPr txBox="1">
            <a:spLocks noChangeArrowheads="1"/>
          </p:cNvSpPr>
          <p:nvPr/>
        </p:nvSpPr>
        <p:spPr bwMode="auto">
          <a:xfrm>
            <a:off x="285720" y="1857364"/>
            <a:ext cx="2971800" cy="641350"/>
          </a:xfrm>
          <a:prstGeom prst="rect">
            <a:avLst/>
          </a:prstGeom>
          <a:noFill/>
          <a:ln w="9525">
            <a:noFill/>
            <a:miter lim="800000"/>
            <a:headEnd/>
            <a:tailEnd/>
          </a:ln>
          <a:effectLst/>
        </p:spPr>
        <p:txBody>
          <a:bodyPr>
            <a:spAutoFit/>
          </a:bodyPr>
          <a:lstStyle/>
          <a:p>
            <a:pPr algn="ctr">
              <a:spcBef>
                <a:spcPct val="50000"/>
              </a:spcBef>
            </a:pPr>
            <a:r>
              <a:rPr kumimoji="0" lang="zh-CN" altLang="en-US" sz="3600" b="1" dirty="0" smtClean="0">
                <a:latin typeface="隶书" pitchFamily="49" charset="-122"/>
                <a:ea typeface="隶书" pitchFamily="49" charset="-122"/>
              </a:rPr>
              <a:t>绿色</a:t>
            </a:r>
            <a:r>
              <a:rPr kumimoji="0" lang="zh-CN" altLang="en-US" sz="3600" b="1" dirty="0">
                <a:latin typeface="隶书" pitchFamily="49" charset="-122"/>
                <a:ea typeface="隶书" pitchFamily="49" charset="-122"/>
              </a:rPr>
              <a:t>消费：</a:t>
            </a:r>
          </a:p>
        </p:txBody>
      </p:sp>
      <p:sp>
        <p:nvSpPr>
          <p:cNvPr id="48143" name="Text Box 15"/>
          <p:cNvSpPr txBox="1">
            <a:spLocks noChangeArrowheads="1"/>
          </p:cNvSpPr>
          <p:nvPr/>
        </p:nvSpPr>
        <p:spPr bwMode="auto">
          <a:xfrm>
            <a:off x="228600" y="2438400"/>
            <a:ext cx="7772400" cy="579438"/>
          </a:xfrm>
          <a:prstGeom prst="rect">
            <a:avLst/>
          </a:prstGeom>
          <a:noFill/>
          <a:ln w="9525">
            <a:noFill/>
            <a:miter lim="800000"/>
            <a:headEnd/>
            <a:tailEnd/>
          </a:ln>
          <a:effectLst/>
        </p:spPr>
        <p:txBody>
          <a:bodyPr>
            <a:spAutoFit/>
          </a:bodyPr>
          <a:lstStyle/>
          <a:p>
            <a:pPr algn="ctr">
              <a:spcBef>
                <a:spcPct val="50000"/>
              </a:spcBef>
            </a:pPr>
            <a:r>
              <a:rPr kumimoji="0" lang="zh-CN" altLang="en-US" sz="3200" b="1" dirty="0">
                <a:latin typeface="隶书" pitchFamily="49" charset="-122"/>
                <a:ea typeface="隶书" pitchFamily="49" charset="-122"/>
              </a:rPr>
              <a:t>（</a:t>
            </a:r>
            <a:r>
              <a:rPr kumimoji="0" lang="en-US" altLang="zh-CN" sz="3200" b="1" dirty="0">
                <a:latin typeface="隶书" pitchFamily="49" charset="-122"/>
                <a:ea typeface="隶书" pitchFamily="49" charset="-122"/>
              </a:rPr>
              <a:t>1</a:t>
            </a:r>
            <a:r>
              <a:rPr kumimoji="0" lang="zh-CN" altLang="en-US" sz="3200" b="1" dirty="0">
                <a:latin typeface="隶书" pitchFamily="49" charset="-122"/>
                <a:ea typeface="隶书" pitchFamily="49" charset="-122"/>
              </a:rPr>
              <a:t>）主旨</a:t>
            </a:r>
            <a:r>
              <a:rPr kumimoji="0" lang="en-US" altLang="zh-CN" sz="3200" b="1" dirty="0">
                <a:latin typeface="Arial"/>
                <a:ea typeface="隶书" pitchFamily="49" charset="-122"/>
              </a:rPr>
              <a:t>——</a:t>
            </a:r>
            <a:r>
              <a:rPr kumimoji="0" lang="zh-CN" altLang="en-US" sz="3200" b="1" dirty="0">
                <a:latin typeface="隶书" pitchFamily="49" charset="-122"/>
                <a:ea typeface="隶书" pitchFamily="49" charset="-122"/>
              </a:rPr>
              <a:t>保护消费者健康，节约资源</a:t>
            </a:r>
          </a:p>
        </p:txBody>
      </p:sp>
      <p:sp>
        <p:nvSpPr>
          <p:cNvPr id="48144" name="Text Box 16"/>
          <p:cNvSpPr txBox="1">
            <a:spLocks noChangeArrowheads="1"/>
          </p:cNvSpPr>
          <p:nvPr/>
        </p:nvSpPr>
        <p:spPr bwMode="auto">
          <a:xfrm>
            <a:off x="-228600" y="3124200"/>
            <a:ext cx="6172200" cy="579438"/>
          </a:xfrm>
          <a:prstGeom prst="rect">
            <a:avLst/>
          </a:prstGeom>
          <a:noFill/>
          <a:ln w="9525">
            <a:noFill/>
            <a:miter lim="800000"/>
            <a:headEnd/>
            <a:tailEnd/>
          </a:ln>
          <a:effectLst/>
        </p:spPr>
        <p:txBody>
          <a:bodyPr>
            <a:spAutoFit/>
          </a:bodyPr>
          <a:lstStyle/>
          <a:p>
            <a:pPr algn="ctr">
              <a:spcBef>
                <a:spcPct val="50000"/>
              </a:spcBef>
            </a:pPr>
            <a:r>
              <a:rPr kumimoji="0" lang="zh-CN" altLang="en-US" sz="3200" b="1" dirty="0">
                <a:latin typeface="隶书" pitchFamily="49" charset="-122"/>
                <a:ea typeface="隶书" pitchFamily="49" charset="-122"/>
              </a:rPr>
              <a:t>（</a:t>
            </a:r>
            <a:r>
              <a:rPr kumimoji="0" lang="en-US" altLang="zh-CN" sz="3200" b="1" dirty="0">
                <a:latin typeface="隶书" pitchFamily="49" charset="-122"/>
                <a:ea typeface="隶书" pitchFamily="49" charset="-122"/>
              </a:rPr>
              <a:t>2</a:t>
            </a:r>
            <a:r>
              <a:rPr kumimoji="0" lang="zh-CN" altLang="en-US" sz="3200" b="1" dirty="0">
                <a:latin typeface="隶书" pitchFamily="49" charset="-122"/>
                <a:ea typeface="隶书" pitchFamily="49" charset="-122"/>
              </a:rPr>
              <a:t>）核心</a:t>
            </a:r>
            <a:r>
              <a:rPr kumimoji="0" lang="en-US" altLang="zh-CN" sz="3200" b="1" dirty="0">
                <a:latin typeface="Arial"/>
                <a:ea typeface="隶书" pitchFamily="49" charset="-122"/>
              </a:rPr>
              <a:t>——</a:t>
            </a:r>
            <a:r>
              <a:rPr kumimoji="0" lang="zh-CN" altLang="en-US" sz="3200" b="1" dirty="0">
                <a:latin typeface="隶书" pitchFamily="49" charset="-122"/>
                <a:ea typeface="隶书" pitchFamily="49" charset="-122"/>
              </a:rPr>
              <a:t>可持续性消费</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42"/>
                                        </p:tgtEl>
                                        <p:attrNameLst>
                                          <p:attrName>style.visibility</p:attrName>
                                        </p:attrNameLst>
                                      </p:cBhvr>
                                      <p:to>
                                        <p:strVal val="visible"/>
                                      </p:to>
                                    </p:set>
                                    <p:anim calcmode="lin" valueType="num">
                                      <p:cBhvr additive="base">
                                        <p:cTn id="7" dur="500" fill="hold"/>
                                        <p:tgtEl>
                                          <p:spTgt spid="48142"/>
                                        </p:tgtEl>
                                        <p:attrNameLst>
                                          <p:attrName>ppt_x</p:attrName>
                                        </p:attrNameLst>
                                      </p:cBhvr>
                                      <p:tavLst>
                                        <p:tav tm="0">
                                          <p:val>
                                            <p:strVal val="0-#ppt_w/2"/>
                                          </p:val>
                                        </p:tav>
                                        <p:tav tm="100000">
                                          <p:val>
                                            <p:strVal val="#ppt_x"/>
                                          </p:val>
                                        </p:tav>
                                      </p:tavLst>
                                    </p:anim>
                                    <p:anim calcmode="lin" valueType="num">
                                      <p:cBhvr additive="base">
                                        <p:cTn id="8"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43"/>
                                        </p:tgtEl>
                                        <p:attrNameLst>
                                          <p:attrName>style.visibility</p:attrName>
                                        </p:attrNameLst>
                                      </p:cBhvr>
                                      <p:to>
                                        <p:strVal val="visible"/>
                                      </p:to>
                                    </p:set>
                                    <p:anim calcmode="lin" valueType="num">
                                      <p:cBhvr additive="base">
                                        <p:cTn id="13" dur="500" fill="hold"/>
                                        <p:tgtEl>
                                          <p:spTgt spid="48143"/>
                                        </p:tgtEl>
                                        <p:attrNameLst>
                                          <p:attrName>ppt_x</p:attrName>
                                        </p:attrNameLst>
                                      </p:cBhvr>
                                      <p:tavLst>
                                        <p:tav tm="0">
                                          <p:val>
                                            <p:strVal val="0-#ppt_w/2"/>
                                          </p:val>
                                        </p:tav>
                                        <p:tav tm="100000">
                                          <p:val>
                                            <p:strVal val="#ppt_x"/>
                                          </p:val>
                                        </p:tav>
                                      </p:tavLst>
                                    </p:anim>
                                    <p:anim calcmode="lin" valueType="num">
                                      <p:cBhvr additive="base">
                                        <p:cTn id="14" dur="500" fill="hold"/>
                                        <p:tgtEl>
                                          <p:spTgt spid="481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44"/>
                                        </p:tgtEl>
                                        <p:attrNameLst>
                                          <p:attrName>style.visibility</p:attrName>
                                        </p:attrNameLst>
                                      </p:cBhvr>
                                      <p:to>
                                        <p:strVal val="visible"/>
                                      </p:to>
                                    </p:set>
                                    <p:anim calcmode="lin" valueType="num">
                                      <p:cBhvr additive="base">
                                        <p:cTn id="19" dur="500" fill="hold"/>
                                        <p:tgtEl>
                                          <p:spTgt spid="48144"/>
                                        </p:tgtEl>
                                        <p:attrNameLst>
                                          <p:attrName>ppt_x</p:attrName>
                                        </p:attrNameLst>
                                      </p:cBhvr>
                                      <p:tavLst>
                                        <p:tav tm="0">
                                          <p:val>
                                            <p:strVal val="0-#ppt_w/2"/>
                                          </p:val>
                                        </p:tav>
                                        <p:tav tm="100000">
                                          <p:val>
                                            <p:strVal val="#ppt_x"/>
                                          </p:val>
                                        </p:tav>
                                      </p:tavLst>
                                    </p:anim>
                                    <p:anim calcmode="lin" valueType="num">
                                      <p:cBhvr additive="base">
                                        <p:cTn id="20" dur="500" fill="hold"/>
                                        <p:tgtEl>
                                          <p:spTgt spid="481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5"/>
                                        </p:tgtEl>
                                        <p:attrNameLst>
                                          <p:attrName>style.visibility</p:attrName>
                                        </p:attrNameLst>
                                      </p:cBhvr>
                                      <p:to>
                                        <p:strVal val="visible"/>
                                      </p:to>
                                    </p:set>
                                    <p:anim calcmode="lin" valueType="num">
                                      <p:cBhvr additive="base">
                                        <p:cTn id="25" dur="500" fill="hold"/>
                                        <p:tgtEl>
                                          <p:spTgt spid="48135"/>
                                        </p:tgtEl>
                                        <p:attrNameLst>
                                          <p:attrName>ppt_x</p:attrName>
                                        </p:attrNameLst>
                                      </p:cBhvr>
                                      <p:tavLst>
                                        <p:tav tm="0">
                                          <p:val>
                                            <p:strVal val="0-#ppt_w/2"/>
                                          </p:val>
                                        </p:tav>
                                        <p:tav tm="100000">
                                          <p:val>
                                            <p:strVal val="#ppt_x"/>
                                          </p:val>
                                        </p:tav>
                                      </p:tavLst>
                                    </p:anim>
                                    <p:anim calcmode="lin" valueType="num">
                                      <p:cBhvr additive="base">
                                        <p:cTn id="26"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41"/>
                                        </p:tgtEl>
                                        <p:attrNameLst>
                                          <p:attrName>style.visibility</p:attrName>
                                        </p:attrNameLst>
                                      </p:cBhvr>
                                      <p:to>
                                        <p:strVal val="visible"/>
                                      </p:to>
                                    </p:set>
                                    <p:anim calcmode="lin" valueType="num">
                                      <p:cBhvr additive="base">
                                        <p:cTn id="31" dur="500" fill="hold"/>
                                        <p:tgtEl>
                                          <p:spTgt spid="48141"/>
                                        </p:tgtEl>
                                        <p:attrNameLst>
                                          <p:attrName>ppt_x</p:attrName>
                                        </p:attrNameLst>
                                      </p:cBhvr>
                                      <p:tavLst>
                                        <p:tav tm="0">
                                          <p:val>
                                            <p:strVal val="0-#ppt_w/2"/>
                                          </p:val>
                                        </p:tav>
                                        <p:tav tm="100000">
                                          <p:val>
                                            <p:strVal val="#ppt_x"/>
                                          </p:val>
                                        </p:tav>
                                      </p:tavLst>
                                    </p:anim>
                                    <p:anim calcmode="lin" valueType="num">
                                      <p:cBhvr additive="base">
                                        <p:cTn id="32" dur="500" fill="hold"/>
                                        <p:tgtEl>
                                          <p:spTgt spid="481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6"/>
                                        </p:tgtEl>
                                        <p:attrNameLst>
                                          <p:attrName>style.visibility</p:attrName>
                                        </p:attrNameLst>
                                      </p:cBhvr>
                                      <p:to>
                                        <p:strVal val="visible"/>
                                      </p:to>
                                    </p:set>
                                    <p:anim calcmode="lin" valueType="num">
                                      <p:cBhvr additive="base">
                                        <p:cTn id="37" dur="500" fill="hold"/>
                                        <p:tgtEl>
                                          <p:spTgt spid="48136"/>
                                        </p:tgtEl>
                                        <p:attrNameLst>
                                          <p:attrName>ppt_x</p:attrName>
                                        </p:attrNameLst>
                                      </p:cBhvr>
                                      <p:tavLst>
                                        <p:tav tm="0">
                                          <p:val>
                                            <p:strVal val="0-#ppt_w/2"/>
                                          </p:val>
                                        </p:tav>
                                        <p:tav tm="100000">
                                          <p:val>
                                            <p:strVal val="#ppt_x"/>
                                          </p:val>
                                        </p:tav>
                                      </p:tavLst>
                                    </p:anim>
                                    <p:anim calcmode="lin" valueType="num">
                                      <p:cBhvr additive="base">
                                        <p:cTn id="38"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8137"/>
                                        </p:tgtEl>
                                        <p:attrNameLst>
                                          <p:attrName>style.visibility</p:attrName>
                                        </p:attrNameLst>
                                      </p:cBhvr>
                                      <p:to>
                                        <p:strVal val="visible"/>
                                      </p:to>
                                    </p:set>
                                    <p:animEffect transition="in" filter="blinds(horizontal)">
                                      <p:cBhvr>
                                        <p:cTn id="43" dur="500"/>
                                        <p:tgtEl>
                                          <p:spTgt spid="4813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8138"/>
                                        </p:tgtEl>
                                        <p:attrNameLst>
                                          <p:attrName>style.visibility</p:attrName>
                                        </p:attrNameLst>
                                      </p:cBhvr>
                                      <p:to>
                                        <p:strVal val="visible"/>
                                      </p:to>
                                    </p:set>
                                    <p:animEffect transition="in" filter="box(in)">
                                      <p:cBhvr>
                                        <p:cTn id="48" dur="500"/>
                                        <p:tgtEl>
                                          <p:spTgt spid="4813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8139"/>
                                        </p:tgtEl>
                                        <p:attrNameLst>
                                          <p:attrName>style.visibility</p:attrName>
                                        </p:attrNameLst>
                                      </p:cBhvr>
                                      <p:to>
                                        <p:strVal val="visible"/>
                                      </p:to>
                                    </p:set>
                                    <p:animEffect transition="in" filter="checkerboard(across)">
                                      <p:cBhvr>
                                        <p:cTn id="53" dur="500"/>
                                        <p:tgtEl>
                                          <p:spTgt spid="48139"/>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grpId="0" nodeType="clickEffect">
                                  <p:stCondLst>
                                    <p:cond delay="0"/>
                                  </p:stCondLst>
                                  <p:childTnLst>
                                    <p:set>
                                      <p:cBhvr>
                                        <p:cTn id="57" dur="1" fill="hold">
                                          <p:stCondLst>
                                            <p:cond delay="0"/>
                                          </p:stCondLst>
                                        </p:cTn>
                                        <p:tgtEl>
                                          <p:spTgt spid="48140"/>
                                        </p:tgtEl>
                                        <p:attrNameLst>
                                          <p:attrName>style.visibility</p:attrName>
                                        </p:attrNameLst>
                                      </p:cBhvr>
                                      <p:to>
                                        <p:strVal val="visible"/>
                                      </p:to>
                                    </p:set>
                                    <p:animEffect transition="in" filter="barn(inHorizontal)">
                                      <p:cBhvr>
                                        <p:cTn id="58" dur="500"/>
                                        <p:tgtEl>
                                          <p:spTgt spid="48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utoUpdateAnimBg="0"/>
      <p:bldP spid="48136" grpId="0" autoUpdateAnimBg="0"/>
      <p:bldP spid="48137" grpId="0" autoUpdateAnimBg="0"/>
      <p:bldP spid="48138" grpId="0" autoUpdateAnimBg="0"/>
      <p:bldP spid="48139" grpId="0" autoUpdateAnimBg="0"/>
      <p:bldP spid="48140" grpId="0" autoUpdateAnimBg="0"/>
      <p:bldP spid="48141" grpId="0" animBg="1"/>
      <p:bldP spid="48142" grpId="0" autoUpdateAnimBg="0"/>
      <p:bldP spid="48143" grpId="0" autoUpdateAnimBg="0"/>
      <p:bldP spid="4814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228600" y="457200"/>
            <a:ext cx="8610600" cy="5938838"/>
          </a:xfrm>
          <a:prstGeom prst="rect">
            <a:avLst/>
          </a:prstGeom>
          <a:noFill/>
          <a:ln w="9525">
            <a:noFill/>
            <a:miter lim="800000"/>
            <a:headEnd/>
            <a:tailEnd/>
          </a:ln>
          <a:effectLst/>
        </p:spPr>
        <p:txBody>
          <a:bodyPr>
            <a:spAutoFit/>
          </a:bodyPr>
          <a:lstStyle/>
          <a:p>
            <a:pPr algn="ctr">
              <a:spcBef>
                <a:spcPct val="20000"/>
              </a:spcBef>
            </a:pPr>
            <a:r>
              <a:rPr lang="zh-CN" altLang="en-US" sz="3600" b="1" dirty="0">
                <a:solidFill>
                  <a:srgbClr val="0000FF"/>
                </a:solidFill>
                <a:latin typeface="黑体" pitchFamily="2" charset="-122"/>
                <a:ea typeface="黑体" pitchFamily="2" charset="-122"/>
              </a:rPr>
              <a:t>倡议：绿色消费从小事做起</a:t>
            </a:r>
          </a:p>
          <a:p>
            <a:pPr>
              <a:spcBef>
                <a:spcPct val="20000"/>
              </a:spcBef>
            </a:pPr>
            <a:r>
              <a:rPr lang="zh-CN" altLang="en-US" sz="2800" b="1" dirty="0">
                <a:latin typeface="楷体" pitchFamily="49" charset="-122"/>
                <a:ea typeface="楷体" pitchFamily="49" charset="-122"/>
              </a:rPr>
              <a:t>    ●离开房间时要随手关灯。 </a:t>
            </a:r>
          </a:p>
          <a:p>
            <a:pPr>
              <a:spcBef>
                <a:spcPct val="20000"/>
              </a:spcBef>
            </a:pPr>
            <a:r>
              <a:rPr lang="zh-CN" altLang="en-US" sz="2800" b="1" dirty="0">
                <a:latin typeface="楷体" pitchFamily="49" charset="-122"/>
                <a:ea typeface="楷体" pitchFamily="49" charset="-122"/>
              </a:rPr>
              <a:t>　　●使用可回收材质包装的商品，少买其他包装的商品。 </a:t>
            </a:r>
          </a:p>
          <a:p>
            <a:pPr>
              <a:spcBef>
                <a:spcPct val="20000"/>
              </a:spcBef>
            </a:pPr>
            <a:r>
              <a:rPr lang="zh-CN" altLang="en-US" sz="2800" b="1" dirty="0">
                <a:latin typeface="楷体" pitchFamily="49" charset="-122"/>
                <a:ea typeface="楷体" pitchFamily="49" charset="-122"/>
              </a:rPr>
              <a:t>　　●不使用浪费资源或会造成环境污染的产品（如发泡塑料餐盒、一次性木筷等）。 </a:t>
            </a:r>
          </a:p>
          <a:p>
            <a:pPr>
              <a:spcBef>
                <a:spcPct val="20000"/>
              </a:spcBef>
            </a:pPr>
            <a:r>
              <a:rPr lang="zh-CN" altLang="en-US" sz="2800" b="1" dirty="0">
                <a:latin typeface="楷体" pitchFamily="49" charset="-122"/>
                <a:ea typeface="楷体" pitchFamily="49" charset="-122"/>
              </a:rPr>
              <a:t>　　●实行垃圾分类处理，注意废纸、铝罐、铁罐、塑胶罐等再生垃圾不能随意丢弃。 </a:t>
            </a:r>
          </a:p>
          <a:p>
            <a:pPr>
              <a:spcBef>
                <a:spcPct val="20000"/>
              </a:spcBef>
            </a:pPr>
            <a:r>
              <a:rPr lang="zh-CN" altLang="en-US" sz="2800" b="1" dirty="0">
                <a:latin typeface="楷体" pitchFamily="49" charset="-122"/>
                <a:ea typeface="楷体" pitchFamily="49" charset="-122"/>
              </a:rPr>
              <a:t>　　●多用再生纸及其他可以循环再生的产品。 </a:t>
            </a:r>
          </a:p>
          <a:p>
            <a:pPr>
              <a:spcBef>
                <a:spcPct val="20000"/>
              </a:spcBef>
            </a:pPr>
            <a:r>
              <a:rPr lang="zh-CN" altLang="en-US" sz="2800" b="1" dirty="0">
                <a:latin typeface="楷体" pitchFamily="49" charset="-122"/>
                <a:ea typeface="楷体" pitchFamily="49" charset="-122"/>
              </a:rPr>
              <a:t>　　●尽量用蓄电池或可充电的电池，少用普通电池。旧电池应回收，切勿随意丢弃。 </a:t>
            </a:r>
          </a:p>
          <a:p>
            <a:pPr>
              <a:spcBef>
                <a:spcPct val="20000"/>
              </a:spcBef>
            </a:pPr>
            <a:r>
              <a:rPr lang="zh-CN" altLang="en-US" sz="2800" b="1" dirty="0">
                <a:latin typeface="楷体" pitchFamily="49" charset="-122"/>
                <a:ea typeface="楷体" pitchFamily="49" charset="-122"/>
              </a:rPr>
              <a:t>　　●商店购物拒绝不必要的塑料袋。</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7" name="Text Box 27"/>
          <p:cNvSpPr txBox="1">
            <a:spLocks noChangeArrowheads="1"/>
          </p:cNvSpPr>
          <p:nvPr/>
        </p:nvSpPr>
        <p:spPr bwMode="auto">
          <a:xfrm>
            <a:off x="285720" y="357166"/>
            <a:ext cx="8569325" cy="2062103"/>
          </a:xfrm>
          <a:prstGeom prst="rect">
            <a:avLst/>
          </a:prstGeom>
          <a:noFill/>
          <a:ln w="9525">
            <a:noFill/>
            <a:miter lim="800000"/>
            <a:headEnd/>
            <a:tailEnd/>
          </a:ln>
          <a:effectLst/>
        </p:spPr>
        <p:txBody>
          <a:bodyPr>
            <a:spAutoFit/>
            <a:flatTx/>
          </a:bodyPr>
          <a:lstStyle/>
          <a:p>
            <a:endParaRPr kumimoji="0" lang="en-US" altLang="zh-CN" sz="3200" b="0" dirty="0">
              <a:solidFill>
                <a:srgbClr val="0000FF"/>
              </a:solidFill>
            </a:endParaRPr>
          </a:p>
          <a:p>
            <a:r>
              <a:rPr lang="en-US" altLang="zh-CN" sz="3200" dirty="0">
                <a:solidFill>
                  <a:srgbClr val="0000FF"/>
                </a:solidFill>
                <a:latin typeface="方正舒体" pitchFamily="2" charset="-122"/>
                <a:ea typeface="方正舒体" pitchFamily="2" charset="-122"/>
              </a:rPr>
              <a:t>   </a:t>
            </a:r>
            <a:r>
              <a:rPr lang="zh-CN" altLang="en-US" sz="3200" b="1" dirty="0">
                <a:solidFill>
                  <a:srgbClr val="0000FF"/>
                </a:solidFill>
                <a:latin typeface="方正少儿简体" pitchFamily="65" charset="-122"/>
                <a:ea typeface="方正少儿简体" pitchFamily="65" charset="-122"/>
              </a:rPr>
              <a:t>议一议</a:t>
            </a:r>
            <a:r>
              <a:rPr lang="en-US" altLang="zh-CN" sz="3200" b="1" dirty="0">
                <a:solidFill>
                  <a:srgbClr val="0000FF"/>
                </a:solidFill>
                <a:latin typeface="方正少儿简体" pitchFamily="65" charset="-122"/>
                <a:ea typeface="方正少儿简体" pitchFamily="65" charset="-122"/>
              </a:rPr>
              <a:t>:</a:t>
            </a:r>
            <a:r>
              <a:rPr lang="zh-CN" altLang="en-US" sz="3200" b="1" dirty="0">
                <a:solidFill>
                  <a:srgbClr val="0000FF"/>
                </a:solidFill>
                <a:latin typeface="方正少儿简体" pitchFamily="65" charset="-122"/>
                <a:ea typeface="方正少儿简体" pitchFamily="65" charset="-122"/>
              </a:rPr>
              <a:t>你怎样看待现在社会上流行的“打包”这一现象？勤俭节约、艰苦奋斗的作风是不是过时了？</a:t>
            </a:r>
          </a:p>
        </p:txBody>
      </p:sp>
      <p:sp>
        <p:nvSpPr>
          <p:cNvPr id="25632" name="WordArt 32" descr="纸袋"/>
          <p:cNvSpPr>
            <a:spLocks noChangeArrowheads="1" noChangeShapeType="1" noTextEdit="1"/>
          </p:cNvSpPr>
          <p:nvPr/>
        </p:nvSpPr>
        <p:spPr bwMode="auto">
          <a:xfrm>
            <a:off x="3071802" y="2571744"/>
            <a:ext cx="3600450" cy="1009650"/>
          </a:xfrm>
          <a:prstGeom prst="rect">
            <a:avLst/>
          </a:prstGeom>
        </p:spPr>
        <p:txBody>
          <a:bodyPr wrap="none" fromWordArt="1">
            <a:prstTxWarp prst="textPlain">
              <a:avLst>
                <a:gd name="adj" fmla="val 50000"/>
              </a:avLst>
            </a:prstTxWarp>
          </a:bodyPr>
          <a:lstStyle/>
          <a:p>
            <a:pPr algn="ctr"/>
            <a:r>
              <a:rPr lang="zh-CN" altLang="en-US" kern="10" dirty="0">
                <a:ln w="9525">
                  <a:solidFill>
                    <a:srgbClr val="008000"/>
                  </a:solidFill>
                  <a:miter lim="800000"/>
                  <a:headEnd/>
                  <a:tailEnd/>
                </a:ln>
                <a:blipFill dpi="0" rotWithShape="0">
                  <a:blip r:embed="rId2"/>
                  <a:srcRect/>
                  <a:tile tx="0" ty="0" sx="100000" sy="100000" flip="none" algn="tl"/>
                </a:blipFill>
                <a:effectLst>
                  <a:outerShdw dist="563972" dir="14049741" sx="125000" sy="125000" algn="tl" rotWithShape="0">
                    <a:srgbClr val="C7DFD3">
                      <a:alpha val="80000"/>
                    </a:srgbClr>
                  </a:outerShdw>
                </a:effectLst>
                <a:latin typeface="楷体_GB2312"/>
              </a:rPr>
              <a:t>历览前贤国与家</a:t>
            </a:r>
          </a:p>
          <a:p>
            <a:pPr algn="ctr"/>
            <a:r>
              <a:rPr lang="zh-CN" altLang="en-US" kern="10" dirty="0">
                <a:ln w="9525">
                  <a:solidFill>
                    <a:srgbClr val="008000"/>
                  </a:solidFill>
                  <a:miter lim="800000"/>
                  <a:headEnd/>
                  <a:tailEnd/>
                </a:ln>
                <a:blipFill dpi="0" rotWithShape="0">
                  <a:blip r:embed="rId2"/>
                  <a:srcRect/>
                  <a:tile tx="0" ty="0" sx="100000" sy="100000" flip="none" algn="tl"/>
                </a:blipFill>
                <a:effectLst>
                  <a:outerShdw dist="563972" dir="14049741" sx="125000" sy="125000" algn="tl" rotWithShape="0">
                    <a:srgbClr val="C7DFD3">
                      <a:alpha val="80000"/>
                    </a:srgbClr>
                  </a:outerShdw>
                </a:effectLst>
                <a:latin typeface="楷体_GB2312"/>
              </a:rPr>
              <a:t>成由勤俭败由奢</a:t>
            </a:r>
          </a:p>
        </p:txBody>
      </p:sp>
      <p:pic>
        <p:nvPicPr>
          <p:cNvPr id="162818" name="Picture 2" descr="http://img.blog.163.com/photo/1WMxbgNtNhuiZmI3bgy2Iw==/2325827732561328830.jpg"/>
          <p:cNvPicPr>
            <a:picLocks noChangeAspect="1" noChangeArrowheads="1"/>
          </p:cNvPicPr>
          <p:nvPr/>
        </p:nvPicPr>
        <p:blipFill>
          <a:blip r:embed="rId3" cstate="print"/>
          <a:srcRect/>
          <a:stretch>
            <a:fillRect/>
          </a:stretch>
        </p:blipFill>
        <p:spPr bwMode="auto">
          <a:xfrm>
            <a:off x="1500166" y="3643314"/>
            <a:ext cx="6072230" cy="2985513"/>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27"/>
                                        </p:tgtEl>
                                        <p:attrNameLst>
                                          <p:attrName>style.visibility</p:attrName>
                                        </p:attrNameLst>
                                      </p:cBhvr>
                                      <p:to>
                                        <p:strVal val="visible"/>
                                      </p:to>
                                    </p:set>
                                    <p:animEffect transition="in" filter="blinds(horizontal)">
                                      <p:cBhvr>
                                        <p:cTn id="7" dur="500"/>
                                        <p:tgtEl>
                                          <p:spTgt spid="25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90" name="Group 26"/>
          <p:cNvGraphicFramePr>
            <a:graphicFrameLocks noGrp="1"/>
          </p:cNvGraphicFramePr>
          <p:nvPr/>
        </p:nvGraphicFramePr>
        <p:xfrm>
          <a:off x="571472" y="3015510"/>
          <a:ext cx="7643866" cy="3019208"/>
        </p:xfrm>
        <a:graphic>
          <a:graphicData uri="http://schemas.openxmlformats.org/drawingml/2006/table">
            <a:tbl>
              <a:tblPr/>
              <a:tblGrid>
                <a:gridCol w="2620698"/>
                <a:gridCol w="5023168"/>
              </a:tblGrid>
              <a:tr h="5837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600" b="1" i="0" u="none" strike="noStrike" cap="none" normalizeH="0" baseline="0" dirty="0" smtClean="0">
                          <a:ln>
                            <a:noFill/>
                          </a:ln>
                          <a:solidFill>
                            <a:srgbClr val="0000FF"/>
                          </a:solidFill>
                          <a:effectLst/>
                          <a:latin typeface="Times New Roman" pitchFamily="18" charset="0"/>
                          <a:ea typeface="黑体" pitchFamily="49" charset="-122"/>
                        </a:rPr>
                        <a:t>每人节约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600" b="1" i="0" u="none" strike="noStrike" cap="none" normalizeH="0" baseline="0" smtClean="0">
                          <a:ln>
                            <a:noFill/>
                          </a:ln>
                          <a:solidFill>
                            <a:srgbClr val="0000FF"/>
                          </a:solidFill>
                          <a:effectLst/>
                          <a:latin typeface="Times New Roman" pitchFamily="18" charset="0"/>
                          <a:ea typeface="黑体" pitchFamily="49" charset="-122"/>
                        </a:rPr>
                        <a:t>全国十三亿人节约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7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一两粮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十三亿两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7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一张纸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十三亿张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7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一度电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十三亿度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7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3399"/>
                          </a:solidFill>
                          <a:effectLst/>
                          <a:latin typeface="Times New Roman" pitchFamily="18" charset="0"/>
                          <a:ea typeface="黑体" pitchFamily="49" charset="-122"/>
                        </a:rPr>
                        <a:t>一分钱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FF3399"/>
                          </a:solidFill>
                          <a:effectLst/>
                          <a:latin typeface="Times New Roman" pitchFamily="18" charset="0"/>
                          <a:ea typeface="黑体" pitchFamily="49" charset="-122"/>
                        </a:rPr>
                        <a:t>一千三百万元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089" name="Text Box 25"/>
          <p:cNvSpPr txBox="1">
            <a:spLocks noChangeArrowheads="1"/>
          </p:cNvSpPr>
          <p:nvPr/>
        </p:nvSpPr>
        <p:spPr bwMode="auto">
          <a:xfrm>
            <a:off x="500034" y="2285992"/>
            <a:ext cx="7858180" cy="584775"/>
          </a:xfrm>
          <a:prstGeom prst="rect">
            <a:avLst/>
          </a:prstGeom>
          <a:noFill/>
          <a:ln w="9525">
            <a:noFill/>
            <a:miter lim="800000"/>
            <a:headEnd/>
            <a:tailEnd/>
          </a:ln>
          <a:effectLst/>
        </p:spPr>
        <p:txBody>
          <a:bodyPr wrap="square">
            <a:spAutoFit/>
          </a:bodyPr>
          <a:lstStyle/>
          <a:p>
            <a:pPr>
              <a:spcBef>
                <a:spcPct val="50000"/>
              </a:spcBef>
            </a:pPr>
            <a:r>
              <a:rPr lang="zh-CN" altLang="en-US" sz="3200" b="1" dirty="0"/>
              <a:t>我们还需不需要节约？让我们来算一笔帐！</a:t>
            </a:r>
          </a:p>
        </p:txBody>
      </p:sp>
      <p:sp>
        <p:nvSpPr>
          <p:cNvPr id="6" name="WordArt 12"/>
          <p:cNvSpPr>
            <a:spLocks noChangeArrowheads="1" noChangeShapeType="1" noTextEdit="1"/>
          </p:cNvSpPr>
          <p:nvPr/>
        </p:nvSpPr>
        <p:spPr bwMode="auto">
          <a:xfrm>
            <a:off x="142844" y="357166"/>
            <a:ext cx="5867400" cy="542922"/>
          </a:xfrm>
          <a:prstGeom prst="rect">
            <a:avLst/>
          </a:prstGeom>
        </p:spPr>
        <p:txBody>
          <a:bodyPr wrap="none" fromWordArt="1">
            <a:prstTxWarp prst="textPlain">
              <a:avLst>
                <a:gd name="adj" fmla="val 50000"/>
              </a:avLst>
            </a:prstTxWarp>
          </a:bodyPr>
          <a:lstStyle/>
          <a:p>
            <a:pPr algn="ctr"/>
            <a:r>
              <a:rPr lang="zh-CN" altLang="en-US" kern="10" dirty="0">
                <a:ln w="9525">
                  <a:solidFill>
                    <a:srgbClr val="FF0000"/>
                  </a:solid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黑体"/>
                <a:ea typeface="黑体"/>
              </a:rPr>
              <a:t>坚持正确的消费原则四：</a:t>
            </a:r>
          </a:p>
        </p:txBody>
      </p:sp>
      <p:sp>
        <p:nvSpPr>
          <p:cNvPr id="7" name="矩形 6"/>
          <p:cNvSpPr/>
          <p:nvPr/>
        </p:nvSpPr>
        <p:spPr>
          <a:xfrm>
            <a:off x="2571736" y="1285860"/>
            <a:ext cx="4355680" cy="646331"/>
          </a:xfrm>
          <a:prstGeom prst="rect">
            <a:avLst/>
          </a:prstGeom>
        </p:spPr>
        <p:txBody>
          <a:bodyPr wrap="none">
            <a:spAutoFit/>
          </a:bodyPr>
          <a:lstStyle/>
          <a:p>
            <a:pPr>
              <a:spcBef>
                <a:spcPct val="50000"/>
              </a:spcBef>
            </a:pPr>
            <a:r>
              <a:rPr lang="zh-CN" altLang="en-US" sz="3600" b="1" dirty="0" smtClean="0">
                <a:solidFill>
                  <a:srgbClr val="0000FF"/>
                </a:solidFill>
                <a:effectLst>
                  <a:outerShdw blurRad="38100" dist="38100" dir="2700000" algn="tl">
                    <a:srgbClr val="C0C0C0"/>
                  </a:outerShdw>
                </a:effectLst>
                <a:latin typeface="黑体" pitchFamily="49" charset="-122"/>
                <a:ea typeface="黑体" pitchFamily="49" charset="-122"/>
              </a:rPr>
              <a:t>艰苦奋斗  勤俭节约</a:t>
            </a:r>
            <a:endParaRPr lang="zh-CN" altLang="en-US" sz="3600" b="1" dirty="0">
              <a:solidFill>
                <a:srgbClr val="0000FF"/>
              </a:solidFill>
              <a:effectLst>
                <a:outerShdw blurRad="38100" dist="38100" dir="2700000" algn="tl">
                  <a:srgbClr val="C0C0C0"/>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8089"/>
                                        </p:tgtEl>
                                        <p:attrNameLst>
                                          <p:attrName>style.visibility</p:attrName>
                                        </p:attrNameLst>
                                      </p:cBhvr>
                                      <p:to>
                                        <p:strVal val="visible"/>
                                      </p:to>
                                    </p:set>
                                    <p:animEffect transition="in" filter="diamond(in)">
                                      <p:cBhvr>
                                        <p:cTn id="7" dur="2000"/>
                                        <p:tgtEl>
                                          <p:spTgt spid="8808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88090"/>
                                        </p:tgtEl>
                                        <p:attrNameLst>
                                          <p:attrName>style.visibility</p:attrName>
                                        </p:attrNameLst>
                                      </p:cBhvr>
                                      <p:to>
                                        <p:strVal val="visible"/>
                                      </p:to>
                                    </p:set>
                                    <p:animEffect transition="in" filter="plus(in)">
                                      <p:cBhvr>
                                        <p:cTn id="12" dur="2000"/>
                                        <p:tgtEl>
                                          <p:spTgt spid="88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ChangeArrowheads="1"/>
          </p:cNvSpPr>
          <p:nvPr/>
        </p:nvSpPr>
        <p:spPr bwMode="auto">
          <a:xfrm>
            <a:off x="714348" y="928670"/>
            <a:ext cx="7332662" cy="946150"/>
          </a:xfrm>
          <a:prstGeom prst="rect">
            <a:avLst/>
          </a:prstGeom>
          <a:noFill/>
          <a:ln w="9525">
            <a:noFill/>
            <a:miter lim="800000"/>
            <a:headEnd/>
            <a:tailEnd/>
          </a:ln>
          <a:effectLst/>
        </p:spPr>
        <p:txBody>
          <a:bodyPr>
            <a:spAutoFit/>
          </a:bodyPr>
          <a:lstStyle/>
          <a:p>
            <a:r>
              <a:rPr lang="zh-CN" altLang="en-US" sz="2800" dirty="0">
                <a:solidFill>
                  <a:srgbClr val="990000"/>
                </a:solidFill>
              </a:rPr>
              <a:t>（</a:t>
            </a:r>
            <a:r>
              <a:rPr lang="en-US" altLang="zh-CN" sz="2800" dirty="0">
                <a:solidFill>
                  <a:srgbClr val="990000"/>
                </a:solidFill>
              </a:rPr>
              <a:t>1</a:t>
            </a:r>
            <a:r>
              <a:rPr lang="zh-CN" altLang="en-US" sz="2800" dirty="0">
                <a:solidFill>
                  <a:srgbClr val="990000"/>
                </a:solidFill>
              </a:rPr>
              <a:t>）</a:t>
            </a:r>
            <a:r>
              <a:rPr lang="zh-CN" altLang="en-US" sz="2800" dirty="0">
                <a:solidFill>
                  <a:srgbClr val="990000"/>
                </a:solidFill>
                <a:ea typeface="黑体" pitchFamily="49" charset="-122"/>
              </a:rPr>
              <a:t>从历史来说</a:t>
            </a:r>
            <a:r>
              <a:rPr lang="zh-CN" altLang="en-US" sz="2800" dirty="0">
                <a:solidFill>
                  <a:srgbClr val="990000"/>
                </a:solidFill>
              </a:rPr>
              <a:t>，</a:t>
            </a:r>
            <a:r>
              <a:rPr lang="zh-CN" altLang="en-US" sz="2800" b="1" dirty="0">
                <a:effectLst>
                  <a:outerShdw blurRad="38100" dist="38100" dir="2700000" algn="tl">
                    <a:srgbClr val="C0C0C0"/>
                  </a:outerShdw>
                </a:effectLst>
              </a:rPr>
              <a:t>勤俭节约、艰苦奋斗是我国的传统美德。</a:t>
            </a:r>
          </a:p>
        </p:txBody>
      </p:sp>
      <p:sp>
        <p:nvSpPr>
          <p:cNvPr id="21512" name="Rectangle 8"/>
          <p:cNvSpPr>
            <a:spLocks noChangeArrowheads="1"/>
          </p:cNvSpPr>
          <p:nvPr/>
        </p:nvSpPr>
        <p:spPr bwMode="auto">
          <a:xfrm>
            <a:off x="571472" y="2000240"/>
            <a:ext cx="7710487" cy="1800225"/>
          </a:xfrm>
          <a:prstGeom prst="rect">
            <a:avLst/>
          </a:prstGeom>
          <a:noFill/>
          <a:ln w="9525">
            <a:noFill/>
            <a:miter lim="800000"/>
            <a:headEnd/>
            <a:tailEnd/>
          </a:ln>
          <a:effectLst/>
        </p:spPr>
        <p:txBody>
          <a:bodyPr>
            <a:spAutoFit/>
          </a:bodyPr>
          <a:lstStyle/>
          <a:p>
            <a:r>
              <a:rPr lang="en-US" altLang="zh-CN" sz="2800" dirty="0">
                <a:solidFill>
                  <a:srgbClr val="990000"/>
                </a:solidFill>
                <a:ea typeface="黑体" pitchFamily="49" charset="-122"/>
              </a:rPr>
              <a:t> </a:t>
            </a:r>
            <a:r>
              <a:rPr lang="zh-CN" altLang="en-US" sz="2800" dirty="0">
                <a:solidFill>
                  <a:srgbClr val="990000"/>
                </a:solidFill>
                <a:ea typeface="黑体" pitchFamily="49" charset="-122"/>
              </a:rPr>
              <a:t>（ </a:t>
            </a:r>
            <a:r>
              <a:rPr lang="en-US" altLang="zh-CN" sz="2800" dirty="0">
                <a:solidFill>
                  <a:srgbClr val="990000"/>
                </a:solidFill>
                <a:ea typeface="黑体" pitchFamily="49" charset="-122"/>
              </a:rPr>
              <a:t>2</a:t>
            </a:r>
            <a:r>
              <a:rPr lang="zh-CN" altLang="en-US" sz="2800" dirty="0">
                <a:solidFill>
                  <a:srgbClr val="990000"/>
                </a:solidFill>
                <a:ea typeface="黑体" pitchFamily="49" charset="-122"/>
              </a:rPr>
              <a:t>）从国情来说，</a:t>
            </a:r>
            <a:r>
              <a:rPr lang="zh-CN" altLang="en-US" sz="2800" b="1" dirty="0">
                <a:effectLst>
                  <a:outerShdw blurRad="38100" dist="38100" dir="2700000" algn="tl">
                    <a:srgbClr val="C0C0C0"/>
                  </a:outerShdw>
                </a:effectLst>
              </a:rPr>
              <a:t>我 国是一个发展中国家，面临人口、资源的压力，要提倡勤俭节约、艰苦奋斗。</a:t>
            </a:r>
          </a:p>
          <a:p>
            <a:endParaRPr lang="en-US" altLang="zh-CN" sz="2800" dirty="0">
              <a:solidFill>
                <a:srgbClr val="0000FF"/>
              </a:solidFill>
              <a:effectLst>
                <a:outerShdw blurRad="38100" dist="38100" dir="2700000" algn="tl">
                  <a:srgbClr val="C0C0C0"/>
                </a:outerShdw>
              </a:effectLst>
            </a:endParaRPr>
          </a:p>
        </p:txBody>
      </p:sp>
      <p:sp>
        <p:nvSpPr>
          <p:cNvPr id="21513" name="Rectangle 9"/>
          <p:cNvSpPr>
            <a:spLocks noChangeArrowheads="1"/>
          </p:cNvSpPr>
          <p:nvPr/>
        </p:nvSpPr>
        <p:spPr bwMode="auto">
          <a:xfrm>
            <a:off x="642910" y="3571876"/>
            <a:ext cx="7696200" cy="946150"/>
          </a:xfrm>
          <a:prstGeom prst="rect">
            <a:avLst/>
          </a:prstGeom>
          <a:noFill/>
          <a:ln w="9525">
            <a:noFill/>
            <a:miter lim="800000"/>
            <a:headEnd/>
            <a:tailEnd/>
          </a:ln>
          <a:effectLst/>
        </p:spPr>
        <p:txBody>
          <a:bodyPr>
            <a:spAutoFit/>
          </a:bodyPr>
          <a:lstStyle/>
          <a:p>
            <a:r>
              <a:rPr lang="en-US" altLang="zh-CN" sz="2800" dirty="0">
                <a:solidFill>
                  <a:srgbClr val="990000"/>
                </a:solidFill>
                <a:ea typeface="黑体" pitchFamily="49" charset="-122"/>
              </a:rPr>
              <a:t>    (3)</a:t>
            </a:r>
            <a:r>
              <a:rPr lang="zh-CN" altLang="en-US" sz="2800" dirty="0">
                <a:solidFill>
                  <a:srgbClr val="990000"/>
                </a:solidFill>
                <a:ea typeface="黑体" pitchFamily="49" charset="-122"/>
              </a:rPr>
              <a:t>从个人成长来说，</a:t>
            </a:r>
            <a:r>
              <a:rPr lang="zh-CN" altLang="en-US" sz="2800" b="1" dirty="0">
                <a:effectLst>
                  <a:outerShdw blurRad="38100" dist="38100" dir="2700000" algn="tl">
                    <a:srgbClr val="C0C0C0"/>
                  </a:outerShdw>
                </a:effectLst>
              </a:rPr>
              <a:t>勤俭节约、艰苦奋斗是成就事业的条件</a:t>
            </a:r>
          </a:p>
        </p:txBody>
      </p:sp>
      <p:sp>
        <p:nvSpPr>
          <p:cNvPr id="21514" name="Rectangle 10"/>
          <p:cNvSpPr>
            <a:spLocks noChangeArrowheads="1"/>
          </p:cNvSpPr>
          <p:nvPr/>
        </p:nvSpPr>
        <p:spPr bwMode="auto">
          <a:xfrm>
            <a:off x="428596" y="4786322"/>
            <a:ext cx="7924800" cy="1373187"/>
          </a:xfrm>
          <a:prstGeom prst="rect">
            <a:avLst/>
          </a:prstGeom>
          <a:noFill/>
          <a:ln w="9525">
            <a:noFill/>
            <a:miter lim="800000"/>
            <a:headEnd/>
            <a:tailEnd/>
          </a:ln>
          <a:effectLst/>
        </p:spPr>
        <p:txBody>
          <a:bodyPr>
            <a:spAutoFit/>
          </a:bodyPr>
          <a:lstStyle/>
          <a:p>
            <a:r>
              <a:rPr lang="en-US" altLang="zh-CN" sz="2800" dirty="0">
                <a:solidFill>
                  <a:srgbClr val="990000"/>
                </a:solidFill>
                <a:ea typeface="黑体" pitchFamily="49" charset="-122"/>
              </a:rPr>
              <a:t>     (4)</a:t>
            </a:r>
            <a:r>
              <a:rPr lang="zh-CN" altLang="en-US" sz="2800" dirty="0">
                <a:solidFill>
                  <a:srgbClr val="990000"/>
                </a:solidFill>
                <a:ea typeface="黑体" pitchFamily="49" charset="-122"/>
              </a:rPr>
              <a:t>从勤俭节约、艰苦奋斗和合理消费的关系来说，</a:t>
            </a:r>
            <a:r>
              <a:rPr lang="zh-CN" altLang="en-US" sz="2800" b="1" dirty="0">
                <a:effectLst>
                  <a:outerShdw blurRad="38100" dist="38100" dir="2700000" algn="tl">
                    <a:srgbClr val="C0C0C0"/>
                  </a:outerShdw>
                </a:effectLst>
              </a:rPr>
              <a:t>勤俭节约、艰苦奋斗反对铺张浪费但不抑制消费。</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additive="base">
                                        <p:cTn id="7" dur="500" fill="hold"/>
                                        <p:tgtEl>
                                          <p:spTgt spid="21511"/>
                                        </p:tgtEl>
                                        <p:attrNameLst>
                                          <p:attrName>ppt_x</p:attrName>
                                        </p:attrNameLst>
                                      </p:cBhvr>
                                      <p:tavLst>
                                        <p:tav tm="0">
                                          <p:val>
                                            <p:strVal val="0-#ppt_w/2"/>
                                          </p:val>
                                        </p:tav>
                                        <p:tav tm="100000">
                                          <p:val>
                                            <p:strVal val="#ppt_x"/>
                                          </p:val>
                                        </p:tav>
                                      </p:tavLst>
                                    </p:anim>
                                    <p:anim calcmode="lin" valueType="num">
                                      <p:cBhvr additive="base">
                                        <p:cTn id="8"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12"/>
                                        </p:tgtEl>
                                        <p:attrNameLst>
                                          <p:attrName>style.visibility</p:attrName>
                                        </p:attrNameLst>
                                      </p:cBhvr>
                                      <p:to>
                                        <p:strVal val="visible"/>
                                      </p:to>
                                    </p:set>
                                    <p:anim calcmode="lin" valueType="num">
                                      <p:cBhvr additive="base">
                                        <p:cTn id="13" dur="500" fill="hold"/>
                                        <p:tgtEl>
                                          <p:spTgt spid="21512"/>
                                        </p:tgtEl>
                                        <p:attrNameLst>
                                          <p:attrName>ppt_x</p:attrName>
                                        </p:attrNameLst>
                                      </p:cBhvr>
                                      <p:tavLst>
                                        <p:tav tm="0">
                                          <p:val>
                                            <p:strVal val="0-#ppt_w/2"/>
                                          </p:val>
                                        </p:tav>
                                        <p:tav tm="100000">
                                          <p:val>
                                            <p:strVal val="#ppt_x"/>
                                          </p:val>
                                        </p:tav>
                                      </p:tavLst>
                                    </p:anim>
                                    <p:anim calcmode="lin" valueType="num">
                                      <p:cBhvr additive="base">
                                        <p:cTn id="14"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13"/>
                                        </p:tgtEl>
                                        <p:attrNameLst>
                                          <p:attrName>style.visibility</p:attrName>
                                        </p:attrNameLst>
                                      </p:cBhvr>
                                      <p:to>
                                        <p:strVal val="visible"/>
                                      </p:to>
                                    </p:set>
                                    <p:anim calcmode="lin" valueType="num">
                                      <p:cBhvr additive="base">
                                        <p:cTn id="19" dur="500" fill="hold"/>
                                        <p:tgtEl>
                                          <p:spTgt spid="21513"/>
                                        </p:tgtEl>
                                        <p:attrNameLst>
                                          <p:attrName>ppt_x</p:attrName>
                                        </p:attrNameLst>
                                      </p:cBhvr>
                                      <p:tavLst>
                                        <p:tav tm="0">
                                          <p:val>
                                            <p:strVal val="0-#ppt_w/2"/>
                                          </p:val>
                                        </p:tav>
                                        <p:tav tm="100000">
                                          <p:val>
                                            <p:strVal val="#ppt_x"/>
                                          </p:val>
                                        </p:tav>
                                      </p:tavLst>
                                    </p:anim>
                                    <p:anim calcmode="lin" valueType="num">
                                      <p:cBhvr additive="base">
                                        <p:cTn id="20"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14"/>
                                        </p:tgtEl>
                                        <p:attrNameLst>
                                          <p:attrName>style.visibility</p:attrName>
                                        </p:attrNameLst>
                                      </p:cBhvr>
                                      <p:to>
                                        <p:strVal val="visible"/>
                                      </p:to>
                                    </p:set>
                                    <p:anim calcmode="lin" valueType="num">
                                      <p:cBhvr additive="base">
                                        <p:cTn id="25" dur="500" fill="hold"/>
                                        <p:tgtEl>
                                          <p:spTgt spid="21514"/>
                                        </p:tgtEl>
                                        <p:attrNameLst>
                                          <p:attrName>ppt_x</p:attrName>
                                        </p:attrNameLst>
                                      </p:cBhvr>
                                      <p:tavLst>
                                        <p:tav tm="0">
                                          <p:val>
                                            <p:strVal val="0-#ppt_w/2"/>
                                          </p:val>
                                        </p:tav>
                                        <p:tav tm="100000">
                                          <p:val>
                                            <p:strVal val="#ppt_x"/>
                                          </p:val>
                                        </p:tav>
                                      </p:tavLst>
                                    </p:anim>
                                    <p:anim calcmode="lin" valueType="num">
                                      <p:cBhvr additive="base">
                                        <p:cTn id="26"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utoUpdateAnimBg="0"/>
      <p:bldP spid="21512" grpId="0" autoUpdateAnimBg="0"/>
      <p:bldP spid="21513" grpId="0" autoUpdateAnimBg="0"/>
      <p:bldP spid="215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00034" y="214290"/>
            <a:ext cx="6572296" cy="584775"/>
          </a:xfrm>
          <a:prstGeom prst="rect">
            <a:avLst/>
          </a:prstGeom>
          <a:solidFill>
            <a:srgbClr val="E1F2F3"/>
          </a:solidFill>
          <a:ln w="28575">
            <a:solidFill>
              <a:srgbClr val="FF0000"/>
            </a:solidFill>
            <a:miter lim="800000"/>
            <a:headEnd/>
            <a:tailEnd/>
          </a:ln>
          <a:effectLst/>
        </p:spPr>
        <p:txBody>
          <a:bodyPr wrap="square">
            <a:spAutoFit/>
          </a:bodyPr>
          <a:lstStyle/>
          <a:p>
            <a:pPr>
              <a:spcBef>
                <a:spcPct val="50000"/>
              </a:spcBef>
            </a:pPr>
            <a:r>
              <a:rPr lang="zh-CN" altLang="en-US" sz="3200" b="1" dirty="0" smtClean="0">
                <a:latin typeface="黑体" pitchFamily="49" charset="-122"/>
                <a:ea typeface="黑体" pitchFamily="49" charset="-122"/>
              </a:rPr>
              <a:t>一</a:t>
            </a:r>
            <a:r>
              <a:rPr lang="zh-CN" altLang="en-US" sz="3200" b="1" dirty="0">
                <a:latin typeface="黑体" pitchFamily="49" charset="-122"/>
                <a:ea typeface="黑体" pitchFamily="49" charset="-122"/>
              </a:rPr>
              <a:t> </a:t>
            </a:r>
            <a:r>
              <a:rPr lang="zh-CN" altLang="en-US" sz="3200" b="1" dirty="0" smtClean="0">
                <a:latin typeface="黑体" pitchFamily="49" charset="-122"/>
                <a:ea typeface="黑体" pitchFamily="49" charset="-122"/>
              </a:rPr>
              <a:t> 影响消费水平的因素</a:t>
            </a:r>
            <a:r>
              <a:rPr lang="en-US" altLang="zh-CN" sz="3200" b="1" dirty="0" smtClean="0">
                <a:latin typeface="黑体" pitchFamily="49" charset="-122"/>
                <a:ea typeface="黑体" pitchFamily="49" charset="-122"/>
              </a:rPr>
              <a:t>(</a:t>
            </a:r>
            <a:r>
              <a:rPr lang="zh-CN" altLang="en-US" sz="3200" b="1" dirty="0" smtClean="0">
                <a:latin typeface="黑体" pitchFamily="49" charset="-122"/>
                <a:ea typeface="黑体" pitchFamily="49" charset="-122"/>
              </a:rPr>
              <a:t>重点</a:t>
            </a:r>
            <a:r>
              <a:rPr lang="en-US" altLang="zh-CN" sz="3200" b="1" dirty="0" smtClean="0">
                <a:latin typeface="黑体" pitchFamily="49" charset="-122"/>
                <a:ea typeface="黑体" pitchFamily="49" charset="-122"/>
              </a:rPr>
              <a:t>)</a:t>
            </a:r>
            <a:endParaRPr lang="zh-CN" altLang="en-US" sz="3200" b="1" dirty="0">
              <a:latin typeface="黑体" pitchFamily="49" charset="-122"/>
              <a:ea typeface="黑体" pitchFamily="49" charset="-122"/>
            </a:endParaRPr>
          </a:p>
        </p:txBody>
      </p:sp>
      <p:sp>
        <p:nvSpPr>
          <p:cNvPr id="76803" name="Text Box 3"/>
          <p:cNvSpPr txBox="1">
            <a:spLocks noChangeArrowheads="1"/>
          </p:cNvSpPr>
          <p:nvPr/>
        </p:nvSpPr>
        <p:spPr bwMode="auto">
          <a:xfrm>
            <a:off x="90189" y="1704951"/>
            <a:ext cx="4392613" cy="523220"/>
          </a:xfrm>
          <a:prstGeom prst="rect">
            <a:avLst/>
          </a:prstGeom>
          <a:noFill/>
          <a:ln w="9525">
            <a:noFill/>
            <a:miter lim="800000"/>
            <a:headEnd/>
            <a:tailEnd/>
          </a:ln>
          <a:effectLst/>
        </p:spPr>
        <p:txBody>
          <a:bodyPr>
            <a:spAutoFit/>
          </a:bodyPr>
          <a:lstStyle/>
          <a:p>
            <a:pPr>
              <a:spcBef>
                <a:spcPct val="50000"/>
              </a:spcBef>
            </a:pPr>
            <a:r>
              <a:rPr lang="en-US" altLang="zh-CN" sz="2800" b="1" dirty="0">
                <a:latin typeface="黑体" pitchFamily="49" charset="-122"/>
                <a:ea typeface="黑体" pitchFamily="49" charset="-122"/>
              </a:rPr>
              <a:t>2</a:t>
            </a:r>
            <a:r>
              <a:rPr lang="zh-CN" altLang="en-US" sz="2800" b="1" dirty="0">
                <a:latin typeface="黑体" pitchFamily="49" charset="-122"/>
                <a:ea typeface="黑体" pitchFamily="49" charset="-122"/>
              </a:rPr>
              <a:t>、主要</a:t>
            </a:r>
            <a:r>
              <a:rPr lang="zh-CN" altLang="en-US" sz="2800" b="1" dirty="0" smtClean="0">
                <a:latin typeface="黑体" pitchFamily="49" charset="-122"/>
                <a:ea typeface="黑体" pitchFamily="49" charset="-122"/>
              </a:rPr>
              <a:t>因素：</a:t>
            </a:r>
            <a:endParaRPr lang="zh-CN" altLang="en-US" sz="2800" dirty="0">
              <a:latin typeface="黑体" pitchFamily="49" charset="-122"/>
              <a:ea typeface="黑体" pitchFamily="49" charset="-122"/>
            </a:endParaRPr>
          </a:p>
        </p:txBody>
      </p:sp>
      <p:sp>
        <p:nvSpPr>
          <p:cNvPr id="76809" name="Rectangle 9"/>
          <p:cNvSpPr>
            <a:spLocks noChangeArrowheads="1"/>
          </p:cNvSpPr>
          <p:nvPr/>
        </p:nvSpPr>
        <p:spPr bwMode="auto">
          <a:xfrm>
            <a:off x="2573860" y="1704951"/>
            <a:ext cx="3068469" cy="584775"/>
          </a:xfrm>
          <a:prstGeom prst="rect">
            <a:avLst/>
          </a:prstGeom>
          <a:noFill/>
          <a:ln w="9525">
            <a:noFill/>
            <a:miter lim="800000"/>
            <a:headEnd/>
            <a:tailEnd/>
          </a:ln>
          <a:effectLst/>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rPr>
              <a:t>居民的收入水平</a:t>
            </a:r>
          </a:p>
        </p:txBody>
      </p:sp>
      <p:sp>
        <p:nvSpPr>
          <p:cNvPr id="76810" name="Text Box 10"/>
          <p:cNvSpPr txBox="1">
            <a:spLocks noChangeArrowheads="1"/>
          </p:cNvSpPr>
          <p:nvPr/>
        </p:nvSpPr>
        <p:spPr bwMode="auto">
          <a:xfrm>
            <a:off x="1643042" y="3000372"/>
            <a:ext cx="1079500" cy="592138"/>
          </a:xfrm>
          <a:prstGeom prst="rect">
            <a:avLst/>
          </a:prstGeom>
          <a:solidFill>
            <a:srgbClr val="CC99FF"/>
          </a:solidFill>
          <a:ln w="12700">
            <a:solidFill>
              <a:srgbClr val="800080"/>
            </a:solidFill>
            <a:miter lim="800000"/>
            <a:headEnd/>
            <a:tailEnd/>
          </a:ln>
          <a:effectLst/>
        </p:spPr>
        <p:txBody>
          <a:bodyPr>
            <a:spAutoFit/>
          </a:bodyPr>
          <a:lstStyle/>
          <a:p>
            <a:r>
              <a:rPr lang="zh-CN" altLang="en-US" sz="3200" b="1" dirty="0">
                <a:ea typeface="隶书" pitchFamily="1" charset="-122"/>
              </a:rPr>
              <a:t>收入</a:t>
            </a:r>
          </a:p>
        </p:txBody>
      </p:sp>
      <p:sp>
        <p:nvSpPr>
          <p:cNvPr id="76811" name="Text Box 11"/>
          <p:cNvSpPr txBox="1">
            <a:spLocks noChangeArrowheads="1"/>
          </p:cNvSpPr>
          <p:nvPr/>
        </p:nvSpPr>
        <p:spPr bwMode="auto">
          <a:xfrm>
            <a:off x="5000628" y="3000372"/>
            <a:ext cx="1079500" cy="592138"/>
          </a:xfrm>
          <a:prstGeom prst="rect">
            <a:avLst/>
          </a:prstGeom>
          <a:solidFill>
            <a:srgbClr val="CC99FF"/>
          </a:solidFill>
          <a:ln w="12700">
            <a:solidFill>
              <a:srgbClr val="800080"/>
            </a:solidFill>
            <a:miter lim="800000"/>
            <a:headEnd/>
            <a:tailEnd/>
          </a:ln>
          <a:effectLst/>
        </p:spPr>
        <p:txBody>
          <a:bodyPr>
            <a:spAutoFit/>
          </a:bodyPr>
          <a:lstStyle/>
          <a:p>
            <a:r>
              <a:rPr lang="zh-CN" altLang="en-US" sz="3200" b="1">
                <a:ea typeface="隶书" pitchFamily="1" charset="-122"/>
              </a:rPr>
              <a:t>消费</a:t>
            </a:r>
          </a:p>
        </p:txBody>
      </p:sp>
      <p:sp>
        <p:nvSpPr>
          <p:cNvPr id="76812" name="Line 12"/>
          <p:cNvSpPr>
            <a:spLocks noChangeShapeType="1"/>
          </p:cNvSpPr>
          <p:nvPr/>
        </p:nvSpPr>
        <p:spPr bwMode="auto">
          <a:xfrm>
            <a:off x="2786050" y="3286124"/>
            <a:ext cx="2160588" cy="0"/>
          </a:xfrm>
          <a:prstGeom prst="line">
            <a:avLst/>
          </a:prstGeom>
          <a:noFill/>
          <a:ln w="50800">
            <a:solidFill>
              <a:schemeClr val="tx1"/>
            </a:solidFill>
            <a:round/>
            <a:headEnd/>
            <a:tailEnd type="triangle" w="med" len="med"/>
          </a:ln>
          <a:effectLst/>
        </p:spPr>
        <p:txBody>
          <a:bodyPr/>
          <a:lstStyle/>
          <a:p>
            <a:endParaRPr lang="zh-CN" altLang="en-US"/>
          </a:p>
        </p:txBody>
      </p:sp>
      <p:sp>
        <p:nvSpPr>
          <p:cNvPr id="76814" name="Text Box 14"/>
          <p:cNvSpPr txBox="1">
            <a:spLocks noChangeArrowheads="1"/>
          </p:cNvSpPr>
          <p:nvPr/>
        </p:nvSpPr>
        <p:spPr bwMode="auto">
          <a:xfrm>
            <a:off x="2928926" y="2714620"/>
            <a:ext cx="1988045" cy="523220"/>
          </a:xfrm>
          <a:prstGeom prst="rect">
            <a:avLst/>
          </a:prstGeom>
          <a:noFill/>
          <a:ln w="9525">
            <a:noFill/>
            <a:miter lim="800000"/>
            <a:headEnd/>
            <a:tailEnd/>
          </a:ln>
          <a:effectLst/>
        </p:spPr>
        <p:txBody>
          <a:bodyPr wrap="none">
            <a:spAutoFit/>
          </a:bodyPr>
          <a:lstStyle/>
          <a:p>
            <a:r>
              <a:rPr lang="zh-CN" altLang="en-US" sz="2800" b="1" dirty="0" smtClean="0">
                <a:latin typeface="楷体" pitchFamily="49" charset="-122"/>
                <a:ea typeface="楷体" pitchFamily="49" charset="-122"/>
              </a:rPr>
              <a:t>基础和前提</a:t>
            </a:r>
            <a:endParaRPr lang="zh-CN" altLang="en-US" sz="2800" b="1" dirty="0">
              <a:latin typeface="楷体" pitchFamily="49" charset="-122"/>
              <a:ea typeface="楷体" pitchFamily="49" charset="-122"/>
            </a:endParaRPr>
          </a:p>
        </p:txBody>
      </p:sp>
      <p:sp>
        <p:nvSpPr>
          <p:cNvPr id="76818" name="Rectangle 18"/>
          <p:cNvSpPr>
            <a:spLocks noChangeArrowheads="1"/>
          </p:cNvSpPr>
          <p:nvPr/>
        </p:nvSpPr>
        <p:spPr bwMode="auto">
          <a:xfrm>
            <a:off x="500034" y="4000504"/>
            <a:ext cx="7766050" cy="1207703"/>
          </a:xfrm>
          <a:prstGeom prst="rect">
            <a:avLst/>
          </a:prstGeom>
          <a:solidFill>
            <a:srgbClr val="CCECFF"/>
          </a:solidFill>
          <a:ln w="19050">
            <a:solidFill>
              <a:srgbClr val="FF0000"/>
            </a:solidFill>
            <a:miter lim="800000"/>
            <a:headEnd/>
            <a:tailEnd/>
          </a:ln>
          <a:effectLst/>
        </p:spPr>
        <p:txBody>
          <a:bodyPr>
            <a:spAutoFit/>
          </a:bodyPr>
          <a:lstStyle/>
          <a:p>
            <a:pPr>
              <a:lnSpc>
                <a:spcPts val="4700"/>
              </a:lnSpc>
            </a:pPr>
            <a:r>
              <a:rPr lang="zh-CN" altLang="en-US" sz="3200" b="1" dirty="0">
                <a:solidFill>
                  <a:srgbClr val="0000CC"/>
                </a:solidFill>
                <a:latin typeface="楷体_GB2312" charset="-122"/>
                <a:ea typeface="楷体_GB2312" charset="-122"/>
              </a:rPr>
              <a:t>   </a:t>
            </a:r>
            <a:r>
              <a:rPr lang="zh-CN" altLang="en-US" sz="2800" b="1" dirty="0" smtClean="0">
                <a:latin typeface="楷体" pitchFamily="49" charset="-122"/>
                <a:ea typeface="楷体" pitchFamily="49" charset="-122"/>
              </a:rPr>
              <a:t>在</a:t>
            </a:r>
            <a:r>
              <a:rPr lang="zh-CN" altLang="en-US" sz="2800" b="1" dirty="0">
                <a:latin typeface="楷体" pitchFamily="49" charset="-122"/>
                <a:ea typeface="楷体" pitchFamily="49" charset="-122"/>
              </a:rPr>
              <a:t>其它条件不变的情况下，</a:t>
            </a:r>
            <a:r>
              <a:rPr lang="zh-CN" altLang="en-US" sz="2800" b="1" dirty="0" smtClean="0">
                <a:latin typeface="楷体" pitchFamily="49" charset="-122"/>
                <a:ea typeface="楷体" pitchFamily="49" charset="-122"/>
              </a:rPr>
              <a:t>人们当前可</a:t>
            </a:r>
            <a:r>
              <a:rPr lang="zh-CN" altLang="en-US" sz="2800" b="1" dirty="0">
                <a:latin typeface="楷体" pitchFamily="49" charset="-122"/>
                <a:ea typeface="楷体" pitchFamily="49" charset="-122"/>
              </a:rPr>
              <a:t>支配收入越多，对各种商品和服务的消费量就越</a:t>
            </a:r>
            <a:r>
              <a:rPr lang="zh-CN" altLang="en-US" sz="2800" b="1" dirty="0" smtClean="0">
                <a:latin typeface="楷体" pitchFamily="49" charset="-122"/>
                <a:ea typeface="楷体" pitchFamily="49" charset="-122"/>
              </a:rPr>
              <a:t>大。</a:t>
            </a:r>
            <a:endParaRPr lang="zh-CN" altLang="en-US" sz="2800" b="1" dirty="0">
              <a:latin typeface="楷体" pitchFamily="49" charset="-122"/>
              <a:ea typeface="楷体" pitchFamily="49" charset="-122"/>
            </a:endParaRPr>
          </a:p>
        </p:txBody>
      </p:sp>
      <p:sp>
        <p:nvSpPr>
          <p:cNvPr id="76819" name="Text Box 19"/>
          <p:cNvSpPr txBox="1">
            <a:spLocks noChangeArrowheads="1"/>
          </p:cNvSpPr>
          <p:nvPr/>
        </p:nvSpPr>
        <p:spPr bwMode="auto">
          <a:xfrm>
            <a:off x="714348" y="3071810"/>
            <a:ext cx="1106393" cy="523220"/>
          </a:xfrm>
          <a:prstGeom prst="rect">
            <a:avLst/>
          </a:prstGeom>
          <a:noFill/>
          <a:ln w="9525">
            <a:noFill/>
            <a:miter lim="800000"/>
            <a:headEnd/>
            <a:tailEnd/>
          </a:ln>
          <a:effectLst/>
        </p:spPr>
        <p:txBody>
          <a:bodyPr wrap="none">
            <a:spAutoFit/>
          </a:bodyPr>
          <a:lstStyle/>
          <a:p>
            <a:r>
              <a:rPr lang="zh-CN" altLang="en-US" sz="2800" b="1" dirty="0">
                <a:solidFill>
                  <a:srgbClr val="0000CC"/>
                </a:solidFill>
              </a:rPr>
              <a:t>（</a:t>
            </a:r>
            <a:r>
              <a:rPr lang="en-US" altLang="zh-CN" sz="2800" b="1" dirty="0">
                <a:solidFill>
                  <a:srgbClr val="0000CC"/>
                </a:solidFill>
              </a:rPr>
              <a:t>1</a:t>
            </a:r>
            <a:r>
              <a:rPr lang="zh-CN" altLang="en-US" sz="2800" b="1" dirty="0">
                <a:solidFill>
                  <a:srgbClr val="0000CC"/>
                </a:solidFill>
              </a:rPr>
              <a:t>）</a:t>
            </a:r>
          </a:p>
        </p:txBody>
      </p:sp>
      <p:sp>
        <p:nvSpPr>
          <p:cNvPr id="76820" name="Text Box 20"/>
          <p:cNvSpPr txBox="1">
            <a:spLocks noChangeArrowheads="1"/>
          </p:cNvSpPr>
          <p:nvPr/>
        </p:nvSpPr>
        <p:spPr bwMode="auto">
          <a:xfrm>
            <a:off x="0" y="1000108"/>
            <a:ext cx="8912225" cy="523220"/>
          </a:xfrm>
          <a:prstGeom prst="rect">
            <a:avLst/>
          </a:prstGeom>
          <a:noFill/>
          <a:ln w="9525" algn="ctr">
            <a:noFill/>
            <a:miter lim="800000"/>
            <a:headEnd/>
            <a:tailEnd/>
          </a:ln>
          <a:effectLst/>
        </p:spPr>
        <p:txBody>
          <a:bodyPr>
            <a:spAutoFit/>
          </a:bodyPr>
          <a:lstStyle/>
          <a:p>
            <a:pPr>
              <a:spcBef>
                <a:spcPct val="50000"/>
              </a:spcBef>
            </a:pPr>
            <a:r>
              <a:rPr lang="en-US" altLang="zh-CN" sz="2800" b="1" dirty="0" smtClean="0">
                <a:latin typeface="黑体" pitchFamily="49" charset="-122"/>
                <a:ea typeface="黑体" pitchFamily="49" charset="-122"/>
              </a:rPr>
              <a:t>1</a:t>
            </a:r>
            <a:r>
              <a:rPr lang="zh-CN" altLang="en-US" sz="2800" b="1" dirty="0" smtClean="0">
                <a:latin typeface="黑体" pitchFamily="49" charset="-122"/>
                <a:ea typeface="黑体" pitchFamily="49" charset="-122"/>
              </a:rPr>
              <a:t>、根本</a:t>
            </a:r>
            <a:r>
              <a:rPr lang="zh-CN" altLang="en-US" sz="2800" b="1" dirty="0">
                <a:latin typeface="黑体" pitchFamily="49" charset="-122"/>
                <a:ea typeface="黑体" pitchFamily="49" charset="-122"/>
              </a:rPr>
              <a:t>因素：</a:t>
            </a:r>
            <a:r>
              <a:rPr lang="zh-CN" altLang="en-US" sz="2800" b="1" dirty="0">
                <a:solidFill>
                  <a:srgbClr val="0000FF"/>
                </a:solidFill>
                <a:latin typeface="黑体" panose="02010609060101010101" pitchFamily="49" charset="-122"/>
                <a:ea typeface="黑体" panose="02010609060101010101" pitchFamily="49" charset="-122"/>
              </a:rPr>
              <a:t>国家经济发展水平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20"/>
                                        </p:tgtEl>
                                        <p:attrNameLst>
                                          <p:attrName>style.visibility</p:attrName>
                                        </p:attrNameLst>
                                      </p:cBhvr>
                                      <p:to>
                                        <p:strVal val="visible"/>
                                      </p:to>
                                    </p:set>
                                    <p:animEffect transition="in" filter="blinds(horizontal)">
                                      <p:cBhvr>
                                        <p:cTn id="7" dur="500"/>
                                        <p:tgtEl>
                                          <p:spTgt spid="76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left)">
                                      <p:cBhvr>
                                        <p:cTn id="12" dur="500"/>
                                        <p:tgtEl>
                                          <p:spTgt spid="7680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809"/>
                                        </p:tgtEl>
                                        <p:attrNameLst>
                                          <p:attrName>style.visibility</p:attrName>
                                        </p:attrNameLst>
                                      </p:cBhvr>
                                      <p:to>
                                        <p:strVal val="visible"/>
                                      </p:to>
                                    </p:set>
                                    <p:anim calcmode="lin" valueType="num">
                                      <p:cBhvr additive="base">
                                        <p:cTn id="17" dur="500" fill="hold"/>
                                        <p:tgtEl>
                                          <p:spTgt spid="76809"/>
                                        </p:tgtEl>
                                        <p:attrNameLst>
                                          <p:attrName>ppt_x</p:attrName>
                                        </p:attrNameLst>
                                      </p:cBhvr>
                                      <p:tavLst>
                                        <p:tav tm="0">
                                          <p:val>
                                            <p:strVal val="1+#ppt_w/2"/>
                                          </p:val>
                                        </p:tav>
                                        <p:tav tm="100000">
                                          <p:val>
                                            <p:strVal val="#ppt_x"/>
                                          </p:val>
                                        </p:tav>
                                      </p:tavLst>
                                    </p:anim>
                                    <p:anim calcmode="lin" valueType="num">
                                      <p:cBhvr additive="base">
                                        <p:cTn id="18" dur="500" fill="hold"/>
                                        <p:tgtEl>
                                          <p:spTgt spid="7680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6819"/>
                                        </p:tgtEl>
                                        <p:attrNameLst>
                                          <p:attrName>style.visibility</p:attrName>
                                        </p:attrNameLst>
                                      </p:cBhvr>
                                      <p:to>
                                        <p:strVal val="visible"/>
                                      </p:to>
                                    </p:set>
                                    <p:animEffect transition="in" filter="wipe(down)">
                                      <p:cBhvr>
                                        <p:cTn id="23" dur="500"/>
                                        <p:tgtEl>
                                          <p:spTgt spid="76819"/>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76810"/>
                                        </p:tgtEl>
                                        <p:attrNameLst>
                                          <p:attrName>style.visibility</p:attrName>
                                        </p:attrNameLst>
                                      </p:cBhvr>
                                      <p:to>
                                        <p:strVal val="visible"/>
                                      </p:to>
                                    </p:set>
                                    <p:animEffect transition="in" filter="wipe(down)">
                                      <p:cBhvr>
                                        <p:cTn id="27" dur="500"/>
                                        <p:tgtEl>
                                          <p:spTgt spid="76810"/>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76811"/>
                                        </p:tgtEl>
                                        <p:attrNameLst>
                                          <p:attrName>style.visibility</p:attrName>
                                        </p:attrNameLst>
                                      </p:cBhvr>
                                      <p:to>
                                        <p:strVal val="visible"/>
                                      </p:to>
                                    </p:set>
                                    <p:animEffect transition="in" filter="wipe(down)">
                                      <p:cBhvr>
                                        <p:cTn id="31" dur="500"/>
                                        <p:tgtEl>
                                          <p:spTgt spid="768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6812"/>
                                        </p:tgtEl>
                                        <p:attrNameLst>
                                          <p:attrName>style.visibility</p:attrName>
                                        </p:attrNameLst>
                                      </p:cBhvr>
                                      <p:to>
                                        <p:strVal val="visible"/>
                                      </p:to>
                                    </p:set>
                                    <p:animEffect transition="in" filter="wipe(down)">
                                      <p:cBhvr>
                                        <p:cTn id="36" dur="500"/>
                                        <p:tgtEl>
                                          <p:spTgt spid="76812"/>
                                        </p:tgtEl>
                                      </p:cBhvr>
                                    </p:animEffect>
                                  </p:childTnLst>
                                </p:cTn>
                              </p:par>
                            </p:childTnLst>
                          </p:cTn>
                        </p:par>
                      </p:childTnLst>
                    </p:cTn>
                  </p:par>
                  <p:par>
                    <p:cTn id="37" fill="hold">
                      <p:stCondLst>
                        <p:cond delay="indefinite"/>
                      </p:stCondLst>
                      <p:childTnLst>
                        <p:par>
                          <p:cTn id="38" fill="hold">
                            <p:stCondLst>
                              <p:cond delay="0"/>
                            </p:stCondLst>
                            <p:childTnLst>
                              <p:par>
                                <p:cTn id="39" presetID="50" presetClass="entr" presetSubtype="0" decel="100000" fill="hold" grpId="0" nodeType="clickEffect">
                                  <p:stCondLst>
                                    <p:cond delay="0"/>
                                  </p:stCondLst>
                                  <p:childTnLst>
                                    <p:set>
                                      <p:cBhvr>
                                        <p:cTn id="40" dur="1" fill="hold">
                                          <p:stCondLst>
                                            <p:cond delay="0"/>
                                          </p:stCondLst>
                                        </p:cTn>
                                        <p:tgtEl>
                                          <p:spTgt spid="76814"/>
                                        </p:tgtEl>
                                        <p:attrNameLst>
                                          <p:attrName>style.visibility</p:attrName>
                                        </p:attrNameLst>
                                      </p:cBhvr>
                                      <p:to>
                                        <p:strVal val="visible"/>
                                      </p:to>
                                    </p:set>
                                    <p:anim calcmode="lin" valueType="num">
                                      <p:cBhvr>
                                        <p:cTn id="41" dur="1000" fill="hold"/>
                                        <p:tgtEl>
                                          <p:spTgt spid="76814"/>
                                        </p:tgtEl>
                                        <p:attrNameLst>
                                          <p:attrName>ppt_w</p:attrName>
                                        </p:attrNameLst>
                                      </p:cBhvr>
                                      <p:tavLst>
                                        <p:tav tm="0">
                                          <p:val>
                                            <p:strVal val="#ppt_w+.3"/>
                                          </p:val>
                                        </p:tav>
                                        <p:tav tm="100000">
                                          <p:val>
                                            <p:strVal val="#ppt_w"/>
                                          </p:val>
                                        </p:tav>
                                      </p:tavLst>
                                    </p:anim>
                                    <p:anim calcmode="lin" valueType="num">
                                      <p:cBhvr>
                                        <p:cTn id="42" dur="1000" fill="hold"/>
                                        <p:tgtEl>
                                          <p:spTgt spid="76814"/>
                                        </p:tgtEl>
                                        <p:attrNameLst>
                                          <p:attrName>ppt_h</p:attrName>
                                        </p:attrNameLst>
                                      </p:cBhvr>
                                      <p:tavLst>
                                        <p:tav tm="0">
                                          <p:val>
                                            <p:strVal val="#ppt_h"/>
                                          </p:val>
                                        </p:tav>
                                        <p:tav tm="100000">
                                          <p:val>
                                            <p:strVal val="#ppt_h"/>
                                          </p:val>
                                        </p:tav>
                                      </p:tavLst>
                                    </p:anim>
                                    <p:animEffect transition="in" filter="fade">
                                      <p:cBhvr>
                                        <p:cTn id="43" dur="1000"/>
                                        <p:tgtEl>
                                          <p:spTgt spid="76814"/>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76818"/>
                                        </p:tgtEl>
                                        <p:attrNameLst>
                                          <p:attrName>style.visibility</p:attrName>
                                        </p:attrNameLst>
                                      </p:cBhvr>
                                      <p:to>
                                        <p:strVal val="visible"/>
                                      </p:to>
                                    </p:set>
                                    <p:animEffect transition="in" filter="checkerboard(across)">
                                      <p:cBhvr>
                                        <p:cTn id="48" dur="500"/>
                                        <p:tgtEl>
                                          <p:spTgt spid="76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9" grpId="0"/>
      <p:bldP spid="76810" grpId="0" animBg="1"/>
      <p:bldP spid="76811" grpId="0" animBg="1"/>
      <p:bldP spid="76812" grpId="0" animBg="1"/>
      <p:bldP spid="76814" grpId="0"/>
      <p:bldP spid="76818" grpId="0" animBg="1"/>
      <p:bldP spid="76819" grpId="0"/>
      <p:bldP spid="7682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aphicFrame>
        <p:nvGraphicFramePr>
          <p:cNvPr id="105547" name="Group 75"/>
          <p:cNvGraphicFramePr>
            <a:graphicFrameLocks noGrp="1"/>
          </p:cNvGraphicFramePr>
          <p:nvPr/>
        </p:nvGraphicFramePr>
        <p:xfrm>
          <a:off x="0" y="0"/>
          <a:ext cx="9144000" cy="6303963"/>
        </p:xfrm>
        <a:graphic>
          <a:graphicData uri="http://schemas.openxmlformats.org/drawingml/2006/table">
            <a:tbl>
              <a:tblPr/>
              <a:tblGrid>
                <a:gridCol w="1579563"/>
                <a:gridCol w="3084512"/>
                <a:gridCol w="4479925"/>
              </a:tblGrid>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8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rgbClr val="99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en-US" altLang="zh-CN" sz="2000" b="1" i="0" u="none" strike="noStrike" cap="none" normalizeH="0" baseline="0" smtClean="0">
                        <a:ln>
                          <a:noFill/>
                        </a:ln>
                        <a:solidFill>
                          <a:srgbClr val="9966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8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rgbClr val="99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5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rgbClr val="99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rgbClr val="99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05" name="Rectangle 33"/>
          <p:cNvSpPr>
            <a:spLocks noChangeArrowheads="1"/>
          </p:cNvSpPr>
          <p:nvPr/>
        </p:nvSpPr>
        <p:spPr bwMode="auto">
          <a:xfrm>
            <a:off x="3779838" y="620713"/>
            <a:ext cx="1944687" cy="519112"/>
          </a:xfrm>
          <a:prstGeom prst="rect">
            <a:avLst/>
          </a:prstGeom>
          <a:noFill/>
          <a:ln w="9525">
            <a:noFill/>
            <a:miter lim="800000"/>
            <a:headEnd/>
            <a:tailEnd/>
          </a:ln>
          <a:effectLst/>
        </p:spPr>
        <p:txBody>
          <a:bodyPr>
            <a:spAutoFit/>
          </a:bodyPr>
          <a:lstStyle/>
          <a:p>
            <a:endParaRPr lang="zh-CN" altLang="zh-CN" sz="2800">
              <a:solidFill>
                <a:srgbClr val="0000FF"/>
              </a:solidFill>
              <a:effectLst>
                <a:outerShdw blurRad="38100" dist="38100" dir="2700000" algn="tl">
                  <a:srgbClr val="C0C0C0"/>
                </a:outerShdw>
              </a:effectLst>
            </a:endParaRPr>
          </a:p>
        </p:txBody>
      </p:sp>
      <p:sp>
        <p:nvSpPr>
          <p:cNvPr id="105506" name="Rectangle 34"/>
          <p:cNvSpPr>
            <a:spLocks noChangeArrowheads="1"/>
          </p:cNvSpPr>
          <p:nvPr/>
        </p:nvSpPr>
        <p:spPr bwMode="auto">
          <a:xfrm>
            <a:off x="3419475" y="5373688"/>
            <a:ext cx="1944688" cy="519112"/>
          </a:xfrm>
          <a:prstGeom prst="rect">
            <a:avLst/>
          </a:prstGeom>
          <a:noFill/>
          <a:ln w="9525">
            <a:noFill/>
            <a:miter lim="800000"/>
            <a:headEnd/>
            <a:tailEnd/>
          </a:ln>
          <a:effectLst/>
        </p:spPr>
        <p:txBody>
          <a:bodyPr>
            <a:spAutoFit/>
          </a:bodyPr>
          <a:lstStyle/>
          <a:p>
            <a:endParaRPr lang="zh-CN" altLang="zh-CN" sz="2800">
              <a:solidFill>
                <a:srgbClr val="0000FF"/>
              </a:solidFill>
              <a:effectLst>
                <a:outerShdw blurRad="38100" dist="38100" dir="2700000" algn="tl">
                  <a:srgbClr val="C0C0C0"/>
                </a:outerShdw>
              </a:effectLst>
            </a:endParaRPr>
          </a:p>
        </p:txBody>
      </p:sp>
      <p:sp>
        <p:nvSpPr>
          <p:cNvPr id="105507" name="Rectangle 35"/>
          <p:cNvSpPr>
            <a:spLocks noChangeArrowheads="1"/>
          </p:cNvSpPr>
          <p:nvPr/>
        </p:nvSpPr>
        <p:spPr bwMode="auto">
          <a:xfrm>
            <a:off x="214282" y="214290"/>
            <a:ext cx="1368425" cy="1077218"/>
          </a:xfrm>
          <a:prstGeom prst="rect">
            <a:avLst/>
          </a:prstGeom>
          <a:noFill/>
          <a:ln w="9525">
            <a:noFill/>
            <a:miter lim="800000"/>
            <a:headEnd/>
            <a:tailEnd/>
          </a:ln>
          <a:effectLst/>
        </p:spPr>
        <p:txBody>
          <a:bodyPr>
            <a:spAutoFit/>
          </a:bodyPr>
          <a:lstStyle/>
          <a:p>
            <a:pPr>
              <a:spcBef>
                <a:spcPct val="20000"/>
              </a:spcBef>
            </a:pPr>
            <a:r>
              <a:rPr lang="zh-CN" altLang="en-US" sz="3600" b="1" dirty="0">
                <a:solidFill>
                  <a:srgbClr val="009900"/>
                </a:solidFill>
                <a:latin typeface="黑体" pitchFamily="49" charset="-122"/>
                <a:ea typeface="黑体" pitchFamily="49" charset="-122"/>
              </a:rPr>
              <a:t>内容</a:t>
            </a:r>
          </a:p>
          <a:p>
            <a:endParaRPr lang="en-US" altLang="zh-CN" sz="2800" dirty="0">
              <a:solidFill>
                <a:srgbClr val="0000FF"/>
              </a:solidFill>
              <a:effectLst>
                <a:outerShdw blurRad="38100" dist="38100" dir="2700000" algn="tl">
                  <a:srgbClr val="C0C0C0"/>
                </a:outerShdw>
              </a:effectLst>
            </a:endParaRPr>
          </a:p>
        </p:txBody>
      </p:sp>
      <p:sp>
        <p:nvSpPr>
          <p:cNvPr id="105508" name="Rectangle 36"/>
          <p:cNvSpPr>
            <a:spLocks noChangeArrowheads="1"/>
          </p:cNvSpPr>
          <p:nvPr/>
        </p:nvSpPr>
        <p:spPr bwMode="auto">
          <a:xfrm>
            <a:off x="2000232" y="214290"/>
            <a:ext cx="2306636" cy="1077218"/>
          </a:xfrm>
          <a:prstGeom prst="rect">
            <a:avLst/>
          </a:prstGeom>
          <a:noFill/>
          <a:ln w="9525">
            <a:noFill/>
            <a:miter lim="800000"/>
            <a:headEnd/>
            <a:tailEnd/>
          </a:ln>
          <a:effectLst/>
        </p:spPr>
        <p:txBody>
          <a:bodyPr wrap="square">
            <a:spAutoFit/>
          </a:bodyPr>
          <a:lstStyle/>
          <a:p>
            <a:pPr>
              <a:spcBef>
                <a:spcPct val="20000"/>
              </a:spcBef>
            </a:pPr>
            <a:r>
              <a:rPr lang="zh-CN" altLang="en-US" sz="3600" b="1" dirty="0">
                <a:solidFill>
                  <a:srgbClr val="009900"/>
                </a:solidFill>
                <a:latin typeface="黑体" pitchFamily="49" charset="-122"/>
                <a:ea typeface="黑体" pitchFamily="49" charset="-122"/>
              </a:rPr>
              <a:t>基本要求</a:t>
            </a:r>
          </a:p>
          <a:p>
            <a:endParaRPr lang="en-US" altLang="zh-CN" sz="2800" dirty="0">
              <a:solidFill>
                <a:srgbClr val="009900"/>
              </a:solidFill>
              <a:effectLst>
                <a:outerShdw blurRad="38100" dist="38100" dir="2700000" algn="tl">
                  <a:srgbClr val="C0C0C0"/>
                </a:outerShdw>
              </a:effectLst>
            </a:endParaRPr>
          </a:p>
        </p:txBody>
      </p:sp>
      <p:sp>
        <p:nvSpPr>
          <p:cNvPr id="105512" name="Rectangle 40"/>
          <p:cNvSpPr>
            <a:spLocks noChangeArrowheads="1"/>
          </p:cNvSpPr>
          <p:nvPr/>
        </p:nvSpPr>
        <p:spPr bwMode="auto">
          <a:xfrm>
            <a:off x="5572132" y="214290"/>
            <a:ext cx="2160588" cy="1077218"/>
          </a:xfrm>
          <a:prstGeom prst="rect">
            <a:avLst/>
          </a:prstGeom>
          <a:noFill/>
          <a:ln w="9525">
            <a:noFill/>
            <a:miter lim="800000"/>
            <a:headEnd/>
            <a:tailEnd/>
          </a:ln>
          <a:effectLst/>
        </p:spPr>
        <p:txBody>
          <a:bodyPr>
            <a:spAutoFit/>
          </a:bodyPr>
          <a:lstStyle/>
          <a:p>
            <a:pPr>
              <a:spcBef>
                <a:spcPct val="20000"/>
              </a:spcBef>
            </a:pPr>
            <a:r>
              <a:rPr lang="zh-CN" altLang="en-US" sz="3600" b="1" dirty="0">
                <a:solidFill>
                  <a:srgbClr val="009900"/>
                </a:solidFill>
                <a:latin typeface="黑体" pitchFamily="49" charset="-122"/>
                <a:ea typeface="黑体" pitchFamily="49" charset="-122"/>
              </a:rPr>
              <a:t>错误表现</a:t>
            </a:r>
          </a:p>
          <a:p>
            <a:endParaRPr lang="en-US" altLang="zh-CN" sz="2800" dirty="0">
              <a:solidFill>
                <a:srgbClr val="0000FF"/>
              </a:solidFill>
              <a:effectLst>
                <a:outerShdw blurRad="38100" dist="38100" dir="2700000" algn="tl">
                  <a:srgbClr val="C0C0C0"/>
                </a:outerShdw>
              </a:effectLst>
            </a:endParaRPr>
          </a:p>
        </p:txBody>
      </p:sp>
      <p:sp>
        <p:nvSpPr>
          <p:cNvPr id="105514" name="Text Box 42"/>
          <p:cNvSpPr txBox="1">
            <a:spLocks noChangeArrowheads="1"/>
          </p:cNvSpPr>
          <p:nvPr/>
        </p:nvSpPr>
        <p:spPr bwMode="auto">
          <a:xfrm>
            <a:off x="4716463" y="1125538"/>
            <a:ext cx="4284662" cy="2308324"/>
          </a:xfrm>
          <a:prstGeom prst="rect">
            <a:avLst/>
          </a:prstGeom>
          <a:noFill/>
          <a:ln w="9525">
            <a:noFill/>
            <a:miter lim="800000"/>
            <a:headEnd/>
            <a:tailEnd/>
          </a:ln>
          <a:effectLst/>
        </p:spPr>
        <p:txBody>
          <a:bodyPr>
            <a:spAutoFit/>
          </a:bodyPr>
          <a:lstStyle/>
          <a:p>
            <a:pPr>
              <a:spcBef>
                <a:spcPct val="20000"/>
              </a:spcBef>
            </a:pPr>
            <a:r>
              <a:rPr lang="en-US" altLang="zh-CN" sz="2400" b="1" dirty="0">
                <a:solidFill>
                  <a:srgbClr val="0000FF"/>
                </a:solidFill>
              </a:rPr>
              <a:t>1.</a:t>
            </a:r>
            <a:r>
              <a:rPr lang="zh-CN" altLang="en-US" sz="2400" b="1" dirty="0">
                <a:solidFill>
                  <a:srgbClr val="0000FF"/>
                </a:solidFill>
              </a:rPr>
              <a:t>超出自己的经济承受能力的超前消费；</a:t>
            </a:r>
            <a:r>
              <a:rPr lang="en-US" altLang="zh-CN" sz="2400" b="1" dirty="0">
                <a:solidFill>
                  <a:srgbClr val="0000FF"/>
                </a:solidFill>
              </a:rPr>
              <a:t>2.</a:t>
            </a:r>
            <a:r>
              <a:rPr lang="zh-CN" altLang="en-US" sz="2400" b="1" dirty="0">
                <a:solidFill>
                  <a:srgbClr val="0000FF"/>
                </a:solidFill>
              </a:rPr>
              <a:t>过于节俭的滞后消费</a:t>
            </a:r>
          </a:p>
          <a:p>
            <a:pPr>
              <a:spcBef>
                <a:spcPct val="50000"/>
              </a:spcBef>
            </a:pPr>
            <a:endParaRPr lang="zh-CN" altLang="en-US" sz="2400" dirty="0">
              <a:solidFill>
                <a:schemeClr val="accent2"/>
              </a:solidFill>
              <a:effectLst>
                <a:outerShdw blurRad="38100" dist="38100" dir="2700000" algn="tl">
                  <a:srgbClr val="C0C0C0"/>
                </a:outerShdw>
              </a:effectLst>
              <a:ea typeface="新宋体" pitchFamily="49" charset="-122"/>
            </a:endParaRPr>
          </a:p>
          <a:p>
            <a:pPr>
              <a:spcBef>
                <a:spcPct val="50000"/>
              </a:spcBef>
            </a:pPr>
            <a:endParaRPr lang="en-US" altLang="zh-CN" sz="2400" dirty="0">
              <a:solidFill>
                <a:schemeClr val="accent2"/>
              </a:solidFill>
              <a:ea typeface="华文中宋" pitchFamily="2" charset="-122"/>
            </a:endParaRPr>
          </a:p>
        </p:txBody>
      </p:sp>
      <p:sp>
        <p:nvSpPr>
          <p:cNvPr id="105517" name="Text Box 45"/>
          <p:cNvSpPr txBox="1">
            <a:spLocks noChangeArrowheads="1"/>
          </p:cNvSpPr>
          <p:nvPr/>
        </p:nvSpPr>
        <p:spPr bwMode="auto">
          <a:xfrm>
            <a:off x="4716463" y="3789363"/>
            <a:ext cx="4283075" cy="1976437"/>
          </a:xfrm>
          <a:prstGeom prst="rect">
            <a:avLst/>
          </a:prstGeom>
          <a:noFill/>
          <a:ln w="9525">
            <a:noFill/>
            <a:miter lim="800000"/>
            <a:headEnd/>
            <a:tailEnd/>
          </a:ln>
          <a:effectLst/>
        </p:spPr>
        <p:txBody>
          <a:bodyPr>
            <a:spAutoFit/>
          </a:bodyPr>
          <a:lstStyle/>
          <a:p>
            <a:pPr>
              <a:spcBef>
                <a:spcPct val="20000"/>
              </a:spcBef>
            </a:pPr>
            <a:r>
              <a:rPr lang="zh-CN" altLang="en-US" sz="2400" b="1" dirty="0">
                <a:solidFill>
                  <a:srgbClr val="0000FF"/>
                </a:solidFill>
              </a:rPr>
              <a:t>资源浪费，环境污染，人与自然环境对立</a:t>
            </a:r>
          </a:p>
          <a:p>
            <a:pPr>
              <a:spcBef>
                <a:spcPct val="20000"/>
              </a:spcBef>
            </a:pPr>
            <a:endParaRPr lang="zh-CN" altLang="en-US" sz="2800" dirty="0">
              <a:solidFill>
                <a:schemeClr val="accent2"/>
              </a:solidFill>
            </a:endParaRPr>
          </a:p>
          <a:p>
            <a:pPr>
              <a:spcBef>
                <a:spcPct val="50000"/>
              </a:spcBef>
            </a:pPr>
            <a:endParaRPr lang="en-US" altLang="zh-CN" sz="2800" dirty="0">
              <a:solidFill>
                <a:srgbClr val="0000FF"/>
              </a:solidFill>
              <a:ea typeface="华文中宋" pitchFamily="2" charset="-122"/>
            </a:endParaRPr>
          </a:p>
        </p:txBody>
      </p:sp>
      <p:sp>
        <p:nvSpPr>
          <p:cNvPr id="105519" name="Text Box 47"/>
          <p:cNvSpPr txBox="1">
            <a:spLocks noChangeArrowheads="1"/>
          </p:cNvSpPr>
          <p:nvPr/>
        </p:nvSpPr>
        <p:spPr bwMode="auto">
          <a:xfrm>
            <a:off x="4643438" y="4941888"/>
            <a:ext cx="4500562" cy="1625060"/>
          </a:xfrm>
          <a:prstGeom prst="rect">
            <a:avLst/>
          </a:prstGeom>
          <a:noFill/>
          <a:ln w="9525">
            <a:noFill/>
            <a:miter lim="800000"/>
            <a:headEnd/>
            <a:tailEnd/>
          </a:ln>
          <a:effectLst/>
        </p:spPr>
        <p:txBody>
          <a:bodyPr>
            <a:spAutoFit/>
          </a:bodyPr>
          <a:lstStyle/>
          <a:p>
            <a:pPr>
              <a:spcBef>
                <a:spcPct val="20000"/>
              </a:spcBef>
            </a:pPr>
            <a:r>
              <a:rPr lang="en-US" altLang="zh-CN" sz="2400" b="1" dirty="0">
                <a:solidFill>
                  <a:srgbClr val="0000FF"/>
                </a:solidFill>
              </a:rPr>
              <a:t>1.</a:t>
            </a:r>
            <a:r>
              <a:rPr lang="zh-CN" altLang="en-US" sz="2400" b="1" dirty="0">
                <a:solidFill>
                  <a:srgbClr val="0000FF"/>
                </a:solidFill>
              </a:rPr>
              <a:t>铺张浪费；</a:t>
            </a:r>
            <a:r>
              <a:rPr lang="en-US" altLang="zh-CN" sz="2400" b="1" dirty="0">
                <a:solidFill>
                  <a:srgbClr val="0000FF"/>
                </a:solidFill>
              </a:rPr>
              <a:t>2.</a:t>
            </a:r>
            <a:r>
              <a:rPr lang="zh-CN" altLang="en-US" sz="2400" b="1" dirty="0">
                <a:solidFill>
                  <a:srgbClr val="0000FF"/>
                </a:solidFill>
              </a:rPr>
              <a:t>困难面前畏缩不前，缺少战胜困难的信心和勇气</a:t>
            </a:r>
          </a:p>
          <a:p>
            <a:pPr>
              <a:spcBef>
                <a:spcPct val="20000"/>
              </a:spcBef>
            </a:pPr>
            <a:endParaRPr lang="zh-CN" altLang="en-US" b="1" dirty="0">
              <a:solidFill>
                <a:srgbClr val="0000FF"/>
              </a:solidFill>
            </a:endParaRPr>
          </a:p>
          <a:p>
            <a:pPr>
              <a:spcBef>
                <a:spcPct val="50000"/>
              </a:spcBef>
            </a:pPr>
            <a:endParaRPr lang="en-US" altLang="zh-CN" sz="2000" b="1" dirty="0">
              <a:solidFill>
                <a:srgbClr val="0000FF"/>
              </a:solidFill>
              <a:ea typeface="华文中宋" pitchFamily="2" charset="-122"/>
            </a:endParaRPr>
          </a:p>
        </p:txBody>
      </p:sp>
      <p:sp>
        <p:nvSpPr>
          <p:cNvPr id="105521" name="Text Box 49"/>
          <p:cNvSpPr txBox="1">
            <a:spLocks noChangeArrowheads="1"/>
          </p:cNvSpPr>
          <p:nvPr/>
        </p:nvSpPr>
        <p:spPr bwMode="auto">
          <a:xfrm>
            <a:off x="4584978" y="2420888"/>
            <a:ext cx="4560590" cy="2271391"/>
          </a:xfrm>
          <a:prstGeom prst="rect">
            <a:avLst/>
          </a:prstGeom>
          <a:noFill/>
          <a:ln w="9525">
            <a:noFill/>
            <a:miter lim="800000"/>
            <a:headEnd/>
            <a:tailEnd/>
          </a:ln>
          <a:effectLst/>
        </p:spPr>
        <p:txBody>
          <a:bodyPr wrap="square">
            <a:spAutoFit/>
          </a:bodyPr>
          <a:lstStyle/>
          <a:p>
            <a:pPr>
              <a:spcBef>
                <a:spcPct val="20000"/>
              </a:spcBef>
            </a:pPr>
            <a:r>
              <a:rPr lang="en-US" altLang="zh-CN" sz="2400" b="1" dirty="0">
                <a:solidFill>
                  <a:srgbClr val="0000FF"/>
                </a:solidFill>
              </a:rPr>
              <a:t>1.</a:t>
            </a:r>
            <a:r>
              <a:rPr lang="zh-CN" altLang="en-US" sz="2400" b="1" dirty="0">
                <a:solidFill>
                  <a:srgbClr val="0000FF"/>
                </a:solidFill>
              </a:rPr>
              <a:t>消费是跟风随大流；</a:t>
            </a:r>
          </a:p>
          <a:p>
            <a:pPr>
              <a:spcBef>
                <a:spcPct val="20000"/>
              </a:spcBef>
            </a:pPr>
            <a:r>
              <a:rPr lang="en-US" altLang="zh-CN" sz="2400" b="1" dirty="0">
                <a:solidFill>
                  <a:srgbClr val="0000FF"/>
                </a:solidFill>
              </a:rPr>
              <a:t>2.</a:t>
            </a:r>
            <a:r>
              <a:rPr lang="zh-CN" altLang="en-US" sz="2400" b="1" dirty="0">
                <a:solidFill>
                  <a:srgbClr val="0000FF"/>
                </a:solidFill>
              </a:rPr>
              <a:t>情绪化消费；</a:t>
            </a:r>
            <a:r>
              <a:rPr lang="en-US" altLang="zh-CN" sz="2400" b="1" dirty="0">
                <a:solidFill>
                  <a:srgbClr val="0000FF"/>
                </a:solidFill>
              </a:rPr>
              <a:t>3.</a:t>
            </a:r>
            <a:r>
              <a:rPr lang="zh-CN" altLang="en-US" sz="2400" b="1" dirty="0">
                <a:solidFill>
                  <a:srgbClr val="0000FF"/>
                </a:solidFill>
              </a:rPr>
              <a:t>只重视物质消费，忽视精神消费</a:t>
            </a:r>
          </a:p>
          <a:p>
            <a:pPr>
              <a:spcBef>
                <a:spcPct val="20000"/>
              </a:spcBef>
            </a:pPr>
            <a:endParaRPr lang="zh-CN" altLang="en-US" sz="2400" dirty="0">
              <a:solidFill>
                <a:schemeClr val="accent2"/>
              </a:solidFill>
            </a:endParaRPr>
          </a:p>
          <a:p>
            <a:pPr>
              <a:spcBef>
                <a:spcPct val="50000"/>
              </a:spcBef>
            </a:pPr>
            <a:endParaRPr lang="en-US" altLang="zh-CN" sz="2400" b="0" dirty="0">
              <a:solidFill>
                <a:schemeClr val="tx1"/>
              </a:solidFill>
            </a:endParaRPr>
          </a:p>
        </p:txBody>
      </p:sp>
      <p:sp>
        <p:nvSpPr>
          <p:cNvPr id="105522" name="Text Box 50"/>
          <p:cNvSpPr txBox="1">
            <a:spLocks noChangeArrowheads="1"/>
          </p:cNvSpPr>
          <p:nvPr/>
        </p:nvSpPr>
        <p:spPr bwMode="auto">
          <a:xfrm>
            <a:off x="0" y="1196975"/>
            <a:ext cx="2266950" cy="830997"/>
          </a:xfrm>
          <a:prstGeom prst="rect">
            <a:avLst/>
          </a:prstGeom>
          <a:noFill/>
          <a:ln w="9525">
            <a:noFill/>
            <a:miter lim="800000"/>
            <a:headEnd/>
            <a:tailEnd/>
          </a:ln>
          <a:effectLst/>
        </p:spPr>
        <p:txBody>
          <a:bodyPr>
            <a:spAutoFit/>
          </a:bodyPr>
          <a:lstStyle/>
          <a:p>
            <a:r>
              <a:rPr lang="zh-CN" altLang="en-US" sz="2400" b="1" dirty="0">
                <a:latin typeface="黑体" panose="02010609060101010101" pitchFamily="49" charset="-122"/>
                <a:ea typeface="黑体" panose="02010609060101010101" pitchFamily="49" charset="-122"/>
              </a:rPr>
              <a:t>量入为出</a:t>
            </a:r>
          </a:p>
          <a:p>
            <a:r>
              <a:rPr lang="zh-CN" altLang="en-US" sz="2400" b="1" dirty="0">
                <a:latin typeface="黑体" panose="02010609060101010101" pitchFamily="49" charset="-122"/>
                <a:ea typeface="黑体" panose="02010609060101010101" pitchFamily="49" charset="-122"/>
              </a:rPr>
              <a:t>适度消费</a:t>
            </a:r>
          </a:p>
        </p:txBody>
      </p:sp>
      <p:sp>
        <p:nvSpPr>
          <p:cNvPr id="105523" name="Text Box 51"/>
          <p:cNvSpPr txBox="1">
            <a:spLocks noChangeArrowheads="1"/>
          </p:cNvSpPr>
          <p:nvPr/>
        </p:nvSpPr>
        <p:spPr bwMode="auto">
          <a:xfrm>
            <a:off x="107950" y="2565400"/>
            <a:ext cx="3311525" cy="1384995"/>
          </a:xfrm>
          <a:prstGeom prst="rect">
            <a:avLst/>
          </a:prstGeom>
          <a:noFill/>
          <a:ln w="9525">
            <a:noFill/>
            <a:miter lim="800000"/>
            <a:headEnd/>
            <a:tailEnd/>
          </a:ln>
          <a:effectLst/>
        </p:spPr>
        <p:txBody>
          <a:bodyPr>
            <a:spAutoFit/>
          </a:bodyPr>
          <a:lstStyle/>
          <a:p>
            <a:r>
              <a:rPr lang="zh-CN" altLang="en-US" sz="2400" b="1" dirty="0">
                <a:latin typeface="黑体" panose="02010609060101010101" pitchFamily="49" charset="-122"/>
                <a:ea typeface="黑体" panose="02010609060101010101" pitchFamily="49" charset="-122"/>
              </a:rPr>
              <a:t>避免盲从</a:t>
            </a:r>
          </a:p>
          <a:p>
            <a:r>
              <a:rPr lang="zh-CN" altLang="en-US" sz="2400" b="1" dirty="0">
                <a:latin typeface="黑体" panose="02010609060101010101" pitchFamily="49" charset="-122"/>
                <a:ea typeface="黑体" panose="02010609060101010101" pitchFamily="49" charset="-122"/>
              </a:rPr>
              <a:t>理性消费</a:t>
            </a:r>
          </a:p>
          <a:p>
            <a:pPr>
              <a:spcBef>
                <a:spcPct val="50000"/>
              </a:spcBef>
            </a:pPr>
            <a:endParaRPr lang="en-US" altLang="zh-CN" sz="2400" dirty="0">
              <a:solidFill>
                <a:srgbClr val="0000FF"/>
              </a:solidFill>
              <a:ea typeface="华文中宋" pitchFamily="2" charset="-122"/>
            </a:endParaRPr>
          </a:p>
        </p:txBody>
      </p:sp>
      <p:sp>
        <p:nvSpPr>
          <p:cNvPr id="105524" name="Text Box 52"/>
          <p:cNvSpPr txBox="1">
            <a:spLocks noChangeArrowheads="1"/>
          </p:cNvSpPr>
          <p:nvPr/>
        </p:nvSpPr>
        <p:spPr bwMode="auto">
          <a:xfrm>
            <a:off x="0" y="3789363"/>
            <a:ext cx="2555875" cy="1200329"/>
          </a:xfrm>
          <a:prstGeom prst="rect">
            <a:avLst/>
          </a:prstGeom>
          <a:noFill/>
          <a:ln w="9525">
            <a:noFill/>
            <a:miter lim="800000"/>
            <a:headEnd/>
            <a:tailEnd/>
          </a:ln>
          <a:effectLst/>
        </p:spPr>
        <p:txBody>
          <a:bodyPr>
            <a:spAutoFit/>
          </a:bodyPr>
          <a:lstStyle/>
          <a:p>
            <a:r>
              <a:rPr lang="zh-CN" altLang="en-US" sz="2400" b="1" dirty="0">
                <a:latin typeface="黑体" panose="02010609060101010101" pitchFamily="49" charset="-122"/>
                <a:ea typeface="黑体" panose="02010609060101010101" pitchFamily="49" charset="-122"/>
              </a:rPr>
              <a:t>保护环境</a:t>
            </a:r>
          </a:p>
          <a:p>
            <a:r>
              <a:rPr lang="zh-CN" altLang="en-US" sz="2400" b="1" dirty="0">
                <a:latin typeface="黑体" panose="02010609060101010101" pitchFamily="49" charset="-122"/>
                <a:ea typeface="黑体" panose="02010609060101010101" pitchFamily="49" charset="-122"/>
              </a:rPr>
              <a:t>绿色消费</a:t>
            </a:r>
          </a:p>
          <a:p>
            <a:endParaRPr lang="en-US" altLang="zh-CN" sz="2400" b="1" dirty="0">
              <a:latin typeface="黑体" panose="02010609060101010101" pitchFamily="49" charset="-122"/>
              <a:ea typeface="黑体" panose="02010609060101010101" pitchFamily="49" charset="-122"/>
            </a:endParaRPr>
          </a:p>
        </p:txBody>
      </p:sp>
      <p:sp>
        <p:nvSpPr>
          <p:cNvPr id="105525" name="Text Box 53"/>
          <p:cNvSpPr txBox="1">
            <a:spLocks noChangeArrowheads="1"/>
          </p:cNvSpPr>
          <p:nvPr/>
        </p:nvSpPr>
        <p:spPr bwMode="auto">
          <a:xfrm>
            <a:off x="0" y="4941888"/>
            <a:ext cx="3240088" cy="1384995"/>
          </a:xfrm>
          <a:prstGeom prst="rect">
            <a:avLst/>
          </a:prstGeom>
          <a:noFill/>
          <a:ln w="9525">
            <a:noFill/>
            <a:miter lim="800000"/>
            <a:headEnd/>
            <a:tailEnd/>
          </a:ln>
          <a:effectLst/>
        </p:spPr>
        <p:txBody>
          <a:bodyPr>
            <a:spAutoFit/>
          </a:bodyPr>
          <a:lstStyle/>
          <a:p>
            <a:r>
              <a:rPr lang="zh-CN" altLang="en-US" sz="2400" b="1" dirty="0">
                <a:latin typeface="黑体" panose="02010609060101010101" pitchFamily="49" charset="-122"/>
                <a:ea typeface="黑体" panose="02010609060101010101" pitchFamily="49" charset="-122"/>
              </a:rPr>
              <a:t>勤俭节约</a:t>
            </a:r>
          </a:p>
          <a:p>
            <a:r>
              <a:rPr lang="zh-CN" altLang="en-US" sz="2400" b="1" dirty="0">
                <a:latin typeface="黑体" panose="02010609060101010101" pitchFamily="49" charset="-122"/>
                <a:ea typeface="黑体" panose="02010609060101010101" pitchFamily="49" charset="-122"/>
              </a:rPr>
              <a:t>艰苦奋斗</a:t>
            </a:r>
          </a:p>
          <a:p>
            <a:pPr>
              <a:spcBef>
                <a:spcPct val="50000"/>
              </a:spcBef>
            </a:pPr>
            <a:endParaRPr lang="en-US" altLang="zh-CN" sz="2400" b="1" dirty="0">
              <a:solidFill>
                <a:srgbClr val="0000FF"/>
              </a:solidFill>
              <a:ea typeface="华文中宋" pitchFamily="2" charset="-122"/>
            </a:endParaRPr>
          </a:p>
        </p:txBody>
      </p:sp>
      <p:sp>
        <p:nvSpPr>
          <p:cNvPr id="105527" name="Text Box 55"/>
          <p:cNvSpPr txBox="1">
            <a:spLocks noChangeArrowheads="1"/>
          </p:cNvSpPr>
          <p:nvPr/>
        </p:nvSpPr>
        <p:spPr bwMode="auto">
          <a:xfrm>
            <a:off x="1727994" y="1196975"/>
            <a:ext cx="2736850" cy="1292662"/>
          </a:xfrm>
          <a:prstGeom prst="rect">
            <a:avLst/>
          </a:prstGeom>
          <a:noFill/>
          <a:ln w="9525">
            <a:noFill/>
            <a:miter lim="800000"/>
            <a:headEnd/>
            <a:tailEnd/>
          </a:ln>
          <a:effectLst/>
        </p:spPr>
        <p:txBody>
          <a:bodyPr>
            <a:spAutoFit/>
          </a:bodyPr>
          <a:lstStyle/>
          <a:p>
            <a:r>
              <a:rPr lang="zh-CN" altLang="en-US" sz="2400" b="1" dirty="0">
                <a:solidFill>
                  <a:srgbClr val="0000FF"/>
                </a:solidFill>
              </a:rPr>
              <a:t>在自己的经济承受能力之内进行消费</a:t>
            </a:r>
          </a:p>
          <a:p>
            <a:pPr>
              <a:spcBef>
                <a:spcPct val="50000"/>
              </a:spcBef>
            </a:pPr>
            <a:endParaRPr lang="en-US" altLang="zh-CN" sz="2000" b="1" dirty="0">
              <a:solidFill>
                <a:srgbClr val="0000FF"/>
              </a:solidFill>
              <a:ea typeface="华文中宋" pitchFamily="2" charset="-122"/>
            </a:endParaRPr>
          </a:p>
        </p:txBody>
      </p:sp>
      <p:sp>
        <p:nvSpPr>
          <p:cNvPr id="105528" name="Text Box 56"/>
          <p:cNvSpPr txBox="1">
            <a:spLocks noChangeArrowheads="1"/>
          </p:cNvSpPr>
          <p:nvPr/>
        </p:nvSpPr>
        <p:spPr bwMode="auto">
          <a:xfrm>
            <a:off x="1763713" y="2636838"/>
            <a:ext cx="2736850" cy="1384995"/>
          </a:xfrm>
          <a:prstGeom prst="rect">
            <a:avLst/>
          </a:prstGeom>
          <a:noFill/>
          <a:ln w="9525">
            <a:noFill/>
            <a:miter lim="800000"/>
            <a:headEnd/>
            <a:tailEnd/>
          </a:ln>
          <a:effectLst/>
        </p:spPr>
        <p:txBody>
          <a:bodyPr>
            <a:spAutoFit/>
          </a:bodyPr>
          <a:lstStyle/>
          <a:p>
            <a:pPr>
              <a:spcBef>
                <a:spcPct val="20000"/>
              </a:spcBef>
            </a:pPr>
            <a:r>
              <a:rPr lang="zh-CN" altLang="en-US" sz="2400" b="1" dirty="0">
                <a:solidFill>
                  <a:srgbClr val="0000FF"/>
                </a:solidFill>
              </a:rPr>
              <a:t>有主见，保持冷静的头脑</a:t>
            </a:r>
          </a:p>
          <a:p>
            <a:pPr>
              <a:spcBef>
                <a:spcPct val="50000"/>
              </a:spcBef>
            </a:pPr>
            <a:endParaRPr lang="en-US" altLang="zh-CN" sz="2400" dirty="0">
              <a:solidFill>
                <a:schemeClr val="accent2"/>
              </a:solidFill>
              <a:ea typeface="华文中宋" pitchFamily="2" charset="-122"/>
            </a:endParaRPr>
          </a:p>
        </p:txBody>
      </p:sp>
      <p:sp>
        <p:nvSpPr>
          <p:cNvPr id="105529" name="Text Box 57"/>
          <p:cNvSpPr txBox="1">
            <a:spLocks noChangeArrowheads="1"/>
          </p:cNvSpPr>
          <p:nvPr/>
        </p:nvSpPr>
        <p:spPr bwMode="auto">
          <a:xfrm>
            <a:off x="1692275" y="3860800"/>
            <a:ext cx="2736850" cy="1384995"/>
          </a:xfrm>
          <a:prstGeom prst="rect">
            <a:avLst/>
          </a:prstGeom>
          <a:noFill/>
          <a:ln w="9525">
            <a:noFill/>
            <a:miter lim="800000"/>
            <a:headEnd/>
            <a:tailEnd/>
          </a:ln>
          <a:effectLst/>
        </p:spPr>
        <p:txBody>
          <a:bodyPr>
            <a:spAutoFit/>
          </a:bodyPr>
          <a:lstStyle/>
          <a:p>
            <a:pPr>
              <a:spcBef>
                <a:spcPct val="20000"/>
              </a:spcBef>
            </a:pPr>
            <a:r>
              <a:rPr lang="zh-CN" altLang="en-US" sz="2400" b="1" dirty="0">
                <a:solidFill>
                  <a:srgbClr val="0000FF"/>
                </a:solidFill>
              </a:rPr>
              <a:t>保护消费者健康，节约资源</a:t>
            </a:r>
          </a:p>
          <a:p>
            <a:pPr>
              <a:spcBef>
                <a:spcPct val="50000"/>
              </a:spcBef>
            </a:pPr>
            <a:endParaRPr lang="en-US" altLang="zh-CN" sz="2400" dirty="0">
              <a:solidFill>
                <a:schemeClr val="accent2"/>
              </a:solidFill>
              <a:ea typeface="华文中宋" pitchFamily="2" charset="-122"/>
            </a:endParaRPr>
          </a:p>
        </p:txBody>
      </p:sp>
      <p:sp>
        <p:nvSpPr>
          <p:cNvPr id="105530" name="Text Box 58"/>
          <p:cNvSpPr txBox="1">
            <a:spLocks noChangeArrowheads="1"/>
          </p:cNvSpPr>
          <p:nvPr/>
        </p:nvSpPr>
        <p:spPr bwMode="auto">
          <a:xfrm>
            <a:off x="1476375" y="4868863"/>
            <a:ext cx="3240088" cy="1200329"/>
          </a:xfrm>
          <a:prstGeom prst="rect">
            <a:avLst/>
          </a:prstGeom>
          <a:noFill/>
          <a:ln w="9525">
            <a:noFill/>
            <a:miter lim="800000"/>
            <a:headEnd/>
            <a:tailEnd/>
          </a:ln>
          <a:effectLst/>
        </p:spPr>
        <p:txBody>
          <a:bodyPr>
            <a:spAutoFit/>
          </a:bodyPr>
          <a:lstStyle/>
          <a:p>
            <a:pPr>
              <a:spcBef>
                <a:spcPct val="20000"/>
              </a:spcBef>
            </a:pPr>
            <a:r>
              <a:rPr kumimoji="0" lang="zh-CN" altLang="en-US" sz="2400" b="1" dirty="0">
                <a:solidFill>
                  <a:srgbClr val="0000FF"/>
                </a:solidFill>
              </a:rPr>
              <a:t>艰苦朴素、勤俭节约自强不息、与时俱进开拓创新</a:t>
            </a:r>
            <a:endParaRPr lang="zh-CN" altLang="en-US" sz="2400" b="1" dirty="0">
              <a:solidFill>
                <a:srgbClr val="0000FF"/>
              </a:solidFill>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507"/>
                                        </p:tgtEl>
                                        <p:attrNameLst>
                                          <p:attrName>style.visibility</p:attrName>
                                        </p:attrNameLst>
                                      </p:cBhvr>
                                      <p:to>
                                        <p:strVal val="visible"/>
                                      </p:to>
                                    </p:set>
                                    <p:animEffect transition="in" filter="blinds(horizontal)">
                                      <p:cBhvr>
                                        <p:cTn id="7" dur="500"/>
                                        <p:tgtEl>
                                          <p:spTgt spid="1055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5508"/>
                                        </p:tgtEl>
                                        <p:attrNameLst>
                                          <p:attrName>style.visibility</p:attrName>
                                        </p:attrNameLst>
                                      </p:cBhvr>
                                      <p:to>
                                        <p:strVal val="visible"/>
                                      </p:to>
                                    </p:set>
                                    <p:animEffect transition="in" filter="box(in)">
                                      <p:cBhvr>
                                        <p:cTn id="12" dur="500"/>
                                        <p:tgtEl>
                                          <p:spTgt spid="1055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512"/>
                                        </p:tgtEl>
                                        <p:attrNameLst>
                                          <p:attrName>style.visibility</p:attrName>
                                        </p:attrNameLst>
                                      </p:cBhvr>
                                      <p:to>
                                        <p:strVal val="visible"/>
                                      </p:to>
                                    </p:set>
                                    <p:animEffect transition="in" filter="checkerboard(across)">
                                      <p:cBhvr>
                                        <p:cTn id="17" dur="500"/>
                                        <p:tgtEl>
                                          <p:spTgt spid="1055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5522"/>
                                        </p:tgtEl>
                                        <p:attrNameLst>
                                          <p:attrName>style.visibility</p:attrName>
                                        </p:attrNameLst>
                                      </p:cBhvr>
                                      <p:to>
                                        <p:strVal val="visible"/>
                                      </p:to>
                                    </p:set>
                                    <p:animEffect transition="in" filter="checkerboard(across)">
                                      <p:cBhvr>
                                        <p:cTn id="22" dur="500"/>
                                        <p:tgtEl>
                                          <p:spTgt spid="1055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523"/>
                                        </p:tgtEl>
                                        <p:attrNameLst>
                                          <p:attrName>style.visibility</p:attrName>
                                        </p:attrNameLst>
                                      </p:cBhvr>
                                      <p:to>
                                        <p:strVal val="visible"/>
                                      </p:to>
                                    </p:set>
                                    <p:animEffect transition="in" filter="blinds(horizontal)">
                                      <p:cBhvr>
                                        <p:cTn id="27" dur="500"/>
                                        <p:tgtEl>
                                          <p:spTgt spid="10552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5524"/>
                                        </p:tgtEl>
                                        <p:attrNameLst>
                                          <p:attrName>style.visibility</p:attrName>
                                        </p:attrNameLst>
                                      </p:cBhvr>
                                      <p:to>
                                        <p:strVal val="visible"/>
                                      </p:to>
                                    </p:set>
                                    <p:animEffect transition="in" filter="diamond(in)">
                                      <p:cBhvr>
                                        <p:cTn id="32" dur="2000"/>
                                        <p:tgtEl>
                                          <p:spTgt spid="1055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525"/>
                                        </p:tgtEl>
                                        <p:attrNameLst>
                                          <p:attrName>style.visibility</p:attrName>
                                        </p:attrNameLst>
                                      </p:cBhvr>
                                      <p:to>
                                        <p:strVal val="visible"/>
                                      </p:to>
                                    </p:set>
                                    <p:animEffect transition="in" filter="blinds(horizontal)">
                                      <p:cBhvr>
                                        <p:cTn id="37" dur="500"/>
                                        <p:tgtEl>
                                          <p:spTgt spid="10552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05527"/>
                                        </p:tgtEl>
                                        <p:attrNameLst>
                                          <p:attrName>style.visibility</p:attrName>
                                        </p:attrNameLst>
                                      </p:cBhvr>
                                      <p:to>
                                        <p:strVal val="visible"/>
                                      </p:to>
                                    </p:set>
                                    <p:animEffect transition="in" filter="circle(in)">
                                      <p:cBhvr>
                                        <p:cTn id="42" dur="2000"/>
                                        <p:tgtEl>
                                          <p:spTgt spid="105527"/>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05514">
                                            <p:txEl>
                                              <p:pRg st="0" end="0"/>
                                            </p:txEl>
                                          </p:spTgt>
                                        </p:tgtEl>
                                        <p:attrNameLst>
                                          <p:attrName>style.visibility</p:attrName>
                                        </p:attrNameLst>
                                      </p:cBhvr>
                                      <p:to>
                                        <p:strVal val="visible"/>
                                      </p:to>
                                    </p:set>
                                    <p:animEffect transition="in" filter="diamond(in)">
                                      <p:cBhvr>
                                        <p:cTn id="47" dur="2000"/>
                                        <p:tgtEl>
                                          <p:spTgt spid="1055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5528"/>
                                        </p:tgtEl>
                                        <p:attrNameLst>
                                          <p:attrName>style.visibility</p:attrName>
                                        </p:attrNameLst>
                                      </p:cBhvr>
                                      <p:to>
                                        <p:strVal val="visible"/>
                                      </p:to>
                                    </p:set>
                                    <p:anim calcmode="lin" valueType="num">
                                      <p:cBhvr additive="base">
                                        <p:cTn id="52" dur="500" fill="hold"/>
                                        <p:tgtEl>
                                          <p:spTgt spid="105528"/>
                                        </p:tgtEl>
                                        <p:attrNameLst>
                                          <p:attrName>ppt_x</p:attrName>
                                        </p:attrNameLst>
                                      </p:cBhvr>
                                      <p:tavLst>
                                        <p:tav tm="0">
                                          <p:val>
                                            <p:strVal val="#ppt_x"/>
                                          </p:val>
                                        </p:tav>
                                        <p:tav tm="100000">
                                          <p:val>
                                            <p:strVal val="#ppt_x"/>
                                          </p:val>
                                        </p:tav>
                                      </p:tavLst>
                                    </p:anim>
                                    <p:anim calcmode="lin" valueType="num">
                                      <p:cBhvr additive="base">
                                        <p:cTn id="53" dur="500" fill="hold"/>
                                        <p:tgtEl>
                                          <p:spTgt spid="10552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105521"/>
                                        </p:tgtEl>
                                        <p:attrNameLst>
                                          <p:attrName>style.visibility</p:attrName>
                                        </p:attrNameLst>
                                      </p:cBhvr>
                                      <p:to>
                                        <p:strVal val="visible"/>
                                      </p:to>
                                    </p:set>
                                    <p:animEffect transition="in" filter="diamond(in)">
                                      <p:cBhvr>
                                        <p:cTn id="58" dur="2000"/>
                                        <p:tgtEl>
                                          <p:spTgt spid="10552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05529"/>
                                        </p:tgtEl>
                                        <p:attrNameLst>
                                          <p:attrName>style.visibility</p:attrName>
                                        </p:attrNameLst>
                                      </p:cBhvr>
                                      <p:to>
                                        <p:strVal val="visible"/>
                                      </p:to>
                                    </p:set>
                                    <p:animEffect transition="in" filter="box(in)">
                                      <p:cBhvr>
                                        <p:cTn id="63" dur="500"/>
                                        <p:tgtEl>
                                          <p:spTgt spid="1055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105517"/>
                                        </p:tgtEl>
                                        <p:attrNameLst>
                                          <p:attrName>style.visibility</p:attrName>
                                        </p:attrNameLst>
                                      </p:cBhvr>
                                      <p:to>
                                        <p:strVal val="visible"/>
                                      </p:to>
                                    </p:set>
                                    <p:animEffect transition="in" filter="diamond(in)">
                                      <p:cBhvr>
                                        <p:cTn id="68" dur="2000"/>
                                        <p:tgtEl>
                                          <p:spTgt spid="105517"/>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4" fill="hold" grpId="0" nodeType="clickEffect">
                                  <p:stCondLst>
                                    <p:cond delay="0"/>
                                  </p:stCondLst>
                                  <p:childTnLst>
                                    <p:set>
                                      <p:cBhvr>
                                        <p:cTn id="72" dur="1" fill="hold">
                                          <p:stCondLst>
                                            <p:cond delay="0"/>
                                          </p:stCondLst>
                                        </p:cTn>
                                        <p:tgtEl>
                                          <p:spTgt spid="105530"/>
                                        </p:tgtEl>
                                        <p:attrNameLst>
                                          <p:attrName>style.visibility</p:attrName>
                                        </p:attrNameLst>
                                      </p:cBhvr>
                                      <p:to>
                                        <p:strVal val="visible"/>
                                      </p:to>
                                    </p:set>
                                    <p:animEffect transition="in" filter="wheel(4)">
                                      <p:cBhvr>
                                        <p:cTn id="73" dur="2000"/>
                                        <p:tgtEl>
                                          <p:spTgt spid="105530"/>
                                        </p:tgtEl>
                                      </p:cBhvr>
                                    </p:animEffect>
                                  </p:childTnLst>
                                </p:cTn>
                              </p:par>
                            </p:childTnLst>
                          </p:cTn>
                        </p:par>
                      </p:childTnLst>
                    </p:cTn>
                  </p:par>
                  <p:par>
                    <p:cTn id="74" fill="hold">
                      <p:stCondLst>
                        <p:cond delay="indefinite"/>
                      </p:stCondLst>
                      <p:childTnLst>
                        <p:par>
                          <p:cTn id="75" fill="hold">
                            <p:stCondLst>
                              <p:cond delay="0"/>
                            </p:stCondLst>
                            <p:childTnLst>
                              <p:par>
                                <p:cTn id="76" presetID="13" presetClass="entr" presetSubtype="16" fill="hold" grpId="0" nodeType="clickEffect">
                                  <p:stCondLst>
                                    <p:cond delay="0"/>
                                  </p:stCondLst>
                                  <p:childTnLst>
                                    <p:set>
                                      <p:cBhvr>
                                        <p:cTn id="77" dur="1" fill="hold">
                                          <p:stCondLst>
                                            <p:cond delay="0"/>
                                          </p:stCondLst>
                                        </p:cTn>
                                        <p:tgtEl>
                                          <p:spTgt spid="105519"/>
                                        </p:tgtEl>
                                        <p:attrNameLst>
                                          <p:attrName>style.visibility</p:attrName>
                                        </p:attrNameLst>
                                      </p:cBhvr>
                                      <p:to>
                                        <p:strVal val="visible"/>
                                      </p:to>
                                    </p:set>
                                    <p:animEffect transition="in" filter="plus(in)">
                                      <p:cBhvr>
                                        <p:cTn id="78" dur="2000"/>
                                        <p:tgtEl>
                                          <p:spTgt spid="1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7" grpId="0"/>
      <p:bldP spid="105508" grpId="0"/>
      <p:bldP spid="105512" grpId="0"/>
      <p:bldP spid="105517" grpId="0"/>
      <p:bldP spid="105519" grpId="0"/>
      <p:bldP spid="105521" grpId="0"/>
      <p:bldP spid="105522" grpId="0"/>
      <p:bldP spid="105523" grpId="0"/>
      <p:bldP spid="105524" grpId="0"/>
      <p:bldP spid="105525" grpId="0"/>
      <p:bldP spid="105527" grpId="0"/>
      <p:bldP spid="105528" grpId="0"/>
      <p:bldP spid="105529" grpId="0"/>
      <p:bldP spid="105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p:cNvSpPr>
          <p:nvPr/>
        </p:nvSpPr>
        <p:spPr bwMode="auto">
          <a:xfrm>
            <a:off x="714348" y="1214422"/>
            <a:ext cx="357190" cy="4391020"/>
          </a:xfrm>
          <a:prstGeom prst="leftBrace">
            <a:avLst>
              <a:gd name="adj1" fmla="val 558333"/>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39" name="Text Box 3" descr="信纸"/>
          <p:cNvSpPr txBox="1">
            <a:spLocks noChangeArrowheads="1"/>
          </p:cNvSpPr>
          <p:nvPr/>
        </p:nvSpPr>
        <p:spPr bwMode="auto">
          <a:xfrm>
            <a:off x="1152525" y="1052513"/>
            <a:ext cx="2057400" cy="1200150"/>
          </a:xfrm>
          <a:prstGeom prst="rect">
            <a:avLst/>
          </a:prstGeom>
          <a:solidFill>
            <a:srgbClr val="92D050"/>
          </a:solidFill>
          <a:ln w="9525">
            <a:solidFill>
              <a:srgbClr val="FF0066"/>
            </a:solidFill>
            <a:miter lim="800000"/>
            <a:headEnd/>
            <a:tailEnd/>
          </a:ln>
          <a:effectLst/>
        </p:spPr>
        <p:txBody>
          <a:bodyPr>
            <a:spAutoFit/>
          </a:bodyPr>
          <a:lstStyle/>
          <a:p>
            <a:pPr>
              <a:spcBef>
                <a:spcPct val="50000"/>
              </a:spcBef>
            </a:pPr>
            <a:r>
              <a:rPr lang="zh-CN" altLang="en-US" sz="3600" b="1" dirty="0">
                <a:latin typeface="黑体" panose="02010609060101010101" pitchFamily="49" charset="-122"/>
                <a:ea typeface="黑体" panose="02010609060101010101" pitchFamily="49" charset="-122"/>
              </a:rPr>
              <a:t>消费心理面面观</a:t>
            </a:r>
          </a:p>
        </p:txBody>
      </p:sp>
      <p:sp>
        <p:nvSpPr>
          <p:cNvPr id="65540" name="Text Box 4" descr="信纸"/>
          <p:cNvSpPr txBox="1">
            <a:spLocks noChangeArrowheads="1"/>
          </p:cNvSpPr>
          <p:nvPr/>
        </p:nvSpPr>
        <p:spPr bwMode="auto">
          <a:xfrm>
            <a:off x="1143000" y="4572000"/>
            <a:ext cx="2057400" cy="1200150"/>
          </a:xfrm>
          <a:prstGeom prst="rect">
            <a:avLst/>
          </a:prstGeom>
          <a:solidFill>
            <a:srgbClr val="92D050"/>
          </a:solidFill>
          <a:ln w="9525">
            <a:solidFill>
              <a:srgbClr val="FF0066"/>
            </a:solidFill>
            <a:miter lim="800000"/>
            <a:headEnd/>
            <a:tailEnd/>
          </a:ln>
          <a:effectLst/>
        </p:spPr>
        <p:txBody>
          <a:bodyPr>
            <a:spAutoFit/>
          </a:bodyPr>
          <a:lstStyle/>
          <a:p>
            <a:pPr>
              <a:spcBef>
                <a:spcPct val="50000"/>
              </a:spcBef>
            </a:pPr>
            <a:r>
              <a:rPr lang="zh-CN" altLang="en-US" sz="3600" b="1" dirty="0">
                <a:latin typeface="黑体" panose="02010609060101010101" pitchFamily="49" charset="-122"/>
                <a:ea typeface="黑体" panose="02010609060101010101" pitchFamily="49" charset="-122"/>
              </a:rPr>
              <a:t>做理智的消费者</a:t>
            </a:r>
          </a:p>
        </p:txBody>
      </p:sp>
      <p:sp>
        <p:nvSpPr>
          <p:cNvPr id="65542" name="AutoShape 6"/>
          <p:cNvSpPr>
            <a:spLocks/>
          </p:cNvSpPr>
          <p:nvPr/>
        </p:nvSpPr>
        <p:spPr bwMode="auto">
          <a:xfrm>
            <a:off x="3357554" y="3929066"/>
            <a:ext cx="152392" cy="2547958"/>
          </a:xfrm>
          <a:prstGeom prst="leftBrace">
            <a:avLst>
              <a:gd name="adj1" fmla="val 166667"/>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45" name="AutoShape 9"/>
          <p:cNvSpPr>
            <a:spLocks/>
          </p:cNvSpPr>
          <p:nvPr/>
        </p:nvSpPr>
        <p:spPr bwMode="auto">
          <a:xfrm>
            <a:off x="3348037" y="654050"/>
            <a:ext cx="287337" cy="2417760"/>
          </a:xfrm>
          <a:prstGeom prst="leftBrace">
            <a:avLst>
              <a:gd name="adj1" fmla="val 166667"/>
              <a:gd name="adj2" fmla="val 50000"/>
            </a:avLst>
          </a:prstGeom>
          <a:noFill/>
          <a:ln w="38100">
            <a:solidFill>
              <a:srgbClr val="3E850D"/>
            </a:solidFill>
            <a:round/>
            <a:headEnd/>
            <a:tailEnd/>
          </a:ln>
          <a:effectLst/>
        </p:spPr>
        <p:txBody>
          <a:bodyPr wrap="none" anchor="ctr"/>
          <a:lstStyle/>
          <a:p>
            <a:pPr algn="ctr"/>
            <a:endParaRPr lang="zh-CN" altLang="zh-CN" sz="2400" b="0">
              <a:solidFill>
                <a:srgbClr val="FF0000"/>
              </a:solidFill>
            </a:endParaRPr>
          </a:p>
        </p:txBody>
      </p:sp>
      <p:sp>
        <p:nvSpPr>
          <p:cNvPr id="65546" name="Rectangle 10"/>
          <p:cNvSpPr>
            <a:spLocks noChangeArrowheads="1"/>
          </p:cNvSpPr>
          <p:nvPr/>
        </p:nvSpPr>
        <p:spPr bwMode="auto">
          <a:xfrm>
            <a:off x="3635375" y="333375"/>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从众心理</a:t>
            </a:r>
            <a:r>
              <a:rPr lang="zh-CN" altLang="en-US" sz="3600" b="1" dirty="0"/>
              <a:t>引发的消费</a:t>
            </a:r>
          </a:p>
        </p:txBody>
      </p:sp>
      <p:sp>
        <p:nvSpPr>
          <p:cNvPr id="65547" name="Rectangle 11"/>
          <p:cNvSpPr>
            <a:spLocks noChangeArrowheads="1"/>
          </p:cNvSpPr>
          <p:nvPr/>
        </p:nvSpPr>
        <p:spPr bwMode="auto">
          <a:xfrm>
            <a:off x="3563938" y="1052513"/>
            <a:ext cx="4384675" cy="641350"/>
          </a:xfrm>
          <a:prstGeom prst="rect">
            <a:avLst/>
          </a:prstGeom>
          <a:noFill/>
          <a:ln w="9525">
            <a:noFill/>
            <a:miter lim="800000"/>
            <a:headEnd/>
            <a:tailEnd/>
          </a:ln>
          <a:effectLst/>
        </p:spPr>
        <p:txBody>
          <a:bodyPr>
            <a:spAutoFit/>
          </a:bodyPr>
          <a:lstStyle/>
          <a:p>
            <a:r>
              <a:rPr lang="zh-CN" altLang="en-US" sz="3600" b="1" dirty="0">
                <a:solidFill>
                  <a:srgbClr val="0000FF"/>
                </a:solidFill>
                <a:latin typeface="黑体" panose="02010609060101010101" pitchFamily="49" charset="-122"/>
                <a:ea typeface="黑体" panose="02010609060101010101" pitchFamily="49" charset="-122"/>
              </a:rPr>
              <a:t>求异心理</a:t>
            </a:r>
            <a:r>
              <a:rPr lang="zh-CN" altLang="en-US" sz="3600" b="1" dirty="0"/>
              <a:t>引发的消费</a:t>
            </a:r>
          </a:p>
        </p:txBody>
      </p:sp>
      <p:sp>
        <p:nvSpPr>
          <p:cNvPr id="65548" name="Rectangle 12"/>
          <p:cNvSpPr>
            <a:spLocks noChangeArrowheads="1"/>
          </p:cNvSpPr>
          <p:nvPr/>
        </p:nvSpPr>
        <p:spPr bwMode="auto">
          <a:xfrm>
            <a:off x="3563938" y="1916113"/>
            <a:ext cx="4313237" cy="641350"/>
          </a:xfrm>
          <a:prstGeom prst="rect">
            <a:avLst/>
          </a:prstGeom>
          <a:noFill/>
          <a:ln w="9525">
            <a:noFill/>
            <a:miter lim="800000"/>
            <a:headEnd/>
            <a:tailEnd/>
          </a:ln>
          <a:effectLst/>
        </p:spPr>
        <p:txBody>
          <a:bodyPr>
            <a:spAutoFit/>
          </a:bodyPr>
          <a:lstStyle/>
          <a:p>
            <a:r>
              <a:rPr lang="zh-CN" altLang="en-US" sz="3600" b="1" dirty="0">
                <a:solidFill>
                  <a:srgbClr val="0000FF"/>
                </a:solidFill>
                <a:latin typeface="黑体" panose="02010609060101010101" pitchFamily="49" charset="-122"/>
                <a:ea typeface="黑体" panose="02010609060101010101" pitchFamily="49" charset="-122"/>
              </a:rPr>
              <a:t>攀比心理</a:t>
            </a:r>
            <a:r>
              <a:rPr lang="zh-CN" altLang="en-US" sz="3600" b="1" dirty="0"/>
              <a:t>引发的消费</a:t>
            </a:r>
          </a:p>
        </p:txBody>
      </p:sp>
      <p:sp>
        <p:nvSpPr>
          <p:cNvPr id="65549" name="Rectangle 13"/>
          <p:cNvSpPr>
            <a:spLocks noChangeArrowheads="1"/>
          </p:cNvSpPr>
          <p:nvPr/>
        </p:nvSpPr>
        <p:spPr bwMode="auto">
          <a:xfrm>
            <a:off x="3492500" y="2708275"/>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求实心理</a:t>
            </a:r>
            <a:r>
              <a:rPr lang="zh-CN" altLang="en-US" sz="3600" b="1" dirty="0"/>
              <a:t>引发的消费</a:t>
            </a:r>
          </a:p>
        </p:txBody>
      </p:sp>
      <p:sp>
        <p:nvSpPr>
          <p:cNvPr id="65550" name="Rectangle 14"/>
          <p:cNvSpPr>
            <a:spLocks noChangeArrowheads="1"/>
          </p:cNvSpPr>
          <p:nvPr/>
        </p:nvSpPr>
        <p:spPr bwMode="auto">
          <a:xfrm>
            <a:off x="3571868" y="3714752"/>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量入为出，适度消费</a:t>
            </a:r>
          </a:p>
        </p:txBody>
      </p:sp>
      <p:sp>
        <p:nvSpPr>
          <p:cNvPr id="65551" name="Rectangle 15"/>
          <p:cNvSpPr>
            <a:spLocks noChangeArrowheads="1"/>
          </p:cNvSpPr>
          <p:nvPr/>
        </p:nvSpPr>
        <p:spPr bwMode="auto">
          <a:xfrm>
            <a:off x="3643306" y="4500570"/>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避免盲从，理性消费</a:t>
            </a:r>
          </a:p>
        </p:txBody>
      </p:sp>
      <p:sp>
        <p:nvSpPr>
          <p:cNvPr id="65552" name="Rectangle 16"/>
          <p:cNvSpPr>
            <a:spLocks noChangeArrowheads="1"/>
          </p:cNvSpPr>
          <p:nvPr/>
        </p:nvSpPr>
        <p:spPr bwMode="auto">
          <a:xfrm>
            <a:off x="3643306" y="5214950"/>
            <a:ext cx="4354077" cy="646331"/>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保护环境，绿色消费</a:t>
            </a:r>
          </a:p>
        </p:txBody>
      </p:sp>
      <p:sp>
        <p:nvSpPr>
          <p:cNvPr id="65553" name="Rectangle 17"/>
          <p:cNvSpPr>
            <a:spLocks noChangeArrowheads="1"/>
          </p:cNvSpPr>
          <p:nvPr/>
        </p:nvSpPr>
        <p:spPr bwMode="auto">
          <a:xfrm>
            <a:off x="3714744" y="5929330"/>
            <a:ext cx="4313238" cy="641350"/>
          </a:xfrm>
          <a:prstGeom prst="rect">
            <a:avLst/>
          </a:prstGeom>
          <a:noFill/>
          <a:ln w="9525">
            <a:noFill/>
            <a:miter lim="800000"/>
            <a:headEnd/>
            <a:tailEnd/>
          </a:ln>
          <a:effectLst/>
        </p:spPr>
        <p:txBody>
          <a:bodyPr wrap="none">
            <a:spAutoFit/>
          </a:bodyPr>
          <a:lstStyle/>
          <a:p>
            <a:r>
              <a:rPr lang="zh-CN" altLang="en-US" sz="3600" b="1" dirty="0">
                <a:solidFill>
                  <a:srgbClr val="0000FF"/>
                </a:solidFill>
                <a:latin typeface="黑体" panose="02010609060101010101" pitchFamily="49" charset="-122"/>
                <a:ea typeface="黑体" panose="02010609060101010101" pitchFamily="49" charset="-122"/>
              </a:rPr>
              <a:t>勤俭节约，艰苦奋斗</a:t>
            </a:r>
          </a:p>
        </p:txBody>
      </p:sp>
      <p:sp>
        <p:nvSpPr>
          <p:cNvPr id="65554" name="Rectangle 18"/>
          <p:cNvSpPr>
            <a:spLocks noChangeArrowheads="1"/>
          </p:cNvSpPr>
          <p:nvPr/>
        </p:nvSpPr>
        <p:spPr bwMode="auto">
          <a:xfrm>
            <a:off x="142844" y="857232"/>
            <a:ext cx="699230" cy="5016758"/>
          </a:xfrm>
          <a:prstGeom prst="rect">
            <a:avLst/>
          </a:prstGeom>
          <a:noFill/>
          <a:ln w="9525">
            <a:noFill/>
            <a:miter lim="800000"/>
            <a:headEnd/>
            <a:tailEnd/>
          </a:ln>
          <a:effectLst/>
        </p:spPr>
        <p:txBody>
          <a:bodyPr wrap="none">
            <a:spAutoFit/>
          </a:bodyPr>
          <a:lstStyle/>
          <a:p>
            <a:r>
              <a:rPr lang="zh-CN" altLang="en-US" sz="4000" b="1" dirty="0">
                <a:solidFill>
                  <a:srgbClr val="0000FF"/>
                </a:solidFill>
                <a:latin typeface="黑体" pitchFamily="49" charset="-122"/>
                <a:ea typeface="黑体" pitchFamily="49" charset="-122"/>
              </a:rPr>
              <a:t>树</a:t>
            </a:r>
          </a:p>
          <a:p>
            <a:r>
              <a:rPr lang="zh-CN" altLang="en-US" sz="4000" b="1" dirty="0">
                <a:solidFill>
                  <a:srgbClr val="0000FF"/>
                </a:solidFill>
                <a:latin typeface="黑体" pitchFamily="49" charset="-122"/>
                <a:ea typeface="黑体" pitchFamily="49" charset="-122"/>
              </a:rPr>
              <a:t>立</a:t>
            </a:r>
          </a:p>
          <a:p>
            <a:r>
              <a:rPr lang="zh-CN" altLang="en-US" sz="4000" b="1" dirty="0">
                <a:solidFill>
                  <a:srgbClr val="0000FF"/>
                </a:solidFill>
                <a:latin typeface="黑体" pitchFamily="49" charset="-122"/>
                <a:ea typeface="黑体" pitchFamily="49" charset="-122"/>
              </a:rPr>
              <a:t>正</a:t>
            </a:r>
          </a:p>
          <a:p>
            <a:r>
              <a:rPr lang="zh-CN" altLang="en-US" sz="4000" b="1" dirty="0">
                <a:solidFill>
                  <a:srgbClr val="0000FF"/>
                </a:solidFill>
                <a:latin typeface="黑体" pitchFamily="49" charset="-122"/>
                <a:ea typeface="黑体" pitchFamily="49" charset="-122"/>
              </a:rPr>
              <a:t>确</a:t>
            </a:r>
          </a:p>
          <a:p>
            <a:r>
              <a:rPr lang="zh-CN" altLang="en-US" sz="4000" b="1" dirty="0">
                <a:solidFill>
                  <a:srgbClr val="0000FF"/>
                </a:solidFill>
                <a:latin typeface="黑体" pitchFamily="49" charset="-122"/>
                <a:ea typeface="黑体" pitchFamily="49" charset="-122"/>
              </a:rPr>
              <a:t>的</a:t>
            </a:r>
          </a:p>
          <a:p>
            <a:r>
              <a:rPr lang="zh-CN" altLang="en-US" sz="4000" b="1" dirty="0">
                <a:solidFill>
                  <a:srgbClr val="0000FF"/>
                </a:solidFill>
                <a:latin typeface="黑体" pitchFamily="49" charset="-122"/>
                <a:ea typeface="黑体" pitchFamily="49" charset="-122"/>
              </a:rPr>
              <a:t>消</a:t>
            </a:r>
          </a:p>
          <a:p>
            <a:r>
              <a:rPr lang="zh-CN" altLang="en-US" sz="4000" b="1" dirty="0">
                <a:solidFill>
                  <a:srgbClr val="0000FF"/>
                </a:solidFill>
                <a:latin typeface="黑体" pitchFamily="49" charset="-122"/>
                <a:ea typeface="黑体" pitchFamily="49" charset="-122"/>
              </a:rPr>
              <a:t>费</a:t>
            </a:r>
          </a:p>
          <a:p>
            <a:r>
              <a:rPr lang="zh-CN" altLang="en-US" sz="4000" b="1" dirty="0">
                <a:solidFill>
                  <a:srgbClr val="0000FF"/>
                </a:solidFill>
                <a:latin typeface="黑体" pitchFamily="49" charset="-122"/>
                <a:ea typeface="黑体" pitchFamily="49" charset="-122"/>
              </a:rPr>
              <a:t>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5554"/>
                                        </p:tgtEl>
                                        <p:attrNameLst>
                                          <p:attrName>style.visibility</p:attrName>
                                        </p:attrNameLst>
                                      </p:cBhvr>
                                      <p:to>
                                        <p:strVal val="visible"/>
                                      </p:to>
                                    </p:set>
                                    <p:animEffect transition="in" filter="barn(outHorizontal)">
                                      <p:cBhvr>
                                        <p:cTn id="7" dur="500"/>
                                        <p:tgtEl>
                                          <p:spTgt spid="6555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65538"/>
                                        </p:tgtEl>
                                        <p:attrNameLst>
                                          <p:attrName>style.visibility</p:attrName>
                                        </p:attrNameLst>
                                      </p:cBhvr>
                                      <p:to>
                                        <p:strVal val="visible"/>
                                      </p:to>
                                    </p:set>
                                    <p:animEffect transition="in" filter="barn(outHorizontal)">
                                      <p:cBhvr>
                                        <p:cTn id="11" dur="500"/>
                                        <p:tgtEl>
                                          <p:spTgt spid="65538"/>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65539"/>
                                        </p:tgtEl>
                                        <p:attrNameLst>
                                          <p:attrName>style.visibility</p:attrName>
                                        </p:attrNameLst>
                                      </p:cBhvr>
                                      <p:to>
                                        <p:strVal val="visible"/>
                                      </p:to>
                                    </p:set>
                                    <p:anim calcmode="lin" valueType="num">
                                      <p:cBhvr>
                                        <p:cTn id="16" dur="500" fill="hold"/>
                                        <p:tgtEl>
                                          <p:spTgt spid="65539"/>
                                        </p:tgtEl>
                                        <p:attrNameLst>
                                          <p:attrName>ppt_w</p:attrName>
                                        </p:attrNameLst>
                                      </p:cBhvr>
                                      <p:tavLst>
                                        <p:tav tm="0">
                                          <p:val>
                                            <p:fltVal val="0"/>
                                          </p:val>
                                        </p:tav>
                                        <p:tav tm="100000">
                                          <p:val>
                                            <p:strVal val="#ppt_w"/>
                                          </p:val>
                                        </p:tav>
                                      </p:tavLst>
                                    </p:anim>
                                    <p:anim calcmode="lin" valueType="num">
                                      <p:cBhvr>
                                        <p:cTn id="17" dur="500" fill="hold"/>
                                        <p:tgtEl>
                                          <p:spTgt spid="65539"/>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65540"/>
                                        </p:tgtEl>
                                        <p:attrNameLst>
                                          <p:attrName>style.visibility</p:attrName>
                                        </p:attrNameLst>
                                      </p:cBhvr>
                                      <p:to>
                                        <p:strVal val="visible"/>
                                      </p:to>
                                    </p:set>
                                    <p:anim calcmode="lin" valueType="num">
                                      <p:cBhvr>
                                        <p:cTn id="21" dur="500" fill="hold"/>
                                        <p:tgtEl>
                                          <p:spTgt spid="65540"/>
                                        </p:tgtEl>
                                        <p:attrNameLst>
                                          <p:attrName>ppt_w</p:attrName>
                                        </p:attrNameLst>
                                      </p:cBhvr>
                                      <p:tavLst>
                                        <p:tav tm="0">
                                          <p:val>
                                            <p:fltVal val="0"/>
                                          </p:val>
                                        </p:tav>
                                        <p:tav tm="100000">
                                          <p:val>
                                            <p:strVal val="#ppt_w"/>
                                          </p:val>
                                        </p:tav>
                                      </p:tavLst>
                                    </p:anim>
                                    <p:anim calcmode="lin" valueType="num">
                                      <p:cBhvr>
                                        <p:cTn id="22" dur="500" fill="hold"/>
                                        <p:tgtEl>
                                          <p:spTgt spid="6554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6" presetClass="entr" presetSubtype="42" fill="hold" grpId="0" nodeType="afterEffect">
                                  <p:stCondLst>
                                    <p:cond delay="0"/>
                                  </p:stCondLst>
                                  <p:childTnLst>
                                    <p:set>
                                      <p:cBhvr>
                                        <p:cTn id="25" dur="1" fill="hold">
                                          <p:stCondLst>
                                            <p:cond delay="0"/>
                                          </p:stCondLst>
                                        </p:cTn>
                                        <p:tgtEl>
                                          <p:spTgt spid="65545"/>
                                        </p:tgtEl>
                                        <p:attrNameLst>
                                          <p:attrName>style.visibility</p:attrName>
                                        </p:attrNameLst>
                                      </p:cBhvr>
                                      <p:to>
                                        <p:strVal val="visible"/>
                                      </p:to>
                                    </p:set>
                                    <p:animEffect transition="in" filter="barn(outHorizontal)">
                                      <p:cBhvr>
                                        <p:cTn id="26" dur="500"/>
                                        <p:tgtEl>
                                          <p:spTgt spid="6554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5546"/>
                                        </p:tgtEl>
                                        <p:attrNameLst>
                                          <p:attrName>style.visibility</p:attrName>
                                        </p:attrNameLst>
                                      </p:cBhvr>
                                      <p:to>
                                        <p:strVal val="visible"/>
                                      </p:to>
                                    </p:set>
                                    <p:anim calcmode="lin" valueType="num">
                                      <p:cBhvr additive="base">
                                        <p:cTn id="31" dur="500" fill="hold"/>
                                        <p:tgtEl>
                                          <p:spTgt spid="65546"/>
                                        </p:tgtEl>
                                        <p:attrNameLst>
                                          <p:attrName>ppt_x</p:attrName>
                                        </p:attrNameLst>
                                      </p:cBhvr>
                                      <p:tavLst>
                                        <p:tav tm="0">
                                          <p:val>
                                            <p:strVal val="1+#ppt_w/2"/>
                                          </p:val>
                                        </p:tav>
                                        <p:tav tm="100000">
                                          <p:val>
                                            <p:strVal val="#ppt_x"/>
                                          </p:val>
                                        </p:tav>
                                      </p:tavLst>
                                    </p:anim>
                                    <p:anim calcmode="lin" valueType="num">
                                      <p:cBhvr additive="base">
                                        <p:cTn id="32" dur="500" fill="hold"/>
                                        <p:tgtEl>
                                          <p:spTgt spid="65546"/>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5547"/>
                                        </p:tgtEl>
                                        <p:attrNameLst>
                                          <p:attrName>style.visibility</p:attrName>
                                        </p:attrNameLst>
                                      </p:cBhvr>
                                      <p:to>
                                        <p:strVal val="visible"/>
                                      </p:to>
                                    </p:set>
                                    <p:anim calcmode="lin" valueType="num">
                                      <p:cBhvr additive="base">
                                        <p:cTn id="36" dur="500" fill="hold"/>
                                        <p:tgtEl>
                                          <p:spTgt spid="65547"/>
                                        </p:tgtEl>
                                        <p:attrNameLst>
                                          <p:attrName>ppt_x</p:attrName>
                                        </p:attrNameLst>
                                      </p:cBhvr>
                                      <p:tavLst>
                                        <p:tav tm="0">
                                          <p:val>
                                            <p:strVal val="1+#ppt_w/2"/>
                                          </p:val>
                                        </p:tav>
                                        <p:tav tm="100000">
                                          <p:val>
                                            <p:strVal val="#ppt_x"/>
                                          </p:val>
                                        </p:tav>
                                      </p:tavLst>
                                    </p:anim>
                                    <p:anim calcmode="lin" valueType="num">
                                      <p:cBhvr additive="base">
                                        <p:cTn id="37" dur="500" fill="hold"/>
                                        <p:tgtEl>
                                          <p:spTgt spid="6554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65548"/>
                                        </p:tgtEl>
                                        <p:attrNameLst>
                                          <p:attrName>style.visibility</p:attrName>
                                        </p:attrNameLst>
                                      </p:cBhvr>
                                      <p:to>
                                        <p:strVal val="visible"/>
                                      </p:to>
                                    </p:set>
                                    <p:anim calcmode="lin" valueType="num">
                                      <p:cBhvr additive="base">
                                        <p:cTn id="41" dur="500" fill="hold"/>
                                        <p:tgtEl>
                                          <p:spTgt spid="65548"/>
                                        </p:tgtEl>
                                        <p:attrNameLst>
                                          <p:attrName>ppt_x</p:attrName>
                                        </p:attrNameLst>
                                      </p:cBhvr>
                                      <p:tavLst>
                                        <p:tav tm="0">
                                          <p:val>
                                            <p:strVal val="1+#ppt_w/2"/>
                                          </p:val>
                                        </p:tav>
                                        <p:tav tm="100000">
                                          <p:val>
                                            <p:strVal val="#ppt_x"/>
                                          </p:val>
                                        </p:tav>
                                      </p:tavLst>
                                    </p:anim>
                                    <p:anim calcmode="lin" valueType="num">
                                      <p:cBhvr additive="base">
                                        <p:cTn id="42" dur="500" fill="hold"/>
                                        <p:tgtEl>
                                          <p:spTgt spid="65548"/>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65549"/>
                                        </p:tgtEl>
                                        <p:attrNameLst>
                                          <p:attrName>style.visibility</p:attrName>
                                        </p:attrNameLst>
                                      </p:cBhvr>
                                      <p:to>
                                        <p:strVal val="visible"/>
                                      </p:to>
                                    </p:set>
                                    <p:anim calcmode="lin" valueType="num">
                                      <p:cBhvr additive="base">
                                        <p:cTn id="46" dur="500" fill="hold"/>
                                        <p:tgtEl>
                                          <p:spTgt spid="65549"/>
                                        </p:tgtEl>
                                        <p:attrNameLst>
                                          <p:attrName>ppt_x</p:attrName>
                                        </p:attrNameLst>
                                      </p:cBhvr>
                                      <p:tavLst>
                                        <p:tav tm="0">
                                          <p:val>
                                            <p:strVal val="1+#ppt_w/2"/>
                                          </p:val>
                                        </p:tav>
                                        <p:tav tm="100000">
                                          <p:val>
                                            <p:strVal val="#ppt_x"/>
                                          </p:val>
                                        </p:tav>
                                      </p:tavLst>
                                    </p:anim>
                                    <p:anim calcmode="lin" valueType="num">
                                      <p:cBhvr additive="base">
                                        <p:cTn id="47" dur="500" fill="hold"/>
                                        <p:tgtEl>
                                          <p:spTgt spid="6554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65542"/>
                                        </p:tgtEl>
                                        <p:attrNameLst>
                                          <p:attrName>style.visibility</p:attrName>
                                        </p:attrNameLst>
                                      </p:cBhvr>
                                      <p:to>
                                        <p:strVal val="visible"/>
                                      </p:to>
                                    </p:set>
                                    <p:animEffect transition="in" filter="barn(outHorizontal)">
                                      <p:cBhvr>
                                        <p:cTn id="52" dur="500"/>
                                        <p:tgtEl>
                                          <p:spTgt spid="65542"/>
                                        </p:tgtEl>
                                      </p:cBhvr>
                                    </p:animEffect>
                                  </p:childTnLst>
                                </p:cTn>
                              </p:par>
                            </p:childTnLst>
                          </p:cTn>
                        </p:par>
                        <p:par>
                          <p:cTn id="53" fill="hold">
                            <p:stCondLst>
                              <p:cond delay="500"/>
                            </p:stCondLst>
                            <p:childTnLst>
                              <p:par>
                                <p:cTn id="54" presetID="17" presetClass="entr" presetSubtype="10" fill="hold" grpId="0" nodeType="afterEffect">
                                  <p:stCondLst>
                                    <p:cond delay="0"/>
                                  </p:stCondLst>
                                  <p:childTnLst>
                                    <p:set>
                                      <p:cBhvr>
                                        <p:cTn id="55" dur="1" fill="hold">
                                          <p:stCondLst>
                                            <p:cond delay="0"/>
                                          </p:stCondLst>
                                        </p:cTn>
                                        <p:tgtEl>
                                          <p:spTgt spid="65550"/>
                                        </p:tgtEl>
                                        <p:attrNameLst>
                                          <p:attrName>style.visibility</p:attrName>
                                        </p:attrNameLst>
                                      </p:cBhvr>
                                      <p:to>
                                        <p:strVal val="visible"/>
                                      </p:to>
                                    </p:set>
                                    <p:anim calcmode="lin" valueType="num">
                                      <p:cBhvr>
                                        <p:cTn id="56" dur="500" fill="hold"/>
                                        <p:tgtEl>
                                          <p:spTgt spid="65550"/>
                                        </p:tgtEl>
                                        <p:attrNameLst>
                                          <p:attrName>ppt_w</p:attrName>
                                        </p:attrNameLst>
                                      </p:cBhvr>
                                      <p:tavLst>
                                        <p:tav tm="0">
                                          <p:val>
                                            <p:fltVal val="0"/>
                                          </p:val>
                                        </p:tav>
                                        <p:tav tm="100000">
                                          <p:val>
                                            <p:strVal val="#ppt_w"/>
                                          </p:val>
                                        </p:tav>
                                      </p:tavLst>
                                    </p:anim>
                                    <p:anim calcmode="lin" valueType="num">
                                      <p:cBhvr>
                                        <p:cTn id="57" dur="500" fill="hold"/>
                                        <p:tgtEl>
                                          <p:spTgt spid="65550"/>
                                        </p:tgtEl>
                                        <p:attrNameLst>
                                          <p:attrName>ppt_h</p:attrName>
                                        </p:attrNameLst>
                                      </p:cBhvr>
                                      <p:tavLst>
                                        <p:tav tm="0">
                                          <p:val>
                                            <p:strVal val="#ppt_h"/>
                                          </p:val>
                                        </p:tav>
                                        <p:tav tm="100000">
                                          <p:val>
                                            <p:strVal val="#ppt_h"/>
                                          </p:val>
                                        </p:tav>
                                      </p:tavLst>
                                    </p:anim>
                                  </p:childTnLst>
                                </p:cTn>
                              </p:par>
                            </p:childTnLst>
                          </p:cTn>
                        </p:par>
                        <p:par>
                          <p:cTn id="58" fill="hold">
                            <p:stCondLst>
                              <p:cond delay="1000"/>
                            </p:stCondLst>
                            <p:childTnLst>
                              <p:par>
                                <p:cTn id="59" presetID="17" presetClass="entr" presetSubtype="10" fill="hold" grpId="0" nodeType="afterEffect">
                                  <p:stCondLst>
                                    <p:cond delay="0"/>
                                  </p:stCondLst>
                                  <p:childTnLst>
                                    <p:set>
                                      <p:cBhvr>
                                        <p:cTn id="60" dur="1" fill="hold">
                                          <p:stCondLst>
                                            <p:cond delay="0"/>
                                          </p:stCondLst>
                                        </p:cTn>
                                        <p:tgtEl>
                                          <p:spTgt spid="65551"/>
                                        </p:tgtEl>
                                        <p:attrNameLst>
                                          <p:attrName>style.visibility</p:attrName>
                                        </p:attrNameLst>
                                      </p:cBhvr>
                                      <p:to>
                                        <p:strVal val="visible"/>
                                      </p:to>
                                    </p:set>
                                    <p:anim calcmode="lin" valueType="num">
                                      <p:cBhvr>
                                        <p:cTn id="61" dur="500" fill="hold"/>
                                        <p:tgtEl>
                                          <p:spTgt spid="65551"/>
                                        </p:tgtEl>
                                        <p:attrNameLst>
                                          <p:attrName>ppt_w</p:attrName>
                                        </p:attrNameLst>
                                      </p:cBhvr>
                                      <p:tavLst>
                                        <p:tav tm="0">
                                          <p:val>
                                            <p:fltVal val="0"/>
                                          </p:val>
                                        </p:tav>
                                        <p:tav tm="100000">
                                          <p:val>
                                            <p:strVal val="#ppt_w"/>
                                          </p:val>
                                        </p:tav>
                                      </p:tavLst>
                                    </p:anim>
                                    <p:anim calcmode="lin" valueType="num">
                                      <p:cBhvr>
                                        <p:cTn id="62" dur="500" fill="hold"/>
                                        <p:tgtEl>
                                          <p:spTgt spid="65551"/>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ID="17" presetClass="entr" presetSubtype="10" fill="hold" grpId="0" nodeType="afterEffect">
                                  <p:stCondLst>
                                    <p:cond delay="0"/>
                                  </p:stCondLst>
                                  <p:childTnLst>
                                    <p:set>
                                      <p:cBhvr>
                                        <p:cTn id="65" dur="1" fill="hold">
                                          <p:stCondLst>
                                            <p:cond delay="0"/>
                                          </p:stCondLst>
                                        </p:cTn>
                                        <p:tgtEl>
                                          <p:spTgt spid="65552"/>
                                        </p:tgtEl>
                                        <p:attrNameLst>
                                          <p:attrName>style.visibility</p:attrName>
                                        </p:attrNameLst>
                                      </p:cBhvr>
                                      <p:to>
                                        <p:strVal val="visible"/>
                                      </p:to>
                                    </p:set>
                                    <p:anim calcmode="lin" valueType="num">
                                      <p:cBhvr>
                                        <p:cTn id="66" dur="500" fill="hold"/>
                                        <p:tgtEl>
                                          <p:spTgt spid="65552"/>
                                        </p:tgtEl>
                                        <p:attrNameLst>
                                          <p:attrName>ppt_w</p:attrName>
                                        </p:attrNameLst>
                                      </p:cBhvr>
                                      <p:tavLst>
                                        <p:tav tm="0">
                                          <p:val>
                                            <p:fltVal val="0"/>
                                          </p:val>
                                        </p:tav>
                                        <p:tav tm="100000">
                                          <p:val>
                                            <p:strVal val="#ppt_w"/>
                                          </p:val>
                                        </p:tav>
                                      </p:tavLst>
                                    </p:anim>
                                    <p:anim calcmode="lin" valueType="num">
                                      <p:cBhvr>
                                        <p:cTn id="67" dur="500" fill="hold"/>
                                        <p:tgtEl>
                                          <p:spTgt spid="65552"/>
                                        </p:tgtEl>
                                        <p:attrNameLst>
                                          <p:attrName>ppt_h</p:attrName>
                                        </p:attrNameLst>
                                      </p:cBhvr>
                                      <p:tavLst>
                                        <p:tav tm="0">
                                          <p:val>
                                            <p:strVal val="#ppt_h"/>
                                          </p:val>
                                        </p:tav>
                                        <p:tav tm="100000">
                                          <p:val>
                                            <p:strVal val="#ppt_h"/>
                                          </p:val>
                                        </p:tav>
                                      </p:tavLst>
                                    </p:anim>
                                  </p:childTnLst>
                                </p:cTn>
                              </p:par>
                            </p:childTnLst>
                          </p:cTn>
                        </p:par>
                        <p:par>
                          <p:cTn id="68" fill="hold">
                            <p:stCondLst>
                              <p:cond delay="2000"/>
                            </p:stCondLst>
                            <p:childTnLst>
                              <p:par>
                                <p:cTn id="69" presetID="17" presetClass="entr" presetSubtype="10" fill="hold" grpId="0" nodeType="afterEffect">
                                  <p:stCondLst>
                                    <p:cond delay="0"/>
                                  </p:stCondLst>
                                  <p:childTnLst>
                                    <p:set>
                                      <p:cBhvr>
                                        <p:cTn id="70" dur="1" fill="hold">
                                          <p:stCondLst>
                                            <p:cond delay="0"/>
                                          </p:stCondLst>
                                        </p:cTn>
                                        <p:tgtEl>
                                          <p:spTgt spid="65553"/>
                                        </p:tgtEl>
                                        <p:attrNameLst>
                                          <p:attrName>style.visibility</p:attrName>
                                        </p:attrNameLst>
                                      </p:cBhvr>
                                      <p:to>
                                        <p:strVal val="visible"/>
                                      </p:to>
                                    </p:set>
                                    <p:anim calcmode="lin" valueType="num">
                                      <p:cBhvr>
                                        <p:cTn id="71" dur="500" fill="hold"/>
                                        <p:tgtEl>
                                          <p:spTgt spid="65553"/>
                                        </p:tgtEl>
                                        <p:attrNameLst>
                                          <p:attrName>ppt_w</p:attrName>
                                        </p:attrNameLst>
                                      </p:cBhvr>
                                      <p:tavLst>
                                        <p:tav tm="0">
                                          <p:val>
                                            <p:fltVal val="0"/>
                                          </p:val>
                                        </p:tav>
                                        <p:tav tm="100000">
                                          <p:val>
                                            <p:strVal val="#ppt_w"/>
                                          </p:val>
                                        </p:tav>
                                      </p:tavLst>
                                    </p:anim>
                                    <p:anim calcmode="lin" valueType="num">
                                      <p:cBhvr>
                                        <p:cTn id="72" dur="500" fill="hold"/>
                                        <p:tgtEl>
                                          <p:spTgt spid="655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39" grpId="0" animBg="1" autoUpdateAnimBg="0"/>
      <p:bldP spid="65540" grpId="0" animBg="1" autoUpdateAnimBg="0"/>
      <p:bldP spid="65542" grpId="0" animBg="1" autoUpdateAnimBg="0"/>
      <p:bldP spid="65545" grpId="0" animBg="1" autoUpdateAnimBg="0"/>
      <p:bldP spid="65546" grpId="0" autoUpdateAnimBg="0"/>
      <p:bldP spid="65547" grpId="0" autoUpdateAnimBg="0"/>
      <p:bldP spid="65548" grpId="0" autoUpdateAnimBg="0"/>
      <p:bldP spid="65549" grpId="0" autoUpdateAnimBg="0"/>
      <p:bldP spid="65550" grpId="0" autoUpdateAnimBg="0"/>
      <p:bldP spid="65551" grpId="0" autoUpdateAnimBg="0"/>
      <p:bldP spid="65552" grpId="0" autoUpdateAnimBg="0"/>
      <p:bldP spid="65553" grpId="0" autoUpdateAnimBg="0"/>
      <p:bldP spid="6555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228600" y="457200"/>
            <a:ext cx="8610600" cy="5938838"/>
          </a:xfrm>
          <a:prstGeom prst="rect">
            <a:avLst/>
          </a:prstGeom>
          <a:noFill/>
          <a:ln w="9525">
            <a:noFill/>
            <a:miter lim="800000"/>
            <a:headEnd/>
            <a:tailEnd/>
          </a:ln>
          <a:effectLst/>
        </p:spPr>
        <p:txBody>
          <a:bodyPr>
            <a:spAutoFit/>
          </a:bodyPr>
          <a:lstStyle/>
          <a:p>
            <a:pPr algn="ctr">
              <a:spcBef>
                <a:spcPct val="20000"/>
              </a:spcBef>
            </a:pPr>
            <a:r>
              <a:rPr lang="zh-CN" altLang="en-US" sz="3600" b="1" dirty="0">
                <a:solidFill>
                  <a:srgbClr val="0000FF"/>
                </a:solidFill>
                <a:latin typeface="黑体" pitchFamily="2" charset="-122"/>
                <a:ea typeface="黑体" pitchFamily="2" charset="-122"/>
              </a:rPr>
              <a:t>倡议：绿色消费从小事做起</a:t>
            </a:r>
          </a:p>
          <a:p>
            <a:pPr>
              <a:spcBef>
                <a:spcPct val="20000"/>
              </a:spcBef>
            </a:pPr>
            <a:r>
              <a:rPr lang="zh-CN" altLang="en-US" sz="2800" b="1" dirty="0">
                <a:latin typeface="楷体_GB2312" pitchFamily="49" charset="-122"/>
                <a:ea typeface="楷体_GB2312" pitchFamily="49" charset="-122"/>
              </a:rPr>
              <a:t>    ●离开房间时要随手关灯。 </a:t>
            </a:r>
          </a:p>
          <a:p>
            <a:pPr>
              <a:spcBef>
                <a:spcPct val="20000"/>
              </a:spcBef>
            </a:pPr>
            <a:r>
              <a:rPr lang="zh-CN" altLang="en-US" sz="2800" b="1" dirty="0">
                <a:latin typeface="楷体_GB2312" pitchFamily="49" charset="-122"/>
                <a:ea typeface="楷体_GB2312" pitchFamily="49" charset="-122"/>
              </a:rPr>
              <a:t>　　●使用可回收材质包装的商品，少买其他包装的商品。 </a:t>
            </a:r>
          </a:p>
          <a:p>
            <a:pPr>
              <a:spcBef>
                <a:spcPct val="20000"/>
              </a:spcBef>
            </a:pPr>
            <a:r>
              <a:rPr lang="zh-CN" altLang="en-US" sz="2800" b="1" dirty="0">
                <a:latin typeface="楷体_GB2312" pitchFamily="49" charset="-122"/>
                <a:ea typeface="楷体_GB2312" pitchFamily="49" charset="-122"/>
              </a:rPr>
              <a:t>　　●不使用浪费资源或会造成环境污染的产品（如发泡塑料餐盒、一次性木筷等）。 </a:t>
            </a:r>
          </a:p>
          <a:p>
            <a:pPr>
              <a:spcBef>
                <a:spcPct val="20000"/>
              </a:spcBef>
            </a:pPr>
            <a:r>
              <a:rPr lang="zh-CN" altLang="en-US" sz="2800" b="1" dirty="0">
                <a:latin typeface="楷体_GB2312" pitchFamily="49" charset="-122"/>
                <a:ea typeface="楷体_GB2312" pitchFamily="49" charset="-122"/>
              </a:rPr>
              <a:t>　　●实行垃圾分类处理，注意废纸、铝罐、铁罐、塑胶罐等再生垃圾不能随意丢弃。 </a:t>
            </a:r>
          </a:p>
          <a:p>
            <a:pPr>
              <a:spcBef>
                <a:spcPct val="20000"/>
              </a:spcBef>
            </a:pPr>
            <a:r>
              <a:rPr lang="zh-CN" altLang="en-US" sz="2800" b="1" dirty="0">
                <a:latin typeface="楷体_GB2312" pitchFamily="49" charset="-122"/>
                <a:ea typeface="楷体_GB2312" pitchFamily="49" charset="-122"/>
              </a:rPr>
              <a:t>　　●多用再生纸及其他可以循环再生的产品。 </a:t>
            </a:r>
          </a:p>
          <a:p>
            <a:pPr>
              <a:spcBef>
                <a:spcPct val="20000"/>
              </a:spcBef>
            </a:pPr>
            <a:r>
              <a:rPr lang="zh-CN" altLang="en-US" sz="2800" b="1" dirty="0">
                <a:latin typeface="楷体_GB2312" pitchFamily="49" charset="-122"/>
                <a:ea typeface="楷体_GB2312" pitchFamily="49" charset="-122"/>
              </a:rPr>
              <a:t>　　●尽量用蓄电池或可充电的电池，少用普通电池。旧电池应回收，切勿随意丢弃。 </a:t>
            </a:r>
          </a:p>
          <a:p>
            <a:pPr>
              <a:spcBef>
                <a:spcPct val="20000"/>
              </a:spcBef>
            </a:pPr>
            <a:r>
              <a:rPr lang="zh-CN" altLang="en-US" sz="2800" b="1" dirty="0">
                <a:latin typeface="楷体_GB2312" pitchFamily="49" charset="-122"/>
                <a:ea typeface="楷体_GB2312" pitchFamily="49" charset="-122"/>
              </a:rPr>
              <a:t>　　●商店购物拒绝不必要的塑料袋。</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285720" y="357166"/>
            <a:ext cx="8351838" cy="1118255"/>
          </a:xfrm>
          <a:prstGeom prst="rect">
            <a:avLst/>
          </a:prstGeom>
          <a:noFill/>
          <a:ln w="9525">
            <a:noFill/>
            <a:miter lim="800000"/>
            <a:headEnd/>
            <a:tailEnd/>
          </a:ln>
          <a:effectLst/>
        </p:spPr>
        <p:txBody>
          <a:bodyPr>
            <a:spAutoFit/>
          </a:bodyPr>
          <a:lstStyle/>
          <a:p>
            <a:pPr>
              <a:lnSpc>
                <a:spcPts val="4000"/>
              </a:lnSpc>
              <a:spcBef>
                <a:spcPct val="50000"/>
              </a:spcBef>
            </a:pPr>
            <a:r>
              <a:rPr lang="zh-CN" altLang="en-US" sz="3200" b="1" dirty="0">
                <a:solidFill>
                  <a:srgbClr val="0000CC"/>
                </a:solidFill>
                <a:latin typeface="黑体" panose="02010609060101010101" pitchFamily="49" charset="-122"/>
                <a:ea typeface="黑体" panose="02010609060101010101" pitchFamily="49" charset="-122"/>
              </a:rPr>
              <a:t>（</a:t>
            </a:r>
            <a:r>
              <a:rPr lang="en-US" altLang="zh-CN" sz="3200" b="1" dirty="0">
                <a:solidFill>
                  <a:srgbClr val="0000CC"/>
                </a:solidFill>
                <a:latin typeface="黑体" panose="02010609060101010101" pitchFamily="49" charset="-122"/>
                <a:ea typeface="黑体" panose="02010609060101010101" pitchFamily="49" charset="-122"/>
              </a:rPr>
              <a:t>2</a:t>
            </a:r>
            <a:r>
              <a:rPr lang="zh-CN" altLang="en-US" sz="3200" b="1" dirty="0">
                <a:solidFill>
                  <a:srgbClr val="0000CC"/>
                </a:solidFill>
                <a:latin typeface="黑体" panose="02010609060101010101" pitchFamily="49" charset="-122"/>
                <a:ea typeface="黑体" panose="02010609060101010101" pitchFamily="49" charset="-122"/>
              </a:rPr>
              <a:t>）</a:t>
            </a:r>
            <a:r>
              <a:rPr lang="en-US" altLang="zh-CN" sz="3200" b="1" dirty="0">
                <a:solidFill>
                  <a:srgbClr val="0000CC"/>
                </a:solidFill>
                <a:latin typeface="黑体" panose="02010609060101010101" pitchFamily="49" charset="-122"/>
                <a:ea typeface="黑体" panose="02010609060101010101" pitchFamily="49" charset="-122"/>
              </a:rPr>
              <a:t> </a:t>
            </a:r>
            <a:r>
              <a:rPr lang="zh-CN" altLang="en-US" sz="3200" b="1" dirty="0">
                <a:solidFill>
                  <a:srgbClr val="0000CC"/>
                </a:solidFill>
                <a:latin typeface="黑体" panose="02010609060101010101" pitchFamily="49" charset="-122"/>
                <a:ea typeface="黑体" panose="02010609060101010101" pitchFamily="49" charset="-122"/>
              </a:rPr>
              <a:t>居民消费水平不仅取决于当前的收入，而且受</a:t>
            </a:r>
            <a:r>
              <a:rPr lang="zh-CN" altLang="en-US" sz="3200" b="1" dirty="0">
                <a:solidFill>
                  <a:srgbClr val="FF0000"/>
                </a:solidFill>
                <a:latin typeface="黑体" panose="02010609060101010101" pitchFamily="49" charset="-122"/>
                <a:ea typeface="黑体" panose="02010609060101010101" pitchFamily="49" charset="-122"/>
              </a:rPr>
              <a:t>未来收入预期</a:t>
            </a:r>
            <a:r>
              <a:rPr lang="zh-CN" altLang="en-US" sz="3200" b="1" dirty="0">
                <a:solidFill>
                  <a:srgbClr val="0000CC"/>
                </a:solidFill>
                <a:latin typeface="黑体" panose="02010609060101010101" pitchFamily="49" charset="-122"/>
                <a:ea typeface="黑体" panose="02010609060101010101" pitchFamily="49" charset="-122"/>
              </a:rPr>
              <a:t>的影响</a:t>
            </a:r>
          </a:p>
        </p:txBody>
      </p:sp>
      <p:sp>
        <p:nvSpPr>
          <p:cNvPr id="96262" name="Text Box 6"/>
          <p:cNvSpPr txBox="1">
            <a:spLocks noChangeArrowheads="1"/>
          </p:cNvSpPr>
          <p:nvPr/>
        </p:nvSpPr>
        <p:spPr bwMode="auto">
          <a:xfrm>
            <a:off x="1428728" y="1643050"/>
            <a:ext cx="1005403" cy="584775"/>
          </a:xfrm>
          <a:prstGeom prst="rect">
            <a:avLst/>
          </a:prstGeom>
          <a:solidFill>
            <a:srgbClr val="FFCC00"/>
          </a:solidFill>
          <a:ln w="22225">
            <a:solidFill>
              <a:srgbClr val="800080"/>
            </a:solidFill>
            <a:miter lim="800000"/>
            <a:headEnd/>
            <a:tailEnd/>
          </a:ln>
          <a:effectLst/>
        </p:spPr>
        <p:txBody>
          <a:bodyPr wrap="none">
            <a:spAutoFit/>
          </a:bodyPr>
          <a:lstStyle/>
          <a:p>
            <a:r>
              <a:rPr lang="zh-CN" altLang="en-US" sz="3200" b="1" dirty="0">
                <a:ea typeface="楷体_GB2312" charset="-122"/>
              </a:rPr>
              <a:t>乐观</a:t>
            </a:r>
          </a:p>
        </p:txBody>
      </p:sp>
      <p:sp>
        <p:nvSpPr>
          <p:cNvPr id="96263" name="Text Box 7"/>
          <p:cNvSpPr txBox="1">
            <a:spLocks noChangeArrowheads="1"/>
          </p:cNvSpPr>
          <p:nvPr/>
        </p:nvSpPr>
        <p:spPr bwMode="auto">
          <a:xfrm>
            <a:off x="1428728" y="2500306"/>
            <a:ext cx="1005403" cy="584775"/>
          </a:xfrm>
          <a:prstGeom prst="rect">
            <a:avLst/>
          </a:prstGeom>
          <a:solidFill>
            <a:srgbClr val="FFCC00"/>
          </a:solidFill>
          <a:ln w="22225">
            <a:solidFill>
              <a:srgbClr val="003300"/>
            </a:solidFill>
            <a:miter lim="800000"/>
            <a:headEnd/>
            <a:tailEnd/>
          </a:ln>
          <a:effectLst/>
        </p:spPr>
        <p:txBody>
          <a:bodyPr wrap="none">
            <a:spAutoFit/>
          </a:bodyPr>
          <a:lstStyle/>
          <a:p>
            <a:r>
              <a:rPr lang="zh-CN" altLang="en-US" sz="3200" b="1" dirty="0">
                <a:ea typeface="楷体_GB2312" charset="-122"/>
              </a:rPr>
              <a:t>悲观</a:t>
            </a:r>
          </a:p>
        </p:txBody>
      </p:sp>
      <p:sp>
        <p:nvSpPr>
          <p:cNvPr id="96265" name="Text Box 9"/>
          <p:cNvSpPr txBox="1">
            <a:spLocks noChangeArrowheads="1"/>
          </p:cNvSpPr>
          <p:nvPr/>
        </p:nvSpPr>
        <p:spPr bwMode="auto">
          <a:xfrm>
            <a:off x="4000496" y="1643050"/>
            <a:ext cx="2348720" cy="523220"/>
          </a:xfrm>
          <a:prstGeom prst="rect">
            <a:avLst/>
          </a:prstGeom>
          <a:noFill/>
          <a:ln w="9525">
            <a:noFill/>
            <a:miter lim="800000"/>
            <a:headEnd/>
            <a:tailEnd/>
          </a:ln>
          <a:effectLst/>
        </p:spPr>
        <p:txBody>
          <a:bodyPr wrap="none">
            <a:spAutoFit/>
          </a:bodyPr>
          <a:lstStyle/>
          <a:p>
            <a:r>
              <a:rPr lang="zh-CN" altLang="en-US" sz="2800" b="1" dirty="0">
                <a:ea typeface="黑体" pitchFamily="49" charset="-122"/>
              </a:rPr>
              <a:t>预支将来收入</a:t>
            </a:r>
          </a:p>
        </p:txBody>
      </p:sp>
      <p:sp>
        <p:nvSpPr>
          <p:cNvPr id="96266" name="Text Box 10"/>
          <p:cNvSpPr txBox="1">
            <a:spLocks noChangeArrowheads="1"/>
          </p:cNvSpPr>
          <p:nvPr/>
        </p:nvSpPr>
        <p:spPr bwMode="auto">
          <a:xfrm>
            <a:off x="4000496" y="2500306"/>
            <a:ext cx="2348720" cy="523220"/>
          </a:xfrm>
          <a:prstGeom prst="rect">
            <a:avLst/>
          </a:prstGeom>
          <a:noFill/>
          <a:ln w="9525">
            <a:noFill/>
            <a:miter lim="800000"/>
            <a:headEnd/>
            <a:tailEnd/>
          </a:ln>
          <a:effectLst/>
        </p:spPr>
        <p:txBody>
          <a:bodyPr wrap="none">
            <a:spAutoFit/>
          </a:bodyPr>
          <a:lstStyle/>
          <a:p>
            <a:r>
              <a:rPr lang="zh-CN" altLang="en-US" sz="2800" b="1" dirty="0">
                <a:ea typeface="黑体" pitchFamily="49" charset="-122"/>
              </a:rPr>
              <a:t>节制当前消费</a:t>
            </a:r>
          </a:p>
        </p:txBody>
      </p:sp>
      <p:sp>
        <p:nvSpPr>
          <p:cNvPr id="96267" name="Line 11"/>
          <p:cNvSpPr>
            <a:spLocks noChangeShapeType="1"/>
          </p:cNvSpPr>
          <p:nvPr/>
        </p:nvSpPr>
        <p:spPr bwMode="auto">
          <a:xfrm>
            <a:off x="2500298" y="1928802"/>
            <a:ext cx="1444622" cy="0"/>
          </a:xfrm>
          <a:prstGeom prst="line">
            <a:avLst/>
          </a:prstGeom>
          <a:noFill/>
          <a:ln w="44450">
            <a:solidFill>
              <a:schemeClr val="tx1"/>
            </a:solidFill>
            <a:round/>
            <a:headEnd/>
            <a:tailEnd type="triangle" w="med" len="med"/>
          </a:ln>
          <a:effectLst/>
        </p:spPr>
        <p:txBody>
          <a:bodyPr/>
          <a:lstStyle/>
          <a:p>
            <a:endParaRPr lang="zh-CN" altLang="en-US"/>
          </a:p>
        </p:txBody>
      </p:sp>
      <p:sp>
        <p:nvSpPr>
          <p:cNvPr id="96268" name="Line 12"/>
          <p:cNvSpPr>
            <a:spLocks noChangeShapeType="1"/>
          </p:cNvSpPr>
          <p:nvPr/>
        </p:nvSpPr>
        <p:spPr bwMode="auto">
          <a:xfrm>
            <a:off x="2500298" y="2786058"/>
            <a:ext cx="1516060" cy="0"/>
          </a:xfrm>
          <a:prstGeom prst="line">
            <a:avLst/>
          </a:prstGeom>
          <a:noFill/>
          <a:ln w="44450">
            <a:solidFill>
              <a:schemeClr val="tx1"/>
            </a:solidFill>
            <a:round/>
            <a:headEnd/>
            <a:tailEnd type="triangle" w="med" len="med"/>
          </a:ln>
          <a:effectLst/>
        </p:spPr>
        <p:txBody>
          <a:bodyPr/>
          <a:lstStyle/>
          <a:p>
            <a:endParaRPr lang="zh-CN" altLang="en-US"/>
          </a:p>
        </p:txBody>
      </p:sp>
      <p:sp>
        <p:nvSpPr>
          <p:cNvPr id="9" name="TextBox 8"/>
          <p:cNvSpPr txBox="1"/>
          <p:nvPr/>
        </p:nvSpPr>
        <p:spPr>
          <a:xfrm>
            <a:off x="2428860" y="3643314"/>
            <a:ext cx="5572164" cy="523220"/>
          </a:xfrm>
          <a:prstGeom prst="rect">
            <a:avLst/>
          </a:prstGeom>
          <a:noFill/>
        </p:spPr>
        <p:txBody>
          <a:bodyPr wrap="square" rtlCol="0">
            <a:spAutoFit/>
          </a:bodyPr>
          <a:lstStyle/>
          <a:p>
            <a:r>
              <a:rPr lang="zh-CN" altLang="en-US" sz="2800" b="1" dirty="0" smtClean="0">
                <a:latin typeface="黑体" panose="02010609060101010101" pitchFamily="49" charset="-122"/>
                <a:ea typeface="黑体" panose="02010609060101010101" pitchFamily="49" charset="-122"/>
              </a:rPr>
              <a:t>针对这种情况，政府应该怎么做？</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785786" y="4572008"/>
            <a:ext cx="8106694" cy="2010807"/>
          </a:xfrm>
          <a:prstGeom prst="rect">
            <a:avLst/>
          </a:prstGeom>
        </p:spPr>
        <p:txBody>
          <a:bodyPr wrap="square">
            <a:spAutoFit/>
          </a:bodyPr>
          <a:lstStyle/>
          <a:p>
            <a:pPr>
              <a:lnSpc>
                <a:spcPts val="4600"/>
              </a:lnSpc>
              <a:spcBef>
                <a:spcPct val="50000"/>
              </a:spcBef>
            </a:pPr>
            <a:r>
              <a:rPr lang="zh-CN" altLang="en-US" sz="3200" b="1" dirty="0" smtClean="0">
                <a:solidFill>
                  <a:srgbClr val="0000FF"/>
                </a:solidFill>
                <a:latin typeface="微软雅黑" panose="020B0503020204020204" pitchFamily="34" charset="-122"/>
                <a:ea typeface="微软雅黑" panose="020B0503020204020204" pitchFamily="34" charset="-122"/>
              </a:rPr>
              <a:t>   发展生产力，促进就业，提高居民收入水平；健全社会保障体系，提高国民消费信心。</a:t>
            </a:r>
          </a:p>
          <a:p>
            <a:pPr>
              <a:spcBef>
                <a:spcPct val="50000"/>
              </a:spcBef>
            </a:pPr>
            <a:endParaRPr lang="zh-CN" altLang="en-US" sz="3200" b="1" dirty="0">
              <a:solidFill>
                <a:srgbClr val="0000FF"/>
              </a:solidFill>
              <a:latin typeface="微软雅黑" panose="020B0503020204020204" pitchFamily="34" charset="-122"/>
              <a:ea typeface="微软雅黑" panose="020B0503020204020204" pitchFamily="34" charset="-122"/>
            </a:endParaRPr>
          </a:p>
        </p:txBody>
      </p:sp>
      <p:sp>
        <p:nvSpPr>
          <p:cNvPr id="12" name="横卷形 11"/>
          <p:cNvSpPr/>
          <p:nvPr/>
        </p:nvSpPr>
        <p:spPr>
          <a:xfrm>
            <a:off x="500034" y="3429000"/>
            <a:ext cx="1785950" cy="92869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p:nvPr/>
        </p:nvSpPr>
        <p:spPr>
          <a:xfrm>
            <a:off x="714348" y="3643314"/>
            <a:ext cx="1571636" cy="523220"/>
          </a:xfrm>
          <a:prstGeom prst="rect">
            <a:avLst/>
          </a:prstGeom>
          <a:noFill/>
        </p:spPr>
        <p:txBody>
          <a:bodyPr wrap="square" rtlCol="0">
            <a:spAutoFit/>
          </a:bodyPr>
          <a:lstStyle/>
          <a:p>
            <a:r>
              <a:rPr lang="zh-CN" altLang="en-US" sz="2800" b="1" dirty="0" smtClean="0">
                <a:solidFill>
                  <a:srgbClr val="FF0000"/>
                </a:solidFill>
                <a:latin typeface="黑体" pitchFamily="49" charset="-122"/>
                <a:ea typeface="黑体" pitchFamily="49" charset="-122"/>
              </a:rPr>
              <a:t>想一想</a:t>
            </a:r>
            <a:endParaRPr lang="zh-CN" altLang="en-US" sz="2800" b="1"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dissolve">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slide(fromLeft)">
                                      <p:cBhvr>
                                        <p:cTn id="12" dur="500"/>
                                        <p:tgtEl>
                                          <p:spTgt spid="96262"/>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96263"/>
                                        </p:tgtEl>
                                        <p:attrNameLst>
                                          <p:attrName>style.visibility</p:attrName>
                                        </p:attrNameLst>
                                      </p:cBhvr>
                                      <p:to>
                                        <p:strVal val="visible"/>
                                      </p:to>
                                    </p:set>
                                    <p:animEffect transition="in" filter="slide(fromLeft)">
                                      <p:cBhvr>
                                        <p:cTn id="16" dur="500"/>
                                        <p:tgtEl>
                                          <p:spTgt spid="9626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6267"/>
                                        </p:tgtEl>
                                        <p:attrNameLst>
                                          <p:attrName>style.visibility</p:attrName>
                                        </p:attrNameLst>
                                      </p:cBhvr>
                                      <p:to>
                                        <p:strVal val="visible"/>
                                      </p:to>
                                    </p:set>
                                    <p:anim calcmode="lin" valueType="num">
                                      <p:cBhvr additive="base">
                                        <p:cTn id="21" dur="500" fill="hold"/>
                                        <p:tgtEl>
                                          <p:spTgt spid="96267"/>
                                        </p:tgtEl>
                                        <p:attrNameLst>
                                          <p:attrName>ppt_x</p:attrName>
                                        </p:attrNameLst>
                                      </p:cBhvr>
                                      <p:tavLst>
                                        <p:tav tm="0">
                                          <p:val>
                                            <p:strVal val="0-#ppt_w/2"/>
                                          </p:val>
                                        </p:tav>
                                        <p:tav tm="100000">
                                          <p:val>
                                            <p:strVal val="#ppt_x"/>
                                          </p:val>
                                        </p:tav>
                                      </p:tavLst>
                                    </p:anim>
                                    <p:anim calcmode="lin" valueType="num">
                                      <p:cBhvr additive="base">
                                        <p:cTn id="22" dur="500" fill="hold"/>
                                        <p:tgtEl>
                                          <p:spTgt spid="9626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96265"/>
                                        </p:tgtEl>
                                        <p:attrNameLst>
                                          <p:attrName>style.visibility</p:attrName>
                                        </p:attrNameLst>
                                      </p:cBhvr>
                                      <p:to>
                                        <p:strVal val="visible"/>
                                      </p:to>
                                    </p:set>
                                    <p:anim calcmode="lin" valueType="num">
                                      <p:cBhvr additive="base">
                                        <p:cTn id="26" dur="500" fill="hold"/>
                                        <p:tgtEl>
                                          <p:spTgt spid="96265"/>
                                        </p:tgtEl>
                                        <p:attrNameLst>
                                          <p:attrName>ppt_x</p:attrName>
                                        </p:attrNameLst>
                                      </p:cBhvr>
                                      <p:tavLst>
                                        <p:tav tm="0">
                                          <p:val>
                                            <p:strVal val="#ppt_x"/>
                                          </p:val>
                                        </p:tav>
                                        <p:tav tm="100000">
                                          <p:val>
                                            <p:strVal val="#ppt_x"/>
                                          </p:val>
                                        </p:tav>
                                      </p:tavLst>
                                    </p:anim>
                                    <p:anim calcmode="lin" valueType="num">
                                      <p:cBhvr additive="base">
                                        <p:cTn id="27" dur="500" fill="hold"/>
                                        <p:tgtEl>
                                          <p:spTgt spid="9626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6268"/>
                                        </p:tgtEl>
                                        <p:attrNameLst>
                                          <p:attrName>style.visibility</p:attrName>
                                        </p:attrNameLst>
                                      </p:cBhvr>
                                      <p:to>
                                        <p:strVal val="visible"/>
                                      </p:to>
                                    </p:set>
                                    <p:anim calcmode="lin" valueType="num">
                                      <p:cBhvr additive="base">
                                        <p:cTn id="32" dur="500" fill="hold"/>
                                        <p:tgtEl>
                                          <p:spTgt spid="96268"/>
                                        </p:tgtEl>
                                        <p:attrNameLst>
                                          <p:attrName>ppt_x</p:attrName>
                                        </p:attrNameLst>
                                      </p:cBhvr>
                                      <p:tavLst>
                                        <p:tav tm="0">
                                          <p:val>
                                            <p:strVal val="0-#ppt_w/2"/>
                                          </p:val>
                                        </p:tav>
                                        <p:tav tm="100000">
                                          <p:val>
                                            <p:strVal val="#ppt_x"/>
                                          </p:val>
                                        </p:tav>
                                      </p:tavLst>
                                    </p:anim>
                                    <p:anim calcmode="lin" valueType="num">
                                      <p:cBhvr additive="base">
                                        <p:cTn id="33" dur="500" fill="hold"/>
                                        <p:tgtEl>
                                          <p:spTgt spid="96268"/>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6266"/>
                                        </p:tgtEl>
                                        <p:attrNameLst>
                                          <p:attrName>style.visibility</p:attrName>
                                        </p:attrNameLst>
                                      </p:cBhvr>
                                      <p:to>
                                        <p:strVal val="visible"/>
                                      </p:to>
                                    </p:set>
                                    <p:anim calcmode="lin" valueType="num">
                                      <p:cBhvr additive="base">
                                        <p:cTn id="36" dur="500" fill="hold"/>
                                        <p:tgtEl>
                                          <p:spTgt spid="96266"/>
                                        </p:tgtEl>
                                        <p:attrNameLst>
                                          <p:attrName>ppt_x</p:attrName>
                                        </p:attrNameLst>
                                      </p:cBhvr>
                                      <p:tavLst>
                                        <p:tav tm="0">
                                          <p:val>
                                            <p:strVal val="#ppt_x"/>
                                          </p:val>
                                        </p:tav>
                                        <p:tav tm="100000">
                                          <p:val>
                                            <p:strVal val="#ppt_x"/>
                                          </p:val>
                                        </p:tav>
                                      </p:tavLst>
                                    </p:anim>
                                    <p:anim calcmode="lin" valueType="num">
                                      <p:cBhvr additive="base">
                                        <p:cTn id="37" dur="500" fill="hold"/>
                                        <p:tgtEl>
                                          <p:spTgt spid="9626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strVal val="#ppt_w*0.70"/>
                                          </p:val>
                                        </p:tav>
                                        <p:tav tm="100000">
                                          <p:val>
                                            <p:strVal val="#ppt_w"/>
                                          </p:val>
                                        </p:tav>
                                      </p:tavLst>
                                    </p:anim>
                                    <p:anim calcmode="lin" valueType="num">
                                      <p:cBhvr>
                                        <p:cTn id="43" dur="1000" fill="hold"/>
                                        <p:tgtEl>
                                          <p:spTgt spid="13"/>
                                        </p:tgtEl>
                                        <p:attrNameLst>
                                          <p:attrName>ppt_h</p:attrName>
                                        </p:attrNameLst>
                                      </p:cBhvr>
                                      <p:tavLst>
                                        <p:tav tm="0">
                                          <p:val>
                                            <p:strVal val="#ppt_h"/>
                                          </p:val>
                                        </p:tav>
                                        <p:tav tm="100000">
                                          <p:val>
                                            <p:strVal val="#ppt_h"/>
                                          </p:val>
                                        </p:tav>
                                      </p:tavLst>
                                    </p:anim>
                                    <p:animEffect transition="in" filter="fade">
                                      <p:cBhvr>
                                        <p:cTn id="44" dur="1000"/>
                                        <p:tgtEl>
                                          <p:spTgt spid="1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strVal val="#ppt_w*0.70"/>
                                          </p:val>
                                        </p:tav>
                                        <p:tav tm="100000">
                                          <p:val>
                                            <p:strVal val="#ppt_w"/>
                                          </p:val>
                                        </p:tav>
                                      </p:tavLst>
                                    </p:anim>
                                    <p:anim calcmode="lin" valueType="num">
                                      <p:cBhvr>
                                        <p:cTn id="48" dur="1000" fill="hold"/>
                                        <p:tgtEl>
                                          <p:spTgt spid="12"/>
                                        </p:tgtEl>
                                        <p:attrNameLst>
                                          <p:attrName>ppt_h</p:attrName>
                                        </p:attrNameLst>
                                      </p:cBhvr>
                                      <p:tavLst>
                                        <p:tav tm="0">
                                          <p:val>
                                            <p:strVal val="#ppt_h"/>
                                          </p:val>
                                        </p:tav>
                                        <p:tav tm="100000">
                                          <p:val>
                                            <p:strVal val="#ppt_h"/>
                                          </p:val>
                                        </p:tav>
                                      </p:tavLst>
                                    </p:anim>
                                    <p:animEffect transition="in" filter="fade">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 calcmode="lin" valueType="num">
                                      <p:cBhvr additive="base">
                                        <p:cTn id="5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strVal val="#ppt_w*0.70"/>
                                          </p:val>
                                        </p:tav>
                                        <p:tav tm="100000">
                                          <p:val>
                                            <p:strVal val="#ppt_w"/>
                                          </p:val>
                                        </p:tav>
                                      </p:tavLst>
                                    </p:anim>
                                    <p:anim calcmode="lin" valueType="num">
                                      <p:cBhvr>
                                        <p:cTn id="61" dur="1000" fill="hold"/>
                                        <p:tgtEl>
                                          <p:spTgt spid="10"/>
                                        </p:tgtEl>
                                        <p:attrNameLst>
                                          <p:attrName>ppt_h</p:attrName>
                                        </p:attrNameLst>
                                      </p:cBhvr>
                                      <p:tavLst>
                                        <p:tav tm="0">
                                          <p:val>
                                            <p:strVal val="#ppt_h"/>
                                          </p:val>
                                        </p:tav>
                                        <p:tav tm="100000">
                                          <p:val>
                                            <p:strVal val="#ppt_h"/>
                                          </p:val>
                                        </p:tav>
                                      </p:tavLst>
                                    </p:anim>
                                    <p:animEffect transition="in" filter="fade">
                                      <p:cBhvr>
                                        <p:cTn id="6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2" grpId="0" animBg="1"/>
      <p:bldP spid="96263" grpId="0" animBg="1"/>
      <p:bldP spid="96265" grpId="0"/>
      <p:bldP spid="96266" grpId="0"/>
      <p:bldP spid="96267" grpId="0" animBg="1"/>
      <p:bldP spid="96268" grpId="0" animBg="1"/>
      <p:bldP spid="10" grpId="0"/>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矩形 1"/>
          <p:cNvSpPr/>
          <p:nvPr/>
        </p:nvSpPr>
        <p:spPr>
          <a:xfrm>
            <a:off x="107504" y="188640"/>
            <a:ext cx="8856984" cy="6093976"/>
          </a:xfrm>
          <a:prstGeom prst="rect">
            <a:avLst/>
          </a:prstGeom>
        </p:spPr>
        <p:txBody>
          <a:bodyPr wrap="square">
            <a:spAutoFit/>
          </a:bodyPr>
          <a:lstStyle/>
          <a:p>
            <a:pPr>
              <a:lnSpc>
                <a:spcPts val="5200"/>
              </a:lnSpc>
            </a:pPr>
            <a:r>
              <a:rPr lang="zh-CN" altLang="en-US" sz="2800" b="1" dirty="0" smtClean="0">
                <a:latin typeface="楷体" panose="02010609060101010101" pitchFamily="49" charset="-122"/>
                <a:ea typeface="楷体" panose="02010609060101010101" pitchFamily="49" charset="-122"/>
              </a:rPr>
              <a:t>     对</a:t>
            </a:r>
            <a:r>
              <a:rPr lang="zh-CN" altLang="en-US" sz="2800" b="1" dirty="0">
                <a:latin typeface="楷体" panose="02010609060101010101" pitchFamily="49" charset="-122"/>
                <a:ea typeface="楷体" panose="02010609060101010101" pitchFamily="49" charset="-122"/>
              </a:rPr>
              <a:t>中国大陆财富所做的最新调查显示，以美元来计算，中国至少有</a:t>
            </a:r>
            <a:r>
              <a:rPr lang="en-US" altLang="zh-CN" sz="2800" b="1" dirty="0">
                <a:latin typeface="楷体" panose="02010609060101010101" pitchFamily="49" charset="-122"/>
                <a:ea typeface="楷体" panose="02010609060101010101" pitchFamily="49" charset="-122"/>
              </a:rPr>
              <a:t>34</a:t>
            </a:r>
            <a:r>
              <a:rPr lang="zh-CN" altLang="en-US" sz="2800" b="1" dirty="0">
                <a:latin typeface="楷体" panose="02010609060101010101" pitchFamily="49" charset="-122"/>
                <a:ea typeface="楷体" panose="02010609060101010101" pitchFamily="49" charset="-122"/>
              </a:rPr>
              <a:t>万</a:t>
            </a: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千名百万富翁和</a:t>
            </a:r>
            <a:r>
              <a:rPr lang="en-US" altLang="zh-CN" sz="2800" b="1" dirty="0">
                <a:latin typeface="楷体" panose="02010609060101010101" pitchFamily="49" charset="-122"/>
                <a:ea typeface="楷体" panose="02010609060101010101" pitchFamily="49" charset="-122"/>
              </a:rPr>
              <a:t>108</a:t>
            </a:r>
            <a:r>
              <a:rPr lang="zh-CN" altLang="en-US" sz="2800" b="1" dirty="0">
                <a:latin typeface="楷体" panose="02010609060101010101" pitchFamily="49" charset="-122"/>
                <a:ea typeface="楷体" panose="02010609060101010101" pitchFamily="49" charset="-122"/>
              </a:rPr>
              <a:t>名资产超过</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亿的富翁。财富增长的主要来源是急剧上升的股市和房地产价格，这也是扩大中国贫富差距的主要原因。 </a:t>
            </a:r>
            <a:r>
              <a:rPr lang="zh-CN" altLang="en-US" sz="2800" b="1" dirty="0" smtClean="0">
                <a:latin typeface="楷体" panose="02010609060101010101" pitchFamily="49" charset="-122"/>
                <a:ea typeface="楷体" panose="02010609060101010101" pitchFamily="49" charset="-122"/>
              </a:rPr>
              <a:t> </a:t>
            </a:r>
            <a:endParaRPr lang="en-US" altLang="zh-CN" sz="2800" b="1" dirty="0" smtClean="0">
              <a:latin typeface="楷体" panose="02010609060101010101" pitchFamily="49" charset="-122"/>
              <a:ea typeface="楷体" panose="02010609060101010101" pitchFamily="49" charset="-122"/>
            </a:endParaRPr>
          </a:p>
          <a:p>
            <a:pPr>
              <a:lnSpc>
                <a:spcPts val="5200"/>
              </a:lnSpc>
            </a:pP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仅次于美国</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这个数字意味着除了美国之外，现在中国的亿万富翁比世界上任何国家都多。美国有</a:t>
            </a:r>
            <a:r>
              <a:rPr lang="en-US" altLang="zh-CN" sz="2800" b="1" dirty="0">
                <a:latin typeface="楷体" panose="02010609060101010101" pitchFamily="49" charset="-122"/>
                <a:ea typeface="楷体" panose="02010609060101010101" pitchFamily="49" charset="-122"/>
              </a:rPr>
              <a:t>300</a:t>
            </a:r>
            <a:r>
              <a:rPr lang="zh-CN" altLang="en-US" sz="2800" b="1" dirty="0">
                <a:latin typeface="楷体" panose="02010609060101010101" pitchFamily="49" charset="-122"/>
                <a:ea typeface="楷体" panose="02010609060101010101" pitchFamily="49" charset="-122"/>
              </a:rPr>
              <a:t>多名亿万富翁。根据定期统计这方面数字的福布斯杂志，印度有</a:t>
            </a:r>
            <a:r>
              <a:rPr lang="en-US" altLang="zh-CN" sz="2800" b="1" dirty="0">
                <a:latin typeface="楷体" panose="02010609060101010101" pitchFamily="49" charset="-122"/>
                <a:ea typeface="楷体" panose="02010609060101010101" pitchFamily="49" charset="-122"/>
              </a:rPr>
              <a:t>36</a:t>
            </a:r>
            <a:r>
              <a:rPr lang="zh-CN" altLang="en-US" sz="2800" b="1" dirty="0">
                <a:latin typeface="楷体" panose="02010609060101010101" pitchFamily="49" charset="-122"/>
                <a:ea typeface="楷体" panose="02010609060101010101" pitchFamily="49" charset="-122"/>
              </a:rPr>
              <a:t>名亿万富翁，日本有</a:t>
            </a:r>
            <a:r>
              <a:rPr lang="en-US" altLang="zh-CN" sz="2800" b="1" dirty="0">
                <a:latin typeface="楷体" panose="02010609060101010101" pitchFamily="49" charset="-122"/>
                <a:ea typeface="楷体" panose="02010609060101010101" pitchFamily="49" charset="-122"/>
              </a:rPr>
              <a:t>24</a:t>
            </a:r>
            <a:r>
              <a:rPr lang="zh-CN" altLang="en-US" sz="2800" b="1" dirty="0">
                <a:latin typeface="楷体" panose="02010609060101010101" pitchFamily="49" charset="-122"/>
                <a:ea typeface="楷体" panose="02010609060101010101" pitchFamily="49" charset="-122"/>
              </a:rPr>
              <a:t>名</a:t>
            </a:r>
            <a:r>
              <a:rPr lang="zh-CN" altLang="en-US"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a:p>
            <a:pPr>
              <a:lnSpc>
                <a:spcPts val="5200"/>
              </a:lnSpc>
            </a:pPr>
            <a:r>
              <a:rPr lang="zh-CN" altLang="en-US" sz="2800" b="1" dirty="0" smtClean="0">
                <a:latin typeface="楷体" panose="02010609060101010101" pitchFamily="49" charset="-122"/>
                <a:ea typeface="楷体" panose="02010609060101010101" pitchFamily="49" charset="-122"/>
              </a:rPr>
              <a:t>   阿里巴巴</a:t>
            </a:r>
            <a:r>
              <a:rPr lang="zh-CN" altLang="en-US" sz="2800" b="1" dirty="0">
                <a:latin typeface="楷体" panose="02010609060101010101" pitchFamily="49" charset="-122"/>
                <a:ea typeface="楷体" panose="02010609060101010101" pitchFamily="49" charset="-122"/>
              </a:rPr>
              <a:t>美国上市 马云</a:t>
            </a:r>
            <a:r>
              <a:rPr lang="en-US" altLang="zh-CN" sz="2800" b="1" dirty="0">
                <a:latin typeface="楷体" panose="02010609060101010101" pitchFamily="49" charset="-122"/>
                <a:ea typeface="楷体" panose="02010609060101010101" pitchFamily="49" charset="-122"/>
              </a:rPr>
              <a:t>128</a:t>
            </a:r>
            <a:r>
              <a:rPr lang="zh-CN" altLang="en-US" sz="2800" b="1" dirty="0">
                <a:latin typeface="楷体" panose="02010609060101010101" pitchFamily="49" charset="-122"/>
                <a:ea typeface="楷体" panose="02010609060101010101" pitchFamily="49" charset="-122"/>
              </a:rPr>
              <a:t>亿美元登顶内地</a:t>
            </a:r>
            <a:r>
              <a:rPr lang="zh-CN" altLang="en-US" sz="2800" b="1" dirty="0" smtClean="0">
                <a:latin typeface="楷体" panose="02010609060101010101" pitchFamily="49" charset="-122"/>
                <a:ea typeface="楷体" panose="02010609060101010101" pitchFamily="49" charset="-122"/>
              </a:rPr>
              <a:t>首富。</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82726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img1040554_8.jpg"/>
          <p:cNvPicPr>
            <a:picLocks noChangeAspect="1" noChangeArrowheads="1"/>
          </p:cNvPicPr>
          <p:nvPr/>
        </p:nvPicPr>
        <p:blipFill>
          <a:blip r:embed="rId3" cstate="print"/>
          <a:srcRect/>
          <a:stretch>
            <a:fillRect/>
          </a:stretch>
        </p:blipFill>
        <p:spPr bwMode="auto">
          <a:xfrm>
            <a:off x="0" y="0"/>
            <a:ext cx="4787900" cy="3478213"/>
          </a:xfrm>
          <a:prstGeom prst="rect">
            <a:avLst/>
          </a:prstGeom>
          <a:noFill/>
          <a:ln w="9525">
            <a:noFill/>
            <a:miter lim="800000"/>
            <a:headEnd/>
            <a:tailEnd/>
          </a:ln>
        </p:spPr>
      </p:pic>
      <p:sp>
        <p:nvSpPr>
          <p:cNvPr id="7171" name="Rectangle 3"/>
          <p:cNvSpPr>
            <a:spLocks noChangeArrowheads="1"/>
          </p:cNvSpPr>
          <p:nvPr/>
        </p:nvSpPr>
        <p:spPr bwMode="auto">
          <a:xfrm>
            <a:off x="357158" y="3643314"/>
            <a:ext cx="3390894" cy="400110"/>
          </a:xfrm>
          <a:prstGeom prst="rect">
            <a:avLst/>
          </a:prstGeom>
          <a:noFill/>
          <a:ln w="9525">
            <a:noFill/>
            <a:miter lim="800000"/>
            <a:headEnd/>
            <a:tailEnd/>
          </a:ln>
          <a:effectLst/>
        </p:spPr>
        <p:txBody>
          <a:bodyPr wrap="square" anchor="ctr">
            <a:spAutoFit/>
          </a:bodyPr>
          <a:lstStyle/>
          <a:p>
            <a:r>
              <a:rPr lang="zh-CN" sz="2000" b="1" dirty="0">
                <a:solidFill>
                  <a:srgbClr val="0000FF"/>
                </a:solidFill>
                <a:latin typeface="黑体" pitchFamily="49" charset="-122"/>
                <a:ea typeface="黑体" pitchFamily="49" charset="-122"/>
              </a:rPr>
              <a:t>村民房子没有围墙四面透风</a:t>
            </a:r>
          </a:p>
        </p:txBody>
      </p:sp>
      <p:sp>
        <p:nvSpPr>
          <p:cNvPr id="7172" name="Rectangle 4"/>
          <p:cNvSpPr>
            <a:spLocks noChangeArrowheads="1"/>
          </p:cNvSpPr>
          <p:nvPr/>
        </p:nvSpPr>
        <p:spPr bwMode="auto">
          <a:xfrm>
            <a:off x="4786314" y="3643314"/>
            <a:ext cx="3671887" cy="400110"/>
          </a:xfrm>
          <a:prstGeom prst="rect">
            <a:avLst/>
          </a:prstGeom>
          <a:noFill/>
          <a:ln w="9525">
            <a:noFill/>
            <a:miter lim="800000"/>
            <a:headEnd/>
            <a:tailEnd/>
          </a:ln>
          <a:effectLst/>
        </p:spPr>
        <p:txBody>
          <a:bodyPr anchor="ctr">
            <a:spAutoFit/>
          </a:bodyPr>
          <a:lstStyle/>
          <a:p>
            <a:r>
              <a:rPr lang="zh-CN" sz="2000" b="1" dirty="0">
                <a:solidFill>
                  <a:srgbClr val="0000FF"/>
                </a:solidFill>
                <a:latin typeface="黑体" pitchFamily="49" charset="-122"/>
                <a:ea typeface="黑体" pitchFamily="49" charset="-122"/>
              </a:rPr>
              <a:t>用石头搭起的床 </a:t>
            </a:r>
          </a:p>
        </p:txBody>
      </p:sp>
      <p:pic>
        <p:nvPicPr>
          <p:cNvPr id="7173" name="Picture 5" descr="image/img1040554_5.jpg"/>
          <p:cNvPicPr>
            <a:picLocks noChangeAspect="1" noChangeArrowheads="1"/>
          </p:cNvPicPr>
          <p:nvPr/>
        </p:nvPicPr>
        <p:blipFill>
          <a:blip r:embed="rId4" cstate="print"/>
          <a:srcRect/>
          <a:stretch>
            <a:fillRect/>
          </a:stretch>
        </p:blipFill>
        <p:spPr bwMode="auto">
          <a:xfrm>
            <a:off x="4067175" y="214290"/>
            <a:ext cx="5076825" cy="3357562"/>
          </a:xfrm>
          <a:prstGeom prst="rect">
            <a:avLst/>
          </a:prstGeom>
          <a:noFill/>
          <a:ln w="9525">
            <a:noFill/>
            <a:miter lim="800000"/>
            <a:headEnd/>
            <a:tailEnd/>
          </a:ln>
        </p:spPr>
      </p:pic>
      <p:pic>
        <p:nvPicPr>
          <p:cNvPr id="6" name="Picture 2" descr="image/img1040554_3.jpg"/>
          <p:cNvPicPr>
            <a:picLocks noChangeAspect="1" noChangeArrowheads="1"/>
          </p:cNvPicPr>
          <p:nvPr/>
        </p:nvPicPr>
        <p:blipFill>
          <a:blip r:embed="rId5" cstate="print"/>
          <a:srcRect/>
          <a:stretch>
            <a:fillRect/>
          </a:stretch>
        </p:blipFill>
        <p:spPr bwMode="auto">
          <a:xfrm>
            <a:off x="285720" y="2571744"/>
            <a:ext cx="4681538" cy="3408363"/>
          </a:xfrm>
          <a:prstGeom prst="rect">
            <a:avLst/>
          </a:prstGeom>
          <a:noFill/>
          <a:ln w="9525">
            <a:noFill/>
            <a:miter lim="800000"/>
            <a:headEnd/>
            <a:tailEnd/>
          </a:ln>
        </p:spPr>
      </p:pic>
      <p:sp>
        <p:nvSpPr>
          <p:cNvPr id="7" name="矩形 6"/>
          <p:cNvSpPr/>
          <p:nvPr/>
        </p:nvSpPr>
        <p:spPr>
          <a:xfrm>
            <a:off x="1142976" y="6215082"/>
            <a:ext cx="3090911" cy="369332"/>
          </a:xfrm>
          <a:prstGeom prst="rect">
            <a:avLst/>
          </a:prstGeom>
        </p:spPr>
        <p:txBody>
          <a:bodyPr wrap="none">
            <a:spAutoFit/>
          </a:bodyPr>
          <a:lstStyle/>
          <a:p>
            <a:pPr>
              <a:spcBef>
                <a:spcPct val="50000"/>
              </a:spcBef>
            </a:pPr>
            <a:r>
              <a:rPr lang="zh-CN" altLang="zh-CN" b="1" dirty="0" smtClean="0">
                <a:solidFill>
                  <a:srgbClr val="0000FF"/>
                </a:solidFill>
                <a:latin typeface="黑体" pitchFamily="49" charset="-122"/>
                <a:ea typeface="黑体" pitchFamily="49" charset="-122"/>
              </a:rPr>
              <a:t>打赤脚的女孩在火塘上煮饭 </a:t>
            </a:r>
            <a:endParaRPr lang="zh-CN" altLang="zh-CN" b="1" dirty="0">
              <a:solidFill>
                <a:srgbClr val="0000FF"/>
              </a:solidFill>
              <a:latin typeface="黑体" pitchFamily="49" charset="-122"/>
              <a:ea typeface="黑体" pitchFamily="49" charset="-122"/>
            </a:endParaRPr>
          </a:p>
        </p:txBody>
      </p:sp>
      <p:pic>
        <p:nvPicPr>
          <p:cNvPr id="8" name="Picture 3" descr="image/img1040554_4.jpg"/>
          <p:cNvPicPr>
            <a:picLocks noChangeAspect="1" noChangeArrowheads="1"/>
          </p:cNvPicPr>
          <p:nvPr/>
        </p:nvPicPr>
        <p:blipFill>
          <a:blip r:embed="rId6" cstate="print"/>
          <a:srcRect/>
          <a:stretch>
            <a:fillRect/>
          </a:stretch>
        </p:blipFill>
        <p:spPr bwMode="auto">
          <a:xfrm>
            <a:off x="3922179" y="2428868"/>
            <a:ext cx="4974169" cy="3643338"/>
          </a:xfrm>
          <a:prstGeom prst="rect">
            <a:avLst/>
          </a:prstGeom>
          <a:noFill/>
          <a:ln w="9525">
            <a:noFill/>
            <a:miter lim="800000"/>
            <a:headEnd/>
            <a:tailEnd/>
          </a:ln>
        </p:spPr>
      </p:pic>
      <p:sp>
        <p:nvSpPr>
          <p:cNvPr id="9" name="矩形 8"/>
          <p:cNvSpPr/>
          <p:nvPr/>
        </p:nvSpPr>
        <p:spPr>
          <a:xfrm>
            <a:off x="5214942" y="6215082"/>
            <a:ext cx="3090911" cy="369332"/>
          </a:xfrm>
          <a:prstGeom prst="rect">
            <a:avLst/>
          </a:prstGeom>
        </p:spPr>
        <p:txBody>
          <a:bodyPr wrap="none">
            <a:spAutoFit/>
          </a:bodyPr>
          <a:lstStyle/>
          <a:p>
            <a:pPr>
              <a:spcBef>
                <a:spcPct val="50000"/>
              </a:spcBef>
            </a:pPr>
            <a:r>
              <a:rPr lang="zh-CN" altLang="zh-CN" b="1" dirty="0" smtClean="0">
                <a:solidFill>
                  <a:srgbClr val="0000FF"/>
                </a:solidFill>
                <a:latin typeface="黑体" pitchFamily="49" charset="-122"/>
                <a:ea typeface="黑体" pitchFamily="49" charset="-122"/>
              </a:rPr>
              <a:t>山茅野菜汤一年四季的主食 </a:t>
            </a:r>
            <a:endParaRPr lang="zh-CN" altLang="zh-CN" b="1" dirty="0">
              <a:solidFill>
                <a:srgbClr val="0000FF"/>
              </a:solidFill>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p:cTn id="12" dur="1000" fill="hold"/>
                                        <p:tgtEl>
                                          <p:spTgt spid="7171"/>
                                        </p:tgtEl>
                                        <p:attrNameLst>
                                          <p:attrName>ppt_w</p:attrName>
                                        </p:attrNameLst>
                                      </p:cBhvr>
                                      <p:tavLst>
                                        <p:tav tm="0">
                                          <p:val>
                                            <p:strVal val="#ppt_w*0.70"/>
                                          </p:val>
                                        </p:tav>
                                        <p:tav tm="100000">
                                          <p:val>
                                            <p:strVal val="#ppt_w"/>
                                          </p:val>
                                        </p:tav>
                                      </p:tavLst>
                                    </p:anim>
                                    <p:anim calcmode="lin" valueType="num">
                                      <p:cBhvr>
                                        <p:cTn id="13" dur="1000" fill="hold"/>
                                        <p:tgtEl>
                                          <p:spTgt spid="7171"/>
                                        </p:tgtEl>
                                        <p:attrNameLst>
                                          <p:attrName>ppt_h</p:attrName>
                                        </p:attrNameLst>
                                      </p:cBhvr>
                                      <p:tavLst>
                                        <p:tav tm="0">
                                          <p:val>
                                            <p:strVal val="#ppt_h"/>
                                          </p:val>
                                        </p:tav>
                                        <p:tav tm="100000">
                                          <p:val>
                                            <p:strVal val="#ppt_h"/>
                                          </p:val>
                                        </p:tav>
                                      </p:tavLst>
                                    </p:anim>
                                    <p:animEffect transition="in" filter="fade">
                                      <p:cBhvr>
                                        <p:cTn id="14" dur="1000"/>
                                        <p:tgtEl>
                                          <p:spTgt spid="717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7172"/>
                                        </p:tgtEl>
                                        <p:attrNameLst>
                                          <p:attrName>style.visibility</p:attrName>
                                        </p:attrNameLst>
                                      </p:cBhvr>
                                      <p:to>
                                        <p:strVal val="visible"/>
                                      </p:to>
                                    </p:set>
                                    <p:anim calcmode="lin" valueType="num">
                                      <p:cBhvr>
                                        <p:cTn id="25" dur="1000" fill="hold"/>
                                        <p:tgtEl>
                                          <p:spTgt spid="7172"/>
                                        </p:tgtEl>
                                        <p:attrNameLst>
                                          <p:attrName>ppt_w</p:attrName>
                                        </p:attrNameLst>
                                      </p:cBhvr>
                                      <p:tavLst>
                                        <p:tav tm="0">
                                          <p:val>
                                            <p:strVal val="#ppt_w*0.70"/>
                                          </p:val>
                                        </p:tav>
                                        <p:tav tm="100000">
                                          <p:val>
                                            <p:strVal val="#ppt_w"/>
                                          </p:val>
                                        </p:tav>
                                      </p:tavLst>
                                    </p:anim>
                                    <p:anim calcmode="lin" valueType="num">
                                      <p:cBhvr>
                                        <p:cTn id="26" dur="1000" fill="hold"/>
                                        <p:tgtEl>
                                          <p:spTgt spid="7172"/>
                                        </p:tgtEl>
                                        <p:attrNameLst>
                                          <p:attrName>ppt_h</p:attrName>
                                        </p:attrNameLst>
                                      </p:cBhvr>
                                      <p:tavLst>
                                        <p:tav tm="0">
                                          <p:val>
                                            <p:strVal val="#ppt_h"/>
                                          </p:val>
                                        </p:tav>
                                        <p:tav tm="100000">
                                          <p:val>
                                            <p:strVal val="#ppt_h"/>
                                          </p:val>
                                        </p:tav>
                                      </p:tavLst>
                                    </p:anim>
                                    <p:animEffect transition="in" filter="fade">
                                      <p:cBhvr>
                                        <p:cTn id="27" dur="10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1000" fill="hold"/>
                                        <p:tgtEl>
                                          <p:spTgt spid="7"/>
                                        </p:tgtEl>
                                        <p:attrNameLst>
                                          <p:attrName>ppt_w</p:attrName>
                                        </p:attrNameLst>
                                      </p:cBhvr>
                                      <p:tavLst>
                                        <p:tav tm="0">
                                          <p:val>
                                            <p:strVal val="#ppt_w*0.70"/>
                                          </p:val>
                                        </p:tav>
                                        <p:tav tm="100000">
                                          <p:val>
                                            <p:strVal val="#ppt_w"/>
                                          </p:val>
                                        </p:tav>
                                      </p:tavLst>
                                    </p:anim>
                                    <p:anim calcmode="lin" valueType="num">
                                      <p:cBhvr>
                                        <p:cTn id="39" dur="1000" fill="hold"/>
                                        <p:tgtEl>
                                          <p:spTgt spid="7"/>
                                        </p:tgtEl>
                                        <p:attrNameLst>
                                          <p:attrName>ppt_h</p:attrName>
                                        </p:attrNameLst>
                                      </p:cBhvr>
                                      <p:tavLst>
                                        <p:tav tm="0">
                                          <p:val>
                                            <p:strVal val="#ppt_h"/>
                                          </p:val>
                                        </p:tav>
                                        <p:tav tm="100000">
                                          <p:val>
                                            <p:strVal val="#ppt_h"/>
                                          </p:val>
                                        </p:tav>
                                      </p:tavLst>
                                    </p:anim>
                                    <p:animEffect transition="in" filter="fade">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1000" fill="hold"/>
                                        <p:tgtEl>
                                          <p:spTgt spid="9"/>
                                        </p:tgtEl>
                                        <p:attrNameLst>
                                          <p:attrName>ppt_w</p:attrName>
                                        </p:attrNameLst>
                                      </p:cBhvr>
                                      <p:tavLst>
                                        <p:tav tm="0">
                                          <p:val>
                                            <p:strVal val="#ppt_w*0.70"/>
                                          </p:val>
                                        </p:tav>
                                        <p:tav tm="100000">
                                          <p:val>
                                            <p:strVal val="#ppt_w"/>
                                          </p:val>
                                        </p:tav>
                                      </p:tavLst>
                                    </p:anim>
                                    <p:anim calcmode="lin" valueType="num">
                                      <p:cBhvr>
                                        <p:cTn id="52" dur="1000" fill="hold"/>
                                        <p:tgtEl>
                                          <p:spTgt spid="9"/>
                                        </p:tgtEl>
                                        <p:attrNameLst>
                                          <p:attrName>ppt_h</p:attrName>
                                        </p:attrNameLst>
                                      </p:cBhvr>
                                      <p:tavLst>
                                        <p:tav tm="0">
                                          <p:val>
                                            <p:strVal val="#ppt_h"/>
                                          </p:val>
                                        </p:tav>
                                        <p:tav tm="100000">
                                          <p:val>
                                            <p:strVal val="#ppt_h"/>
                                          </p:val>
                                        </p:tav>
                                      </p:tavLst>
                                    </p:anim>
                                    <p:animEffect transition="in" filter="fade">
                                      <p:cBhvr>
                                        <p:cTn id="5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920886"/>
          </a:xfrm>
          <a:prstGeom prst="rect">
            <a:avLst/>
          </a:prstGeom>
          <a:solidFill>
            <a:schemeClr val="accent3">
              <a:lumMod val="20000"/>
              <a:lumOff val="80000"/>
            </a:schemeClr>
          </a:solidFill>
        </p:spPr>
        <p:txBody>
          <a:bodyPr wrap="square">
            <a:spAutoFit/>
          </a:bodyPr>
          <a:lstStyle/>
          <a:p>
            <a:pPr>
              <a:lnSpc>
                <a:spcPts val="4400"/>
              </a:lnSpc>
            </a:pPr>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1993</a:t>
            </a:r>
            <a:r>
              <a:rPr lang="zh-CN" altLang="en-US" sz="2400" b="1" dirty="0">
                <a:latin typeface="黑体" panose="02010609060101010101" pitchFamily="49" charset="-122"/>
                <a:ea typeface="黑体" panose="02010609060101010101" pitchFamily="49" charset="-122"/>
              </a:rPr>
              <a:t>年，</a:t>
            </a:r>
            <a:r>
              <a:rPr lang="zh-CN" altLang="en-US" sz="2400" b="1" dirty="0" smtClean="0">
                <a:latin typeface="黑体" panose="02010609060101010101" pitchFamily="49" charset="-122"/>
                <a:ea typeface="黑体" panose="02010609060101010101" pitchFamily="49" charset="-122"/>
              </a:rPr>
              <a:t>中国贫困线标准</a:t>
            </a:r>
            <a:r>
              <a:rPr lang="zh-CN" altLang="en-US" sz="2400" b="1" dirty="0">
                <a:latin typeface="黑体" panose="02010609060101010101" pitchFamily="49" charset="-122"/>
                <a:ea typeface="黑体" panose="02010609060101010101" pitchFamily="49" charset="-122"/>
              </a:rPr>
              <a:t>为人均年收入</a:t>
            </a:r>
            <a:r>
              <a:rPr lang="en-US" altLang="zh-CN" sz="2400" b="1" dirty="0">
                <a:latin typeface="黑体" panose="02010609060101010101" pitchFamily="49" charset="-122"/>
                <a:ea typeface="黑体" panose="02010609060101010101" pitchFamily="49" charset="-122"/>
              </a:rPr>
              <a:t>350</a:t>
            </a:r>
            <a:r>
              <a:rPr lang="zh-CN" altLang="en-US" sz="2400" b="1" dirty="0">
                <a:latin typeface="黑体" panose="02010609060101010101" pitchFamily="49" charset="-122"/>
                <a:ea typeface="黑体" panose="02010609060101010101" pitchFamily="49" charset="-122"/>
              </a:rPr>
              <a:t>元，</a:t>
            </a:r>
            <a:r>
              <a:rPr lang="en-US" altLang="zh-CN" sz="2400" b="1" dirty="0">
                <a:latin typeface="黑体" panose="02010609060101010101" pitchFamily="49" charset="-122"/>
                <a:ea typeface="黑体" panose="02010609060101010101" pitchFamily="49" charset="-122"/>
              </a:rPr>
              <a:t>2000</a:t>
            </a:r>
            <a:r>
              <a:rPr lang="zh-CN" altLang="en-US" sz="2400" b="1" dirty="0">
                <a:latin typeface="黑体" panose="02010609060101010101" pitchFamily="49" charset="-122"/>
                <a:ea typeface="黑体" panose="02010609060101010101" pitchFamily="49" charset="-122"/>
              </a:rPr>
              <a:t>年</a:t>
            </a:r>
            <a:r>
              <a:rPr lang="zh-CN" altLang="en-US" sz="2400" b="1" dirty="0" smtClean="0">
                <a:latin typeface="黑体" panose="02010609060101010101" pitchFamily="49" charset="-122"/>
                <a:ea typeface="黑体" panose="02010609060101010101" pitchFamily="49" charset="-122"/>
              </a:rPr>
              <a:t>农村贫困标准调整</a:t>
            </a:r>
            <a:r>
              <a:rPr lang="zh-CN" altLang="en-US" sz="2400" b="1" dirty="0">
                <a:latin typeface="黑体" panose="02010609060101010101" pitchFamily="49" charset="-122"/>
                <a:ea typeface="黑体" panose="02010609060101010101" pitchFamily="49" charset="-122"/>
              </a:rPr>
              <a:t>为人均年收入</a:t>
            </a:r>
            <a:r>
              <a:rPr lang="en-US" altLang="zh-CN" sz="2400" b="1" dirty="0">
                <a:latin typeface="黑体" panose="02010609060101010101" pitchFamily="49" charset="-122"/>
                <a:ea typeface="黑体" panose="02010609060101010101" pitchFamily="49" charset="-122"/>
              </a:rPr>
              <a:t>625</a:t>
            </a:r>
            <a:r>
              <a:rPr lang="zh-CN" altLang="en-US" sz="2400" b="1" dirty="0">
                <a:latin typeface="黑体" panose="02010609060101010101" pitchFamily="49" charset="-122"/>
                <a:ea typeface="黑体" panose="02010609060101010101" pitchFamily="49" charset="-122"/>
              </a:rPr>
              <a:t>元，</a:t>
            </a:r>
            <a:r>
              <a:rPr lang="zh-CN" altLang="en-US" sz="2400" b="1" dirty="0" smtClean="0">
                <a:latin typeface="黑体" panose="02010609060101010101" pitchFamily="49" charset="-122"/>
                <a:ea typeface="黑体" panose="02010609060101010101" pitchFamily="49" charset="-122"/>
              </a:rPr>
              <a:t>当前贫困线标准</a:t>
            </a:r>
            <a:r>
              <a:rPr lang="zh-CN" altLang="en-US" sz="2400" b="1" dirty="0">
                <a:latin typeface="黑体" panose="02010609060101010101" pitchFamily="49" charset="-122"/>
                <a:ea typeface="黑体" panose="02010609060101010101" pitchFamily="49" charset="-122"/>
              </a:rPr>
              <a:t>为人均年收入</a:t>
            </a:r>
            <a:r>
              <a:rPr lang="en-US" altLang="zh-CN" sz="2400" b="1" dirty="0">
                <a:latin typeface="黑体" panose="02010609060101010101" pitchFamily="49" charset="-122"/>
                <a:ea typeface="黑体" panose="02010609060101010101" pitchFamily="49" charset="-122"/>
              </a:rPr>
              <a:t>688</a:t>
            </a:r>
            <a:r>
              <a:rPr lang="zh-CN" altLang="en-US" sz="2400" b="1" dirty="0">
                <a:latin typeface="黑体" panose="02010609060101010101" pitchFamily="49" charset="-122"/>
                <a:ea typeface="黑体" panose="02010609060101010101" pitchFamily="49" charset="-122"/>
              </a:rPr>
              <a:t>元。</a:t>
            </a:r>
            <a:r>
              <a:rPr lang="zh-CN" altLang="en-US" sz="2400" b="1" dirty="0" smtClean="0">
                <a:latin typeface="黑体" panose="02010609060101010101" pitchFamily="49" charset="-122"/>
                <a:ea typeface="黑体" panose="02010609060101010101" pitchFamily="49" charset="-122"/>
              </a:rPr>
              <a:t>目前</a:t>
            </a:r>
            <a:r>
              <a:rPr lang="zh-CN" altLang="en-US" sz="2400" b="1" dirty="0" smtClean="0">
                <a:latin typeface="黑体" panose="02010609060101010101" pitchFamily="49" charset="-122"/>
                <a:ea typeface="黑体" panose="02010609060101010101" pitchFamily="49" charset="-122"/>
              </a:rPr>
              <a:t>全国</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贫困</a:t>
            </a:r>
            <a:r>
              <a:rPr lang="zh-CN" altLang="en-US" sz="2400" b="1" dirty="0" smtClean="0">
                <a:latin typeface="黑体" panose="02010609060101010101" pitchFamily="49" charset="-122"/>
                <a:ea typeface="黑体" panose="02010609060101010101" pitchFamily="49" charset="-122"/>
              </a:rPr>
              <a:t>人口（没有解决温饱）</a:t>
            </a:r>
            <a:r>
              <a:rPr lang="en-US" altLang="zh-CN" sz="2400" b="1" dirty="0" smtClean="0">
                <a:latin typeface="黑体" panose="02010609060101010101" pitchFamily="49" charset="-122"/>
                <a:ea typeface="黑体" panose="02010609060101010101" pitchFamily="49" charset="-122"/>
              </a:rPr>
              <a:t>4007</a:t>
            </a:r>
            <a:r>
              <a:rPr lang="zh-CN" altLang="en-US" sz="2400" b="1" dirty="0" smtClean="0">
                <a:latin typeface="黑体" panose="02010609060101010101" pitchFamily="49" charset="-122"/>
                <a:ea typeface="黑体" panose="02010609060101010101" pitchFamily="49" charset="-122"/>
              </a:rPr>
              <a:t>万，中西部地区所占比重高达</a:t>
            </a:r>
            <a:r>
              <a:rPr lang="en-US" altLang="zh-CN" sz="2400" b="1" dirty="0" smtClean="0">
                <a:latin typeface="黑体" panose="02010609060101010101" pitchFamily="49" charset="-122"/>
                <a:ea typeface="黑体" panose="02010609060101010101" pitchFamily="49" charset="-122"/>
              </a:rPr>
              <a:t>94.1%</a:t>
            </a:r>
            <a:r>
              <a:rPr lang="zh-CN" altLang="en-US" sz="2400" b="1" dirty="0" smtClean="0">
                <a:latin typeface="黑体" panose="02010609060101010101" pitchFamily="49" charset="-122"/>
                <a:ea typeface="黑体" panose="02010609060101010101" pitchFamily="49" charset="-122"/>
              </a:rPr>
              <a:t>，如果将贫困人口的人均收入提高到</a:t>
            </a:r>
            <a:r>
              <a:rPr lang="en-US" altLang="zh-CN" sz="2400" b="1" dirty="0" smtClean="0">
                <a:latin typeface="黑体" panose="02010609060101010101" pitchFamily="49" charset="-122"/>
                <a:ea typeface="黑体" panose="02010609060101010101" pitchFamily="49" charset="-122"/>
              </a:rPr>
              <a:t>1500</a:t>
            </a:r>
            <a:r>
              <a:rPr lang="zh-CN" altLang="en-US" sz="2400" b="1" dirty="0" smtClean="0">
                <a:latin typeface="黑体" panose="02010609060101010101" pitchFamily="49" charset="-122"/>
                <a:ea typeface="黑体" panose="02010609060101010101" pitchFamily="49" charset="-122"/>
              </a:rPr>
              <a:t>元，我国的贫困人口将达到</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亿。</a:t>
            </a:r>
            <a:endParaRPr lang="en-US" altLang="zh-CN" sz="2400" b="1" dirty="0" smtClean="0">
              <a:latin typeface="黑体" panose="02010609060101010101" pitchFamily="49" charset="-122"/>
              <a:ea typeface="黑体" panose="02010609060101010101" pitchFamily="49" charset="-122"/>
            </a:endParaRPr>
          </a:p>
          <a:p>
            <a:pPr>
              <a:lnSpc>
                <a:spcPts val="4400"/>
              </a:lnSpc>
            </a:pPr>
            <a:r>
              <a:rPr lang="en-US" altLang="zh-CN"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但是</a:t>
            </a:r>
            <a:r>
              <a:rPr lang="zh-CN" altLang="en-US" sz="2400" b="1" dirty="0">
                <a:latin typeface="黑体" panose="02010609060101010101" pitchFamily="49" charset="-122"/>
                <a:ea typeface="黑体" panose="02010609060101010101" pitchFamily="49" charset="-122"/>
              </a:rPr>
              <a:t>不可否认的是，即使按每人每年</a:t>
            </a:r>
            <a:r>
              <a:rPr lang="en-US" altLang="zh-CN" sz="2400" b="1" dirty="0">
                <a:latin typeface="黑体" panose="02010609060101010101" pitchFamily="49" charset="-122"/>
                <a:ea typeface="黑体" panose="02010609060101010101" pitchFamily="49" charset="-122"/>
              </a:rPr>
              <a:t>1000</a:t>
            </a:r>
            <a:r>
              <a:rPr lang="zh-CN" altLang="en-US" sz="2400" b="1" dirty="0">
                <a:latin typeface="黑体" panose="02010609060101010101" pitchFamily="49" charset="-122"/>
                <a:ea typeface="黑体" panose="02010609060101010101" pitchFamily="49" charset="-122"/>
              </a:rPr>
              <a:t>元的可能标准，中国</a:t>
            </a:r>
            <a:r>
              <a:rPr lang="zh-CN" altLang="en-US" sz="2400" b="1" dirty="0" smtClean="0">
                <a:latin typeface="黑体" panose="02010609060101010101" pitchFamily="49" charset="-122"/>
                <a:ea typeface="黑体" panose="02010609060101010101" pitchFamily="49" charset="-122"/>
              </a:rPr>
              <a:t>的贫困线标准</a:t>
            </a:r>
            <a:r>
              <a:rPr lang="zh-CN" altLang="en-US" sz="2400" b="1" dirty="0">
                <a:latin typeface="黑体" panose="02010609060101010101" pitchFamily="49" charset="-122"/>
                <a:ea typeface="黑体" panose="02010609060101010101" pitchFamily="49" charset="-122"/>
              </a:rPr>
              <a:t>也实在是太低了</a:t>
            </a:r>
            <a:r>
              <a:rPr lang="zh-CN" altLang="en-US" sz="2400" b="1" dirty="0" smtClean="0">
                <a:latin typeface="黑体" panose="02010609060101010101" pitchFamily="49" charset="-122"/>
                <a:ea typeface="黑体" panose="02010609060101010101" pitchFamily="49" charset="-122"/>
              </a:rPr>
              <a:t>。美国</a:t>
            </a:r>
            <a:r>
              <a:rPr lang="en-US" altLang="zh-CN" sz="2400" b="1" dirty="0" smtClean="0">
                <a:latin typeface="黑体" panose="02010609060101010101" pitchFamily="49" charset="-122"/>
                <a:ea typeface="黑体" panose="02010609060101010101" pitchFamily="49" charset="-122"/>
              </a:rPr>
              <a:t>2004</a:t>
            </a:r>
            <a:r>
              <a:rPr lang="zh-CN" altLang="en-US" sz="2400" b="1" dirty="0" smtClean="0">
                <a:latin typeface="黑体" panose="02010609060101010101" pitchFamily="49" charset="-122"/>
                <a:ea typeface="黑体" panose="02010609060101010101" pitchFamily="49" charset="-122"/>
              </a:rPr>
              <a:t>年贫困线标准</a:t>
            </a:r>
            <a:r>
              <a:rPr lang="zh-CN" altLang="en-US" sz="2400" b="1" dirty="0">
                <a:latin typeface="黑体" panose="02010609060101010101" pitchFamily="49" charset="-122"/>
                <a:ea typeface="黑体" panose="02010609060101010101" pitchFamily="49" charset="-122"/>
              </a:rPr>
              <a:t>为人均</a:t>
            </a:r>
            <a:r>
              <a:rPr lang="en-US" altLang="zh-CN" sz="2400" b="1" dirty="0">
                <a:latin typeface="黑体" panose="02010609060101010101" pitchFamily="49" charset="-122"/>
                <a:ea typeface="黑体" panose="02010609060101010101" pitchFamily="49" charset="-122"/>
              </a:rPr>
              <a:t>5256</a:t>
            </a:r>
            <a:r>
              <a:rPr lang="zh-CN" altLang="en-US" sz="2400" b="1" dirty="0">
                <a:latin typeface="黑体" panose="02010609060101010101" pitchFamily="49" charset="-122"/>
                <a:ea typeface="黑体" panose="02010609060101010101" pitchFamily="49" charset="-122"/>
              </a:rPr>
              <a:t>美元，平均每天</a:t>
            </a:r>
            <a:r>
              <a:rPr lang="en-US" altLang="zh-CN" sz="2400" b="1" dirty="0">
                <a:solidFill>
                  <a:srgbClr val="FF0000"/>
                </a:solidFill>
                <a:latin typeface="黑体" panose="02010609060101010101" pitchFamily="49" charset="-122"/>
                <a:ea typeface="黑体" panose="02010609060101010101" pitchFamily="49" charset="-122"/>
              </a:rPr>
              <a:t>14.4</a:t>
            </a:r>
            <a:r>
              <a:rPr lang="zh-CN" altLang="en-US" sz="2400" b="1" dirty="0">
                <a:solidFill>
                  <a:srgbClr val="FF0000"/>
                </a:solidFill>
                <a:latin typeface="黑体" panose="02010609060101010101" pitchFamily="49" charset="-122"/>
                <a:ea typeface="黑体" panose="02010609060101010101" pitchFamily="49" charset="-122"/>
              </a:rPr>
              <a:t>美元</a:t>
            </a:r>
            <a:r>
              <a:rPr lang="zh-CN" altLang="en-US" sz="2400" b="1" dirty="0">
                <a:latin typeface="黑体" panose="02010609060101010101" pitchFamily="49" charset="-122"/>
                <a:ea typeface="黑体" panose="02010609060101010101" pitchFamily="49" charset="-122"/>
              </a:rPr>
              <a:t>，这个标准中国</a:t>
            </a:r>
            <a:r>
              <a:rPr lang="zh-CN" altLang="en-US" sz="2400" b="1" dirty="0" smtClean="0">
                <a:latin typeface="黑体" panose="02010609060101010101" pitchFamily="49" charset="-122"/>
                <a:ea typeface="黑体" panose="02010609060101010101" pitchFamily="49" charset="-122"/>
              </a:rPr>
              <a:t>没有可比性。而联合国公布</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FF0000"/>
                </a:solidFill>
                <a:latin typeface="黑体" panose="02010609060101010101" pitchFamily="49" charset="-122"/>
                <a:ea typeface="黑体" panose="02010609060101010101" pitchFamily="49" charset="-122"/>
              </a:rPr>
              <a:t>国际标准为每人每天</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美元</a:t>
            </a:r>
            <a:r>
              <a:rPr lang="zh-CN" altLang="en-US" sz="2400" b="1" dirty="0" smtClean="0">
                <a:solidFill>
                  <a:srgbClr val="FF0000"/>
                </a:solidFill>
                <a:latin typeface="黑体" panose="02010609060101010101" pitchFamily="49" charset="-122"/>
                <a:ea typeface="黑体" panose="02010609060101010101" pitchFamily="49" charset="-122"/>
              </a:rPr>
              <a:t>为绝对贫困，</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美元为贫困</a:t>
            </a:r>
            <a:r>
              <a:rPr lang="zh-CN" altLang="en-US" sz="2400" b="1" dirty="0">
                <a:latin typeface="黑体" panose="02010609060101010101" pitchFamily="49" charset="-122"/>
                <a:ea typeface="黑体" panose="02010609060101010101" pitchFamily="49" charset="-122"/>
              </a:rPr>
              <a:t>，中国</a:t>
            </a:r>
            <a:r>
              <a:rPr lang="zh-CN" altLang="en-US" sz="2400" b="1" dirty="0" smtClean="0">
                <a:latin typeface="黑体" panose="02010609060101010101" pitchFamily="49" charset="-122"/>
                <a:ea typeface="黑体" panose="02010609060101010101" pitchFamily="49" charset="-122"/>
              </a:rPr>
              <a:t>的贫困线则</a:t>
            </a:r>
            <a:r>
              <a:rPr lang="zh-CN" altLang="en-US" sz="2400" b="1" dirty="0">
                <a:latin typeface="黑体" panose="02010609060101010101" pitchFamily="49" charset="-122"/>
                <a:ea typeface="黑体" panose="02010609060101010101" pitchFamily="49" charset="-122"/>
              </a:rPr>
              <a:t>为每人每天</a:t>
            </a:r>
            <a:r>
              <a:rPr lang="en-US" altLang="zh-CN" sz="2400" b="1" dirty="0">
                <a:latin typeface="黑体" panose="02010609060101010101" pitchFamily="49" charset="-122"/>
                <a:ea typeface="黑体" panose="02010609060101010101" pitchFamily="49" charset="-122"/>
              </a:rPr>
              <a:t>0.2</a:t>
            </a:r>
            <a:r>
              <a:rPr lang="zh-CN" altLang="en-US" sz="2400" b="1" dirty="0">
                <a:latin typeface="黑体" panose="02010609060101010101" pitchFamily="49" charset="-122"/>
                <a:ea typeface="黑体" panose="02010609060101010101" pitchFamily="49" charset="-122"/>
              </a:rPr>
              <a:t>美元，与国际标准相差极大</a:t>
            </a:r>
            <a:r>
              <a:rPr lang="zh-CN" altLang="en-US" sz="2400" b="1" dirty="0" smtClean="0">
                <a:latin typeface="黑体" panose="02010609060101010101" pitchFamily="49" charset="-122"/>
                <a:ea typeface="黑体" panose="02010609060101010101" pitchFamily="49" charset="-122"/>
              </a:rPr>
              <a:t>。世界银行副行长费南妮表示</a:t>
            </a:r>
            <a:r>
              <a:rPr lang="zh-CN" altLang="en-US" sz="2400" b="1" dirty="0">
                <a:latin typeface="黑体" panose="02010609060101010101" pitchFamily="49" charset="-122"/>
                <a:ea typeface="黑体" panose="02010609060101010101" pitchFamily="49" charset="-122"/>
              </a:rPr>
              <a:t>，中国</a:t>
            </a:r>
            <a:r>
              <a:rPr lang="zh-CN" altLang="en-US" sz="2400" b="1" dirty="0" smtClean="0">
                <a:latin typeface="黑体" panose="02010609060101010101" pitchFamily="49" charset="-122"/>
                <a:ea typeface="黑体" panose="02010609060101010101" pitchFamily="49" charset="-122"/>
              </a:rPr>
              <a:t>的贫困人口已</a:t>
            </a:r>
            <a:r>
              <a:rPr lang="zh-CN" altLang="en-US" sz="2400" b="1" dirty="0">
                <a:latin typeface="黑体" panose="02010609060101010101" pitchFamily="49" charset="-122"/>
                <a:ea typeface="黑体" panose="02010609060101010101" pitchFamily="49" charset="-122"/>
              </a:rPr>
              <a:t>由</a:t>
            </a:r>
            <a:r>
              <a:rPr lang="en-US" altLang="zh-CN" sz="2400" b="1" dirty="0">
                <a:latin typeface="黑体" panose="02010609060101010101" pitchFamily="49" charset="-122"/>
                <a:ea typeface="黑体" panose="02010609060101010101" pitchFamily="49" charset="-122"/>
              </a:rPr>
              <a:t>1981</a:t>
            </a:r>
            <a:r>
              <a:rPr lang="zh-CN" altLang="en-US" sz="2400" b="1" dirty="0">
                <a:latin typeface="黑体" panose="02010609060101010101" pitchFamily="49" charset="-122"/>
                <a:ea typeface="黑体" panose="02010609060101010101" pitchFamily="49" charset="-122"/>
              </a:rPr>
              <a:t>年的</a:t>
            </a:r>
            <a:r>
              <a:rPr lang="en-US" altLang="zh-CN" sz="2400" b="1" dirty="0">
                <a:latin typeface="黑体" panose="02010609060101010101" pitchFamily="49" charset="-122"/>
                <a:ea typeface="黑体" panose="02010609060101010101" pitchFamily="49" charset="-122"/>
              </a:rPr>
              <a:t>6.34</a:t>
            </a:r>
            <a:r>
              <a:rPr lang="zh-CN" altLang="en-US" sz="2400" b="1" dirty="0">
                <a:latin typeface="黑体" panose="02010609060101010101" pitchFamily="49" charset="-122"/>
                <a:ea typeface="黑体" panose="02010609060101010101" pitchFamily="49" charset="-122"/>
              </a:rPr>
              <a:t>亿下降到目前的</a:t>
            </a:r>
            <a:r>
              <a:rPr lang="en-US" altLang="zh-CN" sz="2400" b="1" dirty="0">
                <a:latin typeface="黑体" panose="02010609060101010101" pitchFamily="49" charset="-122"/>
                <a:ea typeface="黑体" panose="02010609060101010101" pitchFamily="49" charset="-122"/>
              </a:rPr>
              <a:t>2.1</a:t>
            </a:r>
            <a:r>
              <a:rPr lang="zh-CN" altLang="en-US" sz="2400" b="1" dirty="0">
                <a:latin typeface="黑体" panose="02010609060101010101" pitchFamily="49" charset="-122"/>
                <a:ea typeface="黑体" panose="02010609060101010101" pitchFamily="49" charset="-122"/>
              </a:rPr>
              <a:t>亿，</a:t>
            </a:r>
            <a:r>
              <a:rPr lang="zh-CN" altLang="en-US" sz="2400" b="1" dirty="0" smtClean="0">
                <a:latin typeface="黑体" panose="02010609060101010101" pitchFamily="49" charset="-122"/>
                <a:ea typeface="黑体" panose="02010609060101010101" pitchFamily="49" charset="-122"/>
              </a:rPr>
              <a:t>可见世界银行计算中国贫困人口的</a:t>
            </a:r>
            <a:r>
              <a:rPr lang="zh-CN" altLang="en-US" sz="2400" b="1" dirty="0">
                <a:latin typeface="黑体" panose="02010609060101010101" pitchFamily="49" charset="-122"/>
                <a:ea typeface="黑体" panose="02010609060101010101" pitchFamily="49" charset="-122"/>
              </a:rPr>
              <a:t>数字，是中国</a:t>
            </a:r>
            <a:r>
              <a:rPr lang="zh-CN" altLang="en-US" sz="2400" b="1" dirty="0" smtClean="0">
                <a:latin typeface="黑体" panose="02010609060101010101" pitchFamily="49" charset="-122"/>
                <a:ea typeface="黑体" panose="02010609060101010101" pitchFamily="49" charset="-122"/>
              </a:rPr>
              <a:t>计算贫困人口数目</a:t>
            </a:r>
            <a:r>
              <a:rPr lang="zh-CN" altLang="en-US" sz="2400" b="1" dirty="0">
                <a:latin typeface="黑体" panose="02010609060101010101" pitchFamily="49" charset="-122"/>
                <a:ea typeface="黑体" panose="02010609060101010101" pitchFamily="49" charset="-122"/>
              </a:rPr>
              <a:t>的</a:t>
            </a:r>
            <a:r>
              <a:rPr lang="en-US" altLang="zh-CN" sz="2400" b="1" dirty="0">
                <a:latin typeface="黑体" panose="02010609060101010101" pitchFamily="49" charset="-122"/>
                <a:ea typeface="黑体" panose="02010609060101010101" pitchFamily="49" charset="-122"/>
              </a:rPr>
              <a:t>7</a:t>
            </a:r>
            <a:r>
              <a:rPr lang="zh-CN" altLang="en-US" sz="2400" b="1" dirty="0">
                <a:latin typeface="黑体" panose="02010609060101010101" pitchFamily="49" charset="-122"/>
                <a:ea typeface="黑体" panose="02010609060101010101" pitchFamily="49" charset="-122"/>
              </a:rPr>
              <a:t>倍。 </a:t>
            </a:r>
            <a:r>
              <a:rPr lang="zh-CN" altLang="en-US" sz="2400" dirty="0"/>
              <a:t/>
            </a:r>
            <a:br>
              <a:rPr lang="zh-CN" altLang="en-US" sz="2400" dirty="0"/>
            </a:br>
            <a:endParaRPr lang="zh-CN" alt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ChangeArrowheads="1"/>
          </p:cNvSpPr>
          <p:nvPr/>
        </p:nvSpPr>
        <p:spPr bwMode="auto">
          <a:xfrm>
            <a:off x="0" y="2438400"/>
            <a:ext cx="9144000" cy="0"/>
          </a:xfrm>
          <a:prstGeom prst="rect">
            <a:avLst/>
          </a:prstGeom>
          <a:noFill/>
          <a:ln w="9525">
            <a:noFill/>
            <a:miter lim="800000"/>
            <a:headEnd/>
            <a:tailEnd/>
          </a:ln>
          <a:effectLst/>
        </p:spPr>
        <p:txBody>
          <a:bodyPr>
            <a:spAutoFit/>
          </a:bodyPr>
          <a:lstStyle/>
          <a:p>
            <a:endParaRPr lang="zh-CN" altLang="en-US"/>
          </a:p>
        </p:txBody>
      </p:sp>
      <p:sp>
        <p:nvSpPr>
          <p:cNvPr id="119812" name="Text Box 4"/>
          <p:cNvSpPr txBox="1">
            <a:spLocks noChangeArrowheads="1"/>
          </p:cNvSpPr>
          <p:nvPr/>
        </p:nvSpPr>
        <p:spPr bwMode="auto">
          <a:xfrm>
            <a:off x="357158" y="5500702"/>
            <a:ext cx="8429684" cy="1118255"/>
          </a:xfrm>
          <a:prstGeom prst="rect">
            <a:avLst/>
          </a:prstGeom>
          <a:solidFill>
            <a:srgbClr val="FFCC00"/>
          </a:solidFill>
          <a:ln w="9525">
            <a:solidFill>
              <a:srgbClr val="FF0000"/>
            </a:solidFill>
            <a:miter lim="800000"/>
            <a:headEnd/>
            <a:tailEnd/>
          </a:ln>
          <a:effectLst/>
        </p:spPr>
        <p:txBody>
          <a:bodyPr wrap="square">
            <a:spAutoFit/>
          </a:bodyPr>
          <a:lstStyle/>
          <a:p>
            <a:pPr>
              <a:lnSpc>
                <a:spcPts val="4000"/>
              </a:lnSpc>
              <a:spcBef>
                <a:spcPct val="50000"/>
              </a:spcBef>
            </a:pPr>
            <a:r>
              <a:rPr kumimoji="1" lang="zh-CN" altLang="en-US" sz="2800" b="1" dirty="0" smtClean="0">
                <a:latin typeface="黑体" pitchFamily="49" charset="-122"/>
                <a:ea typeface="黑体" pitchFamily="49" charset="-122"/>
              </a:rPr>
              <a:t>   富的人消费基本饱和，穷的人消费不起。</a:t>
            </a:r>
            <a:r>
              <a:rPr kumimoji="1" lang="zh-CN" altLang="en-US" sz="2800" b="1" dirty="0" smtClean="0">
                <a:solidFill>
                  <a:schemeClr val="tx2"/>
                </a:solidFill>
                <a:latin typeface="黑体" pitchFamily="49" charset="-122"/>
                <a:ea typeface="黑体" pitchFamily="49" charset="-122"/>
              </a:rPr>
              <a:t>中国</a:t>
            </a:r>
            <a:r>
              <a:rPr kumimoji="1" lang="zh-CN" altLang="en-US" sz="2800" b="1" dirty="0">
                <a:solidFill>
                  <a:schemeClr val="tx2"/>
                </a:solidFill>
                <a:latin typeface="黑体" pitchFamily="49" charset="-122"/>
                <a:ea typeface="黑体" pitchFamily="49" charset="-122"/>
              </a:rPr>
              <a:t>现阶段社会总体</a:t>
            </a:r>
            <a:r>
              <a:rPr kumimoji="1" lang="zh-CN" altLang="en-US" sz="2800" b="1" dirty="0" smtClean="0">
                <a:solidFill>
                  <a:schemeClr val="tx2"/>
                </a:solidFill>
                <a:latin typeface="黑体" pitchFamily="49" charset="-122"/>
                <a:ea typeface="黑体" pitchFamily="49" charset="-122"/>
              </a:rPr>
              <a:t>消费水平不高。</a:t>
            </a:r>
            <a:endParaRPr kumimoji="1" lang="zh-CN" altLang="en-US" sz="2800" b="1" dirty="0">
              <a:solidFill>
                <a:schemeClr val="tx2"/>
              </a:solidFill>
              <a:latin typeface="黑体" pitchFamily="49" charset="-122"/>
              <a:ea typeface="黑体" pitchFamily="49" charset="-122"/>
            </a:endParaRPr>
          </a:p>
        </p:txBody>
      </p:sp>
      <p:sp>
        <p:nvSpPr>
          <p:cNvPr id="6" name="矩形 5"/>
          <p:cNvSpPr/>
          <p:nvPr/>
        </p:nvSpPr>
        <p:spPr>
          <a:xfrm>
            <a:off x="642910" y="500042"/>
            <a:ext cx="7929618" cy="4965462"/>
          </a:xfrm>
          <a:prstGeom prst="rect">
            <a:avLst/>
          </a:prstGeom>
        </p:spPr>
        <p:txBody>
          <a:bodyPr wrap="square">
            <a:spAutoFit/>
          </a:bodyPr>
          <a:lstStyle/>
          <a:p>
            <a:pPr>
              <a:lnSpc>
                <a:spcPts val="3800"/>
              </a:lnSpc>
            </a:pPr>
            <a:r>
              <a:rPr lang="zh-CN" altLang="en-US" sz="2400" b="1" dirty="0" smtClean="0">
                <a:latin typeface="楷体" pitchFamily="49" charset="-122"/>
                <a:ea typeface="楷体" pitchFamily="49" charset="-122"/>
              </a:rPr>
              <a:t>   衡量一个国家贫富差距，经济学上有一个名词叫“基尼系数”。按照国际惯例，这一数字在</a:t>
            </a:r>
            <a:r>
              <a:rPr lang="en-US" altLang="zh-CN" sz="2400" b="1" dirty="0" smtClean="0">
                <a:latin typeface="楷体" pitchFamily="49" charset="-122"/>
                <a:ea typeface="楷体" pitchFamily="49" charset="-122"/>
              </a:rPr>
              <a:t>0.3</a:t>
            </a:r>
            <a:r>
              <a:rPr lang="zh-CN" altLang="en-US" sz="2400" b="1" dirty="0" smtClean="0">
                <a:latin typeface="楷体" pitchFamily="49" charset="-122"/>
                <a:ea typeface="楷体" pitchFamily="49" charset="-122"/>
              </a:rPr>
              <a:t>以下为最佳状态，在</a:t>
            </a:r>
            <a:r>
              <a:rPr lang="en-US" altLang="zh-CN" sz="2400" b="1" dirty="0" smtClean="0">
                <a:latin typeface="楷体" pitchFamily="49" charset="-122"/>
                <a:ea typeface="楷体" pitchFamily="49" charset="-122"/>
              </a:rPr>
              <a:t>0.3</a:t>
            </a:r>
            <a:r>
              <a:rPr lang="zh-CN" altLang="en-US" sz="2400" b="1" dirty="0" smtClean="0">
                <a:latin typeface="楷体" pitchFamily="49" charset="-122"/>
                <a:ea typeface="楷体" pitchFamily="49" charset="-122"/>
              </a:rPr>
              <a:t>至</a:t>
            </a:r>
            <a:r>
              <a:rPr lang="en-US" altLang="zh-CN" sz="2400" b="1" dirty="0" smtClean="0">
                <a:latin typeface="楷体" pitchFamily="49" charset="-122"/>
                <a:ea typeface="楷体" pitchFamily="49" charset="-122"/>
              </a:rPr>
              <a:t>0.4</a:t>
            </a:r>
            <a:r>
              <a:rPr lang="zh-CN" altLang="en-US" sz="2400" b="1" dirty="0" smtClean="0">
                <a:latin typeface="楷体" pitchFamily="49" charset="-122"/>
                <a:ea typeface="楷体" pitchFamily="49" charset="-122"/>
              </a:rPr>
              <a:t>之间为正常状态，超过</a:t>
            </a:r>
            <a:r>
              <a:rPr lang="en-US" altLang="zh-CN" sz="2400" b="1" dirty="0" smtClean="0">
                <a:latin typeface="楷体" pitchFamily="49" charset="-122"/>
                <a:ea typeface="楷体" pitchFamily="49" charset="-122"/>
              </a:rPr>
              <a:t>0.4</a:t>
            </a:r>
            <a:r>
              <a:rPr lang="zh-CN" altLang="en-US" sz="2400" b="1" dirty="0" smtClean="0">
                <a:latin typeface="楷体" pitchFamily="49" charset="-122"/>
                <a:ea typeface="楷体" pitchFamily="49" charset="-122"/>
              </a:rPr>
              <a:t>为警戒状态，达到</a:t>
            </a:r>
            <a:r>
              <a:rPr lang="en-US" altLang="zh-CN" sz="2400" b="1" dirty="0" smtClean="0">
                <a:latin typeface="楷体" pitchFamily="49" charset="-122"/>
                <a:ea typeface="楷体" pitchFamily="49" charset="-122"/>
              </a:rPr>
              <a:t>0.6</a:t>
            </a:r>
            <a:r>
              <a:rPr lang="zh-CN" altLang="en-US" sz="2400" b="1" dirty="0" smtClean="0">
                <a:latin typeface="楷体" pitchFamily="49" charset="-122"/>
                <a:ea typeface="楷体" pitchFamily="49" charset="-122"/>
              </a:rPr>
              <a:t>则属于社会动乱随时会发生的危险状态。根据有关资料，这一数字在我国</a:t>
            </a:r>
            <a:r>
              <a:rPr lang="en-US" altLang="zh-CN" sz="2400" b="1" dirty="0" smtClean="0">
                <a:latin typeface="楷体" pitchFamily="49" charset="-122"/>
                <a:ea typeface="楷体" pitchFamily="49" charset="-122"/>
              </a:rPr>
              <a:t>1978</a:t>
            </a:r>
            <a:r>
              <a:rPr lang="zh-CN" altLang="en-US" sz="2400" b="1" dirty="0" smtClean="0">
                <a:latin typeface="楷体" pitchFamily="49" charset="-122"/>
                <a:ea typeface="楷体" pitchFamily="49" charset="-122"/>
              </a:rPr>
              <a:t>年为</a:t>
            </a:r>
            <a:r>
              <a:rPr lang="en-US" altLang="zh-CN" sz="2400" b="1" dirty="0" smtClean="0">
                <a:latin typeface="楷体" pitchFamily="49" charset="-122"/>
                <a:ea typeface="楷体" pitchFamily="49" charset="-122"/>
              </a:rPr>
              <a:t>0.18</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1988</a:t>
            </a:r>
            <a:r>
              <a:rPr lang="zh-CN" altLang="en-US" sz="2400" b="1" dirty="0" smtClean="0">
                <a:latin typeface="楷体" pitchFamily="49" charset="-122"/>
                <a:ea typeface="楷体" pitchFamily="49" charset="-122"/>
              </a:rPr>
              <a:t>年为</a:t>
            </a:r>
            <a:r>
              <a:rPr lang="en-US" altLang="zh-CN" sz="2400" b="1" dirty="0" smtClean="0">
                <a:latin typeface="楷体" pitchFamily="49" charset="-122"/>
                <a:ea typeface="楷体" pitchFamily="49" charset="-122"/>
              </a:rPr>
              <a:t>0.382</a:t>
            </a:r>
            <a:r>
              <a:rPr lang="zh-CN" altLang="en-US" sz="2400" b="1" dirty="0" smtClean="0">
                <a:latin typeface="楷体" pitchFamily="49" charset="-122"/>
                <a:ea typeface="楷体" pitchFamily="49" charset="-122"/>
              </a:rPr>
              <a:t>，从</a:t>
            </a:r>
            <a:r>
              <a:rPr lang="en-US" altLang="zh-CN" sz="2400" b="1" dirty="0" smtClean="0">
                <a:latin typeface="楷体" pitchFamily="49" charset="-122"/>
                <a:ea typeface="楷体" pitchFamily="49" charset="-122"/>
              </a:rPr>
              <a:t>2000</a:t>
            </a:r>
            <a:r>
              <a:rPr lang="zh-CN" altLang="en-US" sz="2400" b="1" dirty="0" smtClean="0">
                <a:latin typeface="楷体" pitchFamily="49" charset="-122"/>
                <a:ea typeface="楷体" pitchFamily="49" charset="-122"/>
              </a:rPr>
              <a:t>年开始，基尼系数已越过</a:t>
            </a:r>
            <a:r>
              <a:rPr lang="en-US" altLang="zh-CN" sz="2400" b="1" dirty="0" smtClean="0">
                <a:latin typeface="楷体" pitchFamily="49" charset="-122"/>
                <a:ea typeface="楷体" pitchFamily="49" charset="-122"/>
              </a:rPr>
              <a:t>0.4</a:t>
            </a:r>
            <a:r>
              <a:rPr lang="zh-CN" altLang="en-US" sz="2400" b="1" dirty="0" smtClean="0">
                <a:latin typeface="楷体" pitchFamily="49" charset="-122"/>
                <a:ea typeface="楷体" pitchFamily="49" charset="-122"/>
              </a:rPr>
              <a:t>的警戒线，并且每年以</a:t>
            </a:r>
            <a:r>
              <a:rPr lang="en-US" altLang="zh-CN" sz="2400" b="1" dirty="0" smtClean="0">
                <a:latin typeface="楷体" pitchFamily="49" charset="-122"/>
                <a:ea typeface="楷体" pitchFamily="49" charset="-122"/>
              </a:rPr>
              <a:t>0.1%</a:t>
            </a:r>
            <a:r>
              <a:rPr lang="zh-CN" altLang="en-US" sz="2400" b="1" dirty="0" smtClean="0">
                <a:latin typeface="楷体" pitchFamily="49" charset="-122"/>
                <a:ea typeface="楷体" pitchFamily="49" charset="-122"/>
              </a:rPr>
              <a:t>速度递增，这超过了所有发达国家的水平</a:t>
            </a:r>
            <a:r>
              <a:rPr lang="en-US" altLang="zh-CN" sz="2400" b="1" dirty="0" smtClean="0">
                <a:latin typeface="楷体" pitchFamily="49" charset="-122"/>
                <a:ea typeface="楷体" pitchFamily="49" charset="-122"/>
              </a:rPr>
              <a:t>,2010</a:t>
            </a:r>
            <a:r>
              <a:rPr lang="zh-CN" altLang="en-US" sz="2400" b="1" dirty="0" smtClean="0">
                <a:latin typeface="楷体" pitchFamily="49" charset="-122"/>
                <a:ea typeface="楷体" pitchFamily="49" charset="-122"/>
              </a:rPr>
              <a:t>年基尼系数超过了</a:t>
            </a:r>
            <a:r>
              <a:rPr lang="en-US" altLang="zh-CN" sz="2400" b="1" dirty="0" smtClean="0">
                <a:latin typeface="楷体" pitchFamily="49" charset="-122"/>
                <a:ea typeface="楷体" pitchFamily="49" charset="-122"/>
              </a:rPr>
              <a:t>0.5 ,2012</a:t>
            </a:r>
            <a:r>
              <a:rPr lang="zh-CN" altLang="en-US" sz="2400" b="1" dirty="0" smtClean="0">
                <a:latin typeface="楷体" pitchFamily="49" charset="-122"/>
                <a:ea typeface="楷体" pitchFamily="49" charset="-122"/>
              </a:rPr>
              <a:t>年为</a:t>
            </a:r>
            <a:r>
              <a:rPr lang="en-US" altLang="zh-CN" sz="2400" b="1" dirty="0" smtClean="0">
                <a:latin typeface="楷体" pitchFamily="49" charset="-122"/>
                <a:ea typeface="楷体" pitchFamily="49" charset="-122"/>
              </a:rPr>
              <a:t>0.61</a:t>
            </a:r>
            <a:r>
              <a:rPr lang="zh-CN" altLang="en-US" sz="2400" b="1" smtClean="0">
                <a:latin typeface="楷体" pitchFamily="49" charset="-122"/>
                <a:ea typeface="楷体" pitchFamily="49" charset="-122"/>
              </a:rPr>
              <a:t>，收入差距悬殊。</a:t>
            </a:r>
            <a:r>
              <a:rPr lang="zh-CN" altLang="en-US" sz="2400" b="1" dirty="0" smtClean="0">
                <a:latin typeface="楷体" pitchFamily="49" charset="-122"/>
                <a:ea typeface="楷体" pitchFamily="49" charset="-122"/>
              </a:rPr>
              <a:t>同时，由于部分群体存在大量隐性收入灰色收入，中国真实收入差距或许还要更高。</a:t>
            </a:r>
            <a:endParaRPr lang="zh-CN" altLang="en-US" sz="2400" b="1" dirty="0">
              <a:latin typeface="楷体" pitchFamily="49" charset="-122"/>
              <a:ea typeface="楷体"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1" nodeType="clickEffect">
                                  <p:stCondLst>
                                    <p:cond delay="0"/>
                                  </p:stCondLst>
                                  <p:childTnLst>
                                    <p:set>
                                      <p:cBhvr>
                                        <p:cTn id="13" dur="1" fill="hold">
                                          <p:stCondLst>
                                            <p:cond delay="0"/>
                                          </p:stCondLst>
                                        </p:cTn>
                                        <p:tgtEl>
                                          <p:spTgt spid="119812"/>
                                        </p:tgtEl>
                                        <p:attrNameLst>
                                          <p:attrName>style.visibility</p:attrName>
                                        </p:attrNameLst>
                                      </p:cBhvr>
                                      <p:to>
                                        <p:strVal val="visible"/>
                                      </p:to>
                                    </p:set>
                                    <p:animEffect transition="in" filter="checkerboard(across)">
                                      <p:cBhvr>
                                        <p:cTn id="14"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2" grpId="1"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214282" y="214290"/>
            <a:ext cx="8606190" cy="1118255"/>
          </a:xfrm>
          <a:prstGeom prst="rect">
            <a:avLst/>
          </a:prstGeom>
          <a:noFill/>
          <a:ln w="9525">
            <a:noFill/>
            <a:miter lim="800000"/>
            <a:headEnd/>
            <a:tailEnd/>
          </a:ln>
          <a:effectLst/>
        </p:spPr>
        <p:txBody>
          <a:bodyPr wrap="square">
            <a:spAutoFit/>
          </a:bodyPr>
          <a:lstStyle/>
          <a:p>
            <a:pPr>
              <a:lnSpc>
                <a:spcPts val="4000"/>
              </a:lnSpc>
            </a:pPr>
            <a:r>
              <a:rPr lang="zh-CN" altLang="en-US" sz="2800" b="1" dirty="0">
                <a:solidFill>
                  <a:srgbClr val="0000FF"/>
                </a:solidFill>
                <a:latin typeface="黑体" panose="02010609060101010101" pitchFamily="49" charset="-122"/>
                <a:ea typeface="黑体" panose="02010609060101010101" pitchFamily="49" charset="-122"/>
              </a:rPr>
              <a:t>（</a:t>
            </a:r>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）社会</a:t>
            </a:r>
            <a:r>
              <a:rPr lang="zh-CN" altLang="en-US" sz="2800" b="1" dirty="0">
                <a:solidFill>
                  <a:srgbClr val="FF0000"/>
                </a:solidFill>
                <a:latin typeface="黑体" panose="02010609060101010101" pitchFamily="49" charset="-122"/>
                <a:ea typeface="黑体" panose="02010609060101010101" pitchFamily="49" charset="-122"/>
              </a:rPr>
              <a:t>总体消费水平</a:t>
            </a:r>
            <a:r>
              <a:rPr lang="zh-CN" altLang="en-US" sz="2800" b="1" dirty="0">
                <a:solidFill>
                  <a:srgbClr val="0000FF"/>
                </a:solidFill>
                <a:latin typeface="黑体" panose="02010609060101010101" pitchFamily="49" charset="-122"/>
                <a:ea typeface="黑体" panose="02010609060101010101" pitchFamily="49" charset="-122"/>
              </a:rPr>
              <a:t>的高低与人们</a:t>
            </a:r>
            <a:r>
              <a:rPr lang="zh-CN" altLang="en-US" sz="2800" b="1" dirty="0" smtClean="0">
                <a:solidFill>
                  <a:srgbClr val="0000FF"/>
                </a:solidFill>
                <a:latin typeface="黑体" panose="02010609060101010101" pitchFamily="49" charset="-122"/>
                <a:ea typeface="黑体" panose="02010609060101010101" pitchFamily="49" charset="-122"/>
              </a:rPr>
              <a:t>收入差距</a:t>
            </a:r>
            <a:r>
              <a:rPr lang="zh-CN" altLang="en-US" sz="2800" b="1" dirty="0">
                <a:solidFill>
                  <a:srgbClr val="0000FF"/>
                </a:solidFill>
                <a:latin typeface="黑体" panose="02010609060101010101" pitchFamily="49" charset="-122"/>
                <a:ea typeface="黑体" panose="02010609060101010101" pitchFamily="49" charset="-122"/>
              </a:rPr>
              <a:t>的大小有密切联系</a:t>
            </a:r>
          </a:p>
        </p:txBody>
      </p:sp>
      <p:sp>
        <p:nvSpPr>
          <p:cNvPr id="77829" name="Text Box 5"/>
          <p:cNvSpPr txBox="1">
            <a:spLocks noChangeArrowheads="1"/>
          </p:cNvSpPr>
          <p:nvPr/>
        </p:nvSpPr>
        <p:spPr bwMode="auto">
          <a:xfrm>
            <a:off x="1962710" y="1628800"/>
            <a:ext cx="5955476" cy="1252587"/>
          </a:xfrm>
          <a:prstGeom prst="rect">
            <a:avLst/>
          </a:prstGeom>
          <a:solidFill>
            <a:srgbClr val="FFCC00"/>
          </a:solidFill>
          <a:ln w="22225">
            <a:solidFill>
              <a:srgbClr val="FF0000"/>
            </a:solidFill>
            <a:miter lim="800000"/>
            <a:headEnd/>
            <a:tailEnd/>
          </a:ln>
          <a:effectLst/>
        </p:spPr>
        <p:txBody>
          <a:bodyPr wrap="none">
            <a:spAutoFit/>
          </a:bodyPr>
          <a:lstStyle/>
          <a:p>
            <a:pPr>
              <a:lnSpc>
                <a:spcPts val="4900"/>
              </a:lnSpc>
            </a:pPr>
            <a:r>
              <a:rPr lang="zh-CN" altLang="en-US" sz="2800" b="1" dirty="0">
                <a:latin typeface="楷体" panose="02010609060101010101" pitchFamily="49" charset="-122"/>
                <a:ea typeface="楷体" panose="02010609060101010101" pitchFamily="49" charset="-122"/>
              </a:rPr>
              <a:t>收入差距过大，总体消费水平</a:t>
            </a:r>
            <a:r>
              <a:rPr lang="zh-CN" altLang="en-US" sz="2800" b="1" dirty="0" smtClean="0">
                <a:latin typeface="楷体" panose="02010609060101010101" pitchFamily="49" charset="-122"/>
                <a:ea typeface="楷体" panose="02010609060101010101" pitchFamily="49" charset="-122"/>
              </a:rPr>
              <a:t>降低；</a:t>
            </a:r>
            <a:endParaRPr lang="zh-CN" altLang="en-US" sz="2800" b="1" dirty="0">
              <a:latin typeface="楷体" panose="02010609060101010101" pitchFamily="49" charset="-122"/>
              <a:ea typeface="楷体" panose="02010609060101010101" pitchFamily="49" charset="-122"/>
            </a:endParaRPr>
          </a:p>
          <a:p>
            <a:pPr>
              <a:lnSpc>
                <a:spcPts val="4900"/>
              </a:lnSpc>
            </a:pPr>
            <a:r>
              <a:rPr lang="zh-CN" altLang="en-US" sz="2800" b="1" dirty="0">
                <a:latin typeface="楷体" panose="02010609060101010101" pitchFamily="49" charset="-122"/>
                <a:ea typeface="楷体" panose="02010609060101010101" pitchFamily="49" charset="-122"/>
              </a:rPr>
              <a:t>收入差距缩小，总体消费水平</a:t>
            </a:r>
            <a:r>
              <a:rPr lang="zh-CN" altLang="en-US" sz="2800" b="1" dirty="0" smtClean="0">
                <a:latin typeface="楷体" panose="02010609060101010101" pitchFamily="49" charset="-122"/>
                <a:ea typeface="楷体" panose="02010609060101010101" pitchFamily="49" charset="-122"/>
              </a:rPr>
              <a:t>提高。</a:t>
            </a:r>
            <a:endParaRPr lang="zh-CN" altLang="en-US" sz="2800" b="1" dirty="0">
              <a:latin typeface="楷体" panose="02010609060101010101" pitchFamily="49" charset="-122"/>
              <a:ea typeface="楷体" panose="02010609060101010101" pitchFamily="49" charset="-122"/>
            </a:endParaRPr>
          </a:p>
        </p:txBody>
      </p:sp>
      <p:sp>
        <p:nvSpPr>
          <p:cNvPr id="5" name="横卷形 4"/>
          <p:cNvSpPr/>
          <p:nvPr/>
        </p:nvSpPr>
        <p:spPr>
          <a:xfrm>
            <a:off x="395536" y="3827092"/>
            <a:ext cx="2071688" cy="107156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p:nvPr/>
        </p:nvSpPr>
        <p:spPr>
          <a:xfrm>
            <a:off x="645562" y="4101263"/>
            <a:ext cx="1571636" cy="523220"/>
          </a:xfrm>
          <a:prstGeom prst="rect">
            <a:avLst/>
          </a:prstGeom>
          <a:noFill/>
        </p:spPr>
        <p:txBody>
          <a:bodyPr wrap="square" rtlCol="0">
            <a:spAutoFit/>
          </a:bodyPr>
          <a:lstStyle/>
          <a:p>
            <a:r>
              <a:rPr lang="zh-CN" altLang="en-US" sz="2800" b="1" dirty="0" smtClean="0">
                <a:solidFill>
                  <a:srgbClr val="FF0000"/>
                </a:solidFill>
                <a:latin typeface="黑体" pitchFamily="49" charset="-122"/>
                <a:ea typeface="黑体" pitchFamily="49" charset="-122"/>
              </a:rPr>
              <a:t>想一想</a:t>
            </a:r>
            <a:endParaRPr lang="zh-CN" altLang="en-US" sz="2800" b="1" dirty="0">
              <a:solidFill>
                <a:srgbClr val="FF0000"/>
              </a:solidFill>
              <a:latin typeface="黑体" pitchFamily="49" charset="-122"/>
              <a:ea typeface="黑体" pitchFamily="49" charset="-122"/>
            </a:endParaRPr>
          </a:p>
        </p:txBody>
      </p:sp>
      <p:sp>
        <p:nvSpPr>
          <p:cNvPr id="7" name="TextBox 6"/>
          <p:cNvSpPr txBox="1"/>
          <p:nvPr/>
        </p:nvSpPr>
        <p:spPr>
          <a:xfrm>
            <a:off x="3131840" y="4101263"/>
            <a:ext cx="4786346" cy="523220"/>
          </a:xfrm>
          <a:prstGeom prst="rect">
            <a:avLst/>
          </a:prstGeom>
          <a:noFill/>
        </p:spPr>
        <p:txBody>
          <a:bodyPr wrap="square" rtlCol="0">
            <a:spAutoFit/>
          </a:bodyPr>
          <a:lstStyle/>
          <a:p>
            <a:r>
              <a:rPr lang="zh-CN" altLang="en-US" sz="2800" b="1" dirty="0" smtClean="0">
                <a:latin typeface="黑体" panose="02010609060101010101" pitchFamily="49" charset="-122"/>
                <a:ea typeface="黑体" panose="02010609060101010101" pitchFamily="49" charset="-122"/>
              </a:rPr>
              <a:t>政府应该如何解决这个问题？</a:t>
            </a:r>
            <a:endParaRPr lang="zh-CN" altLang="en-US" sz="2800" b="1" dirty="0">
              <a:latin typeface="黑体" panose="02010609060101010101" pitchFamily="49" charset="-122"/>
              <a:ea typeface="黑体" panose="02010609060101010101" pitchFamily="49" charset="-122"/>
            </a:endParaRPr>
          </a:p>
        </p:txBody>
      </p:sp>
      <p:sp>
        <p:nvSpPr>
          <p:cNvPr id="8" name="矩形 7"/>
          <p:cNvSpPr/>
          <p:nvPr/>
        </p:nvSpPr>
        <p:spPr>
          <a:xfrm>
            <a:off x="1331640" y="5013176"/>
            <a:ext cx="7929618" cy="1159292"/>
          </a:xfrm>
          <a:prstGeom prst="rect">
            <a:avLst/>
          </a:prstGeom>
        </p:spPr>
        <p:txBody>
          <a:bodyPr wrap="square">
            <a:spAutoFit/>
          </a:bodyPr>
          <a:lstStyle/>
          <a:p>
            <a:pPr>
              <a:lnSpc>
                <a:spcPts val="3200"/>
              </a:lnSpc>
              <a:spcBef>
                <a:spcPct val="50000"/>
              </a:spcBef>
            </a:pPr>
            <a:r>
              <a:rPr lang="zh-CN" altLang="en-US" sz="2800" b="1" dirty="0" smtClean="0">
                <a:solidFill>
                  <a:srgbClr val="0000FF"/>
                </a:solidFill>
              </a:rPr>
              <a:t>  </a:t>
            </a:r>
            <a:r>
              <a:rPr lang="zh-CN" altLang="en-US" sz="3200" b="1" dirty="0" smtClean="0">
                <a:solidFill>
                  <a:srgbClr val="0000FF"/>
                </a:solidFill>
                <a:latin typeface="微软雅黑" panose="020B0503020204020204" pitchFamily="34" charset="-122"/>
                <a:ea typeface="微软雅黑" panose="020B0503020204020204" pitchFamily="34" charset="-122"/>
              </a:rPr>
              <a:t>完善分配制度，促进收入分配公平，</a:t>
            </a:r>
            <a:endParaRPr lang="en-US" altLang="zh-CN" sz="3200" b="1" dirty="0">
              <a:solidFill>
                <a:srgbClr val="0000FF"/>
              </a:solidFill>
              <a:latin typeface="微软雅黑" panose="020B0503020204020204" pitchFamily="34" charset="-122"/>
              <a:ea typeface="微软雅黑" panose="020B0503020204020204" pitchFamily="34" charset="-122"/>
            </a:endParaRPr>
          </a:p>
          <a:p>
            <a:pPr>
              <a:lnSpc>
                <a:spcPts val="3200"/>
              </a:lnSpc>
              <a:spcBef>
                <a:spcPct val="50000"/>
              </a:spcBef>
            </a:pPr>
            <a:r>
              <a:rPr lang="en-US" altLang="zh-CN" sz="3200" b="1" dirty="0" smtClean="0">
                <a:solidFill>
                  <a:srgbClr val="0000FF"/>
                </a:solidFill>
                <a:latin typeface="微软雅黑" panose="020B0503020204020204" pitchFamily="34" charset="-122"/>
                <a:ea typeface="微软雅黑" panose="020B0503020204020204" pitchFamily="34" charset="-122"/>
              </a:rPr>
              <a:t>  </a:t>
            </a:r>
            <a:r>
              <a:rPr lang="zh-CN" altLang="en-US" sz="3200" b="1" dirty="0" smtClean="0">
                <a:solidFill>
                  <a:srgbClr val="0000FF"/>
                </a:solidFill>
                <a:latin typeface="微软雅黑" panose="020B0503020204020204" pitchFamily="34" charset="-122"/>
                <a:ea typeface="微软雅黑" panose="020B0503020204020204" pitchFamily="34" charset="-122"/>
              </a:rPr>
              <a:t>统筹区域和城乡协调发展。</a:t>
            </a:r>
            <a:endParaRPr lang="zh-CN" altLang="en-US" sz="32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0.70"/>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0.70"/>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9" grpId="0" animBg="1"/>
      <p:bldP spid="5" grpId="0" animBg="1"/>
      <p:bldP spid="6" grpId="1"/>
      <p:bldP spid="7" grpId="0"/>
      <p:bldP spid="8" grpId="0"/>
    </p:bld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自定义 1">
      <a:dk1>
        <a:sysClr val="windowText" lastClr="000000"/>
      </a:dk1>
      <a:lt1>
        <a:sysClr val="window" lastClr="FFFFFF"/>
      </a:lt1>
      <a:dk2>
        <a:srgbClr val="4E5B6F"/>
      </a:dk2>
      <a:lt2>
        <a:srgbClr val="D6ECFF"/>
      </a:lt2>
      <a:accent1>
        <a:srgbClr val="B2E389"/>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复合">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复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4.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1440</TotalTime>
  <Words>2164</Words>
  <Application>Microsoft Office PowerPoint</Application>
  <PresentationFormat>全屏显示(4:3)</PresentationFormat>
  <Paragraphs>268</Paragraphs>
  <Slides>32</Slides>
  <Notes>1</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32</vt:i4>
      </vt:variant>
    </vt:vector>
  </HeadingPairs>
  <TitlesOfParts>
    <vt:vector size="37" baseType="lpstr">
      <vt:lpstr>默认设计模板</vt:lpstr>
      <vt:lpstr>Office 主题</vt:lpstr>
      <vt:lpstr>复合</vt:lpstr>
      <vt:lpstr>波形</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 费 结 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课堂抢答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GZB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影响价格的因素</dc:title>
  <dc:creator>USER</dc:creator>
  <cp:lastModifiedBy>USER</cp:lastModifiedBy>
  <cp:revision>407</cp:revision>
  <dcterms:created xsi:type="dcterms:W3CDTF">2008-06-05T00:36:33Z</dcterms:created>
  <dcterms:modified xsi:type="dcterms:W3CDTF">2016-10-18T06:40:33Z</dcterms:modified>
</cp:coreProperties>
</file>