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993" r:id="rId2"/>
    <p:sldMasterId id="2147483994" r:id="rId3"/>
    <p:sldMasterId id="2147484046" r:id="rId4"/>
    <p:sldMasterId id="2147484047" r:id="rId5"/>
  </p:sldMasterIdLst>
  <p:notesMasterIdLst>
    <p:notesMasterId r:id="rId65"/>
  </p:notesMasterIdLst>
  <p:sldIdLst>
    <p:sldId id="452" r:id="rId6"/>
    <p:sldId id="1385" r:id="rId7"/>
    <p:sldId id="1515" r:id="rId8"/>
    <p:sldId id="759" r:id="rId9"/>
    <p:sldId id="2777" r:id="rId10"/>
    <p:sldId id="2772" r:id="rId11"/>
    <p:sldId id="2269" r:id="rId12"/>
    <p:sldId id="2776" r:id="rId13"/>
    <p:sldId id="2592" r:id="rId14"/>
    <p:sldId id="2683" r:id="rId15"/>
    <p:sldId id="2791" r:id="rId16"/>
    <p:sldId id="2623" r:id="rId17"/>
    <p:sldId id="2594" r:id="rId18"/>
    <p:sldId id="2625" r:id="rId19"/>
    <p:sldId id="2782" r:id="rId20"/>
    <p:sldId id="2783" r:id="rId21"/>
    <p:sldId id="1514" r:id="rId22"/>
    <p:sldId id="760" r:id="rId23"/>
    <p:sldId id="2786" r:id="rId24"/>
    <p:sldId id="2637" r:id="rId25"/>
    <p:sldId id="2775" r:id="rId26"/>
    <p:sldId id="2784" r:id="rId27"/>
    <p:sldId id="2785" r:id="rId28"/>
    <p:sldId id="2698" r:id="rId29"/>
    <p:sldId id="1075" r:id="rId30"/>
    <p:sldId id="761" r:id="rId31"/>
    <p:sldId id="1897" r:id="rId32"/>
    <p:sldId id="1896" r:id="rId33"/>
    <p:sldId id="2351" r:id="rId34"/>
    <p:sldId id="2645" r:id="rId35"/>
    <p:sldId id="2646" r:id="rId36"/>
    <p:sldId id="2767" r:id="rId37"/>
    <p:sldId id="2789" r:id="rId38"/>
    <p:sldId id="2768" r:id="rId39"/>
    <p:sldId id="2769" r:id="rId40"/>
    <p:sldId id="2663" r:id="rId41"/>
    <p:sldId id="2779" r:id="rId42"/>
    <p:sldId id="2780" r:id="rId43"/>
    <p:sldId id="2781" r:id="rId44"/>
    <p:sldId id="2664" r:id="rId45"/>
    <p:sldId id="2788" r:id="rId46"/>
    <p:sldId id="1078" r:id="rId47"/>
    <p:sldId id="1595" r:id="rId48"/>
    <p:sldId id="2771" r:id="rId49"/>
    <p:sldId id="1865" r:id="rId50"/>
    <p:sldId id="2757" r:id="rId51"/>
    <p:sldId id="2758" r:id="rId52"/>
    <p:sldId id="1398" r:id="rId53"/>
    <p:sldId id="1082" r:id="rId54"/>
    <p:sldId id="1083" r:id="rId55"/>
    <p:sldId id="1084" r:id="rId56"/>
    <p:sldId id="2792" r:id="rId57"/>
    <p:sldId id="1903" r:id="rId58"/>
    <p:sldId id="1908" r:id="rId59"/>
    <p:sldId id="1885" r:id="rId60"/>
    <p:sldId id="2419" r:id="rId61"/>
    <p:sldId id="2420" r:id="rId62"/>
    <p:sldId id="2787" r:id="rId63"/>
    <p:sldId id="1187" r:id="rId64"/>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3200" b="1" kern="1200">
        <a:solidFill>
          <a:srgbClr val="000099"/>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3200" b="1" kern="1200">
        <a:solidFill>
          <a:srgbClr val="000099"/>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3200" b="1" kern="1200">
        <a:solidFill>
          <a:srgbClr val="000099"/>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3200" b="1" kern="1200">
        <a:solidFill>
          <a:srgbClr val="000099"/>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3200"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6">
          <p15:clr>
            <a:srgbClr val="A4A3A4"/>
          </p15:clr>
        </p15:guide>
        <p15:guide id="2" pos="28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000000"/>
    <a:srgbClr val="FF66CC"/>
    <a:srgbClr val="FFCC00"/>
    <a:srgbClr val="990033"/>
    <a:srgbClr val="FF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90" y="336"/>
      </p:cViewPr>
      <p:guideLst>
        <p:guide orient="horz" pos="2176"/>
        <p:guide pos="282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zh-CN" altLang="en-US"/>
          </a:p>
        </p:txBody>
      </p:sp>
      <p:sp>
        <p:nvSpPr>
          <p:cNvPr id="6147" name="Rectangle 3"/>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zh-CN" altLang="en-US"/>
          </a:p>
        </p:txBody>
      </p:sp>
      <p:sp>
        <p:nvSpPr>
          <p:cNvPr id="81924" name="Rectangle 4"/>
          <p:cNvSpPr>
            <a:spLocks noGrp="1" noRo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zh-CN" altLang="en-US"/>
          </a:p>
        </p:txBody>
      </p:sp>
      <p:sp>
        <p:nvSpPr>
          <p:cNvPr id="6151"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936B0CEF-D4AB-4FA4-B803-A5C92CC7BB2D}" type="slidenum">
              <a:rPr lang="zh-CN" altLang="en-US"/>
              <a:pPr/>
              <a:t>‹#›</a:t>
            </a:fld>
            <a:endParaRPr lang="en-US" altLang="zh-CN"/>
          </a:p>
        </p:txBody>
      </p:sp>
    </p:spTree>
    <p:extLst>
      <p:ext uri="{BB962C8B-B14F-4D97-AF65-F5344CB8AC3E}">
        <p14:creationId xmlns:p14="http://schemas.microsoft.com/office/powerpoint/2010/main" val="2189180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r" eaLnBrk="1" hangingPunct="1"/>
            <a:fld id="{250F7A91-1ADE-41ED-BF66-8DC3E565BC2F}" type="slidenum">
              <a:rPr lang="en-US" altLang="zh-CN" sz="1200">
                <a:solidFill>
                  <a:schemeClr val="tx1"/>
                </a:solidFill>
              </a:rPr>
              <a:pPr algn="r" eaLnBrk="1" hangingPunct="1"/>
              <a:t>12</a:t>
            </a:fld>
            <a:endParaRPr lang="en-US" altLang="zh-CN" sz="1200">
              <a:solidFill>
                <a:schemeClr val="tx1"/>
              </a:solidFill>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Zaitixi zhong goujian zhishi </a:t>
            </a:r>
          </a:p>
          <a:p>
            <a:pPr eaLnBrk="1" hangingPunct="1"/>
            <a:endParaRPr lang="en-US" altLang="zh-CN" smtClean="0"/>
          </a:p>
        </p:txBody>
      </p:sp>
    </p:spTree>
    <p:extLst>
      <p:ext uri="{BB962C8B-B14F-4D97-AF65-F5344CB8AC3E}">
        <p14:creationId xmlns:p14="http://schemas.microsoft.com/office/powerpoint/2010/main" val="141278488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2"/>
          <p:cNvSpPr>
            <a:spLocks noGrp="1" noChangeArrowheads="1"/>
          </p:cNvSpPr>
          <p:nvPr>
            <p:ph type="sldNum" sz="quarter" idx="12"/>
          </p:nvPr>
        </p:nvSpPr>
        <p:spPr>
          <a:ln/>
        </p:spPr>
        <p:txBody>
          <a:bodyPr/>
          <a:lstStyle>
            <a:lvl1pPr>
              <a:defRPr/>
            </a:lvl1pPr>
          </a:lstStyle>
          <a:p>
            <a:fld id="{F08CB0E4-A0E5-4969-BFDD-113F175DCFD9}" type="slidenum">
              <a:rPr lang="zh-CN" altLang="en-US"/>
              <a:pPr/>
              <a:t>‹#›</a:t>
            </a:fld>
            <a:endParaRPr lang="en-US" altLang="zh-CN"/>
          </a:p>
        </p:txBody>
      </p:sp>
    </p:spTree>
    <p:extLst>
      <p:ext uri="{BB962C8B-B14F-4D97-AF65-F5344CB8AC3E}">
        <p14:creationId xmlns:p14="http://schemas.microsoft.com/office/powerpoint/2010/main" val="71380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2"/>
          <p:cNvSpPr>
            <a:spLocks noGrp="1" noChangeArrowheads="1"/>
          </p:cNvSpPr>
          <p:nvPr>
            <p:ph type="sldNum" sz="quarter" idx="12"/>
          </p:nvPr>
        </p:nvSpPr>
        <p:spPr>
          <a:ln/>
        </p:spPr>
        <p:txBody>
          <a:bodyPr/>
          <a:lstStyle>
            <a:lvl1pPr>
              <a:defRPr/>
            </a:lvl1pPr>
          </a:lstStyle>
          <a:p>
            <a:fld id="{CF9CCB61-9A9E-4AE8-A722-888238970EFC}" type="slidenum">
              <a:rPr lang="zh-CN" altLang="en-US"/>
              <a:pPr/>
              <a:t>‹#›</a:t>
            </a:fld>
            <a:endParaRPr lang="en-US" altLang="zh-CN"/>
          </a:p>
        </p:txBody>
      </p:sp>
    </p:spTree>
    <p:extLst>
      <p:ext uri="{BB962C8B-B14F-4D97-AF65-F5344CB8AC3E}">
        <p14:creationId xmlns:p14="http://schemas.microsoft.com/office/powerpoint/2010/main" val="346255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448300" cy="6199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2"/>
          <p:cNvSpPr>
            <a:spLocks noGrp="1" noChangeArrowheads="1"/>
          </p:cNvSpPr>
          <p:nvPr>
            <p:ph type="sldNum" sz="quarter" idx="12"/>
          </p:nvPr>
        </p:nvSpPr>
        <p:spPr>
          <a:ln/>
        </p:spPr>
        <p:txBody>
          <a:bodyPr/>
          <a:lstStyle>
            <a:lvl1pPr>
              <a:defRPr/>
            </a:lvl1pPr>
          </a:lstStyle>
          <a:p>
            <a:fld id="{2B346191-0E16-4020-854B-E724F4B7A7E1}" type="slidenum">
              <a:rPr lang="zh-CN" altLang="en-US"/>
              <a:pPr/>
              <a:t>‹#›</a:t>
            </a:fld>
            <a:endParaRPr lang="en-US" altLang="zh-CN"/>
          </a:p>
        </p:txBody>
      </p:sp>
    </p:spTree>
    <p:extLst>
      <p:ext uri="{BB962C8B-B14F-4D97-AF65-F5344CB8AC3E}">
        <p14:creationId xmlns:p14="http://schemas.microsoft.com/office/powerpoint/2010/main" val="77661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8"/>
          <p:cNvSpPr>
            <a:spLocks noGrp="1" noChangeArrowheads="1"/>
          </p:cNvSpPr>
          <p:nvPr>
            <p:ph type="sldNum" sz="quarter" idx="12"/>
          </p:nvPr>
        </p:nvSpPr>
        <p:spPr>
          <a:ln/>
        </p:spPr>
        <p:txBody>
          <a:bodyPr/>
          <a:lstStyle>
            <a:lvl1pPr>
              <a:defRPr/>
            </a:lvl1pPr>
          </a:lstStyle>
          <a:p>
            <a:fld id="{7B74463B-9D63-4242-975C-6BD4736D243F}" type="slidenum">
              <a:rPr lang="zh-CN" altLang="en-US"/>
              <a:pPr/>
              <a:t>‹#›</a:t>
            </a:fld>
            <a:endParaRPr lang="en-US" altLang="zh-CN"/>
          </a:p>
        </p:txBody>
      </p:sp>
    </p:spTree>
    <p:extLst>
      <p:ext uri="{BB962C8B-B14F-4D97-AF65-F5344CB8AC3E}">
        <p14:creationId xmlns:p14="http://schemas.microsoft.com/office/powerpoint/2010/main" val="3580694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8"/>
          <p:cNvSpPr>
            <a:spLocks noGrp="1" noChangeArrowheads="1"/>
          </p:cNvSpPr>
          <p:nvPr>
            <p:ph type="sldNum" sz="quarter" idx="12"/>
          </p:nvPr>
        </p:nvSpPr>
        <p:spPr>
          <a:ln/>
        </p:spPr>
        <p:txBody>
          <a:bodyPr/>
          <a:lstStyle>
            <a:lvl1pPr>
              <a:defRPr/>
            </a:lvl1pPr>
          </a:lstStyle>
          <a:p>
            <a:fld id="{9CEC91B8-9B32-4BB4-8CC9-A2769DA5D68C}" type="slidenum">
              <a:rPr lang="zh-CN" altLang="en-US"/>
              <a:pPr/>
              <a:t>‹#›</a:t>
            </a:fld>
            <a:endParaRPr lang="en-US" altLang="zh-CN"/>
          </a:p>
        </p:txBody>
      </p:sp>
    </p:spTree>
    <p:extLst>
      <p:ext uri="{BB962C8B-B14F-4D97-AF65-F5344CB8AC3E}">
        <p14:creationId xmlns:p14="http://schemas.microsoft.com/office/powerpoint/2010/main" val="282165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8"/>
          <p:cNvSpPr>
            <a:spLocks noGrp="1" noChangeArrowheads="1"/>
          </p:cNvSpPr>
          <p:nvPr>
            <p:ph type="sldNum" sz="quarter" idx="12"/>
          </p:nvPr>
        </p:nvSpPr>
        <p:spPr>
          <a:ln/>
        </p:spPr>
        <p:txBody>
          <a:bodyPr/>
          <a:lstStyle>
            <a:lvl1pPr>
              <a:defRPr/>
            </a:lvl1pPr>
          </a:lstStyle>
          <a:p>
            <a:fld id="{582DCF37-71F1-4EDF-A9F2-3F8B09EB3811}" type="slidenum">
              <a:rPr lang="zh-CN" altLang="en-US"/>
              <a:pPr/>
              <a:t>‹#›</a:t>
            </a:fld>
            <a:endParaRPr lang="en-US" altLang="zh-CN"/>
          </a:p>
        </p:txBody>
      </p:sp>
    </p:spTree>
    <p:extLst>
      <p:ext uri="{BB962C8B-B14F-4D97-AF65-F5344CB8AC3E}">
        <p14:creationId xmlns:p14="http://schemas.microsoft.com/office/powerpoint/2010/main" val="40997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6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28"/>
          <p:cNvSpPr>
            <a:spLocks noGrp="1" noChangeArrowheads="1"/>
          </p:cNvSpPr>
          <p:nvPr>
            <p:ph type="sldNum" sz="quarter" idx="12"/>
          </p:nvPr>
        </p:nvSpPr>
        <p:spPr>
          <a:ln/>
        </p:spPr>
        <p:txBody>
          <a:bodyPr/>
          <a:lstStyle>
            <a:lvl1pPr>
              <a:defRPr/>
            </a:lvl1pPr>
          </a:lstStyle>
          <a:p>
            <a:fld id="{CA985361-664D-4E98-9BCC-2D11042FC6C6}" type="slidenum">
              <a:rPr lang="zh-CN" altLang="en-US"/>
              <a:pPr/>
              <a:t>‹#›</a:t>
            </a:fld>
            <a:endParaRPr lang="en-US" altLang="zh-CN"/>
          </a:p>
        </p:txBody>
      </p:sp>
    </p:spTree>
    <p:extLst>
      <p:ext uri="{BB962C8B-B14F-4D97-AF65-F5344CB8AC3E}">
        <p14:creationId xmlns:p14="http://schemas.microsoft.com/office/powerpoint/2010/main" val="1335831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28"/>
          <p:cNvSpPr>
            <a:spLocks noGrp="1" noChangeArrowheads="1"/>
          </p:cNvSpPr>
          <p:nvPr>
            <p:ph type="sldNum" sz="quarter" idx="12"/>
          </p:nvPr>
        </p:nvSpPr>
        <p:spPr>
          <a:ln/>
        </p:spPr>
        <p:txBody>
          <a:bodyPr/>
          <a:lstStyle>
            <a:lvl1pPr>
              <a:defRPr/>
            </a:lvl1pPr>
          </a:lstStyle>
          <a:p>
            <a:fld id="{81CADB9E-D7A5-4B5E-8FB6-139DD9D38A32}" type="slidenum">
              <a:rPr lang="zh-CN" altLang="en-US"/>
              <a:pPr/>
              <a:t>‹#›</a:t>
            </a:fld>
            <a:endParaRPr lang="en-US" altLang="zh-CN"/>
          </a:p>
        </p:txBody>
      </p:sp>
    </p:spTree>
    <p:extLst>
      <p:ext uri="{BB962C8B-B14F-4D97-AF65-F5344CB8AC3E}">
        <p14:creationId xmlns:p14="http://schemas.microsoft.com/office/powerpoint/2010/main" val="2064324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28"/>
          <p:cNvSpPr>
            <a:spLocks noGrp="1" noChangeArrowheads="1"/>
          </p:cNvSpPr>
          <p:nvPr>
            <p:ph type="sldNum" sz="quarter" idx="12"/>
          </p:nvPr>
        </p:nvSpPr>
        <p:spPr>
          <a:ln/>
        </p:spPr>
        <p:txBody>
          <a:bodyPr/>
          <a:lstStyle>
            <a:lvl1pPr>
              <a:defRPr/>
            </a:lvl1pPr>
          </a:lstStyle>
          <a:p>
            <a:fld id="{BA8F7A50-1F29-4C64-BD98-B8858A671E50}" type="slidenum">
              <a:rPr lang="zh-CN" altLang="en-US"/>
              <a:pPr/>
              <a:t>‹#›</a:t>
            </a:fld>
            <a:endParaRPr lang="en-US" altLang="zh-CN"/>
          </a:p>
        </p:txBody>
      </p:sp>
    </p:spTree>
    <p:extLst>
      <p:ext uri="{BB962C8B-B14F-4D97-AF65-F5344CB8AC3E}">
        <p14:creationId xmlns:p14="http://schemas.microsoft.com/office/powerpoint/2010/main" val="199005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28"/>
          <p:cNvSpPr>
            <a:spLocks noGrp="1" noChangeArrowheads="1"/>
          </p:cNvSpPr>
          <p:nvPr>
            <p:ph type="sldNum" sz="quarter" idx="12"/>
          </p:nvPr>
        </p:nvSpPr>
        <p:spPr>
          <a:ln/>
        </p:spPr>
        <p:txBody>
          <a:bodyPr/>
          <a:lstStyle>
            <a:lvl1pPr>
              <a:defRPr/>
            </a:lvl1pPr>
          </a:lstStyle>
          <a:p>
            <a:fld id="{67293396-4FF1-4C58-8420-312B71C8CE6E}" type="slidenum">
              <a:rPr lang="zh-CN" altLang="en-US"/>
              <a:pPr/>
              <a:t>‹#›</a:t>
            </a:fld>
            <a:endParaRPr lang="en-US" altLang="zh-CN"/>
          </a:p>
        </p:txBody>
      </p:sp>
    </p:spTree>
    <p:extLst>
      <p:ext uri="{BB962C8B-B14F-4D97-AF65-F5344CB8AC3E}">
        <p14:creationId xmlns:p14="http://schemas.microsoft.com/office/powerpoint/2010/main" val="4228247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28"/>
          <p:cNvSpPr>
            <a:spLocks noGrp="1" noChangeArrowheads="1"/>
          </p:cNvSpPr>
          <p:nvPr>
            <p:ph type="sldNum" sz="quarter" idx="12"/>
          </p:nvPr>
        </p:nvSpPr>
        <p:spPr>
          <a:ln/>
        </p:spPr>
        <p:txBody>
          <a:bodyPr/>
          <a:lstStyle>
            <a:lvl1pPr>
              <a:defRPr/>
            </a:lvl1pPr>
          </a:lstStyle>
          <a:p>
            <a:fld id="{5D4A0E36-B1D3-4463-96F0-618D3AB47238}" type="slidenum">
              <a:rPr lang="zh-CN" altLang="en-US"/>
              <a:pPr/>
              <a:t>‹#›</a:t>
            </a:fld>
            <a:endParaRPr lang="en-US" altLang="zh-CN"/>
          </a:p>
        </p:txBody>
      </p:sp>
    </p:spTree>
    <p:extLst>
      <p:ext uri="{BB962C8B-B14F-4D97-AF65-F5344CB8AC3E}">
        <p14:creationId xmlns:p14="http://schemas.microsoft.com/office/powerpoint/2010/main" val="260764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2"/>
          <p:cNvSpPr>
            <a:spLocks noGrp="1" noChangeArrowheads="1"/>
          </p:cNvSpPr>
          <p:nvPr>
            <p:ph type="sldNum" sz="quarter" idx="12"/>
          </p:nvPr>
        </p:nvSpPr>
        <p:spPr>
          <a:ln/>
        </p:spPr>
        <p:txBody>
          <a:bodyPr/>
          <a:lstStyle>
            <a:lvl1pPr>
              <a:defRPr/>
            </a:lvl1pPr>
          </a:lstStyle>
          <a:p>
            <a:fld id="{ECD11B18-45DA-4446-865F-EC7AF95CB922}" type="slidenum">
              <a:rPr lang="zh-CN" altLang="en-US"/>
              <a:pPr/>
              <a:t>‹#›</a:t>
            </a:fld>
            <a:endParaRPr lang="en-US" altLang="zh-CN"/>
          </a:p>
        </p:txBody>
      </p:sp>
    </p:spTree>
    <p:extLst>
      <p:ext uri="{BB962C8B-B14F-4D97-AF65-F5344CB8AC3E}">
        <p14:creationId xmlns:p14="http://schemas.microsoft.com/office/powerpoint/2010/main" val="1599409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28"/>
          <p:cNvSpPr>
            <a:spLocks noGrp="1" noChangeArrowheads="1"/>
          </p:cNvSpPr>
          <p:nvPr>
            <p:ph type="sldNum" sz="quarter" idx="12"/>
          </p:nvPr>
        </p:nvSpPr>
        <p:spPr>
          <a:ln/>
        </p:spPr>
        <p:txBody>
          <a:bodyPr/>
          <a:lstStyle>
            <a:lvl1pPr>
              <a:defRPr/>
            </a:lvl1pPr>
          </a:lstStyle>
          <a:p>
            <a:fld id="{BD802BD6-D513-45F2-ABEC-E7BDED290411}" type="slidenum">
              <a:rPr lang="zh-CN" altLang="en-US"/>
              <a:pPr/>
              <a:t>‹#›</a:t>
            </a:fld>
            <a:endParaRPr lang="en-US" altLang="zh-CN"/>
          </a:p>
        </p:txBody>
      </p:sp>
    </p:spTree>
    <p:extLst>
      <p:ext uri="{BB962C8B-B14F-4D97-AF65-F5344CB8AC3E}">
        <p14:creationId xmlns:p14="http://schemas.microsoft.com/office/powerpoint/2010/main" val="107909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8"/>
          <p:cNvSpPr>
            <a:spLocks noGrp="1" noChangeArrowheads="1"/>
          </p:cNvSpPr>
          <p:nvPr>
            <p:ph type="sldNum" sz="quarter" idx="12"/>
          </p:nvPr>
        </p:nvSpPr>
        <p:spPr>
          <a:ln/>
        </p:spPr>
        <p:txBody>
          <a:bodyPr/>
          <a:lstStyle>
            <a:lvl1pPr>
              <a:defRPr/>
            </a:lvl1pPr>
          </a:lstStyle>
          <a:p>
            <a:fld id="{08B21C79-E18D-48DD-ADDE-0B6655B57D12}" type="slidenum">
              <a:rPr lang="zh-CN" altLang="en-US"/>
              <a:pPr/>
              <a:t>‹#›</a:t>
            </a:fld>
            <a:endParaRPr lang="en-US" altLang="zh-CN"/>
          </a:p>
        </p:txBody>
      </p:sp>
    </p:spTree>
    <p:extLst>
      <p:ext uri="{BB962C8B-B14F-4D97-AF65-F5344CB8AC3E}">
        <p14:creationId xmlns:p14="http://schemas.microsoft.com/office/powerpoint/2010/main" val="416826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448300" cy="6199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7"/>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16"/>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8"/>
          <p:cNvSpPr>
            <a:spLocks noGrp="1" noChangeArrowheads="1"/>
          </p:cNvSpPr>
          <p:nvPr>
            <p:ph type="sldNum" sz="quarter" idx="12"/>
          </p:nvPr>
        </p:nvSpPr>
        <p:spPr>
          <a:ln/>
        </p:spPr>
        <p:txBody>
          <a:bodyPr/>
          <a:lstStyle>
            <a:lvl1pPr>
              <a:defRPr/>
            </a:lvl1pPr>
          </a:lstStyle>
          <a:p>
            <a:fld id="{A1539295-9E30-40F4-ADE8-16A341315837}" type="slidenum">
              <a:rPr lang="zh-CN" altLang="en-US"/>
              <a:pPr/>
              <a:t>‹#›</a:t>
            </a:fld>
            <a:endParaRPr lang="en-US" altLang="zh-CN"/>
          </a:p>
        </p:txBody>
      </p:sp>
    </p:spTree>
    <p:extLst>
      <p:ext uri="{BB962C8B-B14F-4D97-AF65-F5344CB8AC3E}">
        <p14:creationId xmlns:p14="http://schemas.microsoft.com/office/powerpoint/2010/main" val="2507665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1"/>
          </p:nvPr>
        </p:nvSpPr>
        <p:spPr>
          <a:ln/>
        </p:spPr>
        <p:txBody>
          <a:bodyPr/>
          <a:lstStyle>
            <a:lvl1pPr>
              <a:defRPr/>
            </a:lvl1pPr>
          </a:lstStyle>
          <a:p>
            <a:fld id="{6C562FAE-367A-422A-9F0B-D1B071E96D6F}" type="slidenum">
              <a:rPr lang="zh-CN" altLang="en-US"/>
              <a:pPr/>
              <a:t>‹#›</a:t>
            </a:fld>
            <a:endParaRPr lang="en-US" altLang="zh-CN"/>
          </a:p>
        </p:txBody>
      </p:sp>
      <p:sp>
        <p:nvSpPr>
          <p:cNvPr id="6"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942822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1"/>
          </p:nvPr>
        </p:nvSpPr>
        <p:spPr>
          <a:ln/>
        </p:spPr>
        <p:txBody>
          <a:bodyPr/>
          <a:lstStyle>
            <a:lvl1pPr>
              <a:defRPr/>
            </a:lvl1pPr>
          </a:lstStyle>
          <a:p>
            <a:fld id="{A9A477FC-168B-40F0-85BE-9B6C6AEE8517}" type="slidenum">
              <a:rPr lang="zh-CN" altLang="en-US"/>
              <a:pPr/>
              <a:t>‹#›</a:t>
            </a:fld>
            <a:endParaRPr lang="en-US" altLang="zh-CN"/>
          </a:p>
        </p:txBody>
      </p:sp>
      <p:sp>
        <p:nvSpPr>
          <p:cNvPr id="6"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941831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1"/>
          </p:nvPr>
        </p:nvSpPr>
        <p:spPr>
          <a:ln/>
        </p:spPr>
        <p:txBody>
          <a:bodyPr/>
          <a:lstStyle>
            <a:lvl1pPr>
              <a:defRPr/>
            </a:lvl1pPr>
          </a:lstStyle>
          <a:p>
            <a:fld id="{CC74417E-D09D-4EC4-A3F6-52764AE62D94}" type="slidenum">
              <a:rPr lang="zh-CN" altLang="en-US"/>
              <a:pPr/>
              <a:t>‹#›</a:t>
            </a:fld>
            <a:endParaRPr lang="en-US" altLang="zh-CN"/>
          </a:p>
        </p:txBody>
      </p:sp>
      <p:sp>
        <p:nvSpPr>
          <p:cNvPr id="6"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833615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6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1"/>
          </p:nvPr>
        </p:nvSpPr>
        <p:spPr>
          <a:ln/>
        </p:spPr>
        <p:txBody>
          <a:bodyPr/>
          <a:lstStyle>
            <a:lvl1pPr>
              <a:defRPr/>
            </a:lvl1pPr>
          </a:lstStyle>
          <a:p>
            <a:fld id="{E02329D8-C254-48F8-BDE5-DEB8BA91DA13}" type="slidenum">
              <a:rPr lang="zh-CN" altLang="en-US"/>
              <a:pPr/>
              <a:t>‹#›</a:t>
            </a:fld>
            <a:endParaRPr lang="en-US" altLang="zh-CN"/>
          </a:p>
        </p:txBody>
      </p:sp>
      <p:sp>
        <p:nvSpPr>
          <p:cNvPr id="7"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753634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8" name="灯片编号占位符 8"/>
          <p:cNvSpPr>
            <a:spLocks noGrp="1" noChangeArrowheads="1"/>
          </p:cNvSpPr>
          <p:nvPr>
            <p:ph type="sldNum" sz="quarter" idx="11"/>
          </p:nvPr>
        </p:nvSpPr>
        <p:spPr>
          <a:ln/>
        </p:spPr>
        <p:txBody>
          <a:bodyPr/>
          <a:lstStyle>
            <a:lvl1pPr>
              <a:defRPr/>
            </a:lvl1pPr>
          </a:lstStyle>
          <a:p>
            <a:fld id="{C6755797-B67A-44D7-BE86-F6D655873329}" type="slidenum">
              <a:rPr lang="zh-CN" altLang="en-US"/>
              <a:pPr/>
              <a:t>‹#›</a:t>
            </a:fld>
            <a:endParaRPr lang="en-US" altLang="zh-CN"/>
          </a:p>
        </p:txBody>
      </p:sp>
      <p:sp>
        <p:nvSpPr>
          <p:cNvPr id="9"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80100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1"/>
          </p:nvPr>
        </p:nvSpPr>
        <p:spPr>
          <a:ln/>
        </p:spPr>
        <p:txBody>
          <a:bodyPr/>
          <a:lstStyle>
            <a:lvl1pPr>
              <a:defRPr/>
            </a:lvl1pPr>
          </a:lstStyle>
          <a:p>
            <a:fld id="{E2CFE910-451B-4B5D-8417-CEA6DE4A3998}" type="slidenum">
              <a:rPr lang="zh-CN" altLang="en-US"/>
              <a:pPr/>
              <a:t>‹#›</a:t>
            </a:fld>
            <a:endParaRPr lang="en-US" altLang="zh-CN"/>
          </a:p>
        </p:txBody>
      </p:sp>
      <p:sp>
        <p:nvSpPr>
          <p:cNvPr id="5"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9754369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3" name="灯片编号占位符 8"/>
          <p:cNvSpPr>
            <a:spLocks noGrp="1" noChangeArrowheads="1"/>
          </p:cNvSpPr>
          <p:nvPr>
            <p:ph type="sldNum" sz="quarter" idx="11"/>
          </p:nvPr>
        </p:nvSpPr>
        <p:spPr>
          <a:ln/>
        </p:spPr>
        <p:txBody>
          <a:bodyPr/>
          <a:lstStyle>
            <a:lvl1pPr>
              <a:defRPr/>
            </a:lvl1pPr>
          </a:lstStyle>
          <a:p>
            <a:fld id="{E4883A03-942A-402C-B2BE-DD89A7C4D3C4}" type="slidenum">
              <a:rPr lang="zh-CN" altLang="en-US"/>
              <a:pPr/>
              <a:t>‹#›</a:t>
            </a:fld>
            <a:endParaRPr lang="en-US" altLang="zh-CN"/>
          </a:p>
        </p:txBody>
      </p:sp>
      <p:sp>
        <p:nvSpPr>
          <p:cNvPr id="4"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84173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22"/>
          <p:cNvSpPr>
            <a:spLocks noGrp="1" noChangeArrowheads="1"/>
          </p:cNvSpPr>
          <p:nvPr>
            <p:ph type="sldNum" sz="quarter" idx="12"/>
          </p:nvPr>
        </p:nvSpPr>
        <p:spPr>
          <a:ln/>
        </p:spPr>
        <p:txBody>
          <a:bodyPr/>
          <a:lstStyle>
            <a:lvl1pPr>
              <a:defRPr/>
            </a:lvl1pPr>
          </a:lstStyle>
          <a:p>
            <a:fld id="{40A7EEF7-2EFF-4F2B-B0ED-9D942446E83A}" type="slidenum">
              <a:rPr lang="zh-CN" altLang="en-US"/>
              <a:pPr/>
              <a:t>‹#›</a:t>
            </a:fld>
            <a:endParaRPr lang="en-US" altLang="zh-CN"/>
          </a:p>
        </p:txBody>
      </p:sp>
    </p:spTree>
    <p:extLst>
      <p:ext uri="{BB962C8B-B14F-4D97-AF65-F5344CB8AC3E}">
        <p14:creationId xmlns:p14="http://schemas.microsoft.com/office/powerpoint/2010/main" val="5920086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1"/>
          </p:nvPr>
        </p:nvSpPr>
        <p:spPr>
          <a:ln/>
        </p:spPr>
        <p:txBody>
          <a:bodyPr/>
          <a:lstStyle>
            <a:lvl1pPr>
              <a:defRPr/>
            </a:lvl1pPr>
          </a:lstStyle>
          <a:p>
            <a:fld id="{E8801C31-4793-4ED3-95FF-BBF7A332B5B0}" type="slidenum">
              <a:rPr lang="zh-CN" altLang="en-US"/>
              <a:pPr/>
              <a:t>‹#›</a:t>
            </a:fld>
            <a:endParaRPr lang="en-US" altLang="zh-CN"/>
          </a:p>
        </p:txBody>
      </p:sp>
      <p:sp>
        <p:nvSpPr>
          <p:cNvPr id="7"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7825170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1"/>
          </p:nvPr>
        </p:nvSpPr>
        <p:spPr>
          <a:ln/>
        </p:spPr>
        <p:txBody>
          <a:bodyPr/>
          <a:lstStyle>
            <a:lvl1pPr>
              <a:defRPr/>
            </a:lvl1pPr>
          </a:lstStyle>
          <a:p>
            <a:fld id="{F6FA9A75-0868-4512-A12E-E6A4A373E07E}" type="slidenum">
              <a:rPr lang="zh-CN" altLang="en-US"/>
              <a:pPr/>
              <a:t>‹#›</a:t>
            </a:fld>
            <a:endParaRPr lang="en-US" altLang="zh-CN"/>
          </a:p>
        </p:txBody>
      </p:sp>
      <p:sp>
        <p:nvSpPr>
          <p:cNvPr id="7"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2075375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1"/>
          </p:nvPr>
        </p:nvSpPr>
        <p:spPr>
          <a:ln/>
        </p:spPr>
        <p:txBody>
          <a:bodyPr/>
          <a:lstStyle>
            <a:lvl1pPr>
              <a:defRPr/>
            </a:lvl1pPr>
          </a:lstStyle>
          <a:p>
            <a:fld id="{96FF4AF7-31C2-44C4-9EB8-2BDE92A81CDF}" type="slidenum">
              <a:rPr lang="zh-CN" altLang="en-US"/>
              <a:pPr/>
              <a:t>‹#›</a:t>
            </a:fld>
            <a:endParaRPr lang="en-US" altLang="zh-CN"/>
          </a:p>
        </p:txBody>
      </p:sp>
      <p:sp>
        <p:nvSpPr>
          <p:cNvPr id="6"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559450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448300" cy="6199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1"/>
          </p:nvPr>
        </p:nvSpPr>
        <p:spPr>
          <a:ln/>
        </p:spPr>
        <p:txBody>
          <a:bodyPr/>
          <a:lstStyle>
            <a:lvl1pPr>
              <a:defRPr/>
            </a:lvl1pPr>
          </a:lstStyle>
          <a:p>
            <a:fld id="{42FA432E-9190-4765-8AA0-631899F2F1BE}" type="slidenum">
              <a:rPr lang="zh-CN" altLang="en-US"/>
              <a:pPr/>
              <a:t>‹#›</a:t>
            </a:fld>
            <a:endParaRPr lang="en-US" altLang="zh-CN"/>
          </a:p>
        </p:txBody>
      </p:sp>
      <p:sp>
        <p:nvSpPr>
          <p:cNvPr id="6" name="页脚占位符 9"/>
          <p:cNvSpPr>
            <a:spLocks noGrp="1" noChangeArrowheads="1"/>
          </p:cNvSpPr>
          <p:nvPr>
            <p:ph type="ftr" sz="quarter"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877985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DF2C080B-C1F6-441F-960B-CDB8C3EFC5C5}" type="slidenum">
              <a:rPr lang="en-US" altLang="zh-CN"/>
              <a:pPr/>
              <a:t>‹#›</a:t>
            </a:fld>
            <a:endParaRPr lang="en-US" altLang="zh-CN"/>
          </a:p>
        </p:txBody>
      </p:sp>
    </p:spTree>
    <p:extLst>
      <p:ext uri="{BB962C8B-B14F-4D97-AF65-F5344CB8AC3E}">
        <p14:creationId xmlns:p14="http://schemas.microsoft.com/office/powerpoint/2010/main" val="2386392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509A5C96-0AF0-4BFE-96DA-CEAB754644EB}" type="slidenum">
              <a:rPr lang="en-US" altLang="zh-CN"/>
              <a:pPr/>
              <a:t>‹#›</a:t>
            </a:fld>
            <a:endParaRPr lang="en-US" altLang="zh-CN"/>
          </a:p>
        </p:txBody>
      </p:sp>
    </p:spTree>
    <p:extLst>
      <p:ext uri="{BB962C8B-B14F-4D97-AF65-F5344CB8AC3E}">
        <p14:creationId xmlns:p14="http://schemas.microsoft.com/office/powerpoint/2010/main" val="35045511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CCF6E16E-9310-42DE-8FD7-33B0B46F33B4}" type="slidenum">
              <a:rPr lang="en-US" altLang="zh-CN"/>
              <a:pPr/>
              <a:t>‹#›</a:t>
            </a:fld>
            <a:endParaRPr lang="en-US" altLang="zh-CN"/>
          </a:p>
        </p:txBody>
      </p:sp>
    </p:spTree>
    <p:extLst>
      <p:ext uri="{BB962C8B-B14F-4D97-AF65-F5344CB8AC3E}">
        <p14:creationId xmlns:p14="http://schemas.microsoft.com/office/powerpoint/2010/main" val="35921455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6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fld id="{EBA84E7F-62EF-4414-9EEA-4D85123B21A8}" type="slidenum">
              <a:rPr lang="en-US" altLang="zh-CN"/>
              <a:pPr/>
              <a:t>‹#›</a:t>
            </a:fld>
            <a:endParaRPr lang="en-US" altLang="zh-CN"/>
          </a:p>
        </p:txBody>
      </p:sp>
    </p:spTree>
    <p:extLst>
      <p:ext uri="{BB962C8B-B14F-4D97-AF65-F5344CB8AC3E}">
        <p14:creationId xmlns:p14="http://schemas.microsoft.com/office/powerpoint/2010/main" val="35376366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9" name="灯片编号占位符 5"/>
          <p:cNvSpPr>
            <a:spLocks noGrp="1" noChangeArrowheads="1"/>
          </p:cNvSpPr>
          <p:nvPr>
            <p:ph type="sldNum" sz="quarter" idx="12"/>
          </p:nvPr>
        </p:nvSpPr>
        <p:spPr>
          <a:ln/>
        </p:spPr>
        <p:txBody>
          <a:bodyPr/>
          <a:lstStyle>
            <a:lvl1pPr>
              <a:defRPr/>
            </a:lvl1pPr>
          </a:lstStyle>
          <a:p>
            <a:fld id="{F57B1EFB-14C4-4B58-9A26-48BAAD736A88}" type="slidenum">
              <a:rPr lang="en-US" altLang="zh-CN"/>
              <a:pPr/>
              <a:t>‹#›</a:t>
            </a:fld>
            <a:endParaRPr lang="en-US" altLang="zh-CN"/>
          </a:p>
        </p:txBody>
      </p:sp>
    </p:spTree>
    <p:extLst>
      <p:ext uri="{BB962C8B-B14F-4D97-AF65-F5344CB8AC3E}">
        <p14:creationId xmlns:p14="http://schemas.microsoft.com/office/powerpoint/2010/main" val="2528722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5" name="灯片编号占位符 5"/>
          <p:cNvSpPr>
            <a:spLocks noGrp="1" noChangeArrowheads="1"/>
          </p:cNvSpPr>
          <p:nvPr>
            <p:ph type="sldNum" sz="quarter" idx="12"/>
          </p:nvPr>
        </p:nvSpPr>
        <p:spPr>
          <a:ln/>
        </p:spPr>
        <p:txBody>
          <a:bodyPr/>
          <a:lstStyle>
            <a:lvl1pPr>
              <a:defRPr/>
            </a:lvl1pPr>
          </a:lstStyle>
          <a:p>
            <a:fld id="{625620B8-9ECE-4DEB-A369-0B9C5405F733}" type="slidenum">
              <a:rPr lang="en-US" altLang="zh-CN"/>
              <a:pPr/>
              <a:t>‹#›</a:t>
            </a:fld>
            <a:endParaRPr lang="en-US" altLang="zh-CN"/>
          </a:p>
        </p:txBody>
      </p:sp>
    </p:spTree>
    <p:extLst>
      <p:ext uri="{BB962C8B-B14F-4D97-AF65-F5344CB8AC3E}">
        <p14:creationId xmlns:p14="http://schemas.microsoft.com/office/powerpoint/2010/main" val="85260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6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22"/>
          <p:cNvSpPr>
            <a:spLocks noGrp="1" noChangeArrowheads="1"/>
          </p:cNvSpPr>
          <p:nvPr>
            <p:ph type="sldNum" sz="quarter" idx="12"/>
          </p:nvPr>
        </p:nvSpPr>
        <p:spPr>
          <a:ln/>
        </p:spPr>
        <p:txBody>
          <a:bodyPr/>
          <a:lstStyle>
            <a:lvl1pPr>
              <a:defRPr/>
            </a:lvl1pPr>
          </a:lstStyle>
          <a:p>
            <a:fld id="{2DD0F54D-F3E0-4126-9EF1-D65F92DC7A69}" type="slidenum">
              <a:rPr lang="zh-CN" altLang="en-US"/>
              <a:pPr/>
              <a:t>‹#›</a:t>
            </a:fld>
            <a:endParaRPr lang="en-US" altLang="zh-CN"/>
          </a:p>
        </p:txBody>
      </p:sp>
    </p:spTree>
    <p:extLst>
      <p:ext uri="{BB962C8B-B14F-4D97-AF65-F5344CB8AC3E}">
        <p14:creationId xmlns:p14="http://schemas.microsoft.com/office/powerpoint/2010/main" val="6944129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4" name="灯片编号占位符 5"/>
          <p:cNvSpPr>
            <a:spLocks noGrp="1" noChangeArrowheads="1"/>
          </p:cNvSpPr>
          <p:nvPr>
            <p:ph type="sldNum" sz="quarter" idx="12"/>
          </p:nvPr>
        </p:nvSpPr>
        <p:spPr>
          <a:ln/>
        </p:spPr>
        <p:txBody>
          <a:bodyPr/>
          <a:lstStyle>
            <a:lvl1pPr>
              <a:defRPr/>
            </a:lvl1pPr>
          </a:lstStyle>
          <a:p>
            <a:fld id="{37FD572A-3101-4E0F-B20A-6BABD32D95E3}" type="slidenum">
              <a:rPr lang="en-US" altLang="zh-CN"/>
              <a:pPr/>
              <a:t>‹#›</a:t>
            </a:fld>
            <a:endParaRPr lang="en-US" altLang="zh-CN"/>
          </a:p>
        </p:txBody>
      </p:sp>
    </p:spTree>
    <p:extLst>
      <p:ext uri="{BB962C8B-B14F-4D97-AF65-F5344CB8AC3E}">
        <p14:creationId xmlns:p14="http://schemas.microsoft.com/office/powerpoint/2010/main" val="16063054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fld id="{451E69A9-0BDC-4A7D-8FEE-DB029DE37238}" type="slidenum">
              <a:rPr lang="en-US" altLang="zh-CN"/>
              <a:pPr/>
              <a:t>‹#›</a:t>
            </a:fld>
            <a:endParaRPr lang="en-US" altLang="zh-CN"/>
          </a:p>
        </p:txBody>
      </p:sp>
    </p:spTree>
    <p:extLst>
      <p:ext uri="{BB962C8B-B14F-4D97-AF65-F5344CB8AC3E}">
        <p14:creationId xmlns:p14="http://schemas.microsoft.com/office/powerpoint/2010/main" val="9868534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fld id="{0AE7F769-2113-451A-8D08-C82B956FB330}" type="slidenum">
              <a:rPr lang="en-US" altLang="zh-CN"/>
              <a:pPr/>
              <a:t>‹#›</a:t>
            </a:fld>
            <a:endParaRPr lang="en-US" altLang="zh-CN"/>
          </a:p>
        </p:txBody>
      </p:sp>
    </p:spTree>
    <p:extLst>
      <p:ext uri="{BB962C8B-B14F-4D97-AF65-F5344CB8AC3E}">
        <p14:creationId xmlns:p14="http://schemas.microsoft.com/office/powerpoint/2010/main" val="3318819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0AC11F3E-0815-48C8-9653-2AC83F1D6CD7}" type="slidenum">
              <a:rPr lang="en-US" altLang="zh-CN"/>
              <a:pPr/>
              <a:t>‹#›</a:t>
            </a:fld>
            <a:endParaRPr lang="en-US" altLang="zh-CN"/>
          </a:p>
        </p:txBody>
      </p:sp>
    </p:spTree>
    <p:extLst>
      <p:ext uri="{BB962C8B-B14F-4D97-AF65-F5344CB8AC3E}">
        <p14:creationId xmlns:p14="http://schemas.microsoft.com/office/powerpoint/2010/main" val="21211297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448300" cy="6199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CD006045-DC59-4568-88EE-B49C5405C990}" type="slidenum">
              <a:rPr lang="en-US" altLang="zh-CN"/>
              <a:pPr/>
              <a:t>‹#›</a:t>
            </a:fld>
            <a:endParaRPr lang="en-US" altLang="zh-CN"/>
          </a:p>
        </p:txBody>
      </p:sp>
    </p:spTree>
    <p:extLst>
      <p:ext uri="{BB962C8B-B14F-4D97-AF65-F5344CB8AC3E}">
        <p14:creationId xmlns:p14="http://schemas.microsoft.com/office/powerpoint/2010/main" val="3955902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B8B76D65-2F42-4D62-B435-E427F8CAB111}" type="slidenum">
              <a:rPr lang="en-US" altLang="zh-CN"/>
              <a:pPr/>
              <a:t>‹#›</a:t>
            </a:fld>
            <a:endParaRPr lang="en-US" altLang="zh-CN"/>
          </a:p>
        </p:txBody>
      </p:sp>
    </p:spTree>
    <p:extLst>
      <p:ext uri="{BB962C8B-B14F-4D97-AF65-F5344CB8AC3E}">
        <p14:creationId xmlns:p14="http://schemas.microsoft.com/office/powerpoint/2010/main" val="1296689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D9857D4F-E239-41DF-BB89-882EF07827C1}" type="slidenum">
              <a:rPr lang="en-US" altLang="zh-CN"/>
              <a:pPr/>
              <a:t>‹#›</a:t>
            </a:fld>
            <a:endParaRPr lang="en-US" altLang="zh-CN"/>
          </a:p>
        </p:txBody>
      </p:sp>
    </p:spTree>
    <p:extLst>
      <p:ext uri="{BB962C8B-B14F-4D97-AF65-F5344CB8AC3E}">
        <p14:creationId xmlns:p14="http://schemas.microsoft.com/office/powerpoint/2010/main" val="35534326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D04FF952-D4AA-4170-B69E-79FD3E9F92DC}" type="slidenum">
              <a:rPr lang="en-US" altLang="zh-CN"/>
              <a:pPr/>
              <a:t>‹#›</a:t>
            </a:fld>
            <a:endParaRPr lang="en-US" altLang="zh-CN"/>
          </a:p>
        </p:txBody>
      </p:sp>
    </p:spTree>
    <p:extLst>
      <p:ext uri="{BB962C8B-B14F-4D97-AF65-F5344CB8AC3E}">
        <p14:creationId xmlns:p14="http://schemas.microsoft.com/office/powerpoint/2010/main" val="20987383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6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fld id="{204F8ADC-1DF5-44EC-8541-7AAE7538C7B7}" type="slidenum">
              <a:rPr lang="en-US" altLang="zh-CN"/>
              <a:pPr/>
              <a:t>‹#›</a:t>
            </a:fld>
            <a:endParaRPr lang="en-US" altLang="zh-CN"/>
          </a:p>
        </p:txBody>
      </p:sp>
    </p:spTree>
    <p:extLst>
      <p:ext uri="{BB962C8B-B14F-4D97-AF65-F5344CB8AC3E}">
        <p14:creationId xmlns:p14="http://schemas.microsoft.com/office/powerpoint/2010/main" val="408358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9" name="灯片编号占位符 5"/>
          <p:cNvSpPr>
            <a:spLocks noGrp="1" noChangeArrowheads="1"/>
          </p:cNvSpPr>
          <p:nvPr>
            <p:ph type="sldNum" sz="quarter" idx="12"/>
          </p:nvPr>
        </p:nvSpPr>
        <p:spPr>
          <a:ln/>
        </p:spPr>
        <p:txBody>
          <a:bodyPr/>
          <a:lstStyle>
            <a:lvl1pPr>
              <a:defRPr/>
            </a:lvl1pPr>
          </a:lstStyle>
          <a:p>
            <a:fld id="{C16A965F-1700-4576-8A2E-B44DE9865207}" type="slidenum">
              <a:rPr lang="en-US" altLang="zh-CN"/>
              <a:pPr/>
              <a:t>‹#›</a:t>
            </a:fld>
            <a:endParaRPr lang="en-US" altLang="zh-CN"/>
          </a:p>
        </p:txBody>
      </p:sp>
    </p:spTree>
    <p:extLst>
      <p:ext uri="{BB962C8B-B14F-4D97-AF65-F5344CB8AC3E}">
        <p14:creationId xmlns:p14="http://schemas.microsoft.com/office/powerpoint/2010/main" val="314802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22"/>
          <p:cNvSpPr>
            <a:spLocks noGrp="1" noChangeArrowheads="1"/>
          </p:cNvSpPr>
          <p:nvPr>
            <p:ph type="sldNum" sz="quarter" idx="12"/>
          </p:nvPr>
        </p:nvSpPr>
        <p:spPr>
          <a:ln/>
        </p:spPr>
        <p:txBody>
          <a:bodyPr/>
          <a:lstStyle>
            <a:lvl1pPr>
              <a:defRPr/>
            </a:lvl1pPr>
          </a:lstStyle>
          <a:p>
            <a:fld id="{CEAA47D8-9CFF-4FA1-9240-09193BDD2190}" type="slidenum">
              <a:rPr lang="zh-CN" altLang="en-US"/>
              <a:pPr/>
              <a:t>‹#›</a:t>
            </a:fld>
            <a:endParaRPr lang="en-US" altLang="zh-CN"/>
          </a:p>
        </p:txBody>
      </p:sp>
    </p:spTree>
    <p:extLst>
      <p:ext uri="{BB962C8B-B14F-4D97-AF65-F5344CB8AC3E}">
        <p14:creationId xmlns:p14="http://schemas.microsoft.com/office/powerpoint/2010/main" val="7203803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5" name="灯片编号占位符 5"/>
          <p:cNvSpPr>
            <a:spLocks noGrp="1" noChangeArrowheads="1"/>
          </p:cNvSpPr>
          <p:nvPr>
            <p:ph type="sldNum" sz="quarter" idx="12"/>
          </p:nvPr>
        </p:nvSpPr>
        <p:spPr>
          <a:ln/>
        </p:spPr>
        <p:txBody>
          <a:bodyPr/>
          <a:lstStyle>
            <a:lvl1pPr>
              <a:defRPr/>
            </a:lvl1pPr>
          </a:lstStyle>
          <a:p>
            <a:fld id="{5D67338C-4F88-4D24-BBA0-49EB360DEC9E}" type="slidenum">
              <a:rPr lang="en-US" altLang="zh-CN"/>
              <a:pPr/>
              <a:t>‹#›</a:t>
            </a:fld>
            <a:endParaRPr lang="en-US" altLang="zh-CN"/>
          </a:p>
        </p:txBody>
      </p:sp>
    </p:spTree>
    <p:extLst>
      <p:ext uri="{BB962C8B-B14F-4D97-AF65-F5344CB8AC3E}">
        <p14:creationId xmlns:p14="http://schemas.microsoft.com/office/powerpoint/2010/main" val="10227214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4" name="灯片编号占位符 5"/>
          <p:cNvSpPr>
            <a:spLocks noGrp="1" noChangeArrowheads="1"/>
          </p:cNvSpPr>
          <p:nvPr>
            <p:ph type="sldNum" sz="quarter" idx="12"/>
          </p:nvPr>
        </p:nvSpPr>
        <p:spPr>
          <a:ln/>
        </p:spPr>
        <p:txBody>
          <a:bodyPr/>
          <a:lstStyle>
            <a:lvl1pPr>
              <a:defRPr/>
            </a:lvl1pPr>
          </a:lstStyle>
          <a:p>
            <a:fld id="{D0A1668B-2983-49E9-86CB-81AA25BDA3D1}" type="slidenum">
              <a:rPr lang="en-US" altLang="zh-CN"/>
              <a:pPr/>
              <a:t>‹#›</a:t>
            </a:fld>
            <a:endParaRPr lang="en-US" altLang="zh-CN"/>
          </a:p>
        </p:txBody>
      </p:sp>
    </p:spTree>
    <p:extLst>
      <p:ext uri="{BB962C8B-B14F-4D97-AF65-F5344CB8AC3E}">
        <p14:creationId xmlns:p14="http://schemas.microsoft.com/office/powerpoint/2010/main" val="9281461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fld id="{63169120-DEE2-462D-918C-08EEC1095EC1}" type="slidenum">
              <a:rPr lang="en-US" altLang="zh-CN"/>
              <a:pPr/>
              <a:t>‹#›</a:t>
            </a:fld>
            <a:endParaRPr lang="en-US" altLang="zh-CN"/>
          </a:p>
        </p:txBody>
      </p:sp>
    </p:spTree>
    <p:extLst>
      <p:ext uri="{BB962C8B-B14F-4D97-AF65-F5344CB8AC3E}">
        <p14:creationId xmlns:p14="http://schemas.microsoft.com/office/powerpoint/2010/main" val="27885935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fld id="{2DBE3DC1-84D8-4FE3-AB33-67C03AC424AD}" type="slidenum">
              <a:rPr lang="en-US" altLang="zh-CN"/>
              <a:pPr/>
              <a:t>‹#›</a:t>
            </a:fld>
            <a:endParaRPr lang="en-US" altLang="zh-CN"/>
          </a:p>
        </p:txBody>
      </p:sp>
    </p:spTree>
    <p:extLst>
      <p:ext uri="{BB962C8B-B14F-4D97-AF65-F5344CB8AC3E}">
        <p14:creationId xmlns:p14="http://schemas.microsoft.com/office/powerpoint/2010/main" val="881668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924ACF92-1DEC-45DE-80F4-F20039AEEA7C}" type="slidenum">
              <a:rPr lang="en-US" altLang="zh-CN"/>
              <a:pPr/>
              <a:t>‹#›</a:t>
            </a:fld>
            <a:endParaRPr lang="en-US" altLang="zh-CN"/>
          </a:p>
        </p:txBody>
      </p:sp>
    </p:spTree>
    <p:extLst>
      <p:ext uri="{BB962C8B-B14F-4D97-AF65-F5344CB8AC3E}">
        <p14:creationId xmlns:p14="http://schemas.microsoft.com/office/powerpoint/2010/main" val="4191041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448300" cy="6199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fld id="{0BB48570-7BDB-40E4-9B3E-E67DAB157120}" type="slidenum">
              <a:rPr lang="en-US" altLang="zh-CN"/>
              <a:pPr/>
              <a:t>‹#›</a:t>
            </a:fld>
            <a:endParaRPr lang="en-US" altLang="zh-CN"/>
          </a:p>
        </p:txBody>
      </p:sp>
    </p:spTree>
    <p:extLst>
      <p:ext uri="{BB962C8B-B14F-4D97-AF65-F5344CB8AC3E}">
        <p14:creationId xmlns:p14="http://schemas.microsoft.com/office/powerpoint/2010/main" val="28562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22"/>
          <p:cNvSpPr>
            <a:spLocks noGrp="1" noChangeArrowheads="1"/>
          </p:cNvSpPr>
          <p:nvPr>
            <p:ph type="sldNum" sz="quarter" idx="12"/>
          </p:nvPr>
        </p:nvSpPr>
        <p:spPr>
          <a:ln/>
        </p:spPr>
        <p:txBody>
          <a:bodyPr/>
          <a:lstStyle>
            <a:lvl1pPr>
              <a:defRPr/>
            </a:lvl1pPr>
          </a:lstStyle>
          <a:p>
            <a:fld id="{F78D7D29-799B-41BC-86DB-FFFD20C4D719}" type="slidenum">
              <a:rPr lang="zh-CN" altLang="en-US"/>
              <a:pPr/>
              <a:t>‹#›</a:t>
            </a:fld>
            <a:endParaRPr lang="en-US" altLang="zh-CN"/>
          </a:p>
        </p:txBody>
      </p:sp>
    </p:spTree>
    <p:extLst>
      <p:ext uri="{BB962C8B-B14F-4D97-AF65-F5344CB8AC3E}">
        <p14:creationId xmlns:p14="http://schemas.microsoft.com/office/powerpoint/2010/main" val="79409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22"/>
          <p:cNvSpPr>
            <a:spLocks noGrp="1" noChangeArrowheads="1"/>
          </p:cNvSpPr>
          <p:nvPr>
            <p:ph type="sldNum" sz="quarter" idx="12"/>
          </p:nvPr>
        </p:nvSpPr>
        <p:spPr>
          <a:ln/>
        </p:spPr>
        <p:txBody>
          <a:bodyPr/>
          <a:lstStyle>
            <a:lvl1pPr>
              <a:defRPr/>
            </a:lvl1pPr>
          </a:lstStyle>
          <a:p>
            <a:fld id="{63A18F5A-EC36-4B52-AB3A-88F3879B62E4}" type="slidenum">
              <a:rPr lang="zh-CN" altLang="en-US"/>
              <a:pPr/>
              <a:t>‹#›</a:t>
            </a:fld>
            <a:endParaRPr lang="en-US" altLang="zh-CN"/>
          </a:p>
        </p:txBody>
      </p:sp>
    </p:spTree>
    <p:extLst>
      <p:ext uri="{BB962C8B-B14F-4D97-AF65-F5344CB8AC3E}">
        <p14:creationId xmlns:p14="http://schemas.microsoft.com/office/powerpoint/2010/main" val="48504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22"/>
          <p:cNvSpPr>
            <a:spLocks noGrp="1" noChangeArrowheads="1"/>
          </p:cNvSpPr>
          <p:nvPr>
            <p:ph type="sldNum" sz="quarter" idx="12"/>
          </p:nvPr>
        </p:nvSpPr>
        <p:spPr>
          <a:ln/>
        </p:spPr>
        <p:txBody>
          <a:bodyPr/>
          <a:lstStyle>
            <a:lvl1pPr>
              <a:defRPr/>
            </a:lvl1pPr>
          </a:lstStyle>
          <a:p>
            <a:fld id="{47BB9B25-C692-4AAC-84FA-E738FA8333BB}" type="slidenum">
              <a:rPr lang="zh-CN" altLang="en-US"/>
              <a:pPr/>
              <a:t>‹#›</a:t>
            </a:fld>
            <a:endParaRPr lang="en-US" altLang="zh-CN"/>
          </a:p>
        </p:txBody>
      </p:sp>
    </p:spTree>
    <p:extLst>
      <p:ext uri="{BB962C8B-B14F-4D97-AF65-F5344CB8AC3E}">
        <p14:creationId xmlns:p14="http://schemas.microsoft.com/office/powerpoint/2010/main" val="207025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22"/>
          <p:cNvSpPr>
            <a:spLocks noGrp="1" noChangeArrowheads="1"/>
          </p:cNvSpPr>
          <p:nvPr>
            <p:ph type="sldNum" sz="quarter" idx="12"/>
          </p:nvPr>
        </p:nvSpPr>
        <p:spPr>
          <a:ln/>
        </p:spPr>
        <p:txBody>
          <a:bodyPr/>
          <a:lstStyle>
            <a:lvl1pPr>
              <a:defRPr/>
            </a:lvl1pPr>
          </a:lstStyle>
          <a:p>
            <a:fld id="{53A16CB6-98AF-4F45-A8BA-A644548A7801}" type="slidenum">
              <a:rPr lang="zh-CN" altLang="en-US"/>
              <a:pPr/>
              <a:t>‹#›</a:t>
            </a:fld>
            <a:endParaRPr lang="en-US" altLang="zh-CN"/>
          </a:p>
        </p:txBody>
      </p:sp>
    </p:spTree>
    <p:extLst>
      <p:ext uri="{BB962C8B-B14F-4D97-AF65-F5344CB8AC3E}">
        <p14:creationId xmlns:p14="http://schemas.microsoft.com/office/powerpoint/2010/main" val="364890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直接连接符 15"/>
          <p:cNvSpPr>
            <a:spLocks noChangeShapeType="1"/>
          </p:cNvSpPr>
          <p:nvPr/>
        </p:nvSpPr>
        <p:spPr bwMode="auto">
          <a:xfrm>
            <a:off x="8763000" y="0"/>
            <a:ext cx="0" cy="6858000"/>
          </a:xfrm>
          <a:prstGeom prst="line">
            <a:avLst/>
          </a:prstGeom>
          <a:noFill/>
          <a:ln w="38100">
            <a:solidFill>
              <a:srgbClr val="FEC3AE">
                <a:alpha val="75000"/>
              </a:srgbClr>
            </a:solidFill>
            <a:round/>
            <a:headEnd/>
            <a:tailEnd/>
          </a:ln>
        </p:spPr>
        <p:txBody>
          <a:bodyPr/>
          <a:lstStyle/>
          <a:p>
            <a:pPr>
              <a:defRPr/>
            </a:pPr>
            <a:endParaRPr lang="zh-CN" altLang="en-US"/>
          </a:p>
        </p:txBody>
      </p:sp>
      <p:sp>
        <p:nvSpPr>
          <p:cNvPr id="2051" name="标题占位符 21"/>
          <p:cNvSpPr>
            <a:spLocks noGrp="1" noChangeArrowheads="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2" name="文本占位符 12"/>
          <p:cNvSpPr>
            <a:spLocks noGrp="1" noChangeArrowheads="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日期占位符 13"/>
          <p:cNvSpPr>
            <a:spLocks noGrp="1" noChangeArrowheads="1"/>
          </p:cNvSpPr>
          <p:nvPr>
            <p:ph type="dt" sz="half" idx="2"/>
          </p:nvPr>
        </p:nvSpPr>
        <p:spPr bwMode="auto">
          <a:xfrm rot="5400000">
            <a:off x="7589045" y="1081881"/>
            <a:ext cx="2011362"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pPr>
              <a:defRPr/>
            </a:pPr>
            <a:endParaRPr lang="zh-CN" altLang="en-US"/>
          </a:p>
        </p:txBody>
      </p:sp>
      <p:sp>
        <p:nvSpPr>
          <p:cNvPr id="1030" name="页脚占位符 2"/>
          <p:cNvSpPr>
            <a:spLocks noGrp="1" noChangeArrowheads="1"/>
          </p:cNvSpPr>
          <p:nvPr>
            <p:ph type="ftr" sz="quarter" idx="3"/>
          </p:nvPr>
        </p:nvSpPr>
        <p:spPr bwMode="auto">
          <a:xfrm rot="5400000">
            <a:off x="6989763" y="3736975"/>
            <a:ext cx="3200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pPr>
              <a:defRPr/>
            </a:pPr>
            <a:endParaRPr lang="zh-CN" altLang="en-US"/>
          </a:p>
        </p:txBody>
      </p:sp>
      <p:sp>
        <p:nvSpPr>
          <p:cNvPr id="1031" name="直接连接符 6"/>
          <p:cNvSpPr>
            <a:spLocks noChangeShapeType="1"/>
          </p:cNvSpPr>
          <p:nvPr/>
        </p:nvSpPr>
        <p:spPr bwMode="auto">
          <a:xfrm>
            <a:off x="76200" y="0"/>
            <a:ext cx="0" cy="6858000"/>
          </a:xfrm>
          <a:prstGeom prst="line">
            <a:avLst/>
          </a:prstGeom>
          <a:noFill/>
          <a:ln w="57150" cmpd="thickThin">
            <a:solidFill>
              <a:srgbClr val="FEC3AE"/>
            </a:solidFill>
            <a:round/>
            <a:headEnd/>
            <a:tailEnd/>
          </a:ln>
        </p:spPr>
        <p:txBody>
          <a:bodyPr/>
          <a:lstStyle/>
          <a:p>
            <a:pPr>
              <a:defRPr/>
            </a:pPr>
            <a:endParaRPr lang="zh-CN" altLang="en-US"/>
          </a:p>
        </p:txBody>
      </p:sp>
      <p:sp>
        <p:nvSpPr>
          <p:cNvPr id="1032" name="直接连接符 8"/>
          <p:cNvSpPr>
            <a:spLocks noChangeShapeType="1"/>
          </p:cNvSpPr>
          <p:nvPr/>
        </p:nvSpPr>
        <p:spPr bwMode="auto">
          <a:xfrm>
            <a:off x="8991600" y="0"/>
            <a:ext cx="0" cy="6858000"/>
          </a:xfrm>
          <a:prstGeom prst="line">
            <a:avLst/>
          </a:prstGeom>
          <a:noFill/>
          <a:ln w="19050">
            <a:solidFill>
              <a:schemeClr val="accent1"/>
            </a:solidFill>
            <a:round/>
            <a:headEnd/>
            <a:tailEnd/>
          </a:ln>
        </p:spPr>
        <p:txBody>
          <a:bodyPr/>
          <a:lstStyle/>
          <a:p>
            <a:pPr>
              <a:defRPr/>
            </a:pPr>
            <a:endParaRPr lang="zh-CN" altLang="en-US"/>
          </a:p>
        </p:txBody>
      </p:sp>
      <p:sp>
        <p:nvSpPr>
          <p:cNvPr id="1033" name="矩形 9"/>
          <p:cNvSpPr>
            <a:spLocks noChangeArrowheads="1"/>
          </p:cNvSpPr>
          <p:nvPr/>
        </p:nvSpPr>
        <p:spPr bwMode="auto">
          <a:xfrm>
            <a:off x="8839200" y="0"/>
            <a:ext cx="304800" cy="6858000"/>
          </a:xfrm>
          <a:prstGeom prst="rect">
            <a:avLst/>
          </a:prstGeom>
          <a:solidFill>
            <a:srgbClr val="FEC3AE">
              <a:alpha val="87000"/>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1034" name="直接连接符 10"/>
          <p:cNvSpPr>
            <a:spLocks noChangeShapeType="1"/>
          </p:cNvSpPr>
          <p:nvPr/>
        </p:nvSpPr>
        <p:spPr bwMode="auto">
          <a:xfrm>
            <a:off x="8915400" y="0"/>
            <a:ext cx="0" cy="6858000"/>
          </a:xfrm>
          <a:prstGeom prst="line">
            <a:avLst/>
          </a:prstGeom>
          <a:noFill/>
          <a:ln w="9525">
            <a:solidFill>
              <a:schemeClr val="accent1"/>
            </a:solidFill>
            <a:round/>
            <a:headEnd/>
            <a:tailEnd/>
          </a:ln>
        </p:spPr>
        <p:txBody>
          <a:bodyPr/>
          <a:lstStyle/>
          <a:p>
            <a:pPr>
              <a:defRPr/>
            </a:pPr>
            <a:endParaRPr lang="zh-CN" altLang="en-US"/>
          </a:p>
        </p:txBody>
      </p:sp>
      <p:sp>
        <p:nvSpPr>
          <p:cNvPr id="1035" name="椭圆 11"/>
          <p:cNvSpPr>
            <a:spLocks noChangeArrowheads="1"/>
          </p:cNvSpPr>
          <p:nvPr/>
        </p:nvSpPr>
        <p:spPr bwMode="auto">
          <a:xfrm>
            <a:off x="8156575" y="5715000"/>
            <a:ext cx="549275" cy="54927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1036" name="灯片编号占位符 22"/>
          <p:cNvSpPr>
            <a:spLocks noGrp="1" noChangeArrowheads="1"/>
          </p:cNvSpPr>
          <p:nvPr>
            <p:ph type="sldNum" sz="quarter" idx="4"/>
          </p:nvPr>
        </p:nvSpPr>
        <p:spPr bwMode="auto">
          <a:xfrm>
            <a:off x="8129588" y="5734050"/>
            <a:ext cx="609600" cy="520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solidFill>
                  <a:srgbClr val="FFFFFF"/>
                </a:solidFill>
              </a:defRPr>
            </a:lvl1pPr>
          </a:lstStyle>
          <a:p>
            <a:fld id="{74A1414A-468A-417B-85F7-E008F39735E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6pPr>
      <a:lvl7pPr marL="9144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7pPr>
      <a:lvl8pPr marL="13716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8pPr>
      <a:lvl9pPr marL="18288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a:solidFill>
            <a:schemeClr val="tx1"/>
          </a:solidFill>
          <a:latin typeface="+mn-lt"/>
          <a:ea typeface="+mn-ea"/>
        </a:defRPr>
      </a:lvl2pPr>
      <a:lvl3pPr marL="914400" indent="-182563" algn="l" rtl="0" eaLnBrk="0" fontAlgn="base" hangingPunct="0">
        <a:spcBef>
          <a:spcPct val="20000"/>
        </a:spcBef>
        <a:spcAft>
          <a:spcPct val="0"/>
        </a:spcAft>
        <a:buClr>
          <a:schemeClr val="accent1"/>
        </a:buClr>
        <a:buSzPct val="70000"/>
        <a:buFont typeface="Wingdings" panose="05000000000000000000" pitchFamily="2" charset="2"/>
        <a:buChar char=""/>
        <a:defRPr sz="2400">
          <a:solidFill>
            <a:schemeClr val="tx1"/>
          </a:solidFill>
          <a:latin typeface="+mn-lt"/>
          <a:ea typeface="+mn-ea"/>
        </a:defRPr>
      </a:lvl3pPr>
      <a:lvl4pPr marL="1187450" indent="-182563" algn="l" rtl="0" eaLnBrk="0" fontAlgn="base" hangingPunct="0">
        <a:spcBef>
          <a:spcPct val="20000"/>
        </a:spcBef>
        <a:spcAft>
          <a:spcPct val="0"/>
        </a:spcAft>
        <a:buClr>
          <a:schemeClr val="accent1"/>
        </a:buClr>
        <a:buSzPct val="70000"/>
        <a:buFont typeface="Wingdings" panose="05000000000000000000" pitchFamily="2" charset="2"/>
        <a:buChar char=""/>
        <a:defRPr sz="2000">
          <a:solidFill>
            <a:schemeClr val="tx1"/>
          </a:solidFill>
          <a:latin typeface="+mn-lt"/>
          <a:ea typeface="+mn-ea"/>
        </a:defRPr>
      </a:lvl4pPr>
      <a:lvl5pPr marL="1462088" indent="-182563" algn="l" rtl="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mn-lt"/>
          <a:ea typeface="+mn-ea"/>
        </a:defRPr>
      </a:lvl5pPr>
      <a:lvl6pPr marL="19192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6pPr>
      <a:lvl7pPr marL="23764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7pPr>
      <a:lvl8pPr marL="28336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8pPr>
      <a:lvl9pPr marL="32908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矩形 12"/>
          <p:cNvSpPr>
            <a:spLocks noChangeArrowheads="1"/>
          </p:cNvSpPr>
          <p:nvPr/>
        </p:nvSpPr>
        <p:spPr bwMode="auto">
          <a:xfrm>
            <a:off x="381000" y="0"/>
            <a:ext cx="609600" cy="6858000"/>
          </a:xfrm>
          <a:prstGeom prst="rect">
            <a:avLst/>
          </a:prstGeom>
          <a:solidFill>
            <a:srgbClr val="FEC3AE">
              <a:alpha val="53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2051" name="矩形 14"/>
          <p:cNvSpPr>
            <a:spLocks noChangeArrowheads="1"/>
          </p:cNvSpPr>
          <p:nvPr/>
        </p:nvSpPr>
        <p:spPr bwMode="auto">
          <a:xfrm>
            <a:off x="276225" y="0"/>
            <a:ext cx="104775" cy="6858000"/>
          </a:xfrm>
          <a:prstGeom prst="rect">
            <a:avLst/>
          </a:prstGeom>
          <a:solidFill>
            <a:srgbClr val="FFD9CE">
              <a:alpha val="35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2052" name="矩形 16"/>
          <p:cNvSpPr>
            <a:spLocks noChangeArrowheads="1"/>
          </p:cNvSpPr>
          <p:nvPr/>
        </p:nvSpPr>
        <p:spPr bwMode="auto">
          <a:xfrm>
            <a:off x="990600" y="0"/>
            <a:ext cx="182563" cy="6858000"/>
          </a:xfrm>
          <a:prstGeom prst="rect">
            <a:avLst/>
          </a:prstGeom>
          <a:solidFill>
            <a:srgbClr val="FFD9CE">
              <a:alpha val="70000"/>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2053" name="矩形 17"/>
          <p:cNvSpPr>
            <a:spLocks noChangeArrowheads="1"/>
          </p:cNvSpPr>
          <p:nvPr/>
        </p:nvSpPr>
        <p:spPr bwMode="auto">
          <a:xfrm>
            <a:off x="1141413" y="0"/>
            <a:ext cx="230187" cy="6858000"/>
          </a:xfrm>
          <a:prstGeom prst="rect">
            <a:avLst/>
          </a:prstGeom>
          <a:solidFill>
            <a:srgbClr val="FFEDE8">
              <a:alpha val="70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2054" name="直接连接符 18"/>
          <p:cNvSpPr>
            <a:spLocks noChangeShapeType="1"/>
          </p:cNvSpPr>
          <p:nvPr/>
        </p:nvSpPr>
        <p:spPr bwMode="auto">
          <a:xfrm>
            <a:off x="106363" y="0"/>
            <a:ext cx="0" cy="6858000"/>
          </a:xfrm>
          <a:prstGeom prst="line">
            <a:avLst/>
          </a:prstGeom>
          <a:noFill/>
          <a:ln w="57150">
            <a:solidFill>
              <a:srgbClr val="FEC3AE">
                <a:alpha val="53999"/>
              </a:srgbClr>
            </a:solidFill>
            <a:round/>
            <a:headEnd/>
            <a:tailEnd/>
          </a:ln>
        </p:spPr>
        <p:txBody>
          <a:bodyPr/>
          <a:lstStyle/>
          <a:p>
            <a:pPr>
              <a:defRPr/>
            </a:pPr>
            <a:endParaRPr lang="zh-CN" altLang="en-US"/>
          </a:p>
        </p:txBody>
      </p:sp>
      <p:sp>
        <p:nvSpPr>
          <p:cNvPr id="2055" name="直接连接符 19"/>
          <p:cNvSpPr>
            <a:spLocks noChangeShapeType="1"/>
          </p:cNvSpPr>
          <p:nvPr/>
        </p:nvSpPr>
        <p:spPr bwMode="auto">
          <a:xfrm>
            <a:off x="914400" y="0"/>
            <a:ext cx="0" cy="6858000"/>
          </a:xfrm>
          <a:prstGeom prst="line">
            <a:avLst/>
          </a:prstGeom>
          <a:noFill/>
          <a:ln w="57150">
            <a:solidFill>
              <a:srgbClr val="FFEDE8">
                <a:alpha val="64999"/>
              </a:srgbClr>
            </a:solidFill>
            <a:round/>
            <a:headEnd/>
            <a:tailEnd/>
          </a:ln>
        </p:spPr>
        <p:txBody>
          <a:bodyPr/>
          <a:lstStyle/>
          <a:p>
            <a:pPr>
              <a:defRPr/>
            </a:pPr>
            <a:endParaRPr lang="zh-CN" altLang="en-US"/>
          </a:p>
        </p:txBody>
      </p:sp>
      <p:sp>
        <p:nvSpPr>
          <p:cNvPr id="2056" name="直接连接符 20"/>
          <p:cNvSpPr>
            <a:spLocks noChangeShapeType="1"/>
          </p:cNvSpPr>
          <p:nvPr/>
        </p:nvSpPr>
        <p:spPr bwMode="auto">
          <a:xfrm>
            <a:off x="854075" y="0"/>
            <a:ext cx="0" cy="6858000"/>
          </a:xfrm>
          <a:prstGeom prst="line">
            <a:avLst/>
          </a:prstGeom>
          <a:noFill/>
          <a:ln w="57150">
            <a:solidFill>
              <a:srgbClr val="FEC3AE"/>
            </a:solidFill>
            <a:round/>
            <a:headEnd/>
            <a:tailEnd/>
          </a:ln>
        </p:spPr>
        <p:txBody>
          <a:bodyPr/>
          <a:lstStyle/>
          <a:p>
            <a:pPr>
              <a:defRPr/>
            </a:pPr>
            <a:endParaRPr lang="zh-CN" altLang="en-US"/>
          </a:p>
        </p:txBody>
      </p:sp>
      <p:sp>
        <p:nvSpPr>
          <p:cNvPr id="2057" name="直接连接符 23"/>
          <p:cNvSpPr>
            <a:spLocks noChangeShapeType="1"/>
          </p:cNvSpPr>
          <p:nvPr/>
        </p:nvSpPr>
        <p:spPr bwMode="auto">
          <a:xfrm>
            <a:off x="1727200" y="0"/>
            <a:ext cx="0" cy="6858000"/>
          </a:xfrm>
          <a:prstGeom prst="line">
            <a:avLst/>
          </a:prstGeom>
          <a:noFill/>
          <a:ln w="28575">
            <a:solidFill>
              <a:srgbClr val="FEC3AE">
                <a:alpha val="64999"/>
              </a:srgbClr>
            </a:solidFill>
            <a:round/>
            <a:headEnd/>
            <a:tailEnd/>
          </a:ln>
        </p:spPr>
        <p:txBody>
          <a:bodyPr/>
          <a:lstStyle/>
          <a:p>
            <a:pPr>
              <a:defRPr/>
            </a:pPr>
            <a:endParaRPr lang="zh-CN" altLang="en-US"/>
          </a:p>
        </p:txBody>
      </p:sp>
      <p:sp>
        <p:nvSpPr>
          <p:cNvPr id="2058" name="直接连接符 24"/>
          <p:cNvSpPr>
            <a:spLocks noChangeShapeType="1"/>
          </p:cNvSpPr>
          <p:nvPr/>
        </p:nvSpPr>
        <p:spPr bwMode="auto">
          <a:xfrm>
            <a:off x="1066800" y="0"/>
            <a:ext cx="0" cy="6858000"/>
          </a:xfrm>
          <a:prstGeom prst="line">
            <a:avLst/>
          </a:prstGeom>
          <a:noFill/>
          <a:ln w="9525">
            <a:solidFill>
              <a:srgbClr val="FEC3AE"/>
            </a:solidFill>
            <a:round/>
            <a:headEnd/>
            <a:tailEnd/>
          </a:ln>
        </p:spPr>
        <p:txBody>
          <a:bodyPr/>
          <a:lstStyle/>
          <a:p>
            <a:pPr>
              <a:defRPr/>
            </a:pPr>
            <a:endParaRPr lang="zh-CN" altLang="en-US"/>
          </a:p>
        </p:txBody>
      </p:sp>
      <p:sp>
        <p:nvSpPr>
          <p:cNvPr id="2059" name="直接连接符 25"/>
          <p:cNvSpPr>
            <a:spLocks noChangeShapeType="1"/>
          </p:cNvSpPr>
          <p:nvPr/>
        </p:nvSpPr>
        <p:spPr bwMode="auto">
          <a:xfrm>
            <a:off x="9113838" y="0"/>
            <a:ext cx="0" cy="6858000"/>
          </a:xfrm>
          <a:prstGeom prst="line">
            <a:avLst/>
          </a:prstGeom>
          <a:noFill/>
          <a:ln w="57150" cmpd="thickThin">
            <a:solidFill>
              <a:srgbClr val="FEC3AE"/>
            </a:solidFill>
            <a:round/>
            <a:headEnd/>
            <a:tailEnd/>
          </a:ln>
        </p:spPr>
        <p:txBody>
          <a:bodyPr/>
          <a:lstStyle/>
          <a:p>
            <a:pPr>
              <a:defRPr/>
            </a:pPr>
            <a:endParaRPr lang="zh-CN" altLang="en-US"/>
          </a:p>
        </p:txBody>
      </p:sp>
      <p:sp>
        <p:nvSpPr>
          <p:cNvPr id="2060" name="矩形 26"/>
          <p:cNvSpPr>
            <a:spLocks noChangeArrowheads="1"/>
          </p:cNvSpPr>
          <p:nvPr/>
        </p:nvSpPr>
        <p:spPr bwMode="auto">
          <a:xfrm>
            <a:off x="1219200" y="0"/>
            <a:ext cx="76200" cy="6858000"/>
          </a:xfrm>
          <a:prstGeom prst="rect">
            <a:avLst/>
          </a:prstGeom>
          <a:solidFill>
            <a:srgbClr val="FEC3AE">
              <a:alpha val="50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2061" name="椭圆 27"/>
          <p:cNvSpPr>
            <a:spLocks noChangeArrowheads="1"/>
          </p:cNvSpPr>
          <p:nvPr/>
        </p:nvSpPr>
        <p:spPr bwMode="auto">
          <a:xfrm>
            <a:off x="609600" y="3429000"/>
            <a:ext cx="1295400" cy="1295400"/>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2062" name="椭圆 28"/>
          <p:cNvSpPr>
            <a:spLocks noChangeArrowheads="1"/>
          </p:cNvSpPr>
          <p:nvPr/>
        </p:nvSpPr>
        <p:spPr bwMode="auto">
          <a:xfrm>
            <a:off x="1309688" y="4867275"/>
            <a:ext cx="641350" cy="641350"/>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2063" name="椭圆 29"/>
          <p:cNvSpPr>
            <a:spLocks noChangeArrowheads="1"/>
          </p:cNvSpPr>
          <p:nvPr/>
        </p:nvSpPr>
        <p:spPr bwMode="auto">
          <a:xfrm>
            <a:off x="1090613" y="5500688"/>
            <a:ext cx="138112" cy="13652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2064" name="椭圆 30"/>
          <p:cNvSpPr>
            <a:spLocks noChangeArrowheads="1"/>
          </p:cNvSpPr>
          <p:nvPr/>
        </p:nvSpPr>
        <p:spPr bwMode="auto">
          <a:xfrm>
            <a:off x="1663700" y="5788025"/>
            <a:ext cx="274638" cy="274638"/>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2065" name="椭圆 31"/>
          <p:cNvSpPr>
            <a:spLocks noChangeArrowheads="1"/>
          </p:cNvSpPr>
          <p:nvPr/>
        </p:nvSpPr>
        <p:spPr bwMode="auto">
          <a:xfrm>
            <a:off x="1905000" y="4495800"/>
            <a:ext cx="365125" cy="36512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3090" name="标题占位符 21"/>
          <p:cNvSpPr>
            <a:spLocks noGrp="1" noChangeArrowheads="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91" name="文本占位符 12"/>
          <p:cNvSpPr>
            <a:spLocks noGrp="1" noChangeArrowheads="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68" name="日期占位符 27"/>
          <p:cNvSpPr>
            <a:spLocks noGrp="1" noChangeArrowheads="1"/>
          </p:cNvSpPr>
          <p:nvPr>
            <p:ph type="dt" sz="half" idx="2"/>
          </p:nvPr>
        </p:nvSpPr>
        <p:spPr bwMode="auto">
          <a:xfrm rot="5400000">
            <a:off x="7764463" y="1174750"/>
            <a:ext cx="22860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pPr>
              <a:defRPr/>
            </a:pPr>
            <a:endParaRPr lang="zh-CN" altLang="en-US"/>
          </a:p>
        </p:txBody>
      </p:sp>
      <p:sp>
        <p:nvSpPr>
          <p:cNvPr id="2069" name="页脚占位符 16"/>
          <p:cNvSpPr>
            <a:spLocks noGrp="1" noChangeArrowheads="1"/>
          </p:cNvSpPr>
          <p:nvPr>
            <p:ph type="ftr" sz="quarter" idx="3"/>
          </p:nvPr>
        </p:nvSpPr>
        <p:spPr bwMode="auto">
          <a:xfrm rot="5400000">
            <a:off x="7077076" y="4181475"/>
            <a:ext cx="3657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pPr>
              <a:defRPr/>
            </a:pPr>
            <a:endParaRPr lang="zh-CN" altLang="en-US"/>
          </a:p>
        </p:txBody>
      </p:sp>
      <p:sp>
        <p:nvSpPr>
          <p:cNvPr id="2070" name="灯片编号占位符 28"/>
          <p:cNvSpPr>
            <a:spLocks noGrp="1" noChangeArrowheads="1"/>
          </p:cNvSpPr>
          <p:nvPr>
            <p:ph type="sldNum" sz="quarter" idx="4"/>
          </p:nvPr>
        </p:nvSpPr>
        <p:spPr bwMode="auto">
          <a:xfrm>
            <a:off x="1325563" y="4929188"/>
            <a:ext cx="609600"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solidFill>
                  <a:srgbClr val="FFFFFF"/>
                </a:solidFill>
              </a:defRPr>
            </a:lvl1pPr>
          </a:lstStyle>
          <a:p>
            <a:fld id="{491BFD76-2A53-4285-BB93-B6CC4AF105E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6pPr>
      <a:lvl7pPr marL="9144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7pPr>
      <a:lvl8pPr marL="13716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8pPr>
      <a:lvl9pPr marL="18288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a:solidFill>
            <a:schemeClr val="tx1"/>
          </a:solidFill>
          <a:latin typeface="+mn-lt"/>
          <a:ea typeface="+mn-ea"/>
        </a:defRPr>
      </a:lvl2pPr>
      <a:lvl3pPr marL="914400" indent="-182563" algn="l" rtl="0" eaLnBrk="0" fontAlgn="base" hangingPunct="0">
        <a:spcBef>
          <a:spcPct val="20000"/>
        </a:spcBef>
        <a:spcAft>
          <a:spcPct val="0"/>
        </a:spcAft>
        <a:buClr>
          <a:schemeClr val="accent1"/>
        </a:buClr>
        <a:buSzPct val="70000"/>
        <a:buFont typeface="Wingdings" panose="05000000000000000000" pitchFamily="2" charset="2"/>
        <a:buChar char=""/>
        <a:defRPr sz="2400">
          <a:solidFill>
            <a:schemeClr val="tx1"/>
          </a:solidFill>
          <a:latin typeface="+mn-lt"/>
          <a:ea typeface="+mn-ea"/>
        </a:defRPr>
      </a:lvl3pPr>
      <a:lvl4pPr marL="1187450" indent="-182563" algn="l" rtl="0" eaLnBrk="0" fontAlgn="base" hangingPunct="0">
        <a:spcBef>
          <a:spcPct val="20000"/>
        </a:spcBef>
        <a:spcAft>
          <a:spcPct val="0"/>
        </a:spcAft>
        <a:buClr>
          <a:schemeClr val="accent1"/>
        </a:buClr>
        <a:buSzPct val="70000"/>
        <a:buFont typeface="Wingdings" panose="05000000000000000000" pitchFamily="2" charset="2"/>
        <a:buChar char=""/>
        <a:defRPr sz="2000">
          <a:solidFill>
            <a:schemeClr val="tx1"/>
          </a:solidFill>
          <a:latin typeface="+mn-lt"/>
          <a:ea typeface="+mn-ea"/>
        </a:defRPr>
      </a:lvl4pPr>
      <a:lvl5pPr marL="1462088" indent="-182563" algn="l" rtl="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mn-lt"/>
          <a:ea typeface="+mn-ea"/>
        </a:defRPr>
      </a:lvl5pPr>
      <a:lvl6pPr marL="19192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6pPr>
      <a:lvl7pPr marL="23764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7pPr>
      <a:lvl8pPr marL="28336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8pPr>
      <a:lvl9pPr marL="32908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直接连接符 15"/>
          <p:cNvSpPr>
            <a:spLocks noChangeShapeType="1"/>
          </p:cNvSpPr>
          <p:nvPr/>
        </p:nvSpPr>
        <p:spPr bwMode="auto">
          <a:xfrm>
            <a:off x="8763000" y="0"/>
            <a:ext cx="0" cy="6858000"/>
          </a:xfrm>
          <a:prstGeom prst="line">
            <a:avLst/>
          </a:prstGeom>
          <a:noFill/>
          <a:ln w="38100">
            <a:solidFill>
              <a:srgbClr val="FEC3AE">
                <a:alpha val="75000"/>
              </a:srgbClr>
            </a:solidFill>
            <a:round/>
            <a:headEnd/>
            <a:tailEnd/>
          </a:ln>
        </p:spPr>
        <p:txBody>
          <a:bodyPr/>
          <a:lstStyle/>
          <a:p>
            <a:pPr>
              <a:defRPr/>
            </a:pPr>
            <a:endParaRPr lang="zh-CN" altLang="en-US"/>
          </a:p>
        </p:txBody>
      </p:sp>
      <p:sp>
        <p:nvSpPr>
          <p:cNvPr id="3075" name="直接连接符 6"/>
          <p:cNvSpPr>
            <a:spLocks noChangeShapeType="1"/>
          </p:cNvSpPr>
          <p:nvPr/>
        </p:nvSpPr>
        <p:spPr bwMode="auto">
          <a:xfrm>
            <a:off x="76200" y="0"/>
            <a:ext cx="0" cy="6858000"/>
          </a:xfrm>
          <a:prstGeom prst="line">
            <a:avLst/>
          </a:prstGeom>
          <a:noFill/>
          <a:ln w="57150" cmpd="thickThin">
            <a:solidFill>
              <a:srgbClr val="FEC3AE"/>
            </a:solidFill>
            <a:round/>
            <a:headEnd/>
            <a:tailEnd/>
          </a:ln>
        </p:spPr>
        <p:txBody>
          <a:bodyPr/>
          <a:lstStyle/>
          <a:p>
            <a:pPr>
              <a:defRPr/>
            </a:pPr>
            <a:endParaRPr lang="zh-CN" altLang="en-US"/>
          </a:p>
        </p:txBody>
      </p:sp>
      <p:sp>
        <p:nvSpPr>
          <p:cNvPr id="3076" name="直接连接符 8"/>
          <p:cNvSpPr>
            <a:spLocks noChangeShapeType="1"/>
          </p:cNvSpPr>
          <p:nvPr/>
        </p:nvSpPr>
        <p:spPr bwMode="auto">
          <a:xfrm>
            <a:off x="8991600" y="0"/>
            <a:ext cx="0" cy="6858000"/>
          </a:xfrm>
          <a:prstGeom prst="line">
            <a:avLst/>
          </a:prstGeom>
          <a:noFill/>
          <a:ln w="19050">
            <a:solidFill>
              <a:schemeClr val="accent1"/>
            </a:solidFill>
            <a:round/>
            <a:headEnd/>
            <a:tailEnd/>
          </a:ln>
        </p:spPr>
        <p:txBody>
          <a:bodyPr/>
          <a:lstStyle/>
          <a:p>
            <a:pPr>
              <a:defRPr/>
            </a:pPr>
            <a:endParaRPr lang="zh-CN" altLang="en-US"/>
          </a:p>
        </p:txBody>
      </p:sp>
      <p:sp>
        <p:nvSpPr>
          <p:cNvPr id="3077" name="矩形 9"/>
          <p:cNvSpPr>
            <a:spLocks noChangeArrowheads="1"/>
          </p:cNvSpPr>
          <p:nvPr/>
        </p:nvSpPr>
        <p:spPr bwMode="auto">
          <a:xfrm>
            <a:off x="8839200" y="0"/>
            <a:ext cx="304800" cy="6858000"/>
          </a:xfrm>
          <a:prstGeom prst="rect">
            <a:avLst/>
          </a:prstGeom>
          <a:solidFill>
            <a:srgbClr val="FEC3AE">
              <a:alpha val="87000"/>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3078" name="直接连接符 10"/>
          <p:cNvSpPr>
            <a:spLocks noChangeShapeType="1"/>
          </p:cNvSpPr>
          <p:nvPr/>
        </p:nvSpPr>
        <p:spPr bwMode="auto">
          <a:xfrm>
            <a:off x="8915400" y="0"/>
            <a:ext cx="0" cy="6858000"/>
          </a:xfrm>
          <a:prstGeom prst="line">
            <a:avLst/>
          </a:prstGeom>
          <a:noFill/>
          <a:ln w="9525">
            <a:solidFill>
              <a:schemeClr val="accent1"/>
            </a:solidFill>
            <a:round/>
            <a:headEnd/>
            <a:tailEnd/>
          </a:ln>
        </p:spPr>
        <p:txBody>
          <a:bodyPr/>
          <a:lstStyle/>
          <a:p>
            <a:pPr>
              <a:defRPr/>
            </a:pPr>
            <a:endParaRPr lang="zh-CN" altLang="en-US"/>
          </a:p>
        </p:txBody>
      </p:sp>
      <p:sp>
        <p:nvSpPr>
          <p:cNvPr id="3079" name="椭圆 11"/>
          <p:cNvSpPr>
            <a:spLocks noChangeArrowheads="1"/>
          </p:cNvSpPr>
          <p:nvPr/>
        </p:nvSpPr>
        <p:spPr bwMode="auto">
          <a:xfrm>
            <a:off x="8156575" y="5715000"/>
            <a:ext cx="549275" cy="54927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4104" name="标题占位符 21"/>
          <p:cNvSpPr>
            <a:spLocks noGrp="1" noChangeArrowheads="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5" name="文本占位符 12"/>
          <p:cNvSpPr>
            <a:spLocks noGrp="1" noChangeArrowheads="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2" name="日期占位符 6"/>
          <p:cNvSpPr>
            <a:spLocks noGrp="1" noChangeArrowheads="1"/>
          </p:cNvSpPr>
          <p:nvPr>
            <p:ph type="dt" sz="half" idx="2"/>
          </p:nvPr>
        </p:nvSpPr>
        <p:spPr bwMode="auto">
          <a:xfrm rot="5400000">
            <a:off x="7589045" y="1081881"/>
            <a:ext cx="2011362"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pPr>
              <a:defRPr/>
            </a:pPr>
            <a:endParaRPr lang="zh-CN" altLang="en-US"/>
          </a:p>
        </p:txBody>
      </p:sp>
      <p:sp>
        <p:nvSpPr>
          <p:cNvPr id="3083" name="灯片编号占位符 8"/>
          <p:cNvSpPr>
            <a:spLocks noGrp="1" noChangeArrowheads="1"/>
          </p:cNvSpPr>
          <p:nvPr>
            <p:ph type="sldNum" sz="quarter" idx="4"/>
          </p:nvPr>
        </p:nvSpPr>
        <p:spPr bwMode="auto">
          <a:xfrm>
            <a:off x="8129588" y="5734050"/>
            <a:ext cx="609600" cy="520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solidFill>
                  <a:srgbClr val="FFFFFF"/>
                </a:solidFill>
              </a:defRPr>
            </a:lvl1pPr>
          </a:lstStyle>
          <a:p>
            <a:fld id="{86037EBD-16AE-4E80-8883-440467A05CEE}" type="slidenum">
              <a:rPr lang="zh-CN" altLang="en-US"/>
              <a:pPr/>
              <a:t>‹#›</a:t>
            </a:fld>
            <a:endParaRPr lang="en-US" altLang="zh-CN"/>
          </a:p>
        </p:txBody>
      </p:sp>
      <p:sp>
        <p:nvSpPr>
          <p:cNvPr id="3084" name="页脚占位符 9"/>
          <p:cNvSpPr>
            <a:spLocks noGrp="1" noChangeArrowheads="1"/>
          </p:cNvSpPr>
          <p:nvPr>
            <p:ph type="ftr" sz="quarter" idx="3"/>
          </p:nvPr>
        </p:nvSpPr>
        <p:spPr bwMode="auto">
          <a:xfrm rot="5400000">
            <a:off x="6989763" y="3736975"/>
            <a:ext cx="3200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6pPr>
      <a:lvl7pPr marL="9144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7pPr>
      <a:lvl8pPr marL="13716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8pPr>
      <a:lvl9pPr marL="18288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a:solidFill>
            <a:schemeClr val="tx1"/>
          </a:solidFill>
          <a:latin typeface="+mn-lt"/>
          <a:ea typeface="+mn-ea"/>
        </a:defRPr>
      </a:lvl2pPr>
      <a:lvl3pPr marL="914400" indent="-182563" algn="l" rtl="0" eaLnBrk="0" fontAlgn="base" hangingPunct="0">
        <a:spcBef>
          <a:spcPct val="20000"/>
        </a:spcBef>
        <a:spcAft>
          <a:spcPct val="0"/>
        </a:spcAft>
        <a:buClr>
          <a:schemeClr val="accent1"/>
        </a:buClr>
        <a:buSzPct val="70000"/>
        <a:buFont typeface="Wingdings" panose="05000000000000000000" pitchFamily="2" charset="2"/>
        <a:buChar char=""/>
        <a:defRPr sz="2400">
          <a:solidFill>
            <a:schemeClr val="tx1"/>
          </a:solidFill>
          <a:latin typeface="+mn-lt"/>
          <a:ea typeface="+mn-ea"/>
        </a:defRPr>
      </a:lvl3pPr>
      <a:lvl4pPr marL="1187450" indent="-182563" algn="l" rtl="0" eaLnBrk="0" fontAlgn="base" hangingPunct="0">
        <a:spcBef>
          <a:spcPct val="20000"/>
        </a:spcBef>
        <a:spcAft>
          <a:spcPct val="0"/>
        </a:spcAft>
        <a:buClr>
          <a:schemeClr val="accent1"/>
        </a:buClr>
        <a:buSzPct val="70000"/>
        <a:buFont typeface="Wingdings" panose="05000000000000000000" pitchFamily="2" charset="2"/>
        <a:buChar char=""/>
        <a:defRPr sz="2000">
          <a:solidFill>
            <a:schemeClr val="tx1"/>
          </a:solidFill>
          <a:latin typeface="+mn-lt"/>
          <a:ea typeface="+mn-ea"/>
        </a:defRPr>
      </a:lvl4pPr>
      <a:lvl5pPr marL="1462088" indent="-182563" algn="l" rtl="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mn-lt"/>
          <a:ea typeface="+mn-ea"/>
        </a:defRPr>
      </a:lvl5pPr>
      <a:lvl6pPr marL="19192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6pPr>
      <a:lvl7pPr marL="23764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7pPr>
      <a:lvl8pPr marL="28336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8pPr>
      <a:lvl9pPr marL="32908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直接连接符 15"/>
          <p:cNvSpPr>
            <a:spLocks noChangeShapeType="1"/>
          </p:cNvSpPr>
          <p:nvPr/>
        </p:nvSpPr>
        <p:spPr bwMode="auto">
          <a:xfrm>
            <a:off x="8763000" y="0"/>
            <a:ext cx="0" cy="6858000"/>
          </a:xfrm>
          <a:prstGeom prst="line">
            <a:avLst/>
          </a:prstGeom>
          <a:noFill/>
          <a:ln w="38100">
            <a:solidFill>
              <a:srgbClr val="FEC3AE">
                <a:alpha val="75000"/>
              </a:srgbClr>
            </a:solidFill>
            <a:round/>
            <a:headEnd/>
            <a:tailEnd/>
          </a:ln>
        </p:spPr>
        <p:txBody>
          <a:bodyPr/>
          <a:lstStyle/>
          <a:p>
            <a:pPr>
              <a:defRPr/>
            </a:pPr>
            <a:endParaRPr lang="zh-CN" altLang="en-US"/>
          </a:p>
        </p:txBody>
      </p:sp>
      <p:sp>
        <p:nvSpPr>
          <p:cNvPr id="4099" name="直接连接符 6"/>
          <p:cNvSpPr>
            <a:spLocks noChangeShapeType="1"/>
          </p:cNvSpPr>
          <p:nvPr/>
        </p:nvSpPr>
        <p:spPr bwMode="auto">
          <a:xfrm>
            <a:off x="76200" y="0"/>
            <a:ext cx="0" cy="6858000"/>
          </a:xfrm>
          <a:prstGeom prst="line">
            <a:avLst/>
          </a:prstGeom>
          <a:noFill/>
          <a:ln w="57150" cmpd="thickThin">
            <a:solidFill>
              <a:srgbClr val="FEC3AE"/>
            </a:solidFill>
            <a:round/>
            <a:headEnd/>
            <a:tailEnd/>
          </a:ln>
        </p:spPr>
        <p:txBody>
          <a:bodyPr/>
          <a:lstStyle/>
          <a:p>
            <a:pPr>
              <a:defRPr/>
            </a:pPr>
            <a:endParaRPr lang="zh-CN" altLang="en-US"/>
          </a:p>
        </p:txBody>
      </p:sp>
      <p:sp>
        <p:nvSpPr>
          <p:cNvPr id="4100" name="直接连接符 8"/>
          <p:cNvSpPr>
            <a:spLocks noChangeShapeType="1"/>
          </p:cNvSpPr>
          <p:nvPr/>
        </p:nvSpPr>
        <p:spPr bwMode="auto">
          <a:xfrm>
            <a:off x="8991600" y="0"/>
            <a:ext cx="0" cy="6858000"/>
          </a:xfrm>
          <a:prstGeom prst="line">
            <a:avLst/>
          </a:prstGeom>
          <a:noFill/>
          <a:ln w="19050">
            <a:solidFill>
              <a:schemeClr val="accent1"/>
            </a:solidFill>
            <a:round/>
            <a:headEnd/>
            <a:tailEnd/>
          </a:ln>
        </p:spPr>
        <p:txBody>
          <a:bodyPr/>
          <a:lstStyle/>
          <a:p>
            <a:pPr>
              <a:defRPr/>
            </a:pPr>
            <a:endParaRPr lang="zh-CN" altLang="en-US"/>
          </a:p>
        </p:txBody>
      </p:sp>
      <p:sp>
        <p:nvSpPr>
          <p:cNvPr id="4101" name="矩形 9"/>
          <p:cNvSpPr>
            <a:spLocks noChangeArrowheads="1"/>
          </p:cNvSpPr>
          <p:nvPr/>
        </p:nvSpPr>
        <p:spPr bwMode="auto">
          <a:xfrm>
            <a:off x="8839200" y="0"/>
            <a:ext cx="304800" cy="6858000"/>
          </a:xfrm>
          <a:prstGeom prst="rect">
            <a:avLst/>
          </a:prstGeom>
          <a:solidFill>
            <a:srgbClr val="FEC3AE">
              <a:alpha val="87000"/>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4102" name="直接连接符 10"/>
          <p:cNvSpPr>
            <a:spLocks noChangeShapeType="1"/>
          </p:cNvSpPr>
          <p:nvPr/>
        </p:nvSpPr>
        <p:spPr bwMode="auto">
          <a:xfrm>
            <a:off x="8915400" y="0"/>
            <a:ext cx="0" cy="6858000"/>
          </a:xfrm>
          <a:prstGeom prst="line">
            <a:avLst/>
          </a:prstGeom>
          <a:noFill/>
          <a:ln w="9525">
            <a:solidFill>
              <a:schemeClr val="accent1"/>
            </a:solidFill>
            <a:round/>
            <a:headEnd/>
            <a:tailEnd/>
          </a:ln>
        </p:spPr>
        <p:txBody>
          <a:bodyPr/>
          <a:lstStyle/>
          <a:p>
            <a:pPr>
              <a:defRPr/>
            </a:pPr>
            <a:endParaRPr lang="zh-CN" altLang="en-US"/>
          </a:p>
        </p:txBody>
      </p:sp>
      <p:sp>
        <p:nvSpPr>
          <p:cNvPr id="4103" name="椭圆 11"/>
          <p:cNvSpPr>
            <a:spLocks noChangeArrowheads="1"/>
          </p:cNvSpPr>
          <p:nvPr/>
        </p:nvSpPr>
        <p:spPr bwMode="auto">
          <a:xfrm>
            <a:off x="8156575" y="5715000"/>
            <a:ext cx="549275" cy="54927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5128" name="标题占位符 21"/>
          <p:cNvSpPr>
            <a:spLocks noGrp="1" noChangeArrowheads="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9" name="文本占位符 12"/>
          <p:cNvSpPr>
            <a:spLocks noGrp="1" noChangeArrowheads="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6" name="日期占位符 3"/>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pPr>
              <a:defRPr/>
            </a:pPr>
            <a:endParaRPr lang="en-US"/>
          </a:p>
        </p:txBody>
      </p:sp>
      <p:sp>
        <p:nvSpPr>
          <p:cNvPr id="4107" name="页脚占位符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pPr>
              <a:defRPr/>
            </a:pPr>
            <a:endParaRPr lang="en-US"/>
          </a:p>
        </p:txBody>
      </p:sp>
      <p:sp>
        <p:nvSpPr>
          <p:cNvPr id="4108" name="灯片编号占位符 5"/>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solidFill>
                  <a:srgbClr val="FFFFFF"/>
                </a:solidFill>
              </a:defRPr>
            </a:lvl1pPr>
          </a:lstStyle>
          <a:p>
            <a:fld id="{0BFCE189-9C58-42D1-9050-FB110F74075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6pPr>
      <a:lvl7pPr marL="9144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7pPr>
      <a:lvl8pPr marL="13716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8pPr>
      <a:lvl9pPr marL="18288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a:solidFill>
            <a:schemeClr val="tx1"/>
          </a:solidFill>
          <a:latin typeface="+mn-lt"/>
          <a:ea typeface="+mn-ea"/>
        </a:defRPr>
      </a:lvl2pPr>
      <a:lvl3pPr marL="914400" indent="-182563" algn="l" rtl="0" eaLnBrk="0" fontAlgn="base" hangingPunct="0">
        <a:spcBef>
          <a:spcPct val="20000"/>
        </a:spcBef>
        <a:spcAft>
          <a:spcPct val="0"/>
        </a:spcAft>
        <a:buClr>
          <a:schemeClr val="accent1"/>
        </a:buClr>
        <a:buSzPct val="70000"/>
        <a:buFont typeface="Wingdings" panose="05000000000000000000" pitchFamily="2" charset="2"/>
        <a:buChar char=""/>
        <a:defRPr sz="2400">
          <a:solidFill>
            <a:schemeClr val="tx1"/>
          </a:solidFill>
          <a:latin typeface="+mn-lt"/>
          <a:ea typeface="+mn-ea"/>
        </a:defRPr>
      </a:lvl3pPr>
      <a:lvl4pPr marL="1187450" indent="-182563" algn="l" rtl="0" eaLnBrk="0" fontAlgn="base" hangingPunct="0">
        <a:spcBef>
          <a:spcPct val="20000"/>
        </a:spcBef>
        <a:spcAft>
          <a:spcPct val="0"/>
        </a:spcAft>
        <a:buClr>
          <a:schemeClr val="accent1"/>
        </a:buClr>
        <a:buSzPct val="70000"/>
        <a:buFont typeface="Wingdings" panose="05000000000000000000" pitchFamily="2" charset="2"/>
        <a:buChar char=""/>
        <a:defRPr sz="2000">
          <a:solidFill>
            <a:schemeClr val="tx1"/>
          </a:solidFill>
          <a:latin typeface="+mn-lt"/>
          <a:ea typeface="+mn-ea"/>
        </a:defRPr>
      </a:lvl4pPr>
      <a:lvl5pPr marL="1462088" indent="-182563" algn="l" rtl="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mn-lt"/>
          <a:ea typeface="+mn-ea"/>
        </a:defRPr>
      </a:lvl5pPr>
      <a:lvl6pPr marL="19192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6pPr>
      <a:lvl7pPr marL="23764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7pPr>
      <a:lvl8pPr marL="28336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8pPr>
      <a:lvl9pPr marL="32908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矩形 12"/>
          <p:cNvSpPr>
            <a:spLocks noChangeArrowheads="1"/>
          </p:cNvSpPr>
          <p:nvPr/>
        </p:nvSpPr>
        <p:spPr bwMode="auto">
          <a:xfrm>
            <a:off x="381000" y="0"/>
            <a:ext cx="609600" cy="6858000"/>
          </a:xfrm>
          <a:prstGeom prst="rect">
            <a:avLst/>
          </a:prstGeom>
          <a:solidFill>
            <a:srgbClr val="FEC3AE">
              <a:alpha val="53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5123" name="矩形 14"/>
          <p:cNvSpPr>
            <a:spLocks noChangeArrowheads="1"/>
          </p:cNvSpPr>
          <p:nvPr/>
        </p:nvSpPr>
        <p:spPr bwMode="auto">
          <a:xfrm>
            <a:off x="276225" y="0"/>
            <a:ext cx="104775" cy="6858000"/>
          </a:xfrm>
          <a:prstGeom prst="rect">
            <a:avLst/>
          </a:prstGeom>
          <a:solidFill>
            <a:srgbClr val="FFD9CE">
              <a:alpha val="35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5124" name="矩形 16"/>
          <p:cNvSpPr>
            <a:spLocks noChangeArrowheads="1"/>
          </p:cNvSpPr>
          <p:nvPr/>
        </p:nvSpPr>
        <p:spPr bwMode="auto">
          <a:xfrm>
            <a:off x="990600" y="0"/>
            <a:ext cx="182563" cy="6858000"/>
          </a:xfrm>
          <a:prstGeom prst="rect">
            <a:avLst/>
          </a:prstGeom>
          <a:solidFill>
            <a:srgbClr val="FFD9CE">
              <a:alpha val="70000"/>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5125" name="矩形 17"/>
          <p:cNvSpPr>
            <a:spLocks noChangeArrowheads="1"/>
          </p:cNvSpPr>
          <p:nvPr/>
        </p:nvSpPr>
        <p:spPr bwMode="auto">
          <a:xfrm>
            <a:off x="1141413" y="0"/>
            <a:ext cx="230187" cy="6858000"/>
          </a:xfrm>
          <a:prstGeom prst="rect">
            <a:avLst/>
          </a:prstGeom>
          <a:solidFill>
            <a:srgbClr val="FFEDE8">
              <a:alpha val="70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5126" name="直接连接符 18"/>
          <p:cNvSpPr>
            <a:spLocks noChangeShapeType="1"/>
          </p:cNvSpPr>
          <p:nvPr/>
        </p:nvSpPr>
        <p:spPr bwMode="auto">
          <a:xfrm>
            <a:off x="106363" y="0"/>
            <a:ext cx="0" cy="6858000"/>
          </a:xfrm>
          <a:prstGeom prst="line">
            <a:avLst/>
          </a:prstGeom>
          <a:noFill/>
          <a:ln w="57150">
            <a:solidFill>
              <a:srgbClr val="FEC3AE">
                <a:alpha val="53999"/>
              </a:srgbClr>
            </a:solidFill>
            <a:round/>
            <a:headEnd/>
            <a:tailEnd/>
          </a:ln>
        </p:spPr>
        <p:txBody>
          <a:bodyPr/>
          <a:lstStyle/>
          <a:p>
            <a:pPr>
              <a:defRPr/>
            </a:pPr>
            <a:endParaRPr lang="zh-CN" altLang="en-US"/>
          </a:p>
        </p:txBody>
      </p:sp>
      <p:sp>
        <p:nvSpPr>
          <p:cNvPr id="5127" name="直接连接符 19"/>
          <p:cNvSpPr>
            <a:spLocks noChangeShapeType="1"/>
          </p:cNvSpPr>
          <p:nvPr/>
        </p:nvSpPr>
        <p:spPr bwMode="auto">
          <a:xfrm>
            <a:off x="914400" y="0"/>
            <a:ext cx="0" cy="6858000"/>
          </a:xfrm>
          <a:prstGeom prst="line">
            <a:avLst/>
          </a:prstGeom>
          <a:noFill/>
          <a:ln w="57150">
            <a:solidFill>
              <a:srgbClr val="FFEDE8">
                <a:alpha val="64999"/>
              </a:srgbClr>
            </a:solidFill>
            <a:round/>
            <a:headEnd/>
            <a:tailEnd/>
          </a:ln>
        </p:spPr>
        <p:txBody>
          <a:bodyPr/>
          <a:lstStyle/>
          <a:p>
            <a:pPr>
              <a:defRPr/>
            </a:pPr>
            <a:endParaRPr lang="zh-CN" altLang="en-US"/>
          </a:p>
        </p:txBody>
      </p:sp>
      <p:sp>
        <p:nvSpPr>
          <p:cNvPr id="5128" name="直接连接符 20"/>
          <p:cNvSpPr>
            <a:spLocks noChangeShapeType="1"/>
          </p:cNvSpPr>
          <p:nvPr/>
        </p:nvSpPr>
        <p:spPr bwMode="auto">
          <a:xfrm>
            <a:off x="854075" y="0"/>
            <a:ext cx="0" cy="6858000"/>
          </a:xfrm>
          <a:prstGeom prst="line">
            <a:avLst/>
          </a:prstGeom>
          <a:noFill/>
          <a:ln w="57150">
            <a:solidFill>
              <a:srgbClr val="FEC3AE"/>
            </a:solidFill>
            <a:round/>
            <a:headEnd/>
            <a:tailEnd/>
          </a:ln>
        </p:spPr>
        <p:txBody>
          <a:bodyPr/>
          <a:lstStyle/>
          <a:p>
            <a:pPr>
              <a:defRPr/>
            </a:pPr>
            <a:endParaRPr lang="zh-CN" altLang="en-US"/>
          </a:p>
        </p:txBody>
      </p:sp>
      <p:sp>
        <p:nvSpPr>
          <p:cNvPr id="5129" name="直接连接符 23"/>
          <p:cNvSpPr>
            <a:spLocks noChangeShapeType="1"/>
          </p:cNvSpPr>
          <p:nvPr/>
        </p:nvSpPr>
        <p:spPr bwMode="auto">
          <a:xfrm>
            <a:off x="1727200" y="0"/>
            <a:ext cx="0" cy="6858000"/>
          </a:xfrm>
          <a:prstGeom prst="line">
            <a:avLst/>
          </a:prstGeom>
          <a:noFill/>
          <a:ln w="28575">
            <a:solidFill>
              <a:srgbClr val="FEC3AE">
                <a:alpha val="64999"/>
              </a:srgbClr>
            </a:solidFill>
            <a:round/>
            <a:headEnd/>
            <a:tailEnd/>
          </a:ln>
        </p:spPr>
        <p:txBody>
          <a:bodyPr/>
          <a:lstStyle/>
          <a:p>
            <a:pPr>
              <a:defRPr/>
            </a:pPr>
            <a:endParaRPr lang="zh-CN" altLang="en-US"/>
          </a:p>
        </p:txBody>
      </p:sp>
      <p:sp>
        <p:nvSpPr>
          <p:cNvPr id="5130" name="直接连接符 24"/>
          <p:cNvSpPr>
            <a:spLocks noChangeShapeType="1"/>
          </p:cNvSpPr>
          <p:nvPr/>
        </p:nvSpPr>
        <p:spPr bwMode="auto">
          <a:xfrm>
            <a:off x="1066800" y="0"/>
            <a:ext cx="0" cy="6858000"/>
          </a:xfrm>
          <a:prstGeom prst="line">
            <a:avLst/>
          </a:prstGeom>
          <a:noFill/>
          <a:ln w="9525">
            <a:solidFill>
              <a:srgbClr val="FEC3AE"/>
            </a:solidFill>
            <a:round/>
            <a:headEnd/>
            <a:tailEnd/>
          </a:ln>
        </p:spPr>
        <p:txBody>
          <a:bodyPr/>
          <a:lstStyle/>
          <a:p>
            <a:pPr>
              <a:defRPr/>
            </a:pPr>
            <a:endParaRPr lang="zh-CN" altLang="en-US"/>
          </a:p>
        </p:txBody>
      </p:sp>
      <p:sp>
        <p:nvSpPr>
          <p:cNvPr id="5131" name="直接连接符 25"/>
          <p:cNvSpPr>
            <a:spLocks noChangeShapeType="1"/>
          </p:cNvSpPr>
          <p:nvPr/>
        </p:nvSpPr>
        <p:spPr bwMode="auto">
          <a:xfrm>
            <a:off x="9113838" y="0"/>
            <a:ext cx="0" cy="6858000"/>
          </a:xfrm>
          <a:prstGeom prst="line">
            <a:avLst/>
          </a:prstGeom>
          <a:noFill/>
          <a:ln w="57150" cmpd="thickThin">
            <a:solidFill>
              <a:srgbClr val="FEC3AE"/>
            </a:solidFill>
            <a:round/>
            <a:headEnd/>
            <a:tailEnd/>
          </a:ln>
        </p:spPr>
        <p:txBody>
          <a:bodyPr/>
          <a:lstStyle/>
          <a:p>
            <a:pPr>
              <a:defRPr/>
            </a:pPr>
            <a:endParaRPr lang="zh-CN" altLang="en-US"/>
          </a:p>
        </p:txBody>
      </p:sp>
      <p:sp>
        <p:nvSpPr>
          <p:cNvPr id="5132" name="矩形 26"/>
          <p:cNvSpPr>
            <a:spLocks noChangeArrowheads="1"/>
          </p:cNvSpPr>
          <p:nvPr/>
        </p:nvSpPr>
        <p:spPr bwMode="auto">
          <a:xfrm>
            <a:off x="1219200" y="0"/>
            <a:ext cx="76200" cy="6858000"/>
          </a:xfrm>
          <a:prstGeom prst="rect">
            <a:avLst/>
          </a:prstGeom>
          <a:solidFill>
            <a:srgbClr val="FEC3AE">
              <a:alpha val="50999"/>
            </a:srgbClr>
          </a:solidFill>
          <a:ln w="9525">
            <a:noFill/>
            <a:miter lim="800000"/>
            <a:headEnd/>
            <a:tailEnd/>
          </a:ln>
        </p:spPr>
        <p:txBody>
          <a:bodyPr anchor="ctr"/>
          <a:lstStyle/>
          <a:p>
            <a:pPr algn="ctr">
              <a:defRPr/>
            </a:pPr>
            <a:endParaRPr lang="en-US">
              <a:solidFill>
                <a:srgbClr val="FFFFFF"/>
              </a:solidFill>
              <a:latin typeface="Century Schoolbook" pitchFamily="18" charset="0"/>
            </a:endParaRPr>
          </a:p>
        </p:txBody>
      </p:sp>
      <p:sp>
        <p:nvSpPr>
          <p:cNvPr id="5133" name="椭圆 27"/>
          <p:cNvSpPr>
            <a:spLocks noChangeArrowheads="1"/>
          </p:cNvSpPr>
          <p:nvPr/>
        </p:nvSpPr>
        <p:spPr bwMode="auto">
          <a:xfrm>
            <a:off x="609600" y="3429000"/>
            <a:ext cx="1295400" cy="1295400"/>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5134" name="椭圆 28"/>
          <p:cNvSpPr>
            <a:spLocks noChangeArrowheads="1"/>
          </p:cNvSpPr>
          <p:nvPr/>
        </p:nvSpPr>
        <p:spPr bwMode="auto">
          <a:xfrm>
            <a:off x="1309688" y="4867275"/>
            <a:ext cx="641350" cy="641350"/>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5135" name="椭圆 29"/>
          <p:cNvSpPr>
            <a:spLocks noChangeArrowheads="1"/>
          </p:cNvSpPr>
          <p:nvPr/>
        </p:nvSpPr>
        <p:spPr bwMode="auto">
          <a:xfrm>
            <a:off x="1090613" y="5500688"/>
            <a:ext cx="138112" cy="13652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5136" name="椭圆 30"/>
          <p:cNvSpPr>
            <a:spLocks noChangeArrowheads="1"/>
          </p:cNvSpPr>
          <p:nvPr/>
        </p:nvSpPr>
        <p:spPr bwMode="auto">
          <a:xfrm>
            <a:off x="1663700" y="5788025"/>
            <a:ext cx="274638" cy="274638"/>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5137" name="椭圆 31"/>
          <p:cNvSpPr>
            <a:spLocks noChangeArrowheads="1"/>
          </p:cNvSpPr>
          <p:nvPr/>
        </p:nvSpPr>
        <p:spPr bwMode="auto">
          <a:xfrm>
            <a:off x="1905000" y="4495800"/>
            <a:ext cx="365125" cy="365125"/>
          </a:xfrm>
          <a:prstGeom prst="ellipse">
            <a:avLst/>
          </a:prstGeom>
          <a:solidFill>
            <a:schemeClr val="accent1"/>
          </a:solidFill>
          <a:ln w="9525">
            <a:noFill/>
            <a:round/>
            <a:headEnd/>
            <a:tailEnd/>
          </a:ln>
        </p:spPr>
        <p:txBody>
          <a:bodyPr anchor="ctr"/>
          <a:lstStyle/>
          <a:p>
            <a:pPr algn="ctr">
              <a:defRPr/>
            </a:pPr>
            <a:endParaRPr lang="en-US">
              <a:solidFill>
                <a:srgbClr val="FFFFFF"/>
              </a:solidFill>
              <a:latin typeface="Century Schoolbook" pitchFamily="18" charset="0"/>
            </a:endParaRPr>
          </a:p>
        </p:txBody>
      </p:sp>
      <p:sp>
        <p:nvSpPr>
          <p:cNvPr id="6162" name="标题占位符 21"/>
          <p:cNvSpPr>
            <a:spLocks noGrp="1" noChangeArrowheads="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63" name="文本占位符 12"/>
          <p:cNvSpPr>
            <a:spLocks noGrp="1" noChangeArrowheads="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40" name="日期占位符 3"/>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pPr>
              <a:defRPr/>
            </a:pPr>
            <a:endParaRPr lang="en-US"/>
          </a:p>
        </p:txBody>
      </p:sp>
      <p:sp>
        <p:nvSpPr>
          <p:cNvPr id="5141" name="页脚占位符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pPr>
              <a:defRPr/>
            </a:pPr>
            <a:endParaRPr lang="en-US"/>
          </a:p>
        </p:txBody>
      </p:sp>
      <p:sp>
        <p:nvSpPr>
          <p:cNvPr id="5142" name="灯片编号占位符 5"/>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solidFill>
                  <a:srgbClr val="FFFFFF"/>
                </a:solidFill>
              </a:defRPr>
            </a:lvl1pPr>
          </a:lstStyle>
          <a:p>
            <a:fld id="{11DC16FF-7526-42C4-803D-64CD42F7B0C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6pPr>
      <a:lvl7pPr marL="9144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7pPr>
      <a:lvl8pPr marL="13716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8pPr>
      <a:lvl9pPr marL="1828800" algn="l" rtl="0" eaLnBrk="0" fontAlgn="base" hangingPunct="0">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a:solidFill>
            <a:schemeClr val="tx1"/>
          </a:solidFill>
          <a:latin typeface="+mn-lt"/>
          <a:ea typeface="+mn-ea"/>
        </a:defRPr>
      </a:lvl2pPr>
      <a:lvl3pPr marL="914400" indent="-182563" algn="l" rtl="0" eaLnBrk="0" fontAlgn="base" hangingPunct="0">
        <a:spcBef>
          <a:spcPct val="20000"/>
        </a:spcBef>
        <a:spcAft>
          <a:spcPct val="0"/>
        </a:spcAft>
        <a:buClr>
          <a:schemeClr val="accent1"/>
        </a:buClr>
        <a:buSzPct val="70000"/>
        <a:buFont typeface="Wingdings" panose="05000000000000000000" pitchFamily="2" charset="2"/>
        <a:buChar char=""/>
        <a:defRPr sz="2400">
          <a:solidFill>
            <a:schemeClr val="tx1"/>
          </a:solidFill>
          <a:latin typeface="+mn-lt"/>
          <a:ea typeface="+mn-ea"/>
        </a:defRPr>
      </a:lvl3pPr>
      <a:lvl4pPr marL="1187450" indent="-182563" algn="l" rtl="0" eaLnBrk="0" fontAlgn="base" hangingPunct="0">
        <a:spcBef>
          <a:spcPct val="20000"/>
        </a:spcBef>
        <a:spcAft>
          <a:spcPct val="0"/>
        </a:spcAft>
        <a:buClr>
          <a:schemeClr val="accent1"/>
        </a:buClr>
        <a:buSzPct val="70000"/>
        <a:buFont typeface="Wingdings" panose="05000000000000000000" pitchFamily="2" charset="2"/>
        <a:buChar char=""/>
        <a:defRPr sz="2000">
          <a:solidFill>
            <a:schemeClr val="tx1"/>
          </a:solidFill>
          <a:latin typeface="+mn-lt"/>
          <a:ea typeface="+mn-ea"/>
        </a:defRPr>
      </a:lvl4pPr>
      <a:lvl5pPr marL="1462088" indent="-182563" algn="l" rtl="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mn-lt"/>
          <a:ea typeface="+mn-ea"/>
        </a:defRPr>
      </a:lvl5pPr>
      <a:lvl6pPr marL="19192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6pPr>
      <a:lvl7pPr marL="23764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7pPr>
      <a:lvl8pPr marL="28336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8pPr>
      <a:lvl9pPr marL="3290888" indent="-182563" algn="l" rtl="0" eaLnBrk="0" fontAlgn="base" hangingPunct="0">
        <a:spcBef>
          <a:spcPct val="20000"/>
        </a:spcBef>
        <a:spcAft>
          <a:spcPct val="0"/>
        </a:spcAft>
        <a:buClr>
          <a:schemeClr val="accent1"/>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副标题 2"/>
          <p:cNvSpPr>
            <a:spLocks noGrp="1"/>
          </p:cNvSpPr>
          <p:nvPr>
            <p:ph type="subTitle" idx="4294967295"/>
          </p:nvPr>
        </p:nvSpPr>
        <p:spPr>
          <a:xfrm>
            <a:off x="2286000" y="5003800"/>
            <a:ext cx="6643688" cy="1371600"/>
          </a:xfrm>
        </p:spPr>
        <p:txBody>
          <a:bodyPr/>
          <a:lstStyle/>
          <a:p>
            <a:pPr marL="0" indent="0" eaLnBrk="1" hangingPunct="1">
              <a:buFont typeface="Wingdings" panose="05000000000000000000" pitchFamily="2" charset="2"/>
              <a:buNone/>
            </a:pPr>
            <a:r>
              <a:rPr lang="zh-CN" altLang="en-US" sz="3600" b="1" smtClean="0">
                <a:latin typeface="楷体" panose="02010609060101010101" pitchFamily="49" charset="-122"/>
                <a:ea typeface="楷体" panose="02010609060101010101" pitchFamily="49" charset="-122"/>
              </a:rPr>
              <a:t>太原市教研科研中心    王明霞</a:t>
            </a:r>
          </a:p>
          <a:p>
            <a:pPr marL="0" indent="0" eaLnBrk="1" hangingPunct="1">
              <a:buFont typeface="Wingdings" panose="05000000000000000000" pitchFamily="2" charset="2"/>
              <a:buNone/>
            </a:pPr>
            <a:r>
              <a:rPr lang="zh-CN" altLang="en-US" sz="3600" b="1" smtClean="0">
                <a:latin typeface="楷体" panose="02010609060101010101" pitchFamily="49" charset="-122"/>
                <a:ea typeface="楷体" panose="02010609060101010101" pitchFamily="49" charset="-122"/>
              </a:rPr>
              <a:t>     </a:t>
            </a:r>
          </a:p>
        </p:txBody>
      </p:sp>
      <p:sp>
        <p:nvSpPr>
          <p:cNvPr id="4" name="矩形 3"/>
          <p:cNvSpPr/>
          <p:nvPr/>
        </p:nvSpPr>
        <p:spPr>
          <a:xfrm>
            <a:off x="1000125" y="1571625"/>
            <a:ext cx="7643813" cy="2105025"/>
          </a:xfrm>
          <a:prstGeom prst="rect">
            <a:avLst/>
          </a:prstGeom>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6600">
                <a:solidFill>
                  <a:srgbClr val="FF0000"/>
                </a:solidFill>
                <a:latin typeface="华文楷体" panose="02010600040101010101" pitchFamily="2" charset="-122"/>
                <a:ea typeface="华文楷体" panose="02010600040101010101" pitchFamily="2" charset="-122"/>
              </a:rPr>
              <a:t>把握高考规律</a:t>
            </a:r>
            <a:r>
              <a:rPr lang="en-US" altLang="zh-CN" sz="6600">
                <a:solidFill>
                  <a:srgbClr val="FF0000"/>
                </a:solidFill>
                <a:latin typeface="华文楷体" panose="02010600040101010101" pitchFamily="2" charset="-122"/>
                <a:ea typeface="华文楷体" panose="02010600040101010101" pitchFamily="2" charset="-122"/>
              </a:rPr>
              <a:t/>
            </a:r>
            <a:br>
              <a:rPr lang="en-US" altLang="zh-CN" sz="6600">
                <a:solidFill>
                  <a:srgbClr val="FF0000"/>
                </a:solidFill>
                <a:latin typeface="华文楷体" panose="02010600040101010101" pitchFamily="2" charset="-122"/>
                <a:ea typeface="华文楷体" panose="02010600040101010101" pitchFamily="2" charset="-122"/>
              </a:rPr>
            </a:br>
            <a:r>
              <a:rPr lang="en-US" altLang="zh-CN" sz="6600">
                <a:solidFill>
                  <a:srgbClr val="FF0000"/>
                </a:solidFill>
                <a:latin typeface="华文楷体" panose="02010600040101010101" pitchFamily="2" charset="-122"/>
                <a:ea typeface="华文楷体" panose="02010600040101010101" pitchFamily="2" charset="-122"/>
              </a:rPr>
              <a:t>     </a:t>
            </a:r>
            <a:r>
              <a:rPr lang="zh-CN" altLang="en-US" sz="6600">
                <a:solidFill>
                  <a:srgbClr val="FF0000"/>
                </a:solidFill>
                <a:latin typeface="华文楷体" panose="02010600040101010101" pitchFamily="2" charset="-122"/>
                <a:ea typeface="华文楷体" panose="02010600040101010101" pitchFamily="2" charset="-122"/>
              </a:rPr>
              <a:t>提高复习效率</a:t>
            </a:r>
            <a:endParaRPr lang="zh-CN" altLang="en-US" sz="660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body" idx="4294967295"/>
          </p:nvPr>
        </p:nvSpPr>
        <p:spPr>
          <a:xfrm>
            <a:off x="381000" y="2286000"/>
            <a:ext cx="8362950" cy="3924300"/>
          </a:xfrm>
        </p:spPr>
        <p:txBody>
          <a:bodyPr/>
          <a:lstStyle/>
          <a:p>
            <a:pPr eaLnBrk="1" hangingPunct="1">
              <a:lnSpc>
                <a:spcPct val="90000"/>
              </a:lnSpc>
              <a:buFont typeface="Wingdings" panose="05000000000000000000" pitchFamily="2" charset="2"/>
              <a:buNone/>
            </a:pPr>
            <a:r>
              <a:rPr lang="zh-CN" altLang="en-US" sz="1800" b="1" smtClean="0">
                <a:latin typeface="黑体" panose="02010609060101010101" pitchFamily="49" charset="-122"/>
              </a:rPr>
              <a:t>  </a:t>
            </a:r>
            <a:r>
              <a:rPr lang="zh-CN" altLang="en-US" b="1" smtClean="0">
                <a:latin typeface="黑体" panose="02010609060101010101" pitchFamily="49" charset="-122"/>
              </a:rPr>
              <a:t>参考答案：</a:t>
            </a:r>
          </a:p>
          <a:p>
            <a:pPr eaLnBrk="1" hangingPunct="1">
              <a:lnSpc>
                <a:spcPct val="90000"/>
              </a:lnSpc>
            </a:pPr>
            <a:r>
              <a:rPr lang="zh-CN" altLang="en-US" b="1" smtClean="0">
                <a:latin typeface="黑体" panose="02010609060101010101" pitchFamily="49" charset="-122"/>
              </a:rPr>
              <a:t>加大研究开发经费投入；</a:t>
            </a:r>
          </a:p>
          <a:p>
            <a:pPr eaLnBrk="1" hangingPunct="1">
              <a:lnSpc>
                <a:spcPct val="90000"/>
              </a:lnSpc>
            </a:pPr>
            <a:r>
              <a:rPr lang="zh-CN" altLang="en-US" b="1" smtClean="0">
                <a:latin typeface="黑体" panose="02010609060101010101" pitchFamily="49" charset="-122"/>
              </a:rPr>
              <a:t>吸引优秀的技术人才；</a:t>
            </a:r>
          </a:p>
          <a:p>
            <a:pPr eaLnBrk="1" hangingPunct="1">
              <a:lnSpc>
                <a:spcPct val="90000"/>
              </a:lnSpc>
            </a:pPr>
            <a:r>
              <a:rPr lang="zh-CN" altLang="en-US" b="1" smtClean="0">
                <a:latin typeface="黑体" panose="02010609060101010101" pitchFamily="49" charset="-122"/>
              </a:rPr>
              <a:t>鼓励员工参与企业创新活动；</a:t>
            </a:r>
          </a:p>
          <a:p>
            <a:pPr eaLnBrk="1" hangingPunct="1">
              <a:lnSpc>
                <a:spcPct val="90000"/>
              </a:lnSpc>
            </a:pPr>
            <a:r>
              <a:rPr lang="zh-CN" altLang="en-US" b="1" smtClean="0">
                <a:latin typeface="黑体" panose="02010609060101010101" pitchFamily="49" charset="-122"/>
              </a:rPr>
              <a:t>通过奖金、股权等方式激励科技人员；</a:t>
            </a:r>
          </a:p>
          <a:p>
            <a:pPr eaLnBrk="1" hangingPunct="1">
              <a:lnSpc>
                <a:spcPct val="90000"/>
              </a:lnSpc>
            </a:pPr>
            <a:r>
              <a:rPr lang="zh-CN" altLang="en-US" b="1" smtClean="0">
                <a:latin typeface="黑体" panose="02010609060101010101" pitchFamily="49" charset="-122"/>
              </a:rPr>
              <a:t>与大学、科研机构进行科技合作；</a:t>
            </a:r>
          </a:p>
          <a:p>
            <a:pPr eaLnBrk="1" hangingPunct="1">
              <a:lnSpc>
                <a:spcPct val="90000"/>
              </a:lnSpc>
            </a:pPr>
            <a:r>
              <a:rPr lang="zh-CN" altLang="en-US" b="1" smtClean="0">
                <a:latin typeface="黑体" panose="02010609060101010101" pitchFamily="49" charset="-122"/>
              </a:rPr>
              <a:t>积极申请专利，保护知识产权。</a:t>
            </a:r>
          </a:p>
          <a:p>
            <a:pPr eaLnBrk="1" hangingPunct="1">
              <a:lnSpc>
                <a:spcPct val="90000"/>
              </a:lnSpc>
              <a:buFont typeface="Wingdings" panose="05000000000000000000" pitchFamily="2" charset="2"/>
              <a:buNone/>
            </a:pPr>
            <a:r>
              <a:rPr lang="zh-CN" altLang="en-US" b="1" smtClean="0">
                <a:latin typeface="黑体" panose="02010609060101010101" pitchFamily="49" charset="-122"/>
              </a:rPr>
              <a:t>  </a:t>
            </a:r>
            <a:r>
              <a:rPr lang="zh-CN" altLang="en-US" b="1" smtClean="0">
                <a:solidFill>
                  <a:srgbClr val="CC3300"/>
                </a:solidFill>
                <a:latin typeface="黑体" panose="02010609060101010101" pitchFamily="49" charset="-122"/>
              </a:rPr>
              <a:t>（</a:t>
            </a:r>
            <a:r>
              <a:rPr lang="zh-CN" altLang="en-US" b="1" smtClean="0">
                <a:solidFill>
                  <a:srgbClr val="CC3300"/>
                </a:solidFill>
                <a:latin typeface="楷体_GB2312" panose="02010609030101010101" pitchFamily="49" charset="-122"/>
                <a:ea typeface="楷体_GB2312" panose="02010609030101010101" pitchFamily="49" charset="-122"/>
              </a:rPr>
              <a:t>答出</a:t>
            </a:r>
            <a:r>
              <a:rPr lang="en-US" altLang="zh-CN" b="1" smtClean="0">
                <a:solidFill>
                  <a:srgbClr val="CC3300"/>
                </a:solidFill>
                <a:latin typeface="楷体_GB2312" panose="02010609030101010101" pitchFamily="49" charset="-122"/>
                <a:ea typeface="楷体_GB2312" panose="02010609030101010101" pitchFamily="49" charset="-122"/>
              </a:rPr>
              <a:t>1</a:t>
            </a:r>
            <a:r>
              <a:rPr lang="zh-CN" altLang="en-US" b="1" smtClean="0">
                <a:solidFill>
                  <a:srgbClr val="CC3300"/>
                </a:solidFill>
                <a:latin typeface="楷体_GB2312" panose="02010609030101010101" pitchFamily="49" charset="-122"/>
                <a:ea typeface="楷体_GB2312" panose="02010609030101010101" pitchFamily="49" charset="-122"/>
              </a:rPr>
              <a:t>项得</a:t>
            </a:r>
            <a:r>
              <a:rPr lang="en-US" altLang="zh-CN" b="1" smtClean="0">
                <a:solidFill>
                  <a:srgbClr val="CC3300"/>
                </a:solidFill>
                <a:latin typeface="楷体_GB2312" panose="02010609030101010101" pitchFamily="49" charset="-122"/>
                <a:ea typeface="楷体_GB2312" panose="02010609030101010101" pitchFamily="49" charset="-122"/>
              </a:rPr>
              <a:t>2</a:t>
            </a:r>
            <a:r>
              <a:rPr lang="zh-CN" altLang="en-US" b="1" smtClean="0">
                <a:solidFill>
                  <a:srgbClr val="CC3300"/>
                </a:solidFill>
                <a:latin typeface="楷体_GB2312" panose="02010609030101010101" pitchFamily="49" charset="-122"/>
                <a:ea typeface="楷体_GB2312" panose="02010609030101010101" pitchFamily="49" charset="-122"/>
              </a:rPr>
              <a:t>分，答出任意</a:t>
            </a:r>
            <a:r>
              <a:rPr lang="en-US" altLang="zh-CN" b="1" smtClean="0">
                <a:solidFill>
                  <a:srgbClr val="CC3300"/>
                </a:solidFill>
                <a:latin typeface="楷体_GB2312" panose="02010609030101010101" pitchFamily="49" charset="-122"/>
                <a:ea typeface="楷体_GB2312" panose="02010609030101010101" pitchFamily="49" charset="-122"/>
              </a:rPr>
              <a:t>4</a:t>
            </a:r>
            <a:r>
              <a:rPr lang="zh-CN" altLang="en-US" b="1" smtClean="0">
                <a:solidFill>
                  <a:srgbClr val="CC3300"/>
                </a:solidFill>
                <a:latin typeface="楷体_GB2312" panose="02010609030101010101" pitchFamily="49" charset="-122"/>
                <a:ea typeface="楷体_GB2312" panose="02010609030101010101" pitchFamily="49" charset="-122"/>
              </a:rPr>
              <a:t>项可得</a:t>
            </a:r>
            <a:r>
              <a:rPr lang="en-US" altLang="zh-CN" b="1" smtClean="0">
                <a:solidFill>
                  <a:srgbClr val="CC3300"/>
                </a:solidFill>
                <a:latin typeface="楷体_GB2312" panose="02010609030101010101" pitchFamily="49" charset="-122"/>
                <a:ea typeface="楷体_GB2312" panose="02010609030101010101" pitchFamily="49" charset="-122"/>
              </a:rPr>
              <a:t>8</a:t>
            </a:r>
            <a:r>
              <a:rPr lang="zh-CN" altLang="en-US" b="1" smtClean="0">
                <a:solidFill>
                  <a:srgbClr val="CC3300"/>
                </a:solidFill>
                <a:latin typeface="楷体_GB2312" panose="02010609030101010101" pitchFamily="49" charset="-122"/>
                <a:ea typeface="楷体_GB2312" panose="02010609030101010101" pitchFamily="49" charset="-122"/>
              </a:rPr>
              <a:t>分，其他合理答案可酌情给分。）</a:t>
            </a:r>
          </a:p>
          <a:p>
            <a:pPr eaLnBrk="1" hangingPunct="1">
              <a:lnSpc>
                <a:spcPct val="90000"/>
              </a:lnSpc>
              <a:buFont typeface="Wingdings" panose="05000000000000000000" pitchFamily="2" charset="2"/>
              <a:buNone/>
            </a:pPr>
            <a:r>
              <a:rPr lang="zh-CN" altLang="en-US" b="1" smtClean="0">
                <a:solidFill>
                  <a:srgbClr val="CC3300"/>
                </a:solidFill>
                <a:latin typeface="楷体_GB2312" panose="02010609030101010101" pitchFamily="49" charset="-122"/>
                <a:ea typeface="楷体_GB2312" panose="02010609030101010101" pitchFamily="49" charset="-122"/>
              </a:rPr>
              <a:t>  </a:t>
            </a:r>
            <a:endParaRPr lang="zh-CN" altLang="en-US" b="1" smtClean="0">
              <a:solidFill>
                <a:srgbClr val="0033CC"/>
              </a:solidFill>
              <a:latin typeface="黑体" panose="02010609060101010101" pitchFamily="49" charset="-122"/>
            </a:endParaRPr>
          </a:p>
        </p:txBody>
      </p:sp>
      <p:sp>
        <p:nvSpPr>
          <p:cNvPr id="19459" name="标题 1"/>
          <p:cNvSpPr>
            <a:spLocks noChangeArrowheads="1"/>
          </p:cNvSpPr>
          <p:nvPr/>
        </p:nvSpPr>
        <p:spPr bwMode="auto">
          <a:xfrm>
            <a:off x="457200" y="457200"/>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buFontTx/>
              <a:buNone/>
            </a:pPr>
            <a:endParaRPr lang="zh-CN" altLang="en-US" sz="3600">
              <a:solidFill>
                <a:srgbClr val="0000FF"/>
              </a:solidFill>
              <a:ea typeface="黑体" panose="02010609060101010101" pitchFamily="49" charset="-122"/>
            </a:endParaRPr>
          </a:p>
        </p:txBody>
      </p:sp>
      <p:sp>
        <p:nvSpPr>
          <p:cNvPr id="19460" name="矩形 3"/>
          <p:cNvSpPr>
            <a:spLocks noChangeArrowheads="1"/>
          </p:cNvSpPr>
          <p:nvPr/>
        </p:nvSpPr>
        <p:spPr bwMode="auto">
          <a:xfrm>
            <a:off x="357188" y="142875"/>
            <a:ext cx="8429625"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a:solidFill>
                  <a:schemeClr val="tx1"/>
                </a:solidFill>
              </a:rPr>
              <a:t>2011年（</a:t>
            </a:r>
            <a:r>
              <a:rPr lang="en-US" altLang="zh-CN">
                <a:solidFill>
                  <a:schemeClr val="tx1"/>
                </a:solidFill>
              </a:rPr>
              <a:t>2</a:t>
            </a:r>
            <a:r>
              <a:rPr lang="zh-CN" altLang="en-US">
                <a:solidFill>
                  <a:schemeClr val="tx1"/>
                </a:solidFill>
              </a:rPr>
              <a:t>）结合材料二和所学经济知识，分析自主创新对该企业发展的作用。假设你是企业经营者，你该采取哪些措施来增强企业的自主创新能力？（</a:t>
            </a:r>
            <a:r>
              <a:rPr lang="en-US" altLang="zh-CN">
                <a:solidFill>
                  <a:schemeClr val="tx1"/>
                </a:solidFill>
              </a:rPr>
              <a:t>14</a:t>
            </a:r>
            <a:r>
              <a:rPr lang="zh-CN" altLang="en-US">
                <a:solidFill>
                  <a:schemeClr val="tx1"/>
                </a:solidFill>
              </a:rPr>
              <a:t>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idx="4294967295"/>
          </p:nvPr>
        </p:nvSpPr>
        <p:spPr>
          <a:xfrm>
            <a:off x="323850" y="0"/>
            <a:ext cx="8351838" cy="6524625"/>
          </a:xfrm>
          <a:ln>
            <a:solidFill>
              <a:srgbClr val="FF0000"/>
            </a:solidFill>
            <a:miter lim="800000"/>
            <a:headEnd/>
            <a:tailEnd/>
          </a:ln>
        </p:spPr>
        <p:txBody>
          <a:bodyPr/>
          <a:lstStyle/>
          <a:p>
            <a:pPr>
              <a:lnSpc>
                <a:spcPct val="80000"/>
              </a:lnSpc>
            </a:pPr>
            <a:r>
              <a:rPr lang="en-US" altLang="zh-CN" sz="2000" b="1" smtClean="0">
                <a:latin typeface="楷体" panose="02010609060101010101" pitchFamily="49" charset="-122"/>
                <a:ea typeface="楷体" panose="02010609060101010101" pitchFamily="49" charset="-122"/>
              </a:rPr>
              <a:t> </a:t>
            </a:r>
            <a:r>
              <a:rPr lang="zh-CN" altLang="en-US" sz="2200" b="1" smtClean="0">
                <a:latin typeface="黑体" panose="02010609060101010101" pitchFamily="49" charset="-122"/>
                <a:ea typeface="黑体" panose="02010609060101010101" pitchFamily="49" charset="-122"/>
              </a:rPr>
              <a:t>材料二</a:t>
            </a:r>
          </a:p>
          <a:p>
            <a:pPr>
              <a:lnSpc>
                <a:spcPct val="80000"/>
              </a:lnSpc>
            </a:pPr>
            <a:r>
              <a:rPr lang="en-US" altLang="zh-CN" b="1" smtClean="0">
                <a:latin typeface="楷体" panose="02010609060101010101" pitchFamily="49" charset="-122"/>
                <a:ea typeface="楷体" panose="02010609060101010101" pitchFamily="49" charset="-122"/>
              </a:rPr>
              <a:t>2013</a:t>
            </a:r>
            <a:r>
              <a:rPr lang="zh-CN" altLang="en-US" b="1" smtClean="0">
                <a:latin typeface="楷体" panose="02010609060101010101" pitchFamily="49" charset="-122"/>
                <a:ea typeface="楷体" panose="02010609060101010101" pitchFamily="49" charset="-122"/>
              </a:rPr>
              <a:t>年我国</a:t>
            </a:r>
            <a:r>
              <a:rPr lang="en-US" altLang="zh-CN" b="1" smtClean="0">
                <a:latin typeface="楷体" panose="02010609060101010101" pitchFamily="49" charset="-122"/>
                <a:ea typeface="楷体" panose="02010609060101010101" pitchFamily="49" charset="-122"/>
              </a:rPr>
              <a:t>GDP</a:t>
            </a:r>
            <a:r>
              <a:rPr lang="zh-CN" altLang="en-US" b="1" smtClean="0">
                <a:latin typeface="楷体" panose="02010609060101010101" pitchFamily="49" charset="-122"/>
                <a:ea typeface="楷体" panose="02010609060101010101" pitchFamily="49" charset="-122"/>
              </a:rPr>
              <a:t>增速为</a:t>
            </a:r>
            <a:r>
              <a:rPr lang="en-US" altLang="zh-CN" b="1" smtClean="0">
                <a:latin typeface="楷体" panose="02010609060101010101" pitchFamily="49" charset="-122"/>
                <a:ea typeface="楷体" panose="02010609060101010101" pitchFamily="49" charset="-122"/>
              </a:rPr>
              <a:t>7.7%</a:t>
            </a:r>
            <a:r>
              <a:rPr lang="zh-CN" altLang="en-US" b="1" smtClean="0">
                <a:latin typeface="楷体" panose="02010609060101010101" pitchFamily="49" charset="-122"/>
                <a:ea typeface="楷体" panose="02010609060101010101" pitchFamily="49" charset="-122"/>
              </a:rPr>
              <a:t>，</a:t>
            </a:r>
            <a:r>
              <a:rPr lang="en-US" altLang="zh-CN" b="1" smtClean="0">
                <a:latin typeface="楷体" panose="02010609060101010101" pitchFamily="49" charset="-122"/>
                <a:ea typeface="楷体" panose="02010609060101010101" pitchFamily="49" charset="-122"/>
              </a:rPr>
              <a:t>2014</a:t>
            </a:r>
            <a:r>
              <a:rPr lang="zh-CN" altLang="en-US" b="1" smtClean="0">
                <a:latin typeface="楷体" panose="02010609060101010101" pitchFamily="49" charset="-122"/>
                <a:ea typeface="楷体" panose="02010609060101010101" pitchFamily="49" charset="-122"/>
              </a:rPr>
              <a:t>年为</a:t>
            </a:r>
            <a:r>
              <a:rPr lang="en-US" altLang="zh-CN" b="1" smtClean="0">
                <a:latin typeface="楷体" panose="02010609060101010101" pitchFamily="49" charset="-122"/>
                <a:ea typeface="楷体" panose="02010609060101010101" pitchFamily="49" charset="-122"/>
              </a:rPr>
              <a:t>7.4%</a:t>
            </a:r>
            <a:r>
              <a:rPr lang="zh-CN" altLang="en-US" b="1" smtClean="0">
                <a:latin typeface="楷体" panose="02010609060101010101" pitchFamily="49" charset="-122"/>
                <a:ea typeface="楷体" panose="02010609060101010101" pitchFamily="49" charset="-122"/>
              </a:rPr>
              <a:t>。</a:t>
            </a:r>
            <a:r>
              <a:rPr lang="en-US" altLang="zh-CN" b="1" smtClean="0">
                <a:latin typeface="楷体" panose="02010609060101010101" pitchFamily="49" charset="-122"/>
                <a:ea typeface="楷体" panose="02010609060101010101" pitchFamily="49" charset="-122"/>
              </a:rPr>
              <a:t>2015</a:t>
            </a:r>
            <a:r>
              <a:rPr lang="zh-CN" altLang="en-US" b="1" smtClean="0">
                <a:latin typeface="楷体" panose="02010609060101010101" pitchFamily="49" charset="-122"/>
                <a:ea typeface="楷体" panose="02010609060101010101" pitchFamily="49" charset="-122"/>
              </a:rPr>
              <a:t>年我国</a:t>
            </a:r>
            <a:r>
              <a:rPr lang="en-US" altLang="zh-CN" b="1" smtClean="0">
                <a:latin typeface="楷体" panose="02010609060101010101" pitchFamily="49" charset="-122"/>
                <a:ea typeface="楷体" panose="02010609060101010101" pitchFamily="49" charset="-122"/>
              </a:rPr>
              <a:t>GDP</a:t>
            </a:r>
            <a:r>
              <a:rPr lang="zh-CN" altLang="en-US" b="1" smtClean="0">
                <a:latin typeface="楷体" panose="02010609060101010101" pitchFamily="49" charset="-122"/>
                <a:ea typeface="楷体" panose="02010609060101010101" pitchFamily="49" charset="-122"/>
              </a:rPr>
              <a:t>增长目标调低为</a:t>
            </a:r>
            <a:r>
              <a:rPr lang="en-US" altLang="zh-CN" b="1" smtClean="0">
                <a:latin typeface="楷体" panose="02010609060101010101" pitchFamily="49" charset="-122"/>
                <a:ea typeface="楷体" panose="02010609060101010101" pitchFamily="49" charset="-122"/>
              </a:rPr>
              <a:t>7% </a:t>
            </a:r>
            <a:r>
              <a:rPr lang="zh-CN" altLang="en-US" b="1" smtClean="0">
                <a:latin typeface="楷体" panose="02010609060101010101" pitchFamily="49" charset="-122"/>
                <a:ea typeface="楷体" panose="02010609060101010101" pitchFamily="49" charset="-122"/>
              </a:rPr>
              <a:t>。面对经济下行的压力，</a:t>
            </a:r>
            <a:r>
              <a:rPr lang="en-US" altLang="zh-CN" b="1" smtClean="0">
                <a:latin typeface="楷体" panose="02010609060101010101" pitchFamily="49" charset="-122"/>
                <a:ea typeface="楷体" panose="02010609060101010101" pitchFamily="49" charset="-122"/>
              </a:rPr>
              <a:t>2015</a:t>
            </a:r>
            <a:r>
              <a:rPr lang="zh-CN" altLang="en-US" b="1" smtClean="0">
                <a:latin typeface="楷体" panose="02010609060101010101" pitchFamily="49" charset="-122"/>
                <a:ea typeface="楷体" panose="02010609060101010101" pitchFamily="49" charset="-122"/>
              </a:rPr>
              <a:t>年政府工作报告对积极的财政政策做了加力增效的部署，其中，</a:t>
            </a:r>
            <a:r>
              <a:rPr lang="en-US" altLang="zh-CN" b="1" smtClean="0">
                <a:latin typeface="楷体" panose="02010609060101010101" pitchFamily="49" charset="-122"/>
                <a:ea typeface="楷体" panose="02010609060101010101" pitchFamily="49" charset="-122"/>
              </a:rPr>
              <a:t>2015</a:t>
            </a:r>
            <a:r>
              <a:rPr lang="zh-CN" altLang="en-US" b="1" smtClean="0">
                <a:latin typeface="楷体" panose="02010609060101010101" pitchFamily="49" charset="-122"/>
                <a:ea typeface="楷体" panose="02010609060101010101" pitchFamily="49" charset="-122"/>
              </a:rPr>
              <a:t>年财政预算拟安排财政赤字</a:t>
            </a:r>
            <a:r>
              <a:rPr lang="en-US" altLang="zh-CN" b="1" smtClean="0">
                <a:latin typeface="楷体" panose="02010609060101010101" pitchFamily="49" charset="-122"/>
                <a:ea typeface="楷体" panose="02010609060101010101" pitchFamily="49" charset="-122"/>
              </a:rPr>
              <a:t>1.62</a:t>
            </a:r>
            <a:r>
              <a:rPr lang="zh-CN" altLang="en-US" b="1" smtClean="0">
                <a:latin typeface="楷体" panose="02010609060101010101" pitchFamily="49" charset="-122"/>
                <a:ea typeface="楷体" panose="02010609060101010101" pitchFamily="49" charset="-122"/>
              </a:rPr>
              <a:t>万亿元，比去年增加</a:t>
            </a:r>
            <a:r>
              <a:rPr lang="en-US" altLang="zh-CN" b="1" smtClean="0">
                <a:latin typeface="楷体" panose="02010609060101010101" pitchFamily="49" charset="-122"/>
                <a:ea typeface="楷体" panose="02010609060101010101" pitchFamily="49" charset="-122"/>
              </a:rPr>
              <a:t>2700</a:t>
            </a:r>
            <a:r>
              <a:rPr lang="zh-CN" altLang="en-US" b="1" smtClean="0">
                <a:latin typeface="楷体" panose="02010609060101010101" pitchFamily="49" charset="-122"/>
                <a:ea typeface="楷体" panose="02010609060101010101" pitchFamily="49" charset="-122"/>
              </a:rPr>
              <a:t>亿元，赤字率从去年的</a:t>
            </a:r>
            <a:r>
              <a:rPr lang="en-US" altLang="zh-CN" b="1" smtClean="0">
                <a:latin typeface="楷体" panose="02010609060101010101" pitchFamily="49" charset="-122"/>
                <a:ea typeface="楷体" panose="02010609060101010101" pitchFamily="49" charset="-122"/>
              </a:rPr>
              <a:t>2.1%</a:t>
            </a:r>
            <a:r>
              <a:rPr lang="zh-CN" altLang="en-US" b="1" smtClean="0">
                <a:latin typeface="楷体" panose="02010609060101010101" pitchFamily="49" charset="-122"/>
                <a:ea typeface="楷体" panose="02010609060101010101" pitchFamily="49" charset="-122"/>
              </a:rPr>
              <a:t>提高到</a:t>
            </a:r>
            <a:r>
              <a:rPr lang="en-US" altLang="zh-CN" b="1" smtClean="0">
                <a:latin typeface="楷体" panose="02010609060101010101" pitchFamily="49" charset="-122"/>
                <a:ea typeface="楷体" panose="02010609060101010101" pitchFamily="49" charset="-122"/>
              </a:rPr>
              <a:t>2.3%</a:t>
            </a:r>
            <a:r>
              <a:rPr lang="zh-CN" altLang="en-US" b="1" smtClean="0">
                <a:latin typeface="楷体" panose="02010609060101010101" pitchFamily="49" charset="-122"/>
                <a:ea typeface="楷体" panose="02010609060101010101" pitchFamily="49" charset="-122"/>
              </a:rPr>
              <a:t>。（财政赤字率指财政赤字与</a:t>
            </a:r>
            <a:r>
              <a:rPr lang="en-US" altLang="zh-CN" b="1" smtClean="0">
                <a:latin typeface="楷体" panose="02010609060101010101" pitchFamily="49" charset="-122"/>
                <a:ea typeface="楷体" panose="02010609060101010101" pitchFamily="49" charset="-122"/>
              </a:rPr>
              <a:t>GDP</a:t>
            </a:r>
            <a:r>
              <a:rPr lang="zh-CN" altLang="en-US" b="1" smtClean="0">
                <a:latin typeface="楷体" panose="02010609060101010101" pitchFamily="49" charset="-122"/>
                <a:ea typeface="楷体" panose="02010609060101010101" pitchFamily="49" charset="-122"/>
              </a:rPr>
              <a:t>之比。国际上财政赤字率安全警戒线为</a:t>
            </a:r>
            <a:r>
              <a:rPr lang="en-US" altLang="zh-CN" b="1" smtClean="0">
                <a:latin typeface="楷体" panose="02010609060101010101" pitchFamily="49" charset="-122"/>
                <a:ea typeface="楷体" panose="02010609060101010101" pitchFamily="49" charset="-122"/>
              </a:rPr>
              <a:t>3%</a:t>
            </a:r>
            <a:r>
              <a:rPr lang="zh-CN" altLang="en-US" b="1" smtClean="0">
                <a:latin typeface="楷体" panose="02010609060101010101" pitchFamily="49" charset="-122"/>
                <a:ea typeface="楷体" panose="02010609060101010101" pitchFamily="49" charset="-122"/>
              </a:rPr>
              <a:t>。）</a:t>
            </a:r>
          </a:p>
          <a:p>
            <a:pPr>
              <a:lnSpc>
                <a:spcPct val="90000"/>
              </a:lnSpc>
            </a:pPr>
            <a:r>
              <a:rPr lang="zh-CN" altLang="en-US" sz="2000" b="1" smtClean="0">
                <a:latin typeface="宋体" panose="02010600030101010101" pitchFamily="2" charset="-122"/>
              </a:rPr>
              <a:t>（</a:t>
            </a:r>
            <a:r>
              <a:rPr lang="en-US" altLang="zh-CN" sz="2000" b="1" smtClean="0">
                <a:latin typeface="宋体" panose="02010600030101010101" pitchFamily="2" charset="-122"/>
              </a:rPr>
              <a:t>2</a:t>
            </a:r>
            <a:r>
              <a:rPr lang="zh-CN" altLang="en-US" sz="2000" b="1" smtClean="0">
                <a:latin typeface="宋体" panose="02010600030101010101" pitchFamily="2" charset="-122"/>
              </a:rPr>
              <a:t>）结合材料二和所学经济知识，分析现阶段我国增加财政赤字的</a:t>
            </a:r>
            <a:r>
              <a:rPr lang="zh-CN" altLang="en-US" sz="2000" b="1" smtClean="0">
                <a:solidFill>
                  <a:srgbClr val="FF0000"/>
                </a:solidFill>
                <a:latin typeface="宋体" panose="02010600030101010101" pitchFamily="2" charset="-122"/>
              </a:rPr>
              <a:t>合理性</a:t>
            </a:r>
            <a:r>
              <a:rPr lang="zh-CN" altLang="en-US" sz="2000" b="1" smtClean="0">
                <a:latin typeface="宋体" panose="02010600030101010101" pitchFamily="2" charset="-122"/>
              </a:rPr>
              <a:t>，并说明应该</a:t>
            </a:r>
            <a:r>
              <a:rPr lang="zh-CN" altLang="en-US" sz="2000" b="1" smtClean="0">
                <a:solidFill>
                  <a:srgbClr val="FF0000"/>
                </a:solidFill>
                <a:latin typeface="宋体" panose="02010600030101010101" pitchFamily="2" charset="-122"/>
              </a:rPr>
              <a:t>如何用好财政赤字资金。</a:t>
            </a:r>
          </a:p>
          <a:p>
            <a:pPr>
              <a:lnSpc>
                <a:spcPct val="90000"/>
              </a:lnSpc>
              <a:buFontTx/>
              <a:buNone/>
            </a:pPr>
            <a:r>
              <a:rPr lang="zh-CN" altLang="en-US" sz="2000" b="1" smtClean="0">
                <a:latin typeface="宋体" panose="02010600030101010101" pitchFamily="2" charset="-122"/>
              </a:rPr>
              <a:t>        </a:t>
            </a:r>
            <a:r>
              <a:rPr lang="zh-CN" altLang="en-US" sz="1800" b="1" smtClean="0">
                <a:latin typeface="宋体" panose="02010600030101010101" pitchFamily="2" charset="-122"/>
              </a:rPr>
              <a:t>（本小题</a:t>
            </a:r>
            <a:r>
              <a:rPr lang="en-US" altLang="zh-CN" sz="1800" b="1" smtClean="0">
                <a:latin typeface="宋体" panose="02010600030101010101" pitchFamily="2" charset="-122"/>
              </a:rPr>
              <a:t>14</a:t>
            </a:r>
            <a:r>
              <a:rPr lang="zh-CN" altLang="en-US" sz="1800" b="1" smtClean="0">
                <a:latin typeface="宋体" panose="02010600030101010101" pitchFamily="2" charset="-122"/>
              </a:rPr>
              <a:t>分，</a:t>
            </a:r>
            <a:r>
              <a:rPr lang="en-US" altLang="zh-CN" sz="1800" b="1" smtClean="0">
                <a:latin typeface="宋体" panose="02010600030101010101" pitchFamily="2" charset="-122"/>
              </a:rPr>
              <a:t>2</a:t>
            </a:r>
            <a:r>
              <a:rPr lang="zh-CN" altLang="en-US" sz="1800" b="1" smtClean="0">
                <a:latin typeface="宋体" panose="02010600030101010101" pitchFamily="2" charset="-122"/>
              </a:rPr>
              <a:t>个得分点，共</a:t>
            </a:r>
            <a:r>
              <a:rPr lang="en-US" altLang="zh-CN" sz="1800" b="1" smtClean="0">
                <a:latin typeface="宋体" panose="02010600030101010101" pitchFamily="2" charset="-122"/>
              </a:rPr>
              <a:t>5</a:t>
            </a:r>
            <a:r>
              <a:rPr lang="zh-CN" altLang="en-US" sz="1800" b="1" smtClean="0">
                <a:latin typeface="宋体" panose="02010600030101010101" pitchFamily="2" charset="-122"/>
              </a:rPr>
              <a:t>个采分点）</a:t>
            </a:r>
          </a:p>
          <a:p>
            <a:pPr>
              <a:lnSpc>
                <a:spcPct val="90000"/>
              </a:lnSpc>
              <a:buFontTx/>
              <a:buNone/>
            </a:pPr>
            <a:r>
              <a:rPr lang="zh-CN" altLang="en-US" sz="2800" b="1" smtClean="0">
                <a:latin typeface="宋体" panose="02010600030101010101" pitchFamily="2" charset="-122"/>
              </a:rPr>
              <a:t>措  施： （</a:t>
            </a:r>
            <a:r>
              <a:rPr lang="en-US" altLang="zh-CN" sz="2800" b="1" smtClean="0">
                <a:latin typeface="宋体" panose="02010600030101010101" pitchFamily="2" charset="-122"/>
              </a:rPr>
              <a:t>8</a:t>
            </a:r>
            <a:r>
              <a:rPr lang="zh-CN" altLang="en-US" sz="2800" b="1" smtClean="0">
                <a:latin typeface="宋体" panose="02010600030101010101" pitchFamily="2" charset="-122"/>
              </a:rPr>
              <a:t>分）</a:t>
            </a:r>
          </a:p>
          <a:p>
            <a:pPr>
              <a:lnSpc>
                <a:spcPct val="90000"/>
              </a:lnSpc>
            </a:pPr>
            <a:r>
              <a:rPr lang="zh-CN" altLang="en-US" sz="2000" b="1" smtClean="0">
                <a:latin typeface="宋体" panose="02010600030101010101" pitchFamily="2" charset="-122"/>
              </a:rPr>
              <a:t>①</a:t>
            </a:r>
            <a:r>
              <a:rPr lang="zh-CN" altLang="en-US" sz="2000" b="1" smtClean="0">
                <a:solidFill>
                  <a:srgbClr val="000099"/>
                </a:solidFill>
                <a:latin typeface="宋体" panose="02010600030101010101" pitchFamily="2" charset="-122"/>
              </a:rPr>
              <a:t>优化赤字资金结构</a:t>
            </a:r>
            <a:r>
              <a:rPr lang="zh-CN" altLang="en-US" sz="2000" b="1" smtClean="0">
                <a:latin typeface="宋体" panose="02010600030101010101" pitchFamily="2" charset="-122"/>
              </a:rPr>
              <a:t>（或用于科技创新的投入），（</a:t>
            </a:r>
            <a:r>
              <a:rPr lang="en-US" altLang="zh-CN" sz="2000" b="1" smtClean="0">
                <a:latin typeface="宋体" panose="02010600030101010101" pitchFamily="2" charset="-122"/>
              </a:rPr>
              <a:t>1</a:t>
            </a:r>
            <a:r>
              <a:rPr lang="zh-CN" altLang="en-US" sz="2000" b="1" smtClean="0">
                <a:latin typeface="宋体" panose="02010600030101010101" pitchFamily="2" charset="-122"/>
              </a:rPr>
              <a:t>分）</a:t>
            </a:r>
            <a:r>
              <a:rPr lang="zh-CN" altLang="en-US" sz="2000" b="1" smtClean="0">
                <a:solidFill>
                  <a:srgbClr val="000099"/>
                </a:solidFill>
                <a:latin typeface="宋体" panose="02010600030101010101" pitchFamily="2" charset="-122"/>
              </a:rPr>
              <a:t>引导经济转型升级</a:t>
            </a:r>
            <a:r>
              <a:rPr lang="zh-CN" altLang="en-US" sz="2000" b="1" smtClean="0">
                <a:latin typeface="宋体" panose="02010600030101010101" pitchFamily="2" charset="-122"/>
              </a:rPr>
              <a:t>（或促进经济转型或推动经济结构战略性调整或转变经济发展方式或贯彻科学发展观）。（</a:t>
            </a:r>
            <a:r>
              <a:rPr lang="en-US" altLang="zh-CN" sz="2000" b="1" smtClean="0">
                <a:latin typeface="宋体" panose="02010600030101010101" pitchFamily="2" charset="-122"/>
              </a:rPr>
              <a:t>1</a:t>
            </a:r>
            <a:r>
              <a:rPr lang="zh-CN" altLang="en-US" sz="2000" b="1" smtClean="0">
                <a:latin typeface="宋体" panose="02010600030101010101" pitchFamily="2" charset="-122"/>
              </a:rPr>
              <a:t>分）</a:t>
            </a:r>
          </a:p>
          <a:p>
            <a:pPr>
              <a:lnSpc>
                <a:spcPct val="90000"/>
              </a:lnSpc>
            </a:pPr>
            <a:r>
              <a:rPr lang="zh-CN" altLang="en-US" sz="2000" b="1" smtClean="0">
                <a:latin typeface="宋体" panose="02010600030101010101" pitchFamily="2" charset="-122"/>
              </a:rPr>
              <a:t>②</a:t>
            </a:r>
            <a:r>
              <a:rPr lang="zh-CN" altLang="en-US" sz="2000" b="1" smtClean="0">
                <a:solidFill>
                  <a:srgbClr val="000099"/>
                </a:solidFill>
                <a:latin typeface="宋体" panose="02010600030101010101" pitchFamily="2" charset="-122"/>
              </a:rPr>
              <a:t>加强赤字资金管理，提高使用效率</a:t>
            </a:r>
            <a:r>
              <a:rPr lang="zh-CN" altLang="en-US" sz="2000" b="1" smtClean="0">
                <a:latin typeface="宋体" panose="02010600030101010101" pitchFamily="2" charset="-122"/>
              </a:rPr>
              <a:t>（或发挥财政赤字资金在促进资源合理配置中的积极作用）。（</a:t>
            </a:r>
            <a:r>
              <a:rPr lang="en-US" altLang="zh-CN" sz="2000" b="1" smtClean="0">
                <a:latin typeface="宋体" panose="02010600030101010101" pitchFamily="2" charset="-122"/>
              </a:rPr>
              <a:t>3</a:t>
            </a:r>
            <a:r>
              <a:rPr lang="zh-CN" altLang="en-US" sz="2000" b="1" smtClean="0">
                <a:latin typeface="宋体" panose="02010600030101010101" pitchFamily="2" charset="-122"/>
              </a:rPr>
              <a:t>分）（任意一点</a:t>
            </a:r>
            <a:r>
              <a:rPr lang="en-US" altLang="zh-CN" sz="2000" b="1" smtClean="0">
                <a:latin typeface="宋体" panose="02010600030101010101" pitchFamily="2" charset="-122"/>
              </a:rPr>
              <a:t>2</a:t>
            </a:r>
            <a:r>
              <a:rPr lang="zh-CN" altLang="en-US" sz="2000" b="1" smtClean="0">
                <a:latin typeface="宋体" panose="02010600030101010101" pitchFamily="2" charset="-122"/>
              </a:rPr>
              <a:t>分，两点</a:t>
            </a:r>
            <a:r>
              <a:rPr lang="en-US" altLang="zh-CN" sz="2000" b="1" smtClean="0">
                <a:latin typeface="宋体" panose="02010600030101010101" pitchFamily="2" charset="-122"/>
              </a:rPr>
              <a:t>3</a:t>
            </a:r>
            <a:r>
              <a:rPr lang="zh-CN" altLang="en-US" sz="2000" b="1" smtClean="0">
                <a:latin typeface="宋体" panose="02010600030101010101" pitchFamily="2" charset="-122"/>
              </a:rPr>
              <a:t>分）</a:t>
            </a:r>
          </a:p>
          <a:p>
            <a:pPr>
              <a:lnSpc>
                <a:spcPct val="90000"/>
              </a:lnSpc>
            </a:pPr>
            <a:r>
              <a:rPr lang="zh-CN" altLang="en-US" sz="2000" b="1" smtClean="0">
                <a:latin typeface="宋体" panose="02010600030101010101" pitchFamily="2" charset="-122"/>
              </a:rPr>
              <a:t>③</a:t>
            </a:r>
            <a:r>
              <a:rPr lang="zh-CN" altLang="en-US" sz="2000" b="1" smtClean="0">
                <a:solidFill>
                  <a:srgbClr val="000099"/>
                </a:solidFill>
                <a:latin typeface="宋体" panose="02010600030101010101" pitchFamily="2" charset="-122"/>
              </a:rPr>
              <a:t>遵循财政分配原则</a:t>
            </a:r>
            <a:r>
              <a:rPr lang="zh-CN" altLang="en-US" sz="2000" b="1" smtClean="0">
                <a:latin typeface="宋体" panose="02010600030101010101" pitchFamily="2" charset="-122"/>
              </a:rPr>
              <a:t>（或兼顾效率与公平），</a:t>
            </a:r>
            <a:r>
              <a:rPr lang="zh-CN" altLang="en-US" sz="2000" b="1" smtClean="0">
                <a:solidFill>
                  <a:srgbClr val="000099"/>
                </a:solidFill>
                <a:latin typeface="宋体" panose="02010600030101010101" pitchFamily="2" charset="-122"/>
              </a:rPr>
              <a:t>维护赤字资金支出的公平性</a:t>
            </a:r>
            <a:r>
              <a:rPr lang="zh-CN" altLang="en-US" sz="2000" b="1" smtClean="0">
                <a:latin typeface="宋体" panose="02010600030101010101" pitchFamily="2" charset="-122"/>
              </a:rPr>
              <a:t>（或发挥财政赤字资金在促进社会公平、改善人民生活方面的积极作用）。 </a:t>
            </a:r>
            <a:r>
              <a:rPr lang="en-US" altLang="zh-CN" sz="2000" b="1" smtClean="0">
                <a:latin typeface="宋体" panose="02010600030101010101" pitchFamily="2" charset="-122"/>
              </a:rPr>
              <a:t>(3</a:t>
            </a:r>
            <a:r>
              <a:rPr lang="zh-CN" altLang="en-US" sz="2000" b="1" smtClean="0">
                <a:latin typeface="宋体" panose="02010600030101010101" pitchFamily="2" charset="-122"/>
              </a:rPr>
              <a:t>分</a:t>
            </a:r>
            <a:r>
              <a:rPr lang="en-US" altLang="zh-CN" sz="2000" b="1" smtClean="0">
                <a:latin typeface="宋体" panose="02010600030101010101" pitchFamily="2" charset="-122"/>
              </a:rPr>
              <a:t>) </a:t>
            </a:r>
            <a:r>
              <a:rPr lang="zh-CN" altLang="en-US" sz="2000" b="1" smtClean="0">
                <a:latin typeface="宋体" panose="02010600030101010101" pitchFamily="2" charset="-122"/>
              </a:rPr>
              <a:t>（任意一点</a:t>
            </a:r>
            <a:r>
              <a:rPr lang="en-US" altLang="zh-CN" sz="2000" b="1" smtClean="0">
                <a:latin typeface="宋体" panose="02010600030101010101" pitchFamily="2" charset="-122"/>
              </a:rPr>
              <a:t>2</a:t>
            </a:r>
            <a:r>
              <a:rPr lang="zh-CN" altLang="en-US" sz="2000" b="1" smtClean="0">
                <a:latin typeface="宋体" panose="02010600030101010101" pitchFamily="2" charset="-122"/>
              </a:rPr>
              <a:t>分，两点</a:t>
            </a:r>
            <a:r>
              <a:rPr lang="en-US" altLang="zh-CN" sz="2000" b="1" smtClean="0">
                <a:latin typeface="宋体" panose="02010600030101010101" pitchFamily="2" charset="-122"/>
              </a:rPr>
              <a:t>3</a:t>
            </a:r>
            <a:r>
              <a:rPr lang="zh-CN" altLang="en-US" sz="2000" b="1" smtClean="0">
                <a:latin typeface="宋体" panose="02010600030101010101" pitchFamily="2" charset="-122"/>
              </a:rPr>
              <a:t>分）</a:t>
            </a:r>
            <a:r>
              <a:rPr lang="zh-CN" altLang="en-US" b="1"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6" name="左大括号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364038"/>
            <a:ext cx="3016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圆角矩形 18"/>
          <p:cNvSpPr>
            <a:spLocks noChangeArrowheads="1"/>
          </p:cNvSpPr>
          <p:nvPr/>
        </p:nvSpPr>
        <p:spPr bwMode="auto">
          <a:xfrm>
            <a:off x="1692275" y="836613"/>
            <a:ext cx="792163" cy="1512887"/>
          </a:xfrm>
          <a:prstGeom prst="roundRect">
            <a:avLst>
              <a:gd name="adj" fmla="val 16667"/>
            </a:avLst>
          </a:prstGeom>
          <a:solidFill>
            <a:srgbClr val="FFFF66"/>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经营战略</a:t>
            </a:r>
          </a:p>
        </p:txBody>
      </p:sp>
      <p:sp>
        <p:nvSpPr>
          <p:cNvPr id="21508" name="Text Box 24"/>
          <p:cNvSpPr txBox="1">
            <a:spLocks noChangeArrowheads="1"/>
          </p:cNvSpPr>
          <p:nvPr/>
        </p:nvSpPr>
        <p:spPr bwMode="auto">
          <a:xfrm>
            <a:off x="3132138" y="1268413"/>
            <a:ext cx="41036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latin typeface="宋体" panose="02010600030101010101" pitchFamily="2" charset="-122"/>
              </a:rPr>
              <a:t>市场机遇、市场定位（国内、国际）</a:t>
            </a:r>
          </a:p>
        </p:txBody>
      </p:sp>
      <p:sp>
        <p:nvSpPr>
          <p:cNvPr id="21509" name="圆角矩形 22"/>
          <p:cNvSpPr>
            <a:spLocks noChangeArrowheads="1"/>
          </p:cNvSpPr>
          <p:nvPr/>
        </p:nvSpPr>
        <p:spPr bwMode="auto">
          <a:xfrm>
            <a:off x="3563938" y="2420938"/>
            <a:ext cx="720725" cy="1943100"/>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竞争优势</a:t>
            </a:r>
          </a:p>
        </p:txBody>
      </p:sp>
      <p:sp>
        <p:nvSpPr>
          <p:cNvPr id="21510" name="圆角矩形 23"/>
          <p:cNvSpPr>
            <a:spLocks noChangeArrowheads="1"/>
          </p:cNvSpPr>
          <p:nvPr/>
        </p:nvSpPr>
        <p:spPr bwMode="auto">
          <a:xfrm>
            <a:off x="4859338" y="2205038"/>
            <a:ext cx="1414462" cy="328612"/>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价格</a:t>
            </a:r>
          </a:p>
        </p:txBody>
      </p:sp>
      <p:sp>
        <p:nvSpPr>
          <p:cNvPr id="21511" name="圆角矩形 24"/>
          <p:cNvSpPr>
            <a:spLocks noChangeArrowheads="1"/>
          </p:cNvSpPr>
          <p:nvPr/>
        </p:nvSpPr>
        <p:spPr bwMode="auto">
          <a:xfrm>
            <a:off x="4859338" y="2781300"/>
            <a:ext cx="1414462" cy="328613"/>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质量</a:t>
            </a:r>
          </a:p>
        </p:txBody>
      </p:sp>
      <p:sp>
        <p:nvSpPr>
          <p:cNvPr id="21512" name="圆角矩形 25"/>
          <p:cNvSpPr>
            <a:spLocks noChangeArrowheads="1"/>
          </p:cNvSpPr>
          <p:nvPr/>
        </p:nvSpPr>
        <p:spPr bwMode="auto">
          <a:xfrm>
            <a:off x="4859338" y="3429000"/>
            <a:ext cx="1657350" cy="360363"/>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服务水平</a:t>
            </a:r>
          </a:p>
        </p:txBody>
      </p:sp>
      <p:sp>
        <p:nvSpPr>
          <p:cNvPr id="21513" name="圆角矩形 26"/>
          <p:cNvSpPr>
            <a:spLocks noChangeArrowheads="1"/>
          </p:cNvSpPr>
          <p:nvPr/>
        </p:nvSpPr>
        <p:spPr bwMode="auto">
          <a:xfrm>
            <a:off x="4932363" y="3933825"/>
            <a:ext cx="1871662" cy="360363"/>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品牌效应</a:t>
            </a:r>
          </a:p>
        </p:txBody>
      </p:sp>
      <p:sp>
        <p:nvSpPr>
          <p:cNvPr id="21514" name="圆角矩形 27"/>
          <p:cNvSpPr>
            <a:spLocks noChangeArrowheads="1"/>
          </p:cNvSpPr>
          <p:nvPr/>
        </p:nvSpPr>
        <p:spPr bwMode="auto">
          <a:xfrm>
            <a:off x="1331913" y="2708275"/>
            <a:ext cx="2016125" cy="1344613"/>
          </a:xfrm>
          <a:prstGeom prst="roundRect">
            <a:avLst>
              <a:gd name="adj" fmla="val 16667"/>
            </a:avLst>
          </a:prstGeom>
          <a:solidFill>
            <a:srgbClr val="FFFF66"/>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科技管理创新提高劳动生产率</a:t>
            </a:r>
          </a:p>
        </p:txBody>
      </p:sp>
      <p:sp>
        <p:nvSpPr>
          <p:cNvPr id="21515" name="左大括号 30"/>
          <p:cNvSpPr>
            <a:spLocks/>
          </p:cNvSpPr>
          <p:nvPr/>
        </p:nvSpPr>
        <p:spPr bwMode="auto">
          <a:xfrm>
            <a:off x="900113" y="1052513"/>
            <a:ext cx="647700" cy="5021262"/>
          </a:xfrm>
          <a:prstGeom prst="leftBrace">
            <a:avLst>
              <a:gd name="adj1" fmla="val 8327"/>
              <a:gd name="adj2" fmla="val 50000"/>
            </a:avLst>
          </a:prstGeom>
          <a:noFill/>
          <a:ln w="12700">
            <a:solidFill>
              <a:srgbClr val="FF6903"/>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solidFill>
                <a:schemeClr val="tx1"/>
              </a:solidFill>
              <a:latin typeface="Century Schoolbook" panose="02040604050505020304" pitchFamily="18" charset="0"/>
            </a:endParaRPr>
          </a:p>
        </p:txBody>
      </p:sp>
      <p:sp>
        <p:nvSpPr>
          <p:cNvPr id="21516" name="圆角矩形 31"/>
          <p:cNvSpPr>
            <a:spLocks noChangeArrowheads="1"/>
          </p:cNvSpPr>
          <p:nvPr/>
        </p:nvSpPr>
        <p:spPr bwMode="auto">
          <a:xfrm>
            <a:off x="1258888" y="4868863"/>
            <a:ext cx="2089150" cy="1079500"/>
          </a:xfrm>
          <a:prstGeom prst="roundRect">
            <a:avLst>
              <a:gd name="adj" fmla="val 16667"/>
            </a:avLst>
          </a:prstGeom>
          <a:solidFill>
            <a:srgbClr val="FFFF66"/>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ea typeface="黑体" panose="02010609060101010101" pitchFamily="49" charset="-122"/>
              </a:rPr>
              <a:t>信誉和形象品牌</a:t>
            </a:r>
            <a:r>
              <a:rPr lang="zh-CN" altLang="en-US" sz="2400">
                <a:ea typeface="黑体" panose="02010609060101010101" pitchFamily="49" charset="-122"/>
              </a:rPr>
              <a:t>承担社会责任</a:t>
            </a:r>
          </a:p>
        </p:txBody>
      </p:sp>
      <p:sp>
        <p:nvSpPr>
          <p:cNvPr id="21517" name="圆角矩形 32"/>
          <p:cNvSpPr>
            <a:spLocks noChangeArrowheads="1"/>
          </p:cNvSpPr>
          <p:nvPr/>
        </p:nvSpPr>
        <p:spPr bwMode="auto">
          <a:xfrm>
            <a:off x="4140200" y="4724400"/>
            <a:ext cx="3168650" cy="865188"/>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守法诚信经营</a:t>
            </a:r>
          </a:p>
        </p:txBody>
      </p:sp>
      <p:sp>
        <p:nvSpPr>
          <p:cNvPr id="21518" name="圆角矩形 35"/>
          <p:cNvSpPr>
            <a:spLocks noChangeArrowheads="1"/>
          </p:cNvSpPr>
          <p:nvPr/>
        </p:nvSpPr>
        <p:spPr bwMode="auto">
          <a:xfrm>
            <a:off x="468313" y="981075"/>
            <a:ext cx="647700" cy="4752975"/>
          </a:xfrm>
          <a:prstGeom prst="roundRect">
            <a:avLst>
              <a:gd name="adj" fmla="val 16667"/>
            </a:avLst>
          </a:prstGeom>
          <a:solidFill>
            <a:schemeClr val="bg1"/>
          </a:solidFill>
          <a:ln w="25400">
            <a:solidFill>
              <a:srgbClr val="3362A7"/>
            </a:solidFill>
            <a:round/>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3600">
                <a:solidFill>
                  <a:srgbClr val="0000FF"/>
                </a:solidFill>
                <a:latin typeface="黑体" panose="02010609060101010101" pitchFamily="49" charset="-122"/>
                <a:ea typeface="黑体" panose="02010609060101010101" pitchFamily="49" charset="-122"/>
              </a:rPr>
              <a:t>企业</a:t>
            </a:r>
            <a:r>
              <a:rPr lang="zh-CN" altLang="en-US" sz="3600">
                <a:latin typeface="黑体" panose="02010609060101010101" pitchFamily="49" charset="-122"/>
                <a:ea typeface="黑体" panose="02010609060101010101" pitchFamily="49" charset="-122"/>
              </a:rPr>
              <a:t>经营与发展</a:t>
            </a:r>
          </a:p>
          <a:p>
            <a:pPr algn="ctr" eaLnBrk="1" hangingPunct="1"/>
            <a:endParaRPr lang="en-US">
              <a:latin typeface="黑体" panose="02010609060101010101" pitchFamily="49" charset="-122"/>
              <a:ea typeface="黑体" panose="02010609060101010101" pitchFamily="49" charset="-122"/>
            </a:endParaRPr>
          </a:p>
        </p:txBody>
      </p:sp>
      <p:cxnSp>
        <p:nvCxnSpPr>
          <p:cNvPr id="21519" name="直接箭头连接符 46"/>
          <p:cNvCxnSpPr>
            <a:cxnSpLocks noChangeShapeType="1"/>
            <a:stCxn id="21514" idx="3"/>
            <a:endCxn id="21509" idx="1"/>
          </p:cNvCxnSpPr>
          <p:nvPr/>
        </p:nvCxnSpPr>
        <p:spPr bwMode="auto">
          <a:xfrm>
            <a:off x="3360738" y="3381375"/>
            <a:ext cx="190500" cy="11113"/>
          </a:xfrm>
          <a:prstGeom prst="straightConnector1">
            <a:avLst/>
          </a:prstGeom>
          <a:noFill/>
          <a:ln w="12700">
            <a:solidFill>
              <a:srgbClr val="FF6903"/>
            </a:solidFill>
            <a:round/>
            <a:headEnd/>
            <a:tailEnd type="arrow" w="med" len="med"/>
          </a:ln>
          <a:extLst>
            <a:ext uri="{909E8E84-426E-40DD-AFC4-6F175D3DCCD1}">
              <a14:hiddenFill xmlns:a14="http://schemas.microsoft.com/office/drawing/2010/main">
                <a:noFill/>
              </a14:hiddenFill>
            </a:ext>
          </a:extLst>
        </p:spPr>
      </p:cxnSp>
      <p:cxnSp>
        <p:nvCxnSpPr>
          <p:cNvPr id="21520" name="直接箭头连接符 46"/>
          <p:cNvCxnSpPr>
            <a:cxnSpLocks noChangeShapeType="1"/>
          </p:cNvCxnSpPr>
          <p:nvPr/>
        </p:nvCxnSpPr>
        <p:spPr bwMode="auto">
          <a:xfrm>
            <a:off x="3492500" y="5373688"/>
            <a:ext cx="490538" cy="11112"/>
          </a:xfrm>
          <a:prstGeom prst="straightConnector1">
            <a:avLst/>
          </a:prstGeom>
          <a:noFill/>
          <a:ln w="12700">
            <a:solidFill>
              <a:srgbClr val="FF6903"/>
            </a:solidFill>
            <a:round/>
            <a:headEnd/>
            <a:tailEnd type="arrow" w="med" len="med"/>
          </a:ln>
          <a:extLst>
            <a:ext uri="{909E8E84-426E-40DD-AFC4-6F175D3DCCD1}">
              <a14:hiddenFill xmlns:a14="http://schemas.microsoft.com/office/drawing/2010/main">
                <a:noFill/>
              </a14:hiddenFill>
            </a:ext>
          </a:extLst>
        </p:spPr>
      </p:cxnSp>
      <p:sp>
        <p:nvSpPr>
          <p:cNvPr id="21521" name="Text Box 22"/>
          <p:cNvSpPr txBox="1">
            <a:spLocks noChangeArrowheads="1"/>
          </p:cNvSpPr>
          <p:nvPr/>
        </p:nvSpPr>
        <p:spPr bwMode="auto">
          <a:xfrm>
            <a:off x="3851275" y="5734050"/>
            <a:ext cx="3889375" cy="7016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ea typeface="黑体" panose="02010609060101010101" pitchFamily="49" charset="-122"/>
              </a:rPr>
              <a:t>优质产品服务、</a:t>
            </a:r>
            <a:r>
              <a:rPr lang="zh-CN" altLang="en-US" sz="2000"/>
              <a:t>就业岗位、职工权益、上缴税利、环保、慈善等</a:t>
            </a:r>
            <a:endParaRPr lang="zh-CN" altLang="en-US" sz="2400">
              <a:ea typeface="黑体" panose="02010609060101010101" pitchFamily="49" charset="-122"/>
            </a:endParaRPr>
          </a:p>
        </p:txBody>
      </p:sp>
      <p:sp>
        <p:nvSpPr>
          <p:cNvPr id="21522" name="AutoShape 23"/>
          <p:cNvSpPr>
            <a:spLocks/>
          </p:cNvSpPr>
          <p:nvPr/>
        </p:nvSpPr>
        <p:spPr bwMode="auto">
          <a:xfrm>
            <a:off x="7380288" y="1125538"/>
            <a:ext cx="863600" cy="4824412"/>
          </a:xfrm>
          <a:prstGeom prst="rightBrace">
            <a:avLst>
              <a:gd name="adj1" fmla="val 465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23" name="Text Box 24"/>
          <p:cNvSpPr txBox="1">
            <a:spLocks noChangeArrowheads="1"/>
          </p:cNvSpPr>
          <p:nvPr/>
        </p:nvSpPr>
        <p:spPr bwMode="auto">
          <a:xfrm>
            <a:off x="8243888" y="1412875"/>
            <a:ext cx="6477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a:ea typeface="黑体" panose="02010609060101010101" pitchFamily="49" charset="-122"/>
              </a:rPr>
              <a:t>兼并破产重组联合</a:t>
            </a:r>
          </a:p>
        </p:txBody>
      </p:sp>
      <p:sp>
        <p:nvSpPr>
          <p:cNvPr id="21524" name="AutoShape 29"/>
          <p:cNvSpPr>
            <a:spLocks noChangeArrowheads="1"/>
          </p:cNvSpPr>
          <p:nvPr/>
        </p:nvSpPr>
        <p:spPr bwMode="auto">
          <a:xfrm>
            <a:off x="4284663" y="500063"/>
            <a:ext cx="1368425" cy="625475"/>
          </a:xfrm>
          <a:prstGeom prst="wedgeRoundRectCallout">
            <a:avLst>
              <a:gd name="adj1" fmla="val 1162"/>
              <a:gd name="adj2" fmla="val 78255"/>
              <a:gd name="adj3" fmla="val 16667"/>
            </a:avLst>
          </a:prstGeom>
          <a:solidFill>
            <a:schemeClr val="bg1"/>
          </a:solidFill>
          <a:ln w="9525">
            <a:solidFill>
              <a:schemeClr val="tx1"/>
            </a:solidFill>
            <a:miter lim="800000"/>
            <a:headEnd/>
            <a:tailEnd/>
          </a:ln>
        </p:spPr>
        <p:txBody>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1800"/>
              <a:t>按经济规律办事</a:t>
            </a:r>
          </a:p>
        </p:txBody>
      </p:sp>
      <p:sp>
        <p:nvSpPr>
          <p:cNvPr id="21525" name="Line 27"/>
          <p:cNvSpPr>
            <a:spLocks noChangeShapeType="1"/>
          </p:cNvSpPr>
          <p:nvPr/>
        </p:nvSpPr>
        <p:spPr bwMode="auto">
          <a:xfrm>
            <a:off x="2484438" y="1557338"/>
            <a:ext cx="574675" cy="0"/>
          </a:xfrm>
          <a:prstGeom prst="line">
            <a:avLst/>
          </a:prstGeom>
          <a:noFill/>
          <a:ln w="9525">
            <a:solidFill>
              <a:schemeClr val="tx1"/>
            </a:solidFill>
            <a:round/>
            <a:headEnd/>
            <a:tailEnd type="triangle" w="med" len="me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26" name="AutoShape 29"/>
          <p:cNvSpPr>
            <a:spLocks noChangeArrowheads="1"/>
          </p:cNvSpPr>
          <p:nvPr/>
        </p:nvSpPr>
        <p:spPr bwMode="auto">
          <a:xfrm>
            <a:off x="5786438" y="428625"/>
            <a:ext cx="1665287" cy="571500"/>
          </a:xfrm>
          <a:prstGeom prst="wedgeRoundRectCallout">
            <a:avLst>
              <a:gd name="adj1" fmla="val 10500"/>
              <a:gd name="adj2" fmla="val 138481"/>
              <a:gd name="adj3" fmla="val 16667"/>
            </a:avLst>
          </a:prstGeom>
          <a:solidFill>
            <a:schemeClr val="bg1"/>
          </a:solidFill>
          <a:ln w="9525">
            <a:solidFill>
              <a:schemeClr val="tx1"/>
            </a:solidFill>
            <a:miter lim="800000"/>
            <a:headEnd/>
            <a:tailEnd/>
          </a:ln>
        </p:spPr>
        <p:txBody>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en-US" altLang="zh-CN" sz="1800"/>
              <a:t>“</a:t>
            </a:r>
            <a:r>
              <a:rPr lang="zh-CN" altLang="en-US" sz="1800"/>
              <a:t>引进来，走出去”战略</a:t>
            </a:r>
          </a:p>
        </p:txBody>
      </p:sp>
      <p:sp>
        <p:nvSpPr>
          <p:cNvPr id="21527" name="AutoShape 29"/>
          <p:cNvSpPr>
            <a:spLocks noChangeArrowheads="1"/>
          </p:cNvSpPr>
          <p:nvPr/>
        </p:nvSpPr>
        <p:spPr bwMode="auto">
          <a:xfrm>
            <a:off x="2627313" y="428625"/>
            <a:ext cx="1368425" cy="552450"/>
          </a:xfrm>
          <a:prstGeom prst="wedgeRoundRectCallout">
            <a:avLst>
              <a:gd name="adj1" fmla="val 1162"/>
              <a:gd name="adj2" fmla="val 106861"/>
              <a:gd name="adj3" fmla="val 16667"/>
            </a:avLst>
          </a:prstGeom>
          <a:solidFill>
            <a:schemeClr val="bg1"/>
          </a:solidFill>
          <a:ln w="9525">
            <a:solidFill>
              <a:schemeClr val="tx1"/>
            </a:solidFill>
            <a:miter lim="800000"/>
            <a:headEnd/>
            <a:tailEnd/>
          </a:ln>
        </p:spPr>
        <p:txBody>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1800"/>
              <a:t>利用国家政策</a:t>
            </a:r>
          </a:p>
        </p:txBody>
      </p:sp>
      <p:sp>
        <p:nvSpPr>
          <p:cNvPr id="21528" name="Line 30"/>
          <p:cNvSpPr>
            <a:spLocks noChangeShapeType="1"/>
          </p:cNvSpPr>
          <p:nvPr/>
        </p:nvSpPr>
        <p:spPr bwMode="auto">
          <a:xfrm flipV="1">
            <a:off x="4427538" y="2492375"/>
            <a:ext cx="288925" cy="215900"/>
          </a:xfrm>
          <a:prstGeom prst="line">
            <a:avLst/>
          </a:prstGeom>
          <a:noFill/>
          <a:ln w="9525">
            <a:solidFill>
              <a:schemeClr val="tx1"/>
            </a:solidFill>
            <a:round/>
            <a:headEnd/>
            <a:tailEn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29" name="Line 31"/>
          <p:cNvSpPr>
            <a:spLocks noChangeShapeType="1"/>
          </p:cNvSpPr>
          <p:nvPr/>
        </p:nvSpPr>
        <p:spPr bwMode="auto">
          <a:xfrm>
            <a:off x="4427538" y="2997200"/>
            <a:ext cx="360362" cy="0"/>
          </a:xfrm>
          <a:prstGeom prst="line">
            <a:avLst/>
          </a:prstGeom>
          <a:noFill/>
          <a:ln w="9525">
            <a:solidFill>
              <a:schemeClr val="tx1"/>
            </a:solidFill>
            <a:round/>
            <a:headEnd/>
            <a:tailEn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30" name="Line 32"/>
          <p:cNvSpPr>
            <a:spLocks noChangeShapeType="1"/>
          </p:cNvSpPr>
          <p:nvPr/>
        </p:nvSpPr>
        <p:spPr bwMode="auto">
          <a:xfrm>
            <a:off x="4500563" y="3429000"/>
            <a:ext cx="358775" cy="144463"/>
          </a:xfrm>
          <a:prstGeom prst="line">
            <a:avLst/>
          </a:prstGeom>
          <a:noFill/>
          <a:ln w="9525">
            <a:solidFill>
              <a:schemeClr val="tx1"/>
            </a:solidFill>
            <a:round/>
            <a:headEnd/>
            <a:tailEn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31" name="Line 33"/>
          <p:cNvSpPr>
            <a:spLocks noChangeShapeType="1"/>
          </p:cNvSpPr>
          <p:nvPr/>
        </p:nvSpPr>
        <p:spPr bwMode="auto">
          <a:xfrm>
            <a:off x="4427538" y="4005263"/>
            <a:ext cx="504825" cy="144462"/>
          </a:xfrm>
          <a:prstGeom prst="line">
            <a:avLst/>
          </a:prstGeom>
          <a:noFill/>
          <a:ln w="9525">
            <a:solidFill>
              <a:schemeClr val="tx1"/>
            </a:solidFill>
            <a:round/>
            <a:headEnd/>
            <a:tailEn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32" name="Line 34"/>
          <p:cNvSpPr>
            <a:spLocks noChangeShapeType="1"/>
          </p:cNvSpPr>
          <p:nvPr/>
        </p:nvSpPr>
        <p:spPr bwMode="auto">
          <a:xfrm>
            <a:off x="5651500" y="5373688"/>
            <a:ext cx="0" cy="431800"/>
          </a:xfrm>
          <a:prstGeom prst="line">
            <a:avLst/>
          </a:prstGeom>
          <a:noFill/>
          <a:ln w="9525">
            <a:solidFill>
              <a:schemeClr val="tx1"/>
            </a:solidFill>
            <a:round/>
            <a:headEnd/>
            <a:tailEnd type="triangle" w="med" len="me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33" name="Rectangle 35"/>
          <p:cNvSpPr>
            <a:spLocks noChangeArrowheads="1"/>
          </p:cNvSpPr>
          <p:nvPr/>
        </p:nvSpPr>
        <p:spPr bwMode="auto">
          <a:xfrm>
            <a:off x="8101013" y="5516563"/>
            <a:ext cx="792162" cy="936625"/>
          </a:xfrm>
          <a:prstGeom prst="rect">
            <a:avLst/>
          </a:prstGeom>
          <a:solidFill>
            <a:srgbClr val="FFFF66"/>
          </a:solidFill>
          <a:ln w="9525">
            <a:solidFill>
              <a:schemeClr val="tx1"/>
            </a:solidFill>
            <a:miter lim="800000"/>
            <a:headEnd/>
            <a:tailEnd/>
          </a:ln>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t>资源</a:t>
            </a:r>
          </a:p>
          <a:p>
            <a:pPr algn="ctr" eaLnBrk="1" hangingPunct="1"/>
            <a:r>
              <a:rPr lang="zh-CN" altLang="en-US" sz="2400"/>
              <a:t>配置</a:t>
            </a:r>
          </a:p>
        </p:txBody>
      </p:sp>
      <p:sp>
        <p:nvSpPr>
          <p:cNvPr id="21534" name="标题 1"/>
          <p:cNvSpPr txBox="1">
            <a:spLocks noChangeArrowheads="1"/>
          </p:cNvSpPr>
          <p:nvPr/>
        </p:nvSpPr>
        <p:spPr bwMode="auto">
          <a:xfrm>
            <a:off x="142875" y="0"/>
            <a:ext cx="74676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lnSpc>
                <a:spcPct val="90000"/>
              </a:lnSpc>
            </a:pPr>
            <a:endParaRPr lang="zh-CN" altLang="en-US" sz="290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内容占位符 3"/>
          <p:cNvPicPr>
            <a:picLocks noGrp="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68313" y="260350"/>
            <a:ext cx="8656637" cy="6308725"/>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9750" y="3357563"/>
            <a:ext cx="720725"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企业</a:t>
            </a:r>
          </a:p>
        </p:txBody>
      </p:sp>
      <p:sp>
        <p:nvSpPr>
          <p:cNvPr id="24579" name="Text Box 3"/>
          <p:cNvSpPr txBox="1">
            <a:spLocks noChangeArrowheads="1"/>
          </p:cNvSpPr>
          <p:nvPr/>
        </p:nvSpPr>
        <p:spPr bwMode="auto">
          <a:xfrm>
            <a:off x="1403350" y="4221163"/>
            <a:ext cx="7207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信誉</a:t>
            </a:r>
          </a:p>
          <a:p>
            <a:pPr>
              <a:spcBef>
                <a:spcPct val="50000"/>
              </a:spcBef>
            </a:pPr>
            <a:r>
              <a:rPr lang="zh-CN" altLang="en-US" sz="2000">
                <a:latin typeface="Tahoma" panose="020B0604030504040204" pitchFamily="34" charset="0"/>
              </a:rPr>
              <a:t>形象</a:t>
            </a:r>
          </a:p>
        </p:txBody>
      </p:sp>
      <p:sp>
        <p:nvSpPr>
          <p:cNvPr id="24580" name="Text Box 4"/>
          <p:cNvSpPr txBox="1">
            <a:spLocks noChangeArrowheads="1"/>
          </p:cNvSpPr>
          <p:nvPr/>
        </p:nvSpPr>
        <p:spPr bwMode="auto">
          <a:xfrm>
            <a:off x="1403350" y="3213100"/>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优势</a:t>
            </a:r>
          </a:p>
        </p:txBody>
      </p:sp>
      <p:sp>
        <p:nvSpPr>
          <p:cNvPr id="24581" name="Text Box 5"/>
          <p:cNvSpPr txBox="1">
            <a:spLocks noChangeArrowheads="1"/>
          </p:cNvSpPr>
          <p:nvPr/>
        </p:nvSpPr>
        <p:spPr bwMode="auto">
          <a:xfrm>
            <a:off x="1403350" y="2205038"/>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战略</a:t>
            </a:r>
          </a:p>
        </p:txBody>
      </p:sp>
      <p:sp>
        <p:nvSpPr>
          <p:cNvPr id="24582" name="AutoShape 6"/>
          <p:cNvSpPr>
            <a:spLocks/>
          </p:cNvSpPr>
          <p:nvPr/>
        </p:nvSpPr>
        <p:spPr bwMode="auto">
          <a:xfrm>
            <a:off x="3419475" y="4437063"/>
            <a:ext cx="73025" cy="1081087"/>
          </a:xfrm>
          <a:prstGeom prst="leftBracket">
            <a:avLst>
              <a:gd name="adj" fmla="val 12337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3" name="AutoShape 7"/>
          <p:cNvSpPr>
            <a:spLocks/>
          </p:cNvSpPr>
          <p:nvPr/>
        </p:nvSpPr>
        <p:spPr bwMode="auto">
          <a:xfrm>
            <a:off x="3419475" y="1125538"/>
            <a:ext cx="73025" cy="2374900"/>
          </a:xfrm>
          <a:prstGeom prst="leftBracket">
            <a:avLst>
              <a:gd name="adj" fmla="val 271014"/>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Text Box 8"/>
          <p:cNvSpPr txBox="1">
            <a:spLocks noChangeArrowheads="1"/>
          </p:cNvSpPr>
          <p:nvPr/>
        </p:nvSpPr>
        <p:spPr bwMode="auto">
          <a:xfrm>
            <a:off x="3492500" y="1773238"/>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要素</a:t>
            </a:r>
          </a:p>
        </p:txBody>
      </p:sp>
      <p:sp>
        <p:nvSpPr>
          <p:cNvPr id="24585" name="Text Box 9"/>
          <p:cNvSpPr txBox="1">
            <a:spLocks noChangeArrowheads="1"/>
          </p:cNvSpPr>
          <p:nvPr/>
        </p:nvSpPr>
        <p:spPr bwMode="auto">
          <a:xfrm>
            <a:off x="4427538" y="1412875"/>
            <a:ext cx="71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硬</a:t>
            </a:r>
          </a:p>
        </p:txBody>
      </p:sp>
      <p:sp>
        <p:nvSpPr>
          <p:cNvPr id="24586" name="Text Box 10"/>
          <p:cNvSpPr txBox="1">
            <a:spLocks noChangeArrowheads="1"/>
          </p:cNvSpPr>
          <p:nvPr/>
        </p:nvSpPr>
        <p:spPr bwMode="auto">
          <a:xfrm>
            <a:off x="2411413" y="1989138"/>
            <a:ext cx="719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内部因素</a:t>
            </a:r>
          </a:p>
        </p:txBody>
      </p:sp>
      <p:sp>
        <p:nvSpPr>
          <p:cNvPr id="24587" name="Text Box 11"/>
          <p:cNvSpPr txBox="1">
            <a:spLocks noChangeArrowheads="1"/>
          </p:cNvSpPr>
          <p:nvPr/>
        </p:nvSpPr>
        <p:spPr bwMode="auto">
          <a:xfrm>
            <a:off x="3492500" y="908050"/>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组织</a:t>
            </a:r>
          </a:p>
        </p:txBody>
      </p:sp>
      <p:sp>
        <p:nvSpPr>
          <p:cNvPr id="24588" name="Text Box 12"/>
          <p:cNvSpPr txBox="1">
            <a:spLocks noChangeArrowheads="1"/>
          </p:cNvSpPr>
          <p:nvPr/>
        </p:nvSpPr>
        <p:spPr bwMode="auto">
          <a:xfrm>
            <a:off x="3492500" y="3284538"/>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环节</a:t>
            </a:r>
          </a:p>
        </p:txBody>
      </p:sp>
      <p:sp>
        <p:nvSpPr>
          <p:cNvPr id="24589" name="Text Box 13"/>
          <p:cNvSpPr txBox="1">
            <a:spLocks noChangeArrowheads="1"/>
          </p:cNvSpPr>
          <p:nvPr/>
        </p:nvSpPr>
        <p:spPr bwMode="auto">
          <a:xfrm>
            <a:off x="4427538" y="2060575"/>
            <a:ext cx="71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软</a:t>
            </a:r>
          </a:p>
        </p:txBody>
      </p:sp>
      <p:sp>
        <p:nvSpPr>
          <p:cNvPr id="24590" name="Text Box 14"/>
          <p:cNvSpPr txBox="1">
            <a:spLocks noChangeArrowheads="1"/>
          </p:cNvSpPr>
          <p:nvPr/>
        </p:nvSpPr>
        <p:spPr bwMode="auto">
          <a:xfrm>
            <a:off x="2411413" y="4581525"/>
            <a:ext cx="792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外部因素</a:t>
            </a:r>
          </a:p>
        </p:txBody>
      </p:sp>
      <p:sp>
        <p:nvSpPr>
          <p:cNvPr id="24591" name="Text Box 15"/>
          <p:cNvSpPr txBox="1">
            <a:spLocks noChangeArrowheads="1"/>
          </p:cNvSpPr>
          <p:nvPr/>
        </p:nvSpPr>
        <p:spPr bwMode="auto">
          <a:xfrm>
            <a:off x="4427538" y="3213100"/>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销售</a:t>
            </a:r>
          </a:p>
        </p:txBody>
      </p:sp>
      <p:sp>
        <p:nvSpPr>
          <p:cNvPr id="24592" name="Line 16"/>
          <p:cNvSpPr>
            <a:spLocks noChangeShapeType="1"/>
          </p:cNvSpPr>
          <p:nvPr/>
        </p:nvSpPr>
        <p:spPr bwMode="auto">
          <a:xfrm>
            <a:off x="3059113" y="2349500"/>
            <a:ext cx="2873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7"/>
          <p:cNvSpPr>
            <a:spLocks noChangeShapeType="1"/>
          </p:cNvSpPr>
          <p:nvPr/>
        </p:nvSpPr>
        <p:spPr bwMode="auto">
          <a:xfrm>
            <a:off x="2124075" y="4941888"/>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8"/>
          <p:cNvSpPr>
            <a:spLocks noChangeShapeType="1"/>
          </p:cNvSpPr>
          <p:nvPr/>
        </p:nvSpPr>
        <p:spPr bwMode="auto">
          <a:xfrm>
            <a:off x="2124075" y="2349500"/>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9"/>
          <p:cNvSpPr>
            <a:spLocks noChangeShapeType="1"/>
          </p:cNvSpPr>
          <p:nvPr/>
        </p:nvSpPr>
        <p:spPr bwMode="auto">
          <a:xfrm>
            <a:off x="3059113" y="4941888"/>
            <a:ext cx="2873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Text Box 20"/>
          <p:cNvSpPr txBox="1">
            <a:spLocks noChangeArrowheads="1"/>
          </p:cNvSpPr>
          <p:nvPr/>
        </p:nvSpPr>
        <p:spPr bwMode="auto">
          <a:xfrm>
            <a:off x="3492500" y="5229225"/>
            <a:ext cx="143986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国际环境</a:t>
            </a:r>
          </a:p>
        </p:txBody>
      </p:sp>
      <p:sp>
        <p:nvSpPr>
          <p:cNvPr id="24597" name="Text Box 21"/>
          <p:cNvSpPr txBox="1">
            <a:spLocks noChangeArrowheads="1"/>
          </p:cNvSpPr>
          <p:nvPr/>
        </p:nvSpPr>
        <p:spPr bwMode="auto">
          <a:xfrm>
            <a:off x="3492500" y="4725988"/>
            <a:ext cx="143986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国家政策</a:t>
            </a:r>
          </a:p>
        </p:txBody>
      </p:sp>
      <p:sp>
        <p:nvSpPr>
          <p:cNvPr id="24598" name="Text Box 22"/>
          <p:cNvSpPr txBox="1">
            <a:spLocks noChangeArrowheads="1"/>
          </p:cNvSpPr>
          <p:nvPr/>
        </p:nvSpPr>
        <p:spPr bwMode="auto">
          <a:xfrm>
            <a:off x="3492500" y="4221163"/>
            <a:ext cx="453548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市场（供给与需求、国际与国内等）</a:t>
            </a:r>
          </a:p>
        </p:txBody>
      </p:sp>
      <p:sp>
        <p:nvSpPr>
          <p:cNvPr id="24599" name="Text Box 23"/>
          <p:cNvSpPr txBox="1">
            <a:spLocks noChangeArrowheads="1"/>
          </p:cNvSpPr>
          <p:nvPr/>
        </p:nvSpPr>
        <p:spPr bwMode="auto">
          <a:xfrm>
            <a:off x="1547813" y="188913"/>
            <a:ext cx="6335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a:spcBef>
                <a:spcPct val="50000"/>
              </a:spcBef>
            </a:pPr>
            <a:r>
              <a:rPr lang="zh-CN" altLang="en-US" sz="3600"/>
              <a:t>（微观</a:t>
            </a:r>
            <a:r>
              <a:rPr lang="en-US" altLang="zh-CN" sz="3600"/>
              <a:t>-</a:t>
            </a:r>
            <a:r>
              <a:rPr lang="zh-CN" altLang="en-US" sz="3600"/>
              <a:t>企业）</a:t>
            </a:r>
          </a:p>
        </p:txBody>
      </p:sp>
      <p:sp>
        <p:nvSpPr>
          <p:cNvPr id="24600" name="Rectangle 24"/>
          <p:cNvSpPr>
            <a:spLocks noChangeArrowheads="1"/>
          </p:cNvSpPr>
          <p:nvPr/>
        </p:nvSpPr>
        <p:spPr bwMode="auto">
          <a:xfrm>
            <a:off x="1403350" y="1989138"/>
            <a:ext cx="647700" cy="32400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a:endParaRPr lang="zh-CN" altLang="en-US"/>
          </a:p>
        </p:txBody>
      </p:sp>
      <p:sp>
        <p:nvSpPr>
          <p:cNvPr id="24601" name="Line 25"/>
          <p:cNvSpPr>
            <a:spLocks noChangeShapeType="1"/>
          </p:cNvSpPr>
          <p:nvPr/>
        </p:nvSpPr>
        <p:spPr bwMode="auto">
          <a:xfrm>
            <a:off x="4140200" y="3500438"/>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26"/>
          <p:cNvSpPr>
            <a:spLocks noChangeShapeType="1"/>
          </p:cNvSpPr>
          <p:nvPr/>
        </p:nvSpPr>
        <p:spPr bwMode="auto">
          <a:xfrm>
            <a:off x="4140200" y="1989138"/>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AutoShape 27"/>
          <p:cNvSpPr>
            <a:spLocks/>
          </p:cNvSpPr>
          <p:nvPr/>
        </p:nvSpPr>
        <p:spPr bwMode="auto">
          <a:xfrm>
            <a:off x="4427538" y="1557338"/>
            <a:ext cx="73025" cy="790575"/>
          </a:xfrm>
          <a:prstGeom prst="leftBracket">
            <a:avLst>
              <a:gd name="adj" fmla="val 9021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04" name="AutoShape 28"/>
          <p:cNvSpPr>
            <a:spLocks/>
          </p:cNvSpPr>
          <p:nvPr/>
        </p:nvSpPr>
        <p:spPr bwMode="auto">
          <a:xfrm>
            <a:off x="4427538" y="2852738"/>
            <a:ext cx="73025" cy="1081087"/>
          </a:xfrm>
          <a:prstGeom prst="leftBracket">
            <a:avLst>
              <a:gd name="adj" fmla="val 12337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05" name="Line 29"/>
          <p:cNvSpPr>
            <a:spLocks noChangeShapeType="1"/>
          </p:cNvSpPr>
          <p:nvPr/>
        </p:nvSpPr>
        <p:spPr bwMode="auto">
          <a:xfrm>
            <a:off x="4787900" y="1628775"/>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30"/>
          <p:cNvSpPr>
            <a:spLocks noChangeShapeType="1"/>
          </p:cNvSpPr>
          <p:nvPr/>
        </p:nvSpPr>
        <p:spPr bwMode="auto">
          <a:xfrm>
            <a:off x="5076825" y="2852738"/>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Text Box 31"/>
          <p:cNvSpPr txBox="1">
            <a:spLocks noChangeArrowheads="1"/>
          </p:cNvSpPr>
          <p:nvPr/>
        </p:nvSpPr>
        <p:spPr bwMode="auto">
          <a:xfrm>
            <a:off x="4427538" y="2636838"/>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生产</a:t>
            </a:r>
          </a:p>
        </p:txBody>
      </p:sp>
      <p:sp>
        <p:nvSpPr>
          <p:cNvPr id="24608" name="Text Box 32"/>
          <p:cNvSpPr txBox="1">
            <a:spLocks noChangeArrowheads="1"/>
          </p:cNvSpPr>
          <p:nvPr/>
        </p:nvSpPr>
        <p:spPr bwMode="auto">
          <a:xfrm>
            <a:off x="5219700" y="1412875"/>
            <a:ext cx="194627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1800">
                <a:latin typeface="Tahoma" panose="020B0604030504040204" pitchFamily="34" charset="0"/>
              </a:rPr>
              <a:t>人、财、物等</a:t>
            </a:r>
          </a:p>
        </p:txBody>
      </p:sp>
      <p:sp>
        <p:nvSpPr>
          <p:cNvPr id="24609" name="Text Box 33"/>
          <p:cNvSpPr txBox="1">
            <a:spLocks noChangeArrowheads="1"/>
          </p:cNvSpPr>
          <p:nvPr/>
        </p:nvSpPr>
        <p:spPr bwMode="auto">
          <a:xfrm>
            <a:off x="4427538" y="3716338"/>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服务</a:t>
            </a:r>
          </a:p>
        </p:txBody>
      </p:sp>
      <p:sp>
        <p:nvSpPr>
          <p:cNvPr id="24610" name="Text Box 34"/>
          <p:cNvSpPr txBox="1">
            <a:spLocks noChangeArrowheads="1"/>
          </p:cNvSpPr>
          <p:nvPr/>
        </p:nvSpPr>
        <p:spPr bwMode="auto">
          <a:xfrm>
            <a:off x="5435600" y="3716338"/>
            <a:ext cx="18002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1800">
                <a:latin typeface="Tahoma" panose="020B0604030504040204" pitchFamily="34" charset="0"/>
              </a:rPr>
              <a:t>水平、态度等</a:t>
            </a:r>
          </a:p>
        </p:txBody>
      </p:sp>
      <p:sp>
        <p:nvSpPr>
          <p:cNvPr id="24611" name="Text Box 35"/>
          <p:cNvSpPr txBox="1">
            <a:spLocks noChangeArrowheads="1"/>
          </p:cNvSpPr>
          <p:nvPr/>
        </p:nvSpPr>
        <p:spPr bwMode="auto">
          <a:xfrm>
            <a:off x="5219700" y="1844675"/>
            <a:ext cx="3602038"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1800">
                <a:latin typeface="Tahoma" panose="020B0604030504040204" pitchFamily="34" charset="0"/>
              </a:rPr>
              <a:t>管理、技术、文化、创新、诚信、责任等</a:t>
            </a:r>
          </a:p>
        </p:txBody>
      </p:sp>
      <p:sp>
        <p:nvSpPr>
          <p:cNvPr id="24612" name="Text Box 36"/>
          <p:cNvSpPr txBox="1">
            <a:spLocks noChangeArrowheads="1"/>
          </p:cNvSpPr>
          <p:nvPr/>
        </p:nvSpPr>
        <p:spPr bwMode="auto">
          <a:xfrm>
            <a:off x="5435600" y="3284538"/>
            <a:ext cx="3313113"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1800">
                <a:latin typeface="Tahoma" panose="020B0604030504040204" pitchFamily="34" charset="0"/>
              </a:rPr>
              <a:t>市场需求、消费者等</a:t>
            </a:r>
          </a:p>
        </p:txBody>
      </p:sp>
      <p:sp>
        <p:nvSpPr>
          <p:cNvPr id="24613" name="Text Box 37"/>
          <p:cNvSpPr txBox="1">
            <a:spLocks noChangeArrowheads="1"/>
          </p:cNvSpPr>
          <p:nvPr/>
        </p:nvSpPr>
        <p:spPr bwMode="auto">
          <a:xfrm>
            <a:off x="5435600" y="2565400"/>
            <a:ext cx="338455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1800">
                <a:latin typeface="Tahoma" panose="020B0604030504040204" pitchFamily="34" charset="0"/>
              </a:rPr>
              <a:t>劳动者、质量、技术、创新、成本、劳动生产率等</a:t>
            </a:r>
          </a:p>
        </p:txBody>
      </p:sp>
      <p:sp>
        <p:nvSpPr>
          <p:cNvPr id="24614" name="Line 38"/>
          <p:cNvSpPr>
            <a:spLocks noChangeShapeType="1"/>
          </p:cNvSpPr>
          <p:nvPr/>
        </p:nvSpPr>
        <p:spPr bwMode="auto">
          <a:xfrm>
            <a:off x="5076825" y="3429000"/>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5" name="Line 39"/>
          <p:cNvSpPr>
            <a:spLocks noChangeShapeType="1"/>
          </p:cNvSpPr>
          <p:nvPr/>
        </p:nvSpPr>
        <p:spPr bwMode="auto">
          <a:xfrm>
            <a:off x="5076825" y="3933825"/>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6" name="Line 40"/>
          <p:cNvSpPr>
            <a:spLocks noChangeShapeType="1"/>
          </p:cNvSpPr>
          <p:nvPr/>
        </p:nvSpPr>
        <p:spPr bwMode="auto">
          <a:xfrm>
            <a:off x="4787900" y="2276475"/>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7" name="Line 41"/>
          <p:cNvSpPr>
            <a:spLocks noChangeShapeType="1"/>
          </p:cNvSpPr>
          <p:nvPr/>
        </p:nvSpPr>
        <p:spPr bwMode="auto">
          <a:xfrm>
            <a:off x="1258888" y="3573463"/>
            <a:ext cx="1444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8" name="Line 42"/>
          <p:cNvSpPr>
            <a:spLocks noChangeShapeType="1"/>
          </p:cNvSpPr>
          <p:nvPr/>
        </p:nvSpPr>
        <p:spPr bwMode="auto">
          <a:xfrm>
            <a:off x="4140200" y="1125538"/>
            <a:ext cx="287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9" name="Text Box 43"/>
          <p:cNvSpPr txBox="1">
            <a:spLocks noChangeArrowheads="1"/>
          </p:cNvSpPr>
          <p:nvPr/>
        </p:nvSpPr>
        <p:spPr bwMode="auto">
          <a:xfrm>
            <a:off x="4500563" y="908050"/>
            <a:ext cx="2087562"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1800">
                <a:latin typeface="Tahoma" panose="020B0604030504040204" pitchFamily="34" charset="0"/>
              </a:rPr>
              <a:t>公司制改革</a:t>
            </a:r>
          </a:p>
        </p:txBody>
      </p:sp>
      <p:sp>
        <p:nvSpPr>
          <p:cNvPr id="24620" name="AutoShape 44">
            <a:hlinkClick r:id="rId2" action="ppaction://hlinksldjump" highlightClick="1"/>
          </p:cNvPr>
          <p:cNvSpPr>
            <a:spLocks noChangeArrowheads="1"/>
          </p:cNvSpPr>
          <p:nvPr/>
        </p:nvSpPr>
        <p:spPr bwMode="auto">
          <a:xfrm>
            <a:off x="8101013" y="5949950"/>
            <a:ext cx="503237" cy="35877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p:txBody>
          <a:bodyPr/>
          <a:lstStyle/>
          <a:p>
            <a:r>
              <a:rPr lang="en-US" altLang="zh-CN" b="1" smtClean="0"/>
              <a:t>2014</a:t>
            </a:r>
            <a:r>
              <a:rPr lang="zh-CN" altLang="en-US" b="1" smtClean="0"/>
              <a:t>年高考</a:t>
            </a:r>
          </a:p>
        </p:txBody>
      </p:sp>
      <p:sp>
        <p:nvSpPr>
          <p:cNvPr id="144387" name="Rectangle 3"/>
          <p:cNvSpPr>
            <a:spLocks noGrp="1" noChangeArrowheads="1"/>
          </p:cNvSpPr>
          <p:nvPr>
            <p:ph type="body" idx="4294967295"/>
          </p:nvPr>
        </p:nvSpPr>
        <p:spPr>
          <a:xfrm>
            <a:off x="457200" y="1600200"/>
            <a:ext cx="7931150" cy="4873625"/>
          </a:xfrm>
          <a:noFill/>
          <a:ln>
            <a:solidFill>
              <a:schemeClr val="tx1"/>
            </a:solidFill>
            <a:miter lim="800000"/>
            <a:headEnd/>
            <a:tailEnd/>
          </a:ln>
        </p:spPr>
        <p:txBody>
          <a:bodyPr/>
          <a:lstStyle/>
          <a:p>
            <a:pPr>
              <a:lnSpc>
                <a:spcPct val="90000"/>
              </a:lnSpc>
            </a:pPr>
            <a:r>
              <a:rPr lang="zh-CN" altLang="en-US" sz="2000" smtClean="0"/>
              <a:t>材料一</a:t>
            </a:r>
          </a:p>
          <a:p>
            <a:pPr>
              <a:lnSpc>
                <a:spcPct val="90000"/>
              </a:lnSpc>
            </a:pPr>
            <a:r>
              <a:rPr lang="zh-CN" altLang="en-US" sz="2000" smtClean="0"/>
              <a:t>    </a:t>
            </a:r>
            <a:r>
              <a:rPr lang="en-US" altLang="zh-CN" sz="2000" smtClean="0"/>
              <a:t>2013</a:t>
            </a:r>
            <a:r>
              <a:rPr lang="zh-CN" altLang="en-US" sz="2000" smtClean="0"/>
              <a:t>年</a:t>
            </a:r>
            <a:r>
              <a:rPr lang="en-US" altLang="zh-CN" sz="2000" smtClean="0"/>
              <a:t>3</a:t>
            </a:r>
            <a:r>
              <a:rPr lang="zh-CN" altLang="en-US" sz="2000" smtClean="0"/>
              <a:t>月，十二后全国人大一次会议批准的</a:t>
            </a:r>
            <a:r>
              <a:rPr lang="en-US" altLang="zh-CN" sz="2000" smtClean="0"/>
              <a:t>《</a:t>
            </a:r>
            <a:r>
              <a:rPr lang="zh-CN" altLang="en-US" sz="2000" smtClean="0"/>
              <a:t>国务院机构改革和职能转变方案</a:t>
            </a:r>
            <a:r>
              <a:rPr lang="en-US" altLang="zh-CN" sz="2000" smtClean="0"/>
              <a:t>》</a:t>
            </a:r>
            <a:r>
              <a:rPr lang="zh-CN" altLang="en-US" sz="2000" smtClean="0"/>
              <a:t>明确提出，要减少和下放投资、生产经营活动审批事项，减少资质资格许可和认定，取消不合法不合理的行政事业性收费和政府性基金项目．</a:t>
            </a:r>
            <a:r>
              <a:rPr lang="en-US" altLang="zh-CN" sz="2000" smtClean="0"/>
              <a:t>5</a:t>
            </a:r>
            <a:r>
              <a:rPr lang="zh-CN" altLang="en-US" sz="2000" smtClean="0"/>
              <a:t>月</a:t>
            </a:r>
            <a:r>
              <a:rPr lang="en-US" altLang="zh-CN" sz="2000" smtClean="0"/>
              <a:t>13</a:t>
            </a:r>
            <a:r>
              <a:rPr lang="zh-CN" altLang="en-US" sz="2000" smtClean="0"/>
              <a:t>日，李克强总理强调，继续坚定不移地推行行政审批制度改革，必须把政府的作用与市场和社会的力量结合起来，增加服务供给，满足社会需求。</a:t>
            </a:r>
          </a:p>
          <a:p>
            <a:pPr>
              <a:lnSpc>
                <a:spcPct val="90000"/>
              </a:lnSpc>
            </a:pPr>
            <a:r>
              <a:rPr lang="zh-CN" altLang="en-US" sz="2000" smtClean="0"/>
              <a:t>    </a:t>
            </a:r>
            <a:r>
              <a:rPr lang="en-US" altLang="zh-CN" sz="2000" smtClean="0"/>
              <a:t>2013</a:t>
            </a:r>
            <a:r>
              <a:rPr lang="zh-CN" altLang="en-US" sz="2000" smtClean="0"/>
              <a:t>年，国务院分批取消和下放了</a:t>
            </a:r>
            <a:r>
              <a:rPr lang="en-US" altLang="zh-CN" sz="2000" smtClean="0"/>
              <a:t>416</a:t>
            </a:r>
            <a:r>
              <a:rPr lang="zh-CN" altLang="en-US" sz="2000" smtClean="0"/>
              <a:t>项行政审批等事项，修订政府核准的投资项目目录，推动工商登记制度改革。</a:t>
            </a:r>
            <a:r>
              <a:rPr lang="en-US" altLang="zh-CN" sz="2000" smtClean="0"/>
              <a:t>2014</a:t>
            </a:r>
            <a:r>
              <a:rPr lang="zh-CN" altLang="en-US" sz="2000" smtClean="0"/>
              <a:t>年政府工作报告提出，今年要再取消和下放行政审批事项</a:t>
            </a:r>
            <a:r>
              <a:rPr lang="en-US" altLang="zh-CN" sz="2000" smtClean="0"/>
              <a:t>200</a:t>
            </a:r>
            <a:r>
              <a:rPr lang="zh-CN" altLang="en-US" sz="2000" smtClean="0"/>
              <a:t>项以上。</a:t>
            </a:r>
          </a:p>
          <a:p>
            <a:pPr>
              <a:lnSpc>
                <a:spcPct val="90000"/>
              </a:lnSpc>
            </a:pPr>
            <a:r>
              <a:rPr lang="zh-CN" altLang="en-US" sz="2000" smtClean="0"/>
              <a:t>材料二</a:t>
            </a:r>
          </a:p>
          <a:p>
            <a:pPr>
              <a:lnSpc>
                <a:spcPct val="90000"/>
              </a:lnSpc>
            </a:pPr>
            <a:r>
              <a:rPr lang="zh-CN" altLang="en-US" sz="2000" smtClean="0"/>
              <a:t>    </a:t>
            </a:r>
            <a:r>
              <a:rPr lang="en-US" altLang="zh-CN" sz="2000" smtClean="0"/>
              <a:t>2014</a:t>
            </a:r>
            <a:r>
              <a:rPr lang="zh-CN" altLang="en-US" sz="2000" smtClean="0"/>
              <a:t>年</a:t>
            </a:r>
            <a:r>
              <a:rPr lang="en-US" altLang="zh-CN" sz="2000" smtClean="0"/>
              <a:t>2</a:t>
            </a:r>
            <a:r>
              <a:rPr lang="zh-CN" altLang="en-US" sz="2000" smtClean="0"/>
              <a:t>月，国务院批准了</a:t>
            </a:r>
            <a:r>
              <a:rPr lang="en-US" altLang="zh-CN" sz="2000" smtClean="0"/>
              <a:t>《</a:t>
            </a:r>
            <a:r>
              <a:rPr lang="zh-CN" altLang="en-US" sz="2000" smtClean="0"/>
              <a:t>注册资本登记制度改革方案</a:t>
            </a:r>
            <a:r>
              <a:rPr lang="en-US" altLang="zh-CN" sz="2000" smtClean="0"/>
              <a:t>》</a:t>
            </a:r>
            <a:r>
              <a:rPr lang="zh-CN" altLang="en-US" sz="2000" smtClean="0"/>
              <a:t>，该方案明确了放宽市场准入规则的总体思路，并提出了一系列措施：放松市场主体准入管制，降低准入门槛；实行注册资本认证登记制；改革年检制度和简化住所</a:t>
            </a:r>
            <a:r>
              <a:rPr lang="en-US" altLang="zh-CN" sz="2000" smtClean="0"/>
              <a:t>(</a:t>
            </a:r>
            <a:r>
              <a:rPr lang="zh-CN" altLang="en-US" sz="2000" smtClean="0"/>
              <a:t>经营场所</a:t>
            </a:r>
            <a:r>
              <a:rPr lang="en-US" altLang="zh-CN" sz="2000" smtClean="0"/>
              <a:t>)</a:t>
            </a:r>
            <a:r>
              <a:rPr lang="zh-CN" altLang="en-US" sz="2000" smtClean="0"/>
              <a:t>登记手续等。</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4294967295"/>
          </p:nvPr>
        </p:nvSpPr>
        <p:spPr>
          <a:xfrm>
            <a:off x="0" y="333375"/>
            <a:ext cx="8858250" cy="5973763"/>
          </a:xfrm>
          <a:ln>
            <a:solidFill>
              <a:srgbClr val="FF0000"/>
            </a:solidFill>
            <a:miter lim="800000"/>
            <a:headEnd/>
            <a:tailEnd/>
          </a:ln>
        </p:spPr>
        <p:txBody>
          <a:bodyPr/>
          <a:lstStyle/>
          <a:p>
            <a:pPr>
              <a:lnSpc>
                <a:spcPct val="90000"/>
              </a:lnSpc>
            </a:pPr>
            <a:endParaRPr lang="en-US" altLang="zh-CN" sz="1600" smtClean="0"/>
          </a:p>
          <a:p>
            <a:pPr>
              <a:lnSpc>
                <a:spcPct val="90000"/>
              </a:lnSpc>
            </a:pPr>
            <a:r>
              <a:rPr lang="zh-CN" altLang="en-US" b="1" smtClean="0"/>
              <a:t>材料二</a:t>
            </a:r>
          </a:p>
          <a:p>
            <a:pPr>
              <a:lnSpc>
                <a:spcPct val="90000"/>
              </a:lnSpc>
            </a:pPr>
            <a:r>
              <a:rPr lang="zh-CN" altLang="en-US" smtClean="0"/>
              <a:t>    </a:t>
            </a:r>
            <a:r>
              <a:rPr lang="en-US" altLang="zh-CN" smtClean="0"/>
              <a:t>2014</a:t>
            </a:r>
            <a:r>
              <a:rPr lang="zh-CN" altLang="en-US" smtClean="0"/>
              <a:t>年</a:t>
            </a:r>
            <a:r>
              <a:rPr lang="en-US" altLang="zh-CN" smtClean="0"/>
              <a:t>2</a:t>
            </a:r>
            <a:r>
              <a:rPr lang="zh-CN" altLang="en-US" smtClean="0"/>
              <a:t>月，国务院批准了</a:t>
            </a:r>
            <a:r>
              <a:rPr lang="en-US" altLang="zh-CN" smtClean="0"/>
              <a:t>《</a:t>
            </a:r>
            <a:r>
              <a:rPr lang="zh-CN" altLang="en-US" smtClean="0"/>
              <a:t>注册资本登记制度改革方案</a:t>
            </a:r>
            <a:r>
              <a:rPr lang="en-US" altLang="zh-CN" smtClean="0"/>
              <a:t>》</a:t>
            </a:r>
            <a:r>
              <a:rPr lang="zh-CN" altLang="en-US" smtClean="0"/>
              <a:t>，该方案明确了放宽市场准入规则的总体思路，并提出了一系列措施：放松市场主体准入管制，降低准入门槛；实行注册资本认证登记制；改革年检制度和简化住所</a:t>
            </a:r>
            <a:r>
              <a:rPr lang="en-US" altLang="zh-CN" smtClean="0"/>
              <a:t>(</a:t>
            </a:r>
            <a:r>
              <a:rPr lang="zh-CN" altLang="en-US" smtClean="0"/>
              <a:t>经营场所</a:t>
            </a:r>
            <a:r>
              <a:rPr lang="en-US" altLang="zh-CN" smtClean="0"/>
              <a:t>)</a:t>
            </a:r>
            <a:r>
              <a:rPr lang="zh-CN" altLang="en-US" smtClean="0"/>
              <a:t>登记手续等。</a:t>
            </a:r>
          </a:p>
          <a:p>
            <a:pPr>
              <a:lnSpc>
                <a:spcPct val="90000"/>
              </a:lnSpc>
            </a:pPr>
            <a:r>
              <a:rPr lang="en-US" altLang="zh-CN" b="1" smtClean="0"/>
              <a:t>38(2)</a:t>
            </a:r>
            <a:r>
              <a:rPr lang="zh-CN" altLang="en-US" b="1" smtClean="0"/>
              <a:t>政府放宽市场准入规则会增加市场活力，最终使消费者受益。结合材料二和所学经济知识，分析放宽</a:t>
            </a:r>
            <a:r>
              <a:rPr lang="zh-CN" altLang="en-US" b="1" smtClean="0">
                <a:solidFill>
                  <a:srgbClr val="FF0000"/>
                </a:solidFill>
              </a:rPr>
              <a:t>市场准入规则</a:t>
            </a:r>
            <a:r>
              <a:rPr lang="zh-CN" altLang="en-US" b="1" smtClean="0"/>
              <a:t>是如何通过</a:t>
            </a:r>
            <a:r>
              <a:rPr lang="zh-CN" altLang="en-US" b="1" smtClean="0">
                <a:solidFill>
                  <a:srgbClr val="FF0000"/>
                </a:solidFill>
              </a:rPr>
              <a:t>市场机制</a:t>
            </a:r>
            <a:r>
              <a:rPr lang="zh-CN" altLang="en-US" b="1" smtClean="0"/>
              <a:t>的作用使</a:t>
            </a:r>
            <a:r>
              <a:rPr lang="zh-CN" altLang="en-US" b="1" smtClean="0">
                <a:solidFill>
                  <a:srgbClr val="FF0000"/>
                </a:solidFill>
              </a:rPr>
              <a:t>消费者受益</a:t>
            </a:r>
            <a:r>
              <a:rPr lang="zh-CN" altLang="en-US" b="1" smtClean="0"/>
              <a:t>的。</a:t>
            </a:r>
            <a:r>
              <a:rPr lang="en-US" altLang="zh-CN" b="1" smtClean="0"/>
              <a:t>(14</a:t>
            </a:r>
            <a:r>
              <a:rPr lang="zh-CN" altLang="en-US" b="1" smtClean="0"/>
              <a:t>分</a:t>
            </a:r>
            <a:r>
              <a:rPr lang="en-US" altLang="zh-CN" b="1" smtClean="0"/>
              <a:t>)</a:t>
            </a:r>
          </a:p>
          <a:p>
            <a:pPr>
              <a:lnSpc>
                <a:spcPct val="90000"/>
              </a:lnSpc>
            </a:pPr>
            <a:endParaRPr lang="zh-CN" altLang="en-US" smtClean="0"/>
          </a:p>
          <a:p>
            <a:pPr>
              <a:lnSpc>
                <a:spcPct val="90000"/>
              </a:lnSpc>
            </a:pPr>
            <a:r>
              <a:rPr lang="zh-CN" altLang="en-US" b="1" smtClean="0"/>
              <a:t>答：放宽市场准入规则可以降低企业进入市场的成本，提高企业进入市场的积极性和速度，是市场上企业的数量增加，从而导致</a:t>
            </a:r>
            <a:r>
              <a:rPr lang="zh-CN" altLang="en-US" b="1" smtClean="0">
                <a:solidFill>
                  <a:srgbClr val="FF0000"/>
                </a:solidFill>
              </a:rPr>
              <a:t>供给</a:t>
            </a:r>
            <a:r>
              <a:rPr lang="zh-CN" altLang="en-US" b="1" smtClean="0"/>
              <a:t>增加和</a:t>
            </a:r>
            <a:r>
              <a:rPr lang="zh-CN" altLang="en-US" b="1" smtClean="0">
                <a:solidFill>
                  <a:srgbClr val="FF0000"/>
                </a:solidFill>
              </a:rPr>
              <a:t>竞争</a:t>
            </a:r>
            <a:r>
              <a:rPr lang="zh-CN" altLang="en-US" b="1" smtClean="0"/>
              <a:t>加大；</a:t>
            </a:r>
            <a:r>
              <a:rPr lang="zh-CN" altLang="en-US" b="1" smtClean="0">
                <a:solidFill>
                  <a:srgbClr val="FF0000"/>
                </a:solidFill>
              </a:rPr>
              <a:t>供给增加</a:t>
            </a:r>
            <a:r>
              <a:rPr lang="zh-CN" altLang="en-US" b="1" smtClean="0"/>
              <a:t>意味着商品种类的丰富和数量的增加，有利于满足</a:t>
            </a:r>
            <a:r>
              <a:rPr lang="zh-CN" altLang="en-US" b="1" smtClean="0">
                <a:solidFill>
                  <a:srgbClr val="FF0000"/>
                </a:solidFill>
              </a:rPr>
              <a:t>消费者</a:t>
            </a:r>
            <a:r>
              <a:rPr lang="zh-CN" altLang="en-US" b="1" smtClean="0"/>
              <a:t>的多样化需求；</a:t>
            </a:r>
            <a:r>
              <a:rPr lang="zh-CN" altLang="en-US" b="1" smtClean="0">
                <a:solidFill>
                  <a:srgbClr val="FF0000"/>
                </a:solidFill>
              </a:rPr>
              <a:t>竞争加大</a:t>
            </a:r>
            <a:r>
              <a:rPr lang="zh-CN" altLang="en-US" b="1" smtClean="0"/>
              <a:t>有利于提高商品质量，降低商品价格，最终使</a:t>
            </a:r>
            <a:r>
              <a:rPr lang="zh-CN" altLang="en-US" b="1" smtClean="0">
                <a:solidFill>
                  <a:srgbClr val="FF0000"/>
                </a:solidFill>
              </a:rPr>
              <a:t>消费者</a:t>
            </a:r>
            <a:r>
              <a:rPr lang="zh-CN" altLang="en-US" b="1" smtClean="0"/>
              <a:t>受益。</a:t>
            </a:r>
            <a:endParaRPr lang="zh-CN" altLang="en-US" sz="1600" b="1" smtClean="0"/>
          </a:p>
          <a:p>
            <a:pPr>
              <a:lnSpc>
                <a:spcPct val="90000"/>
              </a:lnSpc>
            </a:pPr>
            <a:endParaRPr lang="zh-CN" altLang="en-US" sz="1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ChangeArrowheads="1"/>
          </p:cNvSpPr>
          <p:nvPr/>
        </p:nvSpPr>
        <p:spPr bwMode="auto">
          <a:xfrm>
            <a:off x="250825" y="1844675"/>
            <a:ext cx="914400" cy="609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3" name="AutoShape 3"/>
          <p:cNvSpPr>
            <a:spLocks noChangeArrowheads="1"/>
          </p:cNvSpPr>
          <p:nvPr/>
        </p:nvSpPr>
        <p:spPr bwMode="auto">
          <a:xfrm>
            <a:off x="3348038" y="2841625"/>
            <a:ext cx="1581150" cy="923925"/>
          </a:xfrm>
          <a:prstGeom prst="flowChartAlternateProcess">
            <a:avLst/>
          </a:prstGeom>
          <a:solidFill>
            <a:srgbClr val="FFFF00"/>
          </a:solidFill>
          <a:ln w="9525">
            <a:solidFill>
              <a:srgbClr val="FF0000"/>
            </a:solidFill>
            <a:miter lim="800000"/>
            <a:headEnd/>
            <a:tailEnd/>
          </a:ln>
        </p:spPr>
        <p:txBody>
          <a:bodyPr anchor="ct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a:spcBef>
                <a:spcPct val="50000"/>
              </a:spcBef>
            </a:pPr>
            <a:r>
              <a:rPr lang="zh-CN" altLang="en-US" sz="2000">
                <a:solidFill>
                  <a:srgbClr val="FF3300"/>
                </a:solidFill>
                <a:latin typeface="Times New Roman" panose="02020603050405020304" pitchFamily="18" charset="0"/>
                <a:ea typeface="黑体" panose="02010609060101010101" pitchFamily="49" charset="-122"/>
              </a:rPr>
              <a:t>社会主义</a:t>
            </a:r>
          </a:p>
          <a:p>
            <a:pPr algn="ctr">
              <a:spcBef>
                <a:spcPct val="50000"/>
              </a:spcBef>
            </a:pPr>
            <a:r>
              <a:rPr lang="zh-CN" altLang="en-US" sz="2000">
                <a:solidFill>
                  <a:srgbClr val="FF3300"/>
                </a:solidFill>
                <a:latin typeface="Times New Roman" panose="02020603050405020304" pitchFamily="18" charset="0"/>
                <a:ea typeface="黑体" panose="02010609060101010101" pitchFamily="49" charset="-122"/>
              </a:rPr>
              <a:t>民主政治</a:t>
            </a:r>
          </a:p>
        </p:txBody>
      </p:sp>
      <p:sp>
        <p:nvSpPr>
          <p:cNvPr id="35844" name="Text Box 4"/>
          <p:cNvSpPr txBox="1">
            <a:spLocks noChangeArrowheads="1"/>
          </p:cNvSpPr>
          <p:nvPr/>
        </p:nvSpPr>
        <p:spPr bwMode="auto">
          <a:xfrm>
            <a:off x="2339975" y="1268413"/>
            <a:ext cx="558800" cy="1268412"/>
          </a:xfrm>
          <a:prstGeom prst="rect">
            <a:avLst/>
          </a:prstGeom>
          <a:solidFill>
            <a:schemeClr val="bg1"/>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solidFill>
                  <a:srgbClr val="FF3300"/>
                </a:solidFill>
                <a:latin typeface="Times New Roman" panose="02020603050405020304" pitchFamily="18" charset="0"/>
                <a:ea typeface="黑体" panose="02010609060101010101" pitchFamily="49" charset="-122"/>
              </a:rPr>
              <a:t>    公民</a:t>
            </a:r>
          </a:p>
        </p:txBody>
      </p:sp>
      <p:sp>
        <p:nvSpPr>
          <p:cNvPr id="35845" name="Text Box 5"/>
          <p:cNvSpPr txBox="1">
            <a:spLocks noChangeArrowheads="1"/>
          </p:cNvSpPr>
          <p:nvPr/>
        </p:nvSpPr>
        <p:spPr bwMode="auto">
          <a:xfrm>
            <a:off x="2339975" y="3573463"/>
            <a:ext cx="558800" cy="1296987"/>
          </a:xfrm>
          <a:prstGeom prst="rect">
            <a:avLst/>
          </a:prstGeom>
          <a:solidFill>
            <a:schemeClr val="bg1"/>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solidFill>
                  <a:srgbClr val="FF3300"/>
                </a:solidFill>
                <a:latin typeface="Times New Roman" panose="02020603050405020304" pitchFamily="18" charset="0"/>
                <a:ea typeface="黑体" panose="02010609060101010101" pitchFamily="49" charset="-122"/>
              </a:rPr>
              <a:t>   政府</a:t>
            </a:r>
          </a:p>
        </p:txBody>
      </p:sp>
      <p:sp>
        <p:nvSpPr>
          <p:cNvPr id="35846" name="Text Box 6"/>
          <p:cNvSpPr txBox="1">
            <a:spLocks noChangeArrowheads="1"/>
          </p:cNvSpPr>
          <p:nvPr/>
        </p:nvSpPr>
        <p:spPr bwMode="auto">
          <a:xfrm>
            <a:off x="5364163" y="1268413"/>
            <a:ext cx="558800" cy="1296987"/>
          </a:xfrm>
          <a:prstGeom prst="rect">
            <a:avLst/>
          </a:prstGeom>
          <a:solidFill>
            <a:schemeClr val="bg1"/>
          </a:solidFill>
          <a:ln w="9525">
            <a:solidFill>
              <a:schemeClr val="tx2"/>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solidFill>
                  <a:srgbClr val="FF3300"/>
                </a:solidFill>
                <a:latin typeface="Times New Roman" panose="02020603050405020304" pitchFamily="18" charset="0"/>
                <a:ea typeface="黑体" panose="02010609060101010101" pitchFamily="49" charset="-122"/>
              </a:rPr>
              <a:t>    制度</a:t>
            </a:r>
          </a:p>
        </p:txBody>
      </p:sp>
      <p:sp>
        <p:nvSpPr>
          <p:cNvPr id="35847" name="Text Box 7"/>
          <p:cNvSpPr txBox="1">
            <a:spLocks noChangeArrowheads="1"/>
          </p:cNvSpPr>
          <p:nvPr/>
        </p:nvSpPr>
        <p:spPr bwMode="auto">
          <a:xfrm>
            <a:off x="5364163" y="3573463"/>
            <a:ext cx="558800" cy="1296987"/>
          </a:xfrm>
          <a:prstGeom prst="rect">
            <a:avLst/>
          </a:prstGeom>
          <a:solidFill>
            <a:schemeClr val="bg1"/>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solidFill>
                  <a:srgbClr val="FF3300"/>
                </a:solidFill>
                <a:latin typeface="Times New Roman" panose="02020603050405020304" pitchFamily="18" charset="0"/>
                <a:ea typeface="黑体" panose="02010609060101010101" pitchFamily="49" charset="-122"/>
              </a:rPr>
              <a:t>   国际</a:t>
            </a:r>
          </a:p>
        </p:txBody>
      </p:sp>
      <p:sp>
        <p:nvSpPr>
          <p:cNvPr id="35848" name="Line 8"/>
          <p:cNvSpPr>
            <a:spLocks noChangeShapeType="1"/>
          </p:cNvSpPr>
          <p:nvPr/>
        </p:nvSpPr>
        <p:spPr bwMode="auto">
          <a:xfrm>
            <a:off x="2124075" y="1989138"/>
            <a:ext cx="2174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9" name="Line 9"/>
          <p:cNvSpPr>
            <a:spLocks noChangeShapeType="1"/>
          </p:cNvSpPr>
          <p:nvPr/>
        </p:nvSpPr>
        <p:spPr bwMode="auto">
          <a:xfrm>
            <a:off x="2195513" y="4076700"/>
            <a:ext cx="21748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0" name="Line 10"/>
          <p:cNvSpPr>
            <a:spLocks noChangeShapeType="1"/>
          </p:cNvSpPr>
          <p:nvPr/>
        </p:nvSpPr>
        <p:spPr bwMode="auto">
          <a:xfrm flipH="1" flipV="1">
            <a:off x="5940425" y="1989138"/>
            <a:ext cx="28733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1" name="Line 11"/>
          <p:cNvSpPr>
            <a:spLocks noChangeShapeType="1"/>
          </p:cNvSpPr>
          <p:nvPr/>
        </p:nvSpPr>
        <p:spPr bwMode="auto">
          <a:xfrm>
            <a:off x="5940425" y="4149725"/>
            <a:ext cx="28892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2" name="Text Box 12"/>
          <p:cNvSpPr txBox="1">
            <a:spLocks noChangeArrowheads="1"/>
          </p:cNvSpPr>
          <p:nvPr/>
        </p:nvSpPr>
        <p:spPr bwMode="auto">
          <a:xfrm>
            <a:off x="3059113" y="1412875"/>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2"/>
                </a:solidFill>
                <a:latin typeface="Times New Roman" panose="02020603050405020304" pitchFamily="18" charset="0"/>
                <a:ea typeface="黑体" panose="02010609060101010101" pitchFamily="49" charset="-122"/>
              </a:rPr>
              <a:t>人民民主专政</a:t>
            </a:r>
          </a:p>
        </p:txBody>
      </p:sp>
      <p:sp>
        <p:nvSpPr>
          <p:cNvPr id="35853" name="Line 13"/>
          <p:cNvSpPr>
            <a:spLocks noChangeShapeType="1"/>
          </p:cNvSpPr>
          <p:nvPr/>
        </p:nvSpPr>
        <p:spPr bwMode="auto">
          <a:xfrm>
            <a:off x="2124075" y="1484313"/>
            <a:ext cx="0" cy="11525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4" name="Line 14"/>
          <p:cNvSpPr>
            <a:spLocks noChangeShapeType="1"/>
          </p:cNvSpPr>
          <p:nvPr/>
        </p:nvSpPr>
        <p:spPr bwMode="auto">
          <a:xfrm>
            <a:off x="1908175" y="2636838"/>
            <a:ext cx="2159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5" name="Line 15"/>
          <p:cNvSpPr>
            <a:spLocks noChangeShapeType="1"/>
          </p:cNvSpPr>
          <p:nvPr/>
        </p:nvSpPr>
        <p:spPr bwMode="auto">
          <a:xfrm>
            <a:off x="1908175" y="1484313"/>
            <a:ext cx="2159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6" name="Text Box 16"/>
          <p:cNvSpPr txBox="1">
            <a:spLocks noChangeArrowheads="1"/>
          </p:cNvSpPr>
          <p:nvPr/>
        </p:nvSpPr>
        <p:spPr bwMode="auto">
          <a:xfrm>
            <a:off x="6300788" y="260350"/>
            <a:ext cx="2700337" cy="8318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latin typeface="Times New Roman" panose="02020603050405020304" pitchFamily="18" charset="0"/>
                <a:ea typeface="黑体" panose="02010609060101010101" pitchFamily="49" charset="-122"/>
              </a:rPr>
              <a:t>人民代表代表大会制度</a:t>
            </a:r>
          </a:p>
        </p:txBody>
      </p:sp>
      <p:sp>
        <p:nvSpPr>
          <p:cNvPr id="35857" name="Line 17"/>
          <p:cNvSpPr>
            <a:spLocks noChangeShapeType="1"/>
          </p:cNvSpPr>
          <p:nvPr/>
        </p:nvSpPr>
        <p:spPr bwMode="auto">
          <a:xfrm>
            <a:off x="6227763" y="1412875"/>
            <a:ext cx="0" cy="11525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8" name="Line 18"/>
          <p:cNvSpPr>
            <a:spLocks noChangeShapeType="1"/>
          </p:cNvSpPr>
          <p:nvPr/>
        </p:nvSpPr>
        <p:spPr bwMode="auto">
          <a:xfrm flipH="1" flipV="1">
            <a:off x="6227763" y="1441450"/>
            <a:ext cx="2159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9" name="Line 19"/>
          <p:cNvSpPr>
            <a:spLocks noChangeShapeType="1"/>
          </p:cNvSpPr>
          <p:nvPr/>
        </p:nvSpPr>
        <p:spPr bwMode="auto">
          <a:xfrm flipH="1" flipV="1">
            <a:off x="6227763" y="2593975"/>
            <a:ext cx="2159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0" name="Line 20"/>
          <p:cNvSpPr>
            <a:spLocks noChangeShapeType="1"/>
          </p:cNvSpPr>
          <p:nvPr/>
        </p:nvSpPr>
        <p:spPr bwMode="auto">
          <a:xfrm flipH="1" flipV="1">
            <a:off x="6227763" y="3673475"/>
            <a:ext cx="2159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1" name="Text Box 21"/>
          <p:cNvSpPr txBox="1">
            <a:spLocks noChangeArrowheads="1"/>
          </p:cNvSpPr>
          <p:nvPr/>
        </p:nvSpPr>
        <p:spPr bwMode="auto">
          <a:xfrm>
            <a:off x="6372225" y="2133600"/>
            <a:ext cx="2736850" cy="46513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latin typeface="Times New Roman" panose="02020603050405020304" pitchFamily="18" charset="0"/>
                <a:ea typeface="黑体" panose="02010609060101010101" pitchFamily="49" charset="-122"/>
              </a:rPr>
              <a:t>民族区域自治制度</a:t>
            </a:r>
          </a:p>
        </p:txBody>
      </p:sp>
      <p:sp>
        <p:nvSpPr>
          <p:cNvPr id="35862" name="Text Box 22"/>
          <p:cNvSpPr txBox="1">
            <a:spLocks noChangeArrowheads="1"/>
          </p:cNvSpPr>
          <p:nvPr/>
        </p:nvSpPr>
        <p:spPr bwMode="auto">
          <a:xfrm>
            <a:off x="6373813" y="1412875"/>
            <a:ext cx="2771775"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400">
                <a:latin typeface="Times New Roman" panose="02020603050405020304" pitchFamily="18" charset="0"/>
                <a:ea typeface="黑体" panose="02010609060101010101" pitchFamily="49" charset="-122"/>
              </a:rPr>
              <a:t>我国的政党制度</a:t>
            </a:r>
          </a:p>
        </p:txBody>
      </p:sp>
      <p:sp>
        <p:nvSpPr>
          <p:cNvPr id="35863" name="Text Box 23"/>
          <p:cNvSpPr txBox="1">
            <a:spLocks noChangeArrowheads="1"/>
          </p:cNvSpPr>
          <p:nvPr/>
        </p:nvSpPr>
        <p:spPr bwMode="auto">
          <a:xfrm>
            <a:off x="6084888" y="2708275"/>
            <a:ext cx="3168650" cy="5270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基层群众自治制度</a:t>
            </a:r>
          </a:p>
        </p:txBody>
      </p:sp>
      <p:sp>
        <p:nvSpPr>
          <p:cNvPr id="35864" name="Text Box 24"/>
          <p:cNvSpPr txBox="1">
            <a:spLocks noChangeArrowheads="1"/>
          </p:cNvSpPr>
          <p:nvPr/>
        </p:nvSpPr>
        <p:spPr bwMode="auto">
          <a:xfrm>
            <a:off x="0" y="1125538"/>
            <a:ext cx="2051050" cy="95408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公民政治权利义务</a:t>
            </a:r>
          </a:p>
        </p:txBody>
      </p:sp>
      <p:sp>
        <p:nvSpPr>
          <p:cNvPr id="35865" name="Text Box 25"/>
          <p:cNvSpPr txBox="1">
            <a:spLocks noChangeArrowheads="1"/>
          </p:cNvSpPr>
          <p:nvPr/>
        </p:nvSpPr>
        <p:spPr bwMode="auto">
          <a:xfrm>
            <a:off x="6516688" y="3322638"/>
            <a:ext cx="1727200" cy="9540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国际社会状况</a:t>
            </a:r>
          </a:p>
        </p:txBody>
      </p:sp>
      <p:sp>
        <p:nvSpPr>
          <p:cNvPr id="35866" name="Line 26"/>
          <p:cNvSpPr>
            <a:spLocks noChangeShapeType="1"/>
          </p:cNvSpPr>
          <p:nvPr/>
        </p:nvSpPr>
        <p:spPr bwMode="auto">
          <a:xfrm>
            <a:off x="6227763" y="3644900"/>
            <a:ext cx="0" cy="11525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7" name="Line 27"/>
          <p:cNvSpPr>
            <a:spLocks noChangeShapeType="1"/>
          </p:cNvSpPr>
          <p:nvPr/>
        </p:nvSpPr>
        <p:spPr bwMode="auto">
          <a:xfrm flipH="1" flipV="1">
            <a:off x="6227763" y="4826000"/>
            <a:ext cx="2159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8" name="Text Box 28"/>
          <p:cNvSpPr txBox="1">
            <a:spLocks noChangeArrowheads="1"/>
          </p:cNvSpPr>
          <p:nvPr/>
        </p:nvSpPr>
        <p:spPr bwMode="auto">
          <a:xfrm>
            <a:off x="6516688" y="4403725"/>
            <a:ext cx="1871662" cy="95408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我国的外交政策</a:t>
            </a:r>
          </a:p>
        </p:txBody>
      </p:sp>
      <p:sp>
        <p:nvSpPr>
          <p:cNvPr id="35869" name="Text Box 29"/>
          <p:cNvSpPr txBox="1">
            <a:spLocks noChangeArrowheads="1"/>
          </p:cNvSpPr>
          <p:nvPr/>
        </p:nvSpPr>
        <p:spPr bwMode="auto">
          <a:xfrm>
            <a:off x="0" y="2319338"/>
            <a:ext cx="2051050" cy="9540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公民参与政治生活</a:t>
            </a:r>
          </a:p>
        </p:txBody>
      </p:sp>
      <p:sp>
        <p:nvSpPr>
          <p:cNvPr id="35870" name="Line 30"/>
          <p:cNvSpPr>
            <a:spLocks noChangeShapeType="1"/>
          </p:cNvSpPr>
          <p:nvPr/>
        </p:nvSpPr>
        <p:spPr bwMode="auto">
          <a:xfrm>
            <a:off x="1042988" y="1628775"/>
            <a:ext cx="0" cy="7207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1" name="Line 31"/>
          <p:cNvSpPr>
            <a:spLocks noChangeShapeType="1"/>
          </p:cNvSpPr>
          <p:nvPr/>
        </p:nvSpPr>
        <p:spPr bwMode="auto">
          <a:xfrm>
            <a:off x="2627313" y="2492375"/>
            <a:ext cx="0" cy="1152525"/>
          </a:xfrm>
          <a:prstGeom prst="line">
            <a:avLst/>
          </a:prstGeom>
          <a:noFill/>
          <a:ln w="25400" cap="rnd">
            <a:solidFill>
              <a:schemeClr val="bg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2" name="Line 32"/>
          <p:cNvSpPr>
            <a:spLocks noChangeShapeType="1"/>
          </p:cNvSpPr>
          <p:nvPr/>
        </p:nvSpPr>
        <p:spPr bwMode="auto">
          <a:xfrm>
            <a:off x="5651500" y="2492375"/>
            <a:ext cx="0" cy="1152525"/>
          </a:xfrm>
          <a:prstGeom prst="line">
            <a:avLst/>
          </a:prstGeom>
          <a:noFill/>
          <a:ln w="25400" cap="rnd">
            <a:solidFill>
              <a:schemeClr val="bg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3" name="Line 33"/>
          <p:cNvSpPr>
            <a:spLocks noChangeShapeType="1"/>
          </p:cNvSpPr>
          <p:nvPr/>
        </p:nvSpPr>
        <p:spPr bwMode="auto">
          <a:xfrm flipH="1" flipV="1">
            <a:off x="2700338" y="4221163"/>
            <a:ext cx="2663825" cy="0"/>
          </a:xfrm>
          <a:prstGeom prst="line">
            <a:avLst/>
          </a:prstGeom>
          <a:noFill/>
          <a:ln w="25400" cap="rnd">
            <a:solidFill>
              <a:schemeClr val="bg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4" name="Line 34"/>
          <p:cNvSpPr>
            <a:spLocks noChangeShapeType="1"/>
          </p:cNvSpPr>
          <p:nvPr/>
        </p:nvSpPr>
        <p:spPr bwMode="auto">
          <a:xfrm flipH="1">
            <a:off x="2843213" y="1773238"/>
            <a:ext cx="2592387" cy="0"/>
          </a:xfrm>
          <a:prstGeom prst="line">
            <a:avLst/>
          </a:prstGeom>
          <a:noFill/>
          <a:ln w="25400" cap="rnd">
            <a:solidFill>
              <a:schemeClr val="bg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5" name="Text Box 35"/>
          <p:cNvSpPr txBox="1">
            <a:spLocks noChangeArrowheads="1"/>
          </p:cNvSpPr>
          <p:nvPr/>
        </p:nvSpPr>
        <p:spPr bwMode="auto">
          <a:xfrm>
            <a:off x="0" y="3397250"/>
            <a:ext cx="2195513" cy="95408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性质职能</a:t>
            </a:r>
            <a:r>
              <a:rPr lang="en-US" altLang="zh-CN" sz="2800">
                <a:latin typeface="Times New Roman" panose="02020603050405020304" pitchFamily="18" charset="0"/>
                <a:ea typeface="黑体" panose="02010609060101010101" pitchFamily="49" charset="-122"/>
              </a:rPr>
              <a:t>+</a:t>
            </a:r>
            <a:r>
              <a:rPr lang="zh-CN" altLang="en-US" sz="2800">
                <a:latin typeface="Times New Roman" panose="02020603050405020304" pitchFamily="18" charset="0"/>
                <a:ea typeface="黑体" panose="02010609060101010101" pitchFamily="49" charset="-122"/>
              </a:rPr>
              <a:t>宗旨原则</a:t>
            </a:r>
          </a:p>
        </p:txBody>
      </p:sp>
      <p:sp>
        <p:nvSpPr>
          <p:cNvPr id="35876" name="Text Box 36"/>
          <p:cNvSpPr txBox="1">
            <a:spLocks noChangeArrowheads="1"/>
          </p:cNvSpPr>
          <p:nvPr/>
        </p:nvSpPr>
        <p:spPr bwMode="auto">
          <a:xfrm>
            <a:off x="0" y="4403725"/>
            <a:ext cx="2195513" cy="95408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800">
                <a:latin typeface="Times New Roman" panose="02020603050405020304" pitchFamily="18" charset="0"/>
                <a:ea typeface="黑体" panose="02010609060101010101" pitchFamily="49" charset="-122"/>
              </a:rPr>
              <a:t>依法行政</a:t>
            </a:r>
            <a:r>
              <a:rPr lang="en-US" altLang="zh-CN" sz="2800">
                <a:latin typeface="Times New Roman" panose="02020603050405020304" pitchFamily="18" charset="0"/>
                <a:ea typeface="黑体" panose="02010609060101010101" pitchFamily="49" charset="-122"/>
              </a:rPr>
              <a:t>+</a:t>
            </a:r>
            <a:r>
              <a:rPr lang="zh-CN" altLang="en-US" sz="2800">
                <a:latin typeface="Times New Roman" panose="02020603050405020304" pitchFamily="18" charset="0"/>
                <a:ea typeface="黑体" panose="02010609060101010101" pitchFamily="49" charset="-122"/>
              </a:rPr>
              <a:t>行政监督</a:t>
            </a:r>
          </a:p>
        </p:txBody>
      </p:sp>
      <p:sp>
        <p:nvSpPr>
          <p:cNvPr id="35877" name="Line 37"/>
          <p:cNvSpPr>
            <a:spLocks noChangeShapeType="1"/>
          </p:cNvSpPr>
          <p:nvPr/>
        </p:nvSpPr>
        <p:spPr bwMode="auto">
          <a:xfrm>
            <a:off x="2195513" y="3673475"/>
            <a:ext cx="0" cy="10795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8" name="Line 38"/>
          <p:cNvSpPr>
            <a:spLocks noChangeShapeType="1"/>
          </p:cNvSpPr>
          <p:nvPr/>
        </p:nvSpPr>
        <p:spPr bwMode="auto">
          <a:xfrm>
            <a:off x="1908175" y="3644900"/>
            <a:ext cx="144463"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9" name="Line 39"/>
          <p:cNvSpPr>
            <a:spLocks noChangeShapeType="1"/>
          </p:cNvSpPr>
          <p:nvPr/>
        </p:nvSpPr>
        <p:spPr bwMode="auto">
          <a:xfrm flipV="1">
            <a:off x="2051050" y="4724400"/>
            <a:ext cx="144463"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0" name="Line 40"/>
          <p:cNvSpPr>
            <a:spLocks noChangeShapeType="1"/>
          </p:cNvSpPr>
          <p:nvPr/>
        </p:nvSpPr>
        <p:spPr bwMode="auto">
          <a:xfrm flipV="1">
            <a:off x="4859338" y="2420938"/>
            <a:ext cx="504825" cy="43021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1" name="Line 41"/>
          <p:cNvSpPr>
            <a:spLocks noChangeShapeType="1"/>
          </p:cNvSpPr>
          <p:nvPr/>
        </p:nvSpPr>
        <p:spPr bwMode="auto">
          <a:xfrm flipH="1" flipV="1">
            <a:off x="2895600" y="2514600"/>
            <a:ext cx="533400" cy="3810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2" name="Line 42"/>
          <p:cNvSpPr>
            <a:spLocks noChangeShapeType="1"/>
          </p:cNvSpPr>
          <p:nvPr/>
        </p:nvSpPr>
        <p:spPr bwMode="auto">
          <a:xfrm>
            <a:off x="4859338" y="3716338"/>
            <a:ext cx="504825" cy="3603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3" name="Line 43"/>
          <p:cNvSpPr>
            <a:spLocks noChangeShapeType="1"/>
          </p:cNvSpPr>
          <p:nvPr/>
        </p:nvSpPr>
        <p:spPr bwMode="auto">
          <a:xfrm>
            <a:off x="4067175" y="1844675"/>
            <a:ext cx="0" cy="9366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4" name="Line 44"/>
          <p:cNvSpPr>
            <a:spLocks noChangeShapeType="1"/>
          </p:cNvSpPr>
          <p:nvPr/>
        </p:nvSpPr>
        <p:spPr bwMode="auto">
          <a:xfrm flipH="1">
            <a:off x="2916238" y="3716338"/>
            <a:ext cx="431800" cy="2889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5" name="Text Box 45"/>
          <p:cNvSpPr txBox="1">
            <a:spLocks noChangeArrowheads="1"/>
          </p:cNvSpPr>
          <p:nvPr/>
        </p:nvSpPr>
        <p:spPr bwMode="auto">
          <a:xfrm>
            <a:off x="3708400" y="2133600"/>
            <a:ext cx="7921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Times New Roman" panose="02020603050405020304" pitchFamily="18" charset="0"/>
                <a:ea typeface="黑体" panose="02010609060101010101" pitchFamily="49" charset="-122"/>
              </a:rPr>
              <a:t>决定</a:t>
            </a:r>
          </a:p>
        </p:txBody>
      </p:sp>
      <p:sp>
        <p:nvSpPr>
          <p:cNvPr id="35886" name="Text Box 46"/>
          <p:cNvSpPr txBox="1">
            <a:spLocks noChangeArrowheads="1"/>
          </p:cNvSpPr>
          <p:nvPr/>
        </p:nvSpPr>
        <p:spPr bwMode="auto">
          <a:xfrm>
            <a:off x="381000" y="57912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endParaRPr lang="zh-CN" altLang="en-US" sz="2400">
              <a:solidFill>
                <a:srgbClr val="FF0000"/>
              </a:solidFill>
            </a:endParaRPr>
          </a:p>
        </p:txBody>
      </p:sp>
      <p:sp>
        <p:nvSpPr>
          <p:cNvPr id="35887" name="Rectangle 47"/>
          <p:cNvSpPr>
            <a:spLocks noGrp="1" noRot="1" noChangeArrowheads="1"/>
          </p:cNvSpPr>
          <p:nvPr>
            <p:ph type="title" idx="4294967295"/>
          </p:nvPr>
        </p:nvSpPr>
        <p:spPr>
          <a:xfrm>
            <a:off x="0" y="260350"/>
            <a:ext cx="8540750" cy="766763"/>
          </a:xfrm>
        </p:spPr>
        <p:txBody>
          <a:bodyPr anchor="ctr"/>
          <a:lstStyle/>
          <a:p>
            <a:r>
              <a:rPr lang="zh-CN" altLang="en-US" sz="3200" b="1" smtClean="0">
                <a:solidFill>
                  <a:srgbClr val="FF0000"/>
                </a:solidFill>
              </a:rPr>
              <a:t>构筑考点间的联系</a:t>
            </a:r>
            <a:br>
              <a:rPr lang="zh-CN" altLang="en-US" sz="3200" b="1" smtClean="0">
                <a:solidFill>
                  <a:srgbClr val="FF0000"/>
                </a:solidFill>
              </a:rPr>
            </a:br>
            <a:endParaRPr lang="zh-CN" altLang="en-US" sz="3200" b="1" smtClean="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74675" y="304800"/>
            <a:ext cx="8001000" cy="747713"/>
          </a:xfrm>
        </p:spPr>
        <p:txBody>
          <a:bodyPr/>
          <a:lstStyle/>
          <a:p>
            <a:r>
              <a:rPr lang="zh-CN" altLang="en-US" b="1" smtClean="0">
                <a:solidFill>
                  <a:schemeClr val="tx1"/>
                </a:solidFill>
              </a:rPr>
              <a:t>近年政治生活主观题的启示</a:t>
            </a:r>
          </a:p>
        </p:txBody>
      </p:sp>
      <p:graphicFrame>
        <p:nvGraphicFramePr>
          <p:cNvPr id="86106" name="Group 90"/>
          <p:cNvGraphicFramePr>
            <a:graphicFrameLocks noGrp="1"/>
          </p:cNvGraphicFramePr>
          <p:nvPr>
            <p:ph idx="4294967295"/>
          </p:nvPr>
        </p:nvGraphicFramePr>
        <p:xfrm>
          <a:off x="323850" y="1052513"/>
          <a:ext cx="8424863" cy="5922962"/>
        </p:xfrm>
        <a:graphic>
          <a:graphicData uri="http://schemas.openxmlformats.org/drawingml/2006/table">
            <a:tbl>
              <a:tblPr/>
              <a:tblGrid>
                <a:gridCol w="817563"/>
                <a:gridCol w="6762750"/>
                <a:gridCol w="844550"/>
              </a:tblGrid>
              <a:tr h="396854">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年份</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设问</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分值</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03">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2009</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1</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）结合上述材料分析我国政府的责任和具体职能。</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21">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2010</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）煤矿安全生产事故发生后，为什么必须对相关政府官员进行行政问责</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结合煤矿安全生产提出建设责任政府的建议。</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37">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2011</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1</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）结合材料一，说明全国人大代表、全国人大在推动我国科技进步中行使的职权及其作用。</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37">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2012</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）结合材料二 ，运用政治生活知识说明我国政府为什么提高民生支出在财政预算中的比例？</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786">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2013</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1</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）结合材料一，运用政治生活知识，说明在社会主义文化强国建设过程中，中国共产党是如何发挥领导作用的。</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786">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4</a:t>
                      </a:r>
                      <a:endPar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0" i="0" u="none" strike="noStrike" cap="none" normalizeH="0" baseline="0" smtClean="0">
                          <a:ln>
                            <a:noFill/>
                          </a:ln>
                          <a:solidFill>
                            <a:schemeClr val="tx1"/>
                          </a:solidFill>
                          <a:effectLst/>
                          <a:latin typeface="Century Schoolbook" pitchFamily="18" charset="0"/>
                          <a:ea typeface="宋体" pitchFamily="2" charset="-122"/>
                        </a:rPr>
                        <a:t> </a:t>
                      </a:r>
                      <a:r>
                        <a:rPr kumimoji="0" lang="zh-CN" altLang="en-US" sz="2000" b="1" i="0" u="none" strike="noStrike" cap="none" normalizeH="0" baseline="0" smtClean="0">
                          <a:ln>
                            <a:noFill/>
                          </a:ln>
                          <a:solidFill>
                            <a:srgbClr val="0033CC"/>
                          </a:solidFill>
                          <a:effectLst/>
                          <a:latin typeface="宋体" pitchFamily="2" charset="-122"/>
                          <a:ea typeface="宋体" pitchFamily="2" charset="-122"/>
                        </a:rPr>
                        <a:t>(1)结合材料一，运用政治生活知识，说明我国政府深化行政审批制度改革的重大意义。</a:t>
                      </a:r>
                    </a:p>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zh-CN" altLang="en-US" sz="2000" b="1" i="0" u="none" strike="noStrike" cap="none" normalizeH="0" baseline="0" smtClean="0">
                        <a:ln>
                          <a:noFill/>
                        </a:ln>
                        <a:solidFill>
                          <a:srgbClr val="0033CC"/>
                        </a:solidFill>
                        <a:effectLst/>
                        <a:latin typeface="宋体" pitchFamily="2" charset="-122"/>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37">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1" i="0" u="none" strike="noStrike" cap="none" normalizeH="0" baseline="0" smtClean="0">
                          <a:ln>
                            <a:noFill/>
                          </a:ln>
                          <a:solidFill>
                            <a:schemeClr val="tx1"/>
                          </a:solidFill>
                          <a:effectLst/>
                          <a:latin typeface="Century Schoolbook" pitchFamily="18" charset="0"/>
                          <a:ea typeface="宋体" pitchFamily="2" charset="-122"/>
                        </a:rPr>
                        <a:t>2015</a:t>
                      </a:r>
                      <a:endParaRPr kumimoji="0" lang="en-US" sz="2000" b="1"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a:t>
                      </a:r>
                      <a:r>
                        <a:rPr kumimoji="0" lang="en-US" altLang="zh-CN" sz="2000" b="1" i="0" u="none" strike="noStrike" cap="none" normalizeH="0" baseline="0" smtClean="0">
                          <a:ln>
                            <a:noFill/>
                          </a:ln>
                          <a:solidFill>
                            <a:srgbClr val="0033CC"/>
                          </a:solidFill>
                          <a:effectLst/>
                          <a:latin typeface="Century Schoolbook" pitchFamily="18" charset="0"/>
                          <a:ea typeface="宋体" pitchFamily="2" charset="-122"/>
                        </a:rPr>
                        <a:t>1</a:t>
                      </a: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）结合材料一和所学政治知识，说明政府应该如何强化预算管理。</a:t>
                      </a: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0" i="0" u="none" strike="noStrike" cap="none" normalizeH="0" baseline="0" smtClean="0">
                          <a:ln>
                            <a:noFill/>
                          </a:ln>
                          <a:solidFill>
                            <a:schemeClr val="tx1"/>
                          </a:solidFill>
                          <a:effectLst/>
                          <a:latin typeface="Century Schoolbook" pitchFamily="18" charset="0"/>
                          <a:ea typeface="宋体" pitchFamily="2" charset="-122"/>
                        </a:rPr>
                        <a:t>12</a:t>
                      </a:r>
                      <a:r>
                        <a:rPr kumimoji="0" lang="zh-CN" altLang="en-US" sz="2000" b="0" i="0" u="none" strike="noStrike" cap="none" normalizeH="0" baseline="0" smtClean="0">
                          <a:ln>
                            <a:noFill/>
                          </a:ln>
                          <a:solidFill>
                            <a:schemeClr val="tx1"/>
                          </a:solidFill>
                          <a:effectLst/>
                          <a:latin typeface="Century Schoolbook" pitchFamily="18" charset="0"/>
                          <a:ea typeface="宋体" pitchFamily="2" charset="-122"/>
                        </a:rPr>
                        <a:t>分</a:t>
                      </a: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4294967295"/>
          </p:nvPr>
        </p:nvSpPr>
        <p:spPr>
          <a:xfrm>
            <a:off x="395288" y="3357563"/>
            <a:ext cx="7972425" cy="2644775"/>
          </a:xfrm>
        </p:spPr>
        <p:txBody>
          <a:bodyPr/>
          <a:lstStyle/>
          <a:p>
            <a:pPr eaLnBrk="1" hangingPunct="1">
              <a:lnSpc>
                <a:spcPct val="80000"/>
              </a:lnSpc>
            </a:pPr>
            <a:r>
              <a:rPr lang="zh-CN" altLang="en-US" sz="1600" smtClean="0"/>
              <a:t>（</a:t>
            </a:r>
            <a:r>
              <a:rPr lang="en-US" altLang="zh-CN" sz="1600" smtClean="0"/>
              <a:t>1</a:t>
            </a:r>
            <a:r>
              <a:rPr lang="zh-CN" altLang="en-US" sz="1600" smtClean="0"/>
              <a:t>）结合</a:t>
            </a:r>
            <a:r>
              <a:rPr lang="zh-CN" altLang="en-US" sz="1600" u="sng" smtClean="0"/>
              <a:t>材料一</a:t>
            </a:r>
            <a:r>
              <a:rPr lang="zh-CN" altLang="en-US" sz="1600" smtClean="0"/>
              <a:t>，说明</a:t>
            </a:r>
            <a:r>
              <a:rPr lang="zh-CN" altLang="en-US" sz="1600" u="sng" smtClean="0"/>
              <a:t>全国人大代表</a:t>
            </a:r>
            <a:r>
              <a:rPr lang="zh-CN" altLang="en-US" sz="1600" smtClean="0"/>
              <a:t>，</a:t>
            </a:r>
            <a:r>
              <a:rPr lang="zh-CN" altLang="en-US" sz="1600" u="sng" smtClean="0"/>
              <a:t>全国人大</a:t>
            </a:r>
            <a:r>
              <a:rPr lang="zh-CN" altLang="en-US" sz="1600" smtClean="0"/>
              <a:t>在</a:t>
            </a:r>
            <a:r>
              <a:rPr lang="zh-CN" altLang="en-US" sz="1600" u="sng" smtClean="0">
                <a:latin typeface="仿宋" panose="02010609060101010101" pitchFamily="49" charset="-122"/>
                <a:ea typeface="仿宋" panose="02010609060101010101" pitchFamily="49" charset="-122"/>
              </a:rPr>
              <a:t>推动我国科技进步中</a:t>
            </a:r>
            <a:r>
              <a:rPr lang="zh-CN" altLang="en-US" sz="1600" smtClean="0"/>
              <a:t>行使的</a:t>
            </a:r>
            <a:r>
              <a:rPr lang="zh-CN" altLang="en-US" sz="1600" u="sng" smtClean="0"/>
              <a:t>职权及其作用</a:t>
            </a:r>
            <a:r>
              <a:rPr lang="zh-CN" altLang="en-US" sz="1600" smtClean="0"/>
              <a:t>。</a:t>
            </a:r>
            <a:endParaRPr lang="en-US" sz="1600" smtClean="0"/>
          </a:p>
          <a:p>
            <a:pPr eaLnBrk="1" hangingPunct="1">
              <a:lnSpc>
                <a:spcPct val="80000"/>
              </a:lnSpc>
            </a:pPr>
            <a:r>
              <a:rPr lang="en-US" sz="1600" smtClean="0"/>
              <a:t>      </a:t>
            </a:r>
            <a:r>
              <a:rPr lang="zh-CN" altLang="en-US" sz="1600" smtClean="0"/>
              <a:t>通过法</a:t>
            </a:r>
            <a:r>
              <a:rPr lang="en-US" sz="1600" smtClean="0"/>
              <a:t>                             </a:t>
            </a:r>
            <a:r>
              <a:rPr lang="zh-CN" altLang="en-US" sz="1600" smtClean="0">
                <a:solidFill>
                  <a:srgbClr val="FF0000"/>
                </a:solidFill>
              </a:rPr>
              <a:t>提案权</a:t>
            </a:r>
            <a:r>
              <a:rPr lang="zh-CN" altLang="en-US" sz="1600" smtClean="0"/>
              <a:t>               </a:t>
            </a:r>
            <a:r>
              <a:rPr lang="zh-CN" altLang="en-US" sz="1600" smtClean="0">
                <a:solidFill>
                  <a:srgbClr val="FF0000"/>
                </a:solidFill>
              </a:rPr>
              <a:t>立法权</a:t>
            </a:r>
            <a:endParaRPr lang="en-US" sz="1600" smtClean="0">
              <a:solidFill>
                <a:srgbClr val="FF0000"/>
              </a:solidFill>
            </a:endParaRPr>
          </a:p>
          <a:p>
            <a:pPr eaLnBrk="1" hangingPunct="1">
              <a:lnSpc>
                <a:spcPct val="80000"/>
              </a:lnSpc>
            </a:pPr>
            <a:r>
              <a:rPr lang="en-US" sz="1600" smtClean="0"/>
              <a:t>     </a:t>
            </a:r>
            <a:r>
              <a:rPr lang="zh-CN" altLang="en-US" sz="1600" smtClean="0"/>
              <a:t>执法检查</a:t>
            </a:r>
            <a:r>
              <a:rPr lang="en-US" sz="1600" smtClean="0"/>
              <a:t>                           </a:t>
            </a:r>
            <a:r>
              <a:rPr lang="zh-CN" altLang="en-US" sz="1600" smtClean="0"/>
              <a:t>质询权               任免权</a:t>
            </a:r>
            <a:endParaRPr lang="en-US" sz="1600" smtClean="0"/>
          </a:p>
          <a:p>
            <a:pPr eaLnBrk="1" hangingPunct="1">
              <a:lnSpc>
                <a:spcPct val="80000"/>
              </a:lnSpc>
            </a:pPr>
            <a:r>
              <a:rPr lang="en-US" sz="1600" smtClean="0"/>
              <a:t>      </a:t>
            </a:r>
            <a:r>
              <a:rPr lang="zh-CN" altLang="en-US" sz="1600" smtClean="0"/>
              <a:t>提建议</a:t>
            </a:r>
            <a:r>
              <a:rPr lang="en-US" sz="1600" smtClean="0"/>
              <a:t>                                                      </a:t>
            </a:r>
            <a:r>
              <a:rPr lang="zh-CN" altLang="en-US" sz="1600" smtClean="0">
                <a:solidFill>
                  <a:srgbClr val="FF0000"/>
                </a:solidFill>
              </a:rPr>
              <a:t>监督权</a:t>
            </a:r>
            <a:endParaRPr lang="en-US" sz="1600" smtClean="0">
              <a:solidFill>
                <a:srgbClr val="FF0000"/>
              </a:solidFill>
            </a:endParaRPr>
          </a:p>
          <a:p>
            <a:pPr eaLnBrk="1" hangingPunct="1">
              <a:lnSpc>
                <a:spcPct val="80000"/>
              </a:lnSpc>
            </a:pPr>
            <a:r>
              <a:rPr lang="en-US" sz="1600" smtClean="0"/>
              <a:t>      </a:t>
            </a:r>
            <a:r>
              <a:rPr lang="zh-CN" altLang="en-US" sz="1600" smtClean="0"/>
              <a:t>征求意见 </a:t>
            </a:r>
            <a:r>
              <a:rPr lang="en-US" sz="1600" smtClean="0"/>
              <a:t>                                                  </a:t>
            </a:r>
            <a:r>
              <a:rPr lang="zh-CN" altLang="en-US" sz="1600" smtClean="0"/>
              <a:t>决定权</a:t>
            </a:r>
            <a:endParaRPr lang="en-US" sz="1600" smtClean="0"/>
          </a:p>
          <a:p>
            <a:pPr eaLnBrk="1" hangingPunct="1">
              <a:lnSpc>
                <a:spcPct val="80000"/>
              </a:lnSpc>
            </a:pPr>
            <a:endParaRPr lang="zh-CN" altLang="en-US" sz="1600" smtClean="0"/>
          </a:p>
        </p:txBody>
      </p:sp>
      <p:cxnSp>
        <p:nvCxnSpPr>
          <p:cNvPr id="148483" name="直接箭头连接符 5"/>
          <p:cNvCxnSpPr>
            <a:cxnSpLocks noChangeShapeType="1"/>
          </p:cNvCxnSpPr>
          <p:nvPr/>
        </p:nvCxnSpPr>
        <p:spPr bwMode="auto">
          <a:xfrm rot="5400000">
            <a:off x="3135313" y="3929062"/>
            <a:ext cx="571500" cy="3175"/>
          </a:xfrm>
          <a:prstGeom prst="straightConnector1">
            <a:avLst/>
          </a:prstGeom>
          <a:noFill/>
          <a:ln w="9525">
            <a:solidFill>
              <a:srgbClr val="00E4A7"/>
            </a:solidFill>
            <a:round/>
            <a:headEnd/>
            <a:tailEnd type="arrow" w="med" len="med"/>
          </a:ln>
          <a:extLst>
            <a:ext uri="{909E8E84-426E-40DD-AFC4-6F175D3DCCD1}">
              <a14:hiddenFill xmlns:a14="http://schemas.microsoft.com/office/drawing/2010/main">
                <a:noFill/>
              </a14:hiddenFill>
            </a:ext>
          </a:extLst>
        </p:spPr>
      </p:cxnSp>
      <p:cxnSp>
        <p:nvCxnSpPr>
          <p:cNvPr id="148484" name="直接箭头连接符 7"/>
          <p:cNvCxnSpPr>
            <a:cxnSpLocks noChangeShapeType="1"/>
          </p:cNvCxnSpPr>
          <p:nvPr/>
        </p:nvCxnSpPr>
        <p:spPr bwMode="auto">
          <a:xfrm rot="5400000">
            <a:off x="4574382" y="3858419"/>
            <a:ext cx="571500" cy="1587"/>
          </a:xfrm>
          <a:prstGeom prst="straightConnector1">
            <a:avLst/>
          </a:prstGeom>
          <a:noFill/>
          <a:ln w="9525">
            <a:solidFill>
              <a:srgbClr val="00E4A7"/>
            </a:solidFill>
            <a:round/>
            <a:headEnd/>
            <a:tailEnd type="arrow" w="med" len="med"/>
          </a:ln>
          <a:extLst>
            <a:ext uri="{909E8E84-426E-40DD-AFC4-6F175D3DCCD1}">
              <a14:hiddenFill xmlns:a14="http://schemas.microsoft.com/office/drawing/2010/main">
                <a:noFill/>
              </a14:hiddenFill>
            </a:ext>
          </a:extLst>
        </p:spPr>
      </p:cxnSp>
      <p:cxnSp>
        <p:nvCxnSpPr>
          <p:cNvPr id="148485" name="直接箭头连接符 8"/>
          <p:cNvCxnSpPr>
            <a:cxnSpLocks noChangeShapeType="1"/>
          </p:cNvCxnSpPr>
          <p:nvPr/>
        </p:nvCxnSpPr>
        <p:spPr bwMode="auto">
          <a:xfrm rot="5400000">
            <a:off x="1371600" y="4037013"/>
            <a:ext cx="928687" cy="1588"/>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aphicFrame>
        <p:nvGraphicFramePr>
          <p:cNvPr id="148513" name="Group 33"/>
          <p:cNvGraphicFramePr>
            <a:graphicFrameLocks noGrp="1"/>
          </p:cNvGraphicFramePr>
          <p:nvPr/>
        </p:nvGraphicFramePr>
        <p:xfrm>
          <a:off x="358775" y="260350"/>
          <a:ext cx="8785225" cy="3079750"/>
        </p:xfrm>
        <a:graphic>
          <a:graphicData uri="http://schemas.openxmlformats.org/drawingml/2006/table">
            <a:tbl>
              <a:tblPr/>
              <a:tblGrid>
                <a:gridCol w="871538"/>
                <a:gridCol w="7913687"/>
              </a:tblGrid>
              <a:tr h="38417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1993</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八届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全国人大常委会</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第二次会议</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通过</a:t>
                      </a: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中华人民共和国科学技术进步</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法</a:t>
                      </a: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 </a:t>
                      </a:r>
                      <a:endPar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1997</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八届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全国人大常委会</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对科技进步法的实施情况进行</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执法检查</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2003</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100</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名</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人大代表</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在十届全国人大一次会议上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提出</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关于</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修改</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科技进步</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法的议案</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2004</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十届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全国人大常委会</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将修改科技进步法列入人大立法规划项目，并</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向社会</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各界广泛</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征求意见建议</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 </a:t>
                      </a:r>
                      <a:endParaRPr kumimoji="0" lang="zh-CN" altLang="en-US" sz="1200" b="1"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2006</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十届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全国人大</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四次会议</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收到</a:t>
                      </a: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1000</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多件</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议案</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，其中</a:t>
                      </a: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33.1%</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的议案涉及科技进步法修改、科技成果转换、促进自主创新以及教育体制改革等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2007</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修改后的科技进步</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法</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在十届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全国人大常委会</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第三十一次会议获得</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通过</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2010</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年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defRPr>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十一届</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全国人大常委会</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对新修订的科技进步法进行</a:t>
                      </a:r>
                      <a:r>
                        <a:rPr kumimoji="0" lang="zh-CN" altLang="en-US" sz="1200" b="0" i="0" u="none" strike="noStrike" cap="none" normalizeH="0" baseline="0" smtClean="0">
                          <a:ln>
                            <a:noFill/>
                          </a:ln>
                          <a:solidFill>
                            <a:srgbClr val="FF0000"/>
                          </a:solidFill>
                          <a:effectLst/>
                          <a:latin typeface="Century Schoolbook" panose="02040604050505020304" pitchFamily="18" charset="0"/>
                          <a:ea typeface="华文细黑" panose="02010600040101010101" pitchFamily="2" charset="-122"/>
                        </a:rPr>
                        <a:t>执法检查</a:t>
                      </a:r>
                      <a:r>
                        <a:rPr kumimoji="0" lang="zh-CN" altLang="en-US" sz="1200" b="0" i="0" u="none" strike="noStrike" cap="none" normalizeH="0" baseline="0" smtClean="0">
                          <a:ln>
                            <a:noFill/>
                          </a:ln>
                          <a:solidFill>
                            <a:schemeClr val="tx1"/>
                          </a:solidFill>
                          <a:effectLst/>
                          <a:latin typeface="Century Schoolbook" panose="02040604050505020304" pitchFamily="18" charset="0"/>
                          <a:ea typeface="华文细黑" panose="0201060004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3440" name="Text Box 32"/>
          <p:cNvSpPr txBox="1">
            <a:spLocks noChangeArrowheads="1"/>
          </p:cNvSpPr>
          <p:nvPr/>
        </p:nvSpPr>
        <p:spPr bwMode="auto">
          <a:xfrm>
            <a:off x="827088" y="260350"/>
            <a:ext cx="309562" cy="365125"/>
          </a:xfrm>
          <a:prstGeom prst="rect">
            <a:avLst/>
          </a:prstGeom>
          <a:noFill/>
          <a:ln w="9525">
            <a:noFill/>
            <a:miter lim="800000"/>
            <a:headEnd/>
            <a:tailEnd/>
          </a:ln>
        </p:spPr>
        <p:txBody>
          <a:bodyPr wrap="none">
            <a:spAutoFit/>
          </a:bodyPr>
          <a:lstStyle/>
          <a:p>
            <a:pPr>
              <a:defRPr/>
            </a:pPr>
            <a:endParaRPr lang="zh-CN" altLang="en-US" sz="1800" b="0">
              <a:solidFill>
                <a:schemeClr val="tx1"/>
              </a:solidFill>
              <a:effectLst>
                <a:outerShdw blurRad="38100" dist="38100" dir="2700000" algn="tl">
                  <a:srgbClr val="C0C0C0"/>
                </a:outerShdw>
              </a:effectLst>
              <a:latin typeface="Tahoma" pitchFamily="34" charset="0"/>
            </a:endParaRPr>
          </a:p>
        </p:txBody>
      </p:sp>
      <p:sp>
        <p:nvSpPr>
          <p:cNvPr id="148514" name="内容占位符 2"/>
          <p:cNvSpPr>
            <a:spLocks/>
          </p:cNvSpPr>
          <p:nvPr/>
        </p:nvSpPr>
        <p:spPr bwMode="auto">
          <a:xfrm>
            <a:off x="395288" y="4978400"/>
            <a:ext cx="8748712"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eaLnBrk="0" hangingPunct="0">
              <a:spcBef>
                <a:spcPct val="20000"/>
              </a:spcBef>
              <a:buClr>
                <a:schemeClr val="accent1"/>
              </a:buClr>
              <a:buSzPct val="70000"/>
              <a:buFont typeface="Wingdings" panose="05000000000000000000" pitchFamily="2"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eaLnBrk="0" hangingPunct="0">
              <a:spcBef>
                <a:spcPct val="20000"/>
              </a:spcBef>
              <a:buClr>
                <a:schemeClr val="accent1"/>
              </a:buClr>
              <a:buSzPct val="7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eaLnBrk="0" hangingPunct="0">
              <a:spcBef>
                <a:spcPct val="20000"/>
              </a:spcBef>
              <a:buClr>
                <a:schemeClr val="accent1"/>
              </a:buClr>
              <a:buSzPct val="70000"/>
              <a:buFont typeface="Wingdings" panose="05000000000000000000" pitchFamily="2"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
              <a:defRPr sz="1600">
                <a:solidFill>
                  <a:schemeClr val="tx1"/>
                </a:solidFill>
                <a:latin typeface="Century Schoolbook" panose="02040604050505020304" pitchFamily="18"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b="0" u="sng">
                <a:solidFill>
                  <a:srgbClr val="FF0000"/>
                </a:solidFill>
              </a:rPr>
              <a:t>全国人大代表</a:t>
            </a:r>
            <a:r>
              <a:rPr lang="zh-CN" altLang="en-US" b="0"/>
              <a:t>行使</a:t>
            </a:r>
            <a:r>
              <a:rPr lang="zh-CN" altLang="en-US" b="0" u="sng">
                <a:solidFill>
                  <a:srgbClr val="184EFA"/>
                </a:solidFill>
              </a:rPr>
              <a:t>提案权</a:t>
            </a:r>
            <a:r>
              <a:rPr lang="zh-CN" altLang="en-US" b="0"/>
              <a:t>，</a:t>
            </a:r>
            <a:r>
              <a:rPr lang="zh-CN" altLang="en-US" b="0" i="1">
                <a:solidFill>
                  <a:srgbClr val="FF9900"/>
                </a:solidFill>
                <a:latin typeface="楷体" panose="02010609060101010101" pitchFamily="49" charset="-122"/>
                <a:ea typeface="楷体" panose="02010609060101010101" pitchFamily="49" charset="-122"/>
              </a:rPr>
              <a:t>使科技进步</a:t>
            </a:r>
            <a:r>
              <a:rPr lang="zh-CN" altLang="en-US" b="0">
                <a:solidFill>
                  <a:srgbClr val="FF66CC"/>
                </a:solidFill>
                <a:latin typeface="楷体" panose="02010609060101010101" pitchFamily="49" charset="-122"/>
                <a:ea typeface="楷体" panose="02010609060101010101" pitchFamily="49" charset="-122"/>
              </a:rPr>
              <a:t>法的修订更好地反映人民的意愿，适应社会发展要求。</a:t>
            </a:r>
            <a:endParaRPr lang="en-US" b="0">
              <a:solidFill>
                <a:srgbClr val="FF66CC"/>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pPr>
            <a:r>
              <a:rPr lang="zh-CN" altLang="en-US" b="0" u="sng">
                <a:solidFill>
                  <a:srgbClr val="FF0000"/>
                </a:solidFill>
              </a:rPr>
              <a:t>全国人大</a:t>
            </a:r>
            <a:r>
              <a:rPr lang="zh-CN" altLang="en-US" b="0"/>
              <a:t>是最高国家权力机关，</a:t>
            </a:r>
            <a:r>
              <a:rPr lang="zh-CN" altLang="en-US" b="0" u="sng">
                <a:solidFill>
                  <a:srgbClr val="FF0000"/>
                </a:solidFill>
              </a:rPr>
              <a:t>全国人大及其常委会</a:t>
            </a:r>
            <a:r>
              <a:rPr lang="zh-CN" altLang="en-US" b="0"/>
              <a:t>行使</a:t>
            </a:r>
            <a:r>
              <a:rPr lang="zh-CN" altLang="en-US" b="0" u="sng">
                <a:solidFill>
                  <a:srgbClr val="184EFA"/>
                </a:solidFill>
              </a:rPr>
              <a:t>立法权</a:t>
            </a:r>
            <a:r>
              <a:rPr lang="zh-CN" altLang="en-US" b="0"/>
              <a:t>，</a:t>
            </a:r>
            <a:r>
              <a:rPr lang="zh-CN" altLang="en-US" b="0" i="1">
                <a:solidFill>
                  <a:srgbClr val="FF9900"/>
                </a:solidFill>
                <a:latin typeface="楷体" panose="02010609060101010101" pitchFamily="49" charset="-122"/>
                <a:ea typeface="楷体" panose="02010609060101010101" pitchFamily="49" charset="-122"/>
              </a:rPr>
              <a:t>制定并完善科技进步法，为我国科技进步</a:t>
            </a:r>
            <a:r>
              <a:rPr lang="zh-CN" altLang="en-US" b="0">
                <a:solidFill>
                  <a:srgbClr val="FF66CC"/>
                </a:solidFill>
                <a:latin typeface="楷体" panose="02010609060101010101" pitchFamily="49" charset="-122"/>
                <a:ea typeface="楷体" panose="02010609060101010101" pitchFamily="49" charset="-122"/>
              </a:rPr>
              <a:t>提供了法律保障。</a:t>
            </a:r>
            <a:endParaRPr lang="en-US" b="0">
              <a:solidFill>
                <a:srgbClr val="FF66CC"/>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pPr>
            <a:r>
              <a:rPr lang="zh-CN" altLang="en-US" b="0" u="sng">
                <a:solidFill>
                  <a:srgbClr val="FF0000"/>
                </a:solidFill>
              </a:rPr>
              <a:t>全国人大常委会</a:t>
            </a:r>
            <a:r>
              <a:rPr lang="zh-CN" altLang="en-US" b="0"/>
              <a:t>开展科技进步的执法检查，行使</a:t>
            </a:r>
            <a:r>
              <a:rPr lang="zh-CN" altLang="en-US" b="0" u="sng">
                <a:solidFill>
                  <a:srgbClr val="184EFA"/>
                </a:solidFill>
              </a:rPr>
              <a:t>监督权</a:t>
            </a:r>
            <a:r>
              <a:rPr lang="zh-CN" altLang="en-US" b="0"/>
              <a:t>，</a:t>
            </a:r>
            <a:r>
              <a:rPr lang="zh-CN" altLang="en-US" b="0">
                <a:solidFill>
                  <a:srgbClr val="FF9900"/>
                </a:solidFill>
                <a:latin typeface="楷体" panose="02010609060101010101" pitchFamily="49" charset="-122"/>
                <a:ea typeface="楷体" panose="02010609060101010101" pitchFamily="49" charset="-122"/>
              </a:rPr>
              <a:t>保证了科技进步</a:t>
            </a:r>
            <a:r>
              <a:rPr lang="zh-CN" altLang="en-US" b="0">
                <a:solidFill>
                  <a:srgbClr val="FF66CC"/>
                </a:solidFill>
                <a:latin typeface="楷体" panose="02010609060101010101" pitchFamily="49" charset="-122"/>
                <a:ea typeface="楷体" panose="02010609060101010101" pitchFamily="49" charset="-122"/>
              </a:rPr>
              <a:t>法的贯彻实施</a:t>
            </a:r>
            <a:r>
              <a:rPr lang="zh-CN" altLang="en-US" b="0">
                <a:solidFill>
                  <a:srgbClr val="FF9900"/>
                </a:solidFill>
                <a:latin typeface="楷体" panose="02010609060101010101" pitchFamily="49" charset="-122"/>
                <a:ea typeface="楷体" panose="02010609060101010101" pitchFamily="49" charset="-122"/>
              </a:rPr>
              <a:t>。</a:t>
            </a:r>
          </a:p>
          <a:p>
            <a:pPr eaLnBrk="1" hangingPunct="1">
              <a:lnSpc>
                <a:spcPct val="80000"/>
              </a:lnSpc>
              <a:buFont typeface="Wingdings" panose="05000000000000000000" pitchFamily="2" charset="2"/>
              <a:buNone/>
            </a:pPr>
            <a:endParaRPr lang="zh-CN" altLang="en-US" b="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rrowheads="1"/>
          </p:cNvSpPr>
          <p:nvPr/>
        </p:nvSpPr>
        <p:spPr bwMode="auto">
          <a:xfrm>
            <a:off x="2987675" y="2925763"/>
            <a:ext cx="2736850" cy="2592387"/>
          </a:xfrm>
          <a:prstGeom prst="ellipse">
            <a:avLst/>
          </a:prstGeom>
          <a:solidFill>
            <a:srgbClr val="FFFF00"/>
          </a:solidFill>
          <a:ln w="9525">
            <a:solidFill>
              <a:srgbClr val="FF0000"/>
            </a:solidFill>
            <a:round/>
            <a:headEnd/>
            <a:tailEnd/>
          </a:ln>
        </p:spPr>
        <p:txBody>
          <a:bodyPr wrap="none" anchor="ctr"/>
          <a:lstStyle/>
          <a:p>
            <a:pPr algn="ctr">
              <a:defRPr/>
            </a:pPr>
            <a:r>
              <a:rPr lang="zh-CN" altLang="en-US" sz="4800">
                <a:solidFill>
                  <a:srgbClr val="FF3300"/>
                </a:solidFill>
                <a:effectLst>
                  <a:outerShdw blurRad="38100" dist="38100" dir="2700000" algn="tl">
                    <a:srgbClr val="000000"/>
                  </a:outerShdw>
                </a:effectLst>
                <a:ea typeface="华文新魏" pitchFamily="2" charset="-122"/>
              </a:rPr>
              <a:t>201</a:t>
            </a:r>
            <a:r>
              <a:rPr lang="en-US" altLang="zh-CN" sz="4800">
                <a:solidFill>
                  <a:srgbClr val="FF3300"/>
                </a:solidFill>
                <a:effectLst>
                  <a:outerShdw blurRad="38100" dist="38100" dir="2700000" algn="tl">
                    <a:srgbClr val="000000"/>
                  </a:outerShdw>
                </a:effectLst>
                <a:ea typeface="华文新魏" pitchFamily="2" charset="-122"/>
              </a:rPr>
              <a:t>6</a:t>
            </a:r>
          </a:p>
          <a:p>
            <a:pPr algn="ctr">
              <a:defRPr/>
            </a:pPr>
            <a:r>
              <a:rPr lang="zh-CN" altLang="en-US" sz="4800">
                <a:solidFill>
                  <a:srgbClr val="FF3300"/>
                </a:solidFill>
                <a:effectLst>
                  <a:outerShdw blurRad="38100" dist="38100" dir="2700000" algn="tl">
                    <a:srgbClr val="000000"/>
                  </a:outerShdw>
                </a:effectLst>
                <a:ea typeface="华文新魏" pitchFamily="2" charset="-122"/>
              </a:rPr>
              <a:t>备考建议</a:t>
            </a:r>
          </a:p>
        </p:txBody>
      </p:sp>
      <p:sp>
        <p:nvSpPr>
          <p:cNvPr id="17411" name="Oval 3"/>
          <p:cNvSpPr>
            <a:spLocks noChangeArrowheads="1"/>
          </p:cNvSpPr>
          <p:nvPr/>
        </p:nvSpPr>
        <p:spPr bwMode="auto">
          <a:xfrm>
            <a:off x="5795963" y="3286125"/>
            <a:ext cx="1944687" cy="1944688"/>
          </a:xfrm>
          <a:prstGeom prst="ellipse">
            <a:avLst/>
          </a:prstGeom>
          <a:solidFill>
            <a:srgbClr val="CCFFFF"/>
          </a:solidFill>
          <a:ln w="9525">
            <a:solidFill>
              <a:srgbClr val="0000CC"/>
            </a:solidFill>
            <a:round/>
            <a:headEnd/>
            <a:tailEnd/>
          </a:ln>
        </p:spPr>
        <p:txBody>
          <a:bodyPr wrap="none" anchor="ctr"/>
          <a:lstStyle/>
          <a:p>
            <a:pPr algn="ctr">
              <a:defRPr/>
            </a:pPr>
            <a:r>
              <a:rPr lang="zh-CN" altLang="en-US">
                <a:effectLst>
                  <a:outerShdw blurRad="38100" dist="38100" dir="2700000" algn="tl">
                    <a:srgbClr val="000000"/>
                  </a:outerShdw>
                </a:effectLst>
                <a:ea typeface="华文行楷" pitchFamily="2" charset="-122"/>
              </a:rPr>
              <a:t>关注</a:t>
            </a:r>
          </a:p>
          <a:p>
            <a:pPr algn="ctr">
              <a:defRPr/>
            </a:pPr>
            <a:r>
              <a:rPr lang="zh-CN" altLang="en-US">
                <a:effectLst>
                  <a:outerShdw blurRad="38100" dist="38100" dir="2700000" algn="tl">
                    <a:srgbClr val="000000"/>
                  </a:outerShdw>
                </a:effectLst>
                <a:ea typeface="华文行楷" pitchFamily="2" charset="-122"/>
              </a:rPr>
              <a:t>社会</a:t>
            </a:r>
          </a:p>
        </p:txBody>
      </p:sp>
      <p:sp>
        <p:nvSpPr>
          <p:cNvPr id="17412" name="Oval 4"/>
          <p:cNvSpPr>
            <a:spLocks noChangeArrowheads="1"/>
          </p:cNvSpPr>
          <p:nvPr/>
        </p:nvSpPr>
        <p:spPr bwMode="auto">
          <a:xfrm>
            <a:off x="3348038" y="981075"/>
            <a:ext cx="1800225" cy="1944688"/>
          </a:xfrm>
          <a:prstGeom prst="ellipse">
            <a:avLst/>
          </a:prstGeom>
          <a:solidFill>
            <a:srgbClr val="CCFFFF"/>
          </a:solidFill>
          <a:ln w="9525">
            <a:solidFill>
              <a:srgbClr val="0000CC"/>
            </a:solidFill>
            <a:round/>
            <a:headEnd/>
            <a:tailEnd/>
          </a:ln>
        </p:spPr>
        <p:txBody>
          <a:bodyPr wrap="none" anchor="ctr"/>
          <a:lstStyle/>
          <a:p>
            <a:pPr algn="ctr">
              <a:defRPr/>
            </a:pPr>
            <a:r>
              <a:rPr lang="zh-CN" altLang="en-US">
                <a:effectLst>
                  <a:outerShdw blurRad="38100" dist="38100" dir="2700000" algn="tl">
                    <a:srgbClr val="000000"/>
                  </a:outerShdw>
                </a:effectLst>
                <a:ea typeface="华文行楷" pitchFamily="2" charset="-122"/>
              </a:rPr>
              <a:t>应试</a:t>
            </a:r>
          </a:p>
          <a:p>
            <a:pPr algn="ctr">
              <a:defRPr/>
            </a:pPr>
            <a:r>
              <a:rPr lang="zh-CN" altLang="en-US">
                <a:effectLst>
                  <a:outerShdw blurRad="38100" dist="38100" dir="2700000" algn="tl">
                    <a:srgbClr val="000000"/>
                  </a:outerShdw>
                </a:effectLst>
                <a:ea typeface="华文行楷" pitchFamily="2" charset="-122"/>
              </a:rPr>
              <a:t>技巧</a:t>
            </a:r>
          </a:p>
        </p:txBody>
      </p:sp>
      <p:sp>
        <p:nvSpPr>
          <p:cNvPr id="17413" name="Oval 5"/>
          <p:cNvSpPr>
            <a:spLocks noChangeArrowheads="1"/>
          </p:cNvSpPr>
          <p:nvPr/>
        </p:nvSpPr>
        <p:spPr bwMode="auto">
          <a:xfrm>
            <a:off x="1187450" y="3286125"/>
            <a:ext cx="1800225" cy="1943100"/>
          </a:xfrm>
          <a:prstGeom prst="ellipse">
            <a:avLst/>
          </a:prstGeom>
          <a:solidFill>
            <a:srgbClr val="CCFFFF"/>
          </a:solidFill>
          <a:ln w="9525">
            <a:solidFill>
              <a:srgbClr val="0000CC"/>
            </a:solidFill>
            <a:round/>
            <a:headEnd/>
            <a:tailEnd/>
          </a:ln>
        </p:spPr>
        <p:txBody>
          <a:bodyPr wrap="none" anchor="ctr"/>
          <a:lstStyle/>
          <a:p>
            <a:pPr algn="ctr">
              <a:defRPr/>
            </a:pPr>
            <a:r>
              <a:rPr lang="zh-CN" altLang="en-US">
                <a:effectLst>
                  <a:outerShdw blurRad="38100" dist="38100" dir="2700000" algn="tl">
                    <a:srgbClr val="000000"/>
                  </a:outerShdw>
                </a:effectLst>
                <a:ea typeface="华文行楷" pitchFamily="2" charset="-122"/>
              </a:rPr>
              <a:t>夯实</a:t>
            </a:r>
          </a:p>
          <a:p>
            <a:pPr algn="ctr">
              <a:defRPr/>
            </a:pPr>
            <a:r>
              <a:rPr lang="zh-CN" altLang="en-US">
                <a:effectLst>
                  <a:outerShdw blurRad="38100" dist="38100" dir="2700000" algn="tl">
                    <a:srgbClr val="000000"/>
                  </a:outerShdw>
                </a:effectLst>
                <a:ea typeface="华文行楷" pitchFamily="2" charset="-122"/>
              </a:rPr>
              <a:t>基础</a:t>
            </a:r>
          </a:p>
        </p:txBody>
      </p:sp>
      <p:sp>
        <p:nvSpPr>
          <p:cNvPr id="8198" name="Rectangle 3"/>
          <p:cNvSpPr>
            <a:spLocks noChangeArrowheads="1"/>
          </p:cNvSpPr>
          <p:nvPr/>
        </p:nvSpPr>
        <p:spPr bwMode="auto">
          <a:xfrm>
            <a:off x="252413" y="44450"/>
            <a:ext cx="8567737" cy="771525"/>
          </a:xfrm>
          <a:prstGeom prst="rect">
            <a:avLst/>
          </a:prstGeom>
          <a:solidFill>
            <a:srgbClr val="FFFF00"/>
          </a:solidFill>
          <a:ln w="9525">
            <a:solidFill>
              <a:srgbClr val="FF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4400">
                <a:solidFill>
                  <a:srgbClr val="FF0000"/>
                </a:solidFill>
                <a:ea typeface="黑体" panose="02010609060101010101" pitchFamily="49" charset="-122"/>
              </a:rPr>
              <a:t>高考备考策略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7467600" cy="633412"/>
          </a:xfrm>
        </p:spPr>
        <p:txBody>
          <a:bodyPr/>
          <a:lstStyle/>
          <a:p>
            <a:r>
              <a:rPr lang="zh-CN" altLang="en-US" sz="3600" b="1" smtClean="0">
                <a:solidFill>
                  <a:schemeClr val="tx1"/>
                </a:solidFill>
              </a:rPr>
              <a:t>                        政府</a:t>
            </a:r>
          </a:p>
        </p:txBody>
      </p:sp>
      <p:sp>
        <p:nvSpPr>
          <p:cNvPr id="38915" name="Rectangle 3"/>
          <p:cNvSpPr>
            <a:spLocks noGrp="1" noChangeArrowheads="1"/>
          </p:cNvSpPr>
          <p:nvPr>
            <p:ph type="body" idx="1"/>
          </p:nvPr>
        </p:nvSpPr>
        <p:spPr>
          <a:xfrm>
            <a:off x="323850" y="1268413"/>
            <a:ext cx="8424863" cy="4873625"/>
          </a:xfrm>
          <a:noFill/>
          <a:ln>
            <a:solidFill>
              <a:schemeClr val="tx1"/>
            </a:solidFill>
            <a:miter lim="800000"/>
            <a:headEnd/>
            <a:tailEnd/>
          </a:ln>
        </p:spPr>
        <p:txBody>
          <a:bodyPr/>
          <a:lstStyle/>
          <a:p>
            <a:pPr marL="381000" indent="-381000" eaLnBrk="1" hangingPunct="1">
              <a:lnSpc>
                <a:spcPct val="90000"/>
              </a:lnSpc>
              <a:spcBef>
                <a:spcPct val="0"/>
              </a:spcBef>
              <a:buFont typeface="Arial" panose="020B0604020202020204" pitchFamily="34" charset="0"/>
              <a:buNone/>
            </a:pPr>
            <a:r>
              <a:rPr lang="en-US" altLang="zh-CN" b="1" smtClean="0">
                <a:solidFill>
                  <a:srgbClr val="0033CC"/>
                </a:solidFill>
                <a:latin typeface="Times New Roman" panose="02020603050405020304" pitchFamily="18" charset="0"/>
                <a:cs typeface="Times New Roman" panose="02020603050405020304" pitchFamily="18" charset="0"/>
              </a:rPr>
              <a:t>2009</a:t>
            </a:r>
            <a:r>
              <a:rPr lang="zh-CN" altLang="en-US" b="1" smtClean="0">
                <a:solidFill>
                  <a:srgbClr val="0033CC"/>
                </a:solidFill>
                <a:latin typeface="Times New Roman" panose="02020603050405020304" pitchFamily="18" charset="0"/>
                <a:cs typeface="Times New Roman" panose="02020603050405020304" pitchFamily="18" charset="0"/>
              </a:rPr>
              <a:t>年（</a:t>
            </a:r>
            <a:r>
              <a:rPr lang="en-US" altLang="zh-CN" b="1" smtClean="0">
                <a:solidFill>
                  <a:srgbClr val="0033CC"/>
                </a:solidFill>
                <a:latin typeface="Times New Roman" panose="02020603050405020304" pitchFamily="18" charset="0"/>
                <a:cs typeface="Times New Roman" panose="02020603050405020304" pitchFamily="18" charset="0"/>
              </a:rPr>
              <a:t>1</a:t>
            </a:r>
            <a:r>
              <a:rPr lang="zh-CN" altLang="en-US" b="1" smtClean="0">
                <a:solidFill>
                  <a:srgbClr val="0033CC"/>
                </a:solidFill>
                <a:latin typeface="Times New Roman" panose="02020603050405020304" pitchFamily="18" charset="0"/>
                <a:cs typeface="Times New Roman" panose="02020603050405020304" pitchFamily="18" charset="0"/>
              </a:rPr>
              <a:t>）结合上述材料分析我国政府的责任和具体职能。</a:t>
            </a:r>
          </a:p>
          <a:p>
            <a:pPr marL="381000" indent="-381000" eaLnBrk="1" hangingPunct="1">
              <a:lnSpc>
                <a:spcPct val="90000"/>
              </a:lnSpc>
              <a:spcBef>
                <a:spcPct val="0"/>
              </a:spcBef>
              <a:buFont typeface="Arial" panose="020B0604020202020204" pitchFamily="34" charset="0"/>
              <a:buNone/>
            </a:pPr>
            <a:endParaRPr lang="zh-CN" altLang="en-US" b="1" smtClean="0">
              <a:solidFill>
                <a:srgbClr val="0033CC"/>
              </a:solidFill>
              <a:latin typeface="Times New Roman" panose="02020603050405020304" pitchFamily="18" charset="0"/>
              <a:cs typeface="Times New Roman" panose="02020603050405020304" pitchFamily="18" charset="0"/>
            </a:endParaRPr>
          </a:p>
          <a:p>
            <a:pPr marL="381000" indent="-381000" eaLnBrk="1" hangingPunct="1">
              <a:lnSpc>
                <a:spcPct val="90000"/>
              </a:lnSpc>
              <a:spcBef>
                <a:spcPct val="0"/>
              </a:spcBef>
              <a:buFont typeface="Arial" panose="020B0604020202020204" pitchFamily="34" charset="0"/>
              <a:buNone/>
            </a:pPr>
            <a:r>
              <a:rPr lang="en-US" altLang="zh-CN" b="1" smtClean="0">
                <a:solidFill>
                  <a:srgbClr val="0033CC"/>
                </a:solidFill>
                <a:latin typeface="Times New Roman" panose="02020603050405020304" pitchFamily="18" charset="0"/>
                <a:cs typeface="Times New Roman" panose="02020603050405020304" pitchFamily="18" charset="0"/>
              </a:rPr>
              <a:t>2010</a:t>
            </a:r>
            <a:r>
              <a:rPr lang="zh-CN" altLang="en-US" b="1" smtClean="0">
                <a:solidFill>
                  <a:srgbClr val="0033CC"/>
                </a:solidFill>
                <a:latin typeface="Times New Roman" panose="02020603050405020304" pitchFamily="18" charset="0"/>
                <a:cs typeface="Times New Roman" panose="02020603050405020304" pitchFamily="18" charset="0"/>
              </a:rPr>
              <a:t>年（</a:t>
            </a:r>
            <a:r>
              <a:rPr lang="en-US" altLang="zh-CN" b="1" smtClean="0">
                <a:solidFill>
                  <a:srgbClr val="0033CC"/>
                </a:solidFill>
                <a:latin typeface="Times New Roman" panose="02020603050405020304" pitchFamily="18" charset="0"/>
                <a:cs typeface="Times New Roman" panose="02020603050405020304" pitchFamily="18" charset="0"/>
              </a:rPr>
              <a:t>2</a:t>
            </a:r>
            <a:r>
              <a:rPr lang="zh-CN" altLang="en-US" b="1" smtClean="0">
                <a:solidFill>
                  <a:srgbClr val="0033CC"/>
                </a:solidFill>
                <a:latin typeface="Times New Roman" panose="02020603050405020304" pitchFamily="18" charset="0"/>
                <a:cs typeface="Times New Roman" panose="02020603050405020304" pitchFamily="18" charset="0"/>
              </a:rPr>
              <a:t>）煤矿安全生产事故发生后，为什么必须对相关政府官员进行行政问责</a:t>
            </a:r>
            <a:r>
              <a:rPr lang="en-US" altLang="zh-CN" b="1" smtClean="0">
                <a:solidFill>
                  <a:srgbClr val="0033CC"/>
                </a:solidFill>
                <a:latin typeface="Times New Roman" panose="02020603050405020304" pitchFamily="18" charset="0"/>
                <a:cs typeface="Times New Roman" panose="02020603050405020304" pitchFamily="18" charset="0"/>
              </a:rPr>
              <a:t>?</a:t>
            </a:r>
            <a:r>
              <a:rPr lang="zh-CN" altLang="en-US" b="1" smtClean="0">
                <a:solidFill>
                  <a:srgbClr val="0033CC"/>
                </a:solidFill>
                <a:latin typeface="Times New Roman" panose="02020603050405020304" pitchFamily="18" charset="0"/>
                <a:cs typeface="Times New Roman" panose="02020603050405020304" pitchFamily="18" charset="0"/>
              </a:rPr>
              <a:t>结合煤矿安全生产提出建设责任政府的建议。</a:t>
            </a:r>
          </a:p>
          <a:p>
            <a:pPr marL="381000" indent="-381000" eaLnBrk="1" hangingPunct="1">
              <a:lnSpc>
                <a:spcPct val="90000"/>
              </a:lnSpc>
              <a:spcBef>
                <a:spcPct val="0"/>
              </a:spcBef>
              <a:buFont typeface="Arial" panose="020B0604020202020204" pitchFamily="34" charset="0"/>
              <a:buNone/>
            </a:pPr>
            <a:endParaRPr lang="zh-CN" altLang="en-US" b="1" smtClean="0">
              <a:solidFill>
                <a:srgbClr val="0033CC"/>
              </a:solidFill>
              <a:latin typeface="Times New Roman" panose="02020603050405020304" pitchFamily="18" charset="0"/>
              <a:cs typeface="Times New Roman" panose="02020603050405020304" pitchFamily="18" charset="0"/>
            </a:endParaRPr>
          </a:p>
          <a:p>
            <a:pPr marL="381000" indent="-381000" eaLnBrk="1" hangingPunct="1">
              <a:lnSpc>
                <a:spcPct val="90000"/>
              </a:lnSpc>
              <a:spcBef>
                <a:spcPct val="0"/>
              </a:spcBef>
              <a:buFont typeface="Arial" panose="020B0604020202020204" pitchFamily="34" charset="0"/>
              <a:buNone/>
            </a:pPr>
            <a:r>
              <a:rPr lang="en-US" altLang="zh-CN" b="1" smtClean="0">
                <a:solidFill>
                  <a:srgbClr val="0033CC"/>
                </a:solidFill>
                <a:latin typeface="Times New Roman" panose="02020603050405020304" pitchFamily="18" charset="0"/>
                <a:cs typeface="Times New Roman" panose="02020603050405020304" pitchFamily="18" charset="0"/>
              </a:rPr>
              <a:t>2012</a:t>
            </a:r>
            <a:r>
              <a:rPr lang="zh-CN" altLang="en-US" b="1" smtClean="0">
                <a:solidFill>
                  <a:srgbClr val="0033CC"/>
                </a:solidFill>
                <a:latin typeface="Times New Roman" panose="02020603050405020304" pitchFamily="18" charset="0"/>
                <a:cs typeface="Times New Roman" panose="02020603050405020304" pitchFamily="18" charset="0"/>
              </a:rPr>
              <a:t>年（</a:t>
            </a:r>
            <a:r>
              <a:rPr lang="en-US" altLang="zh-CN" b="1" smtClean="0">
                <a:solidFill>
                  <a:srgbClr val="0033CC"/>
                </a:solidFill>
                <a:latin typeface="Times New Roman" panose="02020603050405020304" pitchFamily="18" charset="0"/>
                <a:cs typeface="Times New Roman" panose="02020603050405020304" pitchFamily="18" charset="0"/>
              </a:rPr>
              <a:t>2</a:t>
            </a:r>
            <a:r>
              <a:rPr lang="zh-CN" altLang="en-US" b="1" smtClean="0">
                <a:solidFill>
                  <a:srgbClr val="0033CC"/>
                </a:solidFill>
                <a:latin typeface="Times New Roman" panose="02020603050405020304" pitchFamily="18" charset="0"/>
                <a:cs typeface="Times New Roman" panose="02020603050405020304" pitchFamily="18" charset="0"/>
              </a:rPr>
              <a:t>）结合材料二 ，运用政治生活知识说明我国政府为什么提高民生支出在财政预算中的比例？</a:t>
            </a:r>
          </a:p>
          <a:p>
            <a:pPr marL="381000" indent="-381000" eaLnBrk="1" hangingPunct="1">
              <a:lnSpc>
                <a:spcPct val="90000"/>
              </a:lnSpc>
              <a:spcBef>
                <a:spcPct val="0"/>
              </a:spcBef>
              <a:buFont typeface="Arial" panose="020B0604020202020204" pitchFamily="34" charset="0"/>
              <a:buNone/>
            </a:pPr>
            <a:endParaRPr lang="zh-CN" altLang="en-US" b="1" smtClean="0">
              <a:solidFill>
                <a:srgbClr val="0033CC"/>
              </a:solidFill>
              <a:latin typeface="Times New Roman" panose="02020603050405020304" pitchFamily="18" charset="0"/>
              <a:cs typeface="Times New Roman" panose="02020603050405020304" pitchFamily="18" charset="0"/>
            </a:endParaRPr>
          </a:p>
          <a:p>
            <a:pPr marL="381000" indent="-381000" eaLnBrk="1" hangingPunct="1">
              <a:lnSpc>
                <a:spcPct val="90000"/>
              </a:lnSpc>
              <a:spcBef>
                <a:spcPct val="0"/>
              </a:spcBef>
              <a:buFont typeface="Arial" panose="020B0604020202020204" pitchFamily="34" charset="0"/>
              <a:buNone/>
            </a:pPr>
            <a:r>
              <a:rPr lang="en-US" altLang="zh-CN" b="1" smtClean="0">
                <a:solidFill>
                  <a:srgbClr val="0033CC"/>
                </a:solidFill>
                <a:latin typeface="Times New Roman" panose="02020603050405020304" pitchFamily="18" charset="0"/>
                <a:cs typeface="Times New Roman" panose="02020603050405020304" pitchFamily="18" charset="0"/>
              </a:rPr>
              <a:t>201</a:t>
            </a:r>
            <a:r>
              <a:rPr lang="zh-CN" altLang="en-US" b="1" smtClean="0">
                <a:solidFill>
                  <a:srgbClr val="0033CC"/>
                </a:solidFill>
                <a:latin typeface="Times New Roman" panose="02020603050405020304" pitchFamily="18" charset="0"/>
              </a:rPr>
              <a:t>4年</a:t>
            </a:r>
            <a:r>
              <a:rPr lang="zh-CN" altLang="en-US" smtClean="0">
                <a:solidFill>
                  <a:srgbClr val="0033CC"/>
                </a:solidFill>
              </a:rPr>
              <a:t> </a:t>
            </a:r>
            <a:r>
              <a:rPr lang="zh-CN" altLang="en-US" b="1" smtClean="0">
                <a:solidFill>
                  <a:srgbClr val="0033CC"/>
                </a:solidFill>
                <a:latin typeface="宋体" panose="02010600030101010101" pitchFamily="2" charset="-122"/>
              </a:rPr>
              <a:t>(1)结合材料一，运用政治生活知识，说明我国政府深化行政审批制度改革的重大意义。</a:t>
            </a:r>
          </a:p>
          <a:p>
            <a:pPr marL="381000" indent="-381000" eaLnBrk="1" hangingPunct="1">
              <a:lnSpc>
                <a:spcPct val="90000"/>
              </a:lnSpc>
              <a:spcBef>
                <a:spcPct val="0"/>
              </a:spcBef>
              <a:buFont typeface="Arial" panose="020B0604020202020204" pitchFamily="34" charset="0"/>
              <a:buNone/>
            </a:pPr>
            <a:endParaRPr lang="zh-CN" altLang="en-US" b="1" smtClean="0">
              <a:solidFill>
                <a:srgbClr val="0033CC"/>
              </a:solidFill>
              <a:latin typeface="宋体" panose="02010600030101010101" pitchFamily="2" charset="-122"/>
            </a:endParaRPr>
          </a:p>
          <a:p>
            <a:pPr marL="381000" indent="-381000" eaLnBrk="1" hangingPunct="1">
              <a:lnSpc>
                <a:spcPct val="90000"/>
              </a:lnSpc>
              <a:spcBef>
                <a:spcPct val="0"/>
              </a:spcBef>
              <a:buFont typeface="Arial" panose="020B0604020202020204" pitchFamily="34" charset="0"/>
              <a:buNone/>
            </a:pPr>
            <a:r>
              <a:rPr lang="en-US" altLang="zh-CN" b="1" smtClean="0">
                <a:solidFill>
                  <a:srgbClr val="0033CC"/>
                </a:solidFill>
              </a:rPr>
              <a:t>2015</a:t>
            </a:r>
            <a:r>
              <a:rPr lang="zh-CN" altLang="en-US" b="1" smtClean="0">
                <a:solidFill>
                  <a:srgbClr val="0033CC"/>
                </a:solidFill>
              </a:rPr>
              <a:t>年（</a:t>
            </a:r>
            <a:r>
              <a:rPr lang="en-US" altLang="zh-CN" b="1" smtClean="0">
                <a:solidFill>
                  <a:srgbClr val="0033CC"/>
                </a:solidFill>
              </a:rPr>
              <a:t>1</a:t>
            </a:r>
            <a:r>
              <a:rPr lang="zh-CN" altLang="en-US" b="1" smtClean="0">
                <a:solidFill>
                  <a:srgbClr val="0033CC"/>
                </a:solidFill>
              </a:rPr>
              <a:t>）结合材料一和所学政治知识，说明政府应该如何强化预算管理。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0" y="533400"/>
            <a:ext cx="8858250" cy="6096000"/>
          </a:xfrm>
          <a:ln cap="flat">
            <a:solidFill>
              <a:schemeClr val="tx2"/>
            </a:solidFill>
          </a:ln>
        </p:spPr>
        <p:txBody>
          <a:bodyPr/>
          <a:lstStyle/>
          <a:p>
            <a:pPr eaLnBrk="1" hangingPunct="1">
              <a:lnSpc>
                <a:spcPct val="90000"/>
              </a:lnSpc>
              <a:defRPr/>
            </a:pPr>
            <a:r>
              <a:rPr lang="zh-CN" altLang="en-US" sz="2000" b="1" dirty="0" smtClean="0"/>
              <a:t>　</a:t>
            </a:r>
            <a:r>
              <a:rPr lang="en-US" altLang="zh-CN" sz="2000" b="1" dirty="0" smtClean="0"/>
              <a:t>2012</a:t>
            </a:r>
            <a:r>
              <a:rPr lang="zh-CN" altLang="en-US" sz="2000" b="1" dirty="0" smtClean="0"/>
              <a:t>年高考</a:t>
            </a:r>
          </a:p>
          <a:p>
            <a:pPr eaLnBrk="1" hangingPunct="1">
              <a:lnSpc>
                <a:spcPct val="90000"/>
              </a:lnSpc>
              <a:defRPr/>
            </a:pPr>
            <a:r>
              <a:rPr lang="en-US" altLang="zh-CN" sz="2000" b="1" dirty="0" smtClean="0"/>
              <a:t>38</a:t>
            </a:r>
            <a:r>
              <a:rPr lang="zh-CN" altLang="en-US" sz="2000" b="1" dirty="0" smtClean="0"/>
              <a:t>题</a:t>
            </a:r>
            <a:r>
              <a:rPr lang="zh-CN" altLang="en-US" sz="2000" b="1" dirty="0" smtClean="0">
                <a:ea typeface="黑体" pitchFamily="49" charset="-122"/>
              </a:rPr>
              <a:t>材料二</a:t>
            </a:r>
            <a:r>
              <a:rPr lang="zh-CN" altLang="en-US" sz="2000" b="1" dirty="0" smtClean="0"/>
              <a:t> </a:t>
            </a:r>
            <a:br>
              <a:rPr lang="zh-CN" altLang="en-US" sz="2000" b="1" dirty="0" smtClean="0"/>
            </a:br>
            <a:r>
              <a:rPr lang="zh-CN" altLang="en-US" sz="2000" b="1" dirty="0" smtClean="0"/>
              <a:t>　　</a:t>
            </a:r>
            <a:r>
              <a:rPr lang="zh-CN" altLang="en-US" sz="1800" b="1" dirty="0" smtClean="0">
                <a:latin typeface="楷体_GB2312" pitchFamily="1" charset="-122"/>
                <a:ea typeface="楷体_GB2312" pitchFamily="1" charset="-122"/>
              </a:rPr>
              <a:t>最近几年，中央财政用于民生支出的增长幅度远高于中央财政预算的增长幅度。根据</a:t>
            </a:r>
            <a:r>
              <a:rPr lang="en-US" altLang="zh-CN" sz="1800" b="1" dirty="0" smtClean="0">
                <a:latin typeface="楷体_GB2312" pitchFamily="1" charset="-122"/>
                <a:ea typeface="楷体_GB2312" pitchFamily="1" charset="-122"/>
              </a:rPr>
              <a:t>2012</a:t>
            </a:r>
            <a:r>
              <a:rPr lang="zh-CN" altLang="en-US" sz="1800" b="1" dirty="0" smtClean="0">
                <a:latin typeface="楷体_GB2312" pitchFamily="1" charset="-122"/>
                <a:ea typeface="楷体_GB2312" pitchFamily="1" charset="-122"/>
              </a:rPr>
              <a:t>年财政部在十一届全国人大五次会议上所做的报告，</a:t>
            </a:r>
            <a:r>
              <a:rPr lang="en-US" altLang="zh-CN" sz="1800" b="1" dirty="0" smtClean="0">
                <a:latin typeface="楷体_GB2312" pitchFamily="1" charset="-122"/>
                <a:ea typeface="楷体_GB2312" pitchFamily="1" charset="-122"/>
              </a:rPr>
              <a:t>2011</a:t>
            </a:r>
            <a:r>
              <a:rPr lang="zh-CN" altLang="en-US" sz="1800" b="1" dirty="0" smtClean="0">
                <a:latin typeface="楷体_GB2312" pitchFamily="1" charset="-122"/>
                <a:ea typeface="楷体_GB2312" pitchFamily="1" charset="-122"/>
              </a:rPr>
              <a:t>年中央财政实际支出比上年增长</a:t>
            </a:r>
            <a:r>
              <a:rPr lang="en-US" altLang="zh-CN" sz="1800" b="1" dirty="0" smtClean="0">
                <a:latin typeface="楷体_GB2312" pitchFamily="1" charset="-122"/>
                <a:ea typeface="楷体_GB2312" pitchFamily="1" charset="-122"/>
              </a:rPr>
              <a:t>16.7%</a:t>
            </a:r>
            <a:r>
              <a:rPr lang="zh-CN" altLang="en-US" sz="1800" b="1" dirty="0" smtClean="0">
                <a:latin typeface="楷体_GB2312" pitchFamily="1" charset="-122"/>
                <a:ea typeface="楷体_GB2312" pitchFamily="1" charset="-122"/>
              </a:rPr>
              <a:t>。其中，教育支出增长</a:t>
            </a:r>
            <a:r>
              <a:rPr lang="en-US" altLang="zh-CN" sz="1800" b="1" dirty="0" smtClean="0">
                <a:latin typeface="楷体_GB2312" pitchFamily="1" charset="-122"/>
                <a:ea typeface="楷体_GB2312" pitchFamily="1" charset="-122"/>
              </a:rPr>
              <a:t>27.5%</a:t>
            </a:r>
            <a:r>
              <a:rPr lang="zh-CN" altLang="en-US" sz="1800" b="1" dirty="0" smtClean="0">
                <a:latin typeface="楷体_GB2312" pitchFamily="1" charset="-122"/>
                <a:ea typeface="楷体_GB2312" pitchFamily="1" charset="-122"/>
              </a:rPr>
              <a:t>，医疗卫生支出增长</a:t>
            </a:r>
            <a:r>
              <a:rPr lang="en-US" altLang="zh-CN" sz="1800" b="1" dirty="0" smtClean="0">
                <a:latin typeface="楷体_GB2312" pitchFamily="1" charset="-122"/>
                <a:ea typeface="楷体_GB2312" pitchFamily="1" charset="-122"/>
              </a:rPr>
              <a:t>17.7%</a:t>
            </a:r>
            <a:r>
              <a:rPr lang="zh-CN" altLang="en-US" sz="1800" b="1" dirty="0" smtClean="0">
                <a:latin typeface="楷体_GB2312" pitchFamily="1" charset="-122"/>
                <a:ea typeface="楷体_GB2312" pitchFamily="1" charset="-122"/>
              </a:rPr>
              <a:t>，社会保障和就业支出增长</a:t>
            </a:r>
            <a:r>
              <a:rPr lang="en-US" altLang="zh-CN" sz="1800" b="1" dirty="0" smtClean="0">
                <a:latin typeface="楷体_GB2312" pitchFamily="1" charset="-122"/>
                <a:ea typeface="楷体_GB2312" pitchFamily="1" charset="-122"/>
              </a:rPr>
              <a:t>23.9%</a:t>
            </a:r>
            <a:r>
              <a:rPr lang="zh-CN" altLang="en-US" sz="1800" b="1" dirty="0" smtClean="0">
                <a:latin typeface="楷体_GB2312" pitchFamily="1" charset="-122"/>
                <a:ea typeface="楷体_GB2312" pitchFamily="1" charset="-122"/>
              </a:rPr>
              <a:t>，住房保障支出增长</a:t>
            </a:r>
            <a:r>
              <a:rPr lang="en-US" altLang="zh-CN" sz="1800" b="1" dirty="0" smtClean="0">
                <a:latin typeface="楷体_GB2312" pitchFamily="1" charset="-122"/>
                <a:ea typeface="楷体_GB2312" pitchFamily="1" charset="-122"/>
              </a:rPr>
              <a:t>52.8%</a:t>
            </a:r>
            <a:r>
              <a:rPr lang="zh-CN" altLang="en-US" sz="1800" b="1" dirty="0" smtClean="0">
                <a:latin typeface="楷体_GB2312" pitchFamily="1" charset="-122"/>
                <a:ea typeface="楷体_GB2312" pitchFamily="1" charset="-122"/>
              </a:rPr>
              <a:t>，在</a:t>
            </a:r>
            <a:r>
              <a:rPr lang="en-US" altLang="zh-CN" sz="1800" b="1" dirty="0" smtClean="0">
                <a:latin typeface="楷体_GB2312" pitchFamily="1" charset="-122"/>
                <a:ea typeface="楷体_GB2312" pitchFamily="1" charset="-122"/>
              </a:rPr>
              <a:t>2012</a:t>
            </a:r>
            <a:r>
              <a:rPr lang="zh-CN" altLang="en-US" sz="1800" b="1" dirty="0" smtClean="0">
                <a:latin typeface="楷体_GB2312" pitchFamily="1" charset="-122"/>
                <a:ea typeface="楷体_GB2312" pitchFamily="1" charset="-122"/>
              </a:rPr>
              <a:t>年的中央财政预算中，中央财政支出增长</a:t>
            </a:r>
            <a:r>
              <a:rPr lang="en-US" altLang="zh-CN" sz="1800" b="1" dirty="0" smtClean="0">
                <a:latin typeface="楷体_GB2312" pitchFamily="1" charset="-122"/>
                <a:ea typeface="楷体_GB2312" pitchFamily="1" charset="-122"/>
              </a:rPr>
              <a:t>13.75%</a:t>
            </a:r>
            <a:r>
              <a:rPr lang="zh-CN" altLang="en-US" sz="1800" b="1" dirty="0" smtClean="0">
                <a:latin typeface="楷体_GB2312" pitchFamily="1" charset="-122"/>
                <a:ea typeface="楷体_GB2312" pitchFamily="1" charset="-122"/>
              </a:rPr>
              <a:t>，其中，教育支出增长</a:t>
            </a:r>
            <a:r>
              <a:rPr lang="en-US" altLang="zh-CN" sz="1800" b="1" dirty="0" smtClean="0">
                <a:latin typeface="楷体_GB2312" pitchFamily="1" charset="-122"/>
                <a:ea typeface="楷体_GB2312" pitchFamily="1" charset="-122"/>
              </a:rPr>
              <a:t>16.4%</a:t>
            </a:r>
            <a:r>
              <a:rPr lang="zh-CN" altLang="en-US" sz="1800" b="1" dirty="0" smtClean="0">
                <a:latin typeface="楷体_GB2312" pitchFamily="1" charset="-122"/>
                <a:ea typeface="楷体_GB2312" pitchFamily="1" charset="-122"/>
              </a:rPr>
              <a:t>，医疗卫生支出增长</a:t>
            </a:r>
            <a:r>
              <a:rPr lang="en-US" altLang="zh-CN" sz="1800" b="1" dirty="0" smtClean="0">
                <a:latin typeface="楷体_GB2312" pitchFamily="1" charset="-122"/>
                <a:ea typeface="楷体_GB2312" pitchFamily="1" charset="-122"/>
              </a:rPr>
              <a:t>16.4%</a:t>
            </a:r>
            <a:r>
              <a:rPr lang="zh-CN" altLang="en-US" sz="1800" b="1" dirty="0" smtClean="0">
                <a:latin typeface="楷体_GB2312" pitchFamily="1" charset="-122"/>
                <a:ea typeface="楷体_GB2312" pitchFamily="1" charset="-122"/>
              </a:rPr>
              <a:t>，社会保障和就业支出增长</a:t>
            </a:r>
            <a:r>
              <a:rPr lang="en-US" altLang="zh-CN" sz="1800" b="1" dirty="0" smtClean="0">
                <a:latin typeface="楷体_GB2312" pitchFamily="1" charset="-122"/>
                <a:ea typeface="楷体_GB2312" pitchFamily="1" charset="-122"/>
              </a:rPr>
              <a:t>21.9%</a:t>
            </a:r>
            <a:r>
              <a:rPr lang="zh-CN" altLang="en-US" sz="1800" b="1" dirty="0" smtClean="0">
                <a:latin typeface="楷体_GB2312" pitchFamily="1" charset="-122"/>
                <a:ea typeface="楷体_GB2312" pitchFamily="1" charset="-122"/>
              </a:rPr>
              <a:t>，住房保障支出增长</a:t>
            </a:r>
            <a:r>
              <a:rPr lang="en-US" altLang="zh-CN" sz="1800" b="1" dirty="0" smtClean="0">
                <a:latin typeface="楷体_GB2312" pitchFamily="1" charset="-122"/>
                <a:ea typeface="楷体_GB2312" pitchFamily="1" charset="-122"/>
              </a:rPr>
              <a:t>23.1% </a:t>
            </a:r>
            <a:r>
              <a:rPr lang="zh-CN" altLang="en-US" sz="1800" b="1" dirty="0" smtClean="0">
                <a:latin typeface="楷体_GB2312" pitchFamily="1" charset="-122"/>
                <a:ea typeface="楷体_GB2312" pitchFamily="1" charset="-122"/>
              </a:rPr>
              <a:t>。</a:t>
            </a:r>
          </a:p>
          <a:p>
            <a:pPr eaLnBrk="1" hangingPunct="1">
              <a:lnSpc>
                <a:spcPct val="90000"/>
              </a:lnSpc>
              <a:defRPr/>
            </a:pPr>
            <a:r>
              <a:rPr lang="zh-CN" altLang="en-US" sz="1800" b="1" dirty="0" smtClean="0">
                <a:latin typeface="楷体_GB2312" pitchFamily="1" charset="-122"/>
                <a:ea typeface="楷体_GB2312" pitchFamily="1" charset="-122"/>
              </a:rPr>
              <a:t>（</a:t>
            </a:r>
            <a:r>
              <a:rPr lang="en-US" altLang="zh-CN" sz="1800" b="1" dirty="0" smtClean="0">
                <a:latin typeface="楷体_GB2312" pitchFamily="1" charset="-122"/>
                <a:ea typeface="楷体_GB2312" pitchFamily="1" charset="-122"/>
              </a:rPr>
              <a:t>2</a:t>
            </a:r>
            <a:r>
              <a:rPr lang="zh-CN" altLang="en-US" sz="1800" b="1" dirty="0" smtClean="0">
                <a:latin typeface="楷体_GB2312" pitchFamily="1" charset="-122"/>
                <a:ea typeface="楷体_GB2312" pitchFamily="1" charset="-122"/>
              </a:rPr>
              <a:t>）结合材料二，运用政治生活知识说明我国政府为什么提高民生支出在财政预算中的比例。（</a:t>
            </a:r>
            <a:r>
              <a:rPr lang="en-US" altLang="zh-CN" sz="1800" b="1" dirty="0" smtClean="0">
                <a:latin typeface="楷体_GB2312" pitchFamily="1" charset="-122"/>
                <a:ea typeface="楷体_GB2312" pitchFamily="1" charset="-122"/>
              </a:rPr>
              <a:t>4</a:t>
            </a:r>
            <a:r>
              <a:rPr lang="zh-CN" altLang="en-US" sz="1800" b="1" dirty="0" smtClean="0">
                <a:latin typeface="楷体_GB2312" pitchFamily="1" charset="-122"/>
                <a:ea typeface="楷体_GB2312" pitchFamily="1" charset="-122"/>
              </a:rPr>
              <a:t>个采分点，每点</a:t>
            </a:r>
            <a:r>
              <a:rPr lang="en-US" altLang="zh-CN" sz="1800" b="1" dirty="0" smtClean="0">
                <a:latin typeface="楷体_GB2312" pitchFamily="1" charset="-122"/>
                <a:ea typeface="楷体_GB2312" pitchFamily="1" charset="-122"/>
              </a:rPr>
              <a:t>3</a:t>
            </a:r>
            <a:r>
              <a:rPr lang="zh-CN" altLang="en-US" sz="1800" b="1" dirty="0" smtClean="0">
                <a:latin typeface="楷体_GB2312" pitchFamily="1" charset="-122"/>
                <a:ea typeface="楷体_GB2312" pitchFamily="1" charset="-122"/>
              </a:rPr>
              <a:t>分，共</a:t>
            </a:r>
            <a:r>
              <a:rPr lang="en-US" altLang="zh-CN" sz="1800" b="1" dirty="0" smtClean="0">
                <a:latin typeface="楷体_GB2312" pitchFamily="1" charset="-122"/>
                <a:ea typeface="楷体_GB2312" pitchFamily="1" charset="-122"/>
              </a:rPr>
              <a:t>12</a:t>
            </a:r>
            <a:r>
              <a:rPr lang="zh-CN" altLang="en-US" sz="1800" b="1" dirty="0" smtClean="0">
                <a:latin typeface="楷体_GB2312" pitchFamily="1" charset="-122"/>
                <a:ea typeface="楷体_GB2312" pitchFamily="1" charset="-122"/>
              </a:rPr>
              <a:t>分）</a:t>
            </a:r>
            <a:endParaRPr lang="en-US" altLang="zh-CN" sz="1800" b="1" dirty="0" smtClean="0">
              <a:latin typeface="楷体_GB2312" pitchFamily="1" charset="-122"/>
              <a:ea typeface="楷体_GB2312" pitchFamily="1" charset="-122"/>
            </a:endParaRPr>
          </a:p>
          <a:p>
            <a:pPr eaLnBrk="1" hangingPunct="1">
              <a:lnSpc>
                <a:spcPct val="125000"/>
              </a:lnSpc>
              <a:buFont typeface="Wingdings" panose="05000000000000000000" pitchFamily="2" charset="2"/>
              <a:buNone/>
              <a:defRPr/>
            </a:pPr>
            <a:r>
              <a:rPr lang="en-US" sz="1800" b="1" dirty="0" smtClean="0">
                <a:solidFill>
                  <a:srgbClr val="FF0000"/>
                </a:solidFill>
                <a:effectLst>
                  <a:outerShdw blurRad="38100" dist="38100" dir="2700000" algn="tl">
                    <a:srgbClr val="C0C0C0"/>
                  </a:outerShdw>
                </a:effectLst>
                <a:latin typeface="黑体" pitchFamily="49" charset="-122"/>
                <a:ea typeface="黑体" pitchFamily="49" charset="-122"/>
              </a:rPr>
              <a:t>【</a:t>
            </a:r>
            <a:r>
              <a:rPr lang="zh-CN" altLang="en-US" sz="1800" b="1" dirty="0" smtClean="0">
                <a:solidFill>
                  <a:srgbClr val="FF0000"/>
                </a:solidFill>
                <a:effectLst>
                  <a:outerShdw blurRad="38100" dist="38100" dir="2700000" algn="tl">
                    <a:srgbClr val="C0C0C0"/>
                  </a:outerShdw>
                </a:effectLst>
                <a:latin typeface="黑体" pitchFamily="49" charset="-122"/>
                <a:ea typeface="黑体" pitchFamily="49" charset="-122"/>
              </a:rPr>
              <a:t>答案</a:t>
            </a:r>
            <a:r>
              <a:rPr lang="en-US" sz="1800" b="1" dirty="0" smtClean="0">
                <a:solidFill>
                  <a:srgbClr val="FF0000"/>
                </a:solidFill>
                <a:effectLst>
                  <a:outerShdw blurRad="38100" dist="38100" dir="2700000" algn="tl">
                    <a:srgbClr val="C0C0C0"/>
                  </a:outerShdw>
                </a:effectLst>
                <a:latin typeface="黑体" pitchFamily="49" charset="-122"/>
                <a:ea typeface="黑体" pitchFamily="49" charset="-122"/>
              </a:rPr>
              <a:t>】</a:t>
            </a:r>
          </a:p>
          <a:p>
            <a:pPr eaLnBrk="1" hangingPunct="1">
              <a:lnSpc>
                <a:spcPct val="125000"/>
              </a:lnSpc>
              <a:defRPr/>
            </a:pP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(1)</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以人为本，使发展成果惠及全体人民；（</a:t>
            </a: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3</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分）</a:t>
            </a:r>
            <a:r>
              <a:rPr lang="zh-CN" altLang="en-US" sz="1800" b="1" dirty="0" smtClean="0">
                <a:solidFill>
                  <a:srgbClr val="009999"/>
                </a:solidFill>
                <a:effectLst>
                  <a:outerShdw blurRad="38100" dist="38100" dir="2700000" algn="tl">
                    <a:srgbClr val="C0C0C0"/>
                  </a:outerShdw>
                </a:effectLst>
                <a:latin typeface="黑体" pitchFamily="49" charset="-122"/>
                <a:ea typeface="黑体" pitchFamily="49" charset="-122"/>
              </a:rPr>
              <a:t>      </a:t>
            </a:r>
            <a:endParaRPr lang="en-US" sz="1800" b="1" dirty="0" smtClean="0">
              <a:solidFill>
                <a:srgbClr val="009999"/>
              </a:solidFill>
              <a:effectLst>
                <a:outerShdw blurRad="38100" dist="38100" dir="2700000" algn="tl">
                  <a:srgbClr val="C0C0C0"/>
                </a:outerShdw>
              </a:effectLst>
              <a:latin typeface="黑体" pitchFamily="49" charset="-122"/>
              <a:ea typeface="黑体" pitchFamily="49" charset="-122"/>
            </a:endParaRPr>
          </a:p>
          <a:p>
            <a:pPr eaLnBrk="1" hangingPunct="1">
              <a:lnSpc>
                <a:spcPct val="125000"/>
              </a:lnSpc>
              <a:defRPr/>
            </a:pP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(2)</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改善人民生活条件，提高人民生活质量；（</a:t>
            </a: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3</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分）</a:t>
            </a:r>
            <a:endParaRPr lang="en-US" sz="1800" b="1" dirty="0" smtClean="0">
              <a:solidFill>
                <a:srgbClr val="009999"/>
              </a:solidFill>
              <a:effectLst>
                <a:outerShdw blurRad="38100" dist="38100" dir="2700000" algn="tl">
                  <a:srgbClr val="C0C0C0"/>
                </a:outerShdw>
              </a:effectLst>
              <a:latin typeface="黑体" pitchFamily="49" charset="-122"/>
              <a:ea typeface="黑体" pitchFamily="49" charset="-122"/>
            </a:endParaRPr>
          </a:p>
          <a:p>
            <a:pPr eaLnBrk="1" hangingPunct="1">
              <a:lnSpc>
                <a:spcPct val="125000"/>
              </a:lnSpc>
              <a:defRPr/>
            </a:pP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(3)</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缩小贫富差距，维护社会稳定；（</a:t>
            </a: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3</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分）</a:t>
            </a:r>
            <a:endParaRPr lang="en-US" sz="1800" b="1" dirty="0" smtClean="0">
              <a:solidFill>
                <a:srgbClr val="009999"/>
              </a:solidFill>
              <a:effectLst>
                <a:outerShdw blurRad="38100" dist="38100" dir="2700000" algn="tl">
                  <a:srgbClr val="C0C0C0"/>
                </a:outerShdw>
              </a:effectLst>
              <a:latin typeface="黑体" pitchFamily="49" charset="-122"/>
              <a:ea typeface="黑体" pitchFamily="49" charset="-122"/>
            </a:endParaRPr>
          </a:p>
          <a:p>
            <a:pPr eaLnBrk="1" hangingPunct="1">
              <a:lnSpc>
                <a:spcPct val="125000"/>
              </a:lnSpc>
              <a:defRPr/>
            </a:pP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(4)</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提高公共服务能力，保障基本公共服务。（</a:t>
            </a:r>
            <a:r>
              <a:rPr lang="en-US" sz="1800" b="1" dirty="0" smtClean="0">
                <a:solidFill>
                  <a:srgbClr val="0066FF"/>
                </a:solidFill>
                <a:effectLst>
                  <a:outerShdw blurRad="38100" dist="38100" dir="2700000" algn="tl">
                    <a:srgbClr val="C0C0C0"/>
                  </a:outerShdw>
                </a:effectLst>
                <a:latin typeface="黑体" pitchFamily="49" charset="-122"/>
                <a:ea typeface="黑体" pitchFamily="49" charset="-122"/>
              </a:rPr>
              <a:t>3</a:t>
            </a:r>
            <a:r>
              <a:rPr lang="zh-CN" altLang="en-US" sz="1800" b="1" dirty="0" smtClean="0">
                <a:solidFill>
                  <a:srgbClr val="0066FF"/>
                </a:solidFill>
                <a:effectLst>
                  <a:outerShdw blurRad="38100" dist="38100" dir="2700000" algn="tl">
                    <a:srgbClr val="C0C0C0"/>
                  </a:outerShdw>
                </a:effectLst>
                <a:latin typeface="黑体" pitchFamily="49" charset="-122"/>
                <a:ea typeface="黑体" pitchFamily="49" charset="-122"/>
              </a:rPr>
              <a:t>分）</a:t>
            </a:r>
            <a:endParaRPr lang="en-US" sz="1800" b="1" dirty="0" smtClean="0">
              <a:solidFill>
                <a:srgbClr val="009999"/>
              </a:solidFill>
              <a:effectLst>
                <a:outerShdw blurRad="38100" dist="38100" dir="2700000" algn="tl">
                  <a:srgbClr val="C0C0C0"/>
                </a:outerShdw>
              </a:effectLst>
              <a:latin typeface="黑体" pitchFamily="49" charset="-122"/>
              <a:ea typeface="黑体" pitchFamily="49" charset="-122"/>
            </a:endParaRPr>
          </a:p>
          <a:p>
            <a:pPr eaLnBrk="1" hangingPunct="1">
              <a:lnSpc>
                <a:spcPct val="90000"/>
              </a:lnSpc>
              <a:defRPr/>
            </a:pPr>
            <a:r>
              <a:rPr lang="zh-CN" altLang="en-US" sz="1800" b="1" dirty="0" smtClean="0">
                <a:latin typeface="楷体_GB2312" pitchFamily="1" charset="-122"/>
                <a:ea typeface="楷体_GB2312" pitchFamily="1" charset="-122"/>
              </a:rPr>
              <a:t/>
            </a:r>
            <a:br>
              <a:rPr lang="zh-CN" altLang="en-US" sz="1800" b="1" dirty="0" smtClean="0">
                <a:latin typeface="楷体_GB2312" pitchFamily="1" charset="-122"/>
                <a:ea typeface="楷体_GB2312" pitchFamily="1" charset="-122"/>
              </a:rPr>
            </a:br>
            <a:r>
              <a:rPr lang="zh-CN" altLang="en-US" sz="1800" b="1" dirty="0" smtClean="0">
                <a:latin typeface="楷体_GB2312" pitchFamily="1" charset="-122"/>
                <a:ea typeface="楷体_GB2312" pitchFamily="1" charset="-122"/>
              </a:rPr>
              <a:t/>
            </a:r>
            <a:br>
              <a:rPr lang="zh-CN" altLang="en-US" sz="1800" b="1" dirty="0" smtClean="0">
                <a:latin typeface="楷体_GB2312" pitchFamily="1" charset="-122"/>
                <a:ea typeface="楷体_GB2312" pitchFamily="1" charset="-122"/>
              </a:rPr>
            </a:br>
            <a:endParaRPr lang="zh-CN" altLang="en-US" sz="1800" b="1" dirty="0" smtClean="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468313" y="260350"/>
            <a:ext cx="7467600" cy="1143000"/>
          </a:xfrm>
        </p:spPr>
        <p:txBody>
          <a:bodyPr/>
          <a:lstStyle/>
          <a:p>
            <a:r>
              <a:rPr lang="en-US" altLang="zh-CN" b="1" smtClean="0">
                <a:solidFill>
                  <a:schemeClr val="tx1"/>
                </a:solidFill>
              </a:rPr>
              <a:t>2015</a:t>
            </a:r>
            <a:r>
              <a:rPr lang="zh-CN" altLang="en-US" b="1" smtClean="0">
                <a:solidFill>
                  <a:schemeClr val="tx1"/>
                </a:solidFill>
              </a:rPr>
              <a:t>年</a:t>
            </a:r>
          </a:p>
        </p:txBody>
      </p:sp>
      <p:sp>
        <p:nvSpPr>
          <p:cNvPr id="146435" name="Rectangle 3"/>
          <p:cNvSpPr>
            <a:spLocks noGrp="1" noChangeArrowheads="1"/>
          </p:cNvSpPr>
          <p:nvPr>
            <p:ph type="body" idx="4294967295"/>
          </p:nvPr>
        </p:nvSpPr>
        <p:spPr>
          <a:noFill/>
          <a:ln>
            <a:solidFill>
              <a:schemeClr val="tx1"/>
            </a:solidFill>
            <a:miter lim="800000"/>
            <a:headEnd/>
            <a:tailEnd/>
          </a:ln>
        </p:spPr>
        <p:txBody>
          <a:bodyPr/>
          <a:lstStyle/>
          <a:p>
            <a:pPr>
              <a:lnSpc>
                <a:spcPct val="80000"/>
              </a:lnSpc>
            </a:pPr>
            <a:r>
              <a:rPr lang="en-US" altLang="zh-CN" sz="1600" smtClean="0"/>
              <a:t>38.</a:t>
            </a:r>
            <a:r>
              <a:rPr lang="zh-CN" altLang="en-US" sz="1600" smtClean="0"/>
              <a:t>（</a:t>
            </a:r>
            <a:r>
              <a:rPr lang="en-US" altLang="zh-CN" sz="1600" smtClean="0"/>
              <a:t>26</a:t>
            </a:r>
            <a:r>
              <a:rPr lang="zh-CN" altLang="en-US" sz="1600" smtClean="0"/>
              <a:t>）阅读材料，完成下列要求</a:t>
            </a:r>
          </a:p>
          <a:p>
            <a:pPr>
              <a:lnSpc>
                <a:spcPct val="80000"/>
              </a:lnSpc>
            </a:pPr>
            <a:r>
              <a:rPr lang="zh-CN" altLang="en-US" sz="1600" smtClean="0"/>
              <a:t>财政对社会经济发展具有巨大作用，财政预算的编制和管理受到社会各界的关注。</a:t>
            </a:r>
          </a:p>
          <a:p>
            <a:pPr>
              <a:lnSpc>
                <a:spcPct val="80000"/>
              </a:lnSpc>
            </a:pPr>
            <a:r>
              <a:rPr lang="zh-CN" altLang="en-US" sz="1600" smtClean="0"/>
              <a:t>材料一</a:t>
            </a:r>
          </a:p>
          <a:p>
            <a:pPr>
              <a:lnSpc>
                <a:spcPct val="80000"/>
              </a:lnSpc>
            </a:pPr>
            <a:r>
              <a:rPr lang="en-US" altLang="zh-CN" sz="1600" smtClean="0"/>
              <a:t>2014</a:t>
            </a:r>
            <a:r>
              <a:rPr lang="zh-CN" altLang="en-US" sz="1600" smtClean="0"/>
              <a:t>年重新修订的</a:t>
            </a:r>
            <a:r>
              <a:rPr lang="en-US" altLang="zh-CN" sz="1600" smtClean="0"/>
              <a:t>《</a:t>
            </a:r>
            <a:r>
              <a:rPr lang="zh-CN" altLang="en-US" sz="1600" smtClean="0"/>
              <a:t>中华人民共和国预算法</a:t>
            </a:r>
            <a:r>
              <a:rPr lang="en-US" altLang="zh-CN" sz="1600" smtClean="0"/>
              <a:t>》</a:t>
            </a:r>
            <a:r>
              <a:rPr lang="zh-CN" altLang="en-US" sz="1600" smtClean="0"/>
              <a:t>规定，“经人民代表大会批准的预算，非经法定程序，不得调整，各级政府、各部门、各单位的支出必须以经批准的预算为依据，未列入预算的不得支出”。</a:t>
            </a:r>
          </a:p>
          <a:p>
            <a:pPr>
              <a:lnSpc>
                <a:spcPct val="80000"/>
              </a:lnSpc>
            </a:pPr>
            <a:r>
              <a:rPr lang="zh-CN" altLang="en-US" sz="1600" smtClean="0"/>
              <a:t>为贯彻落实依法治国精神，按照新修订的预算法，国务院出台了</a:t>
            </a:r>
            <a:r>
              <a:rPr lang="en-US" altLang="zh-CN" sz="1600" smtClean="0"/>
              <a:t>《</a:t>
            </a:r>
            <a:r>
              <a:rPr lang="zh-CN" altLang="en-US" sz="1600" smtClean="0"/>
              <a:t>关于深化预算管理制度改革的决定</a:t>
            </a:r>
            <a:r>
              <a:rPr lang="en-US" altLang="zh-CN" sz="1600" smtClean="0"/>
              <a:t>》</a:t>
            </a:r>
            <a:r>
              <a:rPr lang="zh-CN" altLang="en-US" sz="1600" smtClean="0"/>
              <a:t>，财政部发布了</a:t>
            </a:r>
            <a:r>
              <a:rPr lang="en-US" altLang="zh-CN" sz="1600" smtClean="0"/>
              <a:t>《</a:t>
            </a:r>
            <a:r>
              <a:rPr lang="zh-CN" altLang="en-US" sz="1600" smtClean="0"/>
              <a:t>关于进一步加强财政支出预算执行管理的通知</a:t>
            </a:r>
            <a:r>
              <a:rPr lang="en-US" altLang="zh-CN" sz="1600" smtClean="0"/>
              <a:t>》</a:t>
            </a:r>
            <a:r>
              <a:rPr lang="zh-CN" altLang="en-US" sz="1600" smtClean="0"/>
              <a:t>，地方各级政府为预算法的落实进行了积极探索。</a:t>
            </a:r>
          </a:p>
          <a:p>
            <a:pPr>
              <a:lnSpc>
                <a:spcPct val="80000"/>
              </a:lnSpc>
            </a:pPr>
            <a:r>
              <a:rPr lang="zh-CN" altLang="en-US" sz="1600" smtClean="0"/>
              <a:t>材料二</a:t>
            </a:r>
          </a:p>
          <a:p>
            <a:pPr>
              <a:lnSpc>
                <a:spcPct val="80000"/>
              </a:lnSpc>
            </a:pPr>
            <a:r>
              <a:rPr lang="en-US" altLang="zh-CN" sz="1600" smtClean="0"/>
              <a:t>2013</a:t>
            </a:r>
            <a:r>
              <a:rPr lang="zh-CN" altLang="en-US" sz="1600" smtClean="0"/>
              <a:t>年我国</a:t>
            </a:r>
            <a:r>
              <a:rPr lang="en-US" altLang="zh-CN" sz="1600" smtClean="0"/>
              <a:t>GDP</a:t>
            </a:r>
            <a:r>
              <a:rPr lang="zh-CN" altLang="en-US" sz="1600" smtClean="0"/>
              <a:t>增速为</a:t>
            </a:r>
            <a:r>
              <a:rPr lang="en-US" altLang="zh-CN" sz="1600" smtClean="0"/>
              <a:t>7.7%</a:t>
            </a:r>
            <a:r>
              <a:rPr lang="zh-CN" altLang="en-US" sz="1600" smtClean="0"/>
              <a:t>，</a:t>
            </a:r>
            <a:r>
              <a:rPr lang="en-US" altLang="zh-CN" sz="1600" smtClean="0"/>
              <a:t>2014</a:t>
            </a:r>
            <a:r>
              <a:rPr lang="zh-CN" altLang="en-US" sz="1600" smtClean="0"/>
              <a:t>年为</a:t>
            </a:r>
            <a:r>
              <a:rPr lang="en-US" altLang="zh-CN" sz="1600" smtClean="0"/>
              <a:t>7.4%</a:t>
            </a:r>
            <a:r>
              <a:rPr lang="zh-CN" altLang="en-US" sz="1600" smtClean="0"/>
              <a:t>。</a:t>
            </a:r>
            <a:r>
              <a:rPr lang="en-US" altLang="zh-CN" sz="1600" smtClean="0"/>
              <a:t>2015</a:t>
            </a:r>
            <a:r>
              <a:rPr lang="zh-CN" altLang="en-US" sz="1600" smtClean="0"/>
              <a:t>年我国</a:t>
            </a:r>
            <a:r>
              <a:rPr lang="en-US" altLang="zh-CN" sz="1600" smtClean="0"/>
              <a:t>GDP</a:t>
            </a:r>
            <a:r>
              <a:rPr lang="zh-CN" altLang="en-US" sz="1600" smtClean="0"/>
              <a:t>增长目标调低为</a:t>
            </a:r>
            <a:r>
              <a:rPr lang="en-US" altLang="zh-CN" sz="1600" smtClean="0"/>
              <a:t>7%</a:t>
            </a:r>
            <a:r>
              <a:rPr lang="zh-CN" altLang="en-US" sz="1600" smtClean="0"/>
              <a:t>。面对经济下行的压力，</a:t>
            </a:r>
            <a:r>
              <a:rPr lang="en-US" altLang="zh-CN" sz="1600" smtClean="0"/>
              <a:t>2015</a:t>
            </a:r>
            <a:r>
              <a:rPr lang="zh-CN" altLang="en-US" sz="1600" smtClean="0"/>
              <a:t>年政府工作报告对积极的财政政策做了加力增效的部署，其中，</a:t>
            </a:r>
            <a:r>
              <a:rPr lang="en-US" altLang="zh-CN" sz="1600" smtClean="0"/>
              <a:t>2015</a:t>
            </a:r>
            <a:r>
              <a:rPr lang="zh-CN" altLang="en-US" sz="1600" smtClean="0"/>
              <a:t>年财政预算拟安排财政赤字</a:t>
            </a:r>
            <a:r>
              <a:rPr lang="en-US" altLang="zh-CN" sz="1600" smtClean="0"/>
              <a:t>1.62</a:t>
            </a:r>
            <a:r>
              <a:rPr lang="zh-CN" altLang="en-US" sz="1600" smtClean="0"/>
              <a:t>万亿元，比去年增加</a:t>
            </a:r>
            <a:r>
              <a:rPr lang="en-US" altLang="zh-CN" sz="1600" smtClean="0"/>
              <a:t>2700</a:t>
            </a:r>
            <a:r>
              <a:rPr lang="zh-CN" altLang="en-US" sz="1600" smtClean="0"/>
              <a:t>亿元，赤字率从去年的</a:t>
            </a:r>
            <a:r>
              <a:rPr lang="en-US" altLang="zh-CN" sz="1600" smtClean="0"/>
              <a:t>2.1%</a:t>
            </a:r>
            <a:r>
              <a:rPr lang="zh-CN" altLang="en-US" sz="1600" smtClean="0"/>
              <a:t>提高到</a:t>
            </a:r>
            <a:r>
              <a:rPr lang="en-US" altLang="zh-CN" sz="1600" smtClean="0"/>
              <a:t>2.3%</a:t>
            </a:r>
            <a:r>
              <a:rPr lang="zh-CN" altLang="en-US" sz="1600" smtClean="0"/>
              <a:t>。（财政赤字率指财政赤字与</a:t>
            </a:r>
            <a:r>
              <a:rPr lang="en-US" altLang="zh-CN" sz="1600" smtClean="0"/>
              <a:t>GDP</a:t>
            </a:r>
            <a:r>
              <a:rPr lang="zh-CN" altLang="en-US" sz="1600" smtClean="0"/>
              <a:t>之比。国际上财政赤字率安全警戒线为</a:t>
            </a:r>
            <a:r>
              <a:rPr lang="en-US" altLang="zh-CN" sz="1600" smtClean="0"/>
              <a:t>3%</a:t>
            </a:r>
            <a:r>
              <a:rPr lang="zh-CN" altLang="en-US" sz="1600" smtClean="0"/>
              <a:t>。）</a:t>
            </a:r>
          </a:p>
          <a:p>
            <a:pPr>
              <a:lnSpc>
                <a:spcPct val="80000"/>
              </a:lnSpc>
            </a:pPr>
            <a:r>
              <a:rPr lang="en-US" altLang="zh-CN" sz="1600" smtClean="0"/>
              <a:t>(1)</a:t>
            </a:r>
            <a:r>
              <a:rPr lang="zh-CN" altLang="en-US" sz="1600" smtClean="0"/>
              <a:t>结合材料一和所学政治知识，说明政府应该如何强化预算管理。（</a:t>
            </a:r>
            <a:r>
              <a:rPr lang="en-US" altLang="zh-CN" sz="1600" smtClean="0"/>
              <a:t>12</a:t>
            </a:r>
            <a:r>
              <a:rPr lang="zh-CN" altLang="en-US" sz="1600" smtClean="0"/>
              <a:t>分）</a:t>
            </a:r>
          </a:p>
          <a:p>
            <a:pPr>
              <a:lnSpc>
                <a:spcPct val="80000"/>
              </a:lnSpc>
            </a:pPr>
            <a:r>
              <a:rPr lang="en-US" altLang="zh-CN" sz="1600" smtClean="0"/>
              <a:t>(2)</a:t>
            </a:r>
            <a:r>
              <a:rPr lang="zh-CN" altLang="en-US" sz="1600" smtClean="0"/>
              <a:t>结合材料二好所学经济知识，分析现阶段我国增加财政赤字的合理性，并说明应该如何用好财政资金。（</a:t>
            </a:r>
            <a:r>
              <a:rPr lang="en-US" altLang="zh-CN" sz="1600" smtClean="0"/>
              <a:t>14</a:t>
            </a:r>
            <a:r>
              <a:rPr lang="zh-CN" altLang="en-US" sz="1600" smtClean="0"/>
              <a:t>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p:txBody>
          <a:bodyPr/>
          <a:lstStyle/>
          <a:p>
            <a:endParaRPr lang="zh-CN" altLang="en-US" smtClean="0"/>
          </a:p>
        </p:txBody>
      </p:sp>
      <p:sp>
        <p:nvSpPr>
          <p:cNvPr id="147459" name="Rectangle 3"/>
          <p:cNvSpPr>
            <a:spLocks noGrp="1" noChangeArrowheads="1"/>
          </p:cNvSpPr>
          <p:nvPr>
            <p:ph type="body" idx="4294967295"/>
          </p:nvPr>
        </p:nvSpPr>
        <p:spPr>
          <a:xfrm>
            <a:off x="468313" y="1628775"/>
            <a:ext cx="7467600" cy="4873625"/>
          </a:xfrm>
          <a:noFill/>
          <a:ln>
            <a:solidFill>
              <a:schemeClr val="tx1"/>
            </a:solidFill>
            <a:miter lim="800000"/>
            <a:headEnd/>
            <a:tailEnd/>
          </a:ln>
        </p:spPr>
        <p:txBody>
          <a:bodyPr/>
          <a:lstStyle/>
          <a:p>
            <a:r>
              <a:rPr lang="en-US" altLang="zh-CN" smtClean="0"/>
              <a:t>38</a:t>
            </a:r>
            <a:r>
              <a:rPr lang="zh-CN" altLang="en-US" smtClean="0"/>
              <a:t>．（</a:t>
            </a:r>
            <a:r>
              <a:rPr lang="en-US" altLang="zh-CN" smtClean="0"/>
              <a:t>26</a:t>
            </a:r>
            <a:r>
              <a:rPr lang="zh-CN" altLang="en-US" smtClean="0"/>
              <a:t>分）答案</a:t>
            </a:r>
          </a:p>
          <a:p>
            <a:r>
              <a:rPr lang="zh-CN" altLang="en-US" smtClean="0"/>
              <a:t>严格执行人大审批通过的预算；</a:t>
            </a:r>
          </a:p>
          <a:p>
            <a:r>
              <a:rPr lang="zh-CN" altLang="en-US" smtClean="0"/>
              <a:t>完善预算管理制度体系；</a:t>
            </a:r>
          </a:p>
          <a:p>
            <a:r>
              <a:rPr lang="zh-CN" altLang="en-US" smtClean="0"/>
              <a:t>按照预算法的要求编制预算和执行预算；</a:t>
            </a:r>
          </a:p>
          <a:p>
            <a:r>
              <a:rPr lang="zh-CN" altLang="en-US" smtClean="0"/>
              <a:t>运用检查、审计等行政手段强化预算监管；</a:t>
            </a:r>
          </a:p>
          <a:p>
            <a:r>
              <a:rPr lang="zh-CN" altLang="en-US" smtClean="0"/>
              <a:t>公开预算，增加财政收支的透明度，接受权力机关监督和社会监督。</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0033CC"/>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11188" y="115888"/>
            <a:ext cx="80613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a:solidFill>
                  <a:srgbClr val="FFFF00"/>
                </a:solidFill>
                <a:latin typeface="黑体" panose="02010609060101010101" pitchFamily="49" charset="-122"/>
                <a:ea typeface="黑体" panose="02010609060101010101" pitchFamily="49" charset="-122"/>
              </a:rPr>
              <a:t>政府篇</a:t>
            </a:r>
            <a:r>
              <a:rPr lang="zh-CN" altLang="en-US" sz="2800">
                <a:solidFill>
                  <a:srgbClr val="FFFF00"/>
                </a:solidFill>
                <a:ea typeface="黑体" panose="02010609060101010101" pitchFamily="49" charset="-122"/>
              </a:rPr>
              <a:t>知识网络构建</a:t>
            </a:r>
          </a:p>
        </p:txBody>
      </p:sp>
      <p:sp>
        <p:nvSpPr>
          <p:cNvPr id="37891" name="Oval 3"/>
          <p:cNvSpPr>
            <a:spLocks noChangeArrowheads="1"/>
          </p:cNvSpPr>
          <p:nvPr/>
        </p:nvSpPr>
        <p:spPr bwMode="auto">
          <a:xfrm>
            <a:off x="3492500" y="1916113"/>
            <a:ext cx="1655763" cy="1368425"/>
          </a:xfrm>
          <a:prstGeom prst="ellipse">
            <a:avLst/>
          </a:prstGeom>
          <a:solidFill>
            <a:srgbClr val="33CC33"/>
          </a:solidFill>
          <a:ln w="9525">
            <a:solidFill>
              <a:schemeClr val="bg1"/>
            </a:solidFill>
            <a:round/>
            <a:headEnd/>
            <a:tailEnd/>
          </a:ln>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buFontTx/>
              <a:buNone/>
            </a:pPr>
            <a:endParaRPr lang="zh-CN" altLang="en-US" sz="2400">
              <a:solidFill>
                <a:schemeClr val="bg1"/>
              </a:solidFill>
              <a:latin typeface="黑体" panose="02010609060101010101" pitchFamily="49" charset="-122"/>
              <a:ea typeface="黑体" panose="02010609060101010101" pitchFamily="49" charset="-122"/>
            </a:endParaRPr>
          </a:p>
        </p:txBody>
      </p:sp>
      <p:sp>
        <p:nvSpPr>
          <p:cNvPr id="37892" name="Oval 4"/>
          <p:cNvSpPr>
            <a:spLocks noChangeArrowheads="1"/>
          </p:cNvSpPr>
          <p:nvPr/>
        </p:nvSpPr>
        <p:spPr bwMode="auto">
          <a:xfrm>
            <a:off x="3419475" y="4941888"/>
            <a:ext cx="1655763" cy="1223962"/>
          </a:xfrm>
          <a:prstGeom prst="ellipse">
            <a:avLst/>
          </a:prstGeom>
          <a:solidFill>
            <a:srgbClr val="33CC33"/>
          </a:solidFill>
          <a:ln w="9525">
            <a:solidFill>
              <a:schemeClr val="bg1"/>
            </a:solidFill>
            <a:round/>
            <a:headEnd/>
            <a:tailEnd/>
          </a:ln>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endParaRPr lang="zh-CN" altLang="en-US" sz="2400">
              <a:solidFill>
                <a:schemeClr val="bg1"/>
              </a:solidFill>
              <a:latin typeface="黑体" panose="02010609060101010101" pitchFamily="49" charset="-122"/>
              <a:ea typeface="黑体" panose="02010609060101010101" pitchFamily="49" charset="-122"/>
            </a:endParaRPr>
          </a:p>
        </p:txBody>
      </p:sp>
      <p:sp>
        <p:nvSpPr>
          <p:cNvPr id="37893" name="Line 5"/>
          <p:cNvSpPr>
            <a:spLocks noChangeShapeType="1"/>
          </p:cNvSpPr>
          <p:nvPr/>
        </p:nvSpPr>
        <p:spPr bwMode="auto">
          <a:xfrm>
            <a:off x="2771775" y="981075"/>
            <a:ext cx="0" cy="446405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4" name="Line 6"/>
          <p:cNvSpPr>
            <a:spLocks noChangeShapeType="1"/>
          </p:cNvSpPr>
          <p:nvPr/>
        </p:nvSpPr>
        <p:spPr bwMode="auto">
          <a:xfrm>
            <a:off x="5795963" y="1052513"/>
            <a:ext cx="0" cy="446405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5" name="Line 7"/>
          <p:cNvSpPr>
            <a:spLocks noChangeShapeType="1"/>
          </p:cNvSpPr>
          <p:nvPr/>
        </p:nvSpPr>
        <p:spPr bwMode="auto">
          <a:xfrm>
            <a:off x="2411413" y="981075"/>
            <a:ext cx="36036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6" name="Line 8"/>
          <p:cNvSpPr>
            <a:spLocks noChangeShapeType="1"/>
          </p:cNvSpPr>
          <p:nvPr/>
        </p:nvSpPr>
        <p:spPr bwMode="auto">
          <a:xfrm>
            <a:off x="2411413" y="1916113"/>
            <a:ext cx="36036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Line 9"/>
          <p:cNvSpPr>
            <a:spLocks noChangeShapeType="1"/>
          </p:cNvSpPr>
          <p:nvPr/>
        </p:nvSpPr>
        <p:spPr bwMode="auto">
          <a:xfrm>
            <a:off x="5795963" y="1052513"/>
            <a:ext cx="21590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a:off x="2411413" y="2708275"/>
            <a:ext cx="1081087"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a:off x="5148263" y="2708275"/>
            <a:ext cx="649287"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12"/>
          <p:cNvSpPr>
            <a:spLocks noChangeShapeType="1"/>
          </p:cNvSpPr>
          <p:nvPr/>
        </p:nvSpPr>
        <p:spPr bwMode="auto">
          <a:xfrm>
            <a:off x="2411413" y="4221163"/>
            <a:ext cx="36036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1619250" y="692150"/>
            <a:ext cx="86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性质</a:t>
            </a:r>
          </a:p>
        </p:txBody>
      </p:sp>
      <p:sp>
        <p:nvSpPr>
          <p:cNvPr id="37902" name="Text Box 14"/>
          <p:cNvSpPr txBox="1">
            <a:spLocks noChangeArrowheads="1"/>
          </p:cNvSpPr>
          <p:nvPr/>
        </p:nvSpPr>
        <p:spPr bwMode="auto">
          <a:xfrm>
            <a:off x="1476375" y="1628775"/>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职能</a:t>
            </a:r>
          </a:p>
        </p:txBody>
      </p:sp>
      <p:sp>
        <p:nvSpPr>
          <p:cNvPr id="37903" name="Text Box 15"/>
          <p:cNvSpPr txBox="1">
            <a:spLocks noChangeArrowheads="1"/>
          </p:cNvSpPr>
          <p:nvPr/>
        </p:nvSpPr>
        <p:spPr bwMode="auto">
          <a:xfrm>
            <a:off x="1547813" y="393382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宗旨</a:t>
            </a:r>
          </a:p>
        </p:txBody>
      </p:sp>
      <p:sp>
        <p:nvSpPr>
          <p:cNvPr id="37904" name="Text Box 16"/>
          <p:cNvSpPr txBox="1">
            <a:spLocks noChangeArrowheads="1"/>
          </p:cNvSpPr>
          <p:nvPr/>
        </p:nvSpPr>
        <p:spPr bwMode="auto">
          <a:xfrm>
            <a:off x="1547813" y="26368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作用</a:t>
            </a:r>
          </a:p>
        </p:txBody>
      </p:sp>
      <p:sp>
        <p:nvSpPr>
          <p:cNvPr id="37905" name="Text Box 17"/>
          <p:cNvSpPr txBox="1">
            <a:spLocks noChangeArrowheads="1"/>
          </p:cNvSpPr>
          <p:nvPr/>
        </p:nvSpPr>
        <p:spPr bwMode="auto">
          <a:xfrm>
            <a:off x="1619250" y="5157788"/>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原则</a:t>
            </a:r>
          </a:p>
        </p:txBody>
      </p:sp>
      <p:sp>
        <p:nvSpPr>
          <p:cNvPr id="37906" name="Line 18"/>
          <p:cNvSpPr>
            <a:spLocks noChangeShapeType="1"/>
          </p:cNvSpPr>
          <p:nvPr/>
        </p:nvSpPr>
        <p:spPr bwMode="auto">
          <a:xfrm>
            <a:off x="5795963" y="5516563"/>
            <a:ext cx="21590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Text Box 19"/>
          <p:cNvSpPr txBox="1">
            <a:spLocks noChangeArrowheads="1"/>
          </p:cNvSpPr>
          <p:nvPr/>
        </p:nvSpPr>
        <p:spPr bwMode="auto">
          <a:xfrm>
            <a:off x="5795963" y="692150"/>
            <a:ext cx="7937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权</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力</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行</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使</a:t>
            </a:r>
          </a:p>
        </p:txBody>
      </p:sp>
      <p:sp>
        <p:nvSpPr>
          <p:cNvPr id="37908" name="Text Box 20"/>
          <p:cNvSpPr txBox="1">
            <a:spLocks noChangeArrowheads="1"/>
          </p:cNvSpPr>
          <p:nvPr/>
        </p:nvSpPr>
        <p:spPr bwMode="auto">
          <a:xfrm>
            <a:off x="5724525" y="2636838"/>
            <a:ext cx="10080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权</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力</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监</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督</a:t>
            </a:r>
          </a:p>
        </p:txBody>
      </p:sp>
      <p:sp>
        <p:nvSpPr>
          <p:cNvPr id="37909" name="Text Box 21"/>
          <p:cNvSpPr txBox="1">
            <a:spLocks noChangeArrowheads="1"/>
          </p:cNvSpPr>
          <p:nvPr/>
        </p:nvSpPr>
        <p:spPr bwMode="auto">
          <a:xfrm>
            <a:off x="5940425" y="4724400"/>
            <a:ext cx="4905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权</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威</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树</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立</a:t>
            </a:r>
          </a:p>
        </p:txBody>
      </p:sp>
      <p:sp>
        <p:nvSpPr>
          <p:cNvPr id="37910" name="Line 22"/>
          <p:cNvSpPr>
            <a:spLocks noChangeShapeType="1"/>
          </p:cNvSpPr>
          <p:nvPr/>
        </p:nvSpPr>
        <p:spPr bwMode="auto">
          <a:xfrm>
            <a:off x="4572000" y="3357563"/>
            <a:ext cx="0" cy="1655762"/>
          </a:xfrm>
          <a:prstGeom prst="line">
            <a:avLst/>
          </a:prstGeom>
          <a:noFill/>
          <a:ln w="5715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1" name="Line 23"/>
          <p:cNvSpPr>
            <a:spLocks noChangeShapeType="1"/>
          </p:cNvSpPr>
          <p:nvPr/>
        </p:nvSpPr>
        <p:spPr bwMode="auto">
          <a:xfrm flipV="1">
            <a:off x="3924300" y="3284538"/>
            <a:ext cx="0" cy="1657350"/>
          </a:xfrm>
          <a:prstGeom prst="line">
            <a:avLst/>
          </a:prstGeom>
          <a:noFill/>
          <a:ln w="5715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2" name="Text Box 24"/>
          <p:cNvSpPr txBox="1">
            <a:spLocks noChangeArrowheads="1"/>
          </p:cNvSpPr>
          <p:nvPr/>
        </p:nvSpPr>
        <p:spPr bwMode="auto">
          <a:xfrm>
            <a:off x="4500563" y="3284538"/>
            <a:ext cx="863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提供管理</a:t>
            </a:r>
          </a:p>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服务便民利民</a:t>
            </a:r>
          </a:p>
        </p:txBody>
      </p:sp>
      <p:sp>
        <p:nvSpPr>
          <p:cNvPr id="37913" name="Text Box 25"/>
          <p:cNvSpPr txBox="1">
            <a:spLocks noChangeArrowheads="1"/>
          </p:cNvSpPr>
          <p:nvPr/>
        </p:nvSpPr>
        <p:spPr bwMode="auto">
          <a:xfrm>
            <a:off x="2987675" y="3068638"/>
            <a:ext cx="863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提高了解相信支持寻求监督</a:t>
            </a:r>
          </a:p>
        </p:txBody>
      </p:sp>
      <p:sp>
        <p:nvSpPr>
          <p:cNvPr id="37914" name="Text Box 26"/>
          <p:cNvSpPr txBox="1">
            <a:spLocks noChangeArrowheads="1"/>
          </p:cNvSpPr>
          <p:nvPr/>
        </p:nvSpPr>
        <p:spPr bwMode="auto">
          <a:xfrm>
            <a:off x="6732588" y="1700213"/>
            <a:ext cx="241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执行：依法行政</a:t>
            </a:r>
            <a:endParaRPr lang="zh-CN" altLang="en-US" sz="2400">
              <a:solidFill>
                <a:schemeClr val="tx1"/>
              </a:solidFill>
              <a:ea typeface="黑体" panose="02010609060101010101" pitchFamily="49" charset="-122"/>
            </a:endParaRPr>
          </a:p>
        </p:txBody>
      </p:sp>
      <p:sp>
        <p:nvSpPr>
          <p:cNvPr id="37915" name="Text Box 27"/>
          <p:cNvSpPr txBox="1">
            <a:spLocks noChangeArrowheads="1"/>
          </p:cNvSpPr>
          <p:nvPr/>
        </p:nvSpPr>
        <p:spPr bwMode="auto">
          <a:xfrm>
            <a:off x="6659563" y="692150"/>
            <a:ext cx="248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决策：审慎决策</a:t>
            </a:r>
          </a:p>
        </p:txBody>
      </p:sp>
      <p:sp>
        <p:nvSpPr>
          <p:cNvPr id="37916" name="Line 28"/>
          <p:cNvSpPr>
            <a:spLocks noChangeShapeType="1"/>
          </p:cNvSpPr>
          <p:nvPr/>
        </p:nvSpPr>
        <p:spPr bwMode="auto">
          <a:xfrm>
            <a:off x="6732588" y="765175"/>
            <a:ext cx="0" cy="1223963"/>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29"/>
          <p:cNvSpPr>
            <a:spLocks noChangeShapeType="1"/>
          </p:cNvSpPr>
          <p:nvPr/>
        </p:nvSpPr>
        <p:spPr bwMode="auto">
          <a:xfrm>
            <a:off x="6732588" y="1268413"/>
            <a:ext cx="1444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Line 30"/>
          <p:cNvSpPr>
            <a:spLocks noChangeShapeType="1"/>
          </p:cNvSpPr>
          <p:nvPr/>
        </p:nvSpPr>
        <p:spPr bwMode="auto">
          <a:xfrm>
            <a:off x="6732588" y="765175"/>
            <a:ext cx="14446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31"/>
          <p:cNvSpPr>
            <a:spLocks noChangeShapeType="1"/>
          </p:cNvSpPr>
          <p:nvPr/>
        </p:nvSpPr>
        <p:spPr bwMode="auto">
          <a:xfrm>
            <a:off x="6732588" y="1989138"/>
            <a:ext cx="14446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32"/>
          <p:cNvSpPr>
            <a:spLocks noChangeShapeType="1"/>
          </p:cNvSpPr>
          <p:nvPr/>
        </p:nvSpPr>
        <p:spPr bwMode="auto">
          <a:xfrm>
            <a:off x="6443663" y="3141663"/>
            <a:ext cx="360362" cy="0"/>
          </a:xfrm>
          <a:prstGeom prst="line">
            <a:avLst/>
          </a:prstGeom>
          <a:noFill/>
          <a:ln w="793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33"/>
          <p:cNvSpPr>
            <a:spLocks noChangeShapeType="1"/>
          </p:cNvSpPr>
          <p:nvPr/>
        </p:nvSpPr>
        <p:spPr bwMode="auto">
          <a:xfrm>
            <a:off x="6804025" y="2276475"/>
            <a:ext cx="0" cy="1871663"/>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34"/>
          <p:cNvSpPr>
            <a:spLocks noChangeShapeType="1"/>
          </p:cNvSpPr>
          <p:nvPr/>
        </p:nvSpPr>
        <p:spPr bwMode="auto">
          <a:xfrm>
            <a:off x="6804025" y="2276475"/>
            <a:ext cx="144463"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3" name="Text Box 35"/>
          <p:cNvSpPr txBox="1">
            <a:spLocks noChangeArrowheads="1"/>
          </p:cNvSpPr>
          <p:nvPr/>
        </p:nvSpPr>
        <p:spPr bwMode="auto">
          <a:xfrm>
            <a:off x="6804025" y="213360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原因</a:t>
            </a:r>
          </a:p>
        </p:txBody>
      </p:sp>
      <p:sp>
        <p:nvSpPr>
          <p:cNvPr id="37924" name="Text Box 36"/>
          <p:cNvSpPr txBox="1">
            <a:spLocks noChangeArrowheads="1"/>
          </p:cNvSpPr>
          <p:nvPr/>
        </p:nvSpPr>
        <p:spPr bwMode="auto">
          <a:xfrm>
            <a:off x="6804025" y="256540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机制</a:t>
            </a:r>
          </a:p>
        </p:txBody>
      </p:sp>
      <p:sp>
        <p:nvSpPr>
          <p:cNvPr id="37925" name="Text Box 37"/>
          <p:cNvSpPr txBox="1">
            <a:spLocks noChangeArrowheads="1"/>
          </p:cNvSpPr>
          <p:nvPr/>
        </p:nvSpPr>
        <p:spPr bwMode="auto">
          <a:xfrm>
            <a:off x="6732588" y="3068638"/>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体系</a:t>
            </a:r>
          </a:p>
        </p:txBody>
      </p:sp>
      <p:sp>
        <p:nvSpPr>
          <p:cNvPr id="37926" name="Text Box 38"/>
          <p:cNvSpPr txBox="1">
            <a:spLocks noChangeArrowheads="1"/>
          </p:cNvSpPr>
          <p:nvPr/>
        </p:nvSpPr>
        <p:spPr bwMode="auto">
          <a:xfrm>
            <a:off x="6804025" y="350043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意义</a:t>
            </a:r>
          </a:p>
        </p:txBody>
      </p:sp>
      <p:sp>
        <p:nvSpPr>
          <p:cNvPr id="37927" name="Text Box 39"/>
          <p:cNvSpPr txBox="1">
            <a:spLocks noChangeArrowheads="1"/>
          </p:cNvSpPr>
          <p:nvPr/>
        </p:nvSpPr>
        <p:spPr bwMode="auto">
          <a:xfrm>
            <a:off x="6877050" y="3933825"/>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要求</a:t>
            </a:r>
          </a:p>
        </p:txBody>
      </p:sp>
      <p:sp>
        <p:nvSpPr>
          <p:cNvPr id="37928" name="Line 40"/>
          <p:cNvSpPr>
            <a:spLocks noChangeShapeType="1"/>
          </p:cNvSpPr>
          <p:nvPr/>
        </p:nvSpPr>
        <p:spPr bwMode="auto">
          <a:xfrm>
            <a:off x="6804025" y="4149725"/>
            <a:ext cx="144463"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9" name="Line 41"/>
          <p:cNvSpPr>
            <a:spLocks noChangeShapeType="1"/>
          </p:cNvSpPr>
          <p:nvPr/>
        </p:nvSpPr>
        <p:spPr bwMode="auto">
          <a:xfrm>
            <a:off x="6516688" y="5661025"/>
            <a:ext cx="36036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42"/>
          <p:cNvSpPr>
            <a:spLocks noChangeShapeType="1"/>
          </p:cNvSpPr>
          <p:nvPr/>
        </p:nvSpPr>
        <p:spPr bwMode="auto">
          <a:xfrm>
            <a:off x="6877050" y="4508500"/>
            <a:ext cx="0" cy="165735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1" name="Text Box 43"/>
          <p:cNvSpPr txBox="1">
            <a:spLocks noChangeArrowheads="1"/>
          </p:cNvSpPr>
          <p:nvPr/>
        </p:nvSpPr>
        <p:spPr bwMode="auto">
          <a:xfrm>
            <a:off x="6804025" y="4365625"/>
            <a:ext cx="16208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ea typeface="黑体" panose="02010609060101010101" pitchFamily="49" charset="-122"/>
              </a:rPr>
              <a:t>含义</a:t>
            </a:r>
          </a:p>
          <a:p>
            <a:pPr algn="ctr" eaLnBrk="1" hangingPunct="1">
              <a:buFontTx/>
              <a:buNone/>
            </a:pPr>
            <a:r>
              <a:rPr lang="zh-CN" altLang="en-US" sz="2400">
                <a:solidFill>
                  <a:schemeClr val="bg1"/>
                </a:solidFill>
                <a:ea typeface="黑体" panose="02010609060101010101" pitchFamily="49" charset="-122"/>
              </a:rPr>
              <a:t>决定因素</a:t>
            </a:r>
          </a:p>
          <a:p>
            <a:pPr algn="ctr" eaLnBrk="1" hangingPunct="1">
              <a:buFontTx/>
              <a:buNone/>
            </a:pPr>
            <a:r>
              <a:rPr lang="zh-CN" altLang="en-US" sz="2400">
                <a:solidFill>
                  <a:schemeClr val="bg1"/>
                </a:solidFill>
                <a:ea typeface="黑体" panose="02010609060101010101" pitchFamily="49" charset="-122"/>
              </a:rPr>
              <a:t>体现</a:t>
            </a:r>
          </a:p>
          <a:p>
            <a:pPr algn="ctr" eaLnBrk="1" hangingPunct="1">
              <a:buFontTx/>
              <a:buNone/>
            </a:pPr>
            <a:r>
              <a:rPr lang="zh-CN" altLang="en-US" sz="2400">
                <a:solidFill>
                  <a:schemeClr val="bg1"/>
                </a:solidFill>
                <a:ea typeface="黑体" panose="02010609060101010101" pitchFamily="49" charset="-122"/>
              </a:rPr>
              <a:t>判断标志</a:t>
            </a:r>
          </a:p>
          <a:p>
            <a:pPr algn="ctr" eaLnBrk="1" hangingPunct="1">
              <a:buFontTx/>
              <a:buNone/>
            </a:pPr>
            <a:r>
              <a:rPr lang="zh-CN" altLang="en-US" sz="2400">
                <a:solidFill>
                  <a:schemeClr val="bg1"/>
                </a:solidFill>
                <a:ea typeface="黑体" panose="02010609060101010101" pitchFamily="49" charset="-122"/>
              </a:rPr>
              <a:t>要求</a:t>
            </a:r>
          </a:p>
        </p:txBody>
      </p:sp>
      <p:sp>
        <p:nvSpPr>
          <p:cNvPr id="37932" name="Line 44"/>
          <p:cNvSpPr>
            <a:spLocks noChangeShapeType="1"/>
          </p:cNvSpPr>
          <p:nvPr/>
        </p:nvSpPr>
        <p:spPr bwMode="auto">
          <a:xfrm>
            <a:off x="6877050" y="4508500"/>
            <a:ext cx="144463"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45"/>
          <p:cNvSpPr>
            <a:spLocks noChangeShapeType="1"/>
          </p:cNvSpPr>
          <p:nvPr/>
        </p:nvSpPr>
        <p:spPr bwMode="auto">
          <a:xfrm>
            <a:off x="6877050" y="6165850"/>
            <a:ext cx="142875"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4" name="Line 46"/>
          <p:cNvSpPr>
            <a:spLocks noChangeShapeType="1"/>
          </p:cNvSpPr>
          <p:nvPr/>
        </p:nvSpPr>
        <p:spPr bwMode="auto">
          <a:xfrm>
            <a:off x="6443663" y="1412875"/>
            <a:ext cx="288925"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Text Box 47"/>
          <p:cNvSpPr txBox="1">
            <a:spLocks noChangeArrowheads="1"/>
          </p:cNvSpPr>
          <p:nvPr/>
        </p:nvSpPr>
        <p:spPr bwMode="auto">
          <a:xfrm>
            <a:off x="-179388" y="3789363"/>
            <a:ext cx="2052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rgbClr val="FFFF00"/>
                </a:solidFill>
                <a:ea typeface="黑体" panose="02010609060101010101" pitchFamily="49" charset="-122"/>
              </a:rPr>
              <a:t>全心全意</a:t>
            </a:r>
          </a:p>
          <a:p>
            <a:pPr algn="ctr" eaLnBrk="1" hangingPunct="1">
              <a:buFontTx/>
              <a:buNone/>
            </a:pPr>
            <a:r>
              <a:rPr lang="zh-CN" altLang="en-US" sz="2400">
                <a:solidFill>
                  <a:srgbClr val="FFFF00"/>
                </a:solidFill>
                <a:ea typeface="黑体" panose="02010609060101010101" pitchFamily="49" charset="-122"/>
              </a:rPr>
              <a:t>为人民服务</a:t>
            </a:r>
          </a:p>
        </p:txBody>
      </p:sp>
      <p:sp>
        <p:nvSpPr>
          <p:cNvPr id="37936" name="Text Box 48"/>
          <p:cNvSpPr txBox="1">
            <a:spLocks noChangeArrowheads="1"/>
          </p:cNvSpPr>
          <p:nvPr/>
        </p:nvSpPr>
        <p:spPr bwMode="auto">
          <a:xfrm>
            <a:off x="-1588" y="2636838"/>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rgbClr val="FFFF00"/>
                </a:solidFill>
                <a:ea typeface="黑体" panose="02010609060101010101" pitchFamily="49" charset="-122"/>
              </a:rPr>
              <a:t>管理服务</a:t>
            </a:r>
          </a:p>
        </p:txBody>
      </p:sp>
      <p:sp>
        <p:nvSpPr>
          <p:cNvPr id="37937" name="Text Box 49"/>
          <p:cNvSpPr txBox="1">
            <a:spLocks noChangeArrowheads="1"/>
          </p:cNvSpPr>
          <p:nvPr/>
        </p:nvSpPr>
        <p:spPr bwMode="auto">
          <a:xfrm>
            <a:off x="-250825" y="1628775"/>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rgbClr val="FFFF00"/>
                </a:solidFill>
                <a:ea typeface="黑体" panose="02010609060101010101" pitchFamily="49" charset="-122"/>
              </a:rPr>
              <a:t>五方面职能</a:t>
            </a:r>
          </a:p>
        </p:txBody>
      </p:sp>
      <p:sp>
        <p:nvSpPr>
          <p:cNvPr id="37938" name="Text Box 50"/>
          <p:cNvSpPr txBox="1">
            <a:spLocks noChangeArrowheads="1"/>
          </p:cNvSpPr>
          <p:nvPr/>
        </p:nvSpPr>
        <p:spPr bwMode="auto">
          <a:xfrm>
            <a:off x="0" y="5157788"/>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rgbClr val="FFFF00"/>
                </a:solidFill>
                <a:ea typeface="黑体" panose="02010609060101010101" pitchFamily="49" charset="-122"/>
              </a:rPr>
              <a:t>对人民负责</a:t>
            </a:r>
          </a:p>
        </p:txBody>
      </p:sp>
      <p:sp>
        <p:nvSpPr>
          <p:cNvPr id="37939" name="Text Box 51"/>
          <p:cNvSpPr txBox="1">
            <a:spLocks noChangeArrowheads="1"/>
          </p:cNvSpPr>
          <p:nvPr/>
        </p:nvSpPr>
        <p:spPr bwMode="auto">
          <a:xfrm>
            <a:off x="0" y="476250"/>
            <a:ext cx="1550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buFontTx/>
              <a:buNone/>
            </a:pPr>
            <a:r>
              <a:rPr lang="zh-CN" altLang="en-US" sz="2000">
                <a:solidFill>
                  <a:srgbClr val="FFFF00"/>
                </a:solidFill>
                <a:ea typeface="黑体" panose="02010609060101010101" pitchFamily="49" charset="-122"/>
              </a:rPr>
              <a:t>人民意旨的执行者和利益的捍卫者</a:t>
            </a:r>
          </a:p>
        </p:txBody>
      </p:sp>
      <p:sp>
        <p:nvSpPr>
          <p:cNvPr id="37940" name="Text Box 52"/>
          <p:cNvSpPr txBox="1">
            <a:spLocks noChangeArrowheads="1"/>
          </p:cNvSpPr>
          <p:nvPr/>
        </p:nvSpPr>
        <p:spPr bwMode="auto">
          <a:xfrm>
            <a:off x="3708400" y="2276475"/>
            <a:ext cx="1150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a:solidFill>
                  <a:schemeClr val="bg1"/>
                </a:solidFill>
                <a:latin typeface="黑体" panose="02010609060101010101" pitchFamily="49" charset="-122"/>
                <a:ea typeface="黑体" panose="02010609060101010101" pitchFamily="49" charset="-122"/>
              </a:rPr>
              <a:t>政府</a:t>
            </a:r>
            <a:endParaRPr lang="zh-CN" altLang="en-US">
              <a:solidFill>
                <a:schemeClr val="tx1"/>
              </a:solidFill>
              <a:latin typeface="黑体" panose="02010609060101010101" pitchFamily="49" charset="-122"/>
              <a:ea typeface="黑体" panose="02010609060101010101" pitchFamily="49" charset="-122"/>
            </a:endParaRPr>
          </a:p>
        </p:txBody>
      </p:sp>
      <p:sp>
        <p:nvSpPr>
          <p:cNvPr id="37941" name="Text Box 53"/>
          <p:cNvSpPr txBox="1">
            <a:spLocks noChangeArrowheads="1"/>
          </p:cNvSpPr>
          <p:nvPr/>
        </p:nvSpPr>
        <p:spPr bwMode="auto">
          <a:xfrm>
            <a:off x="3492500" y="5229225"/>
            <a:ext cx="1693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a:solidFill>
                  <a:schemeClr val="bg1"/>
                </a:solidFill>
                <a:ea typeface="黑体" panose="02010609060101010101" pitchFamily="49" charset="-122"/>
              </a:rPr>
              <a:t>公民</a:t>
            </a:r>
            <a:endParaRPr lang="zh-CN" altLang="en-US">
              <a:solidFill>
                <a:schemeClr val="tx1"/>
              </a:solidFill>
              <a:ea typeface="黑体" panose="02010609060101010101" pitchFamily="49" charset="-122"/>
            </a:endParaRPr>
          </a:p>
        </p:txBody>
      </p:sp>
      <p:sp>
        <p:nvSpPr>
          <p:cNvPr id="37942" name="Line 54"/>
          <p:cNvSpPr>
            <a:spLocks noChangeShapeType="1"/>
          </p:cNvSpPr>
          <p:nvPr/>
        </p:nvSpPr>
        <p:spPr bwMode="auto">
          <a:xfrm>
            <a:off x="2484438" y="5445125"/>
            <a:ext cx="288925"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3" name="Text Box 55"/>
          <p:cNvSpPr txBox="1">
            <a:spLocks noChangeArrowheads="1"/>
          </p:cNvSpPr>
          <p:nvPr/>
        </p:nvSpPr>
        <p:spPr bwMode="auto">
          <a:xfrm>
            <a:off x="1547813" y="26368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400">
                <a:solidFill>
                  <a:schemeClr val="bg1"/>
                </a:solidFill>
                <a:latin typeface="黑体" panose="02010609060101010101" pitchFamily="49" charset="-122"/>
                <a:ea typeface="黑体" panose="02010609060101010101" pitchFamily="49" charset="-122"/>
              </a:rPr>
              <a:t>作用</a:t>
            </a:r>
          </a:p>
        </p:txBody>
      </p:sp>
      <p:sp>
        <p:nvSpPr>
          <p:cNvPr id="37944" name="Text Box 56"/>
          <p:cNvSpPr txBox="1">
            <a:spLocks noChangeArrowheads="1"/>
          </p:cNvSpPr>
          <p:nvPr/>
        </p:nvSpPr>
        <p:spPr bwMode="auto">
          <a:xfrm>
            <a:off x="3986213" y="3395663"/>
            <a:ext cx="61118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buFontTx/>
              <a:buNone/>
            </a:pPr>
            <a:r>
              <a:rPr lang="zh-CN" altLang="en-US" sz="2800">
                <a:solidFill>
                  <a:srgbClr val="FFFF00"/>
                </a:solidFill>
                <a:ea typeface="黑体" panose="02010609060101010101" pitchFamily="49" charset="-122"/>
              </a:rPr>
              <a:t>和谐统一</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idx="4294967295"/>
          </p:nvPr>
        </p:nvSpPr>
        <p:spPr>
          <a:xfrm>
            <a:off x="298450" y="228600"/>
            <a:ext cx="8540750" cy="1143000"/>
          </a:xfrm>
        </p:spPr>
        <p:txBody>
          <a:bodyPr/>
          <a:lstStyle/>
          <a:p>
            <a:pPr eaLnBrk="1" hangingPunct="1"/>
            <a:r>
              <a:rPr lang="zh-CN" altLang="en-US" b="1" smtClean="0"/>
              <a:t>文化生活主线索</a:t>
            </a:r>
          </a:p>
        </p:txBody>
      </p:sp>
      <p:sp>
        <p:nvSpPr>
          <p:cNvPr id="96259" name="Text Box 3"/>
          <p:cNvSpPr txBox="1">
            <a:spLocks noChangeArrowheads="1"/>
          </p:cNvSpPr>
          <p:nvPr/>
        </p:nvSpPr>
        <p:spPr bwMode="auto">
          <a:xfrm>
            <a:off x="3636963" y="2636838"/>
            <a:ext cx="1411287" cy="466725"/>
          </a:xfrm>
          <a:prstGeom prst="rect">
            <a:avLst/>
          </a:prstGeom>
          <a:solidFill>
            <a:srgbClr val="FFFF00"/>
          </a:solidFill>
          <a:ln w="9525">
            <a:solidFill>
              <a:schemeClr val="tx2"/>
            </a:solidFill>
            <a:miter lim="800000"/>
            <a:headEnd/>
            <a:tailEnd/>
          </a:ln>
        </p:spPr>
        <p:txBody>
          <a:bodyPr wrap="none">
            <a:spAutoFit/>
          </a:bodyPr>
          <a:lstStyle/>
          <a:p>
            <a:pPr>
              <a:defRPr/>
            </a:pPr>
            <a:r>
              <a:rPr lang="zh-CN" altLang="en-US" sz="2400">
                <a:effectLst>
                  <a:outerShdw blurRad="38100" dist="38100" dir="2700000" algn="tl">
                    <a:srgbClr val="000000"/>
                  </a:outerShdw>
                </a:effectLst>
              </a:rPr>
              <a:t>感受文化</a:t>
            </a:r>
          </a:p>
        </p:txBody>
      </p:sp>
      <p:sp>
        <p:nvSpPr>
          <p:cNvPr id="96260" name="Text Box 4"/>
          <p:cNvSpPr txBox="1">
            <a:spLocks noChangeArrowheads="1"/>
          </p:cNvSpPr>
          <p:nvPr/>
        </p:nvSpPr>
        <p:spPr bwMode="auto">
          <a:xfrm>
            <a:off x="3636963" y="4076700"/>
            <a:ext cx="1411287" cy="466725"/>
          </a:xfrm>
          <a:prstGeom prst="rect">
            <a:avLst/>
          </a:prstGeom>
          <a:solidFill>
            <a:srgbClr val="FFFF00"/>
          </a:solidFill>
          <a:ln w="9525">
            <a:solidFill>
              <a:schemeClr val="tx2"/>
            </a:solidFill>
            <a:miter lim="800000"/>
            <a:headEnd/>
            <a:tailEnd/>
          </a:ln>
        </p:spPr>
        <p:txBody>
          <a:bodyPr wrap="none">
            <a:spAutoFit/>
          </a:bodyPr>
          <a:lstStyle/>
          <a:p>
            <a:pPr>
              <a:defRPr/>
            </a:pPr>
            <a:r>
              <a:rPr lang="zh-CN" altLang="en-US" sz="2400">
                <a:effectLst>
                  <a:outerShdw blurRad="38100" dist="38100" dir="2700000" algn="tl">
                    <a:srgbClr val="000000"/>
                  </a:outerShdw>
                </a:effectLst>
              </a:rPr>
              <a:t>发展文化</a:t>
            </a:r>
          </a:p>
        </p:txBody>
      </p:sp>
      <p:sp>
        <p:nvSpPr>
          <p:cNvPr id="44037" name="Line 5"/>
          <p:cNvSpPr>
            <a:spLocks noChangeShapeType="1"/>
          </p:cNvSpPr>
          <p:nvPr/>
        </p:nvSpPr>
        <p:spPr bwMode="auto">
          <a:xfrm flipH="1">
            <a:off x="4356100" y="3141663"/>
            <a:ext cx="1588"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2" name="AutoShape 6"/>
          <p:cNvSpPr>
            <a:spLocks/>
          </p:cNvSpPr>
          <p:nvPr/>
        </p:nvSpPr>
        <p:spPr bwMode="auto">
          <a:xfrm>
            <a:off x="3421063" y="2349500"/>
            <a:ext cx="90487" cy="914400"/>
          </a:xfrm>
          <a:prstGeom prst="rightBrace">
            <a:avLst>
              <a:gd name="adj1" fmla="val 84211"/>
              <a:gd name="adj2" fmla="val 50000"/>
            </a:avLst>
          </a:prstGeom>
          <a:solidFill>
            <a:schemeClr val="accent1"/>
          </a:solidFill>
          <a:ln w="9525">
            <a:solidFill>
              <a:schemeClr val="tx1"/>
            </a:solidFill>
            <a:round/>
            <a:headEnd/>
            <a:tailEnd/>
          </a:ln>
        </p:spPr>
        <p:txBody>
          <a:bodyPr anchor="ctr"/>
          <a:lstStyle/>
          <a:p>
            <a:pPr>
              <a:defRPr/>
            </a:pPr>
            <a:endParaRPr lang="zh-CN" altLang="en-US">
              <a:effectLst>
                <a:outerShdw blurRad="38100" dist="38100" dir="2700000" algn="tl">
                  <a:srgbClr val="000000"/>
                </a:outerShdw>
              </a:effectLst>
            </a:endParaRPr>
          </a:p>
        </p:txBody>
      </p:sp>
      <p:sp>
        <p:nvSpPr>
          <p:cNvPr id="96263" name="AutoShape 7"/>
          <p:cNvSpPr>
            <a:spLocks/>
          </p:cNvSpPr>
          <p:nvPr/>
        </p:nvSpPr>
        <p:spPr bwMode="auto">
          <a:xfrm>
            <a:off x="3419475" y="3789363"/>
            <a:ext cx="76200" cy="1800225"/>
          </a:xfrm>
          <a:prstGeom prst="rightBrace">
            <a:avLst>
              <a:gd name="adj1" fmla="val 196875"/>
              <a:gd name="adj2" fmla="val 50000"/>
            </a:avLst>
          </a:prstGeom>
          <a:solidFill>
            <a:schemeClr val="accent1"/>
          </a:solidFill>
          <a:ln w="9525">
            <a:solidFill>
              <a:schemeClr val="tx1"/>
            </a:solidFill>
            <a:round/>
            <a:headEnd/>
            <a:tailEnd/>
          </a:ln>
        </p:spPr>
        <p:txBody>
          <a:bodyPr anchor="ctr"/>
          <a:lstStyle/>
          <a:p>
            <a:pPr>
              <a:defRPr/>
            </a:pPr>
            <a:endParaRPr lang="zh-CN" altLang="en-US">
              <a:effectLst>
                <a:outerShdw blurRad="38100" dist="38100" dir="2700000" algn="tl">
                  <a:srgbClr val="000000"/>
                </a:outerShdw>
              </a:effectLst>
            </a:endParaRPr>
          </a:p>
        </p:txBody>
      </p:sp>
      <p:sp>
        <p:nvSpPr>
          <p:cNvPr id="96264" name="Text Box 8"/>
          <p:cNvSpPr txBox="1">
            <a:spLocks noChangeArrowheads="1"/>
          </p:cNvSpPr>
          <p:nvPr/>
        </p:nvSpPr>
        <p:spPr bwMode="auto">
          <a:xfrm>
            <a:off x="2124075" y="2205038"/>
            <a:ext cx="1452563" cy="1311275"/>
          </a:xfrm>
          <a:prstGeom prst="rect">
            <a:avLst/>
          </a:prstGeom>
          <a:noFill/>
          <a:ln w="9525">
            <a:noFill/>
            <a:miter lim="800000"/>
            <a:headEnd/>
            <a:tailEnd/>
          </a:ln>
        </p:spPr>
        <p:txBody>
          <a:bodyPr wrap="none">
            <a:spAutoFit/>
          </a:bodyPr>
          <a:lstStyle/>
          <a:p>
            <a:pPr>
              <a:defRPr/>
            </a:pPr>
            <a:r>
              <a:rPr lang="zh-CN" altLang="en-US" sz="2000">
                <a:effectLst>
                  <a:outerShdw blurRad="38100" dist="38100" dir="2700000" algn="tl">
                    <a:srgbClr val="C0C0C0"/>
                  </a:outerShdw>
                </a:effectLst>
              </a:rPr>
              <a:t>文化的内涵</a:t>
            </a:r>
          </a:p>
          <a:p>
            <a:pPr>
              <a:defRPr/>
            </a:pPr>
            <a:endParaRPr lang="zh-CN" altLang="en-US" sz="2000">
              <a:effectLst>
                <a:outerShdw blurRad="38100" dist="38100" dir="2700000" algn="tl">
                  <a:srgbClr val="C0C0C0"/>
                </a:outerShdw>
              </a:effectLst>
            </a:endParaRP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文化的作用</a:t>
            </a:r>
          </a:p>
        </p:txBody>
      </p:sp>
      <p:sp>
        <p:nvSpPr>
          <p:cNvPr id="96265" name="Text Box 9"/>
          <p:cNvSpPr txBox="1">
            <a:spLocks noChangeArrowheads="1"/>
          </p:cNvSpPr>
          <p:nvPr/>
        </p:nvSpPr>
        <p:spPr bwMode="auto">
          <a:xfrm>
            <a:off x="755650" y="3644900"/>
            <a:ext cx="3479800" cy="3444875"/>
          </a:xfrm>
          <a:prstGeom prst="rect">
            <a:avLst/>
          </a:prstGeom>
          <a:noFill/>
          <a:ln w="9525">
            <a:noFill/>
            <a:miter lim="800000"/>
            <a:headEnd/>
            <a:tailEnd/>
          </a:ln>
        </p:spPr>
        <p:txBody>
          <a:bodyPr>
            <a:spAutoFit/>
          </a:bodyPr>
          <a:lstStyle/>
          <a:p>
            <a:pPr>
              <a:defRPr/>
            </a:pPr>
            <a:r>
              <a:rPr lang="zh-CN" altLang="en-US" sz="2000">
                <a:effectLst>
                  <a:outerShdw blurRad="38100" dist="38100" dir="2700000" algn="tl">
                    <a:srgbClr val="C0C0C0"/>
                  </a:outerShdw>
                </a:effectLst>
              </a:rPr>
              <a:t>         在交流中传播</a:t>
            </a:r>
          </a:p>
          <a:p>
            <a:pPr>
              <a:defRPr/>
            </a:pPr>
            <a:r>
              <a:rPr lang="zh-CN" altLang="en-US" sz="2000">
                <a:effectLst>
                  <a:outerShdw blurRad="38100" dist="38100" dir="2700000" algn="tl">
                    <a:srgbClr val="C0C0C0"/>
                  </a:outerShdw>
                </a:effectLst>
              </a:rPr>
              <a:t>         (面向世界，博采众长）</a:t>
            </a: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         在继承中发展</a:t>
            </a:r>
          </a:p>
          <a:p>
            <a:pPr>
              <a:defRPr/>
            </a:pPr>
            <a:r>
              <a:rPr lang="zh-CN" altLang="en-US" sz="2000">
                <a:effectLst>
                  <a:outerShdw blurRad="38100" dist="38100" dir="2700000" algn="tl">
                    <a:srgbClr val="C0C0C0"/>
                  </a:outerShdw>
                </a:effectLst>
              </a:rPr>
              <a:t>      （继承传统，推陈出新）</a:t>
            </a: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        在实践中创新</a:t>
            </a:r>
          </a:p>
          <a:p>
            <a:pPr>
              <a:defRPr/>
            </a:pPr>
            <a:r>
              <a:rPr lang="zh-CN" altLang="en-US" sz="2000">
                <a:effectLst>
                  <a:outerShdw blurRad="38100" dist="38100" dir="2700000" algn="tl">
                    <a:srgbClr val="C0C0C0"/>
                  </a:outerShdw>
                </a:effectLst>
              </a:rPr>
              <a:t>      （立足实践，依靠群众）</a:t>
            </a:r>
          </a:p>
          <a:p>
            <a:pPr>
              <a:defRPr/>
            </a:pPr>
            <a:endParaRPr lang="zh-CN" altLang="en-US" sz="2000">
              <a:effectLst>
                <a:outerShdw blurRad="38100" dist="38100" dir="2700000" algn="tl">
                  <a:srgbClr val="C0C0C0"/>
                </a:outerShdw>
              </a:effectLst>
            </a:endParaRPr>
          </a:p>
          <a:p>
            <a:pPr>
              <a:defRPr/>
            </a:pPr>
            <a:endParaRPr lang="zh-CN" altLang="en-US" sz="2000">
              <a:effectLst>
                <a:outerShdw blurRad="38100" dist="38100" dir="2700000" algn="tl">
                  <a:srgbClr val="C0C0C0"/>
                </a:outerShdw>
              </a:effectLst>
            </a:endParaRPr>
          </a:p>
          <a:p>
            <a:pPr>
              <a:defRPr/>
            </a:pPr>
            <a:endParaRPr lang="zh-CN" altLang="en-US" sz="2000">
              <a:effectLst>
                <a:outerShdw blurRad="38100" dist="38100" dir="2700000" algn="tl">
                  <a:srgbClr val="C0C0C0"/>
                </a:outerShdw>
              </a:effectLst>
            </a:endParaRPr>
          </a:p>
        </p:txBody>
      </p:sp>
      <p:sp>
        <p:nvSpPr>
          <p:cNvPr id="96266" name="Text Box 10"/>
          <p:cNvSpPr txBox="1">
            <a:spLocks noChangeArrowheads="1"/>
          </p:cNvSpPr>
          <p:nvPr/>
        </p:nvSpPr>
        <p:spPr bwMode="auto">
          <a:xfrm>
            <a:off x="5364163" y="2205038"/>
            <a:ext cx="1960562" cy="1311275"/>
          </a:xfrm>
          <a:prstGeom prst="rect">
            <a:avLst/>
          </a:prstGeom>
          <a:noFill/>
          <a:ln w="9525">
            <a:noFill/>
            <a:miter lim="800000"/>
            <a:headEnd/>
            <a:tailEnd/>
          </a:ln>
        </p:spPr>
        <p:txBody>
          <a:bodyPr wrap="none">
            <a:spAutoFit/>
          </a:bodyPr>
          <a:lstStyle/>
          <a:p>
            <a:pPr>
              <a:defRPr/>
            </a:pPr>
            <a:r>
              <a:rPr lang="zh-CN" altLang="en-US" sz="2000">
                <a:effectLst>
                  <a:outerShdw blurRad="38100" dist="38100" dir="2700000" algn="tl">
                    <a:srgbClr val="C0C0C0"/>
                  </a:outerShdw>
                </a:effectLst>
              </a:rPr>
              <a:t>中华文化的特点</a:t>
            </a:r>
          </a:p>
          <a:p>
            <a:pPr>
              <a:defRPr/>
            </a:pPr>
            <a:endParaRPr lang="zh-CN" altLang="en-US" sz="2000">
              <a:effectLst>
                <a:outerShdw blurRad="38100" dist="38100" dir="2700000" algn="tl">
                  <a:srgbClr val="C0C0C0"/>
                </a:outerShdw>
              </a:effectLst>
            </a:endParaRP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中华文化的力量</a:t>
            </a:r>
          </a:p>
        </p:txBody>
      </p:sp>
      <p:sp>
        <p:nvSpPr>
          <p:cNvPr id="96267" name="AutoShape 11"/>
          <p:cNvSpPr>
            <a:spLocks/>
          </p:cNvSpPr>
          <p:nvPr/>
        </p:nvSpPr>
        <p:spPr bwMode="auto">
          <a:xfrm>
            <a:off x="5219700" y="3789363"/>
            <a:ext cx="76200" cy="1871662"/>
          </a:xfrm>
          <a:prstGeom prst="leftBrace">
            <a:avLst>
              <a:gd name="adj1" fmla="val 204687"/>
              <a:gd name="adj2" fmla="val 50000"/>
            </a:avLst>
          </a:prstGeom>
          <a:solidFill>
            <a:schemeClr val="accent1"/>
          </a:solidFill>
          <a:ln w="9525">
            <a:solidFill>
              <a:schemeClr val="tx1"/>
            </a:solidFill>
            <a:round/>
            <a:headEnd/>
            <a:tailEnd/>
          </a:ln>
        </p:spPr>
        <p:txBody>
          <a:bodyPr anchor="ctr"/>
          <a:lstStyle/>
          <a:p>
            <a:pPr>
              <a:defRPr/>
            </a:pPr>
            <a:endParaRPr lang="zh-CN" altLang="en-US">
              <a:effectLst>
                <a:outerShdw blurRad="38100" dist="38100" dir="2700000" algn="tl">
                  <a:srgbClr val="000000"/>
                </a:outerShdw>
              </a:effectLst>
            </a:endParaRPr>
          </a:p>
        </p:txBody>
      </p:sp>
      <p:sp>
        <p:nvSpPr>
          <p:cNvPr id="96268" name="Text Box 12"/>
          <p:cNvSpPr txBox="1">
            <a:spLocks noChangeArrowheads="1"/>
          </p:cNvSpPr>
          <p:nvPr/>
        </p:nvSpPr>
        <p:spPr bwMode="auto">
          <a:xfrm>
            <a:off x="5292725" y="3644900"/>
            <a:ext cx="3484563" cy="2225675"/>
          </a:xfrm>
          <a:prstGeom prst="rect">
            <a:avLst/>
          </a:prstGeom>
          <a:noFill/>
          <a:ln w="9525">
            <a:noFill/>
            <a:miter lim="800000"/>
            <a:headEnd/>
            <a:tailEnd/>
          </a:ln>
        </p:spPr>
        <p:txBody>
          <a:bodyPr wrap="none">
            <a:spAutoFit/>
          </a:bodyPr>
          <a:lstStyle/>
          <a:p>
            <a:pPr>
              <a:defRPr/>
            </a:pPr>
            <a:r>
              <a:rPr lang="zh-CN" altLang="en-US" sz="2000">
                <a:effectLst>
                  <a:outerShdw blurRad="38100" dist="38100" dir="2700000" algn="tl">
                    <a:srgbClr val="C0C0C0"/>
                  </a:outerShdw>
                </a:effectLst>
              </a:rPr>
              <a:t>提高识别能力，拒绝文化污染</a:t>
            </a: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坚持指导方向，保证前进方向</a:t>
            </a: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建设精神文明，培育四有公民</a:t>
            </a:r>
          </a:p>
          <a:p>
            <a:pPr>
              <a:defRPr/>
            </a:pPr>
            <a:endParaRPr lang="zh-CN" altLang="en-US" sz="2000">
              <a:effectLst>
                <a:outerShdw blurRad="38100" dist="38100" dir="2700000" algn="tl">
                  <a:srgbClr val="C0C0C0"/>
                </a:outerShdw>
              </a:effectLst>
            </a:endParaRPr>
          </a:p>
          <a:p>
            <a:pPr>
              <a:defRPr/>
            </a:pPr>
            <a:r>
              <a:rPr lang="zh-CN" altLang="en-US" sz="2000">
                <a:effectLst>
                  <a:outerShdw blurRad="38100" dist="38100" dir="2700000" algn="tl">
                    <a:srgbClr val="C0C0C0"/>
                  </a:outerShdw>
                </a:effectLst>
              </a:rPr>
              <a:t>抓住中心环节，提高两个修养</a:t>
            </a:r>
          </a:p>
        </p:txBody>
      </p:sp>
      <p:sp>
        <p:nvSpPr>
          <p:cNvPr id="96269" name="AutoShape 13"/>
          <p:cNvSpPr>
            <a:spLocks/>
          </p:cNvSpPr>
          <p:nvPr/>
        </p:nvSpPr>
        <p:spPr bwMode="auto">
          <a:xfrm>
            <a:off x="5221288" y="2349500"/>
            <a:ext cx="90487" cy="914400"/>
          </a:xfrm>
          <a:prstGeom prst="leftBrace">
            <a:avLst>
              <a:gd name="adj1" fmla="val 84211"/>
              <a:gd name="adj2" fmla="val 50000"/>
            </a:avLst>
          </a:prstGeom>
          <a:solidFill>
            <a:schemeClr val="accent1"/>
          </a:solidFill>
          <a:ln w="9525">
            <a:solidFill>
              <a:schemeClr val="tx1"/>
            </a:solidFill>
            <a:round/>
            <a:headEnd/>
            <a:tailEnd/>
          </a:ln>
        </p:spPr>
        <p:txBody>
          <a:bodyPr anchor="ctr"/>
          <a:lstStyle/>
          <a:p>
            <a:pPr>
              <a:defRPr/>
            </a:pPr>
            <a:endParaRPr lang="zh-CN" altLang="en-US">
              <a:effectLst>
                <a:outerShdw blurRad="38100" dist="38100" dir="2700000" algn="tl">
                  <a:srgbClr val="000000"/>
                </a:outerShdw>
              </a:effectLs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539750" y="44450"/>
            <a:ext cx="8001000" cy="431800"/>
          </a:xfrm>
        </p:spPr>
        <p:txBody>
          <a:bodyPr/>
          <a:lstStyle/>
          <a:p>
            <a:r>
              <a:rPr lang="zh-CN" altLang="en-US" sz="2600" b="1" smtClean="0">
                <a:solidFill>
                  <a:schemeClr val="tx1"/>
                </a:solidFill>
              </a:rPr>
              <a:t>近年文化生活主观题的命题特点及启示</a:t>
            </a:r>
          </a:p>
        </p:txBody>
      </p:sp>
      <p:graphicFrame>
        <p:nvGraphicFramePr>
          <p:cNvPr id="97403" name="Group 123"/>
          <p:cNvGraphicFramePr>
            <a:graphicFrameLocks noGrp="1"/>
          </p:cNvGraphicFramePr>
          <p:nvPr>
            <p:ph idx="4294967295"/>
          </p:nvPr>
        </p:nvGraphicFramePr>
        <p:xfrm>
          <a:off x="323850" y="620713"/>
          <a:ext cx="8820150" cy="6265862"/>
        </p:xfrm>
        <a:graphic>
          <a:graphicData uri="http://schemas.openxmlformats.org/drawingml/2006/table">
            <a:tbl>
              <a:tblPr/>
              <a:tblGrid>
                <a:gridCol w="868363"/>
                <a:gridCol w="7242175"/>
                <a:gridCol w="709612"/>
              </a:tblGrid>
              <a:tr h="396220">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年份</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设问</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分值</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354">
                <a:tc rowSpan="2">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2010</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33FF"/>
                          </a:solidFill>
                          <a:effectLst/>
                          <a:latin typeface="Verdana" pitchFamily="34" charset="0"/>
                          <a:ea typeface="宋体" pitchFamily="2" charset="-122"/>
                        </a:rPr>
                        <a:t>（</a:t>
                      </a:r>
                      <a:r>
                        <a:rPr kumimoji="0" lang="en-US" sz="1800" b="1" i="0" u="none" strike="noStrike" cap="none" normalizeH="0" baseline="0" smtClean="0">
                          <a:ln>
                            <a:noFill/>
                          </a:ln>
                          <a:solidFill>
                            <a:srgbClr val="3333FF"/>
                          </a:solidFill>
                          <a:effectLst/>
                          <a:latin typeface="Times New Roman" pitchFamily="18" charset="0"/>
                          <a:ea typeface="宋体" pitchFamily="2" charset="-122"/>
                        </a:rPr>
                        <a:t>2</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）根据材料二，有人认为，从</a:t>
                      </a:r>
                      <a:r>
                        <a:rPr kumimoji="0" lang="zh-CN" altLang="en-US" sz="1800" b="1" i="0" u="none" strike="noStrike" cap="none" normalizeH="0" baseline="0" smtClean="0">
                          <a:ln>
                            <a:noFill/>
                          </a:ln>
                          <a:solidFill>
                            <a:srgbClr val="3333FF"/>
                          </a:solidFill>
                          <a:effectLst/>
                          <a:latin typeface="微软雅黑" pitchFamily="34" charset="-122"/>
                          <a:ea typeface="宋体" pitchFamily="2" charset="-122"/>
                          <a:cs typeface="Arial" pitchFamily="34" charset="0"/>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文化搭台</a:t>
                      </a:r>
                      <a:r>
                        <a:rPr kumimoji="0" lang="zh-CN" altLang="en-US" sz="1800" b="1" i="0" u="none" strike="noStrike" cap="none" normalizeH="0" baseline="0" smtClean="0">
                          <a:ln>
                            <a:noFill/>
                          </a:ln>
                          <a:solidFill>
                            <a:srgbClr val="3333FF"/>
                          </a:solidFill>
                          <a:effectLst/>
                          <a:latin typeface="微软雅黑" pitchFamily="34" charset="-122"/>
                          <a:ea typeface="宋体" pitchFamily="2" charset="-122"/>
                          <a:cs typeface="Arial" pitchFamily="34" charset="0"/>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到</a:t>
                      </a:r>
                      <a:r>
                        <a:rPr kumimoji="0" lang="zh-CN" altLang="en-US" sz="1800" b="1" i="0" u="none" strike="noStrike" cap="none" normalizeH="0" baseline="0" smtClean="0">
                          <a:ln>
                            <a:noFill/>
                          </a:ln>
                          <a:solidFill>
                            <a:srgbClr val="3333FF"/>
                          </a:solidFill>
                          <a:effectLst/>
                          <a:latin typeface="微软雅黑" pitchFamily="34" charset="-122"/>
                          <a:ea typeface="宋体" pitchFamily="2" charset="-122"/>
                          <a:cs typeface="Arial" pitchFamily="34" charset="0"/>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文化唱戏</a:t>
                      </a:r>
                      <a:r>
                        <a:rPr kumimoji="0" lang="zh-CN" altLang="en-US" sz="1800" b="1" i="0" u="none" strike="noStrike" cap="none" normalizeH="0" baseline="0" smtClean="0">
                          <a:ln>
                            <a:noFill/>
                          </a:ln>
                          <a:solidFill>
                            <a:srgbClr val="3333FF"/>
                          </a:solidFill>
                          <a:effectLst/>
                          <a:latin typeface="微软雅黑" pitchFamily="34" charset="-122"/>
                          <a:ea typeface="宋体" pitchFamily="2" charset="-122"/>
                          <a:cs typeface="Arial" pitchFamily="34" charset="0"/>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，体现了人们对文化功能认识的深化。你赞同这种看法吗</a:t>
                      </a:r>
                      <a:r>
                        <a:rPr kumimoji="0" lang="en-US" sz="1800" b="1" i="0" u="none" strike="noStrike" cap="none" normalizeH="0" baseline="0" smtClean="0">
                          <a:ln>
                            <a:noFill/>
                          </a:ln>
                          <a:solidFill>
                            <a:srgbClr val="3333FF"/>
                          </a:solidFill>
                          <a:effectLst/>
                          <a:latin typeface="Times New Roman" pitchFamily="18" charset="0"/>
                          <a:ea typeface="宋体" pitchFamily="2" charset="-122"/>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运用文化知识简要说明理由。</a:t>
                      </a:r>
                      <a:r>
                        <a:rPr kumimoji="0" lang="en-US" sz="1800" b="1" i="0" u="none" strike="noStrike" cap="none" normalizeH="0" baseline="0" smtClean="0">
                          <a:ln>
                            <a:noFill/>
                          </a:ln>
                          <a:solidFill>
                            <a:srgbClr val="3333FF"/>
                          </a:solidFill>
                          <a:effectLst/>
                          <a:latin typeface="Times New Roman" pitchFamily="18" charset="0"/>
                          <a:ea typeface="宋体" pitchFamily="2" charset="-122"/>
                        </a:rPr>
                        <a:t>(8</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分</a:t>
                      </a:r>
                      <a:r>
                        <a:rPr kumimoji="0" lang="en-US" sz="1800" b="1" i="0" u="none" strike="noStrike" cap="none" normalizeH="0" baseline="0" smtClean="0">
                          <a:ln>
                            <a:noFill/>
                          </a:ln>
                          <a:solidFill>
                            <a:srgbClr val="3333FF"/>
                          </a:solidFill>
                          <a:effectLst/>
                          <a:latin typeface="Times New Roman" pitchFamily="18" charset="0"/>
                          <a:ea typeface="宋体" pitchFamily="2" charset="-122"/>
                        </a:rPr>
                        <a:t>)</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20">
                <a:tc vMerge="1">
                  <a:txBody>
                    <a:bodyPr/>
                    <a:lstStyle/>
                    <a:p>
                      <a:endParaRPr lang="zh-CN" altLang="en-US"/>
                    </a:p>
                  </a:txBody>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rgbClr val="3333FF"/>
                          </a:solidFill>
                          <a:effectLst/>
                          <a:latin typeface="Times New Roman" pitchFamily="18" charset="0"/>
                          <a:ea typeface="宋体" pitchFamily="2" charset="-122"/>
                        </a:rPr>
                        <a:t>(3)</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面对激烈的国际竞争，提升我国文化产业竞争力的意义何在</a:t>
                      </a:r>
                      <a:r>
                        <a:rPr kumimoji="0" lang="en-US" sz="1800" b="1" i="0" u="none" strike="noStrike" cap="none" normalizeH="0" baseline="0" smtClean="0">
                          <a:ln>
                            <a:noFill/>
                          </a:ln>
                          <a:solidFill>
                            <a:srgbClr val="3333FF"/>
                          </a:solidFill>
                          <a:effectLst/>
                          <a:latin typeface="Times New Roman" pitchFamily="18" charset="0"/>
                          <a:ea typeface="宋体" pitchFamily="2" charset="-122"/>
                        </a:rPr>
                        <a:t>?</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8">
                <a:tc rowSpan="2">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2011</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33FF"/>
                          </a:solidFill>
                          <a:effectLst/>
                          <a:latin typeface="Verdana" pitchFamily="34" charset="0"/>
                          <a:ea typeface="宋体" pitchFamily="2" charset="-122"/>
                        </a:rPr>
                        <a:t>（</a:t>
                      </a:r>
                      <a:r>
                        <a:rPr kumimoji="0" lang="en-US" sz="1800" b="1" i="0" u="none" strike="noStrike" cap="none" normalizeH="0" baseline="0" smtClean="0">
                          <a:ln>
                            <a:noFill/>
                          </a:ln>
                          <a:solidFill>
                            <a:srgbClr val="3333FF"/>
                          </a:solidFill>
                          <a:effectLst/>
                          <a:latin typeface="Times New Roman" pitchFamily="18" charset="0"/>
                          <a:ea typeface="宋体" pitchFamily="2" charset="-122"/>
                        </a:rPr>
                        <a:t>1</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）结合材料和所学文化生活知识，说明为什么妈祖文化具有凝聚华人、华侨的作用。</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17">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33FF"/>
                          </a:solidFill>
                          <a:effectLst/>
                          <a:latin typeface="Verdana" pitchFamily="34" charset="0"/>
                          <a:ea typeface="宋体" pitchFamily="2" charset="-122"/>
                        </a:rPr>
                        <a:t>（</a:t>
                      </a:r>
                      <a:r>
                        <a:rPr kumimoji="0" lang="en-US" sz="1800" b="1" i="0" u="none" strike="noStrike" cap="none" normalizeH="0" baseline="0" smtClean="0">
                          <a:ln>
                            <a:noFill/>
                          </a:ln>
                          <a:solidFill>
                            <a:srgbClr val="3333FF"/>
                          </a:solidFill>
                          <a:effectLst/>
                          <a:latin typeface="Times New Roman" pitchFamily="18" charset="0"/>
                          <a:ea typeface="宋体" pitchFamily="2" charset="-122"/>
                        </a:rPr>
                        <a:t>3</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）结合材料并根据所学的文化生活知识，就如何更好地发挥妈祖文化的作用提出两条建议。</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8">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2012</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33FF"/>
                          </a:solidFill>
                          <a:effectLst/>
                          <a:latin typeface="Verdana" pitchFamily="34" charset="0"/>
                          <a:ea typeface="宋体" pitchFamily="2" charset="-122"/>
                        </a:rPr>
                        <a:t>（</a:t>
                      </a:r>
                      <a:r>
                        <a:rPr kumimoji="0" lang="en-US" sz="1800" b="1" i="0" u="none" strike="noStrike" cap="none" normalizeH="0" baseline="0" smtClean="0">
                          <a:ln>
                            <a:noFill/>
                          </a:ln>
                          <a:solidFill>
                            <a:srgbClr val="3333FF"/>
                          </a:solidFill>
                          <a:effectLst/>
                          <a:latin typeface="Verdana" pitchFamily="34" charset="0"/>
                          <a:ea typeface="宋体" pitchFamily="2" charset="-122"/>
                        </a:rPr>
                        <a:t>1</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）结合材料，运用文化生活知识说明现代科技对于光大中医药文化的作用。</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04">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2013</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33FF"/>
                          </a:solidFill>
                          <a:effectLst/>
                          <a:latin typeface="Verdana" pitchFamily="34" charset="0"/>
                          <a:ea typeface="宋体" pitchFamily="2" charset="-122"/>
                        </a:rPr>
                        <a:t>（</a:t>
                      </a:r>
                      <a:r>
                        <a:rPr kumimoji="0" lang="en-US" sz="1800" b="1" i="0" u="none" strike="noStrike" cap="none" normalizeH="0" baseline="0" smtClean="0">
                          <a:ln>
                            <a:noFill/>
                          </a:ln>
                          <a:solidFill>
                            <a:srgbClr val="3333FF"/>
                          </a:solidFill>
                          <a:effectLst/>
                          <a:latin typeface="Times New Roman" pitchFamily="18" charset="0"/>
                          <a:ea typeface="宋体" pitchFamily="2" charset="-122"/>
                        </a:rPr>
                        <a:t>1</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）你是赞成还是反对</a:t>
                      </a:r>
                      <a:r>
                        <a:rPr kumimoji="0" lang="en-US" sz="1800" b="1" i="0" u="none" strike="noStrike" cap="none" normalizeH="0" baseline="0" smtClean="0">
                          <a:ln>
                            <a:noFill/>
                          </a:ln>
                          <a:solidFill>
                            <a:srgbClr val="3333FF"/>
                          </a:solidFill>
                          <a:effectLst/>
                          <a:latin typeface="Verdana" pitchFamily="34" charset="0"/>
                          <a:ea typeface="宋体" pitchFamily="2" charset="-122"/>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现代汉语词典</a:t>
                      </a:r>
                      <a:r>
                        <a:rPr kumimoji="0" lang="en-US" sz="1800" b="1" i="0" u="none" strike="noStrike" cap="none" normalizeH="0" baseline="0" smtClean="0">
                          <a:ln>
                            <a:noFill/>
                          </a:ln>
                          <a:solidFill>
                            <a:srgbClr val="3333FF"/>
                          </a:solidFill>
                          <a:effectLst/>
                          <a:latin typeface="Verdana" pitchFamily="34" charset="0"/>
                          <a:ea typeface="宋体" pitchFamily="2" charset="-122"/>
                        </a:rPr>
                        <a:t>》</a:t>
                      </a:r>
                      <a:r>
                        <a:rPr kumimoji="0" lang="zh-CN" altLang="en-US" sz="1800" b="1" i="0" u="none" strike="noStrike" cap="none" normalizeH="0" baseline="0" smtClean="0">
                          <a:ln>
                            <a:noFill/>
                          </a:ln>
                          <a:solidFill>
                            <a:srgbClr val="3333FF"/>
                          </a:solidFill>
                          <a:effectLst/>
                          <a:latin typeface="Verdana" pitchFamily="34" charset="0"/>
                          <a:ea typeface="宋体" pitchFamily="2" charset="-122"/>
                        </a:rPr>
                        <a:t>收录西文字母词？请用文化生活有关只是阐明理由。</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1" i="0" u="none" strike="noStrike" cap="none" normalizeH="0" baseline="0" smtClean="0">
                          <a:ln>
                            <a:noFill/>
                          </a:ln>
                          <a:solidFill>
                            <a:schemeClr val="tx1"/>
                          </a:solidFill>
                          <a:effectLst/>
                          <a:latin typeface="Century Schoolbook" pitchFamily="18" charset="0"/>
                          <a:ea typeface="宋体" pitchFamily="2" charset="-122"/>
                        </a:rPr>
                        <a:t>10</a:t>
                      </a:r>
                      <a:r>
                        <a:rPr kumimoji="0" lang="zh-CN" altLang="en-US" sz="2000" b="1" i="0" u="none" strike="noStrike" cap="none" normalizeH="0" baseline="0" smtClean="0">
                          <a:ln>
                            <a:noFill/>
                          </a:ln>
                          <a:solidFill>
                            <a:schemeClr val="tx1"/>
                          </a:solidFill>
                          <a:effectLst/>
                          <a:latin typeface="Century Schoolbook" pitchFamily="18" charset="0"/>
                          <a:ea typeface="宋体" pitchFamily="2" charset="-122"/>
                        </a:rPr>
                        <a:t>分</a:t>
                      </a: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354">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4</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0033CC"/>
                          </a:solidFill>
                          <a:effectLst/>
                          <a:latin typeface="宋体" pitchFamily="2" charset="-122"/>
                          <a:ea typeface="宋体" pitchFamily="2" charset="-122"/>
                        </a:rPr>
                        <a:t>(1)结合材料，运用文化创新作用的知识，说明教育创新对培养人才的意义。（10分)(3)结合材料，就教育创新拟定两条公益广告词，要求主题鲜明、朗朗上口，每条限15个字以内。(4分)</a:t>
                      </a: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2298">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0" i="0" u="none" strike="noStrike" cap="none" normalizeH="0" baseline="0" smtClean="0">
                          <a:ln>
                            <a:noFill/>
                          </a:ln>
                          <a:solidFill>
                            <a:schemeClr val="tx1"/>
                          </a:solidFill>
                          <a:effectLst/>
                          <a:latin typeface="Century Schoolbook" pitchFamily="18" charset="0"/>
                          <a:ea typeface="宋体" pitchFamily="2" charset="-122"/>
                        </a:rPr>
                        <a:t>2015</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a:t>
                      </a:r>
                      <a:r>
                        <a:rPr kumimoji="0" lang="en-US" altLang="zh-CN" sz="2000" b="1" i="0" u="none" strike="noStrike" cap="none" normalizeH="0" baseline="0" smtClean="0">
                          <a:ln>
                            <a:noFill/>
                          </a:ln>
                          <a:solidFill>
                            <a:srgbClr val="0033CC"/>
                          </a:solidFill>
                          <a:effectLst/>
                          <a:latin typeface="Century Schoolbook" pitchFamily="18" charset="0"/>
                          <a:ea typeface="宋体" pitchFamily="2" charset="-122"/>
                        </a:rPr>
                        <a:t>1</a:t>
                      </a: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）培育和践行社会主义核心价值观需要记住乡愁，传承中华传统美德，运用文化生活知识对此加以说明。</a:t>
                      </a:r>
                      <a:r>
                        <a:rPr kumimoji="0" lang="en-US" altLang="zh-CN" sz="2000" b="1" i="0" u="none" strike="noStrike" cap="none" normalizeH="0" baseline="0" smtClean="0">
                          <a:ln>
                            <a:noFill/>
                          </a:ln>
                          <a:solidFill>
                            <a:srgbClr val="0033CC"/>
                          </a:solidFill>
                          <a:effectLst/>
                          <a:latin typeface="Century Schoolbook" pitchFamily="18" charset="0"/>
                          <a:ea typeface="宋体" pitchFamily="2" charset="-122"/>
                        </a:rPr>
                        <a:t>(3)</a:t>
                      </a: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在城镇化快速发展的今天，请就如何记住乡愁提出两条建议。</a:t>
                      </a:r>
                      <a:r>
                        <a:rPr kumimoji="0" lang="en-US" altLang="zh-CN" sz="2000" b="1" i="0" u="none" strike="noStrike" cap="none" normalizeH="0" baseline="0" smtClean="0">
                          <a:ln>
                            <a:noFill/>
                          </a:ln>
                          <a:solidFill>
                            <a:srgbClr val="0033CC"/>
                          </a:solidFill>
                          <a:effectLst/>
                          <a:latin typeface="Century Schoolbook" pitchFamily="18" charset="0"/>
                          <a:ea typeface="宋体" pitchFamily="2" charset="-122"/>
                        </a:rPr>
                        <a:t>(4</a:t>
                      </a: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分</a:t>
                      </a:r>
                      <a:r>
                        <a:rPr kumimoji="0" lang="en-US" altLang="zh-CN" sz="2000" b="1" i="0" u="none" strike="noStrike" cap="none" normalizeH="0" baseline="0" smtClean="0">
                          <a:ln>
                            <a:noFill/>
                          </a:ln>
                          <a:solidFill>
                            <a:srgbClr val="0033CC"/>
                          </a:solidFill>
                          <a:effectLst/>
                          <a:latin typeface="Century Schoolbook" pitchFamily="18" charset="0"/>
                          <a:ea typeface="宋体" pitchFamily="2" charset="-122"/>
                        </a:rPr>
                        <a:t>)</a:t>
                      </a:r>
                      <a:r>
                        <a:rPr kumimoji="0" lang="en-US" altLang="zh-CN" sz="2000" b="0" i="0" u="none" strike="noStrike" cap="none" normalizeH="0" baseline="0" smtClean="0">
                          <a:ln>
                            <a:noFill/>
                          </a:ln>
                          <a:solidFill>
                            <a:schemeClr val="tx1"/>
                          </a:solidFill>
                          <a:effectLst/>
                          <a:latin typeface="Century Schoolbook"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a:xfrm>
            <a:off x="500063" y="214313"/>
            <a:ext cx="7467600" cy="1143000"/>
          </a:xfrm>
          <a:ln>
            <a:solidFill>
              <a:srgbClr val="FF0000"/>
            </a:solidFill>
            <a:miter lim="800000"/>
            <a:headEnd/>
            <a:tailEnd/>
          </a:ln>
        </p:spPr>
        <p:txBody>
          <a:bodyPr/>
          <a:lstStyle/>
          <a:p>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
            </a:r>
            <a:br>
              <a:rPr lang="en-US" altLang="zh-CN" sz="2000" smtClean="0">
                <a:solidFill>
                  <a:schemeClr val="tx1"/>
                </a:solidFill>
                <a:ea typeface="宋体" panose="02010600030101010101" pitchFamily="2" charset="-122"/>
              </a:rPr>
            </a:br>
            <a:r>
              <a:rPr lang="zh-CN" altLang="en-US" smtClean="0">
                <a:solidFill>
                  <a:schemeClr val="tx1"/>
                </a:solidFill>
                <a:ea typeface="宋体" panose="02010600030101010101" pitchFamily="2" charset="-122"/>
              </a:rPr>
              <a:t/>
            </a:r>
            <a:br>
              <a:rPr lang="zh-CN" altLang="en-US" smtClean="0">
                <a:solidFill>
                  <a:schemeClr val="tx1"/>
                </a:solidFill>
                <a:ea typeface="宋体" panose="02010600030101010101" pitchFamily="2" charset="-122"/>
              </a:rPr>
            </a:br>
            <a:r>
              <a:rPr lang="en-US" altLang="zh-CN" sz="2000" smtClean="0">
                <a:solidFill>
                  <a:schemeClr val="tx1"/>
                </a:solidFill>
                <a:ea typeface="宋体" panose="02010600030101010101" pitchFamily="2" charset="-122"/>
              </a:rPr>
              <a:t>2009</a:t>
            </a:r>
            <a:r>
              <a:rPr lang="zh-CN" altLang="en-US" sz="2000" smtClean="0">
                <a:solidFill>
                  <a:schemeClr val="tx1"/>
                </a:solidFill>
                <a:ea typeface="宋体" panose="02010600030101010101" pitchFamily="2" charset="-122"/>
              </a:rPr>
              <a:t>年，妈祖信俗被评为世界非物质文化遗产。</a:t>
            </a:r>
            <a:br>
              <a:rPr lang="zh-CN" altLang="en-US" sz="2000" smtClean="0">
                <a:solidFill>
                  <a:schemeClr val="tx1"/>
                </a:solidFill>
                <a:ea typeface="宋体" panose="02010600030101010101" pitchFamily="2" charset="-122"/>
              </a:rPr>
            </a:br>
            <a:r>
              <a:rPr lang="zh-CN" altLang="en-US" sz="2000" smtClean="0">
                <a:solidFill>
                  <a:schemeClr val="tx1"/>
                </a:solidFill>
                <a:ea typeface="宋体" panose="02010600030101010101" pitchFamily="2" charset="-122"/>
              </a:rPr>
              <a:t>（</a:t>
            </a:r>
            <a:r>
              <a:rPr lang="en-US" altLang="zh-CN" sz="2000" smtClean="0">
                <a:solidFill>
                  <a:schemeClr val="tx1"/>
                </a:solidFill>
                <a:ea typeface="宋体" panose="02010600030101010101" pitchFamily="2" charset="-122"/>
              </a:rPr>
              <a:t>1</a:t>
            </a:r>
            <a:r>
              <a:rPr lang="zh-CN" altLang="en-US" sz="2000" smtClean="0">
                <a:solidFill>
                  <a:schemeClr val="tx1"/>
                </a:solidFill>
                <a:ea typeface="宋体" panose="02010600030101010101" pitchFamily="2" charset="-122"/>
              </a:rPr>
              <a:t>）结合材料和所学文化生活知识，说明为什么妈祖文化具有凝聚华人、华侨的作用。（</a:t>
            </a:r>
            <a:r>
              <a:rPr lang="en-US" altLang="zh-CN" sz="2000" smtClean="0">
                <a:solidFill>
                  <a:schemeClr val="tx1"/>
                </a:solidFill>
                <a:ea typeface="宋体" panose="02010600030101010101" pitchFamily="2" charset="-122"/>
              </a:rPr>
              <a:t>10</a:t>
            </a:r>
            <a:r>
              <a:rPr lang="zh-CN" altLang="en-US" sz="2000" smtClean="0">
                <a:solidFill>
                  <a:schemeClr val="tx1"/>
                </a:solidFill>
                <a:ea typeface="宋体" panose="02010600030101010101" pitchFamily="2" charset="-122"/>
              </a:rPr>
              <a:t>分）</a:t>
            </a:r>
            <a:endParaRPr lang="zh-CN" altLang="en-US" sz="2000" smtClean="0"/>
          </a:p>
        </p:txBody>
      </p:sp>
      <p:sp>
        <p:nvSpPr>
          <p:cNvPr id="46083" name="内容占位符 2"/>
          <p:cNvSpPr>
            <a:spLocks noGrp="1"/>
          </p:cNvSpPr>
          <p:nvPr>
            <p:ph idx="4294967295"/>
          </p:nvPr>
        </p:nvSpPr>
        <p:spPr>
          <a:xfrm>
            <a:off x="457200" y="1600200"/>
            <a:ext cx="8186738" cy="4873625"/>
          </a:xfrm>
          <a:ln>
            <a:solidFill>
              <a:srgbClr val="FF0000"/>
            </a:solidFill>
            <a:miter lim="800000"/>
            <a:headEnd/>
            <a:tailEnd/>
          </a:ln>
        </p:spPr>
        <p:txBody>
          <a:bodyPr/>
          <a:lstStyle/>
          <a:p>
            <a:r>
              <a:rPr lang="zh-CN" altLang="en-US" smtClean="0"/>
              <a:t>（</a:t>
            </a:r>
            <a:r>
              <a:rPr lang="en-US" altLang="zh-CN" smtClean="0"/>
              <a:t>1</a:t>
            </a:r>
            <a:r>
              <a:rPr lang="zh-CN" altLang="en-US" smtClean="0"/>
              <a:t>）</a:t>
            </a:r>
            <a:endParaRPr lang="en-US" smtClean="0"/>
          </a:p>
          <a:p>
            <a:r>
              <a:rPr lang="zh-CN" altLang="en-US" smtClean="0"/>
              <a:t>①妈祖文化影响广大华人、华侨的实践活动和认识活动。（</a:t>
            </a:r>
            <a:r>
              <a:rPr lang="en-US" altLang="zh-CN" smtClean="0"/>
              <a:t>4</a:t>
            </a:r>
            <a:r>
              <a:rPr lang="zh-CN" altLang="en-US" smtClean="0"/>
              <a:t>分）</a:t>
            </a:r>
            <a:endParaRPr lang="en-US" smtClean="0"/>
          </a:p>
          <a:p>
            <a:r>
              <a:rPr lang="zh-CN" altLang="en-US" smtClean="0"/>
              <a:t>②丰富其精神生活，满足其精神需要。（</a:t>
            </a:r>
            <a:r>
              <a:rPr lang="en-US" altLang="zh-CN" smtClean="0"/>
              <a:t>4</a:t>
            </a:r>
            <a:r>
              <a:rPr lang="zh-CN" altLang="en-US" smtClean="0"/>
              <a:t>分）</a:t>
            </a:r>
            <a:endParaRPr lang="en-US" smtClean="0"/>
          </a:p>
          <a:p>
            <a:r>
              <a:rPr lang="zh-CN" altLang="en-US" smtClean="0"/>
              <a:t>③促进了文化交流，有利于增强民族认同感和凝聚力。（</a:t>
            </a:r>
            <a:r>
              <a:rPr lang="en-US" altLang="zh-CN" smtClean="0"/>
              <a:t>2</a:t>
            </a:r>
            <a:r>
              <a:rPr lang="zh-CN" altLang="en-US" smtClean="0"/>
              <a:t>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4294967295"/>
          </p:nvPr>
        </p:nvSpPr>
        <p:spPr>
          <a:xfrm>
            <a:off x="457200" y="685800"/>
            <a:ext cx="8382000" cy="5943600"/>
          </a:xfrm>
          <a:ln cap="flat">
            <a:solidFill>
              <a:srgbClr val="FF0000"/>
            </a:solidFill>
            <a:miter lim="800000"/>
            <a:headEnd/>
            <a:tailEnd/>
          </a:ln>
        </p:spPr>
        <p:txBody>
          <a:bodyPr/>
          <a:lstStyle/>
          <a:p>
            <a:pPr eaLnBrk="1" hangingPunct="1">
              <a:lnSpc>
                <a:spcPct val="80000"/>
              </a:lnSpc>
              <a:buFont typeface="Wingdings" panose="05000000000000000000" pitchFamily="2" charset="2"/>
              <a:buNone/>
            </a:pPr>
            <a:r>
              <a:rPr lang="en-US" altLang="zh-CN" smtClean="0"/>
              <a:t>2012</a:t>
            </a:r>
            <a:r>
              <a:rPr lang="zh-CN" altLang="en-US" smtClean="0"/>
              <a:t>年第39题（本大题3个小题，共26分，阈值4分）</a:t>
            </a:r>
          </a:p>
          <a:p>
            <a:pPr eaLnBrk="1" hangingPunct="1">
              <a:lnSpc>
                <a:spcPct val="80000"/>
              </a:lnSpc>
              <a:buFont typeface="Wingdings" panose="05000000000000000000" pitchFamily="2" charset="2"/>
              <a:buNone/>
            </a:pPr>
            <a:r>
              <a:rPr lang="zh-CN" altLang="en-US" smtClean="0"/>
              <a:t>(1) 结合材料运用文化生活知识说明</a:t>
            </a:r>
            <a:r>
              <a:rPr lang="zh-CN" altLang="en-US" smtClean="0">
                <a:solidFill>
                  <a:srgbClr val="FF0066"/>
                </a:solidFill>
              </a:rPr>
              <a:t>现代科技对于光大中医药文化的作用</a:t>
            </a:r>
            <a:r>
              <a:rPr lang="zh-CN" altLang="en-US" smtClean="0"/>
              <a:t>。（4个采分点，每点3分，共12分）</a:t>
            </a:r>
          </a:p>
          <a:p>
            <a:pPr eaLnBrk="1" hangingPunct="1">
              <a:lnSpc>
                <a:spcPct val="80000"/>
              </a:lnSpc>
              <a:buFont typeface="Wingdings" panose="05000000000000000000" pitchFamily="2" charset="2"/>
              <a:buNone/>
            </a:pPr>
            <a:endParaRPr lang="zh-CN" altLang="en-US" smtClean="0"/>
          </a:p>
          <a:p>
            <a:pPr eaLnBrk="1" hangingPunct="1">
              <a:lnSpc>
                <a:spcPct val="80000"/>
              </a:lnSpc>
            </a:pPr>
            <a:r>
              <a:rPr lang="zh-CN" altLang="en-US" sz="2000" smtClean="0"/>
              <a:t>科学技术是促进文化发展的重要因素。（3分）</a:t>
            </a:r>
          </a:p>
          <a:p>
            <a:pPr eaLnBrk="1" hangingPunct="1">
              <a:lnSpc>
                <a:spcPct val="80000"/>
              </a:lnSpc>
              <a:buFont typeface="Wingdings" panose="05000000000000000000" pitchFamily="2" charset="2"/>
              <a:buNone/>
            </a:pPr>
            <a:endParaRPr lang="zh-CN" altLang="en-US" sz="2000" smtClean="0">
              <a:solidFill>
                <a:srgbClr val="FF0000"/>
              </a:solidFill>
            </a:endParaRPr>
          </a:p>
          <a:p>
            <a:pPr eaLnBrk="1" hangingPunct="1">
              <a:lnSpc>
                <a:spcPct val="80000"/>
              </a:lnSpc>
            </a:pPr>
            <a:r>
              <a:rPr lang="zh-CN" altLang="en-US" sz="2000" smtClean="0"/>
              <a:t>现代科技有利于培育珍稀中医药植物，开发新产品，促进中医药文化创新；（3分）。</a:t>
            </a:r>
          </a:p>
          <a:p>
            <a:pPr eaLnBrk="1" hangingPunct="1">
              <a:lnSpc>
                <a:spcPct val="80000"/>
              </a:lnSpc>
            </a:pPr>
            <a:r>
              <a:rPr lang="zh-CN" altLang="en-US" sz="2000" smtClean="0"/>
              <a:t>有利于建立中医药资源基因库，更好地传承中医药文化；（3分</a:t>
            </a:r>
            <a:r>
              <a:rPr lang="en-US" altLang="zh-CN" sz="2000" smtClean="0"/>
              <a:t>)</a:t>
            </a:r>
          </a:p>
          <a:p>
            <a:pPr eaLnBrk="1" hangingPunct="1">
              <a:lnSpc>
                <a:spcPct val="80000"/>
              </a:lnSpc>
            </a:pPr>
            <a:r>
              <a:rPr lang="zh-CN" altLang="en-US" sz="2000" smtClean="0"/>
              <a:t>网络（或大众传媒）等现代信息技术有利于促进中医药文化的传播，扩大中医药文化的影响。（3分</a:t>
            </a:r>
            <a:r>
              <a:rPr lang="en-US" altLang="zh-CN" sz="2000" smtClean="0"/>
              <a:t>)</a:t>
            </a:r>
            <a:endParaRPr lang="en-US" altLang="zh-CN" sz="2000" smtClean="0">
              <a:solidFill>
                <a:srgbClr val="FF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body" idx="1"/>
          </p:nvPr>
        </p:nvSpPr>
        <p:spPr>
          <a:xfrm>
            <a:off x="0" y="0"/>
            <a:ext cx="9144000" cy="6858000"/>
          </a:xfrm>
        </p:spPr>
        <p:txBody>
          <a:bodyPr/>
          <a:lstStyle/>
          <a:p>
            <a:pPr>
              <a:buFont typeface="Wingdings" panose="05000000000000000000" pitchFamily="2" charset="2"/>
              <a:buNone/>
            </a:pPr>
            <a:r>
              <a:rPr lang="zh-CN" altLang="en-US" b="1" smtClean="0"/>
              <a:t>（2014年高考）（1）结合材料，运用文化创新作用的知识，说明教育创新对培养人才的意义。（10分）</a:t>
            </a:r>
          </a:p>
          <a:p>
            <a:pPr>
              <a:buFont typeface="Wingdings" panose="05000000000000000000" pitchFamily="2" charset="2"/>
              <a:buNone/>
            </a:pPr>
            <a:endParaRPr lang="zh-CN" altLang="en-US" b="1" smtClean="0">
              <a:solidFill>
                <a:srgbClr val="FF0000"/>
              </a:solidFill>
            </a:endParaRPr>
          </a:p>
          <a:p>
            <a:pPr>
              <a:buFont typeface="Wingdings" panose="05000000000000000000" pitchFamily="2" charset="2"/>
              <a:buNone/>
            </a:pPr>
            <a:r>
              <a:rPr lang="zh-CN" altLang="en-US" b="1" smtClean="0">
                <a:solidFill>
                  <a:srgbClr val="FF0000"/>
                </a:solidFill>
              </a:rPr>
              <a:t>答案：</a:t>
            </a:r>
            <a:r>
              <a:rPr lang="zh-CN" altLang="en-US" b="1" smtClean="0">
                <a:solidFill>
                  <a:srgbClr val="0000FF"/>
                </a:solidFill>
                <a:ea typeface="楷体_GB2312" panose="02010609030101010101" pitchFamily="49" charset="-122"/>
              </a:rPr>
              <a:t>创新是文化富有生机和活力的重要保证。文化创新可以推动实践的发展、文化的繁荣和创新人才的培养。教育创新促进了民主、开拓、创新的学校文化的形成，有利于激发学生的求知欲望、民主意识和创新精神，树立科学的世界观、人生观、价值观，促进人的全面发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1295400"/>
          <a:ext cx="9144000" cy="93663"/>
        </p:xfrm>
        <a:graphic>
          <a:graphicData uri="http://schemas.openxmlformats.org/presentationml/2006/ole">
            <mc:AlternateContent xmlns:mc="http://schemas.openxmlformats.org/markup-compatibility/2006">
              <mc:Choice xmlns:v="urn:schemas-microsoft-com:vml" Requires="v">
                <p:oleObj spid="_x0000_s1056" r:id="rId3" imgW="914717" imgH="914717" progId="MS_ClipArt_Gallery.2">
                  <p:embed/>
                </p:oleObj>
              </mc:Choice>
              <mc:Fallback>
                <p:oleObj r:id="rId3" imgW="914717" imgH="914717" progId="MS_ClipArt_Gallery.2">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295400"/>
                        <a:ext cx="9144000" cy="93663"/>
                      </a:xfrm>
                      <a:prstGeom prst="rect">
                        <a:avLst/>
                      </a:prstGeom>
                      <a:solidFill>
                        <a:srgbClr val="FF0000"/>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Text Box 3"/>
          <p:cNvSpPr txBox="1">
            <a:spLocks noChangeArrowheads="1"/>
          </p:cNvSpPr>
          <p:nvPr/>
        </p:nvSpPr>
        <p:spPr bwMode="auto">
          <a:xfrm>
            <a:off x="609600" y="3505200"/>
            <a:ext cx="1295400" cy="528638"/>
          </a:xfrm>
          <a:prstGeom prst="rect">
            <a:avLst/>
          </a:prstGeom>
          <a:solidFill>
            <a:srgbClr val="FFFF00"/>
          </a:solidFill>
          <a:ln w="9525">
            <a:solidFill>
              <a:srgbClr val="00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just">
              <a:spcBef>
                <a:spcPct val="50000"/>
              </a:spcBef>
            </a:pPr>
            <a:r>
              <a:rPr lang="zh-CN" altLang="en-US" sz="2800">
                <a:solidFill>
                  <a:srgbClr val="000000"/>
                </a:solidFill>
              </a:rPr>
              <a:t>  个人 </a:t>
            </a:r>
          </a:p>
        </p:txBody>
      </p:sp>
      <p:sp>
        <p:nvSpPr>
          <p:cNvPr id="1028" name="Text Box 4"/>
          <p:cNvSpPr txBox="1">
            <a:spLocks noChangeArrowheads="1"/>
          </p:cNvSpPr>
          <p:nvPr/>
        </p:nvSpPr>
        <p:spPr bwMode="auto">
          <a:xfrm>
            <a:off x="2916238" y="1484313"/>
            <a:ext cx="2986087" cy="831850"/>
          </a:xfrm>
          <a:prstGeom prst="rect">
            <a:avLst/>
          </a:prstGeom>
          <a:solidFill>
            <a:srgbClr val="FF9900"/>
          </a:solidFill>
          <a:ln w="9525">
            <a:solidFill>
              <a:srgbClr val="00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sz="2400">
                <a:solidFill>
                  <a:srgbClr val="000000"/>
                </a:solidFill>
                <a:latin typeface="Tahoma" panose="020B0604030504040204" pitchFamily="34" charset="0"/>
              </a:rPr>
              <a:t>    国内、国际背景</a:t>
            </a:r>
          </a:p>
          <a:p>
            <a:r>
              <a:rPr lang="zh-CN" altLang="en-US" sz="2400">
                <a:solidFill>
                  <a:srgbClr val="000000"/>
                </a:solidFill>
                <a:latin typeface="Tahoma" panose="020B0604030504040204" pitchFamily="34" charset="0"/>
              </a:rPr>
              <a:t>       科学发展观</a:t>
            </a:r>
          </a:p>
        </p:txBody>
      </p:sp>
      <p:sp>
        <p:nvSpPr>
          <p:cNvPr id="1029" name="Text Box 5"/>
          <p:cNvSpPr txBox="1">
            <a:spLocks noChangeArrowheads="1"/>
          </p:cNvSpPr>
          <p:nvPr/>
        </p:nvSpPr>
        <p:spPr bwMode="auto">
          <a:xfrm>
            <a:off x="3492500" y="3141663"/>
            <a:ext cx="1762125" cy="1319212"/>
          </a:xfrm>
          <a:prstGeom prst="rect">
            <a:avLst/>
          </a:prstGeom>
          <a:solidFill>
            <a:schemeClr val="accent2"/>
          </a:solidFill>
          <a:ln w="9525">
            <a:solidFill>
              <a:schemeClr val="tx1"/>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sz="3600">
                <a:solidFill>
                  <a:schemeClr val="bg1"/>
                </a:solidFill>
                <a:latin typeface="Tahoma" panose="020B0604030504040204" pitchFamily="34" charset="0"/>
              </a:rPr>
              <a:t> </a:t>
            </a:r>
            <a:r>
              <a:rPr lang="zh-CN" altLang="en-US" sz="2400">
                <a:solidFill>
                  <a:srgbClr val="FF3300"/>
                </a:solidFill>
                <a:latin typeface="Tahoma" panose="020B0604030504040204" pitchFamily="34" charset="0"/>
              </a:rPr>
              <a:t>社会主义 </a:t>
            </a:r>
          </a:p>
          <a:p>
            <a:r>
              <a:rPr lang="zh-CN" altLang="en-US" sz="2400">
                <a:solidFill>
                  <a:srgbClr val="FF3300"/>
                </a:solidFill>
                <a:latin typeface="Tahoma" panose="020B0604030504040204" pitchFamily="34" charset="0"/>
              </a:rPr>
              <a:t>  市场</a:t>
            </a:r>
            <a:r>
              <a:rPr lang="zh-CN" altLang="en-US" sz="2400">
                <a:solidFill>
                  <a:srgbClr val="FF3300"/>
                </a:solidFill>
              </a:rPr>
              <a:t>经济</a:t>
            </a:r>
            <a:r>
              <a:rPr lang="zh-CN" altLang="en-US" sz="2400">
                <a:solidFill>
                  <a:srgbClr val="FF3300"/>
                </a:solidFill>
                <a:latin typeface="Tahoma" panose="020B0604030504040204" pitchFamily="34" charset="0"/>
              </a:rPr>
              <a:t>  </a:t>
            </a:r>
            <a:r>
              <a:rPr lang="zh-CN" altLang="en-US" sz="2000">
                <a:solidFill>
                  <a:srgbClr val="FF3300"/>
                </a:solidFill>
                <a:latin typeface="Tahoma" panose="020B0604030504040204" pitchFamily="34" charset="0"/>
              </a:rPr>
              <a:t>      </a:t>
            </a:r>
          </a:p>
          <a:p>
            <a:r>
              <a:rPr lang="zh-CN" altLang="en-US" sz="2000">
                <a:solidFill>
                  <a:srgbClr val="FF3300"/>
                </a:solidFill>
                <a:latin typeface="Tahoma" panose="020B0604030504040204" pitchFamily="34" charset="0"/>
              </a:rPr>
              <a:t> </a:t>
            </a:r>
          </a:p>
        </p:txBody>
      </p:sp>
      <p:sp>
        <p:nvSpPr>
          <p:cNvPr id="1030" name="Text Box 6"/>
          <p:cNvSpPr txBox="1">
            <a:spLocks noChangeArrowheads="1"/>
          </p:cNvSpPr>
          <p:nvPr/>
        </p:nvSpPr>
        <p:spPr bwMode="auto">
          <a:xfrm>
            <a:off x="2438400" y="3429000"/>
            <a:ext cx="11604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just"/>
            <a:r>
              <a:rPr lang="zh-CN" altLang="en-US" sz="2400">
                <a:solidFill>
                  <a:srgbClr val="FF3300"/>
                </a:solidFill>
              </a:rPr>
              <a:t>市场</a:t>
            </a:r>
          </a:p>
          <a:p>
            <a:pPr algn="just"/>
            <a:r>
              <a:rPr lang="zh-CN" altLang="en-US" sz="2400">
                <a:solidFill>
                  <a:srgbClr val="FF3300"/>
                </a:solidFill>
              </a:rPr>
              <a:t>主体</a:t>
            </a:r>
          </a:p>
          <a:p>
            <a:pPr algn="just"/>
            <a:endParaRPr lang="zh-CN" altLang="en-US" sz="2400">
              <a:solidFill>
                <a:srgbClr val="FF3300"/>
              </a:solidFill>
            </a:endParaRPr>
          </a:p>
        </p:txBody>
      </p:sp>
      <p:sp>
        <p:nvSpPr>
          <p:cNvPr id="1031" name="AutoShape 7"/>
          <p:cNvSpPr>
            <a:spLocks/>
          </p:cNvSpPr>
          <p:nvPr/>
        </p:nvSpPr>
        <p:spPr bwMode="auto">
          <a:xfrm>
            <a:off x="6096000" y="2971800"/>
            <a:ext cx="609600" cy="1524000"/>
          </a:xfrm>
          <a:prstGeom prst="leftBrace">
            <a:avLst>
              <a:gd name="adj1" fmla="val 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2" name="Text Box 8"/>
          <p:cNvSpPr txBox="1">
            <a:spLocks noChangeArrowheads="1"/>
          </p:cNvSpPr>
          <p:nvPr/>
        </p:nvSpPr>
        <p:spPr bwMode="auto">
          <a:xfrm>
            <a:off x="6732588" y="4221163"/>
            <a:ext cx="1752600" cy="466725"/>
          </a:xfrm>
          <a:prstGeom prst="rect">
            <a:avLst/>
          </a:prstGeom>
          <a:solidFill>
            <a:srgbClr val="FFFF00"/>
          </a:solidFill>
          <a:ln w="9525">
            <a:solidFill>
              <a:srgbClr val="00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sz="2400">
                <a:solidFill>
                  <a:srgbClr val="000000"/>
                </a:solidFill>
                <a:latin typeface="Tahoma" panose="020B0604030504040204" pitchFamily="34" charset="0"/>
              </a:rPr>
              <a:t> 宏观调控</a:t>
            </a:r>
          </a:p>
        </p:txBody>
      </p:sp>
      <p:sp>
        <p:nvSpPr>
          <p:cNvPr id="1033" name="Text Box 9"/>
          <p:cNvSpPr txBox="1">
            <a:spLocks noChangeArrowheads="1"/>
          </p:cNvSpPr>
          <p:nvPr/>
        </p:nvSpPr>
        <p:spPr bwMode="auto">
          <a:xfrm>
            <a:off x="6705600" y="2819400"/>
            <a:ext cx="1676400" cy="466725"/>
          </a:xfrm>
          <a:prstGeom prst="rect">
            <a:avLst/>
          </a:prstGeom>
          <a:solidFill>
            <a:srgbClr val="FFFF00"/>
          </a:solidFill>
          <a:ln w="9525">
            <a:solidFill>
              <a:srgbClr val="00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sz="2400">
                <a:solidFill>
                  <a:srgbClr val="000000"/>
                </a:solidFill>
                <a:latin typeface="Tahoma" panose="020B0604030504040204" pitchFamily="34" charset="0"/>
              </a:rPr>
              <a:t>  市场调节</a:t>
            </a:r>
          </a:p>
        </p:txBody>
      </p:sp>
      <p:sp>
        <p:nvSpPr>
          <p:cNvPr id="1034" name="Line 10"/>
          <p:cNvSpPr>
            <a:spLocks noChangeShapeType="1"/>
          </p:cNvSpPr>
          <p:nvPr/>
        </p:nvSpPr>
        <p:spPr bwMode="auto">
          <a:xfrm>
            <a:off x="5292725" y="3717925"/>
            <a:ext cx="955675" cy="1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5" name="Text Box 11"/>
          <p:cNvSpPr txBox="1">
            <a:spLocks noChangeArrowheads="1"/>
          </p:cNvSpPr>
          <p:nvPr/>
        </p:nvSpPr>
        <p:spPr bwMode="auto">
          <a:xfrm>
            <a:off x="5257800" y="3352800"/>
            <a:ext cx="1160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just"/>
            <a:r>
              <a:rPr lang="zh-CN" altLang="en-US" sz="2400">
                <a:solidFill>
                  <a:srgbClr val="FF3300"/>
                </a:solidFill>
              </a:rPr>
              <a:t>两种</a:t>
            </a:r>
          </a:p>
          <a:p>
            <a:pPr algn="just"/>
            <a:r>
              <a:rPr lang="zh-CN" altLang="en-US" sz="2400">
                <a:solidFill>
                  <a:srgbClr val="FF3300"/>
                </a:solidFill>
              </a:rPr>
              <a:t>手段</a:t>
            </a:r>
          </a:p>
        </p:txBody>
      </p:sp>
      <p:sp>
        <p:nvSpPr>
          <p:cNvPr id="1036" name="Line 12"/>
          <p:cNvSpPr>
            <a:spLocks noChangeShapeType="1"/>
          </p:cNvSpPr>
          <p:nvPr/>
        </p:nvSpPr>
        <p:spPr bwMode="auto">
          <a:xfrm flipH="1">
            <a:off x="4356100" y="2349500"/>
            <a:ext cx="0" cy="792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7" name="AutoShape 13"/>
          <p:cNvSpPr>
            <a:spLocks/>
          </p:cNvSpPr>
          <p:nvPr/>
        </p:nvSpPr>
        <p:spPr bwMode="auto">
          <a:xfrm flipH="1">
            <a:off x="2057400" y="3124200"/>
            <a:ext cx="533400" cy="1371600"/>
          </a:xfrm>
          <a:prstGeom prst="leftBrace">
            <a:avLst>
              <a:gd name="adj1" fmla="val 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8" name="Text Box 14"/>
          <p:cNvSpPr txBox="1">
            <a:spLocks noChangeArrowheads="1"/>
          </p:cNvSpPr>
          <p:nvPr/>
        </p:nvSpPr>
        <p:spPr bwMode="auto">
          <a:xfrm>
            <a:off x="609600" y="2819400"/>
            <a:ext cx="1295400" cy="528638"/>
          </a:xfrm>
          <a:prstGeom prst="rect">
            <a:avLst/>
          </a:prstGeom>
          <a:solidFill>
            <a:srgbClr val="FFFF00"/>
          </a:solidFill>
          <a:ln w="9525">
            <a:solidFill>
              <a:srgbClr val="00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just">
              <a:spcBef>
                <a:spcPct val="50000"/>
              </a:spcBef>
            </a:pPr>
            <a:r>
              <a:rPr lang="zh-CN" altLang="en-US" sz="2800">
                <a:solidFill>
                  <a:srgbClr val="000000"/>
                </a:solidFill>
              </a:rPr>
              <a:t>  企业 </a:t>
            </a:r>
          </a:p>
        </p:txBody>
      </p:sp>
      <p:sp>
        <p:nvSpPr>
          <p:cNvPr id="1039" name="Text Box 15"/>
          <p:cNvSpPr txBox="1">
            <a:spLocks noChangeArrowheads="1"/>
          </p:cNvSpPr>
          <p:nvPr/>
        </p:nvSpPr>
        <p:spPr bwMode="auto">
          <a:xfrm>
            <a:off x="609600" y="4114800"/>
            <a:ext cx="1295400" cy="528638"/>
          </a:xfrm>
          <a:prstGeom prst="rect">
            <a:avLst/>
          </a:prstGeom>
          <a:solidFill>
            <a:srgbClr val="FFFF00"/>
          </a:solidFill>
          <a:ln w="9525">
            <a:solidFill>
              <a:srgbClr val="000000"/>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just">
              <a:spcBef>
                <a:spcPct val="50000"/>
              </a:spcBef>
            </a:pPr>
            <a:r>
              <a:rPr lang="zh-CN" altLang="en-US" sz="2800">
                <a:solidFill>
                  <a:srgbClr val="000000"/>
                </a:solidFill>
              </a:rPr>
              <a:t>  政府 </a:t>
            </a:r>
          </a:p>
        </p:txBody>
      </p:sp>
      <p:sp>
        <p:nvSpPr>
          <p:cNvPr id="1040" name="Line 16"/>
          <p:cNvSpPr>
            <a:spLocks noChangeShapeType="1"/>
          </p:cNvSpPr>
          <p:nvPr/>
        </p:nvSpPr>
        <p:spPr bwMode="auto">
          <a:xfrm flipH="1">
            <a:off x="2438400" y="3789363"/>
            <a:ext cx="1054100" cy="22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1" name="Line 17"/>
          <p:cNvSpPr>
            <a:spLocks noChangeShapeType="1"/>
          </p:cNvSpPr>
          <p:nvPr/>
        </p:nvSpPr>
        <p:spPr bwMode="auto">
          <a:xfrm flipH="1">
            <a:off x="4356100" y="4437063"/>
            <a:ext cx="1588" cy="649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2" name="Line 18"/>
          <p:cNvSpPr>
            <a:spLocks noChangeShapeType="1"/>
          </p:cNvSpPr>
          <p:nvPr/>
        </p:nvSpPr>
        <p:spPr bwMode="auto">
          <a:xfrm>
            <a:off x="2700338" y="5084763"/>
            <a:ext cx="345598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3" name="Line 19"/>
          <p:cNvSpPr>
            <a:spLocks noChangeShapeType="1"/>
          </p:cNvSpPr>
          <p:nvPr/>
        </p:nvSpPr>
        <p:spPr bwMode="auto">
          <a:xfrm>
            <a:off x="2700338"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Line 20"/>
          <p:cNvSpPr>
            <a:spLocks noChangeShapeType="1"/>
          </p:cNvSpPr>
          <p:nvPr/>
        </p:nvSpPr>
        <p:spPr bwMode="auto">
          <a:xfrm>
            <a:off x="3563938" y="5157788"/>
            <a:ext cx="1587"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1"/>
          <p:cNvSpPr>
            <a:spLocks noChangeShapeType="1"/>
          </p:cNvSpPr>
          <p:nvPr/>
        </p:nvSpPr>
        <p:spPr bwMode="auto">
          <a:xfrm>
            <a:off x="5076825" y="508635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22"/>
          <p:cNvSpPr>
            <a:spLocks noChangeShapeType="1"/>
          </p:cNvSpPr>
          <p:nvPr/>
        </p:nvSpPr>
        <p:spPr bwMode="auto">
          <a:xfrm>
            <a:off x="6156325" y="5084763"/>
            <a:ext cx="1588" cy="217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7" name="Text Box 23"/>
          <p:cNvSpPr txBox="1">
            <a:spLocks noChangeArrowheads="1"/>
          </p:cNvSpPr>
          <p:nvPr/>
        </p:nvSpPr>
        <p:spPr bwMode="auto">
          <a:xfrm>
            <a:off x="2268538" y="5445125"/>
            <a:ext cx="679450" cy="1296988"/>
          </a:xfrm>
          <a:prstGeom prst="rect">
            <a:avLst/>
          </a:prstGeom>
          <a:solidFill>
            <a:srgbClr val="00FFFF"/>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a:t>生产</a:t>
            </a:r>
          </a:p>
        </p:txBody>
      </p:sp>
      <p:sp>
        <p:nvSpPr>
          <p:cNvPr id="1048" name="Text Box 24"/>
          <p:cNvSpPr txBox="1">
            <a:spLocks noChangeArrowheads="1"/>
          </p:cNvSpPr>
          <p:nvPr/>
        </p:nvSpPr>
        <p:spPr bwMode="auto">
          <a:xfrm>
            <a:off x="3419475" y="5445125"/>
            <a:ext cx="679450" cy="1296988"/>
          </a:xfrm>
          <a:prstGeom prst="rect">
            <a:avLst/>
          </a:prstGeom>
          <a:solidFill>
            <a:srgbClr val="00FFFF"/>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a:t>分配</a:t>
            </a:r>
          </a:p>
        </p:txBody>
      </p:sp>
      <p:sp>
        <p:nvSpPr>
          <p:cNvPr id="1049" name="Text Box 25"/>
          <p:cNvSpPr txBox="1">
            <a:spLocks noChangeArrowheads="1"/>
          </p:cNvSpPr>
          <p:nvPr/>
        </p:nvSpPr>
        <p:spPr bwMode="auto">
          <a:xfrm>
            <a:off x="4716463" y="5445125"/>
            <a:ext cx="679450" cy="1296988"/>
          </a:xfrm>
          <a:prstGeom prst="rect">
            <a:avLst/>
          </a:prstGeom>
          <a:solidFill>
            <a:srgbClr val="00FFFF"/>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a:t>交换</a:t>
            </a:r>
          </a:p>
        </p:txBody>
      </p:sp>
      <p:sp>
        <p:nvSpPr>
          <p:cNvPr id="1050" name="Text Box 26"/>
          <p:cNvSpPr txBox="1">
            <a:spLocks noChangeArrowheads="1"/>
          </p:cNvSpPr>
          <p:nvPr/>
        </p:nvSpPr>
        <p:spPr bwMode="auto">
          <a:xfrm>
            <a:off x="5797550" y="5373688"/>
            <a:ext cx="679450" cy="1296987"/>
          </a:xfrm>
          <a:prstGeom prst="rect">
            <a:avLst/>
          </a:prstGeom>
          <a:solidFill>
            <a:srgbClr val="00FFFF"/>
          </a:solidFill>
          <a:ln w="9525">
            <a:solidFill>
              <a:srgbClr val="FF0000"/>
            </a:solidFill>
            <a:miter lim="800000"/>
            <a:headEnd/>
            <a:tailEnd/>
          </a:ln>
        </p:spPr>
        <p:txBody>
          <a:bodyPr vert="eaVert">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a:t>消费</a:t>
            </a:r>
          </a:p>
        </p:txBody>
      </p:sp>
      <p:sp>
        <p:nvSpPr>
          <p:cNvPr id="1051" name="Rectangle 27"/>
          <p:cNvSpPr>
            <a:spLocks noRot="1" noChangeArrowheads="1"/>
          </p:cNvSpPr>
          <p:nvPr/>
        </p:nvSpPr>
        <p:spPr bwMode="auto">
          <a:xfrm>
            <a:off x="250825" y="260350"/>
            <a:ext cx="8540750" cy="936625"/>
          </a:xfrm>
          <a:prstGeom prst="rect">
            <a:avLst/>
          </a:prstGeom>
          <a:solidFill>
            <a:srgbClr val="FFFF00"/>
          </a:solidFill>
          <a:ln w="9525">
            <a:solidFill>
              <a:srgbClr val="FF0000"/>
            </a:solidFill>
            <a:miter lim="800000"/>
            <a:headEnd/>
            <a:tailEnd/>
          </a:ln>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en-US" altLang="zh-CN" sz="5400">
                <a:solidFill>
                  <a:srgbClr val="FF0000"/>
                </a:solidFill>
                <a:latin typeface="Century Schoolbook" panose="02040604050505020304" pitchFamily="18" charset="0"/>
                <a:ea typeface="华文楷体" panose="02010600040101010101" pitchFamily="2" charset="-122"/>
              </a:rPr>
              <a:t>        </a:t>
            </a:r>
            <a:r>
              <a:rPr lang="zh-CN" altLang="en-US" sz="5400">
                <a:solidFill>
                  <a:srgbClr val="FF0000"/>
                </a:solidFill>
                <a:latin typeface="Century Schoolbook" panose="02040604050505020304" pitchFamily="18" charset="0"/>
                <a:ea typeface="华文楷体" panose="02010600040101010101" pitchFamily="2" charset="-122"/>
              </a:rPr>
              <a:t>经济生活知识体系</a:t>
            </a:r>
          </a:p>
        </p:txBody>
      </p:sp>
      <p:sp>
        <p:nvSpPr>
          <p:cNvPr id="1052" name="Rectangle 28"/>
          <p:cNvSpPr>
            <a:spLocks noChangeArrowheads="1"/>
          </p:cNvSpPr>
          <p:nvPr/>
        </p:nvSpPr>
        <p:spPr bwMode="auto">
          <a:xfrm>
            <a:off x="0" y="1484313"/>
            <a:ext cx="284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r>
              <a:rPr lang="zh-CN" altLang="en-US">
                <a:solidFill>
                  <a:schemeClr val="tx1"/>
                </a:solidFill>
                <a:latin typeface="Tahoma" panose="020B0604030504040204" pitchFamily="34" charset="0"/>
              </a:rPr>
              <a:t>宏观知识体系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2015</a:t>
            </a:r>
            <a:r>
              <a:rPr lang="zh-CN" altLang="en-US" smtClean="0"/>
              <a:t>年</a:t>
            </a:r>
          </a:p>
        </p:txBody>
      </p:sp>
      <p:sp>
        <p:nvSpPr>
          <p:cNvPr id="49155" name="Rectangle 3"/>
          <p:cNvSpPr>
            <a:spLocks noGrp="1" noChangeArrowheads="1"/>
          </p:cNvSpPr>
          <p:nvPr>
            <p:ph type="body" idx="1"/>
          </p:nvPr>
        </p:nvSpPr>
        <p:spPr>
          <a:noFill/>
          <a:ln>
            <a:solidFill>
              <a:schemeClr val="tx1"/>
            </a:solidFill>
            <a:miter lim="800000"/>
            <a:headEnd/>
            <a:tailEnd/>
          </a:ln>
        </p:spPr>
        <p:txBody>
          <a:bodyPr/>
          <a:lstStyle/>
          <a:p>
            <a:pPr>
              <a:lnSpc>
                <a:spcPct val="80000"/>
              </a:lnSpc>
            </a:pPr>
            <a:r>
              <a:rPr lang="en-US" altLang="zh-CN" sz="1800" smtClean="0"/>
              <a:t>39</a:t>
            </a:r>
            <a:r>
              <a:rPr lang="zh-CN" altLang="en-US" sz="1800" smtClean="0"/>
              <a:t>．</a:t>
            </a:r>
            <a:r>
              <a:rPr lang="en-US" altLang="zh-CN" sz="1800" smtClean="0"/>
              <a:t>(26</a:t>
            </a:r>
            <a:r>
              <a:rPr lang="zh-CN" altLang="en-US" sz="1800" smtClean="0"/>
              <a:t>分</a:t>
            </a:r>
            <a:r>
              <a:rPr lang="en-US" altLang="zh-CN" sz="1800" smtClean="0"/>
              <a:t>)</a:t>
            </a:r>
            <a:r>
              <a:rPr lang="zh-CN" altLang="en-US" sz="1800" smtClean="0"/>
              <a:t>阅读材料，完成下列要求。</a:t>
            </a:r>
          </a:p>
          <a:p>
            <a:pPr>
              <a:lnSpc>
                <a:spcPct val="80000"/>
              </a:lnSpc>
            </a:pPr>
            <a:r>
              <a:rPr lang="zh-CN" altLang="en-US" sz="1800" smtClean="0"/>
              <a:t>培育和弘扬社会主义核心价值观必须立足中华优秀传统文化。我们要保护和传承，让居民望得见山，看得见水，记得住乡愁。</a:t>
            </a:r>
          </a:p>
          <a:p>
            <a:pPr>
              <a:lnSpc>
                <a:spcPct val="80000"/>
              </a:lnSpc>
            </a:pPr>
            <a:r>
              <a:rPr lang="zh-CN" altLang="en-US" sz="1800" smtClean="0"/>
              <a:t>记录片</a:t>
            </a:r>
            <a:r>
              <a:rPr lang="en-US" altLang="zh-CN" sz="1800" smtClean="0"/>
              <a:t>《</a:t>
            </a:r>
            <a:r>
              <a:rPr lang="zh-CN" altLang="en-US" sz="1800" smtClean="0"/>
              <a:t>记住乡愁</a:t>
            </a:r>
            <a:r>
              <a:rPr lang="en-US" altLang="zh-CN" sz="1800" smtClean="0"/>
              <a:t>》</a:t>
            </a:r>
            <a:r>
              <a:rPr lang="zh-CN" altLang="en-US" sz="1800" smtClean="0"/>
              <a:t>于</a:t>
            </a:r>
            <a:r>
              <a:rPr lang="en-US" altLang="zh-CN" sz="1800" smtClean="0"/>
              <a:t>2015</a:t>
            </a:r>
            <a:r>
              <a:rPr lang="zh-CN" altLang="en-US" sz="1800" smtClean="0"/>
              <a:t>年元旦在央视首播。该片选取</a:t>
            </a:r>
            <a:r>
              <a:rPr lang="en-US" altLang="zh-CN" sz="1800" smtClean="0"/>
              <a:t>100</a:t>
            </a:r>
            <a:r>
              <a:rPr lang="zh-CN" altLang="en-US" sz="1800" smtClean="0"/>
              <a:t>多个传统村落，围绕中华美德的千百年传承，一集一村落，一村一传奇。采取纪实手法讲述一个个生动感人的故事：有坚守精忠报国、宁死不屈民族气节的，有传承诚信为本，诚实待人村风的，有秉持积善成德、助人为乐精神的，有倡导邻里和睦、守望相助的，有崇尚生命、敬畏自然的</a:t>
            </a:r>
            <a:r>
              <a:rPr lang="en-US" altLang="zh-CN" sz="1800" smtClean="0"/>
              <a:t>.....</a:t>
            </a:r>
          </a:p>
          <a:p>
            <a:pPr>
              <a:lnSpc>
                <a:spcPct val="80000"/>
              </a:lnSpc>
            </a:pPr>
            <a:r>
              <a:rPr lang="en-US" altLang="zh-CN" sz="1800" smtClean="0"/>
              <a:t>《</a:t>
            </a:r>
            <a:r>
              <a:rPr lang="zh-CN" altLang="en-US" sz="1800" smtClean="0"/>
              <a:t>记住乡愁的</a:t>
            </a:r>
            <a:r>
              <a:rPr lang="en-US" altLang="zh-CN" sz="1800" smtClean="0"/>
              <a:t>》</a:t>
            </a:r>
            <a:r>
              <a:rPr lang="zh-CN" altLang="en-US" sz="1800" smtClean="0"/>
              <a:t>的播出引发社会强烈反响。古建筑学者将其誉为中国传统文化的“立体的教科书，现成的博物馆”，历史学者认为</a:t>
            </a:r>
            <a:r>
              <a:rPr lang="en-US" altLang="zh-CN" sz="1800" smtClean="0"/>
              <a:t>《</a:t>
            </a:r>
            <a:r>
              <a:rPr lang="zh-CN" altLang="en-US" sz="1800" smtClean="0"/>
              <a:t>记住乡愁</a:t>
            </a:r>
            <a:r>
              <a:rPr lang="en-US" altLang="zh-CN" sz="1800" smtClean="0"/>
              <a:t>》</a:t>
            </a:r>
            <a:r>
              <a:rPr lang="zh-CN" altLang="en-US" sz="1800" smtClean="0"/>
              <a:t>呈现了一副生动的乡村历史画卷，民俗学者从节目中一个个非物质文化遗产的“活化石”，社会学者强调吸取传统乡村社会治理的智慧和经验</a:t>
            </a:r>
            <a:r>
              <a:rPr lang="en-US" altLang="zh-CN" sz="1800" smtClean="0"/>
              <a:t>......</a:t>
            </a:r>
          </a:p>
          <a:p>
            <a:pPr>
              <a:lnSpc>
                <a:spcPct val="80000"/>
              </a:lnSpc>
            </a:pPr>
            <a:r>
              <a:rPr lang="en-US" altLang="zh-CN" sz="1800" smtClean="0">
                <a:solidFill>
                  <a:srgbClr val="0033CC"/>
                </a:solidFill>
              </a:rPr>
              <a:t>(1)</a:t>
            </a:r>
            <a:r>
              <a:rPr lang="zh-CN" altLang="en-US" sz="1800" smtClean="0">
                <a:solidFill>
                  <a:srgbClr val="0033CC"/>
                </a:solidFill>
              </a:rPr>
              <a:t>培育和践行社会主义核心价值观需要记住乡愁，传承中华传统美德，运用文化生活知识对此加以说明。（</a:t>
            </a:r>
            <a:r>
              <a:rPr lang="en-US" altLang="zh-CN" sz="1800" smtClean="0">
                <a:solidFill>
                  <a:srgbClr val="0033CC"/>
                </a:solidFill>
              </a:rPr>
              <a:t>12</a:t>
            </a:r>
            <a:r>
              <a:rPr lang="zh-CN" altLang="en-US" sz="1800" smtClean="0">
                <a:solidFill>
                  <a:srgbClr val="0033CC"/>
                </a:solidFill>
              </a:rPr>
              <a:t>分</a:t>
            </a:r>
            <a:r>
              <a:rPr lang="en-US" altLang="zh-CN" sz="1800" smtClean="0">
                <a:solidFill>
                  <a:srgbClr val="0033CC"/>
                </a:solidFill>
              </a:rPr>
              <a:t>)</a:t>
            </a:r>
          </a:p>
          <a:p>
            <a:pPr>
              <a:lnSpc>
                <a:spcPct val="80000"/>
              </a:lnSpc>
            </a:pPr>
            <a:r>
              <a:rPr lang="en-US" altLang="zh-CN" sz="1800" smtClean="0"/>
              <a:t>(2)</a:t>
            </a:r>
            <a:r>
              <a:rPr lang="zh-CN" altLang="en-US" sz="1800" smtClean="0"/>
              <a:t>运用认识论的相关知识并结合材料，分析不同学者从</a:t>
            </a:r>
            <a:r>
              <a:rPr lang="en-US" altLang="zh-CN" sz="1800" smtClean="0"/>
              <a:t>《</a:t>
            </a:r>
            <a:r>
              <a:rPr lang="zh-CN" altLang="en-US" sz="1800" smtClean="0"/>
              <a:t>记住乡愁</a:t>
            </a:r>
            <a:r>
              <a:rPr lang="en-US" altLang="zh-CN" sz="1800" smtClean="0"/>
              <a:t>》</a:t>
            </a:r>
            <a:r>
              <a:rPr lang="zh-CN" altLang="en-US" sz="1800" smtClean="0"/>
              <a:t>中获得不同感受的原因。</a:t>
            </a:r>
            <a:r>
              <a:rPr lang="en-US" altLang="zh-CN" sz="1800" smtClean="0"/>
              <a:t>(10</a:t>
            </a:r>
            <a:r>
              <a:rPr lang="zh-CN" altLang="en-US" sz="1800" smtClean="0"/>
              <a:t>分</a:t>
            </a:r>
            <a:r>
              <a:rPr lang="en-US" altLang="zh-CN" sz="1800" smtClean="0"/>
              <a:t>)</a:t>
            </a:r>
          </a:p>
          <a:p>
            <a:pPr>
              <a:lnSpc>
                <a:spcPct val="80000"/>
              </a:lnSpc>
            </a:pPr>
            <a:r>
              <a:rPr lang="en-US" altLang="zh-CN" sz="1800" smtClean="0"/>
              <a:t>(3)</a:t>
            </a:r>
            <a:r>
              <a:rPr lang="zh-CN" altLang="en-US" sz="1800" smtClean="0"/>
              <a:t>在城镇化快速发展的今天，请就如何记住乡愁提出两条建议</a:t>
            </a:r>
            <a:r>
              <a:rPr lang="en-US" altLang="zh-CN" sz="1800" smtClean="0"/>
              <a:t>.(4</a:t>
            </a:r>
            <a:r>
              <a:rPr lang="zh-CN" altLang="en-US" sz="1800" smtClean="0"/>
              <a:t>分</a:t>
            </a:r>
            <a:r>
              <a:rPr lang="en-US" altLang="zh-CN" sz="1800" smtClean="0"/>
              <a:t>) </a:t>
            </a:r>
            <a:endParaRPr lang="zh-CN" altLang="en-US" sz="1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smtClean="0"/>
          </a:p>
        </p:txBody>
      </p:sp>
      <p:sp>
        <p:nvSpPr>
          <p:cNvPr id="50179" name="Rectangle 3"/>
          <p:cNvSpPr>
            <a:spLocks noGrp="1" noChangeArrowheads="1"/>
          </p:cNvSpPr>
          <p:nvPr>
            <p:ph type="body" idx="1"/>
          </p:nvPr>
        </p:nvSpPr>
        <p:spPr>
          <a:xfrm>
            <a:off x="468313" y="1628775"/>
            <a:ext cx="7467600" cy="4873625"/>
          </a:xfrm>
          <a:noFill/>
          <a:ln>
            <a:solidFill>
              <a:schemeClr val="tx1"/>
            </a:solidFill>
            <a:miter lim="800000"/>
            <a:headEnd/>
            <a:tailEnd/>
          </a:ln>
        </p:spPr>
        <p:txBody>
          <a:bodyPr/>
          <a:lstStyle/>
          <a:p>
            <a:r>
              <a:rPr lang="zh-CN" altLang="en-US" sz="2000" smtClean="0"/>
              <a:t>（</a:t>
            </a:r>
            <a:r>
              <a:rPr lang="en-US" altLang="zh-CN" sz="2000" smtClean="0"/>
              <a:t>1</a:t>
            </a:r>
            <a:r>
              <a:rPr lang="zh-CN" altLang="en-US" sz="2000" smtClean="0"/>
              <a:t>）社会主义核心价值观与中华优秀传统文化相承接，中华传统美德是传统文化的精华，是涵养社会主义核心价值观的重要源泉。（</a:t>
            </a:r>
            <a:r>
              <a:rPr lang="en-US" altLang="zh-CN" sz="2000" smtClean="0"/>
              <a:t>4</a:t>
            </a:r>
            <a:r>
              <a:rPr lang="zh-CN" altLang="en-US" sz="2000" smtClean="0"/>
              <a:t>分）乡愁反映了人们对中华传统文化的眷恋之情，体现了当代人对传承中华传统美德的愿望和期盼；（</a:t>
            </a:r>
            <a:r>
              <a:rPr lang="en-US" altLang="zh-CN" sz="2000" smtClean="0"/>
              <a:t>4</a:t>
            </a:r>
            <a:r>
              <a:rPr lang="zh-CN" altLang="en-US" sz="2000" smtClean="0"/>
              <a:t>分）记乡愁、传承中华传统美德，为培育和践行社会主义核心价值观提供了更重要载体和丰厚的历史文化养料。（</a:t>
            </a:r>
            <a:r>
              <a:rPr lang="en-US" altLang="zh-CN" sz="2000" smtClean="0"/>
              <a:t>4</a:t>
            </a:r>
            <a:r>
              <a:rPr lang="zh-CN" altLang="en-US" sz="2000" smtClean="0"/>
              <a:t>分）</a:t>
            </a:r>
          </a:p>
          <a:p>
            <a:r>
              <a:rPr lang="zh-CN" altLang="en-US" sz="2000" smtClean="0"/>
              <a:t>（</a:t>
            </a:r>
            <a:r>
              <a:rPr lang="en-US" altLang="zh-CN" sz="2000" smtClean="0"/>
              <a:t>2</a:t>
            </a:r>
            <a:r>
              <a:rPr lang="zh-CN" altLang="en-US" sz="2000" smtClean="0"/>
              <a:t>）认识是主体对客体的功能反映。认识受到主体状况、客体状况以及认识条件的制约。（</a:t>
            </a:r>
            <a:r>
              <a:rPr lang="en-US" altLang="zh-CN" sz="2000" smtClean="0"/>
              <a:t>4</a:t>
            </a:r>
            <a:r>
              <a:rPr lang="zh-CN" altLang="en-US" sz="2000" smtClean="0"/>
              <a:t>分）不同学者在知识背景、兴趣爱好、思维方式、价值观念等方面存在差异，（</a:t>
            </a:r>
            <a:r>
              <a:rPr lang="en-US" altLang="zh-CN" sz="2000" smtClean="0"/>
              <a:t>3</a:t>
            </a:r>
            <a:r>
              <a:rPr lang="zh-CN" altLang="en-US" sz="2000" smtClean="0"/>
              <a:t>分）记录片涉及传统村落的自然环境、人文景观、村规民约、民风民俗社会管理等方面的内容，导致不同学者感受的差异性。（</a:t>
            </a:r>
            <a:r>
              <a:rPr lang="en-US" altLang="zh-CN" sz="2000" smtClean="0"/>
              <a:t>3</a:t>
            </a:r>
            <a:r>
              <a:rPr lang="zh-CN" altLang="en-US" sz="2000" smtClean="0"/>
              <a:t>分）</a:t>
            </a:r>
          </a:p>
          <a:p>
            <a:pPr>
              <a:buFont typeface="Wingdings" panose="05000000000000000000" pitchFamily="2" charset="2"/>
              <a:buNone/>
            </a:pPr>
            <a:r>
              <a:rPr lang="zh-CN" altLang="en-US" sz="2000" smtClean="0"/>
              <a:t>（</a:t>
            </a:r>
            <a:r>
              <a:rPr lang="en-US" altLang="zh-CN" sz="2000" smtClean="0"/>
              <a:t>3</a:t>
            </a:r>
            <a:r>
              <a:rPr lang="zh-CN" altLang="en-US" sz="2000" smtClean="0"/>
              <a:t>）在保持原有村落形态的基础上改善居民生活条件；（</a:t>
            </a:r>
            <a:r>
              <a:rPr lang="en-US" altLang="zh-CN" sz="2000" smtClean="0"/>
              <a:t>2</a:t>
            </a:r>
            <a:r>
              <a:rPr lang="zh-CN" altLang="en-US" sz="2000" smtClean="0"/>
              <a:t>分）加强中华传统美德教育与传承，使其转化为当代中国人的道德观念。（</a:t>
            </a:r>
            <a:r>
              <a:rPr lang="en-US" altLang="zh-CN" sz="2000" smtClean="0"/>
              <a:t>2</a:t>
            </a:r>
            <a:r>
              <a:rPr lang="zh-CN" altLang="en-US" sz="2000" smtClean="0"/>
              <a:t>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sz="quarter" idx="4294967295"/>
          </p:nvPr>
        </p:nvSpPr>
        <p:spPr>
          <a:xfrm>
            <a:off x="1588" y="838200"/>
            <a:ext cx="9036050" cy="6019800"/>
          </a:xfrm>
          <a:ln>
            <a:solidFill>
              <a:srgbClr val="FF0000"/>
            </a:solidFill>
            <a:miter lim="800000"/>
            <a:headEnd/>
            <a:tailEnd/>
          </a:ln>
        </p:spPr>
        <p:txBody>
          <a:bodyPr/>
          <a:lstStyle/>
          <a:p>
            <a:r>
              <a:rPr lang="en-US" altLang="zh-CN" sz="1800" b="1" smtClean="0"/>
              <a:t>(2013</a:t>
            </a:r>
            <a:r>
              <a:rPr lang="zh-CN" altLang="en-US" sz="1800" b="1" smtClean="0"/>
              <a:t>年高考）（</a:t>
            </a:r>
            <a:r>
              <a:rPr lang="en-US" altLang="zh-CN" sz="1800" b="1" smtClean="0"/>
              <a:t>26</a:t>
            </a:r>
            <a:r>
              <a:rPr lang="zh-CN" altLang="en-US" sz="1800" b="1" smtClean="0"/>
              <a:t>分）阅读材料，完成下列要求。</a:t>
            </a:r>
            <a:endParaRPr lang="zh-CN" altLang="en-US" sz="1800" smtClean="0"/>
          </a:p>
          <a:p>
            <a:r>
              <a:rPr lang="en-US" altLang="zh-CN" sz="1800" b="1" smtClean="0"/>
              <a:t>2012</a:t>
            </a:r>
            <a:r>
              <a:rPr lang="zh-CN" altLang="en-US" sz="1800" b="1" smtClean="0"/>
              <a:t>年</a:t>
            </a:r>
            <a:r>
              <a:rPr lang="en-US" altLang="zh-CN" sz="1800" b="1" smtClean="0"/>
              <a:t>6</a:t>
            </a:r>
            <a:r>
              <a:rPr lang="zh-CN" altLang="en-US" sz="1800" b="1" smtClean="0"/>
              <a:t>月，商务印书馆出版了</a:t>
            </a:r>
            <a:r>
              <a:rPr lang="en-US" altLang="zh-CN" sz="1800" b="1" smtClean="0"/>
              <a:t>《</a:t>
            </a:r>
            <a:r>
              <a:rPr lang="zh-CN" altLang="en-US" sz="1800" b="1" smtClean="0"/>
              <a:t>现代汉语词典</a:t>
            </a:r>
            <a:r>
              <a:rPr lang="en-US" altLang="zh-CN" sz="1800" b="1" smtClean="0"/>
              <a:t>》</a:t>
            </a:r>
            <a:r>
              <a:rPr lang="zh-CN" altLang="en-US" sz="1800" b="1" smtClean="0"/>
              <a:t>（第六版），词典的正文收录了</a:t>
            </a:r>
            <a:r>
              <a:rPr lang="en-US" altLang="zh-CN" sz="1800" b="1" smtClean="0"/>
              <a:t>NBA,BBS,GDP,UFO</a:t>
            </a:r>
            <a:r>
              <a:rPr lang="zh-CN" altLang="en-US" sz="1800" b="1" smtClean="0"/>
              <a:t>等</a:t>
            </a:r>
            <a:r>
              <a:rPr lang="en-US" altLang="zh-CN" sz="1800" b="1" smtClean="0"/>
              <a:t>239</a:t>
            </a:r>
            <a:r>
              <a:rPr lang="zh-CN" altLang="en-US" sz="1800" b="1" smtClean="0"/>
              <a:t>个西文字母开头的词语。此举引起了广泛的争论，有的人反对，有的人支持。</a:t>
            </a:r>
            <a:endParaRPr lang="zh-CN" altLang="en-US" sz="1800" smtClean="0"/>
          </a:p>
          <a:p>
            <a:r>
              <a:rPr lang="zh-CN" altLang="en-US" sz="1800" b="1" smtClean="0"/>
              <a:t>反对</a:t>
            </a:r>
            <a:r>
              <a:rPr lang="en-US" altLang="zh-CN" sz="1800" b="1" smtClean="0"/>
              <a:t>《</a:t>
            </a:r>
            <a:r>
              <a:rPr lang="zh-CN" altLang="en-US" sz="1800" b="1" smtClean="0"/>
              <a:t>现代汉语词典</a:t>
            </a:r>
            <a:r>
              <a:rPr lang="en-US" altLang="zh-CN" sz="1800" b="1" smtClean="0"/>
              <a:t>》</a:t>
            </a:r>
            <a:r>
              <a:rPr lang="zh-CN" altLang="en-US" sz="1800" b="1" smtClean="0"/>
              <a:t>收录西文字母的人认为：</a:t>
            </a:r>
            <a:endParaRPr lang="zh-CN" altLang="en-US" sz="1800" smtClean="0"/>
          </a:p>
          <a:p>
            <a:r>
              <a:rPr lang="zh-CN" altLang="en-US" sz="1800" b="1" smtClean="0"/>
              <a:t>“拉丁字母出现在方块汉字中，很是惹眼，看上去就是一个异类，是对汉语污染。”</a:t>
            </a:r>
            <a:endParaRPr lang="zh-CN" altLang="en-US" sz="1800" smtClean="0"/>
          </a:p>
          <a:p>
            <a:r>
              <a:rPr lang="zh-CN" altLang="en-US" sz="1800" b="1" smtClean="0"/>
              <a:t>“我想会不会过几十年，汉语成了汉英混杂的语言。”</a:t>
            </a:r>
            <a:endParaRPr lang="zh-CN" altLang="en-US" sz="1800" smtClean="0"/>
          </a:p>
          <a:p>
            <a:r>
              <a:rPr lang="zh-CN" altLang="en-US" sz="1800" b="1" smtClean="0"/>
              <a:t>“文化有安全的问题，在国际化，也不能把自己的文字搞乱”</a:t>
            </a:r>
            <a:r>
              <a:rPr lang="en-US" altLang="zh-CN" sz="1800" b="1" smtClean="0"/>
              <a:t>……</a:t>
            </a:r>
            <a:endParaRPr lang="zh-CN" altLang="en-US" sz="1800" smtClean="0"/>
          </a:p>
          <a:p>
            <a:r>
              <a:rPr lang="zh-CN" altLang="en-US" sz="1800" b="1" smtClean="0"/>
              <a:t>支持</a:t>
            </a:r>
            <a:r>
              <a:rPr lang="en-US" altLang="zh-CN" sz="1800" b="1" smtClean="0"/>
              <a:t>《</a:t>
            </a:r>
            <a:r>
              <a:rPr lang="zh-CN" altLang="en-US" sz="1800" b="1" smtClean="0"/>
              <a:t>现代汉语词典</a:t>
            </a:r>
            <a:r>
              <a:rPr lang="en-US" altLang="zh-CN" sz="1800" b="1" smtClean="0"/>
              <a:t>》</a:t>
            </a:r>
            <a:r>
              <a:rPr lang="zh-CN" altLang="en-US" sz="1800" b="1" smtClean="0"/>
              <a:t>收录西文字母词的人认为：</a:t>
            </a:r>
            <a:endParaRPr lang="zh-CN" altLang="en-US" sz="1800" smtClean="0"/>
          </a:p>
          <a:p>
            <a:r>
              <a:rPr lang="zh-CN" altLang="en-US" sz="1800" b="1" smtClean="0"/>
              <a:t>“在对外开放条件下，字母词的产生有其必然性。应善待字母词的使用，而非简单的拒斥。”</a:t>
            </a:r>
            <a:endParaRPr lang="zh-CN" altLang="en-US" sz="1800" smtClean="0"/>
          </a:p>
          <a:p>
            <a:r>
              <a:rPr lang="zh-CN" altLang="en-US" sz="1800" b="1" smtClean="0"/>
              <a:t>“选录字母词只是对当下语言现实的承认，体现了语言使用的从简趋势，适应了社会生活变化的需要。”</a:t>
            </a:r>
            <a:r>
              <a:rPr lang="en-US" altLang="zh-CN" sz="1800" b="1" smtClean="0"/>
              <a:t>…….</a:t>
            </a:r>
            <a:endParaRPr lang="zh-CN" altLang="en-US" sz="1800" smtClean="0"/>
          </a:p>
          <a:p>
            <a:r>
              <a:rPr lang="zh-CN" altLang="en-US" sz="1800" b="1" smtClean="0">
                <a:solidFill>
                  <a:srgbClr val="FF0000"/>
                </a:solidFill>
              </a:rPr>
              <a:t>（</a:t>
            </a:r>
            <a:r>
              <a:rPr lang="en-US" altLang="zh-CN" sz="1800" b="1" smtClean="0">
                <a:solidFill>
                  <a:srgbClr val="FF0000"/>
                </a:solidFill>
              </a:rPr>
              <a:t>1</a:t>
            </a:r>
            <a:r>
              <a:rPr lang="zh-CN" altLang="en-US" sz="1800" b="1" smtClean="0">
                <a:solidFill>
                  <a:srgbClr val="FF0000"/>
                </a:solidFill>
              </a:rPr>
              <a:t>）你是赞成还是反对</a:t>
            </a:r>
            <a:r>
              <a:rPr lang="en-US" altLang="zh-CN" sz="1800" b="1" smtClean="0">
                <a:solidFill>
                  <a:srgbClr val="FF0000"/>
                </a:solidFill>
              </a:rPr>
              <a:t>《</a:t>
            </a:r>
            <a:r>
              <a:rPr lang="zh-CN" altLang="en-US" sz="1800" b="1" smtClean="0">
                <a:solidFill>
                  <a:srgbClr val="FF0000"/>
                </a:solidFill>
              </a:rPr>
              <a:t>现代汉语词典</a:t>
            </a:r>
            <a:r>
              <a:rPr lang="en-US" altLang="zh-CN" sz="1800" b="1" smtClean="0">
                <a:solidFill>
                  <a:srgbClr val="FF0000"/>
                </a:solidFill>
              </a:rPr>
              <a:t>》</a:t>
            </a:r>
            <a:r>
              <a:rPr lang="zh-CN" altLang="en-US" sz="1800" b="1" smtClean="0">
                <a:solidFill>
                  <a:srgbClr val="FF0000"/>
                </a:solidFill>
              </a:rPr>
              <a:t>收录西文字母词？请用文化生活有关只是阐明理由。（</a:t>
            </a:r>
            <a:r>
              <a:rPr lang="en-US" altLang="zh-CN" sz="1800" b="1" smtClean="0">
                <a:solidFill>
                  <a:srgbClr val="FF0000"/>
                </a:solidFill>
              </a:rPr>
              <a:t>10</a:t>
            </a:r>
            <a:r>
              <a:rPr lang="zh-CN" altLang="en-US" sz="1800" b="1" smtClean="0">
                <a:solidFill>
                  <a:srgbClr val="FF0000"/>
                </a:solidFill>
              </a:rPr>
              <a:t>分）</a:t>
            </a:r>
            <a:endParaRPr lang="zh-CN" altLang="en-US" sz="1800" smtClean="0">
              <a:solidFill>
                <a:srgbClr val="FF0000"/>
              </a:solidFill>
            </a:endParaRPr>
          </a:p>
          <a:p>
            <a:r>
              <a:rPr lang="zh-CN" altLang="en-US" sz="1800" b="1" smtClean="0">
                <a:solidFill>
                  <a:srgbClr val="FF0000"/>
                </a:solidFill>
              </a:rPr>
              <a:t>（</a:t>
            </a:r>
            <a:r>
              <a:rPr lang="en-US" altLang="zh-CN" sz="1800" b="1" smtClean="0">
                <a:solidFill>
                  <a:srgbClr val="FF0000"/>
                </a:solidFill>
              </a:rPr>
              <a:t>2</a:t>
            </a:r>
            <a:r>
              <a:rPr lang="zh-CN" altLang="en-US" sz="1800" b="1" smtClean="0">
                <a:solidFill>
                  <a:srgbClr val="FF0000"/>
                </a:solidFill>
              </a:rPr>
              <a:t>）</a:t>
            </a:r>
            <a:r>
              <a:rPr lang="en-US" altLang="zh-CN" sz="1800" b="1" smtClean="0">
                <a:solidFill>
                  <a:srgbClr val="FF0000"/>
                </a:solidFill>
              </a:rPr>
              <a:t>《</a:t>
            </a:r>
            <a:r>
              <a:rPr lang="zh-CN" altLang="en-US" sz="1800" b="1" smtClean="0">
                <a:solidFill>
                  <a:srgbClr val="FF0000"/>
                </a:solidFill>
              </a:rPr>
              <a:t>现代汉语词典</a:t>
            </a:r>
            <a:r>
              <a:rPr lang="en-US" altLang="zh-CN" sz="1800" b="1" smtClean="0">
                <a:solidFill>
                  <a:srgbClr val="FF0000"/>
                </a:solidFill>
              </a:rPr>
              <a:t>》</a:t>
            </a:r>
            <a:r>
              <a:rPr lang="zh-CN" altLang="en-US" sz="1800" b="1" smtClean="0">
                <a:solidFill>
                  <a:srgbClr val="FF0000"/>
                </a:solidFill>
              </a:rPr>
              <a:t>收录西文字母词引起的争论深化了人们的认识。结合材料，运用认识论知识，说明“争论有利于认识的发展。”（</a:t>
            </a:r>
            <a:r>
              <a:rPr lang="en-US" altLang="zh-CN" sz="1800" b="1" smtClean="0">
                <a:solidFill>
                  <a:srgbClr val="FF0000"/>
                </a:solidFill>
              </a:rPr>
              <a:t>12</a:t>
            </a:r>
            <a:r>
              <a:rPr lang="zh-CN" altLang="en-US" sz="1800" b="1" smtClean="0">
                <a:solidFill>
                  <a:srgbClr val="FF0000"/>
                </a:solidFill>
              </a:rPr>
              <a:t>分）</a:t>
            </a:r>
            <a:endParaRPr lang="zh-CN" altLang="en-US" sz="1800" smtClean="0">
              <a:solidFill>
                <a:srgbClr val="FF0000"/>
              </a:solidFill>
            </a:endParaRPr>
          </a:p>
          <a:p>
            <a:r>
              <a:rPr lang="zh-CN" altLang="en-US" sz="1800" b="1" smtClean="0">
                <a:solidFill>
                  <a:srgbClr val="FF0000"/>
                </a:solidFill>
              </a:rPr>
              <a:t>（</a:t>
            </a:r>
            <a:r>
              <a:rPr lang="en-US" altLang="zh-CN" sz="1800" b="1" smtClean="0">
                <a:solidFill>
                  <a:srgbClr val="FF0000"/>
                </a:solidFill>
              </a:rPr>
              <a:t>3</a:t>
            </a:r>
            <a:r>
              <a:rPr lang="zh-CN" altLang="en-US" sz="1800" b="1" smtClean="0">
                <a:solidFill>
                  <a:srgbClr val="FF0000"/>
                </a:solidFill>
              </a:rPr>
              <a:t>）真理面前人人平等，假如你是争论的一方，在争论中应该怎样坚持这一原则？（</a:t>
            </a:r>
            <a:r>
              <a:rPr lang="en-US" altLang="zh-CN" sz="1800" b="1" smtClean="0">
                <a:solidFill>
                  <a:srgbClr val="FF0000"/>
                </a:solidFill>
              </a:rPr>
              <a:t>4</a:t>
            </a:r>
            <a:r>
              <a:rPr lang="zh-CN" altLang="en-US" sz="1800" b="1" smtClean="0">
                <a:solidFill>
                  <a:srgbClr val="FF0000"/>
                </a:solidFill>
              </a:rPr>
              <a:t>分）</a:t>
            </a:r>
            <a:endParaRPr lang="zh-CN" altLang="en-US" sz="1800" smtClean="0">
              <a:solidFill>
                <a:srgbClr val="FF0000"/>
              </a:solidFill>
            </a:endParaRPr>
          </a:p>
          <a:p>
            <a:endParaRPr lang="zh-CN" altLang="en-US" sz="1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p:txBody>
          <a:bodyPr/>
          <a:lstStyle/>
          <a:p>
            <a:endParaRPr lang="zh-CN" altLang="en-US" smtClean="0"/>
          </a:p>
        </p:txBody>
      </p:sp>
      <p:sp>
        <p:nvSpPr>
          <p:cNvPr id="158723" name="Rectangle 3"/>
          <p:cNvSpPr>
            <a:spLocks noGrp="1" noChangeArrowheads="1"/>
          </p:cNvSpPr>
          <p:nvPr>
            <p:ph type="body" idx="4294967295"/>
          </p:nvPr>
        </p:nvSpPr>
        <p:spPr>
          <a:noFill/>
          <a:ln>
            <a:solidFill>
              <a:schemeClr val="tx1"/>
            </a:solidFill>
            <a:miter lim="800000"/>
            <a:headEnd/>
            <a:tailEnd/>
          </a:ln>
        </p:spPr>
        <p:txBody>
          <a:bodyPr/>
          <a:lstStyle/>
          <a:p>
            <a:r>
              <a:rPr lang="en-US" altLang="zh-CN" sz="2000" b="1" smtClean="0">
                <a:solidFill>
                  <a:srgbClr val="0033CC"/>
                </a:solidFill>
              </a:rPr>
              <a:t>(1)</a:t>
            </a:r>
            <a:r>
              <a:rPr lang="zh-CN" altLang="en-US" sz="2000" b="1" smtClean="0">
                <a:solidFill>
                  <a:srgbClr val="0033CC"/>
                </a:solidFill>
              </a:rPr>
              <a:t>观点一：反对收录西文字母词</a:t>
            </a:r>
          </a:p>
          <a:p>
            <a:r>
              <a:rPr lang="zh-CN" altLang="en-US" sz="2000" smtClean="0"/>
              <a:t>理由：语言文字是文化的基本载体，汉语是中华文明的重要标志，传承中华文明需要保持中华文化的民族特色，保持汉语的纯洁性。不反对人们在日常生活中使用字母词，但</a:t>
            </a:r>
            <a:r>
              <a:rPr lang="en-US" altLang="zh-CN" sz="2000" smtClean="0"/>
              <a:t>《</a:t>
            </a:r>
            <a:r>
              <a:rPr lang="zh-CN" altLang="en-US" sz="2000" smtClean="0"/>
              <a:t>词典</a:t>
            </a:r>
            <a:r>
              <a:rPr lang="en-US" altLang="zh-CN" sz="2000" smtClean="0"/>
              <a:t>》</a:t>
            </a:r>
            <a:r>
              <a:rPr lang="zh-CN" altLang="en-US" sz="2000" smtClean="0"/>
              <a:t>是规范语言文字的范本，不应收录，至少不应在正文中收录。</a:t>
            </a:r>
          </a:p>
          <a:p>
            <a:endParaRPr lang="en-US" altLang="zh-CN" sz="2000" smtClean="0"/>
          </a:p>
          <a:p>
            <a:r>
              <a:rPr lang="zh-CN" altLang="en-US" sz="2000" b="1" smtClean="0">
                <a:solidFill>
                  <a:srgbClr val="0033CC"/>
                </a:solidFill>
              </a:rPr>
              <a:t>观点二：支持收录西文字母词</a:t>
            </a:r>
          </a:p>
          <a:p>
            <a:r>
              <a:rPr lang="zh-CN" altLang="en-US" sz="2000" smtClean="0"/>
              <a:t>理由：其一，收录字母词体现了中华文化的包容性特点。以包容的心态对待字母词的使用，有利于不同民族之间相互交流和相互理解，是汉语言文字具有活力的表现。其二，</a:t>
            </a:r>
            <a:r>
              <a:rPr lang="en-US" altLang="zh-CN" sz="2000" smtClean="0"/>
              <a:t>《</a:t>
            </a:r>
            <a:r>
              <a:rPr lang="zh-CN" altLang="en-US" sz="2000" smtClean="0"/>
              <a:t>词典</a:t>
            </a:r>
            <a:r>
              <a:rPr lang="en-US" altLang="zh-CN" sz="2000" smtClean="0"/>
              <a:t>》</a:t>
            </a:r>
            <a:r>
              <a:rPr lang="zh-CN" altLang="en-US" sz="2000" smtClean="0"/>
              <a:t>收录的字母词数量很少，不会使汉语成为混杂的语言而损害其民族性。其三，字母词的使用是文化多样性的表现，尊重文化多样性是发展本民族文化的内在要求。</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a:xfrm>
            <a:off x="457200" y="276225"/>
            <a:ext cx="7467600" cy="346075"/>
          </a:xfrm>
        </p:spPr>
        <p:txBody>
          <a:bodyPr/>
          <a:lstStyle/>
          <a:p>
            <a:r>
              <a:rPr lang="zh-CN" altLang="en-US" sz="2200" b="1" smtClean="0">
                <a:solidFill>
                  <a:schemeClr val="tx1"/>
                </a:solidFill>
              </a:rPr>
              <a:t>答案（1）给我们什么启示？？？</a:t>
            </a:r>
          </a:p>
        </p:txBody>
      </p:sp>
      <p:pic>
        <p:nvPicPr>
          <p:cNvPr id="52227" name="Picture 4" descr="$]3$ANNFDE2TQ([GX[~%%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9001125" cy="29194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2228" name="Picture 4" descr="SA`BH0@W20[@657I[]%CD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71875"/>
            <a:ext cx="91440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8991600" cy="685800"/>
          </a:xfrm>
        </p:spPr>
        <p:txBody>
          <a:bodyPr/>
          <a:lstStyle/>
          <a:p>
            <a:r>
              <a:rPr lang="zh-CN" altLang="en-US" sz="1900" b="1" smtClean="0"/>
              <a:t>②回答“支持收录西文字母词”观点的</a:t>
            </a:r>
            <a:r>
              <a:rPr lang="zh-CN" altLang="en-US" sz="1900" b="1" smtClean="0">
                <a:solidFill>
                  <a:srgbClr val="FF0000"/>
                </a:solidFill>
              </a:rPr>
              <a:t>评分量表</a:t>
            </a:r>
            <a:r>
              <a:rPr lang="zh-CN" altLang="en-US" sz="2600" b="1" smtClean="0"/>
              <a:t> </a:t>
            </a:r>
          </a:p>
        </p:txBody>
      </p:sp>
      <p:pic>
        <p:nvPicPr>
          <p:cNvPr id="53251" name="Picture 3" descr="MGZ`SKL41NZNPS5SCAR%~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438"/>
            <a:ext cx="891540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0500"/>
            <a:ext cx="8858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4294967295"/>
          </p:nvPr>
        </p:nvSpPr>
        <p:spPr>
          <a:xfrm>
            <a:off x="0" y="765175"/>
            <a:ext cx="8839200" cy="6019800"/>
          </a:xfrm>
          <a:ln w="22225">
            <a:solidFill>
              <a:srgbClr val="FF0000"/>
            </a:solidFill>
            <a:miter lim="800000"/>
            <a:headEnd/>
            <a:tailEnd/>
          </a:ln>
        </p:spPr>
        <p:txBody>
          <a:bodyPr/>
          <a:lstStyle/>
          <a:p>
            <a:pPr eaLnBrk="1" hangingPunct="1">
              <a:buFont typeface="Wingdings" panose="05000000000000000000" pitchFamily="2" charset="2"/>
              <a:buNone/>
            </a:pPr>
            <a:r>
              <a:rPr lang="zh-CN" altLang="en-US" sz="1800" smtClean="0">
                <a:latin typeface="黑体" panose="02010609060101010101" pitchFamily="49" charset="-122"/>
              </a:rPr>
              <a:t>（20</a:t>
            </a:r>
            <a:r>
              <a:rPr lang="en-US" altLang="zh-CN" sz="1800" smtClean="0">
                <a:latin typeface="黑体" panose="02010609060101010101" pitchFamily="49" charset="-122"/>
              </a:rPr>
              <a:t>11-39</a:t>
            </a:r>
            <a:r>
              <a:rPr lang="zh-CN" altLang="en-US" sz="1800" smtClean="0">
                <a:latin typeface="黑体" panose="02010609060101010101" pitchFamily="49" charset="-122"/>
              </a:rPr>
              <a:t>）</a:t>
            </a:r>
            <a:r>
              <a:rPr lang="zh-CN" altLang="en-US" sz="1800" smtClean="0">
                <a:latin typeface="楷体" panose="02010609060101010101" pitchFamily="49" charset="-122"/>
                <a:ea typeface="楷体" panose="02010609060101010101" pitchFamily="49" charset="-122"/>
              </a:rPr>
              <a:t>妈祖被誉为</a:t>
            </a:r>
            <a:r>
              <a:rPr lang="en-US" sz="1800" smtClean="0">
                <a:latin typeface="楷体" panose="02010609060101010101" pitchFamily="49" charset="-122"/>
                <a:ea typeface="楷体" panose="02010609060101010101" pitchFamily="49" charset="-122"/>
              </a:rPr>
              <a:t>“</a:t>
            </a:r>
            <a:r>
              <a:rPr lang="zh-CN" altLang="en-US" sz="1800" smtClean="0">
                <a:latin typeface="楷体" panose="02010609060101010101" pitchFamily="49" charset="-122"/>
                <a:ea typeface="楷体" panose="02010609060101010101" pitchFamily="49" charset="-122"/>
              </a:rPr>
              <a:t>海上女神</a:t>
            </a:r>
            <a:r>
              <a:rPr lang="en-US" sz="1800" smtClean="0">
                <a:latin typeface="楷体" panose="02010609060101010101" pitchFamily="49" charset="-122"/>
                <a:ea typeface="楷体" panose="02010609060101010101" pitchFamily="49" charset="-122"/>
              </a:rPr>
              <a:t>”</a:t>
            </a:r>
            <a:r>
              <a:rPr lang="zh-CN" altLang="en-US" sz="1800" smtClean="0">
                <a:latin typeface="楷体" panose="02010609060101010101" pitchFamily="49" charset="-122"/>
                <a:ea typeface="楷体" panose="02010609060101010101" pitchFamily="49" charset="-122"/>
              </a:rPr>
              <a:t>，传说妈祖姓林名默，宋代时出生在湄洲湾畔（今福建省莆田市境内）。</a:t>
            </a:r>
            <a:r>
              <a:rPr lang="zh-CN" altLang="en-US" sz="1800" smtClean="0">
                <a:solidFill>
                  <a:srgbClr val="FF0000"/>
                </a:solidFill>
                <a:latin typeface="楷体" panose="02010609060101010101" pitchFamily="49" charset="-122"/>
                <a:ea typeface="楷体" panose="02010609060101010101" pitchFamily="49" charset="-122"/>
              </a:rPr>
              <a:t>她一生救急扶危，行善济世</a:t>
            </a:r>
            <a:r>
              <a:rPr lang="zh-CN" altLang="en-US" sz="1800" smtClean="0">
                <a:latin typeface="楷体" panose="02010609060101010101" pitchFamily="49" charset="-122"/>
                <a:ea typeface="楷体" panose="02010609060101010101" pitchFamily="49" charset="-122"/>
              </a:rPr>
              <a:t>。</a:t>
            </a:r>
            <a:r>
              <a:rPr lang="zh-CN" altLang="en-US" sz="1800" smtClean="0">
                <a:solidFill>
                  <a:schemeClr val="folHlink"/>
                </a:solidFill>
                <a:latin typeface="楷体" panose="02010609060101010101" pitchFamily="49" charset="-122"/>
                <a:ea typeface="楷体" panose="02010609060101010101" pitchFamily="49" charset="-122"/>
              </a:rPr>
              <a:t>妈祖去世后，人们在湄洲岛建庙祭祀。宋元以后</a:t>
            </a:r>
            <a:r>
              <a:rPr lang="en-US" altLang="zh-CN" sz="1800" smtClean="0">
                <a:solidFill>
                  <a:schemeClr val="folHlink"/>
                </a:solidFill>
                <a:latin typeface="楷体" panose="02010609060101010101" pitchFamily="49" charset="-122"/>
                <a:ea typeface="楷体" panose="02010609060101010101" pitchFamily="49" charset="-122"/>
              </a:rPr>
              <a:t>,</a:t>
            </a:r>
            <a:r>
              <a:rPr lang="zh-CN" altLang="en-US" sz="1800" smtClean="0">
                <a:solidFill>
                  <a:schemeClr val="folHlink"/>
                </a:solidFill>
                <a:latin typeface="楷体" panose="02010609060101010101" pitchFamily="49" charset="-122"/>
                <a:ea typeface="楷体" panose="02010609060101010101" pitchFamily="49" charset="-122"/>
              </a:rPr>
              <a:t>随着闽南海上贸易和渔牧事业的发展</a:t>
            </a:r>
            <a:r>
              <a:rPr lang="en-US" altLang="zh-CN" sz="1800" smtClean="0">
                <a:solidFill>
                  <a:schemeClr val="folHlink"/>
                </a:solidFill>
                <a:latin typeface="楷体" panose="02010609060101010101" pitchFamily="49" charset="-122"/>
                <a:ea typeface="楷体" panose="02010609060101010101" pitchFamily="49" charset="-122"/>
              </a:rPr>
              <a:t>,</a:t>
            </a:r>
            <a:r>
              <a:rPr lang="zh-CN" altLang="en-US" sz="1800" smtClean="0">
                <a:solidFill>
                  <a:schemeClr val="folHlink"/>
                </a:solidFill>
                <a:latin typeface="楷体" panose="02010609060101010101" pitchFamily="49" charset="-122"/>
                <a:ea typeface="楷体" panose="02010609060101010101" pitchFamily="49" charset="-122"/>
              </a:rPr>
              <a:t>船工渔夫越来越多。妈祖信仰越传越广。</a:t>
            </a:r>
            <a:r>
              <a:rPr lang="en-US" altLang="zh-CN" sz="1800" smtClean="0">
                <a:latin typeface="楷体" panose="02010609060101010101" pitchFamily="49" charset="-122"/>
                <a:ea typeface="楷体" panose="02010609060101010101" pitchFamily="49" charset="-122"/>
              </a:rPr>
              <a:t>/</a:t>
            </a:r>
            <a:r>
              <a:rPr lang="zh-CN" altLang="en-US" sz="1800" smtClean="0">
                <a:solidFill>
                  <a:srgbClr val="FF0000"/>
                </a:solidFill>
                <a:latin typeface="楷体" panose="02010609060101010101" pitchFamily="49" charset="-122"/>
                <a:ea typeface="楷体" panose="02010609060101010101" pitchFamily="49" charset="-122"/>
              </a:rPr>
              <a:t>妈祖从湄洲逐渐走向世界</a:t>
            </a:r>
            <a:r>
              <a:rPr lang="zh-CN" altLang="en-US" sz="1800" smtClean="0">
                <a:latin typeface="楷体" panose="02010609060101010101" pitchFamily="49" charset="-122"/>
                <a:ea typeface="楷体" panose="02010609060101010101" pitchFamily="49" charset="-122"/>
              </a:rPr>
              <a:t>，据统计，目前世界上有妈祖庙</a:t>
            </a:r>
            <a:r>
              <a:rPr lang="en-US" altLang="zh-CN" sz="1800" smtClean="0">
                <a:latin typeface="楷体" panose="02010609060101010101" pitchFamily="49" charset="-122"/>
                <a:ea typeface="楷体" panose="02010609060101010101" pitchFamily="49" charset="-122"/>
              </a:rPr>
              <a:t>5000</a:t>
            </a:r>
            <a:r>
              <a:rPr lang="zh-CN" altLang="en-US" sz="1800" smtClean="0">
                <a:latin typeface="楷体" panose="02010609060101010101" pitchFamily="49" charset="-122"/>
                <a:ea typeface="楷体" panose="02010609060101010101" pitchFamily="49" charset="-122"/>
              </a:rPr>
              <a:t>多座（其中中国台湾</a:t>
            </a:r>
            <a:r>
              <a:rPr lang="en-US" altLang="zh-CN" sz="1800" smtClean="0">
                <a:latin typeface="楷体" panose="02010609060101010101" pitchFamily="49" charset="-122"/>
                <a:ea typeface="楷体" panose="02010609060101010101" pitchFamily="49" charset="-122"/>
              </a:rPr>
              <a:t>800</a:t>
            </a:r>
            <a:r>
              <a:rPr lang="zh-CN" altLang="en-US" sz="1800" smtClean="0">
                <a:latin typeface="楷体" panose="02010609060101010101" pitchFamily="49" charset="-122"/>
                <a:ea typeface="楷体" panose="02010609060101010101" pitchFamily="49" charset="-122"/>
              </a:rPr>
              <a:t>多座、港澳地区</a:t>
            </a:r>
            <a:r>
              <a:rPr lang="en-US" altLang="zh-CN" sz="1800" smtClean="0">
                <a:latin typeface="楷体" panose="02010609060101010101" pitchFamily="49" charset="-122"/>
                <a:ea typeface="楷体" panose="02010609060101010101" pitchFamily="49" charset="-122"/>
              </a:rPr>
              <a:t>50</a:t>
            </a:r>
            <a:r>
              <a:rPr lang="zh-CN" altLang="en-US" sz="1800" smtClean="0">
                <a:latin typeface="楷体" panose="02010609060101010101" pitchFamily="49" charset="-122"/>
                <a:ea typeface="楷体" panose="02010609060101010101" pitchFamily="49" charset="-122"/>
              </a:rPr>
              <a:t>多座），遍布</a:t>
            </a:r>
            <a:r>
              <a:rPr lang="en-US" altLang="zh-CN" sz="1800" smtClean="0">
                <a:latin typeface="楷体" panose="02010609060101010101" pitchFamily="49" charset="-122"/>
                <a:ea typeface="楷体" panose="02010609060101010101" pitchFamily="49" charset="-122"/>
              </a:rPr>
              <a:t>20</a:t>
            </a:r>
            <a:r>
              <a:rPr lang="zh-CN" altLang="en-US" sz="1800" smtClean="0">
                <a:latin typeface="楷体" panose="02010609060101010101" pitchFamily="49" charset="-122"/>
                <a:ea typeface="楷体" panose="02010609060101010101" pitchFamily="49" charset="-122"/>
              </a:rPr>
              <a:t>多个国家和地区，信奉者</a:t>
            </a:r>
            <a:r>
              <a:rPr lang="en-US" altLang="zh-CN" sz="1800" smtClean="0">
                <a:latin typeface="楷体" panose="02010609060101010101" pitchFamily="49" charset="-122"/>
                <a:ea typeface="楷体" panose="02010609060101010101" pitchFamily="49" charset="-122"/>
              </a:rPr>
              <a:t>2</a:t>
            </a:r>
            <a:r>
              <a:rPr lang="zh-CN" altLang="en-US" sz="1800" smtClean="0">
                <a:latin typeface="楷体" panose="02010609060101010101" pitchFamily="49" charset="-122"/>
                <a:ea typeface="楷体" panose="02010609060101010101" pitchFamily="49" charset="-122"/>
              </a:rPr>
              <a:t>亿多人。</a:t>
            </a:r>
            <a:r>
              <a:rPr lang="en-US" altLang="zh-CN" sz="1800" smtClean="0">
                <a:latin typeface="楷体" panose="02010609060101010101" pitchFamily="49" charset="-122"/>
                <a:ea typeface="楷体" panose="02010609060101010101" pitchFamily="49" charset="-122"/>
              </a:rPr>
              <a:t>/</a:t>
            </a:r>
            <a:r>
              <a:rPr lang="zh-CN" altLang="en-US" sz="1800" smtClean="0">
                <a:latin typeface="楷体" panose="02010609060101010101" pitchFamily="49" charset="-122"/>
                <a:ea typeface="楷体" panose="02010609060101010101" pitchFamily="49" charset="-122"/>
              </a:rPr>
              <a:t>每逢妈祖出生和升天纪念日，福建、台湾、香港、澳门等地都隆重举行各种庆祝活动，</a:t>
            </a:r>
            <a:r>
              <a:rPr lang="zh-CN" altLang="en-US" sz="1800" smtClean="0">
                <a:solidFill>
                  <a:srgbClr val="FF0000"/>
                </a:solidFill>
                <a:latin typeface="楷体" panose="02010609060101010101" pitchFamily="49" charset="-122"/>
                <a:ea typeface="楷体" panose="02010609060101010101" pitchFamily="49" charset="-122"/>
              </a:rPr>
              <a:t>弘扬妈祖信俗蕴涵的传统美德</a:t>
            </a:r>
            <a:r>
              <a:rPr lang="zh-CN" altLang="en-US" sz="1800" smtClean="0">
                <a:latin typeface="楷体" panose="02010609060101010101" pitchFamily="49" charset="-122"/>
                <a:ea typeface="楷体" panose="02010609060101010101" pitchFamily="49" charset="-122"/>
              </a:rPr>
              <a:t>，</a:t>
            </a:r>
            <a:r>
              <a:rPr lang="zh-CN" altLang="en-US" sz="1800" smtClean="0">
                <a:solidFill>
                  <a:srgbClr val="FF0000"/>
                </a:solidFill>
                <a:latin typeface="楷体" panose="02010609060101010101" pitchFamily="49" charset="-122"/>
                <a:ea typeface="楷体" panose="02010609060101010101" pitchFamily="49" charset="-122"/>
              </a:rPr>
              <a:t>促进文化交流</a:t>
            </a:r>
            <a:r>
              <a:rPr lang="zh-CN" altLang="en-US" sz="1800" smtClean="0">
                <a:latin typeface="楷体" panose="02010609060101010101" pitchFamily="49" charset="-122"/>
                <a:ea typeface="楷体" panose="02010609060101010101" pitchFamily="49" charset="-122"/>
              </a:rPr>
              <a:t>。近年来，到湄洲来祭祀妈祖的台湾同胞、香港同胞、澳门同胞和海外华裔、华侨越来越多，妈祖文化日益成为凝聚华人、华侨的重要精神纽带。</a:t>
            </a:r>
            <a:endParaRPr lang="zh-CN" altLang="en-US" sz="1800" smtClean="0">
              <a:solidFill>
                <a:srgbClr val="FF0000"/>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en-US" sz="1800" smtClean="0">
                <a:latin typeface="楷体" panose="02010609060101010101" pitchFamily="49" charset="-122"/>
                <a:ea typeface="楷体" panose="02010609060101010101" pitchFamily="49" charset="-122"/>
              </a:rPr>
              <a:t>        </a:t>
            </a:r>
            <a:r>
              <a:rPr lang="en-US" altLang="zh-CN" sz="1800" smtClean="0">
                <a:latin typeface="楷体" panose="02010609060101010101" pitchFamily="49" charset="-122"/>
                <a:ea typeface="楷体" panose="02010609060101010101" pitchFamily="49" charset="-122"/>
              </a:rPr>
              <a:t>2009</a:t>
            </a:r>
            <a:r>
              <a:rPr lang="zh-CN" altLang="en-US" sz="1800" smtClean="0">
                <a:latin typeface="楷体" panose="02010609060101010101" pitchFamily="49" charset="-122"/>
                <a:ea typeface="楷体" panose="02010609060101010101" pitchFamily="49" charset="-122"/>
              </a:rPr>
              <a:t>年，妈祖信俗被评为世界非物质文化遗产。</a:t>
            </a:r>
            <a:r>
              <a:rPr lang="en-US" sz="1800" smtClean="0">
                <a:latin typeface="楷体" panose="02010609060101010101" pitchFamily="49" charset="-122"/>
                <a:ea typeface="楷体" panose="02010609060101010101" pitchFamily="49" charset="-122"/>
              </a:rPr>
              <a:t>            </a:t>
            </a:r>
            <a:endParaRPr lang="zh-CN" altLang="en-US" sz="1800" smtClean="0"/>
          </a:p>
          <a:p>
            <a:pPr eaLnBrk="1" hangingPunct="1">
              <a:buFont typeface="Wingdings" panose="05000000000000000000" pitchFamily="2" charset="2"/>
              <a:buNone/>
            </a:pPr>
            <a:r>
              <a:rPr lang="zh-CN" altLang="en-US" smtClean="0">
                <a:latin typeface="仿宋" panose="02010609060101010101" pitchFamily="49" charset="-122"/>
                <a:ea typeface="仿宋" panose="02010609060101010101" pitchFamily="49" charset="-122"/>
              </a:rPr>
              <a:t>（</a:t>
            </a:r>
            <a:r>
              <a:rPr lang="en-US" altLang="zh-CN" smtClean="0">
                <a:latin typeface="仿宋" panose="02010609060101010101" pitchFamily="49" charset="-122"/>
                <a:ea typeface="仿宋" panose="02010609060101010101" pitchFamily="49" charset="-122"/>
              </a:rPr>
              <a:t>1</a:t>
            </a:r>
            <a:r>
              <a:rPr lang="zh-CN" altLang="en-US" smtClean="0">
                <a:latin typeface="仿宋" panose="02010609060101010101" pitchFamily="49" charset="-122"/>
                <a:ea typeface="仿宋" panose="02010609060101010101" pitchFamily="49" charset="-122"/>
              </a:rPr>
              <a:t>）结合材料和所学文化生活知识，说明为什么妈祖文化具有凝聚华人、华侨的作用。（</a:t>
            </a:r>
            <a:r>
              <a:rPr lang="en-US" altLang="zh-CN" smtClean="0">
                <a:latin typeface="仿宋" panose="02010609060101010101" pitchFamily="49" charset="-122"/>
                <a:ea typeface="仿宋" panose="02010609060101010101" pitchFamily="49" charset="-122"/>
              </a:rPr>
              <a:t>10</a:t>
            </a:r>
            <a:r>
              <a:rPr lang="zh-CN" altLang="en-US" smtClean="0">
                <a:latin typeface="仿宋" panose="02010609060101010101" pitchFamily="49" charset="-122"/>
                <a:ea typeface="仿宋" panose="02010609060101010101" pitchFamily="49" charset="-122"/>
              </a:rPr>
              <a:t>分）</a:t>
            </a:r>
          </a:p>
          <a:p>
            <a:pPr eaLnBrk="1" hangingPunct="1">
              <a:buFont typeface="Wingdings" panose="05000000000000000000" pitchFamily="2" charset="2"/>
              <a:buNone/>
            </a:pPr>
            <a:r>
              <a:rPr lang="zh-CN" altLang="en-US" smtClean="0">
                <a:latin typeface="仿宋" panose="02010609060101010101" pitchFamily="49" charset="-122"/>
                <a:ea typeface="仿宋" panose="02010609060101010101" pitchFamily="49" charset="-122"/>
              </a:rPr>
              <a:t>（</a:t>
            </a:r>
            <a:r>
              <a:rPr lang="en-US" altLang="zh-CN" smtClean="0">
                <a:latin typeface="仿宋" panose="02010609060101010101" pitchFamily="49" charset="-122"/>
                <a:ea typeface="仿宋" panose="02010609060101010101" pitchFamily="49" charset="-122"/>
              </a:rPr>
              <a:t>3</a:t>
            </a:r>
            <a:r>
              <a:rPr lang="zh-CN" altLang="en-US" smtClean="0">
                <a:latin typeface="仿宋" panose="02010609060101010101" pitchFamily="49" charset="-122"/>
                <a:ea typeface="仿宋" panose="02010609060101010101" pitchFamily="49" charset="-122"/>
              </a:rPr>
              <a:t>）</a:t>
            </a:r>
            <a:r>
              <a:rPr lang="zh-CN" altLang="en-US" u="sng" smtClean="0">
                <a:latin typeface="仿宋" panose="02010609060101010101" pitchFamily="49" charset="-122"/>
                <a:ea typeface="仿宋" panose="02010609060101010101" pitchFamily="49" charset="-122"/>
              </a:rPr>
              <a:t>结合材料</a:t>
            </a:r>
            <a:r>
              <a:rPr lang="zh-CN" altLang="en-US" smtClean="0">
                <a:latin typeface="仿宋" panose="02010609060101010101" pitchFamily="49" charset="-122"/>
                <a:ea typeface="仿宋" panose="02010609060101010101" pitchFamily="49" charset="-122"/>
              </a:rPr>
              <a:t>并根据所学的</a:t>
            </a:r>
            <a:r>
              <a:rPr lang="zh-CN" altLang="en-US" u="sng" smtClean="0">
                <a:latin typeface="仿宋" panose="02010609060101010101" pitchFamily="49" charset="-122"/>
                <a:ea typeface="仿宋" panose="02010609060101010101" pitchFamily="49" charset="-122"/>
              </a:rPr>
              <a:t>文化生活知识</a:t>
            </a:r>
            <a:r>
              <a:rPr lang="zh-CN" altLang="en-US" smtClean="0">
                <a:latin typeface="仿宋" panose="02010609060101010101" pitchFamily="49" charset="-122"/>
                <a:ea typeface="仿宋" panose="02010609060101010101" pitchFamily="49" charset="-122"/>
              </a:rPr>
              <a:t>，就如何更好地</a:t>
            </a:r>
            <a:r>
              <a:rPr lang="zh-CN" altLang="en-US" smtClean="0">
                <a:solidFill>
                  <a:schemeClr val="hlink"/>
                </a:solidFill>
                <a:latin typeface="仿宋" panose="02010609060101010101" pitchFamily="49" charset="-122"/>
                <a:ea typeface="仿宋" panose="02010609060101010101" pitchFamily="49" charset="-122"/>
              </a:rPr>
              <a:t>发挥</a:t>
            </a:r>
            <a:r>
              <a:rPr lang="en-US" altLang="zh-CN" smtClean="0">
                <a:latin typeface="仿宋" panose="02010609060101010101" pitchFamily="49" charset="-122"/>
                <a:ea typeface="仿宋" panose="02010609060101010101" pitchFamily="49" charset="-122"/>
              </a:rPr>
              <a:t>(</a:t>
            </a:r>
            <a:r>
              <a:rPr lang="zh-CN" altLang="en-US" smtClean="0">
                <a:latin typeface="仿宋" panose="02010609060101010101" pitchFamily="49" charset="-122"/>
                <a:ea typeface="仿宋" panose="02010609060101010101" pitchFamily="49" charset="-122"/>
              </a:rPr>
              <a:t>妈祖</a:t>
            </a:r>
            <a:r>
              <a:rPr lang="en-US" altLang="zh-CN" smtClean="0">
                <a:latin typeface="仿宋" panose="02010609060101010101" pitchFamily="49" charset="-122"/>
                <a:ea typeface="仿宋" panose="02010609060101010101" pitchFamily="49" charset="-122"/>
              </a:rPr>
              <a:t>)</a:t>
            </a:r>
            <a:r>
              <a:rPr lang="zh-CN" altLang="en-US" smtClean="0">
                <a:solidFill>
                  <a:schemeClr val="hlink"/>
                </a:solidFill>
                <a:latin typeface="仿宋" panose="02010609060101010101" pitchFamily="49" charset="-122"/>
                <a:ea typeface="仿宋" panose="02010609060101010101" pitchFamily="49" charset="-122"/>
              </a:rPr>
              <a:t>文化的作用</a:t>
            </a:r>
            <a:r>
              <a:rPr lang="zh-CN" altLang="en-US" smtClean="0">
                <a:latin typeface="仿宋" panose="02010609060101010101" pitchFamily="49" charset="-122"/>
                <a:ea typeface="仿宋" panose="02010609060101010101" pitchFamily="49" charset="-122"/>
              </a:rPr>
              <a:t>提出两条建议。（</a:t>
            </a:r>
            <a:r>
              <a:rPr lang="en-US" altLang="zh-CN" smtClean="0">
                <a:latin typeface="仿宋" panose="02010609060101010101" pitchFamily="49" charset="-122"/>
                <a:ea typeface="仿宋" panose="02010609060101010101" pitchFamily="49" charset="-122"/>
              </a:rPr>
              <a:t>4</a:t>
            </a:r>
            <a:r>
              <a:rPr lang="zh-CN" altLang="en-US" smtClean="0">
                <a:latin typeface="仿宋" panose="02010609060101010101" pitchFamily="49" charset="-122"/>
                <a:ea typeface="仿宋" panose="02010609060101010101" pitchFamily="49" charset="-122"/>
              </a:rPr>
              <a:t>分）</a:t>
            </a:r>
            <a:endParaRPr lang="zh-CN" altLang="en-US" smtClean="0"/>
          </a:p>
          <a:p>
            <a:pPr eaLnBrk="1" hangingPunct="1">
              <a:buFont typeface="Wingdings" panose="05000000000000000000" pitchFamily="2" charset="2"/>
              <a:buNone/>
            </a:pPr>
            <a:r>
              <a:rPr lang="en-US" smtClean="0">
                <a:latin typeface="仿宋" panose="02010609060101010101" pitchFamily="49" charset="-122"/>
                <a:ea typeface="仿宋" panose="02010609060101010101" pitchFamily="49" charset="-122"/>
              </a:rPr>
              <a:t>    </a:t>
            </a:r>
            <a:r>
              <a:rPr lang="zh-CN" altLang="en-US" smtClean="0">
                <a:latin typeface="仿宋" panose="02010609060101010101" pitchFamily="49" charset="-122"/>
                <a:ea typeface="仿宋" panose="02010609060101010101" pitchFamily="49" charset="-122"/>
              </a:rPr>
              <a:t>妈祖</a:t>
            </a:r>
            <a:r>
              <a:rPr lang="zh-CN" altLang="en-US" smtClean="0">
                <a:solidFill>
                  <a:srgbClr val="FF0000"/>
                </a:solidFill>
                <a:latin typeface="仿宋" panose="02010609060101010101" pitchFamily="49" charset="-122"/>
                <a:ea typeface="仿宋" panose="02010609060101010101" pitchFamily="49" charset="-122"/>
              </a:rPr>
              <a:t>文化影响</a:t>
            </a:r>
            <a:r>
              <a:rPr lang="zh-CN" altLang="en-US" smtClean="0">
                <a:latin typeface="仿宋" panose="02010609060101010101" pitchFamily="49" charset="-122"/>
                <a:ea typeface="仿宋" panose="02010609060101010101" pitchFamily="49" charset="-122"/>
              </a:rPr>
              <a:t>广大华</a:t>
            </a:r>
            <a:r>
              <a:rPr lang="zh-CN" altLang="en-US" smtClean="0">
                <a:solidFill>
                  <a:srgbClr val="FF0000"/>
                </a:solidFill>
                <a:latin typeface="仿宋" panose="02010609060101010101" pitchFamily="49" charset="-122"/>
                <a:ea typeface="仿宋" panose="02010609060101010101" pitchFamily="49" charset="-122"/>
              </a:rPr>
              <a:t>人</a:t>
            </a:r>
            <a:r>
              <a:rPr lang="zh-CN" altLang="en-US" smtClean="0">
                <a:latin typeface="仿宋" panose="02010609060101010101" pitchFamily="49" charset="-122"/>
                <a:ea typeface="仿宋" panose="02010609060101010101" pitchFamily="49" charset="-122"/>
              </a:rPr>
              <a:t>、华侨</a:t>
            </a:r>
            <a:r>
              <a:rPr lang="zh-CN" altLang="en-US" smtClean="0">
                <a:solidFill>
                  <a:srgbClr val="FF0000"/>
                </a:solidFill>
                <a:latin typeface="仿宋" panose="02010609060101010101" pitchFamily="49" charset="-122"/>
                <a:ea typeface="仿宋" panose="02010609060101010101" pitchFamily="49" charset="-122"/>
              </a:rPr>
              <a:t>的实践活动和认识活动，丰富其精神生活，满足其精神需要。</a:t>
            </a:r>
            <a:r>
              <a:rPr lang="zh-CN" altLang="en-US" smtClean="0">
                <a:solidFill>
                  <a:srgbClr val="184EFA"/>
                </a:solidFill>
                <a:latin typeface="仿宋" panose="02010609060101010101" pitchFamily="49" charset="-122"/>
                <a:ea typeface="仿宋" panose="02010609060101010101" pitchFamily="49" charset="-122"/>
              </a:rPr>
              <a:t>促进了文化交流，有利于增强民族认同感和凝聚力。</a:t>
            </a:r>
            <a:endParaRPr lang="en-US" smtClean="0">
              <a:solidFill>
                <a:srgbClr val="184EFA"/>
              </a:solidFill>
              <a:latin typeface="仿宋" panose="02010609060101010101" pitchFamily="49" charset="-122"/>
              <a:ea typeface="仿宋" panose="02010609060101010101" pitchFamily="49" charset="-122"/>
            </a:endParaRPr>
          </a:p>
          <a:p>
            <a:pPr eaLnBrk="1" hangingPunct="1">
              <a:buFont typeface="Wingdings" panose="05000000000000000000" pitchFamily="2" charset="2"/>
              <a:buNone/>
            </a:pPr>
            <a:endParaRPr lang="zh-CN" altLang="en-US"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4294967295"/>
          </p:nvPr>
        </p:nvSpPr>
        <p:spPr>
          <a:xfrm>
            <a:off x="228600" y="0"/>
            <a:ext cx="8915400" cy="6858000"/>
          </a:xfrm>
        </p:spPr>
        <p:txBody>
          <a:bodyPr/>
          <a:lstStyle/>
          <a:p>
            <a:pPr eaLnBrk="1" hangingPunct="1"/>
            <a:r>
              <a:rPr lang="zh-CN" altLang="en-US" sz="2800" b="1" smtClean="0">
                <a:solidFill>
                  <a:schemeClr val="tx2"/>
                </a:solidFill>
                <a:effectLst>
                  <a:outerShdw blurRad="38100" dist="38100" dir="2700000" algn="tl">
                    <a:srgbClr val="C0C0C0"/>
                  </a:outerShdw>
                </a:effectLst>
              </a:rPr>
              <a:t>看看</a:t>
            </a:r>
            <a:r>
              <a:rPr lang="en-US" sz="2800" b="1" smtClean="0">
                <a:solidFill>
                  <a:schemeClr val="tx2"/>
                </a:solidFill>
                <a:effectLst>
                  <a:outerShdw blurRad="38100" dist="38100" dir="2700000" algn="tl">
                    <a:srgbClr val="C0C0C0"/>
                  </a:outerShdw>
                </a:effectLst>
              </a:rPr>
              <a:t>2011</a:t>
            </a:r>
            <a:r>
              <a:rPr lang="zh-CN" altLang="en-US" sz="2800" b="1" smtClean="0">
                <a:solidFill>
                  <a:schemeClr val="tx2"/>
                </a:solidFill>
                <a:effectLst>
                  <a:outerShdw blurRad="38100" dist="38100" dir="2700000" algn="tl">
                    <a:srgbClr val="C0C0C0"/>
                  </a:outerShdw>
                </a:effectLst>
              </a:rPr>
              <a:t>年考生的建议吧？</a:t>
            </a:r>
          </a:p>
          <a:p>
            <a:pPr eaLnBrk="1" hangingPunct="1">
              <a:buFont typeface="Wingdings" panose="05000000000000000000" pitchFamily="2" charset="2"/>
              <a:buNone/>
            </a:pPr>
            <a:r>
              <a:rPr lang="zh-CN" altLang="en-US" sz="1800" b="1" smtClean="0">
                <a:effectLst>
                  <a:outerShdw blurRad="38100" dist="38100" dir="2700000" algn="tl">
                    <a:srgbClr val="C0C0C0"/>
                  </a:outerShdw>
                </a:effectLst>
              </a:rPr>
              <a:t> </a:t>
            </a:r>
            <a:r>
              <a:rPr lang="zh-CN" altLang="en-US" sz="1800" b="1" smtClean="0">
                <a:effectLst>
                  <a:outerShdw blurRad="38100" dist="38100" dir="2700000" algn="tl">
                    <a:srgbClr val="C0C0C0"/>
                  </a:outerShdw>
                </a:effectLst>
                <a:latin typeface="宋体" panose="02010600030101010101" pitchFamily="2" charset="-122"/>
              </a:rPr>
              <a:t> ⑴</a:t>
            </a:r>
            <a:r>
              <a:rPr lang="zh-CN" altLang="en-US" sz="1800" b="1" smtClean="0">
                <a:effectLst>
                  <a:outerShdw blurRad="38100" dist="38100" dir="2700000" algn="tl">
                    <a:srgbClr val="C0C0C0"/>
                  </a:outerShdw>
                </a:effectLst>
              </a:rPr>
              <a:t>把妈祖的文化做成一种吃的东西，就像纪念</a:t>
            </a:r>
            <a:r>
              <a:rPr lang="zh-CN" altLang="en-US" sz="1800" b="1" smtClean="0">
                <a:solidFill>
                  <a:srgbClr val="FF0000"/>
                </a:solidFill>
                <a:effectLst>
                  <a:outerShdw blurRad="38100" dist="38100" dir="2700000" algn="tl">
                    <a:srgbClr val="C0C0C0"/>
                  </a:outerShdw>
                </a:effectLst>
              </a:rPr>
              <a:t>屈渊</a:t>
            </a:r>
            <a:r>
              <a:rPr lang="zh-CN" altLang="en-US" sz="1800" b="1" smtClean="0">
                <a:effectLst>
                  <a:outerShdw blurRad="38100" dist="38100" dir="2700000" algn="tl">
                    <a:srgbClr val="C0C0C0"/>
                  </a:outerShdw>
                </a:effectLst>
              </a:rPr>
              <a:t>那样子。</a:t>
            </a:r>
            <a:endParaRPr lang="zh-CN" altLang="en-US" sz="1800" b="1" smtClean="0">
              <a:effectLst>
                <a:outerShdw blurRad="38100" dist="38100" dir="2700000" algn="tl">
                  <a:srgbClr val="C0C0C0"/>
                </a:outerShdw>
              </a:effectLst>
              <a:latin typeface="宋体" panose="02010600030101010101" pitchFamily="2" charset="-122"/>
            </a:endParaRPr>
          </a:p>
          <a:p>
            <a:pPr eaLnBrk="1" hangingPunct="1">
              <a:buFont typeface="Wingdings" panose="05000000000000000000" pitchFamily="2" charset="2"/>
              <a:buNone/>
            </a:pPr>
            <a:r>
              <a:rPr lang="zh-CN" altLang="en-US" sz="1800" b="1" smtClean="0">
                <a:effectLst>
                  <a:outerShdw blurRad="38100" dist="38100" dir="2700000" algn="tl">
                    <a:srgbClr val="C0C0C0"/>
                  </a:outerShdw>
                </a:effectLst>
                <a:latin typeface="宋体" panose="02010600030101010101" pitchFamily="2" charset="-122"/>
              </a:rPr>
              <a:t> ⑵在她的祭日之时，全国默哀五分钟。</a:t>
            </a:r>
          </a:p>
          <a:p>
            <a:pPr eaLnBrk="1" hangingPunct="1">
              <a:buFont typeface="Wingdings" panose="05000000000000000000" pitchFamily="2" charset="2"/>
              <a:buNone/>
            </a:pPr>
            <a:r>
              <a:rPr lang="zh-CN" altLang="en-US" sz="1800" b="1" smtClean="0">
                <a:effectLst>
                  <a:outerShdw blurRad="38100" dist="38100" dir="2700000" algn="tl">
                    <a:srgbClr val="C0C0C0"/>
                  </a:outerShdw>
                </a:effectLst>
                <a:latin typeface="宋体" panose="02010600030101010101" pitchFamily="2" charset="-122"/>
              </a:rPr>
              <a:t> ⑶ 利用妈祖来收复台湾。</a:t>
            </a:r>
          </a:p>
          <a:p>
            <a:pPr eaLnBrk="1" hangingPunct="1">
              <a:buFont typeface="Wingdings" panose="05000000000000000000" pitchFamily="2" charset="2"/>
              <a:buNone/>
            </a:pPr>
            <a:r>
              <a:rPr lang="zh-CN" altLang="en-US" sz="1800" b="1" smtClean="0">
                <a:effectLst>
                  <a:outerShdw blurRad="38100" dist="38100" dir="2700000" algn="tl">
                    <a:srgbClr val="C0C0C0"/>
                  </a:outerShdw>
                </a:effectLst>
                <a:latin typeface="宋体" panose="02010600030101010101" pitchFamily="2" charset="-122"/>
              </a:rPr>
              <a:t> ⑷中国共产党与中国国民党合力提倡妈祖文明，号召世界人民争做妈祖，爱祖国、爱人民。 </a:t>
            </a:r>
          </a:p>
          <a:p>
            <a:pPr eaLnBrk="1" hangingPunct="1">
              <a:buFont typeface="Wingdings" panose="05000000000000000000" pitchFamily="2" charset="2"/>
              <a:buNone/>
            </a:pPr>
            <a:r>
              <a:rPr lang="zh-CN" altLang="en-US" sz="1800" b="1" smtClean="0">
                <a:effectLst>
                  <a:outerShdw blurRad="38100" dist="38100" dir="2700000" algn="tl">
                    <a:srgbClr val="C0C0C0"/>
                  </a:outerShdw>
                </a:effectLst>
                <a:latin typeface="宋体" panose="02010600030101010101" pitchFamily="2" charset="-122"/>
              </a:rPr>
              <a:t> ⑸上网“发达”妈祖文化  在网上为妈祖鲜花，纪念妈祖。</a:t>
            </a:r>
            <a:endParaRPr lang="en-US" sz="1800" b="1" smtClean="0">
              <a:effectLst>
                <a:outerShdw blurRad="38100" dist="38100" dir="2700000" algn="tl">
                  <a:srgbClr val="C0C0C0"/>
                </a:outerShdw>
              </a:effectLst>
              <a:latin typeface="宋体" panose="02010600030101010101" pitchFamily="2" charset="-122"/>
            </a:endParaRPr>
          </a:p>
          <a:p>
            <a:pPr eaLnBrk="1" hangingPunct="1">
              <a:lnSpc>
                <a:spcPct val="80000"/>
              </a:lnSpc>
              <a:buFont typeface="Wingdings" panose="05000000000000000000" pitchFamily="2" charset="2"/>
              <a:buNone/>
            </a:pPr>
            <a:r>
              <a:rPr lang="en-US" sz="1800" b="1" smtClean="0">
                <a:effectLst>
                  <a:outerShdw blurRad="38100" dist="38100" dir="2700000" algn="tl">
                    <a:srgbClr val="C0C0C0"/>
                  </a:outerShdw>
                </a:effectLst>
              </a:rPr>
              <a:t> ⑹</a:t>
            </a:r>
            <a:r>
              <a:rPr lang="zh-CN" altLang="en-US" sz="1800" b="1" smtClean="0">
                <a:effectLst>
                  <a:outerShdw blurRad="38100" dist="38100" dir="2700000" algn="tl">
                    <a:srgbClr val="C0C0C0"/>
                  </a:outerShdw>
                </a:effectLst>
              </a:rPr>
              <a:t>要让妈祖成为全国人民的信仰神。</a:t>
            </a:r>
          </a:p>
          <a:p>
            <a:pPr eaLnBrk="1" hangingPunct="1">
              <a:lnSpc>
                <a:spcPct val="80000"/>
              </a:lnSpc>
              <a:buFont typeface="Wingdings" panose="05000000000000000000" pitchFamily="2" charset="2"/>
              <a:buNone/>
            </a:pPr>
            <a:r>
              <a:rPr lang="zh-CN" altLang="en-US" sz="1800" b="1" smtClean="0">
                <a:effectLst>
                  <a:outerShdw blurRad="38100" dist="38100" dir="2700000" algn="tl">
                    <a:srgbClr val="C0C0C0"/>
                  </a:outerShdw>
                </a:effectLst>
              </a:rPr>
              <a:t> ⑺</a:t>
            </a:r>
            <a:r>
              <a:rPr lang="zh-CN" altLang="en-US" sz="1800" b="1" smtClean="0">
                <a:effectLst>
                  <a:outerShdw blurRad="38100" dist="38100" dir="2700000" algn="tl">
                    <a:srgbClr val="C0C0C0"/>
                  </a:outerShdw>
                </a:effectLst>
                <a:latin typeface="宋体" panose="02010600030101010101" pitchFamily="2" charset="-122"/>
              </a:rPr>
              <a:t>人之初，性本善，每个人都是好人用自己的心去交每一位朋友，用双手去帮助别人做好事积好德，我们每个人都是妈祖。</a:t>
            </a:r>
            <a:r>
              <a:rPr lang="en-US" sz="1800" b="1" smtClean="0">
                <a:effectLst>
                  <a:outerShdw blurRad="38100" dist="38100" dir="2700000" algn="tl">
                    <a:srgbClr val="C0C0C0"/>
                  </a:outerShdw>
                </a:effectLst>
              </a:rPr>
              <a:t>………</a:t>
            </a:r>
          </a:p>
          <a:p>
            <a:pPr eaLnBrk="1" hangingPunct="1">
              <a:buFont typeface="Wingdings" panose="05000000000000000000" pitchFamily="2" charset="2"/>
              <a:buNone/>
            </a:pPr>
            <a:endParaRPr lang="zh-CN" altLang="en-US" sz="1800" b="1" smtClean="0">
              <a:effectLst>
                <a:outerShdw blurRad="38100" dist="38100" dir="2700000" algn="tl">
                  <a:srgbClr val="C0C0C0"/>
                </a:outerShdw>
              </a:effectLst>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idx="4294967295"/>
          </p:nvPr>
        </p:nvSpPr>
        <p:spPr>
          <a:xfrm>
            <a:off x="179388" y="549275"/>
            <a:ext cx="8713787" cy="6121400"/>
          </a:xfrm>
        </p:spPr>
        <p:txBody>
          <a:bodyPr/>
          <a:lstStyle/>
          <a:p>
            <a:pPr eaLnBrk="1" hangingPunct="1">
              <a:lnSpc>
                <a:spcPct val="80000"/>
              </a:lnSpc>
              <a:buFont typeface="Wingdings" panose="05000000000000000000" pitchFamily="2" charset="2"/>
              <a:buNone/>
            </a:pPr>
            <a:r>
              <a:rPr lang="zh-CN" altLang="en-US" sz="2000" smtClean="0"/>
              <a:t>（3） </a:t>
            </a:r>
            <a:r>
              <a:rPr lang="zh-CN" altLang="en-US" sz="2000" b="1" smtClean="0"/>
              <a:t>结合材料</a:t>
            </a:r>
            <a:r>
              <a:rPr lang="zh-CN" altLang="en-US" sz="2000" smtClean="0"/>
              <a:t>就更好地弘扬中医药文化提出两条</a:t>
            </a:r>
            <a:r>
              <a:rPr lang="zh-CN" altLang="en-US" sz="2000" smtClean="0">
                <a:solidFill>
                  <a:srgbClr val="FF0066"/>
                </a:solidFill>
              </a:rPr>
              <a:t>方法论建议</a:t>
            </a:r>
            <a:r>
              <a:rPr lang="zh-CN" altLang="en-US" sz="2000" smtClean="0"/>
              <a:t>。（2个采分点，每点2分，共4分）</a:t>
            </a:r>
          </a:p>
          <a:p>
            <a:pPr eaLnBrk="1" hangingPunct="1">
              <a:lnSpc>
                <a:spcPct val="80000"/>
              </a:lnSpc>
            </a:pPr>
            <a:r>
              <a:rPr lang="zh-CN" altLang="en-US" sz="2000" smtClean="0"/>
              <a:t>坚持从实际出发，把传统中医药理论与新的实际结合起来；（2分）具体问题具体分析，国家扶持和发展特色中医药产业。（2分）（其他建议言之成理者，酌情给分）</a:t>
            </a:r>
          </a:p>
          <a:p>
            <a:pPr eaLnBrk="1" hangingPunct="1">
              <a:lnSpc>
                <a:spcPct val="80000"/>
              </a:lnSpc>
            </a:pPr>
            <a:endParaRPr lang="zh-CN" altLang="en-US" sz="2000" smtClean="0"/>
          </a:p>
          <a:p>
            <a:pPr eaLnBrk="1" hangingPunct="1">
              <a:lnSpc>
                <a:spcPct val="80000"/>
              </a:lnSpc>
            </a:pPr>
            <a:r>
              <a:rPr lang="zh-CN" altLang="en-US" sz="2000" smtClean="0">
                <a:solidFill>
                  <a:srgbClr val="D12705"/>
                </a:solidFill>
              </a:rPr>
              <a:t>说明：</a:t>
            </a:r>
            <a:r>
              <a:rPr lang="zh-CN" altLang="en-US" sz="2000" smtClean="0">
                <a:solidFill>
                  <a:srgbClr val="FF0000"/>
                </a:solidFill>
              </a:rPr>
              <a:t>方法论得1分，结合材料论述得1分。只答原理不得分。如考生答出下列任一方法论并结合材料论述也可得2分，该题满分不超过4分。</a:t>
            </a:r>
          </a:p>
          <a:p>
            <a:pPr eaLnBrk="1" hangingPunct="1">
              <a:lnSpc>
                <a:spcPct val="80000"/>
              </a:lnSpc>
            </a:pPr>
            <a:r>
              <a:rPr lang="zh-CN" altLang="en-US" sz="2000" smtClean="0">
                <a:solidFill>
                  <a:srgbClr val="FF0000"/>
                </a:solidFill>
              </a:rPr>
              <a:t>尊重客观规律（或按客观规律办事）与发挥人的主观能动性相结合（或积极发挥意识的能动作用）；坚持普遍联系的观点看问题；坚持发展的观点看问题（或注重量的积累，抓住时机，促成事物的质变）；辩证的否定观要求立足实践，树立创新意识。</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4294967295"/>
          </p:nvPr>
        </p:nvSpPr>
        <p:spPr>
          <a:xfrm>
            <a:off x="214313" y="142875"/>
            <a:ext cx="8929687" cy="6715125"/>
          </a:xfrm>
          <a:ln cap="flat">
            <a:solidFill>
              <a:srgbClr val="FF0000"/>
            </a:solidFill>
            <a:miter lim="800000"/>
            <a:headEnd/>
            <a:tailEnd/>
          </a:ln>
        </p:spPr>
        <p:txBody>
          <a:bodyPr/>
          <a:lstStyle/>
          <a:p>
            <a:r>
              <a:rPr lang="zh-CN" altLang="en-US" sz="1800" smtClean="0"/>
              <a:t>考生答题的主要问题  ：审题的问题 ！ </a:t>
            </a:r>
          </a:p>
          <a:p>
            <a:r>
              <a:rPr lang="zh-CN" altLang="en-US" sz="1800" smtClean="0"/>
              <a:t>   建议的要求：①结合材料； ② 更好的弘扬中医药文化； ③ 方法论建议。</a:t>
            </a:r>
          </a:p>
          <a:p>
            <a:r>
              <a:rPr lang="zh-CN" altLang="en-US" sz="1800" smtClean="0"/>
              <a:t>例：考生的建议</a:t>
            </a:r>
          </a:p>
          <a:p>
            <a:r>
              <a:rPr lang="zh-CN" altLang="en-US" sz="1800" smtClean="0"/>
              <a:t>①弘扬和继承传统文化，要提高综合素质的要求。</a:t>
            </a:r>
          </a:p>
          <a:p>
            <a:r>
              <a:rPr lang="zh-CN" altLang="en-US" sz="1800" smtClean="0"/>
              <a:t>②提高自主创新能力，加快产业结构升级。</a:t>
            </a:r>
          </a:p>
          <a:p>
            <a:r>
              <a:rPr lang="zh-CN" altLang="en-US" sz="1800" smtClean="0"/>
              <a:t>③统筹城乡发展，缩小发展差距。</a:t>
            </a:r>
          </a:p>
          <a:p>
            <a:r>
              <a:rPr lang="zh-CN" altLang="en-US" sz="1800" smtClean="0"/>
              <a:t>④利用大众传媒等方式发展中医药文化。</a:t>
            </a:r>
          </a:p>
          <a:p>
            <a:r>
              <a:rPr lang="zh-CN" altLang="en-US" sz="1800" smtClean="0"/>
              <a:t>⑤建议九年制义务教育加入本科目。</a:t>
            </a:r>
            <a:endParaRPr lang="en-US" sz="1800" smtClean="0"/>
          </a:p>
          <a:p>
            <a:r>
              <a:rPr lang="zh-CN" altLang="en-US" sz="1800" smtClean="0"/>
              <a:t>⑥拍摄一部中医药文化的电视剧，用影视明星代言。</a:t>
            </a:r>
          </a:p>
          <a:p>
            <a:r>
              <a:rPr lang="zh-CN" altLang="en-US" sz="1800" smtClean="0"/>
              <a:t>⑦开办中医药补习班，将中医药文化与与现代科技相结合。</a:t>
            </a:r>
          </a:p>
          <a:p>
            <a:r>
              <a:rPr lang="zh-CN" altLang="en-US" sz="1800" smtClean="0"/>
              <a:t>⑧在医院多提倡病人用草药合作条理。多做喧传语，让人们知道中医药文化的好处。</a:t>
            </a:r>
          </a:p>
          <a:p>
            <a:r>
              <a:rPr lang="zh-CN" altLang="en-US" sz="1800" smtClean="0"/>
              <a:t>⑨拍摄有关药物的广告，广告要吸引人，让周杰伦拍广告。</a:t>
            </a:r>
          </a:p>
          <a:p>
            <a:r>
              <a:rPr lang="zh-CN" altLang="en-US" sz="1800" smtClean="0"/>
              <a:t>⑩从网上和朋友说，让更多的人知道（QQ上）。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74675" y="304800"/>
            <a:ext cx="8001000" cy="676275"/>
          </a:xfrm>
        </p:spPr>
        <p:txBody>
          <a:bodyPr/>
          <a:lstStyle/>
          <a:p>
            <a:r>
              <a:rPr lang="zh-CN" altLang="en-US" b="1" smtClean="0">
                <a:solidFill>
                  <a:schemeClr val="tx1"/>
                </a:solidFill>
              </a:rPr>
              <a:t>近年经济生活主观题的启示</a:t>
            </a:r>
          </a:p>
        </p:txBody>
      </p:sp>
      <p:graphicFrame>
        <p:nvGraphicFramePr>
          <p:cNvPr id="26709" name="Group 85"/>
          <p:cNvGraphicFramePr>
            <a:graphicFrameLocks noGrp="1"/>
          </p:cNvGraphicFramePr>
          <p:nvPr>
            <p:ph idx="4294967295"/>
          </p:nvPr>
        </p:nvGraphicFramePr>
        <p:xfrm>
          <a:off x="323850" y="1054100"/>
          <a:ext cx="8640763" cy="5930900"/>
        </p:xfrm>
        <a:graphic>
          <a:graphicData uri="http://schemas.openxmlformats.org/drawingml/2006/table">
            <a:tbl>
              <a:tblPr/>
              <a:tblGrid>
                <a:gridCol w="811213"/>
                <a:gridCol w="7086600"/>
                <a:gridCol w="742950"/>
              </a:tblGrid>
              <a:tr h="430167">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年份</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设问</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分值</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965">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2010</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1</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）运用经济学知识，分析该省煤炭行业实行重组的意义。对于材料提到的重组中存在的问题，你认为应如何解决？</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0" i="0" u="none" strike="noStrike" cap="none" normalizeH="0" baseline="0" smtClean="0">
                          <a:ln>
                            <a:noFill/>
                          </a:ln>
                          <a:solidFill>
                            <a:schemeClr val="tx1"/>
                          </a:solidFill>
                          <a:effectLst/>
                          <a:latin typeface="Century Schoolbook" pitchFamily="18" charset="0"/>
                          <a:ea typeface="宋体" pitchFamily="2" charset="-122"/>
                        </a:rPr>
                        <a:t>14</a:t>
                      </a:r>
                      <a:r>
                        <a:rPr kumimoji="0" lang="zh-CN" altLang="en-US" sz="2000" b="0" i="0" u="none" strike="noStrike" cap="none" normalizeH="0" baseline="0" smtClean="0">
                          <a:ln>
                            <a:noFill/>
                          </a:ln>
                          <a:solidFill>
                            <a:schemeClr val="tx1"/>
                          </a:solidFill>
                          <a:effectLst/>
                          <a:latin typeface="Century Schoolbook" pitchFamily="18" charset="0"/>
                          <a:ea typeface="宋体" pitchFamily="2" charset="-122"/>
                        </a:rPr>
                        <a:t>分</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732">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2011</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）结合材料二和所学经济知识，分析自主创新对该企业发展的作用。假设你是企业经营者，你该采取哪些措施来增强企业的自主创新能力？</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14</a:t>
                      </a:r>
                      <a:r>
                        <a:rPr kumimoji="0" lang="zh-CN" alt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2715">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2012</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1</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）根据材料一概括我国国民收入分配中存在的问题，并结合经济生活知识提出解决问题的政策建议。</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14</a:t>
                      </a:r>
                      <a:r>
                        <a:rPr kumimoji="0" lang="zh-CN" altLang="en-US" sz="2000" b="1" i="0" u="none" strike="noStrike" cap="none" normalizeH="0" baseline="0" smtClean="0">
                          <a:ln>
                            <a:noFill/>
                          </a:ln>
                          <a:solidFill>
                            <a:srgbClr val="333333"/>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965">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2013</a:t>
                      </a:r>
                      <a:endParaRPr kumimoji="0" 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20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）结合材料二和所学知识，分析该演艺公司取得成功的经济原因。</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732">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4</a:t>
                      </a:r>
                      <a:endPar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（2）政府放宽市场准入规则会增加市场活力，最终使消费者受益。结合材料二和所学经济知识，分析放宽市场准入规则是如何通过市场机制的作用使消费者受益的。</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smtClean="0">
                        <a:ln>
                          <a:noFill/>
                        </a:ln>
                        <a:solidFill>
                          <a:schemeClr val="tx1"/>
                        </a:solidFill>
                        <a:effectLst/>
                        <a:latin typeface="Century Schoolbook" pitchFamily="18" charset="0"/>
                        <a:ea typeface="宋体"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74624">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2015</a:t>
                      </a:r>
                      <a:endPar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2000" b="1" i="0" u="none" strike="noStrike" cap="none" normalizeH="0" baseline="0" smtClean="0">
                          <a:ln>
                            <a:noFill/>
                          </a:ln>
                          <a:solidFill>
                            <a:srgbClr val="0033CC"/>
                          </a:solidFill>
                          <a:effectLst/>
                          <a:latin typeface="Century Schoolbook" pitchFamily="18" charset="0"/>
                          <a:ea typeface="宋体" pitchFamily="2" charset="-122"/>
                        </a:rPr>
                        <a:t>(2)</a:t>
                      </a:r>
                      <a:r>
                        <a:rPr kumimoji="0" lang="zh-CN" altLang="en-US" sz="2000" b="1" i="0" u="none" strike="noStrike" cap="none" normalizeH="0" baseline="0" smtClean="0">
                          <a:ln>
                            <a:noFill/>
                          </a:ln>
                          <a:solidFill>
                            <a:srgbClr val="0033CC"/>
                          </a:solidFill>
                          <a:effectLst/>
                          <a:latin typeface="Century Schoolbook" pitchFamily="18" charset="0"/>
                          <a:ea typeface="宋体" pitchFamily="2" charset="-122"/>
                        </a:rPr>
                        <a:t>结合材料二和所学经济知识，分析现阶段我国增加财政赤字的合理性，并说明应该如何用好财政赤字资金。</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34" name="Group 2"/>
          <p:cNvGraphicFramePr>
            <a:graphicFrameLocks noGrp="1"/>
          </p:cNvGraphicFramePr>
          <p:nvPr/>
        </p:nvGraphicFramePr>
        <p:xfrm>
          <a:off x="179388" y="476250"/>
          <a:ext cx="8929687" cy="7170738"/>
        </p:xfrm>
        <a:graphic>
          <a:graphicData uri="http://schemas.openxmlformats.org/drawingml/2006/table">
            <a:tbl>
              <a:tblPr/>
              <a:tblGrid>
                <a:gridCol w="5688012"/>
                <a:gridCol w="865188"/>
                <a:gridCol w="2376487"/>
              </a:tblGrid>
              <a:tr h="420673">
                <a:tc>
                  <a:txBody>
                    <a:bodyPr/>
                    <a:lstStyle/>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rgbClr val="FF0000"/>
                          </a:solidFill>
                          <a:effectLst/>
                          <a:latin typeface="Century Schoolbook" pitchFamily="18" charset="0"/>
                          <a:ea typeface="华文细黑" pitchFamily="2" charset="-122"/>
                        </a:rPr>
                        <a:t>材料（以句为单位阅读）</a:t>
                      </a:r>
                      <a:endParaRPr kumimoji="0" lang="zh-CN" altLang="en-US" sz="2800" b="1" i="0" u="none" strike="noStrike" cap="none" normalizeH="0" baseline="0" smtClean="0">
                        <a:ln>
                          <a:noFill/>
                        </a:ln>
                        <a:solidFill>
                          <a:srgbClr val="FF0000"/>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rgbClr val="FF0000"/>
                          </a:solidFill>
                          <a:effectLst/>
                          <a:latin typeface="Century Schoolbook" pitchFamily="18" charset="0"/>
                          <a:ea typeface="华文细黑" pitchFamily="2" charset="-122"/>
                        </a:rPr>
                        <a:t>分层</a:t>
                      </a:r>
                      <a:endParaRPr kumimoji="0" lang="zh-CN" altLang="en-US" sz="2800" b="1" i="0" u="none" strike="noStrike" cap="none" normalizeH="0" baseline="0" smtClean="0">
                        <a:ln>
                          <a:noFill/>
                        </a:ln>
                        <a:solidFill>
                          <a:srgbClr val="FF0000"/>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rgbClr val="FF0000"/>
                          </a:solidFill>
                          <a:effectLst/>
                          <a:latin typeface="Century Schoolbook" pitchFamily="18" charset="0"/>
                          <a:ea typeface="华文细黑" pitchFamily="2" charset="-122"/>
                        </a:rPr>
                        <a:t>抽象观点</a:t>
                      </a:r>
                      <a:endParaRPr kumimoji="0" lang="zh-CN" altLang="en-US" sz="2800" b="1" i="0" u="none" strike="noStrike" cap="none" normalizeH="0" baseline="0" smtClean="0">
                        <a:ln>
                          <a:noFill/>
                        </a:ln>
                        <a:solidFill>
                          <a:srgbClr val="FF0000"/>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781">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❶</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妈祖被誉为</a:t>
                      </a:r>
                      <a:r>
                        <a:rPr kumimoji="0" lang="en-US" sz="1800" b="0" i="0" u="none" strike="noStrike" cap="none" normalizeH="0" baseline="0" smtClean="0">
                          <a:ln>
                            <a:noFill/>
                          </a:ln>
                          <a:solidFill>
                            <a:schemeClr val="tx1"/>
                          </a:solidFill>
                          <a:effectLst/>
                          <a:latin typeface="楷体" pitchFamily="49" charset="-122"/>
                          <a:ea typeface="楷体" pitchFamily="49" charset="-122"/>
                        </a:rPr>
                        <a:t>“</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海上女神</a:t>
                      </a:r>
                      <a:r>
                        <a:rPr kumimoji="0" lang="en-US" sz="1800" b="0" i="0" u="none" strike="noStrike" cap="none" normalizeH="0" baseline="0" smtClean="0">
                          <a:ln>
                            <a:noFill/>
                          </a:ln>
                          <a:solidFill>
                            <a:schemeClr val="tx1"/>
                          </a:solidFill>
                          <a:effectLst/>
                          <a:latin typeface="楷体" pitchFamily="49" charset="-122"/>
                          <a:ea typeface="楷体" pitchFamily="49" charset="-122"/>
                        </a:rPr>
                        <a:t>”</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，传说妈祖姓林名默，宋代时出生在湄洲湾畔（今福建省莆田市境内）。</a:t>
                      </a:r>
                      <a:endParaRPr kumimoji="0" lang="zh-CN" altLang="en-US" sz="2800" b="1"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ctr"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第</a:t>
                      </a:r>
                      <a:r>
                        <a:rPr kumimoji="0" lang="en-US" sz="1800" b="0" i="0" u="none" strike="noStrike" cap="none" normalizeH="0" baseline="0" smtClean="0">
                          <a:ln>
                            <a:noFill/>
                          </a:ln>
                          <a:solidFill>
                            <a:schemeClr val="tx1"/>
                          </a:solidFill>
                          <a:effectLst/>
                          <a:latin typeface="Century Schoolbook" pitchFamily="18" charset="0"/>
                          <a:ea typeface="华文细黑" pitchFamily="2" charset="-122"/>
                        </a:rPr>
                        <a:t>1</a:t>
                      </a: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层</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8954">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❷</a:t>
                      </a:r>
                      <a:r>
                        <a:rPr kumimoji="0" lang="zh-CN" altLang="en-US" sz="1800" b="0" i="0" u="none" strike="noStrike" cap="none" normalizeH="0" baseline="0" smtClean="0">
                          <a:ln>
                            <a:noFill/>
                          </a:ln>
                          <a:solidFill>
                            <a:srgbClr val="FF0000"/>
                          </a:solidFill>
                          <a:effectLst/>
                          <a:latin typeface="楷体" pitchFamily="49" charset="-122"/>
                          <a:ea typeface="楷体" pitchFamily="49" charset="-122"/>
                        </a:rPr>
                        <a:t>她一生救急扶危，行善济世</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a:t>
                      </a:r>
                      <a:endParaRPr kumimoji="0" lang="zh-CN" altLang="en-US" sz="2800" b="0"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挖掘</a:t>
                      </a:r>
                      <a:r>
                        <a:rPr kumimoji="0" lang="zh-CN" altLang="en-US" sz="1800" b="0" i="1" u="none" strike="noStrike" cap="none" normalizeH="0" baseline="0" smtClean="0">
                          <a:ln>
                            <a:noFill/>
                          </a:ln>
                          <a:solidFill>
                            <a:srgbClr val="FF66CC"/>
                          </a:solidFill>
                          <a:effectLst/>
                          <a:latin typeface="仿宋" pitchFamily="49" charset="-122"/>
                          <a:ea typeface="仿宋" pitchFamily="49" charset="-122"/>
                        </a:rPr>
                        <a:t>妈祖</a:t>
                      </a: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文化蕴涵的</a:t>
                      </a:r>
                      <a:r>
                        <a:rPr kumimoji="0" lang="zh-CN" altLang="en-US" sz="1800" b="0" i="0" u="none" strike="noStrike" cap="none" normalizeH="0" baseline="0" smtClean="0">
                          <a:ln>
                            <a:noFill/>
                          </a:ln>
                          <a:solidFill>
                            <a:srgbClr val="184EFA"/>
                          </a:solidFill>
                          <a:effectLst/>
                          <a:latin typeface="仿宋" pitchFamily="49" charset="-122"/>
                          <a:ea typeface="仿宋" pitchFamily="49" charset="-122"/>
                        </a:rPr>
                        <a:t>传统美德</a:t>
                      </a: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a:t>
                      </a:r>
                      <a:r>
                        <a:rPr kumimoji="0" lang="zh-CN" altLang="en-US" sz="1800" b="0" i="0" u="none" strike="noStrike" cap="none" normalizeH="0" baseline="0" smtClean="0">
                          <a:ln>
                            <a:noFill/>
                          </a:ln>
                          <a:solidFill>
                            <a:srgbClr val="184EFA"/>
                          </a:solidFill>
                          <a:effectLst/>
                          <a:latin typeface="仿宋" pitchFamily="49" charset="-122"/>
                          <a:ea typeface="仿宋" pitchFamily="49" charset="-122"/>
                        </a:rPr>
                        <a:t>促进思想道德建设</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462">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❸</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妈祖去世后，人们在湄洲岛建庙祭祀。宋元以后</a:t>
                      </a:r>
                      <a:r>
                        <a:rPr kumimoji="0" lang="en-US" sz="1800" b="0" i="0" u="none" strike="noStrike" cap="none" normalizeH="0" baseline="0" smtClean="0">
                          <a:ln>
                            <a:noFill/>
                          </a:ln>
                          <a:solidFill>
                            <a:schemeClr val="tx1"/>
                          </a:solidFill>
                          <a:effectLst/>
                          <a:latin typeface="楷体" pitchFamily="49" charset="-122"/>
                          <a:ea typeface="楷体" pitchFamily="49" charset="-122"/>
                        </a:rPr>
                        <a:t>,</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随着闽南海上贸易和渔牧事业的发展</a:t>
                      </a:r>
                      <a:r>
                        <a:rPr kumimoji="0" lang="en-US" sz="1800" b="0" i="0" u="none" strike="noStrike" cap="none" normalizeH="0" baseline="0" smtClean="0">
                          <a:ln>
                            <a:noFill/>
                          </a:ln>
                          <a:solidFill>
                            <a:schemeClr val="tx1"/>
                          </a:solidFill>
                          <a:effectLst/>
                          <a:latin typeface="楷体" pitchFamily="49" charset="-122"/>
                          <a:ea typeface="楷体" pitchFamily="49" charset="-122"/>
                        </a:rPr>
                        <a:t>,</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船工渔夫越来越多。妈祖信仰越传越广。</a:t>
                      </a:r>
                      <a:endParaRPr kumimoji="0" lang="zh-CN" altLang="en-US" sz="2800" b="0"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462">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❹</a:t>
                      </a:r>
                      <a:r>
                        <a:rPr kumimoji="0" lang="zh-CN" altLang="en-US" sz="1800" b="0" i="0" u="none" strike="noStrike" cap="none" normalizeH="0" baseline="0" smtClean="0">
                          <a:ln>
                            <a:noFill/>
                          </a:ln>
                          <a:solidFill>
                            <a:srgbClr val="FF0000"/>
                          </a:solidFill>
                          <a:effectLst/>
                          <a:latin typeface="楷体" pitchFamily="49" charset="-122"/>
                          <a:ea typeface="楷体" pitchFamily="49" charset="-122"/>
                        </a:rPr>
                        <a:t>妈祖从湄洲逐渐走向世界</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，据统计，目前世界上有妈祖庙</a:t>
                      </a:r>
                      <a:r>
                        <a:rPr kumimoji="0" lang="en-US" sz="1800" b="0" i="0" u="none" strike="noStrike" cap="none" normalizeH="0" baseline="0" smtClean="0">
                          <a:ln>
                            <a:noFill/>
                          </a:ln>
                          <a:solidFill>
                            <a:schemeClr val="tx1"/>
                          </a:solidFill>
                          <a:effectLst/>
                          <a:latin typeface="楷体" pitchFamily="49" charset="-122"/>
                          <a:ea typeface="楷体" pitchFamily="49" charset="-122"/>
                        </a:rPr>
                        <a:t>5000</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多座（其中中国台湾</a:t>
                      </a:r>
                      <a:r>
                        <a:rPr kumimoji="0" lang="en-US" sz="1800" b="0" i="0" u="none" strike="noStrike" cap="none" normalizeH="0" baseline="0" smtClean="0">
                          <a:ln>
                            <a:noFill/>
                          </a:ln>
                          <a:solidFill>
                            <a:schemeClr val="tx1"/>
                          </a:solidFill>
                          <a:effectLst/>
                          <a:latin typeface="楷体" pitchFamily="49" charset="-122"/>
                          <a:ea typeface="楷体" pitchFamily="49" charset="-122"/>
                        </a:rPr>
                        <a:t>800</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多座、港澳地区</a:t>
                      </a:r>
                      <a:r>
                        <a:rPr kumimoji="0" lang="en-US" sz="1800" b="0" i="0" u="none" strike="noStrike" cap="none" normalizeH="0" baseline="0" smtClean="0">
                          <a:ln>
                            <a:noFill/>
                          </a:ln>
                          <a:solidFill>
                            <a:schemeClr val="tx1"/>
                          </a:solidFill>
                          <a:effectLst/>
                          <a:latin typeface="楷体" pitchFamily="49" charset="-122"/>
                          <a:ea typeface="楷体" pitchFamily="49" charset="-122"/>
                        </a:rPr>
                        <a:t>50</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多座），遍布</a:t>
                      </a:r>
                      <a:r>
                        <a:rPr kumimoji="0" lang="en-US" sz="1800" b="0" i="0" u="none" strike="noStrike" cap="none" normalizeH="0" baseline="0" smtClean="0">
                          <a:ln>
                            <a:noFill/>
                          </a:ln>
                          <a:solidFill>
                            <a:schemeClr val="tx1"/>
                          </a:solidFill>
                          <a:effectLst/>
                          <a:latin typeface="楷体" pitchFamily="49" charset="-122"/>
                          <a:ea typeface="楷体" pitchFamily="49" charset="-122"/>
                        </a:rPr>
                        <a:t>20</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多个国家和地区，信奉者</a:t>
                      </a:r>
                      <a:r>
                        <a:rPr kumimoji="0" lang="en-US" sz="1800" b="0" i="0" u="none" strike="noStrike" cap="none" normalizeH="0" baseline="0" smtClean="0">
                          <a:ln>
                            <a:noFill/>
                          </a:ln>
                          <a:solidFill>
                            <a:schemeClr val="tx1"/>
                          </a:solidFill>
                          <a:effectLst/>
                          <a:latin typeface="楷体" pitchFamily="49" charset="-122"/>
                          <a:ea typeface="楷体" pitchFamily="49" charset="-122"/>
                        </a:rPr>
                        <a:t>2</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亿多人。</a:t>
                      </a:r>
                      <a:endParaRPr kumimoji="0" lang="zh-CN" altLang="en-US" sz="2800" b="1"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第</a:t>
                      </a:r>
                      <a:r>
                        <a:rPr kumimoji="0" lang="en-US" sz="1800" b="0" i="0" u="none" strike="noStrike" cap="none" normalizeH="0" baseline="0" smtClean="0">
                          <a:ln>
                            <a:noFill/>
                          </a:ln>
                          <a:solidFill>
                            <a:schemeClr val="tx1"/>
                          </a:solidFill>
                          <a:effectLst/>
                          <a:latin typeface="Century Schoolbook" pitchFamily="18" charset="0"/>
                          <a:ea typeface="华文细黑" pitchFamily="2" charset="-122"/>
                        </a:rPr>
                        <a:t>2</a:t>
                      </a: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层</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扩大</a:t>
                      </a:r>
                      <a:r>
                        <a:rPr kumimoji="0" lang="zh-CN" altLang="en-US" sz="1800" b="0" i="1" u="none" strike="noStrike" cap="none" normalizeH="0" baseline="0" smtClean="0">
                          <a:ln>
                            <a:noFill/>
                          </a:ln>
                          <a:solidFill>
                            <a:srgbClr val="FF66CC"/>
                          </a:solidFill>
                          <a:effectLst/>
                          <a:latin typeface="仿宋" pitchFamily="49" charset="-122"/>
                          <a:ea typeface="仿宋" pitchFamily="49" charset="-122"/>
                        </a:rPr>
                        <a:t>妈祖</a:t>
                      </a: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文化的影响，</a:t>
                      </a:r>
                      <a:r>
                        <a:rPr kumimoji="0" lang="zh-CN" altLang="en-US" sz="1800" b="0" i="0" u="none" strike="noStrike" cap="none" normalizeH="0" baseline="0" smtClean="0">
                          <a:ln>
                            <a:noFill/>
                          </a:ln>
                          <a:solidFill>
                            <a:srgbClr val="184EFA"/>
                          </a:solidFill>
                          <a:effectLst/>
                          <a:latin typeface="仿宋" pitchFamily="49" charset="-122"/>
                          <a:ea typeface="仿宋" pitchFamily="49" charset="-122"/>
                        </a:rPr>
                        <a:t>扩大中华文化在全球的影响</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462">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❺</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每逢妈祖出生和升天纪念日，福建、台湾、香港、澳门等地都隆重举行各种庆祝活动，</a:t>
                      </a:r>
                      <a:r>
                        <a:rPr kumimoji="0" lang="zh-CN" altLang="en-US" sz="1800" b="0" i="0" u="none" strike="noStrike" cap="none" normalizeH="0" baseline="0" smtClean="0">
                          <a:ln>
                            <a:noFill/>
                          </a:ln>
                          <a:solidFill>
                            <a:srgbClr val="FF0000"/>
                          </a:solidFill>
                          <a:effectLst/>
                          <a:latin typeface="楷体" pitchFamily="49" charset="-122"/>
                          <a:ea typeface="楷体" pitchFamily="49" charset="-122"/>
                        </a:rPr>
                        <a:t>弘扬妈祖信俗蕴涵的传统美德</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a:t>
                      </a:r>
                      <a:r>
                        <a:rPr kumimoji="0" lang="zh-CN" altLang="en-US" sz="1800" b="0" i="0" u="none" strike="noStrike" cap="none" normalizeH="0" baseline="0" smtClean="0">
                          <a:ln>
                            <a:noFill/>
                          </a:ln>
                          <a:solidFill>
                            <a:srgbClr val="FF0000"/>
                          </a:solidFill>
                          <a:effectLst/>
                          <a:latin typeface="楷体" pitchFamily="49" charset="-122"/>
                          <a:ea typeface="楷体" pitchFamily="49" charset="-122"/>
                        </a:rPr>
                        <a:t>促进文化交流</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a:t>
                      </a:r>
                      <a:endParaRPr kumimoji="0" lang="zh-CN" altLang="en-US" sz="2800" b="1"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en-US" sz="1800" b="0" i="0" u="none" strike="noStrike" cap="none" normalizeH="0" baseline="0" smtClean="0">
                        <a:ln>
                          <a:noFill/>
                        </a:ln>
                        <a:solidFill>
                          <a:schemeClr val="tx1"/>
                        </a:solidFill>
                        <a:effectLst/>
                        <a:latin typeface="Century Schoolbook" pitchFamily="18" charset="0"/>
                        <a:ea typeface="华文细黑" pitchFamily="2" charset="-122"/>
                      </a:endParaRPr>
                    </a:p>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第</a:t>
                      </a:r>
                      <a:r>
                        <a:rPr kumimoji="0" lang="en-US" sz="1800" b="0" i="0" u="none" strike="noStrike" cap="none" normalizeH="0" baseline="0" smtClean="0">
                          <a:ln>
                            <a:noFill/>
                          </a:ln>
                          <a:solidFill>
                            <a:schemeClr val="tx1"/>
                          </a:solidFill>
                          <a:effectLst/>
                          <a:latin typeface="Century Schoolbook" pitchFamily="18" charset="0"/>
                          <a:ea typeface="华文细黑" pitchFamily="2" charset="-122"/>
                        </a:rPr>
                        <a:t>3</a:t>
                      </a: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层</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发挥</a:t>
                      </a:r>
                      <a:r>
                        <a:rPr kumimoji="0" lang="zh-CN" altLang="en-US" sz="1800" b="0" i="1" u="none" strike="noStrike" cap="none" normalizeH="0" baseline="0" smtClean="0">
                          <a:ln>
                            <a:noFill/>
                          </a:ln>
                          <a:solidFill>
                            <a:srgbClr val="FF66CC"/>
                          </a:solidFill>
                          <a:effectLst/>
                          <a:latin typeface="仿宋" pitchFamily="49" charset="-122"/>
                          <a:ea typeface="仿宋" pitchFamily="49" charset="-122"/>
                        </a:rPr>
                        <a:t>妈祖</a:t>
                      </a:r>
                      <a:r>
                        <a:rPr kumimoji="0" lang="zh-CN" altLang="en-US" sz="1800" b="0" i="0" u="none" strike="noStrike" cap="none" normalizeH="0" baseline="0" smtClean="0">
                          <a:ln>
                            <a:noFill/>
                          </a:ln>
                          <a:solidFill>
                            <a:srgbClr val="FF0000"/>
                          </a:solidFill>
                          <a:effectLst/>
                          <a:latin typeface="仿宋" pitchFamily="49" charset="-122"/>
                          <a:ea typeface="仿宋" pitchFamily="49" charset="-122"/>
                        </a:rPr>
                        <a:t>文化的凝聚作用，促进两岸文化交流</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462">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❻</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近年来，到湄洲来祭祀妈祖的台湾同胞、香港同胞、澳门同胞和海外华裔、华侨越来越多，妈祖文化日益成为</a:t>
                      </a:r>
                      <a:r>
                        <a:rPr kumimoji="0" lang="zh-CN" altLang="en-US" sz="1800" b="0" i="0" u="none" strike="noStrike" cap="none" normalizeH="0" baseline="0" smtClean="0">
                          <a:ln>
                            <a:noFill/>
                          </a:ln>
                          <a:solidFill>
                            <a:srgbClr val="FF0000"/>
                          </a:solidFill>
                          <a:effectLst/>
                          <a:latin typeface="楷体" pitchFamily="49" charset="-122"/>
                          <a:ea typeface="楷体" pitchFamily="49" charset="-122"/>
                        </a:rPr>
                        <a:t>凝聚华人、华侨的重要精神纽带</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a:t>
                      </a:r>
                      <a:endParaRPr kumimoji="0" lang="zh-CN" altLang="en-US" sz="2800" b="1"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仿宋" pitchFamily="49" charset="-122"/>
                          <a:ea typeface="仿宋" pitchFamily="49" charset="-122"/>
                        </a:rPr>
                        <a:t>赋予</a:t>
                      </a:r>
                      <a:r>
                        <a:rPr kumimoji="0" lang="zh-CN" altLang="en-US" sz="1800" b="0" i="1" u="none" strike="noStrike" cap="none" normalizeH="0" baseline="0" smtClean="0">
                          <a:ln>
                            <a:noFill/>
                          </a:ln>
                          <a:solidFill>
                            <a:srgbClr val="FF66CC"/>
                          </a:solidFill>
                          <a:effectLst/>
                          <a:latin typeface="仿宋" pitchFamily="49" charset="-122"/>
                          <a:ea typeface="仿宋" pitchFamily="49" charset="-122"/>
                        </a:rPr>
                        <a:t>妈祖</a:t>
                      </a:r>
                      <a:r>
                        <a:rPr kumimoji="0" lang="zh-CN" altLang="en-US" sz="1800" b="0" i="0" u="none" strike="noStrike" cap="none" normalizeH="0" baseline="0" smtClean="0">
                          <a:ln>
                            <a:noFill/>
                          </a:ln>
                          <a:solidFill>
                            <a:srgbClr val="FF0000"/>
                          </a:solidFill>
                          <a:effectLst/>
                          <a:latin typeface="仿宋" pitchFamily="49" charset="-122"/>
                          <a:ea typeface="仿宋" pitchFamily="49" charset="-122"/>
                        </a:rPr>
                        <a:t>文化新的时代内容，更好的发挥其精神纽带作用</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483">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楷体" pitchFamily="49" charset="-122"/>
                        </a:rPr>
                        <a:t>❼</a:t>
                      </a:r>
                      <a:r>
                        <a:rPr kumimoji="0" lang="en-US" sz="1800" b="0" i="0" u="none" strike="noStrike" cap="none" normalizeH="0" baseline="0" smtClean="0">
                          <a:ln>
                            <a:noFill/>
                          </a:ln>
                          <a:solidFill>
                            <a:schemeClr val="tx1"/>
                          </a:solidFill>
                          <a:effectLst/>
                          <a:latin typeface="楷体" pitchFamily="49" charset="-122"/>
                          <a:ea typeface="楷体" pitchFamily="49" charset="-122"/>
                        </a:rPr>
                        <a:t>2009</a:t>
                      </a:r>
                      <a:r>
                        <a:rPr kumimoji="0" lang="zh-CN" altLang="en-US" sz="1800" b="0" i="0" u="none" strike="noStrike" cap="none" normalizeH="0" baseline="0" smtClean="0">
                          <a:ln>
                            <a:noFill/>
                          </a:ln>
                          <a:solidFill>
                            <a:schemeClr val="tx1"/>
                          </a:solidFill>
                          <a:effectLst/>
                          <a:latin typeface="楷体" pitchFamily="49" charset="-122"/>
                          <a:ea typeface="楷体" pitchFamily="49" charset="-122"/>
                        </a:rPr>
                        <a:t>年，妈祖信俗被评为世界非物质文化遗产。</a:t>
                      </a:r>
                      <a:endParaRPr kumimoji="0" lang="zh-CN" altLang="en-US" sz="2800" b="1" i="0" u="none" strike="noStrike" cap="none" normalizeH="0" baseline="0" smtClean="0">
                        <a:ln>
                          <a:noFill/>
                        </a:ln>
                        <a:solidFill>
                          <a:schemeClr val="tx1"/>
                        </a:solidFill>
                        <a:effectLst/>
                        <a:latin typeface="Century Schoolbook" pitchFamily="18" charset="0"/>
                        <a:ea typeface="楷体" pitchFamily="49"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第</a:t>
                      </a:r>
                      <a:r>
                        <a:rPr kumimoji="0" lang="en-US" sz="1800" b="0" i="0" u="none" strike="noStrike" cap="none" normalizeH="0" baseline="0" smtClean="0">
                          <a:ln>
                            <a:noFill/>
                          </a:ln>
                          <a:solidFill>
                            <a:schemeClr val="tx1"/>
                          </a:solidFill>
                          <a:effectLst/>
                          <a:latin typeface="Century Schoolbook" pitchFamily="18" charset="0"/>
                          <a:ea typeface="华文细黑" pitchFamily="2" charset="-122"/>
                        </a:rPr>
                        <a:t>4</a:t>
                      </a:r>
                      <a:r>
                        <a:rPr kumimoji="0" lang="zh-CN" altLang="en-US" sz="1800" b="0" i="0" u="none" strike="noStrike" cap="none" normalizeH="0" baseline="0" smtClean="0">
                          <a:ln>
                            <a:noFill/>
                          </a:ln>
                          <a:solidFill>
                            <a:schemeClr val="tx1"/>
                          </a:solidFill>
                          <a:effectLst/>
                          <a:latin typeface="Century Schoolbook" pitchFamily="18" charset="0"/>
                          <a:ea typeface="华文细黑" pitchFamily="2" charset="-122"/>
                        </a:rPr>
                        <a:t>层</a:t>
                      </a: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latin typeface="Century Schoolbook" pitchFamily="18" charset="0"/>
                        <a:ea typeface="华文细黑"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4472" name="Text Box 40"/>
          <p:cNvSpPr txBox="1">
            <a:spLocks noChangeArrowheads="1"/>
          </p:cNvSpPr>
          <p:nvPr/>
        </p:nvSpPr>
        <p:spPr bwMode="auto">
          <a:xfrm>
            <a:off x="-28575" y="44450"/>
            <a:ext cx="9172575" cy="366713"/>
          </a:xfrm>
          <a:prstGeom prst="rect">
            <a:avLst/>
          </a:prstGeom>
          <a:noFill/>
          <a:ln w="9525">
            <a:noFill/>
            <a:miter lim="800000"/>
            <a:headEnd/>
            <a:tailEnd/>
          </a:ln>
        </p:spPr>
        <p:txBody>
          <a:bodyPr>
            <a:spAutoFit/>
          </a:bodyPr>
          <a:lstStyle/>
          <a:p>
            <a:pPr>
              <a:buFontTx/>
              <a:buNone/>
              <a:defRPr/>
            </a:pPr>
            <a:r>
              <a:rPr lang="zh-CN" altLang="en-US" sz="1800">
                <a:solidFill>
                  <a:srgbClr val="FF0000"/>
                </a:solidFill>
                <a:effectLst>
                  <a:outerShdw blurRad="38100" dist="38100" dir="2700000" algn="tl">
                    <a:srgbClr val="C0C0C0"/>
                  </a:outerShdw>
                </a:effectLst>
                <a:latin typeface="Tahoma" pitchFamily="34" charset="0"/>
              </a:rPr>
              <a:t>结合材料并根据所学的文化生活知识，就如何更好地发挥(妈祖)文化的作用提出两条建议。</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endParaRPr lang="zh-CN" altLang="en-US" smtClean="0"/>
          </a:p>
        </p:txBody>
      </p:sp>
      <p:sp>
        <p:nvSpPr>
          <p:cNvPr id="157699" name="Rectangle 3"/>
          <p:cNvSpPr>
            <a:spLocks noGrp="1" noChangeArrowheads="1"/>
          </p:cNvSpPr>
          <p:nvPr>
            <p:ph type="body" idx="1"/>
          </p:nvPr>
        </p:nvSpPr>
        <p:spPr>
          <a:noFill/>
          <a:ln>
            <a:solidFill>
              <a:srgbClr val="FF0000"/>
            </a:solidFill>
            <a:miter lim="800000"/>
            <a:headEnd/>
            <a:tailEnd/>
          </a:ln>
        </p:spPr>
        <p:txBody>
          <a:bodyPr/>
          <a:lstStyle/>
          <a:p>
            <a:r>
              <a:rPr lang="zh-CN" altLang="en-US" b="1" smtClean="0"/>
              <a:t>结合材料，就教育创新拟定两条公益广告词，要求主题鲜明、朗朗上口，每条限</a:t>
            </a:r>
            <a:r>
              <a:rPr lang="en-US" altLang="zh-CN" b="1" smtClean="0"/>
              <a:t>15</a:t>
            </a:r>
            <a:r>
              <a:rPr lang="zh-CN" altLang="en-US" b="1" smtClean="0"/>
              <a:t>个字以内。（本小题</a:t>
            </a:r>
            <a:r>
              <a:rPr lang="en-US" altLang="zh-CN" b="1" smtClean="0"/>
              <a:t>4</a:t>
            </a:r>
            <a:r>
              <a:rPr lang="zh-CN" altLang="en-US" b="1" smtClean="0"/>
              <a:t>分，</a:t>
            </a:r>
            <a:r>
              <a:rPr lang="en-US" altLang="zh-CN" b="1" smtClean="0"/>
              <a:t>1</a:t>
            </a:r>
            <a:r>
              <a:rPr lang="zh-CN" altLang="en-US" b="1" smtClean="0"/>
              <a:t>个得分点，共</a:t>
            </a:r>
            <a:r>
              <a:rPr lang="en-US" altLang="zh-CN" b="1" smtClean="0"/>
              <a:t>2</a:t>
            </a:r>
            <a:r>
              <a:rPr lang="zh-CN" altLang="en-US" b="1" smtClean="0"/>
              <a:t>个采分点，每点</a:t>
            </a:r>
            <a:r>
              <a:rPr lang="en-US" altLang="zh-CN" b="1" smtClean="0"/>
              <a:t>2</a:t>
            </a:r>
            <a:r>
              <a:rPr lang="zh-CN" altLang="en-US" b="1" smtClean="0"/>
              <a:t>分）</a:t>
            </a:r>
            <a:endParaRPr lang="zh-CN" altLang="en-US" smtClean="0"/>
          </a:p>
          <a:p>
            <a:r>
              <a:rPr lang="zh-CN" altLang="en-US" smtClean="0"/>
              <a:t>答案示例：创新托起中国梦；知识改变人生，创新成就梦想。</a:t>
            </a:r>
          </a:p>
          <a:p>
            <a:r>
              <a:rPr lang="zh-CN" altLang="en-US" smtClean="0"/>
              <a:t>说明：答案必须围绕教育创新的主题，符合题目要求，如超过</a:t>
            </a:r>
            <a:r>
              <a:rPr lang="en-US" altLang="zh-CN" smtClean="0"/>
              <a:t>15</a:t>
            </a:r>
            <a:r>
              <a:rPr lang="zh-CN" altLang="en-US" smtClean="0"/>
              <a:t>个字，得</a:t>
            </a:r>
            <a:r>
              <a:rPr lang="en-US" altLang="zh-CN" smtClean="0"/>
              <a:t>1</a:t>
            </a:r>
            <a:r>
              <a:rPr lang="zh-CN" altLang="en-US" smtClean="0"/>
              <a:t>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11138" y="3570288"/>
            <a:ext cx="576262" cy="1052512"/>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a:latin typeface="黑体" panose="02010609060101010101" pitchFamily="49" charset="-122"/>
                <a:ea typeface="黑体" panose="02010609060101010101" pitchFamily="49" charset="-122"/>
              </a:rPr>
              <a:t>哲</a:t>
            </a:r>
          </a:p>
          <a:p>
            <a:pPr algn="ctr" eaLnBrk="1" hangingPunct="1">
              <a:spcBef>
                <a:spcPct val="20000"/>
              </a:spcBef>
            </a:pPr>
            <a:r>
              <a:rPr lang="zh-CN" altLang="en-US" sz="2400">
                <a:latin typeface="黑体" panose="02010609060101010101" pitchFamily="49" charset="-122"/>
                <a:ea typeface="黑体" panose="02010609060101010101" pitchFamily="49" charset="-122"/>
              </a:rPr>
              <a:t>学</a:t>
            </a:r>
          </a:p>
        </p:txBody>
      </p:sp>
      <p:sp>
        <p:nvSpPr>
          <p:cNvPr id="58371" name="Rectangle 3"/>
          <p:cNvSpPr>
            <a:spLocks noChangeArrowheads="1"/>
          </p:cNvSpPr>
          <p:nvPr/>
        </p:nvSpPr>
        <p:spPr bwMode="auto">
          <a:xfrm>
            <a:off x="2724150" y="2273300"/>
            <a:ext cx="911225" cy="1343025"/>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a:latin typeface="黑体" panose="02010609060101010101" pitchFamily="49" charset="-122"/>
                <a:ea typeface="黑体" panose="02010609060101010101" pitchFamily="49" charset="-122"/>
              </a:rPr>
              <a:t>辩证</a:t>
            </a:r>
          </a:p>
          <a:p>
            <a:pPr algn="ctr" eaLnBrk="1" hangingPunct="1">
              <a:spcBef>
                <a:spcPct val="20000"/>
              </a:spcBef>
            </a:pPr>
            <a:r>
              <a:rPr lang="zh-CN" altLang="en-US" sz="2400">
                <a:latin typeface="黑体" panose="02010609060101010101" pitchFamily="49" charset="-122"/>
                <a:ea typeface="黑体" panose="02010609060101010101" pitchFamily="49" charset="-122"/>
              </a:rPr>
              <a:t>唯物</a:t>
            </a:r>
          </a:p>
          <a:p>
            <a:pPr algn="ctr" eaLnBrk="1" hangingPunct="1">
              <a:spcBef>
                <a:spcPct val="20000"/>
              </a:spcBef>
            </a:pPr>
            <a:r>
              <a:rPr lang="zh-CN" altLang="en-US" sz="2400">
                <a:latin typeface="黑体" panose="02010609060101010101" pitchFamily="49" charset="-122"/>
                <a:ea typeface="黑体" panose="02010609060101010101" pitchFamily="49" charset="-122"/>
              </a:rPr>
              <a:t>主义</a:t>
            </a:r>
          </a:p>
        </p:txBody>
      </p:sp>
      <p:sp>
        <p:nvSpPr>
          <p:cNvPr id="58372" name="Rectangle 4"/>
          <p:cNvSpPr>
            <a:spLocks noChangeArrowheads="1"/>
          </p:cNvSpPr>
          <p:nvPr/>
        </p:nvSpPr>
        <p:spPr bwMode="auto">
          <a:xfrm>
            <a:off x="2724150" y="4865688"/>
            <a:ext cx="839788" cy="1354137"/>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a:latin typeface="黑体" panose="02010609060101010101" pitchFamily="49" charset="-122"/>
                <a:ea typeface="黑体" panose="02010609060101010101" pitchFamily="49" charset="-122"/>
              </a:rPr>
              <a:t>历史</a:t>
            </a:r>
          </a:p>
          <a:p>
            <a:pPr algn="ctr" eaLnBrk="1" hangingPunct="1">
              <a:spcBef>
                <a:spcPct val="20000"/>
              </a:spcBef>
            </a:pPr>
            <a:r>
              <a:rPr lang="zh-CN" altLang="en-US" sz="2400">
                <a:latin typeface="黑体" panose="02010609060101010101" pitchFamily="49" charset="-122"/>
                <a:ea typeface="黑体" panose="02010609060101010101" pitchFamily="49" charset="-122"/>
              </a:rPr>
              <a:t>唯物</a:t>
            </a:r>
          </a:p>
          <a:p>
            <a:pPr algn="ctr" eaLnBrk="1" hangingPunct="1">
              <a:spcBef>
                <a:spcPct val="20000"/>
              </a:spcBef>
            </a:pPr>
            <a:r>
              <a:rPr lang="zh-CN" altLang="en-US" sz="2400">
                <a:latin typeface="黑体" panose="02010609060101010101" pitchFamily="49" charset="-122"/>
                <a:ea typeface="黑体" panose="02010609060101010101" pitchFamily="49" charset="-122"/>
              </a:rPr>
              <a:t>主义</a:t>
            </a:r>
          </a:p>
        </p:txBody>
      </p:sp>
      <p:sp>
        <p:nvSpPr>
          <p:cNvPr id="58373" name="Rectangle 5"/>
          <p:cNvSpPr>
            <a:spLocks noChangeArrowheads="1"/>
          </p:cNvSpPr>
          <p:nvPr/>
        </p:nvSpPr>
        <p:spPr bwMode="auto">
          <a:xfrm>
            <a:off x="4132263" y="1912938"/>
            <a:ext cx="2097087" cy="533400"/>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latin typeface="黑体" panose="02010609060101010101" pitchFamily="49" charset="-122"/>
                <a:ea typeface="黑体" panose="02010609060101010101" pitchFamily="49" charset="-122"/>
              </a:rPr>
              <a:t>辩证的唯物论</a:t>
            </a:r>
          </a:p>
        </p:txBody>
      </p:sp>
      <p:sp>
        <p:nvSpPr>
          <p:cNvPr id="58374" name="Rectangle 6"/>
          <p:cNvSpPr>
            <a:spLocks noChangeArrowheads="1"/>
          </p:cNvSpPr>
          <p:nvPr/>
        </p:nvSpPr>
        <p:spPr bwMode="auto">
          <a:xfrm>
            <a:off x="4132263" y="3829050"/>
            <a:ext cx="1714500" cy="533400"/>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latin typeface="黑体" panose="02010609060101010101" pitchFamily="49" charset="-122"/>
                <a:ea typeface="黑体" panose="02010609060101010101" pitchFamily="49" charset="-122"/>
              </a:rPr>
              <a:t>唯物的辩证法</a:t>
            </a:r>
          </a:p>
        </p:txBody>
      </p:sp>
      <p:sp>
        <p:nvSpPr>
          <p:cNvPr id="58375" name="Rectangle 7"/>
          <p:cNvSpPr>
            <a:spLocks noChangeArrowheads="1"/>
          </p:cNvSpPr>
          <p:nvPr/>
        </p:nvSpPr>
        <p:spPr bwMode="auto">
          <a:xfrm>
            <a:off x="4119563" y="2820988"/>
            <a:ext cx="2303462" cy="533400"/>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latin typeface="黑体" panose="02010609060101010101" pitchFamily="49" charset="-122"/>
                <a:ea typeface="黑体" panose="02010609060101010101" pitchFamily="49" charset="-122"/>
              </a:rPr>
              <a:t>辩证唯物主义认识论</a:t>
            </a:r>
          </a:p>
        </p:txBody>
      </p:sp>
      <p:sp>
        <p:nvSpPr>
          <p:cNvPr id="58376" name="Rectangle 8"/>
          <p:cNvSpPr>
            <a:spLocks noChangeArrowheads="1"/>
          </p:cNvSpPr>
          <p:nvPr/>
        </p:nvSpPr>
        <p:spPr bwMode="auto">
          <a:xfrm>
            <a:off x="4068763" y="4865688"/>
            <a:ext cx="1728787" cy="533400"/>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latin typeface="黑体" panose="02010609060101010101" pitchFamily="49" charset="-122"/>
                <a:ea typeface="黑体" panose="02010609060101010101" pitchFamily="49" charset="-122"/>
              </a:rPr>
              <a:t>社会历史观</a:t>
            </a:r>
          </a:p>
        </p:txBody>
      </p:sp>
      <p:sp>
        <p:nvSpPr>
          <p:cNvPr id="58377" name="Rectangle 9"/>
          <p:cNvSpPr>
            <a:spLocks noChangeArrowheads="1"/>
          </p:cNvSpPr>
          <p:nvPr/>
        </p:nvSpPr>
        <p:spPr bwMode="auto">
          <a:xfrm>
            <a:off x="3995738" y="5772150"/>
            <a:ext cx="2159000" cy="533400"/>
          </a:xfrm>
          <a:prstGeom prst="rect">
            <a:avLst/>
          </a:prstGeom>
          <a:solidFill>
            <a:schemeClr val="accent1"/>
          </a:solidFill>
          <a:ln w="9525">
            <a:solidFill>
              <a:schemeClr val="tx1"/>
            </a:solidFill>
            <a:miter lim="800000"/>
            <a:headEnd/>
            <a:tailEnd/>
          </a:ln>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latin typeface="黑体" panose="02010609060101010101" pitchFamily="49" charset="-122"/>
                <a:ea typeface="黑体" panose="02010609060101010101" pitchFamily="49" charset="-122"/>
              </a:rPr>
              <a:t>价值观（人生观）</a:t>
            </a:r>
          </a:p>
        </p:txBody>
      </p:sp>
      <p:sp>
        <p:nvSpPr>
          <p:cNvPr id="58378" name="Line 10"/>
          <p:cNvSpPr>
            <a:spLocks noChangeShapeType="1"/>
          </p:cNvSpPr>
          <p:nvPr/>
        </p:nvSpPr>
        <p:spPr bwMode="auto">
          <a:xfrm>
            <a:off x="977900" y="4114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Line 11"/>
          <p:cNvSpPr>
            <a:spLocks noChangeShapeType="1"/>
          </p:cNvSpPr>
          <p:nvPr/>
        </p:nvSpPr>
        <p:spPr bwMode="auto">
          <a:xfrm>
            <a:off x="2266950" y="4114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80" name="Line 12"/>
          <p:cNvSpPr>
            <a:spLocks noChangeShapeType="1"/>
          </p:cNvSpPr>
          <p:nvPr/>
        </p:nvSpPr>
        <p:spPr bwMode="auto">
          <a:xfrm>
            <a:off x="2495550" y="2971800"/>
            <a:ext cx="0" cy="2614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Line 13"/>
          <p:cNvSpPr>
            <a:spLocks noChangeShapeType="1"/>
          </p:cNvSpPr>
          <p:nvPr/>
        </p:nvSpPr>
        <p:spPr bwMode="auto">
          <a:xfrm>
            <a:off x="2495550" y="29718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2" name="Line 14"/>
          <p:cNvSpPr>
            <a:spLocks noChangeShapeType="1"/>
          </p:cNvSpPr>
          <p:nvPr/>
        </p:nvSpPr>
        <p:spPr bwMode="auto">
          <a:xfrm>
            <a:off x="2495550" y="558641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Line 15"/>
          <p:cNvSpPr>
            <a:spLocks noChangeShapeType="1"/>
          </p:cNvSpPr>
          <p:nvPr/>
        </p:nvSpPr>
        <p:spPr bwMode="auto">
          <a:xfrm>
            <a:off x="3635375" y="304006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84" name="Line 16"/>
          <p:cNvSpPr>
            <a:spLocks noChangeShapeType="1"/>
          </p:cNvSpPr>
          <p:nvPr/>
        </p:nvSpPr>
        <p:spPr bwMode="auto">
          <a:xfrm>
            <a:off x="3903663" y="2130425"/>
            <a:ext cx="0" cy="1943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85" name="Line 17"/>
          <p:cNvSpPr>
            <a:spLocks noChangeShapeType="1"/>
          </p:cNvSpPr>
          <p:nvPr/>
        </p:nvSpPr>
        <p:spPr bwMode="auto">
          <a:xfrm>
            <a:off x="3903663" y="306546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6" name="Line 18"/>
          <p:cNvSpPr>
            <a:spLocks noChangeShapeType="1"/>
          </p:cNvSpPr>
          <p:nvPr/>
        </p:nvSpPr>
        <p:spPr bwMode="auto">
          <a:xfrm>
            <a:off x="3903663" y="21304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7" name="Line 19"/>
          <p:cNvSpPr>
            <a:spLocks noChangeShapeType="1"/>
          </p:cNvSpPr>
          <p:nvPr/>
        </p:nvSpPr>
        <p:spPr bwMode="auto">
          <a:xfrm>
            <a:off x="3903663" y="40735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8388" name="Group 20"/>
          <p:cNvGrpSpPr>
            <a:grpSpLocks/>
          </p:cNvGrpSpPr>
          <p:nvPr/>
        </p:nvGrpSpPr>
        <p:grpSpPr bwMode="auto">
          <a:xfrm>
            <a:off x="3563938" y="5081588"/>
            <a:ext cx="444500" cy="1011237"/>
            <a:chOff x="0" y="0"/>
            <a:chExt cx="280" cy="637"/>
          </a:xfrm>
        </p:grpSpPr>
        <p:sp>
          <p:nvSpPr>
            <p:cNvPr id="58424" name="Line 21"/>
            <p:cNvSpPr>
              <a:spLocks noChangeShapeType="1"/>
            </p:cNvSpPr>
            <p:nvPr/>
          </p:nvSpPr>
          <p:spPr bwMode="auto">
            <a:xfrm>
              <a:off x="157" y="0"/>
              <a:ext cx="0" cy="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25" name="Line 22"/>
            <p:cNvSpPr>
              <a:spLocks noChangeShapeType="1"/>
            </p:cNvSpPr>
            <p:nvPr/>
          </p:nvSpPr>
          <p:spPr bwMode="auto">
            <a:xfrm>
              <a:off x="0" y="2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26" name="Line 23"/>
            <p:cNvSpPr>
              <a:spLocks noChangeShapeType="1"/>
            </p:cNvSpPr>
            <p:nvPr/>
          </p:nvSpPr>
          <p:spPr bwMode="auto">
            <a:xfrm>
              <a:off x="136" y="635"/>
              <a:ext cx="135"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427" name="Line 24"/>
            <p:cNvSpPr>
              <a:spLocks noChangeShapeType="1"/>
            </p:cNvSpPr>
            <p:nvPr/>
          </p:nvSpPr>
          <p:spPr bwMode="auto">
            <a:xfrm>
              <a:off x="136" y="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89" name="Group 25"/>
          <p:cNvGrpSpPr>
            <a:grpSpLocks/>
          </p:cNvGrpSpPr>
          <p:nvPr/>
        </p:nvGrpSpPr>
        <p:grpSpPr bwMode="auto">
          <a:xfrm>
            <a:off x="282575" y="4953000"/>
            <a:ext cx="1676400" cy="1828800"/>
            <a:chOff x="0" y="0"/>
            <a:chExt cx="1056" cy="1152"/>
          </a:xfrm>
        </p:grpSpPr>
        <p:sp>
          <p:nvSpPr>
            <p:cNvPr id="58420" name="Rectangle 26"/>
            <p:cNvSpPr>
              <a:spLocks noChangeArrowheads="1"/>
            </p:cNvSpPr>
            <p:nvPr/>
          </p:nvSpPr>
          <p:spPr bwMode="auto">
            <a:xfrm>
              <a:off x="0" y="816"/>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solidFill>
                    <a:srgbClr val="FF0000"/>
                  </a:solidFill>
                  <a:latin typeface="黑体" panose="02010609060101010101" pitchFamily="49" charset="-122"/>
                  <a:ea typeface="黑体" panose="02010609060101010101" pitchFamily="49" charset="-122"/>
                </a:rPr>
                <a:t>一般到个别</a:t>
              </a:r>
            </a:p>
          </p:txBody>
        </p:sp>
        <p:sp>
          <p:nvSpPr>
            <p:cNvPr id="58421" name="Line 27"/>
            <p:cNvSpPr>
              <a:spLocks noChangeShapeType="1"/>
            </p:cNvSpPr>
            <p:nvPr/>
          </p:nvSpPr>
          <p:spPr bwMode="auto">
            <a:xfrm flipH="1">
              <a:off x="103" y="0"/>
              <a:ext cx="0" cy="115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22" name="Line 28"/>
            <p:cNvSpPr>
              <a:spLocks noChangeShapeType="1"/>
            </p:cNvSpPr>
            <p:nvPr/>
          </p:nvSpPr>
          <p:spPr bwMode="auto">
            <a:xfrm>
              <a:off x="965" y="399"/>
              <a:ext cx="0" cy="75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23" name="Line 29"/>
            <p:cNvSpPr>
              <a:spLocks noChangeShapeType="1"/>
            </p:cNvSpPr>
            <p:nvPr/>
          </p:nvSpPr>
          <p:spPr bwMode="auto">
            <a:xfrm>
              <a:off x="103" y="1152"/>
              <a:ext cx="8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390" name="Group 30"/>
          <p:cNvGrpSpPr>
            <a:grpSpLocks/>
          </p:cNvGrpSpPr>
          <p:nvPr/>
        </p:nvGrpSpPr>
        <p:grpSpPr bwMode="auto">
          <a:xfrm>
            <a:off x="2051050" y="5586413"/>
            <a:ext cx="5472113" cy="1252537"/>
            <a:chOff x="0" y="0"/>
            <a:chExt cx="3447" cy="789"/>
          </a:xfrm>
        </p:grpSpPr>
        <p:grpSp>
          <p:nvGrpSpPr>
            <p:cNvPr id="58415" name="Group 31"/>
            <p:cNvGrpSpPr>
              <a:grpSpLocks/>
            </p:cNvGrpSpPr>
            <p:nvPr/>
          </p:nvGrpSpPr>
          <p:grpSpPr bwMode="auto">
            <a:xfrm>
              <a:off x="0" y="0"/>
              <a:ext cx="3447" cy="772"/>
              <a:chOff x="0" y="0"/>
              <a:chExt cx="3447" cy="772"/>
            </a:xfrm>
          </p:grpSpPr>
          <p:sp>
            <p:nvSpPr>
              <p:cNvPr id="58417" name="Line 32"/>
              <p:cNvSpPr>
                <a:spLocks noChangeShapeType="1"/>
              </p:cNvSpPr>
              <p:nvPr/>
            </p:nvSpPr>
            <p:spPr bwMode="auto">
              <a:xfrm>
                <a:off x="0" y="0"/>
                <a:ext cx="0" cy="77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18" name="Line 33"/>
              <p:cNvSpPr>
                <a:spLocks noChangeShapeType="1"/>
              </p:cNvSpPr>
              <p:nvPr/>
            </p:nvSpPr>
            <p:spPr bwMode="auto">
              <a:xfrm>
                <a:off x="0" y="771"/>
                <a:ext cx="3447"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19" name="Line 34"/>
              <p:cNvSpPr>
                <a:spLocks noChangeShapeType="1"/>
              </p:cNvSpPr>
              <p:nvPr/>
            </p:nvSpPr>
            <p:spPr bwMode="auto">
              <a:xfrm>
                <a:off x="3447" y="531"/>
                <a:ext cx="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8416" name="Rectangle 35"/>
            <p:cNvSpPr>
              <a:spLocks noChangeArrowheads="1"/>
            </p:cNvSpPr>
            <p:nvPr/>
          </p:nvSpPr>
          <p:spPr bwMode="auto">
            <a:xfrm>
              <a:off x="985" y="453"/>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a:solidFill>
                    <a:srgbClr val="FF0000"/>
                  </a:solidFill>
                  <a:latin typeface="黑体" panose="02010609060101010101" pitchFamily="49" charset="-122"/>
                  <a:ea typeface="黑体" panose="02010609060101010101" pitchFamily="49" charset="-122"/>
                </a:rPr>
                <a:t>整体与部分</a:t>
              </a:r>
            </a:p>
          </p:txBody>
        </p:sp>
      </p:grpSp>
      <p:sp>
        <p:nvSpPr>
          <p:cNvPr id="58391" name="Rectangle 36"/>
          <p:cNvSpPr>
            <a:spLocks noChangeArrowheads="1"/>
          </p:cNvSpPr>
          <p:nvPr/>
        </p:nvSpPr>
        <p:spPr bwMode="auto">
          <a:xfrm>
            <a:off x="1546225" y="2849563"/>
            <a:ext cx="661988" cy="2657475"/>
          </a:xfrm>
          <a:prstGeom prst="rect">
            <a:avLst/>
          </a:prstGeom>
          <a:solidFill>
            <a:schemeClr val="accent1"/>
          </a:solidFill>
          <a:ln w="9525">
            <a:solidFill>
              <a:schemeClr val="tx1"/>
            </a:solidFill>
            <a:miter lim="800000"/>
            <a:headEnd/>
            <a:tailEnd/>
          </a:ln>
        </p:spPr>
        <p:txBody>
          <a:bodyPr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sz="2400">
                <a:latin typeface="黑体" panose="02010609060101010101" pitchFamily="49" charset="-122"/>
                <a:ea typeface="黑体" panose="02010609060101010101" pitchFamily="49" charset="-122"/>
              </a:rPr>
              <a:t>马克思</a:t>
            </a:r>
          </a:p>
          <a:p>
            <a:pPr algn="ctr" eaLnBrk="1" hangingPunct="1"/>
            <a:r>
              <a:rPr lang="zh-CN" altLang="en-US" sz="2400">
                <a:latin typeface="黑体" panose="02010609060101010101" pitchFamily="49" charset="-122"/>
                <a:ea typeface="黑体" panose="02010609060101010101" pitchFamily="49" charset="-122"/>
              </a:rPr>
              <a:t>主义哲学</a:t>
            </a:r>
          </a:p>
        </p:txBody>
      </p:sp>
      <p:sp>
        <p:nvSpPr>
          <p:cNvPr id="58392" name="Text Box 37"/>
          <p:cNvSpPr txBox="1">
            <a:spLocks noChangeArrowheads="1"/>
          </p:cNvSpPr>
          <p:nvPr/>
        </p:nvSpPr>
        <p:spPr bwMode="auto">
          <a:xfrm>
            <a:off x="6731000" y="1600200"/>
            <a:ext cx="1971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探索世界的本质</a:t>
            </a:r>
          </a:p>
        </p:txBody>
      </p:sp>
      <p:sp>
        <p:nvSpPr>
          <p:cNvPr id="58393" name="Text Box 38"/>
          <p:cNvSpPr txBox="1">
            <a:spLocks noChangeArrowheads="1"/>
          </p:cNvSpPr>
          <p:nvPr/>
        </p:nvSpPr>
        <p:spPr bwMode="auto">
          <a:xfrm>
            <a:off x="6731000" y="2227263"/>
            <a:ext cx="1971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把握思维的奥妙</a:t>
            </a:r>
          </a:p>
        </p:txBody>
      </p:sp>
      <p:sp>
        <p:nvSpPr>
          <p:cNvPr id="58394" name="Text Box 39"/>
          <p:cNvSpPr txBox="1">
            <a:spLocks noChangeArrowheads="1"/>
          </p:cNvSpPr>
          <p:nvPr/>
        </p:nvSpPr>
        <p:spPr bwMode="auto">
          <a:xfrm>
            <a:off x="6731000" y="2874963"/>
            <a:ext cx="1971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求索真理的历程</a:t>
            </a:r>
          </a:p>
        </p:txBody>
      </p:sp>
      <p:sp>
        <p:nvSpPr>
          <p:cNvPr id="58395" name="Text Box 40"/>
          <p:cNvSpPr txBox="1">
            <a:spLocks noChangeArrowheads="1"/>
          </p:cNvSpPr>
          <p:nvPr/>
        </p:nvSpPr>
        <p:spPr bwMode="auto">
          <a:xfrm>
            <a:off x="6443663" y="3571875"/>
            <a:ext cx="955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联系观</a:t>
            </a:r>
          </a:p>
        </p:txBody>
      </p:sp>
      <p:sp>
        <p:nvSpPr>
          <p:cNvPr id="58396" name="Text Box 41"/>
          <p:cNvSpPr txBox="1">
            <a:spLocks noChangeArrowheads="1"/>
          </p:cNvSpPr>
          <p:nvPr/>
        </p:nvSpPr>
        <p:spPr bwMode="auto">
          <a:xfrm>
            <a:off x="7596188" y="3571875"/>
            <a:ext cx="955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发展观</a:t>
            </a:r>
          </a:p>
        </p:txBody>
      </p:sp>
      <p:sp>
        <p:nvSpPr>
          <p:cNvPr id="58397" name="Text Box 42"/>
          <p:cNvSpPr txBox="1">
            <a:spLocks noChangeArrowheads="1"/>
          </p:cNvSpPr>
          <p:nvPr/>
        </p:nvSpPr>
        <p:spPr bwMode="auto">
          <a:xfrm>
            <a:off x="6443663" y="4219575"/>
            <a:ext cx="955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矛盾观</a:t>
            </a:r>
          </a:p>
        </p:txBody>
      </p:sp>
      <p:sp>
        <p:nvSpPr>
          <p:cNvPr id="58398" name="Text Box 43"/>
          <p:cNvSpPr txBox="1">
            <a:spLocks noChangeArrowheads="1"/>
          </p:cNvSpPr>
          <p:nvPr/>
        </p:nvSpPr>
        <p:spPr bwMode="auto">
          <a:xfrm>
            <a:off x="7596188" y="4244975"/>
            <a:ext cx="1463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辩证否定观</a:t>
            </a:r>
          </a:p>
        </p:txBody>
      </p:sp>
      <p:sp>
        <p:nvSpPr>
          <p:cNvPr id="58399" name="Text Box 44"/>
          <p:cNvSpPr txBox="1">
            <a:spLocks noChangeArrowheads="1"/>
          </p:cNvSpPr>
          <p:nvPr/>
        </p:nvSpPr>
        <p:spPr bwMode="auto">
          <a:xfrm>
            <a:off x="6084888" y="4937125"/>
            <a:ext cx="1971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寻觅社会的真谛</a:t>
            </a:r>
          </a:p>
        </p:txBody>
      </p:sp>
      <p:sp>
        <p:nvSpPr>
          <p:cNvPr id="58400" name="Text Box 45"/>
          <p:cNvSpPr txBox="1">
            <a:spLocks noChangeArrowheads="1"/>
          </p:cNvSpPr>
          <p:nvPr/>
        </p:nvSpPr>
        <p:spPr bwMode="auto">
          <a:xfrm>
            <a:off x="6477000" y="5772150"/>
            <a:ext cx="1971675" cy="406400"/>
          </a:xfrm>
          <a:prstGeom prst="rect">
            <a:avLst/>
          </a:prstGeom>
          <a:solidFill>
            <a:schemeClr val="accent1"/>
          </a:solidFill>
          <a:ln w="9525">
            <a:solidFill>
              <a:schemeClr val="tx1"/>
            </a:solidFill>
            <a:miter lim="800000"/>
            <a:headEnd/>
            <a:tailEnd/>
          </a:ln>
        </p:spPr>
        <p:txBody>
          <a:bodyPr wrap="none" lIns="91430" tIns="45715" rIns="91430" bIns="45715">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800000"/>
                </a:solidFill>
                <a:ea typeface="黑体" panose="02010609060101010101" pitchFamily="49" charset="-122"/>
              </a:rPr>
              <a:t>实现人生的价值</a:t>
            </a:r>
          </a:p>
        </p:txBody>
      </p:sp>
      <p:sp>
        <p:nvSpPr>
          <p:cNvPr id="58401" name="Line 46"/>
          <p:cNvSpPr>
            <a:spLocks noChangeShapeType="1"/>
          </p:cNvSpPr>
          <p:nvPr/>
        </p:nvSpPr>
        <p:spPr bwMode="auto">
          <a:xfrm>
            <a:off x="5795963" y="515461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2" name="Line 47"/>
          <p:cNvSpPr>
            <a:spLocks noChangeShapeType="1"/>
          </p:cNvSpPr>
          <p:nvPr/>
        </p:nvSpPr>
        <p:spPr bwMode="auto">
          <a:xfrm>
            <a:off x="6215063" y="601821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8403" name="Group 48"/>
          <p:cNvGrpSpPr>
            <a:grpSpLocks/>
          </p:cNvGrpSpPr>
          <p:nvPr/>
        </p:nvGrpSpPr>
        <p:grpSpPr bwMode="auto">
          <a:xfrm>
            <a:off x="5865813" y="3714750"/>
            <a:ext cx="433387" cy="792163"/>
            <a:chOff x="0" y="0"/>
            <a:chExt cx="280" cy="637"/>
          </a:xfrm>
        </p:grpSpPr>
        <p:sp>
          <p:nvSpPr>
            <p:cNvPr id="58411" name="Line 49"/>
            <p:cNvSpPr>
              <a:spLocks noChangeShapeType="1"/>
            </p:cNvSpPr>
            <p:nvPr/>
          </p:nvSpPr>
          <p:spPr bwMode="auto">
            <a:xfrm>
              <a:off x="157" y="0"/>
              <a:ext cx="0" cy="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12" name="Line 50"/>
            <p:cNvSpPr>
              <a:spLocks noChangeShapeType="1"/>
            </p:cNvSpPr>
            <p:nvPr/>
          </p:nvSpPr>
          <p:spPr bwMode="auto">
            <a:xfrm>
              <a:off x="0" y="2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13" name="Line 51"/>
            <p:cNvSpPr>
              <a:spLocks noChangeShapeType="1"/>
            </p:cNvSpPr>
            <p:nvPr/>
          </p:nvSpPr>
          <p:spPr bwMode="auto">
            <a:xfrm>
              <a:off x="136" y="635"/>
              <a:ext cx="135"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414" name="Line 52"/>
            <p:cNvSpPr>
              <a:spLocks noChangeShapeType="1"/>
            </p:cNvSpPr>
            <p:nvPr/>
          </p:nvSpPr>
          <p:spPr bwMode="auto">
            <a:xfrm>
              <a:off x="136" y="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404" name="Group 53"/>
          <p:cNvGrpSpPr>
            <a:grpSpLocks/>
          </p:cNvGrpSpPr>
          <p:nvPr/>
        </p:nvGrpSpPr>
        <p:grpSpPr bwMode="auto">
          <a:xfrm>
            <a:off x="6227763" y="1770063"/>
            <a:ext cx="433387" cy="792162"/>
            <a:chOff x="0" y="0"/>
            <a:chExt cx="280" cy="637"/>
          </a:xfrm>
        </p:grpSpPr>
        <p:sp>
          <p:nvSpPr>
            <p:cNvPr id="58407" name="Line 54"/>
            <p:cNvSpPr>
              <a:spLocks noChangeShapeType="1"/>
            </p:cNvSpPr>
            <p:nvPr/>
          </p:nvSpPr>
          <p:spPr bwMode="auto">
            <a:xfrm>
              <a:off x="157" y="0"/>
              <a:ext cx="0" cy="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8" name="Line 55"/>
            <p:cNvSpPr>
              <a:spLocks noChangeShapeType="1"/>
            </p:cNvSpPr>
            <p:nvPr/>
          </p:nvSpPr>
          <p:spPr bwMode="auto">
            <a:xfrm>
              <a:off x="0" y="2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9" name="Line 56"/>
            <p:cNvSpPr>
              <a:spLocks noChangeShapeType="1"/>
            </p:cNvSpPr>
            <p:nvPr/>
          </p:nvSpPr>
          <p:spPr bwMode="auto">
            <a:xfrm>
              <a:off x="136" y="635"/>
              <a:ext cx="135"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410" name="Line 57"/>
            <p:cNvSpPr>
              <a:spLocks noChangeShapeType="1"/>
            </p:cNvSpPr>
            <p:nvPr/>
          </p:nvSpPr>
          <p:spPr bwMode="auto">
            <a:xfrm>
              <a:off x="136" y="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8405" name="Line 58"/>
          <p:cNvSpPr>
            <a:spLocks noChangeShapeType="1"/>
          </p:cNvSpPr>
          <p:nvPr/>
        </p:nvSpPr>
        <p:spPr bwMode="auto">
          <a:xfrm>
            <a:off x="6443663" y="306546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6" name="Rectangle 59"/>
          <p:cNvSpPr>
            <a:spLocks noChangeArrowheads="1"/>
          </p:cNvSpPr>
          <p:nvPr/>
        </p:nvSpPr>
        <p:spPr bwMode="auto">
          <a:xfrm>
            <a:off x="0" y="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solidFill>
                  <a:srgbClr val="000066"/>
                </a:solidFill>
              </a:rPr>
              <a:t>1</a:t>
            </a:r>
            <a:r>
              <a:rPr lang="zh-CN" altLang="en-US">
                <a:solidFill>
                  <a:srgbClr val="000066"/>
                </a:solidFill>
              </a:rPr>
              <a:t>、生活与哲学的主线索</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68313" y="0"/>
            <a:ext cx="8001000" cy="719138"/>
          </a:xfrm>
        </p:spPr>
        <p:txBody>
          <a:bodyPr/>
          <a:lstStyle/>
          <a:p>
            <a:r>
              <a:rPr lang="zh-CN" altLang="en-US" sz="3200" b="1" smtClean="0">
                <a:solidFill>
                  <a:schemeClr val="tx1"/>
                </a:solidFill>
              </a:rPr>
              <a:t>2、近年生活与哲学主观题的启示</a:t>
            </a:r>
          </a:p>
        </p:txBody>
      </p:sp>
      <p:graphicFrame>
        <p:nvGraphicFramePr>
          <p:cNvPr id="115816" name="Group 104"/>
          <p:cNvGraphicFramePr>
            <a:graphicFrameLocks noGrp="1"/>
          </p:cNvGraphicFramePr>
          <p:nvPr>
            <p:ph idx="4294967295"/>
          </p:nvPr>
        </p:nvGraphicFramePr>
        <p:xfrm>
          <a:off x="250825" y="908050"/>
          <a:ext cx="8534400" cy="6494463"/>
        </p:xfrm>
        <a:graphic>
          <a:graphicData uri="http://schemas.openxmlformats.org/drawingml/2006/table">
            <a:tbl>
              <a:tblPr/>
              <a:tblGrid>
                <a:gridCol w="792163"/>
                <a:gridCol w="7040562"/>
                <a:gridCol w="701675"/>
              </a:tblGrid>
              <a:tr h="366713">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年份</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设问</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分值</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rowSpan="2">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2010</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）运用哲学知识，对材料一中“经济不景气成就文化产业发展是一条规律”的推断的合理性和严谨性作简要评析。</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14</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3</a:t>
                      </a:r>
                      <a:r>
                        <a:rPr kumimoji="0" lang="zh-CN" alt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）请对制定文化强省</a:t>
                      </a:r>
                      <a:r>
                        <a:rPr kumimoji="0" 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市</a:t>
                      </a:r>
                      <a:r>
                        <a:rPr kumimoji="0" 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rgbClr val="3366FF"/>
                          </a:solidFill>
                          <a:effectLst/>
                          <a:latin typeface="宋体" pitchFamily="2" charset="-122"/>
                          <a:ea typeface="宋体" pitchFamily="2" charset="-122"/>
                          <a:cs typeface="Times New Roman" pitchFamily="18" charset="0"/>
                        </a:rPr>
                        <a:t>战略提出方法论的建议。</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2011</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）运用社会意识具有相对独立性原理，说明妈祖文化为什么千余年绵延不绝，不断发展。</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rowSpan="2">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2012</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）结合材料，运用辩证否定观分析为什么科研人员能够成功开发龙脑？</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）结合材料，就更好的弘扬中医药文化提出两条方法论建议。</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rowSpan="3">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2013</a:t>
                      </a: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4</a:t>
                      </a:r>
                      <a:endPar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现代汉语词典</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收录西文字母词引起的争论深化了人们的</a:t>
                      </a:r>
                    </a:p>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认识。结合材料，运用认识论知识，说明“争论有利于认识的发展。”</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a:t>
                      </a:r>
                      <a:r>
                        <a:rPr kumimoji="0" 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rgbClr val="3366FF"/>
                          </a:solidFill>
                          <a:effectLst/>
                          <a:latin typeface="Times New Roman" pitchFamily="18" charset="0"/>
                          <a:ea typeface="宋体" pitchFamily="2" charset="-122"/>
                          <a:cs typeface="Times New Roman" pitchFamily="18" charset="0"/>
                        </a:rPr>
                        <a:t>）真理面前人人平等，假如你是争论的一方，在争论中应该怎样坚持这一原则？</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1363">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1800" b="1" i="0" u="none" strike="noStrike" cap="none" normalizeH="0" baseline="0" smtClean="0">
                          <a:ln>
                            <a:noFill/>
                          </a:ln>
                          <a:solidFill>
                            <a:srgbClr val="0033CC"/>
                          </a:solidFill>
                          <a:effectLst/>
                          <a:latin typeface="宋体" pitchFamily="2" charset="-122"/>
                          <a:ea typeface="宋体" pitchFamily="2" charset="-122"/>
                        </a:rPr>
                        <a:t>(2)有人从钱学森的经历中得出结论：“有什么样的教学观念，就有什么样的学生。”你如何评价这种观点?请运用意识作用的原理说明理由。</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3300">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altLang="zh-CN" sz="1800" b="0" i="0" u="none" strike="noStrike" cap="none" normalizeH="0" baseline="0" smtClean="0">
                          <a:ln>
                            <a:noFill/>
                          </a:ln>
                          <a:solidFill>
                            <a:schemeClr val="tx1"/>
                          </a:solidFill>
                          <a:effectLst/>
                          <a:latin typeface="Century Schoolbook" pitchFamily="18" charset="0"/>
                          <a:ea typeface="宋体" pitchFamily="2" charset="-122"/>
                        </a:rPr>
                        <a:t>2015</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zh-CN" altLang="en-US" sz="2000" b="1" i="0" u="none" strike="noStrike" cap="none" normalizeH="0" baseline="0" smtClean="0">
                          <a:ln>
                            <a:noFill/>
                          </a:ln>
                          <a:solidFill>
                            <a:schemeClr val="tx1"/>
                          </a:solidFill>
                          <a:effectLst/>
                          <a:latin typeface="Century Schoolbook" pitchFamily="18" charset="0"/>
                          <a:ea typeface="宋体" pitchFamily="2" charset="-122"/>
                        </a:rPr>
                        <a:t>（</a:t>
                      </a:r>
                      <a:r>
                        <a:rPr kumimoji="0" lang="en-US" altLang="zh-CN" sz="2000" b="1" i="0" u="none" strike="noStrike" cap="none" normalizeH="0" baseline="0" smtClean="0">
                          <a:ln>
                            <a:noFill/>
                          </a:ln>
                          <a:solidFill>
                            <a:schemeClr val="tx1"/>
                          </a:solidFill>
                          <a:effectLst/>
                          <a:latin typeface="Century Schoolbook" pitchFamily="18" charset="0"/>
                          <a:ea typeface="宋体" pitchFamily="2" charset="-122"/>
                        </a:rPr>
                        <a:t>2</a:t>
                      </a:r>
                      <a:r>
                        <a:rPr kumimoji="0" lang="zh-CN" altLang="en-US" sz="2000" b="1" i="0" u="none" strike="noStrike" cap="none" normalizeH="0" baseline="0" smtClean="0">
                          <a:ln>
                            <a:noFill/>
                          </a:ln>
                          <a:solidFill>
                            <a:schemeClr val="tx1"/>
                          </a:solidFill>
                          <a:effectLst/>
                          <a:latin typeface="Century Schoolbook" pitchFamily="18" charset="0"/>
                          <a:ea typeface="宋体" pitchFamily="2" charset="-122"/>
                        </a:rPr>
                        <a:t>）运用认识论的相关知识并结合材料，分析不同学者从</a:t>
                      </a:r>
                      <a:r>
                        <a:rPr kumimoji="0" lang="en-US" altLang="zh-CN" sz="2000" b="1" i="0" u="none" strike="noStrike" cap="none" normalizeH="0" baseline="0" smtClean="0">
                          <a:ln>
                            <a:noFill/>
                          </a:ln>
                          <a:solidFill>
                            <a:schemeClr val="tx1"/>
                          </a:solidFill>
                          <a:effectLst/>
                          <a:latin typeface="Century Schoolbook" pitchFamily="18" charset="0"/>
                          <a:ea typeface="宋体" pitchFamily="2" charset="-122"/>
                        </a:rPr>
                        <a:t>《</a:t>
                      </a:r>
                      <a:r>
                        <a:rPr kumimoji="0" lang="zh-CN" altLang="en-US" sz="2000" b="1" i="0" u="none" strike="noStrike" cap="none" normalizeH="0" baseline="0" smtClean="0">
                          <a:ln>
                            <a:noFill/>
                          </a:ln>
                          <a:solidFill>
                            <a:schemeClr val="tx1"/>
                          </a:solidFill>
                          <a:effectLst/>
                          <a:latin typeface="Century Schoolbook" pitchFamily="18" charset="0"/>
                          <a:ea typeface="宋体" pitchFamily="2" charset="-122"/>
                        </a:rPr>
                        <a:t>记住乡愁</a:t>
                      </a:r>
                      <a:r>
                        <a:rPr kumimoji="0" lang="en-US" altLang="zh-CN" sz="2000" b="1" i="0" u="none" strike="noStrike" cap="none" normalizeH="0" baseline="0" smtClean="0">
                          <a:ln>
                            <a:noFill/>
                          </a:ln>
                          <a:solidFill>
                            <a:schemeClr val="tx1"/>
                          </a:solidFill>
                          <a:effectLst/>
                          <a:latin typeface="Century Schoolbook" pitchFamily="18" charset="0"/>
                          <a:ea typeface="宋体" pitchFamily="2" charset="-122"/>
                        </a:rPr>
                        <a:t>》</a:t>
                      </a:r>
                      <a:r>
                        <a:rPr kumimoji="0" lang="zh-CN" altLang="en-US" sz="2000" b="1" i="0" u="none" strike="noStrike" cap="none" normalizeH="0" baseline="0" smtClean="0">
                          <a:ln>
                            <a:noFill/>
                          </a:ln>
                          <a:solidFill>
                            <a:schemeClr val="tx1"/>
                          </a:solidFill>
                          <a:effectLst/>
                          <a:latin typeface="Century Schoolbook" pitchFamily="18" charset="0"/>
                          <a:ea typeface="宋体" pitchFamily="2" charset="-122"/>
                        </a:rPr>
                        <a:t>中获得不同感受的原因。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1"/>
                        </a:buClr>
                        <a:buSzPct val="70000"/>
                        <a:buFont typeface="Arial" pitchFamily="34" charset="0"/>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p:txBody>
          <a:bodyPr anchor="ctr"/>
          <a:lstStyle/>
          <a:p>
            <a:pPr eaLnBrk="1" hangingPunct="1"/>
            <a:r>
              <a:rPr lang="zh-CN" altLang="en-US" sz="3600" b="1" smtClean="0">
                <a:solidFill>
                  <a:srgbClr val="FF0000"/>
                </a:solidFill>
              </a:rPr>
              <a:t>结论一</a:t>
            </a:r>
          </a:p>
        </p:txBody>
      </p:sp>
      <p:sp>
        <p:nvSpPr>
          <p:cNvPr id="62467" name="内容占位符 3"/>
          <p:cNvSpPr>
            <a:spLocks noGrp="1"/>
          </p:cNvSpPr>
          <p:nvPr>
            <p:ph idx="4294967295"/>
          </p:nvPr>
        </p:nvSpPr>
        <p:spPr>
          <a:xfrm>
            <a:off x="428625" y="1357313"/>
            <a:ext cx="8229600" cy="5257800"/>
          </a:xfrm>
          <a:ln>
            <a:solidFill>
              <a:srgbClr val="FF0000"/>
            </a:solidFill>
            <a:miter lim="800000"/>
            <a:headEnd/>
            <a:tailEnd/>
          </a:ln>
        </p:spPr>
        <p:txBody>
          <a:bodyPr/>
          <a:lstStyle/>
          <a:p>
            <a:pPr eaLnBrk="1" hangingPunct="1"/>
            <a:r>
              <a:rPr lang="zh-CN" altLang="en-US" smtClean="0"/>
              <a:t>真理的客观性、具体性、条件性</a:t>
            </a:r>
          </a:p>
          <a:p>
            <a:pPr eaLnBrk="1" hangingPunct="1"/>
            <a:r>
              <a:rPr lang="zh-CN" altLang="en-US" smtClean="0"/>
              <a:t>联系客观性</a:t>
            </a:r>
            <a:endParaRPr lang="en-US" altLang="zh-CN" smtClean="0"/>
          </a:p>
          <a:p>
            <a:pPr eaLnBrk="1" hangingPunct="1"/>
            <a:r>
              <a:rPr lang="zh-CN" altLang="en-US" smtClean="0"/>
              <a:t>联系多样性</a:t>
            </a:r>
            <a:endParaRPr lang="en-US" altLang="zh-CN" smtClean="0"/>
          </a:p>
          <a:p>
            <a:pPr eaLnBrk="1" hangingPunct="1"/>
            <a:r>
              <a:rPr lang="zh-CN" altLang="en-US" smtClean="0"/>
              <a:t>系统与要素</a:t>
            </a:r>
            <a:endParaRPr lang="en-US" altLang="zh-CN" smtClean="0"/>
          </a:p>
          <a:p>
            <a:pPr eaLnBrk="1" hangingPunct="1"/>
            <a:r>
              <a:rPr lang="zh-CN" altLang="en-US" smtClean="0"/>
              <a:t>发展的实质</a:t>
            </a:r>
            <a:endParaRPr lang="en-US" altLang="zh-CN" smtClean="0"/>
          </a:p>
          <a:p>
            <a:pPr eaLnBrk="1" hangingPunct="1"/>
            <a:r>
              <a:rPr lang="zh-CN" altLang="en-US" smtClean="0"/>
              <a:t>矛盾的基本属性</a:t>
            </a:r>
            <a:endParaRPr lang="en-US" altLang="zh-CN" smtClean="0"/>
          </a:p>
          <a:p>
            <a:pPr eaLnBrk="1" hangingPunct="1"/>
            <a:r>
              <a:rPr lang="zh-CN" altLang="en-US" smtClean="0"/>
              <a:t>革命的批判的精神</a:t>
            </a:r>
            <a:endParaRPr lang="en-US" altLang="zh-CN" smtClean="0"/>
          </a:p>
          <a:p>
            <a:pPr eaLnBrk="1" hangingPunct="1"/>
            <a:r>
              <a:rPr lang="zh-CN" altLang="en-US" smtClean="0"/>
              <a:t>社会意识的相对独立性</a:t>
            </a:r>
            <a:endParaRPr lang="en-US" altLang="zh-CN" smtClean="0"/>
          </a:p>
          <a:p>
            <a:pPr eaLnBrk="1" hangingPunct="1"/>
            <a:r>
              <a:rPr lang="zh-CN" altLang="en-US" smtClean="0"/>
              <a:t>价值判断与价值选择的社会历史性</a:t>
            </a:r>
            <a:endParaRPr lang="en-US" altLang="zh-CN" smtClean="0"/>
          </a:p>
          <a:p>
            <a:pPr eaLnBrk="1" hangingPunct="1"/>
            <a:r>
              <a:rPr lang="zh-CN" altLang="en-US" smtClean="0"/>
              <a:t>人民群众是精神财富的创造者</a:t>
            </a:r>
          </a:p>
          <a:p>
            <a:pPr eaLnBrk="1" hangingPunct="1"/>
            <a:r>
              <a:rPr lang="zh-CN" altLang="en-US" smtClean="0"/>
              <a:t>人生价值的实现途径</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457200" y="381000"/>
            <a:ext cx="7467600" cy="641350"/>
          </a:xfrm>
          <a:prstGeom prst="rect">
            <a:avLst/>
          </a:prstGeom>
          <a:noFill/>
          <a:ln w="9525">
            <a:noFill/>
            <a:miter lim="800000"/>
            <a:headEnd/>
            <a:tailEnd/>
          </a:ln>
        </p:spPr>
        <p:txBody>
          <a:bodyPr lIns="92382" tIns="46191" rIns="92382" bIns="46191">
            <a:spAutoFit/>
          </a:bodyPr>
          <a:lstStyle/>
          <a:p>
            <a:pPr defTabSz="923925">
              <a:spcBef>
                <a:spcPct val="50000"/>
              </a:spcBef>
              <a:defRPr/>
            </a:pPr>
            <a:r>
              <a:rPr lang="en-US" sz="3600">
                <a:effectLst>
                  <a:outerShdw blurRad="38100" dist="38100" dir="2700000" algn="tl">
                    <a:srgbClr val="C0C0C0"/>
                  </a:outerShdw>
                </a:effectLst>
                <a:ea typeface="黑体" pitchFamily="49" charset="-122"/>
              </a:rPr>
              <a:t>▲</a:t>
            </a:r>
            <a:r>
              <a:rPr lang="zh-CN" altLang="en-US" sz="3600">
                <a:solidFill>
                  <a:srgbClr val="FF0000"/>
                </a:solidFill>
                <a:effectLst>
                  <a:outerShdw blurRad="38100" dist="38100" dir="2700000" algn="tl">
                    <a:srgbClr val="C0C0C0"/>
                  </a:outerShdw>
                </a:effectLst>
                <a:latin typeface="黑体" pitchFamily="49" charset="-122"/>
                <a:ea typeface="黑体" pitchFamily="49" charset="-122"/>
              </a:rPr>
              <a:t>怎样做到具体问题具体分析？</a:t>
            </a:r>
          </a:p>
        </p:txBody>
      </p:sp>
      <p:sp>
        <p:nvSpPr>
          <p:cNvPr id="120835" name="Text Box 3"/>
          <p:cNvSpPr txBox="1">
            <a:spLocks noChangeArrowheads="1"/>
          </p:cNvSpPr>
          <p:nvPr/>
        </p:nvSpPr>
        <p:spPr bwMode="auto">
          <a:xfrm>
            <a:off x="503238" y="1262063"/>
            <a:ext cx="8047037" cy="949325"/>
          </a:xfrm>
          <a:prstGeom prst="rect">
            <a:avLst/>
          </a:prstGeom>
          <a:noFill/>
          <a:ln w="9525">
            <a:noFill/>
            <a:miter lim="800000"/>
            <a:headEnd/>
            <a:tailEnd/>
          </a:ln>
        </p:spPr>
        <p:txBody>
          <a:bodyPr lIns="92382" tIns="46191" rIns="92382" bIns="46191">
            <a:spAutoFit/>
          </a:bodyPr>
          <a:lstStyle/>
          <a:p>
            <a:pPr defTabSz="923925">
              <a:spcBef>
                <a:spcPct val="50000"/>
              </a:spcBef>
              <a:defRPr/>
            </a:pPr>
            <a:r>
              <a:rPr lang="en-US" sz="2800">
                <a:effectLst>
                  <a:outerShdw blurRad="38100" dist="38100" dir="2700000" algn="tl">
                    <a:srgbClr val="C0C0C0"/>
                  </a:outerShdw>
                </a:effectLst>
                <a:latin typeface="Times New Roman" pitchFamily="18" charset="0"/>
                <a:ea typeface="黑体" pitchFamily="49" charset="-122"/>
              </a:rPr>
              <a:t>①</a:t>
            </a:r>
            <a:r>
              <a:rPr lang="zh-CN" altLang="en-US" sz="2800">
                <a:effectLst>
                  <a:outerShdw blurRad="38100" dist="38100" dir="2700000" algn="tl">
                    <a:srgbClr val="C0C0C0"/>
                  </a:outerShdw>
                </a:effectLst>
                <a:latin typeface="Times New Roman" pitchFamily="18" charset="0"/>
                <a:ea typeface="黑体" pitchFamily="49" charset="-122"/>
              </a:rPr>
              <a:t>在矛盾普遍性原理的指导下，具体分析矛盾的特殊性，并找出解决矛盾的正确方法。</a:t>
            </a:r>
            <a:r>
              <a:rPr lang="zh-CN" altLang="en-US" sz="2800">
                <a:solidFill>
                  <a:srgbClr val="FF0000"/>
                </a:solidFill>
                <a:effectLst>
                  <a:outerShdw blurRad="38100" dist="38100" dir="2700000" algn="tl">
                    <a:srgbClr val="C0C0C0"/>
                  </a:outerShdw>
                </a:effectLst>
                <a:latin typeface="Times New Roman" pitchFamily="18" charset="0"/>
                <a:ea typeface="黑体" pitchFamily="49" charset="-122"/>
              </a:rPr>
              <a:t>（含义）</a:t>
            </a:r>
          </a:p>
        </p:txBody>
      </p:sp>
      <p:sp>
        <p:nvSpPr>
          <p:cNvPr id="120836" name="Text Box 4"/>
          <p:cNvSpPr txBox="1">
            <a:spLocks noChangeArrowheads="1"/>
          </p:cNvSpPr>
          <p:nvPr/>
        </p:nvSpPr>
        <p:spPr bwMode="auto">
          <a:xfrm>
            <a:off x="501650" y="2300288"/>
            <a:ext cx="8231188" cy="520700"/>
          </a:xfrm>
          <a:prstGeom prst="rect">
            <a:avLst/>
          </a:prstGeom>
          <a:noFill/>
          <a:ln w="9525">
            <a:noFill/>
            <a:miter lim="800000"/>
            <a:headEnd/>
            <a:tailEnd/>
          </a:ln>
        </p:spPr>
        <p:txBody>
          <a:bodyPr lIns="92382" tIns="46191" rIns="92382" bIns="46191">
            <a:spAutoFit/>
          </a:bodyPr>
          <a:lstStyle/>
          <a:p>
            <a:pPr defTabSz="923925">
              <a:spcBef>
                <a:spcPct val="50000"/>
              </a:spcBef>
              <a:defRPr/>
            </a:pPr>
            <a:r>
              <a:rPr lang="en-US" sz="2800">
                <a:effectLst>
                  <a:outerShdw blurRad="38100" dist="38100" dir="2700000" algn="tl">
                    <a:srgbClr val="C0C0C0"/>
                  </a:outerShdw>
                </a:effectLst>
                <a:latin typeface="Times New Roman" pitchFamily="18" charset="0"/>
                <a:ea typeface="黑体" pitchFamily="49" charset="-122"/>
              </a:rPr>
              <a:t>②</a:t>
            </a:r>
            <a:r>
              <a:rPr lang="zh-CN" altLang="en-US" sz="2800">
                <a:effectLst>
                  <a:outerShdw blurRad="38100" dist="38100" dir="2700000" algn="tl">
                    <a:srgbClr val="C0C0C0"/>
                  </a:outerShdw>
                </a:effectLst>
                <a:latin typeface="Times New Roman" pitchFamily="18" charset="0"/>
                <a:ea typeface="黑体" pitchFamily="49" charset="-122"/>
              </a:rPr>
              <a:t>不同事物有不同的矛盾。</a:t>
            </a:r>
          </a:p>
        </p:txBody>
      </p:sp>
      <p:sp>
        <p:nvSpPr>
          <p:cNvPr id="120837" name="Text Box 5"/>
          <p:cNvSpPr txBox="1">
            <a:spLocks noChangeArrowheads="1"/>
          </p:cNvSpPr>
          <p:nvPr/>
        </p:nvSpPr>
        <p:spPr bwMode="auto">
          <a:xfrm>
            <a:off x="501650" y="3022600"/>
            <a:ext cx="8323263" cy="949325"/>
          </a:xfrm>
          <a:prstGeom prst="rect">
            <a:avLst/>
          </a:prstGeom>
          <a:noFill/>
          <a:ln w="9525">
            <a:noFill/>
            <a:miter lim="800000"/>
            <a:headEnd/>
            <a:tailEnd/>
          </a:ln>
        </p:spPr>
        <p:txBody>
          <a:bodyPr lIns="92382" tIns="46191" rIns="92382" bIns="46191">
            <a:spAutoFit/>
          </a:bodyPr>
          <a:lstStyle/>
          <a:p>
            <a:pPr defTabSz="923925">
              <a:spcBef>
                <a:spcPct val="50000"/>
              </a:spcBef>
              <a:defRPr/>
            </a:pPr>
            <a:r>
              <a:rPr lang="en-US" sz="2800">
                <a:effectLst>
                  <a:outerShdw blurRad="38100" dist="38100" dir="2700000" algn="tl">
                    <a:srgbClr val="C0C0C0"/>
                  </a:outerShdw>
                </a:effectLst>
                <a:latin typeface="Times New Roman" pitchFamily="18" charset="0"/>
                <a:ea typeface="黑体" pitchFamily="49" charset="-122"/>
              </a:rPr>
              <a:t>③</a:t>
            </a:r>
            <a:r>
              <a:rPr lang="zh-CN" altLang="en-US" sz="2800">
                <a:effectLst>
                  <a:outerShdw blurRad="38100" dist="38100" dir="2700000" algn="tl">
                    <a:srgbClr val="C0C0C0"/>
                  </a:outerShdw>
                </a:effectLst>
                <a:latin typeface="Times New Roman" pitchFamily="18" charset="0"/>
                <a:ea typeface="黑体" pitchFamily="49" charset="-122"/>
              </a:rPr>
              <a:t>同一事物在发展的不同过程和不同阶段上有不同的矛盾。</a:t>
            </a:r>
          </a:p>
        </p:txBody>
      </p:sp>
      <p:sp>
        <p:nvSpPr>
          <p:cNvPr id="120838" name="Text Box 6"/>
          <p:cNvSpPr txBox="1">
            <a:spLocks noChangeArrowheads="1"/>
          </p:cNvSpPr>
          <p:nvPr/>
        </p:nvSpPr>
        <p:spPr bwMode="auto">
          <a:xfrm>
            <a:off x="501650" y="4060825"/>
            <a:ext cx="8323263" cy="949325"/>
          </a:xfrm>
          <a:prstGeom prst="rect">
            <a:avLst/>
          </a:prstGeom>
          <a:noFill/>
          <a:ln w="9525">
            <a:noFill/>
            <a:miter lim="800000"/>
            <a:headEnd/>
            <a:tailEnd/>
          </a:ln>
        </p:spPr>
        <p:txBody>
          <a:bodyPr lIns="92382" tIns="46191" rIns="92382" bIns="46191">
            <a:spAutoFit/>
          </a:bodyPr>
          <a:lstStyle/>
          <a:p>
            <a:pPr defTabSz="923925">
              <a:spcBef>
                <a:spcPct val="50000"/>
              </a:spcBef>
              <a:defRPr/>
            </a:pPr>
            <a:r>
              <a:rPr lang="en-US" sz="2400">
                <a:effectLst>
                  <a:outerShdw blurRad="38100" dist="38100" dir="2700000" algn="tl">
                    <a:srgbClr val="C0C0C0"/>
                  </a:outerShdw>
                </a:effectLst>
                <a:latin typeface="Times New Roman" pitchFamily="18" charset="0"/>
              </a:rPr>
              <a:t>④</a:t>
            </a:r>
            <a:r>
              <a:rPr lang="zh-CN" altLang="en-US" sz="2800">
                <a:effectLst>
                  <a:outerShdw blurRad="38100" dist="38100" dir="2700000" algn="tl">
                    <a:srgbClr val="C0C0C0"/>
                  </a:outerShdw>
                </a:effectLst>
                <a:latin typeface="Times New Roman" pitchFamily="18" charset="0"/>
                <a:ea typeface="黑体" pitchFamily="49" charset="-122"/>
              </a:rPr>
              <a:t>同一事物中的不同矛盾、同一矛盾的两个不同方面也各有其特殊性。</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82" name="Group 2"/>
          <p:cNvGraphicFramePr>
            <a:graphicFrameLocks noGrp="1"/>
          </p:cNvGraphicFramePr>
          <p:nvPr/>
        </p:nvGraphicFramePr>
        <p:xfrm>
          <a:off x="595313" y="714375"/>
          <a:ext cx="7867650" cy="5394325"/>
        </p:xfrm>
        <a:graphic>
          <a:graphicData uri="http://schemas.openxmlformats.org/drawingml/2006/table">
            <a:tbl>
              <a:tblPr/>
              <a:tblGrid>
                <a:gridCol w="4746625"/>
                <a:gridCol w="3121025"/>
              </a:tblGrid>
              <a:tr h="3810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考情分析</a:t>
                      </a:r>
                      <a:endParaRPr kumimoji="0" lang="zh-CN" altLang="en-US" sz="1900" b="0" i="0" u="none" strike="noStrike" cap="none" normalizeH="0" baseline="0" smtClean="0">
                        <a:ln>
                          <a:noFill/>
                        </a:ln>
                        <a:solidFill>
                          <a:schemeClr val="tx1"/>
                        </a:solidFill>
                        <a:effectLst/>
                        <a:latin typeface="Century Schoolbook"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考情启示</a:t>
                      </a:r>
                      <a:endParaRPr kumimoji="0" lang="zh-CN" altLang="en-US" sz="1900" b="0" i="0" u="none" strike="noStrike" cap="none" normalizeH="0" baseline="0" smtClean="0">
                        <a:ln>
                          <a:noFill/>
                        </a:ln>
                        <a:solidFill>
                          <a:schemeClr val="tx1"/>
                        </a:solidFill>
                        <a:effectLst/>
                        <a:latin typeface="Century Schoolbook"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3325">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1900" b="0" i="0" u="none" strike="noStrike" cap="none" normalizeH="0" baseline="0" smtClean="0">
                          <a:ln>
                            <a:noFill/>
                          </a:ln>
                          <a:solidFill>
                            <a:srgbClr val="FF0000"/>
                          </a:solidFill>
                          <a:effectLst/>
                          <a:latin typeface="Times New Roman" pitchFamily="18" charset="0"/>
                          <a:ea typeface="黑体" pitchFamily="49" charset="-122"/>
                        </a:rPr>
                        <a:t>命题角度1：</a:t>
                      </a: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意识的本质、特点和作用。(2012</a:t>
                      </a:r>
                      <a:r>
                        <a:rPr kumimoji="0" lang="zh-CN" altLang="en-US" sz="19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安徽、天津，2011</a:t>
                      </a:r>
                      <a:r>
                        <a:rPr kumimoji="0" lang="zh-CN" altLang="en-US" sz="19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新课标全国、江苏、天津、福建，2010</a:t>
                      </a:r>
                      <a:r>
                        <a:rPr kumimoji="0" lang="zh-CN" altLang="en-US" sz="19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山东、广东)</a:t>
                      </a:r>
                      <a:endParaRPr kumimoji="0" lang="zh-CN" altLang="en-US" sz="19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19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1900" b="0" i="0" u="none" strike="noStrike" cap="none" normalizeH="0" baseline="0" smtClean="0">
                          <a:ln>
                            <a:noFill/>
                          </a:ln>
                          <a:solidFill>
                            <a:srgbClr val="FF0000"/>
                          </a:solidFill>
                          <a:effectLst/>
                          <a:latin typeface="Times New Roman" pitchFamily="18" charset="0"/>
                          <a:ea typeface="黑体" pitchFamily="49" charset="-122"/>
                        </a:rPr>
                        <a:t>2</a:t>
                      </a: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：坚持一切从实际出发的工作要求，实事求是，按客观规律办事。(2012</a:t>
                      </a:r>
                      <a:r>
                        <a:rPr kumimoji="0" lang="zh-CN" altLang="en-US" sz="19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1900" b="0" i="0" u="none" strike="noStrike" cap="none" normalizeH="0" baseline="0" smtClean="0">
                          <a:ln>
                            <a:noFill/>
                          </a:ln>
                          <a:solidFill>
                            <a:schemeClr val="tx1"/>
                          </a:solidFill>
                          <a:effectLst/>
                          <a:latin typeface="Times New Roman" pitchFamily="18" charset="0"/>
                          <a:ea typeface="黑体" pitchFamily="49" charset="-122"/>
                        </a:rPr>
                        <a:t>广东、安徽、江苏、浙江)</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3</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：运动的绝对性以及与静止的关系。(2012</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江苏，2011</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江苏、浙江，2010</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天津)</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4</a:t>
                      </a: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辨析：物质是依赖于人的意志为转移的客观实在。（</a:t>
                      </a:r>
                      <a:r>
                        <a:rPr kumimoji="0" lang="en-US" sz="2000" b="0" i="0" u="none" strike="noStrike" cap="none" normalizeH="0" baseline="0" smtClean="0">
                          <a:ln>
                            <a:noFill/>
                          </a:ln>
                          <a:solidFill>
                            <a:schemeClr val="tx1"/>
                          </a:solidFill>
                          <a:effectLst/>
                          <a:latin typeface="Times New Roman" pitchFamily="18" charset="0"/>
                          <a:ea typeface="黑体" pitchFamily="49" charset="-122"/>
                        </a:rPr>
                        <a:t>2008</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年广东）</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5</a:t>
                      </a: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结合材料，运用物质与意识辩证关系的知识，谈谈我们应该怎样开展学雷锋活动。(2012</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山东)</a:t>
                      </a: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endParaRPr kumimoji="0" lang="zh-CN" altLang="en-US" sz="1900" b="0" i="0" u="none" strike="noStrike" cap="none" normalizeH="0" baseline="0" smtClean="0">
                        <a:ln>
                          <a:noFill/>
                        </a:ln>
                        <a:solidFill>
                          <a:schemeClr val="tx1"/>
                        </a:solidFill>
                        <a:effectLst/>
                        <a:latin typeface="Century Schoolbook"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1900" b="0" i="0" u="none" strike="noStrike" cap="none" normalizeH="0" baseline="0" smtClean="0">
                          <a:ln>
                            <a:noFill/>
                          </a:ln>
                          <a:solidFill>
                            <a:schemeClr val="tx1"/>
                          </a:solidFill>
                          <a:effectLst/>
                          <a:latin typeface="Times New Roman" pitchFamily="18" charset="0"/>
                          <a:ea typeface="仿宋_GB2312" charset="-122"/>
                        </a:rPr>
                        <a:t>纵观近几年的高考试题得知：本专题选择题的命题角度主要集中在运动的绝对性以及与静止的关系、意识的本质、特点和作用、实事求是、按客观规律办事、运动的绝对性以及与静止的关系。非选择题的命题角度主要集中在运用物质与意识辩证关系、唯物论等知识分析社会现实问题。</a:t>
                      </a:r>
                      <a:endParaRPr kumimoji="0" lang="zh-CN" altLang="en-US" sz="1900" b="0" i="0" u="none" strike="noStrike" cap="none" normalizeH="0" baseline="0" smtClean="0">
                        <a:ln>
                          <a:noFill/>
                        </a:ln>
                        <a:solidFill>
                          <a:schemeClr val="tx1"/>
                        </a:solidFill>
                        <a:effectLst/>
                        <a:latin typeface="Century Schoolbook" pitchFamily="18" charset="0"/>
                        <a:ea typeface="仿宋_GB231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9906" name="Group 2"/>
          <p:cNvGraphicFramePr>
            <a:graphicFrameLocks noGrp="1"/>
          </p:cNvGraphicFramePr>
          <p:nvPr/>
        </p:nvGraphicFramePr>
        <p:xfrm>
          <a:off x="468313" y="260350"/>
          <a:ext cx="7870825" cy="6737350"/>
        </p:xfrm>
        <a:graphic>
          <a:graphicData uri="http://schemas.openxmlformats.org/drawingml/2006/table">
            <a:tbl>
              <a:tblPr/>
              <a:tblGrid>
                <a:gridCol w="4576762"/>
                <a:gridCol w="3294063"/>
              </a:tblGrid>
              <a:tr h="39687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考情分析</a:t>
                      </a:r>
                      <a:endParaRPr kumimoji="0" lang="zh-CN" altLang="en-US" sz="2000" b="0" i="0" u="none" strike="noStrike" cap="none" normalizeH="0" baseline="0" smtClean="0">
                        <a:ln>
                          <a:noFill/>
                        </a:ln>
                        <a:solidFill>
                          <a:schemeClr val="tx1"/>
                        </a:solidFill>
                        <a:effectLst/>
                        <a:latin typeface="Century Schoolbook"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考情启示</a:t>
                      </a:r>
                      <a:endParaRPr kumimoji="0" lang="zh-CN" altLang="en-US" sz="2000" b="0" i="0" u="none" strike="noStrike" cap="none" normalizeH="0" baseline="0" smtClean="0">
                        <a:ln>
                          <a:noFill/>
                        </a:ln>
                        <a:solidFill>
                          <a:schemeClr val="tx1"/>
                        </a:solidFill>
                        <a:effectLst/>
                        <a:latin typeface="Century Schoolbook"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40475">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6</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：结合材料，运用一切从实际出发的哲学知识，谈谈韩国处理</a:t>
                      </a:r>
                      <a:r>
                        <a:rPr kumimoji="0" lang="zh-CN" altLang="en-US" sz="2000" b="0" i="0" u="none" strike="noStrike" cap="none" normalizeH="0" baseline="0" smtClean="0">
                          <a:ln>
                            <a:noFill/>
                          </a:ln>
                          <a:solidFill>
                            <a:schemeClr val="tx1"/>
                          </a:solidFill>
                          <a:effectLst/>
                          <a:latin typeface="宋体" pitchFamily="2" charset="-122"/>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白菜危机</a:t>
                      </a:r>
                      <a:r>
                        <a:rPr kumimoji="0" lang="zh-CN" altLang="en-US" sz="2000" b="0" i="0" u="none" strike="noStrike" cap="none" normalizeH="0" baseline="0" smtClean="0">
                          <a:ln>
                            <a:noFill/>
                          </a:ln>
                          <a:solidFill>
                            <a:schemeClr val="tx1"/>
                          </a:solidFill>
                          <a:effectLst/>
                          <a:latin typeface="宋体" pitchFamily="2" charset="-122"/>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给我们的启示。(2011</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重庆)</a:t>
                      </a: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7</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：结合材料，运用辩证唯物论的有关知识说明建设学习型政党的依据。(2010</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江苏)</a:t>
                      </a: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8</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：结合材料一、二说明尊重客观规律与发挥主观能动性的关系。(2008</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广东)</a:t>
                      </a: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a:t>
                      </a:r>
                      <a:r>
                        <a:rPr kumimoji="0" lang="en-US" sz="2000" b="0" i="0" u="none" strike="noStrike" cap="none" normalizeH="0" baseline="0" smtClean="0">
                          <a:ln>
                            <a:noFill/>
                          </a:ln>
                          <a:solidFill>
                            <a:srgbClr val="FF0000"/>
                          </a:solidFill>
                          <a:effectLst/>
                          <a:latin typeface="Times New Roman" pitchFamily="18" charset="0"/>
                          <a:ea typeface="黑体" pitchFamily="49" charset="-122"/>
                        </a:rPr>
                        <a:t>9</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：分析上述材料，说明该地是怎样发挥主观能动性发展经济的。(2008</a:t>
                      </a:r>
                      <a:r>
                        <a:rPr kumimoji="0" lang="zh-CN" altLang="en-US" sz="2000" b="0" i="0" u="none" strike="noStrike" cap="none" normalizeH="0" baseline="0" smtClean="0">
                          <a:ln>
                            <a:noFill/>
                          </a:ln>
                          <a:solidFill>
                            <a:schemeClr val="tx1"/>
                          </a:solidFill>
                          <a:effectLst/>
                          <a:latin typeface="Courier New" pitchFamily="49" charset="0"/>
                          <a:ea typeface="黑体" pitchFamily="49" charset="-122"/>
                        </a:rPr>
                        <a:t>·</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北京)</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0000"/>
                          </a:solidFill>
                          <a:effectLst/>
                          <a:latin typeface="Times New Roman" pitchFamily="18" charset="0"/>
                          <a:ea typeface="黑体" pitchFamily="49" charset="-122"/>
                        </a:rPr>
                        <a:t>命题角度10</a:t>
                      </a: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a:t>
                      </a:r>
                      <a:r>
                        <a:rPr kumimoji="0" lang="zh-CN" altLang="en-US" sz="2000" b="1" i="0" u="none" strike="noStrike" cap="none" normalizeH="0" baseline="0" smtClean="0">
                          <a:ln>
                            <a:noFill/>
                          </a:ln>
                          <a:solidFill>
                            <a:schemeClr val="tx1"/>
                          </a:solidFill>
                          <a:effectLst/>
                          <a:latin typeface="Century Schoolbook" pitchFamily="18" charset="0"/>
                          <a:ea typeface="宋体" pitchFamily="2" charset="-122"/>
                        </a:rPr>
                        <a:t>对材料一中“经济不景气成就文化产业发展是一条规律”的推断的合理性和严谨性作简要评析。</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(2010.新课标卷）</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1800" b="1" i="0" u="none" strike="noStrike" cap="none" normalizeH="0" baseline="0" smtClean="0">
                          <a:ln>
                            <a:noFill/>
                          </a:ln>
                          <a:solidFill>
                            <a:srgbClr val="FF0000"/>
                          </a:solidFill>
                          <a:effectLst/>
                          <a:latin typeface="黑体" pitchFamily="49" charset="-122"/>
                          <a:ea typeface="黑体" pitchFamily="49" charset="-122"/>
                        </a:rPr>
                        <a:t>命</a:t>
                      </a:r>
                      <a:r>
                        <a:rPr kumimoji="0" lang="zh-CN" altLang="en-US" sz="2000" b="1" i="0" u="none" strike="noStrike" cap="none" normalizeH="0" baseline="0" smtClean="0">
                          <a:ln>
                            <a:noFill/>
                          </a:ln>
                          <a:solidFill>
                            <a:srgbClr val="FF0000"/>
                          </a:solidFill>
                          <a:effectLst/>
                          <a:latin typeface="黑体" pitchFamily="49" charset="-122"/>
                          <a:ea typeface="黑体" pitchFamily="49" charset="-122"/>
                        </a:rPr>
                        <a:t>题角度11：</a:t>
                      </a:r>
                      <a:r>
                        <a:rPr kumimoji="0" lang="zh-CN" altLang="en-US" sz="1800" b="1" i="0" u="none" strike="noStrike" cap="none" normalizeH="0" baseline="0" smtClean="0">
                          <a:ln>
                            <a:noFill/>
                          </a:ln>
                          <a:solidFill>
                            <a:schemeClr val="tx1"/>
                          </a:solidFill>
                          <a:effectLst/>
                          <a:latin typeface="黑体" pitchFamily="49" charset="-122"/>
                          <a:ea typeface="黑体" pitchFamily="49" charset="-122"/>
                        </a:rPr>
                        <a:t>有人从钱学森的经历中得出结论：“有什么样的教学观念，就有什么样的学生。”你如何评价这种观点?请运用意识作用的原理说明理由。(2014.新课标卷)</a:t>
                      </a: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rgbClr val="FF3300"/>
                          </a:solidFill>
                          <a:effectLst/>
                          <a:latin typeface="Times New Roman" pitchFamily="18" charset="0"/>
                          <a:ea typeface="黑体" pitchFamily="49" charset="-122"/>
                        </a:rPr>
                        <a:t>2015年高考备考应注意：</a:t>
                      </a:r>
                      <a:endParaRPr kumimoji="0" lang="zh-CN" altLang="en-US" sz="2000" b="1" i="0" u="none" strike="noStrike" cap="none" normalizeH="0" baseline="0" smtClean="0">
                        <a:ln>
                          <a:noFill/>
                        </a:ln>
                        <a:solidFill>
                          <a:srgbClr val="FF3300"/>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1.以规律的客观性和意识的能动性分析减排低碳的生活和发展理念。</a:t>
                      </a: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2.运用一切从实际出发、实事求是的知识，分析党和国家根据经济社会发展的不同需要制定相应的政策，以及不同地区、行业在树立和落实科学发展观过程中的具体表现。</a:t>
                      </a:r>
                      <a:endParaRPr kumimoji="0" lang="zh-CN" altLang="en-US" sz="2000" b="1" i="0" u="none" strike="noStrike" cap="none" normalizeH="0" baseline="0" smtClean="0">
                        <a:ln>
                          <a:noFill/>
                        </a:ln>
                        <a:solidFill>
                          <a:schemeClr val="tx1"/>
                        </a:solidFill>
                        <a:effectLst/>
                        <a:latin typeface="Arial" pitchFamily="34" charset="0"/>
                        <a:ea typeface="黑体" pitchFamily="49" charset="-122"/>
                      </a:endParaRPr>
                    </a:p>
                    <a:p>
                      <a:pPr marL="0" marR="0" lvl="0" indent="0" algn="l" defTabSz="914400" rtl="0" eaLnBrk="1" fontAlgn="base" latinLnBrk="0" hangingPunct="1">
                        <a:lnSpc>
                          <a:spcPct val="100000"/>
                        </a:lnSpc>
                        <a:spcBef>
                          <a:spcPct val="0"/>
                        </a:spcBef>
                        <a:spcAft>
                          <a:spcPct val="0"/>
                        </a:spcAft>
                        <a:buClr>
                          <a:schemeClr val="accent1"/>
                        </a:buClr>
                        <a:buSzPct val="70000"/>
                        <a:buFont typeface="Wingdings" pitchFamily="2" charset="2"/>
                        <a:buNone/>
                        <a:tabLst>
                          <a:tab pos="2628900" algn="l"/>
                        </a:tabLst>
                      </a:pPr>
                      <a:r>
                        <a:rPr kumimoji="0" lang="zh-CN" altLang="en-US" sz="2000" b="0" i="0" u="none" strike="noStrike" cap="none" normalizeH="0" baseline="0" smtClean="0">
                          <a:ln>
                            <a:noFill/>
                          </a:ln>
                          <a:solidFill>
                            <a:schemeClr val="tx1"/>
                          </a:solidFill>
                          <a:effectLst/>
                          <a:latin typeface="Times New Roman" pitchFamily="18" charset="0"/>
                          <a:ea typeface="黑体" pitchFamily="49" charset="-122"/>
                        </a:rPr>
                        <a:t>3.结合近几年自然灾害和极端天气的不断出现及人类抗灾自救的生产实践，说明规律的客观性与人的主观能动性的关系，说明人类尊重规律、按规律办事的必要性。</a:t>
                      </a:r>
                      <a:endParaRPr kumimoji="0" lang="zh-CN" altLang="en-US" sz="2000" b="0" i="0" u="none" strike="noStrike" cap="none" normalizeH="0" baseline="0" smtClean="0">
                        <a:ln>
                          <a:noFill/>
                        </a:ln>
                        <a:solidFill>
                          <a:schemeClr val="tx1"/>
                        </a:solidFill>
                        <a:effectLst/>
                        <a:latin typeface="Century Schoolbook"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p:cNvSpPr txBox="1">
            <a:spLocks noChangeArrowheads="1"/>
          </p:cNvSpPr>
          <p:nvPr/>
        </p:nvSpPr>
        <p:spPr bwMode="auto">
          <a:xfrm>
            <a:off x="250825" y="1484313"/>
            <a:ext cx="8640763" cy="4794250"/>
          </a:xfrm>
          <a:prstGeom prst="rect">
            <a:avLst/>
          </a:prstGeom>
          <a:solidFill>
            <a:srgbClr val="FFFF00"/>
          </a:solidFill>
          <a:ln w="9525">
            <a:solidFill>
              <a:schemeClr val="tx2"/>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FF3300"/>
                </a:solidFill>
              </a:rPr>
              <a:t>辩证唯物主义</a:t>
            </a:r>
          </a:p>
          <a:p>
            <a:pPr eaLnBrk="1" hangingPunct="1">
              <a:spcBef>
                <a:spcPct val="50000"/>
              </a:spcBef>
            </a:pPr>
            <a:r>
              <a:rPr lang="zh-CN" altLang="en-US" sz="2800">
                <a:solidFill>
                  <a:schemeClr val="tx2"/>
                </a:solidFill>
              </a:rPr>
              <a:t>唯物论</a:t>
            </a:r>
            <a:r>
              <a:rPr lang="zh-CN" altLang="en-US" sz="2800"/>
              <a:t>&lt;物质、运动、规律、物质决定意识、意识能动作用、一切从实际出发和实事求是&gt;；</a:t>
            </a:r>
          </a:p>
          <a:p>
            <a:pPr eaLnBrk="1" hangingPunct="1">
              <a:spcBef>
                <a:spcPct val="50000"/>
              </a:spcBef>
            </a:pPr>
            <a:r>
              <a:rPr lang="zh-CN" altLang="en-US" sz="2800">
                <a:solidFill>
                  <a:srgbClr val="FF3300"/>
                </a:solidFill>
              </a:rPr>
              <a:t>辩证法</a:t>
            </a:r>
            <a:r>
              <a:rPr lang="zh-CN" altLang="en-US" sz="2800"/>
              <a:t>&lt;联系、发展、矛盾、创新&gt;；</a:t>
            </a:r>
          </a:p>
          <a:p>
            <a:pPr eaLnBrk="1" hangingPunct="1">
              <a:spcBef>
                <a:spcPct val="50000"/>
              </a:spcBef>
            </a:pPr>
            <a:r>
              <a:rPr lang="zh-CN" altLang="en-US" sz="2800">
                <a:solidFill>
                  <a:srgbClr val="FF3300"/>
                </a:solidFill>
              </a:rPr>
              <a:t>认识论</a:t>
            </a:r>
            <a:r>
              <a:rPr lang="zh-CN" altLang="en-US" sz="2800"/>
              <a:t>&lt;实践和认识的关系、真理具有客观性具体性条件性、认识的反复性无限性和上升性&gt;）</a:t>
            </a:r>
          </a:p>
          <a:p>
            <a:pPr eaLnBrk="1" hangingPunct="1">
              <a:spcBef>
                <a:spcPct val="50000"/>
              </a:spcBef>
            </a:pPr>
            <a:r>
              <a:rPr lang="zh-CN" altLang="en-US" sz="2800">
                <a:solidFill>
                  <a:srgbClr val="FF3300"/>
                </a:solidFill>
              </a:rPr>
              <a:t>历史唯物主义</a:t>
            </a:r>
            <a:r>
              <a:rPr lang="zh-CN" altLang="en-US" sz="2800"/>
              <a:t>（社会存在和社会意识、社会基本矛盾运动、人民群众、价值观、价值判断和价值选择、实现人生价值）。 </a:t>
            </a:r>
          </a:p>
        </p:txBody>
      </p:sp>
      <p:sp>
        <p:nvSpPr>
          <p:cNvPr id="68611" name="Rectangle 3"/>
          <p:cNvSpPr>
            <a:spLocks noGrp="1" noRot="1" noChangeArrowheads="1"/>
          </p:cNvSpPr>
          <p:nvPr/>
        </p:nvSpPr>
        <p:spPr bwMode="auto">
          <a:xfrm>
            <a:off x="250825" y="260350"/>
            <a:ext cx="85407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r>
              <a:rPr lang="zh-CN" altLang="en-US">
                <a:solidFill>
                  <a:schemeClr val="tx1"/>
                </a:solidFill>
              </a:rPr>
              <a:t>结论二</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1028"/>
          <p:cNvSpPr>
            <a:spLocks noChangeShapeType="1"/>
          </p:cNvSpPr>
          <p:nvPr/>
        </p:nvSpPr>
        <p:spPr bwMode="auto">
          <a:xfrm>
            <a:off x="1285875" y="2786063"/>
            <a:ext cx="865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5" name="Text Box 1030"/>
          <p:cNvSpPr txBox="1">
            <a:spLocks noChangeArrowheads="1"/>
          </p:cNvSpPr>
          <p:nvPr/>
        </p:nvSpPr>
        <p:spPr bwMode="auto">
          <a:xfrm>
            <a:off x="0" y="2500313"/>
            <a:ext cx="1295400" cy="439737"/>
          </a:xfrm>
          <a:prstGeom prst="rect">
            <a:avLst/>
          </a:prstGeom>
          <a:solidFill>
            <a:schemeClr val="bg1"/>
          </a:solidFill>
          <a:ln w="42500">
            <a:solidFill>
              <a:schemeClr val="accent2"/>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Cambria" panose="02040503050406030204" pitchFamily="18" charset="0"/>
                <a:ea typeface="华文楷体" panose="02010600040101010101" pitchFamily="2" charset="-122"/>
              </a:rPr>
              <a:t>社会发展</a:t>
            </a:r>
          </a:p>
        </p:txBody>
      </p:sp>
      <p:sp>
        <p:nvSpPr>
          <p:cNvPr id="69636" name="Text Box 1031"/>
          <p:cNvSpPr txBox="1">
            <a:spLocks noChangeArrowheads="1"/>
          </p:cNvSpPr>
          <p:nvPr/>
        </p:nvSpPr>
        <p:spPr bwMode="auto">
          <a:xfrm>
            <a:off x="1243013" y="2457450"/>
            <a:ext cx="115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FF0000"/>
                </a:solidFill>
                <a:latin typeface="隶书" panose="02010509060101010101" pitchFamily="49" charset="-122"/>
                <a:ea typeface="隶书" panose="02010509060101010101" pitchFamily="49" charset="-122"/>
              </a:rPr>
              <a:t>基本矛盾</a:t>
            </a:r>
          </a:p>
        </p:txBody>
      </p:sp>
      <p:sp>
        <p:nvSpPr>
          <p:cNvPr id="69637" name="Text Box 1032"/>
          <p:cNvSpPr txBox="1">
            <a:spLocks noChangeArrowheads="1"/>
          </p:cNvSpPr>
          <p:nvPr/>
        </p:nvSpPr>
        <p:spPr bwMode="auto">
          <a:xfrm>
            <a:off x="2200275" y="3343275"/>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生产力</a:t>
            </a:r>
          </a:p>
        </p:txBody>
      </p:sp>
      <p:sp>
        <p:nvSpPr>
          <p:cNvPr id="69638" name="Text Box 1033"/>
          <p:cNvSpPr txBox="1">
            <a:spLocks noChangeArrowheads="1"/>
          </p:cNvSpPr>
          <p:nvPr/>
        </p:nvSpPr>
        <p:spPr bwMode="auto">
          <a:xfrm>
            <a:off x="3929063" y="3328988"/>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生产关系</a:t>
            </a:r>
          </a:p>
        </p:txBody>
      </p:sp>
      <p:sp>
        <p:nvSpPr>
          <p:cNvPr id="69639" name="Text Box 1034"/>
          <p:cNvSpPr txBox="1">
            <a:spLocks noChangeArrowheads="1"/>
          </p:cNvSpPr>
          <p:nvPr/>
        </p:nvSpPr>
        <p:spPr bwMode="auto">
          <a:xfrm>
            <a:off x="5072063" y="2857500"/>
            <a:ext cx="1027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所有制</a:t>
            </a:r>
          </a:p>
        </p:txBody>
      </p:sp>
      <p:sp>
        <p:nvSpPr>
          <p:cNvPr id="69640" name="Text Box 1035"/>
          <p:cNvSpPr txBox="1">
            <a:spLocks noChangeArrowheads="1"/>
          </p:cNvSpPr>
          <p:nvPr/>
        </p:nvSpPr>
        <p:spPr bwMode="auto">
          <a:xfrm>
            <a:off x="6429375" y="3214688"/>
            <a:ext cx="257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公有制实现形式多样</a:t>
            </a:r>
          </a:p>
        </p:txBody>
      </p:sp>
      <p:sp>
        <p:nvSpPr>
          <p:cNvPr id="69641" name="Text Box 1036"/>
          <p:cNvSpPr txBox="1">
            <a:spLocks noChangeArrowheads="1"/>
          </p:cNvSpPr>
          <p:nvPr/>
        </p:nvSpPr>
        <p:spPr bwMode="auto">
          <a:xfrm>
            <a:off x="5072063" y="3686175"/>
            <a:ext cx="1312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分配制度</a:t>
            </a:r>
          </a:p>
        </p:txBody>
      </p:sp>
      <p:sp>
        <p:nvSpPr>
          <p:cNvPr id="69642" name="Text Box 1037"/>
          <p:cNvSpPr txBox="1">
            <a:spLocks noChangeArrowheads="1"/>
          </p:cNvSpPr>
          <p:nvPr/>
        </p:nvSpPr>
        <p:spPr bwMode="auto">
          <a:xfrm>
            <a:off x="6572250" y="3571875"/>
            <a:ext cx="180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多种分配方式</a:t>
            </a:r>
          </a:p>
        </p:txBody>
      </p:sp>
      <p:sp>
        <p:nvSpPr>
          <p:cNvPr id="69643" name="Text Box 1038"/>
          <p:cNvSpPr txBox="1">
            <a:spLocks noChangeArrowheads="1"/>
          </p:cNvSpPr>
          <p:nvPr/>
        </p:nvSpPr>
        <p:spPr bwMode="auto">
          <a:xfrm>
            <a:off x="6500813" y="3929063"/>
            <a:ext cx="21621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分配政策的调整</a:t>
            </a:r>
          </a:p>
        </p:txBody>
      </p:sp>
      <p:sp>
        <p:nvSpPr>
          <p:cNvPr id="69644" name="Text Box 1039"/>
          <p:cNvSpPr txBox="1">
            <a:spLocks noChangeArrowheads="1"/>
          </p:cNvSpPr>
          <p:nvPr/>
        </p:nvSpPr>
        <p:spPr bwMode="auto">
          <a:xfrm>
            <a:off x="3894138" y="3749675"/>
            <a:ext cx="1295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solidFill>
                  <a:srgbClr val="FF0000"/>
                </a:solidFill>
                <a:latin typeface="隶书" panose="02010509060101010101" pitchFamily="49" charset="-122"/>
                <a:ea typeface="隶书" panose="02010509060101010101" pitchFamily="49" charset="-122"/>
              </a:rPr>
              <a:t>处理社会</a:t>
            </a:r>
          </a:p>
          <a:p>
            <a:pPr algn="ctr" eaLnBrk="1" hangingPunct="1">
              <a:spcBef>
                <a:spcPct val="50000"/>
              </a:spcBef>
            </a:pPr>
            <a:r>
              <a:rPr lang="zh-CN" altLang="en-US" sz="2400">
                <a:solidFill>
                  <a:srgbClr val="FF0000"/>
                </a:solidFill>
                <a:latin typeface="隶书" panose="02010509060101010101" pitchFamily="49" charset="-122"/>
                <a:ea typeface="隶书" panose="02010509060101010101" pitchFamily="49" charset="-122"/>
              </a:rPr>
              <a:t>关系（改 革）</a:t>
            </a:r>
          </a:p>
        </p:txBody>
      </p:sp>
      <p:sp>
        <p:nvSpPr>
          <p:cNvPr id="69645" name="Text Box 1040"/>
          <p:cNvSpPr txBox="1">
            <a:spLocks noChangeArrowheads="1"/>
          </p:cNvSpPr>
          <p:nvPr/>
        </p:nvSpPr>
        <p:spPr bwMode="auto">
          <a:xfrm>
            <a:off x="1371600" y="4800600"/>
            <a:ext cx="990600" cy="523875"/>
          </a:xfrm>
          <a:prstGeom prst="rect">
            <a:avLst/>
          </a:prstGeom>
          <a:solidFill>
            <a:schemeClr val="bg1"/>
          </a:solidFill>
          <a:ln w="42500">
            <a:solidFill>
              <a:schemeClr val="accent2"/>
            </a:solidFill>
            <a:miter lim="800000"/>
            <a:headEnd/>
            <a:tailEnd/>
          </a:ln>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000000"/>
                </a:solidFill>
                <a:latin typeface="Cambria" panose="02040503050406030204" pitchFamily="18" charset="0"/>
                <a:ea typeface="华文楷体" panose="02010600040101010101" pitchFamily="2" charset="-122"/>
              </a:rPr>
              <a:t>实践</a:t>
            </a:r>
          </a:p>
        </p:txBody>
      </p:sp>
      <p:sp>
        <p:nvSpPr>
          <p:cNvPr id="69646" name="Text Box 1041"/>
          <p:cNvSpPr txBox="1">
            <a:spLocks noChangeArrowheads="1"/>
          </p:cNvSpPr>
          <p:nvPr/>
        </p:nvSpPr>
        <p:spPr bwMode="auto">
          <a:xfrm>
            <a:off x="2309813" y="4032250"/>
            <a:ext cx="1223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solidFill>
                  <a:srgbClr val="FF0000"/>
                </a:solidFill>
                <a:latin typeface="隶书" panose="02010509060101010101" pitchFamily="49" charset="-122"/>
                <a:ea typeface="隶书" panose="02010509060101010101" pitchFamily="49" charset="-122"/>
              </a:rPr>
              <a:t>生产 实践</a:t>
            </a:r>
          </a:p>
        </p:txBody>
      </p:sp>
      <p:sp>
        <p:nvSpPr>
          <p:cNvPr id="69647" name="Text Box 1042"/>
          <p:cNvSpPr txBox="1">
            <a:spLocks noChangeArrowheads="1"/>
          </p:cNvSpPr>
          <p:nvPr/>
        </p:nvSpPr>
        <p:spPr bwMode="auto">
          <a:xfrm>
            <a:off x="1500188" y="3571875"/>
            <a:ext cx="80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solidFill>
                  <a:srgbClr val="FF0000"/>
                </a:solidFill>
                <a:latin typeface="隶书" panose="02010509060101010101" pitchFamily="49" charset="-122"/>
                <a:ea typeface="隶书" panose="02010509060101010101" pitchFamily="49" charset="-122"/>
              </a:rPr>
              <a:t>解 决</a:t>
            </a:r>
          </a:p>
        </p:txBody>
      </p:sp>
      <p:sp>
        <p:nvSpPr>
          <p:cNvPr id="69648" name="Text Box 1043"/>
          <p:cNvSpPr txBox="1">
            <a:spLocks noChangeArrowheads="1"/>
          </p:cNvSpPr>
          <p:nvPr/>
        </p:nvSpPr>
        <p:spPr bwMode="auto">
          <a:xfrm>
            <a:off x="371475" y="3586163"/>
            <a:ext cx="896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solidFill>
                  <a:srgbClr val="FF0000"/>
                </a:solidFill>
                <a:latin typeface="隶书" panose="02010509060101010101" pitchFamily="49" charset="-122"/>
                <a:ea typeface="隶书" panose="02010509060101010101" pitchFamily="49" charset="-122"/>
              </a:rPr>
              <a:t>推 动</a:t>
            </a:r>
          </a:p>
        </p:txBody>
      </p:sp>
      <p:sp>
        <p:nvSpPr>
          <p:cNvPr id="69649" name="Text Box 1044"/>
          <p:cNvSpPr txBox="1">
            <a:spLocks noChangeArrowheads="1"/>
          </p:cNvSpPr>
          <p:nvPr/>
        </p:nvSpPr>
        <p:spPr bwMode="auto">
          <a:xfrm>
            <a:off x="3376613" y="3197225"/>
            <a:ext cx="50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FF0000"/>
                </a:solidFill>
                <a:ea typeface="微软雅黑" panose="020B0503020204020204" pitchFamily="34" charset="-122"/>
              </a:rPr>
              <a:t>适应</a:t>
            </a:r>
          </a:p>
        </p:txBody>
      </p:sp>
      <p:sp>
        <p:nvSpPr>
          <p:cNvPr id="69650" name="Line 1045"/>
          <p:cNvSpPr>
            <a:spLocks noChangeShapeType="1"/>
          </p:cNvSpPr>
          <p:nvPr/>
        </p:nvSpPr>
        <p:spPr bwMode="auto">
          <a:xfrm rot="10800000">
            <a:off x="3214688" y="3514725"/>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1" name="AutoShape 1046"/>
          <p:cNvSpPr>
            <a:spLocks/>
          </p:cNvSpPr>
          <p:nvPr/>
        </p:nvSpPr>
        <p:spPr bwMode="auto">
          <a:xfrm>
            <a:off x="5045075" y="3143250"/>
            <a:ext cx="98425" cy="1071563"/>
          </a:xfrm>
          <a:prstGeom prst="leftBrace">
            <a:avLst>
              <a:gd name="adj1" fmla="val 985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9652" name="Line 1047"/>
          <p:cNvSpPr>
            <a:spLocks noChangeShapeType="1"/>
          </p:cNvSpPr>
          <p:nvPr/>
        </p:nvSpPr>
        <p:spPr bwMode="auto">
          <a:xfrm>
            <a:off x="6000750" y="3071813"/>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1049"/>
          <p:cNvSpPr>
            <a:spLocks noChangeShapeType="1"/>
          </p:cNvSpPr>
          <p:nvPr/>
        </p:nvSpPr>
        <p:spPr bwMode="auto">
          <a:xfrm flipV="1">
            <a:off x="838200" y="295275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4" name="Line 1052"/>
          <p:cNvSpPr>
            <a:spLocks noChangeShapeType="1"/>
          </p:cNvSpPr>
          <p:nvPr/>
        </p:nvSpPr>
        <p:spPr bwMode="auto">
          <a:xfrm flipH="1" flipV="1">
            <a:off x="2886075" y="3671888"/>
            <a:ext cx="9525" cy="1357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5" name="Line 1054"/>
          <p:cNvSpPr>
            <a:spLocks noChangeShapeType="1"/>
          </p:cNvSpPr>
          <p:nvPr/>
        </p:nvSpPr>
        <p:spPr bwMode="auto">
          <a:xfrm flipH="1">
            <a:off x="1157288" y="3773488"/>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6" name="AutoShape 1055"/>
          <p:cNvSpPr>
            <a:spLocks/>
          </p:cNvSpPr>
          <p:nvPr/>
        </p:nvSpPr>
        <p:spPr bwMode="auto">
          <a:xfrm>
            <a:off x="2128838" y="2100263"/>
            <a:ext cx="71437" cy="1441450"/>
          </a:xfrm>
          <a:prstGeom prst="leftBracket">
            <a:avLst>
              <a:gd name="adj" fmla="val 16814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9657" name="Text Box 1057"/>
          <p:cNvSpPr txBox="1">
            <a:spLocks noChangeArrowheads="1"/>
          </p:cNvSpPr>
          <p:nvPr/>
        </p:nvSpPr>
        <p:spPr bwMode="auto">
          <a:xfrm>
            <a:off x="3786188" y="1928813"/>
            <a:ext cx="1247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上层建筑</a:t>
            </a:r>
          </a:p>
        </p:txBody>
      </p:sp>
      <p:sp>
        <p:nvSpPr>
          <p:cNvPr id="69658" name="Text Box 1058"/>
          <p:cNvSpPr txBox="1">
            <a:spLocks noChangeArrowheads="1"/>
          </p:cNvSpPr>
          <p:nvPr/>
        </p:nvSpPr>
        <p:spPr bwMode="auto">
          <a:xfrm>
            <a:off x="4933950" y="1343025"/>
            <a:ext cx="1249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政治制度</a:t>
            </a:r>
          </a:p>
        </p:txBody>
      </p:sp>
      <p:sp>
        <p:nvSpPr>
          <p:cNvPr id="69659" name="Text Box 1059"/>
          <p:cNvSpPr txBox="1">
            <a:spLocks noChangeArrowheads="1"/>
          </p:cNvSpPr>
          <p:nvPr/>
        </p:nvSpPr>
        <p:spPr bwMode="auto">
          <a:xfrm>
            <a:off x="6284913" y="1573213"/>
            <a:ext cx="3182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人民代表大会制度完善</a:t>
            </a:r>
          </a:p>
        </p:txBody>
      </p:sp>
      <p:sp>
        <p:nvSpPr>
          <p:cNvPr id="69660" name="Text Box 1060"/>
          <p:cNvSpPr txBox="1">
            <a:spLocks noChangeArrowheads="1"/>
          </p:cNvSpPr>
          <p:nvPr/>
        </p:nvSpPr>
        <p:spPr bwMode="auto">
          <a:xfrm>
            <a:off x="6786563" y="2147888"/>
            <a:ext cx="176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修改选举法</a:t>
            </a:r>
          </a:p>
        </p:txBody>
      </p:sp>
      <p:sp>
        <p:nvSpPr>
          <p:cNvPr id="69661" name="AutoShape 1061"/>
          <p:cNvSpPr>
            <a:spLocks/>
          </p:cNvSpPr>
          <p:nvPr/>
        </p:nvSpPr>
        <p:spPr bwMode="auto">
          <a:xfrm>
            <a:off x="4953000" y="1676400"/>
            <a:ext cx="47625" cy="1038225"/>
          </a:xfrm>
          <a:prstGeom prst="leftBrace">
            <a:avLst>
              <a:gd name="adj1" fmla="val 9043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sz="2000"/>
          </a:p>
        </p:txBody>
      </p:sp>
      <p:sp>
        <p:nvSpPr>
          <p:cNvPr id="69662" name="Line 1062"/>
          <p:cNvSpPr>
            <a:spLocks noChangeShapeType="1"/>
          </p:cNvSpPr>
          <p:nvPr/>
        </p:nvSpPr>
        <p:spPr bwMode="auto">
          <a:xfrm>
            <a:off x="6121400" y="149542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Text Box 1064"/>
          <p:cNvSpPr txBox="1">
            <a:spLocks noChangeArrowheads="1"/>
          </p:cNvSpPr>
          <p:nvPr/>
        </p:nvSpPr>
        <p:spPr bwMode="auto">
          <a:xfrm>
            <a:off x="5002213" y="2071688"/>
            <a:ext cx="1279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法律制度</a:t>
            </a:r>
          </a:p>
        </p:txBody>
      </p:sp>
      <p:sp>
        <p:nvSpPr>
          <p:cNvPr id="69664" name="Text Box 1065"/>
          <p:cNvSpPr txBox="1">
            <a:spLocks noChangeArrowheads="1"/>
          </p:cNvSpPr>
          <p:nvPr/>
        </p:nvSpPr>
        <p:spPr bwMode="auto">
          <a:xfrm>
            <a:off x="3429000" y="1771650"/>
            <a:ext cx="503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FF0000"/>
                </a:solidFill>
              </a:rPr>
              <a:t>适应</a:t>
            </a:r>
          </a:p>
        </p:txBody>
      </p:sp>
      <p:sp>
        <p:nvSpPr>
          <p:cNvPr id="69665" name="Line 1066"/>
          <p:cNvSpPr>
            <a:spLocks noChangeShapeType="1"/>
          </p:cNvSpPr>
          <p:nvPr/>
        </p:nvSpPr>
        <p:spPr bwMode="auto">
          <a:xfrm rot="10800000">
            <a:off x="3214688" y="21002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6" name="Text Box 1067"/>
          <p:cNvSpPr txBox="1">
            <a:spLocks noChangeArrowheads="1"/>
          </p:cNvSpPr>
          <p:nvPr/>
        </p:nvSpPr>
        <p:spPr bwMode="auto">
          <a:xfrm>
            <a:off x="2071688" y="1928813"/>
            <a:ext cx="1284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经济基础</a:t>
            </a:r>
          </a:p>
        </p:txBody>
      </p:sp>
      <p:sp>
        <p:nvSpPr>
          <p:cNvPr id="69667" name="Text Box 1068"/>
          <p:cNvSpPr txBox="1">
            <a:spLocks noChangeArrowheads="1"/>
          </p:cNvSpPr>
          <p:nvPr/>
        </p:nvSpPr>
        <p:spPr bwMode="auto">
          <a:xfrm>
            <a:off x="6537325" y="936625"/>
            <a:ext cx="2606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基层民主制度的确立</a:t>
            </a:r>
          </a:p>
        </p:txBody>
      </p:sp>
      <p:sp>
        <p:nvSpPr>
          <p:cNvPr id="69668" name="Line 1069"/>
          <p:cNvSpPr>
            <a:spLocks noChangeShapeType="1"/>
          </p:cNvSpPr>
          <p:nvPr/>
        </p:nvSpPr>
        <p:spPr bwMode="auto">
          <a:xfrm flipV="1">
            <a:off x="1905000" y="281940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9" name="Line 1070"/>
          <p:cNvSpPr>
            <a:spLocks noChangeShapeType="1"/>
          </p:cNvSpPr>
          <p:nvPr/>
        </p:nvSpPr>
        <p:spPr bwMode="auto">
          <a:xfrm>
            <a:off x="838200" y="5029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Rectangle 1072"/>
          <p:cNvSpPr>
            <a:spLocks noChangeArrowheads="1"/>
          </p:cNvSpPr>
          <p:nvPr/>
        </p:nvSpPr>
        <p:spPr bwMode="auto">
          <a:xfrm>
            <a:off x="2798763" y="51689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000"/>
          </a:p>
        </p:txBody>
      </p:sp>
      <p:sp>
        <p:nvSpPr>
          <p:cNvPr id="69671" name="Line 1075"/>
          <p:cNvSpPr>
            <a:spLocks noChangeShapeType="1"/>
          </p:cNvSpPr>
          <p:nvPr/>
        </p:nvSpPr>
        <p:spPr bwMode="auto">
          <a:xfrm>
            <a:off x="2362200" y="50292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2" name="Line 1076"/>
          <p:cNvSpPr>
            <a:spLocks noChangeShapeType="1"/>
          </p:cNvSpPr>
          <p:nvPr/>
        </p:nvSpPr>
        <p:spPr bwMode="auto">
          <a:xfrm flipV="1">
            <a:off x="4533900" y="38100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3" name="Text Box 1035"/>
          <p:cNvSpPr txBox="1">
            <a:spLocks noChangeArrowheads="1"/>
          </p:cNvSpPr>
          <p:nvPr/>
        </p:nvSpPr>
        <p:spPr bwMode="auto">
          <a:xfrm>
            <a:off x="6429375" y="2628900"/>
            <a:ext cx="2714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公有制为主体，多种经 济成分并存</a:t>
            </a:r>
          </a:p>
        </p:txBody>
      </p:sp>
      <p:sp>
        <p:nvSpPr>
          <p:cNvPr id="69674" name="左中括号 44"/>
          <p:cNvSpPr>
            <a:spLocks/>
          </p:cNvSpPr>
          <p:nvPr/>
        </p:nvSpPr>
        <p:spPr bwMode="auto">
          <a:xfrm>
            <a:off x="6329363" y="2757488"/>
            <a:ext cx="71437" cy="642937"/>
          </a:xfrm>
          <a:prstGeom prst="leftBracket">
            <a:avLst>
              <a:gd name="adj" fmla="val 8333"/>
            </a:avLst>
          </a:prstGeom>
          <a:noFill/>
          <a:ln w="9525">
            <a:solidFill>
              <a:srgbClr val="347FD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latin typeface="Cambria" panose="02040503050406030204" pitchFamily="18" charset="0"/>
              <a:ea typeface="华文楷体" panose="02010600040101010101" pitchFamily="2" charset="-122"/>
            </a:endParaRPr>
          </a:p>
        </p:txBody>
      </p:sp>
      <p:sp>
        <p:nvSpPr>
          <p:cNvPr id="69675" name="左中括号 45"/>
          <p:cNvSpPr>
            <a:spLocks/>
          </p:cNvSpPr>
          <p:nvPr/>
        </p:nvSpPr>
        <p:spPr bwMode="auto">
          <a:xfrm>
            <a:off x="6572250" y="3629025"/>
            <a:ext cx="46038" cy="571500"/>
          </a:xfrm>
          <a:prstGeom prst="leftBracket">
            <a:avLst>
              <a:gd name="adj" fmla="val 8333"/>
            </a:avLst>
          </a:prstGeom>
          <a:noFill/>
          <a:ln w="9525">
            <a:solidFill>
              <a:srgbClr val="347FD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latin typeface="Cambria" panose="02040503050406030204" pitchFamily="18" charset="0"/>
              <a:ea typeface="华文楷体" panose="02010600040101010101" pitchFamily="2" charset="-122"/>
            </a:endParaRPr>
          </a:p>
        </p:txBody>
      </p:sp>
      <p:sp>
        <p:nvSpPr>
          <p:cNvPr id="69676" name="Line 1047"/>
          <p:cNvSpPr>
            <a:spLocks noChangeShapeType="1"/>
          </p:cNvSpPr>
          <p:nvPr/>
        </p:nvSpPr>
        <p:spPr bwMode="auto">
          <a:xfrm>
            <a:off x="6286500" y="3886200"/>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7" name="左中括号 49"/>
          <p:cNvSpPr>
            <a:spLocks/>
          </p:cNvSpPr>
          <p:nvPr/>
        </p:nvSpPr>
        <p:spPr bwMode="auto">
          <a:xfrm>
            <a:off x="6572250" y="1143000"/>
            <a:ext cx="71438" cy="714375"/>
          </a:xfrm>
          <a:prstGeom prst="leftBracket">
            <a:avLst>
              <a:gd name="adj" fmla="val 8333"/>
            </a:avLst>
          </a:prstGeom>
          <a:noFill/>
          <a:ln w="9525">
            <a:solidFill>
              <a:srgbClr val="347FD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latin typeface="Cambria" panose="02040503050406030204" pitchFamily="18" charset="0"/>
              <a:ea typeface="华文楷体" panose="02010600040101010101" pitchFamily="2" charset="-122"/>
            </a:endParaRPr>
          </a:p>
        </p:txBody>
      </p:sp>
      <p:cxnSp>
        <p:nvCxnSpPr>
          <p:cNvPr id="69678" name="直接箭头连接符 51"/>
          <p:cNvCxnSpPr>
            <a:cxnSpLocks noChangeShapeType="1"/>
          </p:cNvCxnSpPr>
          <p:nvPr/>
        </p:nvCxnSpPr>
        <p:spPr bwMode="auto">
          <a:xfrm rot="5400000" flipH="1" flipV="1">
            <a:off x="7573169" y="2070894"/>
            <a:ext cx="285750" cy="1588"/>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sp>
        <p:nvSpPr>
          <p:cNvPr id="69679" name="Text Box 1064"/>
          <p:cNvSpPr txBox="1">
            <a:spLocks noChangeArrowheads="1"/>
          </p:cNvSpPr>
          <p:nvPr/>
        </p:nvSpPr>
        <p:spPr bwMode="auto">
          <a:xfrm>
            <a:off x="5000625" y="2428875"/>
            <a:ext cx="1279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文化制度</a:t>
            </a:r>
          </a:p>
        </p:txBody>
      </p:sp>
      <p:sp>
        <p:nvSpPr>
          <p:cNvPr id="69680" name="Text Box 1064"/>
          <p:cNvSpPr txBox="1">
            <a:spLocks noChangeArrowheads="1"/>
          </p:cNvSpPr>
          <p:nvPr/>
        </p:nvSpPr>
        <p:spPr bwMode="auto">
          <a:xfrm>
            <a:off x="5214938" y="4071938"/>
            <a:ext cx="1279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t>……</a:t>
            </a:r>
            <a:endParaRPr lang="zh-CN" altLang="en-US" sz="2000"/>
          </a:p>
        </p:txBody>
      </p:sp>
      <p:sp>
        <p:nvSpPr>
          <p:cNvPr id="69681" name="Line 1052"/>
          <p:cNvSpPr>
            <a:spLocks noChangeShapeType="1"/>
          </p:cNvSpPr>
          <p:nvPr/>
        </p:nvSpPr>
        <p:spPr bwMode="auto">
          <a:xfrm flipH="1" flipV="1">
            <a:off x="4500563" y="2357438"/>
            <a:ext cx="9525" cy="1357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9682" name="Group 50"/>
          <p:cNvGrpSpPr>
            <a:grpSpLocks/>
          </p:cNvGrpSpPr>
          <p:nvPr/>
        </p:nvGrpSpPr>
        <p:grpSpPr bwMode="auto">
          <a:xfrm>
            <a:off x="122238" y="5480050"/>
            <a:ext cx="1974850" cy="933450"/>
            <a:chOff x="0" y="0"/>
            <a:chExt cx="1244" cy="588"/>
          </a:xfrm>
        </p:grpSpPr>
        <p:pic>
          <p:nvPicPr>
            <p:cNvPr id="69684" name="Text Box 10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4"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85" name="Text Box 52"/>
            <p:cNvSpPr txBox="1">
              <a:spLocks noChangeArrowheads="1"/>
            </p:cNvSpPr>
            <p:nvPr/>
          </p:nvSpPr>
          <p:spPr bwMode="auto">
            <a:xfrm>
              <a:off x="148" y="148"/>
              <a:ext cx="9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t>解决问题</a:t>
              </a:r>
            </a:p>
          </p:txBody>
        </p:sp>
      </p:grpSp>
      <p:sp>
        <p:nvSpPr>
          <p:cNvPr id="69683" name="Text Box 1067"/>
          <p:cNvSpPr txBox="1">
            <a:spLocks noChangeArrowheads="1"/>
          </p:cNvSpPr>
          <p:nvPr/>
        </p:nvSpPr>
        <p:spPr bwMode="auto">
          <a:xfrm>
            <a:off x="2428875" y="5715000"/>
            <a:ext cx="451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t>经济、政治、文化体制的改革</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381000" y="381000"/>
            <a:ext cx="8763000" cy="6477000"/>
          </a:xfrm>
        </p:spPr>
        <p:txBody>
          <a:bodyPr/>
          <a:lstStyle/>
          <a:p>
            <a:pPr>
              <a:lnSpc>
                <a:spcPct val="80000"/>
              </a:lnSpc>
            </a:pPr>
            <a:r>
              <a:rPr lang="en-US" altLang="zh-CN" sz="2000" b="1" smtClean="0"/>
              <a:t>38.</a:t>
            </a:r>
            <a:r>
              <a:rPr lang="zh-CN" altLang="en-US" sz="2000" b="1" smtClean="0"/>
              <a:t>（</a:t>
            </a:r>
            <a:r>
              <a:rPr lang="en-US" altLang="zh-CN" sz="2000" b="1" smtClean="0"/>
              <a:t>26</a:t>
            </a:r>
            <a:r>
              <a:rPr lang="zh-CN" altLang="en-US" sz="2000" b="1" smtClean="0"/>
              <a:t>分）阅读材料，完成下列各题。 </a:t>
            </a:r>
            <a:br>
              <a:rPr lang="zh-CN" altLang="en-US" sz="2000" b="1" smtClean="0"/>
            </a:br>
            <a:r>
              <a:rPr lang="zh-CN" altLang="en-US" sz="2000" b="1" smtClean="0"/>
              <a:t>　</a:t>
            </a:r>
            <a:r>
              <a:rPr lang="zh-CN" altLang="en-US" sz="2000" b="1" smtClean="0">
                <a:latin typeface="楷体_GB2312" panose="02010609030101010101" pitchFamily="49" charset="-122"/>
                <a:ea typeface="楷体_GB2312" panose="02010609030101010101" pitchFamily="49" charset="-122"/>
              </a:rPr>
              <a:t>改革开放以来，我国居民收入不断增加，</a:t>
            </a:r>
            <a:r>
              <a:rPr lang="en-US" altLang="zh-CN" sz="2000" b="1" smtClean="0">
                <a:latin typeface="楷体_GB2312" panose="02010609030101010101" pitchFamily="49" charset="-122"/>
                <a:ea typeface="楷体_GB2312" panose="02010609030101010101" pitchFamily="49" charset="-122"/>
              </a:rPr>
              <a:t>1978</a:t>
            </a:r>
            <a:r>
              <a:rPr lang="zh-CN" altLang="en-US" sz="2000" b="1" smtClean="0">
                <a:latin typeface="楷体_GB2312" panose="02010609030101010101" pitchFamily="49" charset="-122"/>
                <a:ea typeface="楷体_GB2312" panose="02010609030101010101" pitchFamily="49" charset="-122"/>
              </a:rPr>
              <a:t>年我国职工工资总额为</a:t>
            </a:r>
            <a:r>
              <a:rPr lang="en-US" altLang="zh-CN" sz="2000" b="1" smtClean="0">
                <a:latin typeface="楷体_GB2312" panose="02010609030101010101" pitchFamily="49" charset="-122"/>
                <a:ea typeface="楷体_GB2312" panose="02010609030101010101" pitchFamily="49" charset="-122"/>
              </a:rPr>
              <a:t>568.9</a:t>
            </a:r>
            <a:r>
              <a:rPr lang="zh-CN" altLang="en-US" sz="2000" b="1" smtClean="0">
                <a:latin typeface="楷体_GB2312" panose="02010609030101010101" pitchFamily="49" charset="-122"/>
                <a:ea typeface="楷体_GB2312" panose="02010609030101010101" pitchFamily="49" charset="-122"/>
              </a:rPr>
              <a:t>亿元，</a:t>
            </a:r>
            <a:r>
              <a:rPr lang="en-US" altLang="zh-CN" sz="2000" b="1" smtClean="0">
                <a:latin typeface="楷体_GB2312" panose="02010609030101010101" pitchFamily="49" charset="-122"/>
                <a:ea typeface="楷体_GB2312" panose="02010609030101010101" pitchFamily="49" charset="-122"/>
              </a:rPr>
              <a:t>2009</a:t>
            </a:r>
            <a:r>
              <a:rPr lang="zh-CN" altLang="en-US" sz="2000" b="1" smtClean="0">
                <a:latin typeface="楷体_GB2312" panose="02010609030101010101" pitchFamily="49" charset="-122"/>
                <a:ea typeface="楷体_GB2312" panose="02010609030101010101" pitchFamily="49" charset="-122"/>
              </a:rPr>
              <a:t>年达到</a:t>
            </a:r>
            <a:r>
              <a:rPr lang="en-US" altLang="zh-CN" sz="2000" b="1" smtClean="0">
                <a:latin typeface="楷体_GB2312" panose="02010609030101010101" pitchFamily="49" charset="-122"/>
                <a:ea typeface="楷体_GB2312" panose="02010609030101010101" pitchFamily="49" charset="-122"/>
              </a:rPr>
              <a:t>40288.2</a:t>
            </a:r>
            <a:r>
              <a:rPr lang="zh-CN" altLang="en-US" sz="2000" b="1" smtClean="0">
                <a:latin typeface="楷体_GB2312" panose="02010609030101010101" pitchFamily="49" charset="-122"/>
                <a:ea typeface="楷体_GB2312" panose="02010609030101010101" pitchFamily="49" charset="-122"/>
              </a:rPr>
              <a:t>亿元；职工平均工资由</a:t>
            </a:r>
            <a:r>
              <a:rPr lang="en-US" altLang="zh-CN" sz="2000" b="1" smtClean="0">
                <a:latin typeface="楷体_GB2312" panose="02010609030101010101" pitchFamily="49" charset="-122"/>
                <a:ea typeface="楷体_GB2312" panose="02010609030101010101" pitchFamily="49" charset="-122"/>
              </a:rPr>
              <a:t>1978</a:t>
            </a:r>
            <a:r>
              <a:rPr lang="zh-CN" altLang="en-US" sz="2000" b="1" smtClean="0">
                <a:latin typeface="楷体_GB2312" panose="02010609030101010101" pitchFamily="49" charset="-122"/>
                <a:ea typeface="楷体_GB2312" panose="02010609030101010101" pitchFamily="49" charset="-122"/>
              </a:rPr>
              <a:t>年的</a:t>
            </a:r>
            <a:r>
              <a:rPr lang="en-US" altLang="zh-CN" sz="2000" b="1" smtClean="0">
                <a:latin typeface="楷体_GB2312" panose="02010609030101010101" pitchFamily="49" charset="-122"/>
                <a:ea typeface="楷体_GB2312" panose="02010609030101010101" pitchFamily="49" charset="-122"/>
              </a:rPr>
              <a:t>615</a:t>
            </a:r>
            <a:r>
              <a:rPr lang="zh-CN" altLang="en-US" sz="2000" b="1" smtClean="0">
                <a:latin typeface="楷体_GB2312" panose="02010609030101010101" pitchFamily="49" charset="-122"/>
                <a:ea typeface="楷体_GB2312" panose="02010609030101010101" pitchFamily="49" charset="-122"/>
              </a:rPr>
              <a:t>元增加到</a:t>
            </a:r>
            <a:r>
              <a:rPr lang="en-US" altLang="zh-CN" sz="2000" b="1" smtClean="0">
                <a:latin typeface="楷体_GB2312" panose="02010609030101010101" pitchFamily="49" charset="-122"/>
                <a:ea typeface="楷体_GB2312" panose="02010609030101010101" pitchFamily="49" charset="-122"/>
              </a:rPr>
              <a:t>2009</a:t>
            </a:r>
            <a:r>
              <a:rPr lang="zh-CN" altLang="en-US" sz="2000" b="1" smtClean="0">
                <a:latin typeface="楷体_GB2312" panose="02010609030101010101" pitchFamily="49" charset="-122"/>
                <a:ea typeface="楷体_GB2312" panose="02010609030101010101" pitchFamily="49" charset="-122"/>
              </a:rPr>
              <a:t>年的</a:t>
            </a:r>
            <a:r>
              <a:rPr lang="en-US" altLang="zh-CN" sz="2000" b="1" smtClean="0">
                <a:latin typeface="楷体_GB2312" panose="02010609030101010101" pitchFamily="49" charset="-122"/>
                <a:ea typeface="楷体_GB2312" panose="02010609030101010101" pitchFamily="49" charset="-122"/>
              </a:rPr>
              <a:t>32736</a:t>
            </a:r>
            <a:r>
              <a:rPr lang="zh-CN" altLang="en-US" sz="2000" b="1" smtClean="0">
                <a:latin typeface="楷体_GB2312" panose="02010609030101010101" pitchFamily="49" charset="-122"/>
                <a:ea typeface="楷体_GB2312" panose="02010609030101010101" pitchFamily="49" charset="-122"/>
              </a:rPr>
              <a:t>元。 </a:t>
            </a:r>
            <a:br>
              <a:rPr lang="zh-CN" altLang="en-US" sz="2000" b="1" smtClean="0">
                <a:latin typeface="楷体_GB2312" panose="02010609030101010101" pitchFamily="49" charset="-122"/>
                <a:ea typeface="楷体_GB2312" panose="02010609030101010101" pitchFamily="49" charset="-122"/>
              </a:rPr>
            </a:br>
            <a:r>
              <a:rPr lang="zh-CN" altLang="en-US" sz="2000" b="1" smtClean="0">
                <a:ea typeface="黑体" panose="02010609060101010101" pitchFamily="49" charset="-122"/>
              </a:rPr>
              <a:t>材料一</a:t>
            </a:r>
            <a:r>
              <a:rPr lang="zh-CN" altLang="en-US" sz="2000" b="1" smtClean="0"/>
              <a:t> </a:t>
            </a:r>
            <a:br>
              <a:rPr lang="zh-CN" altLang="en-US" sz="2000" b="1" smtClean="0"/>
            </a:br>
            <a:r>
              <a:rPr lang="zh-CN" altLang="en-US" sz="2000" b="1" smtClean="0"/>
              <a:t>　</a:t>
            </a:r>
            <a:r>
              <a:rPr lang="zh-CN" altLang="en-US" sz="2000" b="1" smtClean="0">
                <a:latin typeface="楷体_GB2312" panose="02010609030101010101" pitchFamily="49" charset="-122"/>
                <a:ea typeface="楷体_GB2312" panose="02010609030101010101" pitchFamily="49" charset="-122"/>
              </a:rPr>
              <a:t>在我国居民收入不断增加的同时，收入分配中的一些问题也逐步显现出来。 </a:t>
            </a:r>
            <a:r>
              <a:rPr lang="en-US" altLang="zh-CN" sz="2000" b="1" smtClean="0">
                <a:latin typeface="楷体_GB2312" panose="02010609030101010101" pitchFamily="49" charset="-122"/>
                <a:ea typeface="楷体_GB2312" panose="02010609030101010101" pitchFamily="49" charset="-122"/>
              </a:rPr>
              <a:t>2009</a:t>
            </a:r>
            <a:r>
              <a:rPr lang="zh-CN" altLang="en-US" sz="2000" b="1" smtClean="0">
                <a:latin typeface="楷体_GB2312" panose="02010609030101010101" pitchFamily="49" charset="-122"/>
                <a:ea typeface="楷体_GB2312" panose="02010609030101010101" pitchFamily="49" charset="-122"/>
              </a:rPr>
              <a:t>年，我国的最低工资是我国人均</a:t>
            </a:r>
            <a:r>
              <a:rPr lang="en-US" altLang="zh-CN" sz="2000" b="1" smtClean="0">
                <a:latin typeface="楷体_GB2312" panose="02010609030101010101" pitchFamily="49" charset="-122"/>
                <a:ea typeface="楷体_GB2312" panose="02010609030101010101" pitchFamily="49" charset="-122"/>
              </a:rPr>
              <a:t>GDP</a:t>
            </a:r>
            <a:r>
              <a:rPr lang="zh-CN" altLang="en-US" sz="2000" b="1" smtClean="0">
                <a:latin typeface="楷体_GB2312" panose="02010609030101010101" pitchFamily="49" charset="-122"/>
                <a:ea typeface="楷体_GB2312" panose="02010609030101010101" pitchFamily="49" charset="-122"/>
              </a:rPr>
              <a:t>的</a:t>
            </a:r>
            <a:r>
              <a:rPr lang="en-US" altLang="zh-CN" sz="2000" b="1" smtClean="0">
                <a:latin typeface="楷体_GB2312" panose="02010609030101010101" pitchFamily="49" charset="-122"/>
                <a:ea typeface="楷体_GB2312" panose="02010609030101010101" pitchFamily="49" charset="-122"/>
              </a:rPr>
              <a:t>25%</a:t>
            </a:r>
            <a:r>
              <a:rPr lang="zh-CN" altLang="en-US" sz="2000" b="1" smtClean="0">
                <a:latin typeface="楷体_GB2312" panose="02010609030101010101" pitchFamily="49" charset="-122"/>
                <a:ea typeface="楷体_GB2312" panose="02010609030101010101" pitchFamily="49" charset="-122"/>
              </a:rPr>
              <a:t>，世界平均为</a:t>
            </a:r>
            <a:r>
              <a:rPr lang="en-US" altLang="zh-CN" sz="2000" b="1" smtClean="0">
                <a:latin typeface="楷体_GB2312" panose="02010609030101010101" pitchFamily="49" charset="-122"/>
                <a:ea typeface="楷体_GB2312" panose="02010609030101010101" pitchFamily="49" charset="-122"/>
              </a:rPr>
              <a:t>58%</a:t>
            </a:r>
            <a:r>
              <a:rPr lang="zh-CN" altLang="en-US" sz="2000" b="1" smtClean="0">
                <a:latin typeface="楷体_GB2312" panose="02010609030101010101" pitchFamily="49" charset="-122"/>
                <a:ea typeface="楷体_GB2312" panose="02010609030101010101" pitchFamily="49" charset="-122"/>
              </a:rPr>
              <a:t>；我国最低工资是我国平均工资的</a:t>
            </a:r>
            <a:r>
              <a:rPr lang="en-US" altLang="zh-CN" sz="2000" b="1" smtClean="0">
                <a:latin typeface="楷体_GB2312" panose="02010609030101010101" pitchFamily="49" charset="-122"/>
                <a:ea typeface="楷体_GB2312" panose="02010609030101010101" pitchFamily="49" charset="-122"/>
              </a:rPr>
              <a:t>21%</a:t>
            </a:r>
            <a:r>
              <a:rPr lang="zh-CN" altLang="en-US" sz="2000" b="1" smtClean="0">
                <a:latin typeface="楷体_GB2312" panose="02010609030101010101" pitchFamily="49" charset="-122"/>
                <a:ea typeface="楷体_GB2312" panose="02010609030101010101" pitchFamily="49" charset="-122"/>
              </a:rPr>
              <a:t>，世界平均为</a:t>
            </a:r>
            <a:r>
              <a:rPr lang="en-US" altLang="zh-CN" sz="2000" b="1" smtClean="0">
                <a:latin typeface="楷体_GB2312" panose="02010609030101010101" pitchFamily="49" charset="-122"/>
                <a:ea typeface="楷体_GB2312" panose="02010609030101010101" pitchFamily="49" charset="-122"/>
              </a:rPr>
              <a:t>50% </a:t>
            </a:r>
            <a:r>
              <a:rPr lang="zh-CN" altLang="en-US" sz="2000" b="1" smtClean="0">
                <a:latin typeface="楷体_GB2312" panose="02010609030101010101" pitchFamily="49" charset="-122"/>
                <a:ea typeface="楷体_GB2312" panose="02010609030101010101" pitchFamily="49" charset="-122"/>
              </a:rPr>
              <a:t>。我国居民收入在国民收入初次分配、再分配中的比重分别如图</a:t>
            </a:r>
            <a:r>
              <a:rPr lang="en-US" altLang="zh-CN" sz="2000" b="1" smtClean="0">
                <a:latin typeface="楷体_GB2312" panose="02010609030101010101" pitchFamily="49" charset="-122"/>
                <a:ea typeface="楷体_GB2312" panose="02010609030101010101" pitchFamily="49" charset="-122"/>
              </a:rPr>
              <a:t>8</a:t>
            </a:r>
            <a:r>
              <a:rPr lang="zh-CN" altLang="en-US" sz="2000" b="1" smtClean="0">
                <a:latin typeface="楷体_GB2312" panose="02010609030101010101" pitchFamily="49" charset="-122"/>
                <a:ea typeface="楷体_GB2312" panose="02010609030101010101" pitchFamily="49" charset="-122"/>
              </a:rPr>
              <a:t>、图</a:t>
            </a:r>
            <a:r>
              <a:rPr lang="en-US" altLang="zh-CN" sz="2000" b="1" smtClean="0">
                <a:latin typeface="楷体_GB2312" panose="02010609030101010101" pitchFamily="49" charset="-122"/>
                <a:ea typeface="楷体_GB2312" panose="02010609030101010101" pitchFamily="49" charset="-122"/>
              </a:rPr>
              <a:t>9</a:t>
            </a:r>
            <a:r>
              <a:rPr lang="zh-CN" altLang="en-US" sz="2000" b="1" smtClean="0">
                <a:latin typeface="楷体_GB2312" panose="02010609030101010101" pitchFamily="49" charset="-122"/>
                <a:ea typeface="楷体_GB2312" panose="02010609030101010101" pitchFamily="49" charset="-122"/>
              </a:rPr>
              <a:t>所示。 </a:t>
            </a:r>
            <a:br>
              <a:rPr lang="zh-CN" altLang="en-US" sz="2000" b="1" smtClean="0">
                <a:latin typeface="楷体_GB2312" panose="02010609030101010101" pitchFamily="49" charset="-122"/>
                <a:ea typeface="楷体_GB2312" panose="02010609030101010101" pitchFamily="49" charset="-122"/>
              </a:rPr>
            </a:br>
            <a:r>
              <a:rPr lang="zh-CN" altLang="en-US" sz="3500" b="1" smtClean="0"/>
              <a:t/>
            </a:r>
            <a:br>
              <a:rPr lang="zh-CN" altLang="en-US" sz="3500" b="1" smtClean="0"/>
            </a:br>
            <a:endParaRPr lang="zh-CN" altLang="en-US" sz="3500" b="1" smtClean="0"/>
          </a:p>
        </p:txBody>
      </p:sp>
      <p:pic>
        <p:nvPicPr>
          <p:cNvPr id="13315" name="Picture 2" descr="高考文科试题及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362">
            <a:off x="715963" y="3394075"/>
            <a:ext cx="7729537"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658" name="直接箭头连接符 117"/>
          <p:cNvCxnSpPr>
            <a:cxnSpLocks noChangeShapeType="1"/>
          </p:cNvCxnSpPr>
          <p:nvPr/>
        </p:nvCxnSpPr>
        <p:spPr bwMode="auto">
          <a:xfrm>
            <a:off x="2286000" y="2857500"/>
            <a:ext cx="785813" cy="1588"/>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grpSp>
        <p:nvGrpSpPr>
          <p:cNvPr id="70659" name="Group 3"/>
          <p:cNvGrpSpPr>
            <a:grpSpLocks/>
          </p:cNvGrpSpPr>
          <p:nvPr/>
        </p:nvGrpSpPr>
        <p:grpSpPr bwMode="auto">
          <a:xfrm>
            <a:off x="-58738" y="2047875"/>
            <a:ext cx="2795588" cy="1676400"/>
            <a:chOff x="0" y="0"/>
            <a:chExt cx="1785" cy="1056"/>
          </a:xfrm>
        </p:grpSpPr>
        <p:pic>
          <p:nvPicPr>
            <p:cNvPr id="70686" name="Text Box 10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85"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7" name="Text Box 5"/>
            <p:cNvSpPr txBox="1">
              <a:spLocks noChangeArrowheads="1"/>
            </p:cNvSpPr>
            <p:nvPr/>
          </p:nvSpPr>
          <p:spPr bwMode="auto">
            <a:xfrm>
              <a:off x="151" y="150"/>
              <a:ext cx="1485"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t>人民群众是实践的主体、历史的创造者</a:t>
              </a:r>
            </a:p>
          </p:txBody>
        </p:sp>
      </p:grpSp>
      <p:sp>
        <p:nvSpPr>
          <p:cNvPr id="70660" name="矩形 12"/>
          <p:cNvSpPr>
            <a:spLocks noChangeArrowheads="1"/>
          </p:cNvSpPr>
          <p:nvPr/>
        </p:nvSpPr>
        <p:spPr bwMode="auto">
          <a:xfrm>
            <a:off x="2428875" y="2500313"/>
            <a:ext cx="69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solidFill>
                  <a:srgbClr val="FF0000"/>
                </a:solidFill>
                <a:latin typeface="隶书" panose="02010509060101010101" pitchFamily="49" charset="-122"/>
                <a:ea typeface="隶书" panose="02010509060101010101" pitchFamily="49" charset="-122"/>
              </a:rPr>
              <a:t>坚持</a:t>
            </a:r>
          </a:p>
        </p:txBody>
      </p:sp>
      <p:sp>
        <p:nvSpPr>
          <p:cNvPr id="70661" name="矩形 16"/>
          <p:cNvSpPr>
            <a:spLocks noChangeArrowheads="1"/>
          </p:cNvSpPr>
          <p:nvPr/>
        </p:nvSpPr>
        <p:spPr bwMode="auto">
          <a:xfrm>
            <a:off x="6426200" y="560388"/>
            <a:ext cx="14525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中国共产党</a:t>
            </a:r>
          </a:p>
        </p:txBody>
      </p:sp>
      <p:sp>
        <p:nvSpPr>
          <p:cNvPr id="70662" name="矩形 56"/>
          <p:cNvSpPr>
            <a:spLocks noChangeArrowheads="1"/>
          </p:cNvSpPr>
          <p:nvPr/>
        </p:nvSpPr>
        <p:spPr bwMode="auto">
          <a:xfrm>
            <a:off x="6643688" y="1143000"/>
            <a:ext cx="893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800"/>
              <a:t>国家</a:t>
            </a:r>
          </a:p>
        </p:txBody>
      </p:sp>
      <p:sp>
        <p:nvSpPr>
          <p:cNvPr id="70663" name="矩形 57"/>
          <p:cNvSpPr>
            <a:spLocks noChangeArrowheads="1"/>
          </p:cNvSpPr>
          <p:nvPr/>
        </p:nvSpPr>
        <p:spPr bwMode="auto">
          <a:xfrm>
            <a:off x="6643688" y="1560513"/>
            <a:ext cx="6905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政府</a:t>
            </a:r>
          </a:p>
        </p:txBody>
      </p:sp>
      <p:sp>
        <p:nvSpPr>
          <p:cNvPr id="70664" name="矩形 59"/>
          <p:cNvSpPr>
            <a:spLocks noChangeArrowheads="1"/>
          </p:cNvSpPr>
          <p:nvPr/>
        </p:nvSpPr>
        <p:spPr bwMode="auto">
          <a:xfrm>
            <a:off x="6445250" y="1989138"/>
            <a:ext cx="11985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人大代表</a:t>
            </a:r>
          </a:p>
        </p:txBody>
      </p:sp>
      <p:sp>
        <p:nvSpPr>
          <p:cNvPr id="70665" name="左中括号 75"/>
          <p:cNvSpPr>
            <a:spLocks/>
          </p:cNvSpPr>
          <p:nvPr/>
        </p:nvSpPr>
        <p:spPr bwMode="auto">
          <a:xfrm>
            <a:off x="4692650" y="1557338"/>
            <a:ext cx="69850" cy="3384550"/>
          </a:xfrm>
          <a:prstGeom prst="leftBracket">
            <a:avLst>
              <a:gd name="adj" fmla="val 7627"/>
            </a:avLst>
          </a:prstGeom>
          <a:noFill/>
          <a:ln w="9525">
            <a:solidFill>
              <a:srgbClr val="347FD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latin typeface="Cambria" panose="02040503050406030204" pitchFamily="18" charset="0"/>
              <a:ea typeface="华文楷体" panose="02010600040101010101" pitchFamily="2" charset="-122"/>
            </a:endParaRPr>
          </a:p>
        </p:txBody>
      </p:sp>
      <p:cxnSp>
        <p:nvCxnSpPr>
          <p:cNvPr id="70666" name="直接箭头连接符 121"/>
          <p:cNvCxnSpPr>
            <a:cxnSpLocks noChangeShapeType="1"/>
          </p:cNvCxnSpPr>
          <p:nvPr/>
        </p:nvCxnSpPr>
        <p:spPr bwMode="auto">
          <a:xfrm>
            <a:off x="4143375" y="2784475"/>
            <a:ext cx="571500" cy="1588"/>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sp>
        <p:nvSpPr>
          <p:cNvPr id="70667" name="矩形 122"/>
          <p:cNvSpPr>
            <a:spLocks noChangeArrowheads="1"/>
          </p:cNvSpPr>
          <p:nvPr/>
        </p:nvSpPr>
        <p:spPr bwMode="auto">
          <a:xfrm>
            <a:off x="4786313" y="142875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政治生活</a:t>
            </a:r>
            <a:endParaRPr lang="zh-CN" altLang="en-US"/>
          </a:p>
        </p:txBody>
      </p:sp>
      <p:sp>
        <p:nvSpPr>
          <p:cNvPr id="70668" name="矩形 126"/>
          <p:cNvSpPr>
            <a:spLocks noChangeArrowheads="1"/>
          </p:cNvSpPr>
          <p:nvPr/>
        </p:nvSpPr>
        <p:spPr bwMode="auto">
          <a:xfrm>
            <a:off x="4643438" y="37163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经济生活</a:t>
            </a:r>
            <a:endParaRPr lang="zh-CN" altLang="en-US"/>
          </a:p>
        </p:txBody>
      </p:sp>
      <p:sp>
        <p:nvSpPr>
          <p:cNvPr id="70669" name="矩形 127"/>
          <p:cNvSpPr>
            <a:spLocks noChangeArrowheads="1"/>
          </p:cNvSpPr>
          <p:nvPr/>
        </p:nvSpPr>
        <p:spPr bwMode="auto">
          <a:xfrm>
            <a:off x="6324600" y="3636963"/>
            <a:ext cx="1706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加强宏观调控</a:t>
            </a:r>
            <a:endParaRPr lang="en-US" sz="2000">
              <a:latin typeface="宋体" panose="02010600030101010101" pitchFamily="2" charset="-122"/>
            </a:endParaRPr>
          </a:p>
          <a:p>
            <a:pPr eaLnBrk="1" hangingPunct="1"/>
            <a:r>
              <a:rPr lang="zh-CN" altLang="en-US" sz="2000">
                <a:latin typeface="宋体" panose="02010600030101010101" pitchFamily="2" charset="-122"/>
              </a:rPr>
              <a:t>解决民生问题</a:t>
            </a:r>
          </a:p>
        </p:txBody>
      </p:sp>
      <p:sp>
        <p:nvSpPr>
          <p:cNvPr id="70670" name="矩形 130"/>
          <p:cNvSpPr>
            <a:spLocks noChangeArrowheads="1"/>
          </p:cNvSpPr>
          <p:nvPr/>
        </p:nvSpPr>
        <p:spPr bwMode="auto">
          <a:xfrm>
            <a:off x="7929563" y="1274763"/>
            <a:ext cx="12144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农民增收</a:t>
            </a:r>
          </a:p>
        </p:txBody>
      </p:sp>
      <p:sp>
        <p:nvSpPr>
          <p:cNvPr id="70671" name="矩形 131"/>
          <p:cNvSpPr>
            <a:spLocks noChangeArrowheads="1"/>
          </p:cNvSpPr>
          <p:nvPr/>
        </p:nvSpPr>
        <p:spPr bwMode="auto">
          <a:xfrm>
            <a:off x="7926388" y="2143125"/>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就业问题</a:t>
            </a:r>
          </a:p>
        </p:txBody>
      </p:sp>
      <p:sp>
        <p:nvSpPr>
          <p:cNvPr id="70672" name="矩形 132"/>
          <p:cNvSpPr>
            <a:spLocks noChangeArrowheads="1"/>
          </p:cNvSpPr>
          <p:nvPr/>
        </p:nvSpPr>
        <p:spPr bwMode="auto">
          <a:xfrm>
            <a:off x="7929563" y="1714500"/>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社会保障</a:t>
            </a:r>
          </a:p>
        </p:txBody>
      </p:sp>
      <p:sp>
        <p:nvSpPr>
          <p:cNvPr id="70673" name="矩形 134"/>
          <p:cNvSpPr>
            <a:spLocks noChangeArrowheads="1"/>
          </p:cNvSpPr>
          <p:nvPr/>
        </p:nvSpPr>
        <p:spPr bwMode="auto">
          <a:xfrm>
            <a:off x="7885113" y="27813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住房问题</a:t>
            </a:r>
          </a:p>
        </p:txBody>
      </p:sp>
      <p:sp>
        <p:nvSpPr>
          <p:cNvPr id="70674" name="矩形 136"/>
          <p:cNvSpPr>
            <a:spLocks noChangeArrowheads="1"/>
          </p:cNvSpPr>
          <p:nvPr/>
        </p:nvSpPr>
        <p:spPr bwMode="auto">
          <a:xfrm>
            <a:off x="8031163" y="309086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en-US" altLang="zh-CN"/>
              <a:t>… …</a:t>
            </a:r>
            <a:endParaRPr lang="zh-CN" altLang="en-US"/>
          </a:p>
        </p:txBody>
      </p:sp>
      <p:sp>
        <p:nvSpPr>
          <p:cNvPr id="70675" name="矩形 137"/>
          <p:cNvSpPr>
            <a:spLocks noChangeArrowheads="1"/>
          </p:cNvSpPr>
          <p:nvPr/>
        </p:nvSpPr>
        <p:spPr bwMode="auto">
          <a:xfrm>
            <a:off x="2112963" y="5527675"/>
            <a:ext cx="4929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隶书" panose="02010509060101010101" pitchFamily="49" charset="-122"/>
                <a:ea typeface="隶书" panose="02010509060101010101" pitchFamily="49" charset="-122"/>
              </a:rPr>
              <a:t>听民生、察民情、解民忧、集民智</a:t>
            </a:r>
          </a:p>
        </p:txBody>
      </p:sp>
      <p:grpSp>
        <p:nvGrpSpPr>
          <p:cNvPr id="70676" name="Group 22"/>
          <p:cNvGrpSpPr>
            <a:grpSpLocks/>
          </p:cNvGrpSpPr>
          <p:nvPr/>
        </p:nvGrpSpPr>
        <p:grpSpPr bwMode="auto">
          <a:xfrm>
            <a:off x="2843213" y="2205038"/>
            <a:ext cx="1974850" cy="1309687"/>
            <a:chOff x="0" y="0"/>
            <a:chExt cx="1244" cy="825"/>
          </a:xfrm>
        </p:grpSpPr>
        <p:pic>
          <p:nvPicPr>
            <p:cNvPr id="70684" name="Text Box 10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44"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5" name="Text Box 24"/>
            <p:cNvSpPr txBox="1">
              <a:spLocks noChangeArrowheads="1"/>
            </p:cNvSpPr>
            <p:nvPr/>
          </p:nvSpPr>
          <p:spPr bwMode="auto">
            <a:xfrm>
              <a:off x="149" y="151"/>
              <a:ext cx="9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t>群众观点</a:t>
              </a:r>
              <a:endParaRPr lang="en-US" sz="2400"/>
            </a:p>
            <a:p>
              <a:pPr eaLnBrk="1" hangingPunct="1"/>
              <a:r>
                <a:rPr lang="zh-CN" altLang="en-US" sz="2400"/>
                <a:t>群众路线</a:t>
              </a:r>
            </a:p>
          </p:txBody>
        </p:sp>
      </p:grpSp>
      <p:sp>
        <p:nvSpPr>
          <p:cNvPr id="70677" name="矩形 134"/>
          <p:cNvSpPr>
            <a:spLocks noChangeArrowheads="1"/>
          </p:cNvSpPr>
          <p:nvPr/>
        </p:nvSpPr>
        <p:spPr bwMode="auto">
          <a:xfrm>
            <a:off x="7956550" y="34290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t>分配不公</a:t>
            </a:r>
          </a:p>
        </p:txBody>
      </p:sp>
      <p:sp>
        <p:nvSpPr>
          <p:cNvPr id="70678" name="左大括号 61"/>
          <p:cNvSpPr>
            <a:spLocks/>
          </p:cNvSpPr>
          <p:nvPr/>
        </p:nvSpPr>
        <p:spPr bwMode="auto">
          <a:xfrm>
            <a:off x="6357938" y="785813"/>
            <a:ext cx="46037" cy="1500187"/>
          </a:xfrm>
          <a:prstGeom prst="leftBrace">
            <a:avLst>
              <a:gd name="adj1" fmla="val 8298"/>
              <a:gd name="adj2" fmla="val 50000"/>
            </a:avLst>
          </a:prstGeom>
          <a:noFill/>
          <a:ln w="9525">
            <a:solidFill>
              <a:srgbClr val="347FD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latin typeface="Cambria" panose="02040503050406030204" pitchFamily="18" charset="0"/>
              <a:ea typeface="华文楷体" panose="02010600040101010101" pitchFamily="2" charset="-122"/>
            </a:endParaRPr>
          </a:p>
        </p:txBody>
      </p:sp>
      <p:cxnSp>
        <p:nvCxnSpPr>
          <p:cNvPr id="70679" name="直接箭头连接符 67"/>
          <p:cNvCxnSpPr>
            <a:cxnSpLocks noChangeShapeType="1"/>
          </p:cNvCxnSpPr>
          <p:nvPr/>
        </p:nvCxnSpPr>
        <p:spPr bwMode="auto">
          <a:xfrm>
            <a:off x="6011863" y="3959225"/>
            <a:ext cx="357187" cy="1588"/>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sp>
        <p:nvSpPr>
          <p:cNvPr id="70680" name="右大括号 69"/>
          <p:cNvSpPr>
            <a:spLocks/>
          </p:cNvSpPr>
          <p:nvPr/>
        </p:nvSpPr>
        <p:spPr bwMode="auto">
          <a:xfrm>
            <a:off x="7858125" y="785813"/>
            <a:ext cx="71438" cy="3214687"/>
          </a:xfrm>
          <a:prstGeom prst="rightBrace">
            <a:avLst>
              <a:gd name="adj1" fmla="val 8333"/>
              <a:gd name="adj2" fmla="val 50000"/>
            </a:avLst>
          </a:prstGeom>
          <a:noFill/>
          <a:ln w="9525">
            <a:solidFill>
              <a:srgbClr val="347FD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algn="ctr" eaLnBrk="1" hangingPunct="1"/>
            <a:endParaRPr lang="zh-CN" altLang="en-US">
              <a:latin typeface="Cambria" panose="02040503050406030204" pitchFamily="18" charset="0"/>
              <a:ea typeface="华文楷体" panose="02010600040101010101" pitchFamily="2" charset="-122"/>
            </a:endParaRPr>
          </a:p>
        </p:txBody>
      </p:sp>
      <p:grpSp>
        <p:nvGrpSpPr>
          <p:cNvPr id="70681" name="Group 29"/>
          <p:cNvGrpSpPr>
            <a:grpSpLocks/>
          </p:cNvGrpSpPr>
          <p:nvPr/>
        </p:nvGrpSpPr>
        <p:grpSpPr bwMode="auto">
          <a:xfrm>
            <a:off x="42863" y="5303838"/>
            <a:ext cx="1974850" cy="931862"/>
            <a:chOff x="0" y="0"/>
            <a:chExt cx="1244" cy="587"/>
          </a:xfrm>
        </p:grpSpPr>
        <p:pic>
          <p:nvPicPr>
            <p:cNvPr id="70682" name="Text Box 10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44"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3" name="Text Box 31"/>
            <p:cNvSpPr txBox="1">
              <a:spLocks noChangeArrowheads="1"/>
            </p:cNvSpPr>
            <p:nvPr/>
          </p:nvSpPr>
          <p:spPr bwMode="auto">
            <a:xfrm>
              <a:off x="151" y="148"/>
              <a:ext cx="9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t>解决问题</a:t>
              </a:r>
            </a:p>
          </p:txBody>
        </p:sp>
      </p:grpSp>
      <p:sp>
        <p:nvSpPr>
          <p:cNvPr id="70691" name="矩形 126"/>
          <p:cNvSpPr>
            <a:spLocks noChangeArrowheads="1"/>
          </p:cNvSpPr>
          <p:nvPr/>
        </p:nvSpPr>
        <p:spPr bwMode="auto">
          <a:xfrm>
            <a:off x="4716463" y="465296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文化生活</a:t>
            </a:r>
            <a:endParaRPr lang="zh-CN" altLang="en-US"/>
          </a:p>
        </p:txBody>
      </p:sp>
      <p:cxnSp>
        <p:nvCxnSpPr>
          <p:cNvPr id="70692" name="直接箭头连接符 67"/>
          <p:cNvCxnSpPr>
            <a:cxnSpLocks noChangeShapeType="1"/>
          </p:cNvCxnSpPr>
          <p:nvPr/>
        </p:nvCxnSpPr>
        <p:spPr bwMode="auto">
          <a:xfrm>
            <a:off x="6011863" y="3933825"/>
            <a:ext cx="357187" cy="1588"/>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cxnSp>
        <p:nvCxnSpPr>
          <p:cNvPr id="70694" name="直接箭头连接符 67"/>
          <p:cNvCxnSpPr>
            <a:cxnSpLocks noChangeShapeType="1"/>
          </p:cNvCxnSpPr>
          <p:nvPr/>
        </p:nvCxnSpPr>
        <p:spPr bwMode="auto">
          <a:xfrm>
            <a:off x="6011863" y="3933825"/>
            <a:ext cx="357187" cy="1588"/>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cxnSp>
        <p:nvCxnSpPr>
          <p:cNvPr id="70696" name="直接箭头连接符 67"/>
          <p:cNvCxnSpPr>
            <a:cxnSpLocks noChangeShapeType="1"/>
          </p:cNvCxnSpPr>
          <p:nvPr/>
        </p:nvCxnSpPr>
        <p:spPr bwMode="auto">
          <a:xfrm>
            <a:off x="6084888" y="4941888"/>
            <a:ext cx="357187" cy="1587"/>
          </a:xfrm>
          <a:prstGeom prst="straightConnector1">
            <a:avLst/>
          </a:prstGeom>
          <a:noFill/>
          <a:ln w="9525">
            <a:solidFill>
              <a:srgbClr val="347FD8"/>
            </a:solidFill>
            <a:round/>
            <a:headEnd/>
            <a:tailEnd type="arrow" w="med" len="med"/>
          </a:ln>
          <a:extLst>
            <a:ext uri="{909E8E84-426E-40DD-AFC4-6F175D3DCCD1}">
              <a14:hiddenFill xmlns:a14="http://schemas.microsoft.com/office/drawing/2010/main">
                <a:noFill/>
              </a14:hiddenFill>
            </a:ext>
          </a:extLst>
        </p:spPr>
      </p:cxnSp>
      <p:sp>
        <p:nvSpPr>
          <p:cNvPr id="70697" name="矩形 127"/>
          <p:cNvSpPr>
            <a:spLocks noChangeArrowheads="1"/>
          </p:cNvSpPr>
          <p:nvPr/>
        </p:nvSpPr>
        <p:spPr bwMode="auto">
          <a:xfrm>
            <a:off x="6443663" y="4508500"/>
            <a:ext cx="22288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文化创新的主体</a:t>
            </a:r>
          </a:p>
          <a:p>
            <a:pPr eaLnBrk="1" hangingPunct="1"/>
            <a:r>
              <a:rPr lang="zh-CN" altLang="en-US" sz="2000">
                <a:latin typeface="宋体" panose="02010600030101010101" pitchFamily="2" charset="-122"/>
              </a:rPr>
              <a:t>满足人民群众基本</a:t>
            </a:r>
          </a:p>
          <a:p>
            <a:pPr eaLnBrk="1" hangingPunct="1"/>
            <a:r>
              <a:rPr lang="zh-CN" altLang="en-US" sz="2000">
                <a:latin typeface="宋体" panose="02010600030101010101" pitchFamily="2" charset="-122"/>
              </a:rPr>
              <a:t>文化权益</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a:off x="3548063" y="2182813"/>
            <a:ext cx="1389062" cy="1017587"/>
            <a:chOff x="0" y="0"/>
            <a:chExt cx="875" cy="641"/>
          </a:xfrm>
        </p:grpSpPr>
        <p:pic>
          <p:nvPicPr>
            <p:cNvPr id="71721" name="Text Box 10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5"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2" name="Text Box 4"/>
            <p:cNvSpPr txBox="1">
              <a:spLocks noChangeArrowheads="1"/>
            </p:cNvSpPr>
            <p:nvPr/>
          </p:nvSpPr>
          <p:spPr bwMode="auto">
            <a:xfrm>
              <a:off x="148" y="148"/>
              <a:ext cx="57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t>个人</a:t>
              </a:r>
            </a:p>
          </p:txBody>
        </p:sp>
      </p:grpSp>
      <p:sp>
        <p:nvSpPr>
          <p:cNvPr id="71683" name="矩形 122"/>
          <p:cNvSpPr>
            <a:spLocks noChangeArrowheads="1"/>
          </p:cNvSpPr>
          <p:nvPr/>
        </p:nvSpPr>
        <p:spPr bwMode="auto">
          <a:xfrm>
            <a:off x="3429000" y="838200"/>
            <a:ext cx="1752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个人与社会的</a:t>
            </a:r>
          </a:p>
          <a:p>
            <a:pPr eaLnBrk="1" hangingPunct="1"/>
            <a:r>
              <a:rPr lang="zh-CN" altLang="en-US" sz="2400">
                <a:latin typeface="宋体" panose="02010600030101010101" pitchFamily="2" charset="-122"/>
              </a:rPr>
              <a:t>辩证关系</a:t>
            </a:r>
          </a:p>
        </p:txBody>
      </p:sp>
      <p:sp>
        <p:nvSpPr>
          <p:cNvPr id="71684" name="Line 6"/>
          <p:cNvSpPr>
            <a:spLocks noChangeShapeType="1"/>
          </p:cNvSpPr>
          <p:nvPr/>
        </p:nvSpPr>
        <p:spPr bwMode="auto">
          <a:xfrm flipH="1">
            <a:off x="3051175" y="2670175"/>
            <a:ext cx="6096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5" name="AutoShape 7"/>
          <p:cNvSpPr>
            <a:spLocks/>
          </p:cNvSpPr>
          <p:nvPr/>
        </p:nvSpPr>
        <p:spPr bwMode="auto">
          <a:xfrm>
            <a:off x="2984500" y="1774825"/>
            <a:ext cx="76200" cy="182880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6" name="矩形 122"/>
          <p:cNvSpPr>
            <a:spLocks noChangeArrowheads="1"/>
          </p:cNvSpPr>
          <p:nvPr/>
        </p:nvSpPr>
        <p:spPr bwMode="auto">
          <a:xfrm>
            <a:off x="1831975" y="33559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价值观</a:t>
            </a:r>
          </a:p>
        </p:txBody>
      </p:sp>
      <p:sp>
        <p:nvSpPr>
          <p:cNvPr id="71687" name="矩形 122"/>
          <p:cNvSpPr>
            <a:spLocks noChangeArrowheads="1"/>
          </p:cNvSpPr>
          <p:nvPr/>
        </p:nvSpPr>
        <p:spPr bwMode="auto">
          <a:xfrm>
            <a:off x="1828800" y="1676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人生观</a:t>
            </a:r>
          </a:p>
        </p:txBody>
      </p:sp>
      <p:sp>
        <p:nvSpPr>
          <p:cNvPr id="71688" name="Line 10"/>
          <p:cNvSpPr>
            <a:spLocks noChangeShapeType="1"/>
          </p:cNvSpPr>
          <p:nvPr/>
        </p:nvSpPr>
        <p:spPr bwMode="auto">
          <a:xfrm>
            <a:off x="4191000" y="1524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9" name="矩形 122"/>
          <p:cNvSpPr>
            <a:spLocks noChangeArrowheads="1"/>
          </p:cNvSpPr>
          <p:nvPr/>
        </p:nvSpPr>
        <p:spPr bwMode="auto">
          <a:xfrm>
            <a:off x="3071813" y="2359025"/>
            <a:ext cx="142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树立</a:t>
            </a:r>
          </a:p>
          <a:p>
            <a:pPr eaLnBrk="1" hangingPunct="1"/>
            <a:r>
              <a:rPr lang="zh-CN" altLang="en-US" sz="2000">
                <a:latin typeface="宋体" panose="02010600030101010101" pitchFamily="2" charset="-122"/>
              </a:rPr>
              <a:t>正确</a:t>
            </a:r>
          </a:p>
        </p:txBody>
      </p:sp>
      <p:sp>
        <p:nvSpPr>
          <p:cNvPr id="71690" name="Line 12"/>
          <p:cNvSpPr>
            <a:spLocks noChangeShapeType="1"/>
          </p:cNvSpPr>
          <p:nvPr/>
        </p:nvSpPr>
        <p:spPr bwMode="auto">
          <a:xfrm flipH="1">
            <a:off x="1143000" y="2743200"/>
            <a:ext cx="533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1" name="矩形 122"/>
          <p:cNvSpPr>
            <a:spLocks noChangeArrowheads="1"/>
          </p:cNvSpPr>
          <p:nvPr/>
        </p:nvSpPr>
        <p:spPr bwMode="auto">
          <a:xfrm>
            <a:off x="1222375" y="2425700"/>
            <a:ext cx="142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实</a:t>
            </a:r>
          </a:p>
          <a:p>
            <a:pPr eaLnBrk="1" hangingPunct="1"/>
            <a:r>
              <a:rPr lang="zh-CN" altLang="en-US" sz="2000">
                <a:latin typeface="宋体" panose="02010600030101010101" pitchFamily="2" charset="-122"/>
              </a:rPr>
              <a:t>现</a:t>
            </a:r>
          </a:p>
        </p:txBody>
      </p:sp>
      <p:sp>
        <p:nvSpPr>
          <p:cNvPr id="71692" name="矩形 122"/>
          <p:cNvSpPr>
            <a:spLocks noChangeArrowheads="1"/>
          </p:cNvSpPr>
          <p:nvPr/>
        </p:nvSpPr>
        <p:spPr bwMode="auto">
          <a:xfrm>
            <a:off x="228600" y="2133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条件</a:t>
            </a:r>
          </a:p>
        </p:txBody>
      </p:sp>
      <p:sp>
        <p:nvSpPr>
          <p:cNvPr id="71693" name="矩形 122"/>
          <p:cNvSpPr>
            <a:spLocks noChangeArrowheads="1"/>
          </p:cNvSpPr>
          <p:nvPr/>
        </p:nvSpPr>
        <p:spPr bwMode="auto">
          <a:xfrm>
            <a:off x="228600" y="301625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途径</a:t>
            </a:r>
          </a:p>
        </p:txBody>
      </p:sp>
      <p:sp>
        <p:nvSpPr>
          <p:cNvPr id="71694" name="AutoShape 16"/>
          <p:cNvSpPr>
            <a:spLocks/>
          </p:cNvSpPr>
          <p:nvPr/>
        </p:nvSpPr>
        <p:spPr bwMode="auto">
          <a:xfrm>
            <a:off x="990600" y="2362200"/>
            <a:ext cx="76200" cy="914400"/>
          </a:xfrm>
          <a:prstGeom prst="righ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5" name="Line 17"/>
          <p:cNvSpPr>
            <a:spLocks noChangeShapeType="1"/>
          </p:cNvSpPr>
          <p:nvPr/>
        </p:nvSpPr>
        <p:spPr bwMode="auto">
          <a:xfrm>
            <a:off x="4724400" y="2667000"/>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6" name="AutoShape 18"/>
          <p:cNvSpPr>
            <a:spLocks/>
          </p:cNvSpPr>
          <p:nvPr/>
        </p:nvSpPr>
        <p:spPr bwMode="auto">
          <a:xfrm>
            <a:off x="5454650" y="1409700"/>
            <a:ext cx="269875" cy="3460750"/>
          </a:xfrm>
          <a:prstGeom prst="leftBracket">
            <a:avLst>
              <a:gd name="adj" fmla="val 10686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7" name="矩形 122"/>
          <p:cNvSpPr>
            <a:spLocks noChangeArrowheads="1"/>
          </p:cNvSpPr>
          <p:nvPr/>
        </p:nvSpPr>
        <p:spPr bwMode="auto">
          <a:xfrm>
            <a:off x="5527675" y="1133475"/>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经济生活</a:t>
            </a:r>
            <a:endParaRPr lang="zh-CN" altLang="en-US"/>
          </a:p>
        </p:txBody>
      </p:sp>
      <p:sp>
        <p:nvSpPr>
          <p:cNvPr id="71698" name="矩形 122"/>
          <p:cNvSpPr>
            <a:spLocks noChangeArrowheads="1"/>
          </p:cNvSpPr>
          <p:nvPr/>
        </p:nvSpPr>
        <p:spPr bwMode="auto">
          <a:xfrm>
            <a:off x="5575300" y="3622675"/>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政治生活</a:t>
            </a:r>
            <a:endParaRPr lang="zh-CN" altLang="en-US"/>
          </a:p>
        </p:txBody>
      </p:sp>
      <p:sp>
        <p:nvSpPr>
          <p:cNvPr id="71699" name="矩形 122"/>
          <p:cNvSpPr>
            <a:spLocks noChangeArrowheads="1"/>
          </p:cNvSpPr>
          <p:nvPr/>
        </p:nvSpPr>
        <p:spPr bwMode="auto">
          <a:xfrm>
            <a:off x="6515100" y="457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劳动者</a:t>
            </a:r>
          </a:p>
        </p:txBody>
      </p:sp>
      <p:sp>
        <p:nvSpPr>
          <p:cNvPr id="71700" name="矩形 122"/>
          <p:cNvSpPr>
            <a:spLocks noChangeArrowheads="1"/>
          </p:cNvSpPr>
          <p:nvPr/>
        </p:nvSpPr>
        <p:spPr bwMode="auto">
          <a:xfrm>
            <a:off x="6524625" y="990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消费者</a:t>
            </a:r>
          </a:p>
        </p:txBody>
      </p:sp>
      <p:sp>
        <p:nvSpPr>
          <p:cNvPr id="71701" name="矩形 122"/>
          <p:cNvSpPr>
            <a:spLocks noChangeArrowheads="1"/>
          </p:cNvSpPr>
          <p:nvPr/>
        </p:nvSpPr>
        <p:spPr bwMode="auto">
          <a:xfrm>
            <a:off x="6500813" y="142875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经营者</a:t>
            </a:r>
          </a:p>
        </p:txBody>
      </p:sp>
      <p:sp>
        <p:nvSpPr>
          <p:cNvPr id="71702" name="矩形 122"/>
          <p:cNvSpPr>
            <a:spLocks noChangeArrowheads="1"/>
          </p:cNvSpPr>
          <p:nvPr/>
        </p:nvSpPr>
        <p:spPr bwMode="auto">
          <a:xfrm>
            <a:off x="6500813" y="19288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投资人</a:t>
            </a:r>
          </a:p>
        </p:txBody>
      </p:sp>
      <p:sp>
        <p:nvSpPr>
          <p:cNvPr id="71703" name="AutoShape 25"/>
          <p:cNvSpPr>
            <a:spLocks/>
          </p:cNvSpPr>
          <p:nvPr/>
        </p:nvSpPr>
        <p:spPr bwMode="auto">
          <a:xfrm>
            <a:off x="6353175" y="635000"/>
            <a:ext cx="228600" cy="2133600"/>
          </a:xfrm>
          <a:prstGeom prst="leftBracket">
            <a:avLst>
              <a:gd name="adj" fmla="val 7777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4" name="矩形 122"/>
          <p:cNvSpPr>
            <a:spLocks noChangeArrowheads="1"/>
          </p:cNvSpPr>
          <p:nvPr/>
        </p:nvSpPr>
        <p:spPr bwMode="auto">
          <a:xfrm>
            <a:off x="6565900" y="3124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公民</a:t>
            </a:r>
          </a:p>
        </p:txBody>
      </p:sp>
      <p:sp>
        <p:nvSpPr>
          <p:cNvPr id="71705" name="矩形 122"/>
          <p:cNvSpPr>
            <a:spLocks noChangeArrowheads="1"/>
          </p:cNvSpPr>
          <p:nvPr/>
        </p:nvSpPr>
        <p:spPr bwMode="auto">
          <a:xfrm>
            <a:off x="6454775" y="3733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人大代表</a:t>
            </a:r>
          </a:p>
        </p:txBody>
      </p:sp>
      <p:sp>
        <p:nvSpPr>
          <p:cNvPr id="71706" name="矩形 122"/>
          <p:cNvSpPr>
            <a:spLocks noChangeArrowheads="1"/>
          </p:cNvSpPr>
          <p:nvPr/>
        </p:nvSpPr>
        <p:spPr bwMode="auto">
          <a:xfrm>
            <a:off x="6613525" y="4422775"/>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a:t>
            </a:r>
          </a:p>
          <a:p>
            <a:pPr eaLnBrk="1" hangingPunct="1"/>
            <a:endParaRPr lang="zh-CN" altLang="en-US" sz="2400">
              <a:latin typeface="宋体" panose="02010600030101010101" pitchFamily="2" charset="-122"/>
            </a:endParaRPr>
          </a:p>
        </p:txBody>
      </p:sp>
      <p:sp>
        <p:nvSpPr>
          <p:cNvPr id="71707" name="矩形 122"/>
          <p:cNvSpPr>
            <a:spLocks noChangeArrowheads="1"/>
          </p:cNvSpPr>
          <p:nvPr/>
        </p:nvSpPr>
        <p:spPr bwMode="auto">
          <a:xfrm>
            <a:off x="6629400" y="2514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a:t>
            </a:r>
          </a:p>
        </p:txBody>
      </p:sp>
      <p:sp>
        <p:nvSpPr>
          <p:cNvPr id="71708" name="AutoShape 30"/>
          <p:cNvSpPr>
            <a:spLocks/>
          </p:cNvSpPr>
          <p:nvPr/>
        </p:nvSpPr>
        <p:spPr bwMode="auto">
          <a:xfrm>
            <a:off x="6486525" y="3365500"/>
            <a:ext cx="76200" cy="1295400"/>
          </a:xfrm>
          <a:prstGeom prst="leftBracket">
            <a:avLst>
              <a:gd name="adj" fmla="val 141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9" name="AutoShape 31"/>
          <p:cNvSpPr>
            <a:spLocks/>
          </p:cNvSpPr>
          <p:nvPr/>
        </p:nvSpPr>
        <p:spPr bwMode="auto">
          <a:xfrm>
            <a:off x="7924800" y="1219200"/>
            <a:ext cx="304800" cy="3048000"/>
          </a:xfrm>
          <a:prstGeom prst="rightBracket">
            <a:avLst>
              <a:gd name="adj" fmla="val 8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10" name="Rectangle 32"/>
          <p:cNvSpPr>
            <a:spLocks noChangeArrowheads="1"/>
          </p:cNvSpPr>
          <p:nvPr/>
        </p:nvSpPr>
        <p:spPr bwMode="auto">
          <a:xfrm>
            <a:off x="8251825" y="1752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权利</a:t>
            </a:r>
          </a:p>
        </p:txBody>
      </p:sp>
      <p:sp>
        <p:nvSpPr>
          <p:cNvPr id="71711" name="Rectangle 33"/>
          <p:cNvSpPr>
            <a:spLocks noChangeArrowheads="1"/>
          </p:cNvSpPr>
          <p:nvPr/>
        </p:nvSpPr>
        <p:spPr bwMode="auto">
          <a:xfrm>
            <a:off x="8251825" y="3124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义务</a:t>
            </a:r>
          </a:p>
        </p:txBody>
      </p:sp>
      <p:sp>
        <p:nvSpPr>
          <p:cNvPr id="71712" name="Line 34"/>
          <p:cNvSpPr>
            <a:spLocks noChangeShapeType="1"/>
          </p:cNvSpPr>
          <p:nvPr/>
        </p:nvSpPr>
        <p:spPr bwMode="auto">
          <a:xfrm>
            <a:off x="8639175" y="2238375"/>
            <a:ext cx="0" cy="8382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3" name="矩形 122"/>
          <p:cNvSpPr>
            <a:spLocks noChangeArrowheads="1"/>
          </p:cNvSpPr>
          <p:nvPr/>
        </p:nvSpPr>
        <p:spPr bwMode="auto">
          <a:xfrm>
            <a:off x="8350250" y="2482850"/>
            <a:ext cx="714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统一</a:t>
            </a:r>
          </a:p>
        </p:txBody>
      </p:sp>
      <p:grpSp>
        <p:nvGrpSpPr>
          <p:cNvPr id="71714" name="Group 36"/>
          <p:cNvGrpSpPr>
            <a:grpSpLocks/>
          </p:cNvGrpSpPr>
          <p:nvPr/>
        </p:nvGrpSpPr>
        <p:grpSpPr bwMode="auto">
          <a:xfrm>
            <a:off x="444500" y="4784725"/>
            <a:ext cx="2195513" cy="1135063"/>
            <a:chOff x="0" y="0"/>
            <a:chExt cx="1383" cy="715"/>
          </a:xfrm>
        </p:grpSpPr>
        <p:pic>
          <p:nvPicPr>
            <p:cNvPr id="71719" name="Text Box 10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3"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0" name="Text Box 38"/>
            <p:cNvSpPr txBox="1">
              <a:spLocks noChangeArrowheads="1"/>
            </p:cNvSpPr>
            <p:nvPr/>
          </p:nvSpPr>
          <p:spPr bwMode="auto">
            <a:xfrm>
              <a:off x="151" y="149"/>
              <a:ext cx="108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t>分析的问题</a:t>
              </a:r>
            </a:p>
          </p:txBody>
        </p:sp>
      </p:grpSp>
      <p:grpSp>
        <p:nvGrpSpPr>
          <p:cNvPr id="71715" name="Group 39"/>
          <p:cNvGrpSpPr>
            <a:grpSpLocks/>
          </p:cNvGrpSpPr>
          <p:nvPr/>
        </p:nvGrpSpPr>
        <p:grpSpPr bwMode="auto">
          <a:xfrm>
            <a:off x="2786063" y="4681538"/>
            <a:ext cx="2041525" cy="1243012"/>
            <a:chOff x="0" y="0"/>
            <a:chExt cx="1286" cy="783"/>
          </a:xfrm>
        </p:grpSpPr>
        <p:pic>
          <p:nvPicPr>
            <p:cNvPr id="71717" name="Text Box 10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6"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8" name="Text Box 41"/>
            <p:cNvSpPr txBox="1">
              <a:spLocks noChangeArrowheads="1"/>
            </p:cNvSpPr>
            <p:nvPr/>
          </p:nvSpPr>
          <p:spPr bwMode="auto">
            <a:xfrm>
              <a:off x="148" y="152"/>
              <a:ext cx="99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t>先进人物的事迹</a:t>
              </a:r>
            </a:p>
          </p:txBody>
        </p:sp>
      </p:grpSp>
      <p:sp>
        <p:nvSpPr>
          <p:cNvPr id="71716" name="矩形 122"/>
          <p:cNvSpPr>
            <a:spLocks noChangeArrowheads="1"/>
          </p:cNvSpPr>
          <p:nvPr/>
        </p:nvSpPr>
        <p:spPr bwMode="auto">
          <a:xfrm>
            <a:off x="5651500" y="4725988"/>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文化生活</a:t>
            </a:r>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323850" y="0"/>
            <a:ext cx="7467600" cy="1143000"/>
          </a:xfrm>
        </p:spPr>
        <p:txBody>
          <a:bodyPr anchor="ctr"/>
          <a:lstStyle/>
          <a:p>
            <a:pPr>
              <a:tabLst>
                <a:tab pos="722313" algn="l"/>
              </a:tabLst>
            </a:pPr>
            <a:r>
              <a:rPr lang="zh-CN" altLang="en-US" sz="3400" b="1" smtClean="0">
                <a:solidFill>
                  <a:srgbClr val="0033CC"/>
                </a:solidFill>
                <a:ea typeface="黑体" panose="02010609060101010101" pitchFamily="49" charset="-122"/>
              </a:rPr>
              <a:t>                             结论三</a:t>
            </a:r>
          </a:p>
        </p:txBody>
      </p:sp>
      <p:sp>
        <p:nvSpPr>
          <p:cNvPr id="163843" name="Rectangle 3"/>
          <p:cNvSpPr>
            <a:spLocks noGrp="1" noChangeArrowheads="1"/>
          </p:cNvSpPr>
          <p:nvPr>
            <p:ph idx="4294967295"/>
          </p:nvPr>
        </p:nvSpPr>
        <p:spPr/>
        <p:txBody>
          <a:bodyPr/>
          <a:lstStyle/>
          <a:p>
            <a:pPr>
              <a:lnSpc>
                <a:spcPct val="90000"/>
              </a:lnSpc>
            </a:pPr>
            <a:r>
              <a:rPr lang="zh-CN" altLang="en-US" b="1" smtClean="0">
                <a:latin typeface="黑体" panose="02010609060101010101" pitchFamily="49" charset="-122"/>
              </a:rPr>
              <a:t>2</a:t>
            </a:r>
            <a:r>
              <a:rPr lang="en-US" altLang="zh-CN" b="1" smtClean="0">
                <a:latin typeface="黑体" panose="02010609060101010101" pitchFamily="49" charset="-122"/>
              </a:rPr>
              <a:t>011</a:t>
            </a:r>
            <a:r>
              <a:rPr lang="zh-CN" altLang="en-US" b="1" smtClean="0">
                <a:latin typeface="黑体" panose="02010609060101010101" pitchFamily="49" charset="-122"/>
              </a:rPr>
              <a:t>全国新课标卷</a:t>
            </a:r>
            <a:r>
              <a:rPr lang="en-US" altLang="zh-CN" b="1" smtClean="0">
                <a:latin typeface="黑体" panose="02010609060101010101" pitchFamily="49" charset="-122"/>
              </a:rPr>
              <a:t>39</a:t>
            </a:r>
            <a:r>
              <a:rPr lang="zh-CN" altLang="en-US" b="1" smtClean="0">
                <a:latin typeface="黑体" panose="02010609060101010101" pitchFamily="49" charset="-122"/>
              </a:rPr>
              <a:t>（</a:t>
            </a:r>
            <a:r>
              <a:rPr lang="en-US" altLang="zh-CN" b="1" smtClean="0">
                <a:latin typeface="黑体" panose="02010609060101010101" pitchFamily="49" charset="-122"/>
              </a:rPr>
              <a:t>2</a:t>
            </a:r>
            <a:r>
              <a:rPr lang="zh-CN" altLang="en-US" b="1" smtClean="0">
                <a:latin typeface="黑体" panose="02010609060101010101" pitchFamily="49" charset="-122"/>
              </a:rPr>
              <a:t>）运用社会意识具有相对独立性原理，说明妈祖文化为什么千余年绵延不绝、不断发展。（</a:t>
            </a:r>
            <a:r>
              <a:rPr lang="en-US" altLang="zh-CN" b="1" smtClean="0">
                <a:latin typeface="黑体" panose="02010609060101010101" pitchFamily="49" charset="-122"/>
              </a:rPr>
              <a:t>12</a:t>
            </a:r>
            <a:r>
              <a:rPr lang="zh-CN" altLang="en-US" b="1" smtClean="0">
                <a:latin typeface="黑体" panose="02010609060101010101" pitchFamily="49" charset="-122"/>
              </a:rPr>
              <a:t>分）</a:t>
            </a:r>
          </a:p>
          <a:p>
            <a:pPr>
              <a:lnSpc>
                <a:spcPct val="90000"/>
              </a:lnSpc>
            </a:pPr>
            <a:r>
              <a:rPr lang="zh-CN" altLang="en-US" b="1" smtClean="0">
                <a:solidFill>
                  <a:srgbClr val="FF6600"/>
                </a:solidFill>
                <a:latin typeface="黑体" panose="02010609060101010101" pitchFamily="49" charset="-122"/>
              </a:rPr>
              <a:t>大前提</a:t>
            </a:r>
            <a:r>
              <a:rPr lang="en-US" altLang="zh-CN" b="1" smtClean="0">
                <a:solidFill>
                  <a:srgbClr val="FF6600"/>
                </a:solidFill>
              </a:rPr>
              <a:t>——</a:t>
            </a:r>
            <a:r>
              <a:rPr lang="zh-CN" altLang="en-US" b="1" smtClean="0">
                <a:solidFill>
                  <a:srgbClr val="FF6600"/>
                </a:solidFill>
                <a:latin typeface="黑体" panose="02010609060101010101" pitchFamily="49" charset="-122"/>
              </a:rPr>
              <a:t>社会存在与社会意识是辩证统一的</a:t>
            </a:r>
          </a:p>
          <a:p>
            <a:pPr>
              <a:lnSpc>
                <a:spcPct val="90000"/>
              </a:lnSpc>
            </a:pPr>
            <a:r>
              <a:rPr lang="zh-CN" altLang="en-US" b="1" smtClean="0">
                <a:solidFill>
                  <a:srgbClr val="FF6600"/>
                </a:solidFill>
                <a:latin typeface="黑体" panose="02010609060101010101" pitchFamily="49" charset="-122"/>
              </a:rPr>
              <a:t>小前提</a:t>
            </a:r>
            <a:r>
              <a:rPr lang="en-US" altLang="zh-CN" b="1" smtClean="0">
                <a:solidFill>
                  <a:srgbClr val="FF6600"/>
                </a:solidFill>
                <a:latin typeface="黑体" panose="02010609060101010101" pitchFamily="49" charset="-122"/>
              </a:rPr>
              <a:t>1+</a:t>
            </a:r>
            <a:r>
              <a:rPr lang="zh-CN" altLang="en-US" b="1" smtClean="0">
                <a:solidFill>
                  <a:srgbClr val="FF6600"/>
                </a:solidFill>
                <a:latin typeface="黑体" panose="02010609060101010101" pitchFamily="49" charset="-122"/>
              </a:rPr>
              <a:t>结论</a:t>
            </a:r>
            <a:r>
              <a:rPr lang="en-US" altLang="zh-CN" b="1" smtClean="0">
                <a:solidFill>
                  <a:srgbClr val="FF6600"/>
                </a:solidFill>
                <a:latin typeface="黑体" panose="02010609060101010101" pitchFamily="49" charset="-122"/>
              </a:rPr>
              <a:t>1</a:t>
            </a:r>
            <a:r>
              <a:rPr lang="en-US" altLang="zh-CN" b="1" smtClean="0">
                <a:solidFill>
                  <a:srgbClr val="FF6600"/>
                </a:solidFill>
              </a:rPr>
              <a:t>——</a:t>
            </a:r>
            <a:r>
              <a:rPr lang="zh-CN" altLang="en-US" b="1" smtClean="0">
                <a:latin typeface="黑体" panose="02010609060101010101" pitchFamily="49" charset="-122"/>
              </a:rPr>
              <a:t>社会存在决定社会意识，社会意识随着社会存在的变化而变化发展，但具有相对独立性。</a:t>
            </a:r>
          </a:p>
          <a:p>
            <a:pPr>
              <a:lnSpc>
                <a:spcPct val="90000"/>
              </a:lnSpc>
            </a:pPr>
            <a:r>
              <a:rPr lang="zh-CN" altLang="en-US" b="1" smtClean="0">
                <a:latin typeface="黑体" panose="02010609060101010101" pitchFamily="49" charset="-122"/>
              </a:rPr>
              <a:t>妈祖文化随着社会变化而发展，同时又在世代相传中保留着基本特征，具有相对稳定性。</a:t>
            </a:r>
          </a:p>
          <a:p>
            <a:pPr>
              <a:lnSpc>
                <a:spcPct val="90000"/>
              </a:lnSpc>
            </a:pPr>
            <a:r>
              <a:rPr lang="zh-CN" altLang="en-US" b="1" smtClean="0">
                <a:solidFill>
                  <a:srgbClr val="FF6600"/>
                </a:solidFill>
                <a:latin typeface="黑体" panose="02010609060101010101" pitchFamily="49" charset="-122"/>
              </a:rPr>
              <a:t>小前提</a:t>
            </a:r>
            <a:r>
              <a:rPr lang="en-US" altLang="zh-CN" b="1" smtClean="0">
                <a:solidFill>
                  <a:srgbClr val="FF6600"/>
                </a:solidFill>
                <a:latin typeface="黑体" panose="02010609060101010101" pitchFamily="49" charset="-122"/>
              </a:rPr>
              <a:t>2+</a:t>
            </a:r>
            <a:r>
              <a:rPr lang="zh-CN" altLang="en-US" b="1" smtClean="0">
                <a:solidFill>
                  <a:srgbClr val="FF6600"/>
                </a:solidFill>
                <a:latin typeface="黑体" panose="02010609060101010101" pitchFamily="49" charset="-122"/>
              </a:rPr>
              <a:t>结论结论</a:t>
            </a:r>
            <a:r>
              <a:rPr lang="en-US" altLang="zh-CN" b="1" smtClean="0">
                <a:solidFill>
                  <a:srgbClr val="FF6600"/>
                </a:solidFill>
                <a:latin typeface="黑体" panose="02010609060101010101" pitchFamily="49" charset="-122"/>
              </a:rPr>
              <a:t>2</a:t>
            </a:r>
            <a:r>
              <a:rPr lang="en-US" altLang="zh-CN" b="1" smtClean="0">
                <a:solidFill>
                  <a:srgbClr val="FF6600"/>
                </a:solidFill>
              </a:rPr>
              <a:t>——</a:t>
            </a:r>
            <a:r>
              <a:rPr lang="zh-CN" altLang="en-US" b="1" smtClean="0">
                <a:latin typeface="黑体" panose="02010609060101010101" pitchFamily="49" charset="-122"/>
              </a:rPr>
              <a:t>社会意识对社会发展具有重要影响。妈祖文化在社会生活中发挥着积极作用。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107950" y="620713"/>
            <a:ext cx="8856663" cy="5905500"/>
          </a:xfrm>
        </p:spPr>
        <p:txBody>
          <a:bodyPr/>
          <a:lstStyle/>
          <a:p>
            <a:pPr eaLnBrk="1" hangingPunct="1">
              <a:buFont typeface="Wingdings" panose="05000000000000000000" pitchFamily="2" charset="2"/>
              <a:buNone/>
            </a:pPr>
            <a:r>
              <a:rPr lang="zh-CN" altLang="en-US" smtClean="0">
                <a:solidFill>
                  <a:srgbClr val="FF0000"/>
                </a:solidFill>
              </a:rPr>
              <a:t>（2012年高考39题（2）） 结合材料运用辩证否定观分析为什么科研人员能够成功开发龙脑。（2个采分点，第1个采分点6分，第2个采分点4分 ，共10分）</a:t>
            </a:r>
          </a:p>
          <a:p>
            <a:pPr eaLnBrk="1" hangingPunct="1"/>
            <a:endParaRPr lang="zh-CN" altLang="en-US" smtClean="0">
              <a:solidFill>
                <a:srgbClr val="FF0000"/>
              </a:solidFill>
            </a:endParaRPr>
          </a:p>
          <a:p>
            <a:pPr eaLnBrk="1" hangingPunct="1"/>
            <a:r>
              <a:rPr lang="zh-CN" altLang="en-US" smtClean="0"/>
              <a:t>辩证的否定是既肯定又否定，既克服又保留。（3分）辩证的否定观要求立足实践、不断创新。（3分）</a:t>
            </a:r>
          </a:p>
          <a:p>
            <a:pPr eaLnBrk="1" hangingPunct="1"/>
            <a:r>
              <a:rPr lang="zh-CN" altLang="en-US" smtClean="0"/>
              <a:t>科研人员不断继承传统中医药文化，克服传统龙脑生产的局限性；（2分）创新发展思路，开发新产品，从而取得成功。（2分）</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4294967295"/>
          </p:nvPr>
        </p:nvSpPr>
        <p:spPr>
          <a:xfrm>
            <a:off x="179388" y="549275"/>
            <a:ext cx="8713787" cy="6121400"/>
          </a:xfrm>
        </p:spPr>
        <p:txBody>
          <a:bodyPr/>
          <a:lstStyle/>
          <a:p>
            <a:pPr eaLnBrk="1" hangingPunct="1">
              <a:lnSpc>
                <a:spcPct val="90000"/>
              </a:lnSpc>
              <a:buFont typeface="Wingdings" panose="05000000000000000000" pitchFamily="2" charset="2"/>
              <a:buNone/>
            </a:pPr>
            <a:r>
              <a:rPr lang="zh-CN" altLang="en-US" sz="2800" smtClean="0"/>
              <a:t>（3） 结合材料就更好地弘扬中医药文化提出两条</a:t>
            </a:r>
            <a:r>
              <a:rPr lang="zh-CN" altLang="en-US" sz="2800" smtClean="0">
                <a:solidFill>
                  <a:srgbClr val="FF0066"/>
                </a:solidFill>
              </a:rPr>
              <a:t>方法论建议</a:t>
            </a:r>
            <a:r>
              <a:rPr lang="zh-CN" altLang="en-US" sz="2800" smtClean="0"/>
              <a:t>。（2个采分点，每点2分，共4分）</a:t>
            </a:r>
          </a:p>
          <a:p>
            <a:pPr eaLnBrk="1" hangingPunct="1">
              <a:lnSpc>
                <a:spcPct val="90000"/>
              </a:lnSpc>
            </a:pPr>
            <a:r>
              <a:rPr lang="zh-CN" altLang="en-US" sz="2800" smtClean="0"/>
              <a:t>坚持从实际出发，把传统中医药理论与新的实际结合起来；（2分）具体问题具体分析，国家扶持和发展特色中医药产业。（</a:t>
            </a:r>
            <a:r>
              <a:rPr lang="en-US" altLang="zh-CN" sz="2800" smtClean="0"/>
              <a:t>2</a:t>
            </a:r>
            <a:r>
              <a:rPr lang="zh-CN" altLang="en-US" sz="2800" smtClean="0"/>
              <a:t>分）（其他建议言之成理者，酌情给分）</a:t>
            </a:r>
          </a:p>
          <a:p>
            <a:pPr eaLnBrk="1" hangingPunct="1">
              <a:lnSpc>
                <a:spcPct val="90000"/>
              </a:lnSpc>
            </a:pPr>
            <a:endParaRPr lang="zh-CN" altLang="en-US" sz="2800" smtClean="0"/>
          </a:p>
          <a:p>
            <a:pPr eaLnBrk="1" hangingPunct="1">
              <a:lnSpc>
                <a:spcPct val="90000"/>
              </a:lnSpc>
            </a:pPr>
            <a:r>
              <a:rPr lang="zh-CN" altLang="en-US" sz="2800" smtClean="0">
                <a:solidFill>
                  <a:srgbClr val="D12705"/>
                </a:solidFill>
              </a:rPr>
              <a:t>说明：</a:t>
            </a:r>
            <a:r>
              <a:rPr lang="zh-CN" altLang="en-US" sz="2800" smtClean="0">
                <a:solidFill>
                  <a:srgbClr val="FF0000"/>
                </a:solidFill>
              </a:rPr>
              <a:t>方法论得1分，结合材料论述得1分。只答原理不得分。如考生答出下列任一方法论并结合材料论述也可得2分，该题满分不超过4分。</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4294967295"/>
          </p:nvPr>
        </p:nvSpPr>
        <p:spPr>
          <a:xfrm>
            <a:off x="457200" y="1412875"/>
            <a:ext cx="8229600" cy="4714875"/>
          </a:xfrm>
          <a:ln>
            <a:solidFill>
              <a:srgbClr val="FF0000"/>
            </a:solidFill>
            <a:miter lim="800000"/>
            <a:headEnd/>
            <a:tailEnd/>
          </a:ln>
        </p:spPr>
        <p:txBody>
          <a:bodyPr/>
          <a:lstStyle/>
          <a:p>
            <a:r>
              <a:rPr lang="zh-CN" altLang="en-US" smtClean="0">
                <a:solidFill>
                  <a:srgbClr val="FF0000"/>
                </a:solidFill>
              </a:rPr>
              <a:t>（</a:t>
            </a:r>
            <a:r>
              <a:rPr lang="en-US" altLang="zh-CN" smtClean="0">
                <a:solidFill>
                  <a:srgbClr val="FF0000"/>
                </a:solidFill>
              </a:rPr>
              <a:t>2010</a:t>
            </a:r>
            <a:r>
              <a:rPr lang="zh-CN" altLang="en-US" smtClean="0">
                <a:solidFill>
                  <a:srgbClr val="FF0000"/>
                </a:solidFill>
              </a:rPr>
              <a:t>年全国新课标卷）</a:t>
            </a:r>
            <a:r>
              <a:rPr lang="en-US" altLang="zh-CN" smtClean="0">
                <a:solidFill>
                  <a:srgbClr val="FF0000"/>
                </a:solidFill>
              </a:rPr>
              <a:t>(1)</a:t>
            </a:r>
            <a:r>
              <a:rPr lang="zh-CN" altLang="en-US" smtClean="0">
                <a:solidFill>
                  <a:srgbClr val="FF0000"/>
                </a:solidFill>
              </a:rPr>
              <a:t>运用哲学知识，对材料一中“经济不景气成就文化产业发展是一条规律”的推断的合理性和严谨性作简要评析。</a:t>
            </a:r>
          </a:p>
          <a:p>
            <a:r>
              <a:rPr lang="en-US" altLang="zh-CN" smtClean="0"/>
              <a:t>【</a:t>
            </a:r>
            <a:r>
              <a:rPr lang="zh-CN" altLang="en-US" smtClean="0"/>
              <a:t>参考答案</a:t>
            </a:r>
            <a:r>
              <a:rPr lang="en-US" altLang="zh-CN" smtClean="0"/>
              <a:t>】</a:t>
            </a:r>
            <a:r>
              <a:rPr lang="zh-CN" altLang="en-US" smtClean="0"/>
              <a:t>文化产业的发展需要相应的条件。经济不景气时，经济结构调整的压力和人们对精神文化的需求，为文化产业发展提供了契机。美日韩的例子也说明了该推断有一定合理性。</a:t>
            </a:r>
          </a:p>
          <a:p>
            <a:r>
              <a:rPr lang="zh-CN" altLang="en-US" smtClean="0"/>
              <a:t>    规律是事物的本质、必然、稳定的联系，经验有一定的事实基础，但不同于规律。把有限的经验提升为普遍的规律，是不严谨的。</a:t>
            </a:r>
          </a:p>
        </p:txBody>
      </p:sp>
      <p:sp>
        <p:nvSpPr>
          <p:cNvPr id="147459" name="Text Box 3"/>
          <p:cNvSpPr>
            <a:spLocks noGrp="1" noChangeArrowheads="1"/>
          </p:cNvSpPr>
          <p:nvPr>
            <p:ph type="title" idx="4294967295"/>
          </p:nvPr>
        </p:nvSpPr>
        <p:spPr>
          <a:xfrm>
            <a:off x="468313" y="625475"/>
            <a:ext cx="2478087" cy="549275"/>
          </a:xfrm>
        </p:spPr>
        <p:txBody>
          <a:bodyPr wrap="none">
            <a:spAutoFit/>
          </a:bodyPr>
          <a:lstStyle/>
          <a:p>
            <a:pPr>
              <a:defRPr/>
            </a:pPr>
            <a:r>
              <a:rPr lang="zh-CN" altLang="en-US" b="1" smtClean="0">
                <a:solidFill>
                  <a:srgbClr val="FF0000"/>
                </a:solidFill>
                <a:effectLst>
                  <a:outerShdw blurRad="38100" dist="38100" dir="2700000" algn="tl">
                    <a:srgbClr val="C0C0C0"/>
                  </a:outerShdw>
                </a:effectLst>
              </a:rPr>
              <a:t>“评析”类题型</a:t>
            </a:r>
          </a:p>
        </p:txBody>
      </p:sp>
      <p:sp>
        <p:nvSpPr>
          <p:cNvPr id="77828" name="Text Box 4"/>
          <p:cNvSpPr txBox="1">
            <a:spLocks noChangeArrowheads="1"/>
          </p:cNvSpPr>
          <p:nvPr/>
        </p:nvSpPr>
        <p:spPr bwMode="auto">
          <a:xfrm>
            <a:off x="3851275"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179388" y="836613"/>
            <a:ext cx="8355012" cy="5637212"/>
          </a:xfrm>
          <a:ln cap="flat">
            <a:solidFill>
              <a:srgbClr val="FF0000"/>
            </a:solidFill>
            <a:miter lim="800000"/>
            <a:headEnd/>
            <a:tailEnd/>
          </a:ln>
        </p:spPr>
        <p:txBody>
          <a:bodyPr lIns="90170" tIns="46990" rIns="90170" bIns="46990"/>
          <a:lstStyle/>
          <a:p>
            <a:pPr>
              <a:lnSpc>
                <a:spcPct val="80000"/>
              </a:lnSpc>
            </a:pPr>
            <a:r>
              <a:rPr lang="en-US" altLang="zh-CN" sz="1800" smtClean="0"/>
              <a:t>39</a:t>
            </a:r>
            <a:r>
              <a:rPr lang="zh-CN" altLang="en-US" sz="1800" smtClean="0"/>
              <a:t>．</a:t>
            </a:r>
            <a:r>
              <a:rPr lang="en-US" altLang="zh-CN" sz="1800" smtClean="0"/>
              <a:t>(26</a:t>
            </a:r>
            <a:r>
              <a:rPr lang="zh-CN" altLang="en-US" sz="1800" smtClean="0"/>
              <a:t>分</a:t>
            </a:r>
            <a:r>
              <a:rPr lang="en-US" altLang="zh-CN" sz="1800" smtClean="0"/>
              <a:t>)</a:t>
            </a:r>
            <a:r>
              <a:rPr lang="zh-CN" altLang="en-US" sz="1800" smtClean="0"/>
              <a:t>阅读材料，完成下列要求。</a:t>
            </a:r>
          </a:p>
          <a:p>
            <a:pPr>
              <a:lnSpc>
                <a:spcPct val="80000"/>
              </a:lnSpc>
            </a:pPr>
            <a:r>
              <a:rPr lang="zh-CN" altLang="en-US" sz="1800" smtClean="0"/>
              <a:t>    被授予“国家杰出贡献科学家”荣誉称号的钱学森认为，他的人生受益于中学教育他常常深情地回忆自己的中学生活：</a:t>
            </a:r>
          </a:p>
          <a:p>
            <a:pPr>
              <a:lnSpc>
                <a:spcPct val="80000"/>
              </a:lnSpc>
            </a:pPr>
            <a:r>
              <a:rPr lang="zh-CN" altLang="en-US" sz="1800" smtClean="0"/>
              <a:t>    化学教师特别重视化学实验和培养学生对科学的兴趣，化学实验室随时开放，学生进出自由，我那时做了许多实验。生物教师常带领学生去野外采集标本，教学生解剖蜻蜒、蚯蚓和青蛙，我用在野外抓到的蛇制作了标本．学校组织各种课外小组，开设无机化学、诗词。音乐、伦理学等选修课。师生常常一起讨论数学、物理、化学等问题，大家都畅所欲言、无拘无束。大家都不怕考试，没有人为考试而开夜车，更没有人死背书．有一位数学教师在给学生的测验评分时独出心栽，出</a:t>
            </a:r>
            <a:r>
              <a:rPr lang="en-US" altLang="zh-CN" sz="1800" smtClean="0"/>
              <a:t>5</a:t>
            </a:r>
            <a:r>
              <a:rPr lang="zh-CN" altLang="en-US" sz="1800" smtClean="0"/>
              <a:t>道题，学生都答对了，但解法平淡，只给</a:t>
            </a:r>
            <a:r>
              <a:rPr lang="en-US" altLang="zh-CN" sz="1800" smtClean="0"/>
              <a:t>80</a:t>
            </a:r>
            <a:r>
              <a:rPr lang="zh-CN" altLang="en-US" sz="1800" smtClean="0"/>
              <a:t>分；如果答对</a:t>
            </a:r>
            <a:r>
              <a:rPr lang="en-US" altLang="zh-CN" sz="1800" smtClean="0"/>
              <a:t>4</a:t>
            </a:r>
            <a:r>
              <a:rPr lang="zh-CN" altLang="en-US" sz="1800" smtClean="0"/>
              <a:t>道，但解法富有新意，就给</a:t>
            </a:r>
            <a:r>
              <a:rPr lang="en-US" altLang="zh-CN" sz="1800" smtClean="0"/>
              <a:t>100</a:t>
            </a:r>
            <a:r>
              <a:rPr lang="zh-CN" altLang="en-US" sz="1800" smtClean="0"/>
              <a:t>分，还另加奖励．民主、开拓、创新的学校文化深深地感染着每一个学生。</a:t>
            </a:r>
          </a:p>
          <a:p>
            <a:pPr>
              <a:lnSpc>
                <a:spcPct val="80000"/>
              </a:lnSpc>
            </a:pPr>
            <a:r>
              <a:rPr lang="zh-CN" altLang="en-US" sz="1800" smtClean="0"/>
              <a:t>    进入新世纪，素质教育理念更加深从心。围绕推进素质教育，培养创新型人才，各地进行了新的探索：课程超市、创意集市、探究性学习、名家讲坛、才艺拓展</a:t>
            </a:r>
            <a:r>
              <a:rPr lang="en-US" altLang="zh-CN" sz="1800" smtClean="0"/>
              <a:t>……</a:t>
            </a:r>
            <a:r>
              <a:rPr lang="zh-CN" altLang="en-US" sz="1800" smtClean="0"/>
              <a:t>取得了丰硕成果，在中学教育改革不断深化的今天，钱学森的中学学习经历可以为我们提供启迪。</a:t>
            </a:r>
          </a:p>
          <a:p>
            <a:pPr>
              <a:lnSpc>
                <a:spcPct val="80000"/>
              </a:lnSpc>
            </a:pPr>
            <a:r>
              <a:rPr lang="en-US" altLang="zh-CN" sz="1800" smtClean="0"/>
              <a:t>(1)</a:t>
            </a:r>
            <a:r>
              <a:rPr lang="zh-CN" altLang="en-US" sz="1800" smtClean="0"/>
              <a:t>结合材料，运用文化创新作用的知识，说明教育创新对培养人才的意义。（</a:t>
            </a:r>
            <a:r>
              <a:rPr lang="en-US" altLang="zh-CN" sz="1800" smtClean="0"/>
              <a:t>10</a:t>
            </a:r>
            <a:r>
              <a:rPr lang="zh-CN" altLang="en-US" sz="1800" smtClean="0"/>
              <a:t>分</a:t>
            </a:r>
            <a:r>
              <a:rPr lang="en-US" altLang="zh-CN" sz="1800" smtClean="0"/>
              <a:t>)</a:t>
            </a:r>
          </a:p>
          <a:p>
            <a:pPr>
              <a:lnSpc>
                <a:spcPct val="80000"/>
              </a:lnSpc>
            </a:pPr>
            <a:r>
              <a:rPr lang="en-US" altLang="zh-CN" sz="1800" smtClean="0"/>
              <a:t>(2)</a:t>
            </a:r>
            <a:r>
              <a:rPr lang="zh-CN" altLang="en-US" sz="1800" smtClean="0"/>
              <a:t>有人从钱学森的经历中得出结论：“有什么样的教学观念，就有什么样的学生。”你如何评价这种观点</a:t>
            </a:r>
            <a:r>
              <a:rPr lang="en-US" altLang="zh-CN" sz="1800" smtClean="0"/>
              <a:t>?</a:t>
            </a:r>
            <a:r>
              <a:rPr lang="zh-CN" altLang="en-US" sz="1800" smtClean="0"/>
              <a:t>请运用意识作用的原理说明理由。</a:t>
            </a:r>
            <a:r>
              <a:rPr lang="en-US" altLang="zh-CN" sz="1800" smtClean="0"/>
              <a:t>(12</a:t>
            </a:r>
            <a:r>
              <a:rPr lang="zh-CN" altLang="en-US" sz="1800" smtClean="0"/>
              <a:t>分</a:t>
            </a:r>
            <a:r>
              <a:rPr lang="en-US" altLang="zh-CN" sz="1800" smtClean="0"/>
              <a:t>)</a:t>
            </a:r>
          </a:p>
          <a:p>
            <a:pPr>
              <a:lnSpc>
                <a:spcPct val="80000"/>
              </a:lnSpc>
            </a:pPr>
            <a:r>
              <a:rPr lang="en-US" altLang="zh-CN" sz="1800" smtClean="0"/>
              <a:t>(3)</a:t>
            </a:r>
            <a:r>
              <a:rPr lang="zh-CN" altLang="en-US" sz="1800" smtClean="0"/>
              <a:t>结合材料，就教育创新拟定两条公益广告词，要求主题鲜明、朗朗上口，每条限</a:t>
            </a:r>
            <a:r>
              <a:rPr lang="en-US" altLang="zh-CN" sz="1800" smtClean="0"/>
              <a:t>15</a:t>
            </a:r>
            <a:r>
              <a:rPr lang="zh-CN" altLang="en-US" sz="1800" smtClean="0"/>
              <a:t>个字以内。</a:t>
            </a:r>
            <a:r>
              <a:rPr lang="en-US" altLang="zh-CN" sz="1800" smtClean="0"/>
              <a:t>(4</a:t>
            </a:r>
            <a:r>
              <a:rPr lang="zh-CN" altLang="en-US" sz="1800" smtClean="0"/>
              <a:t>分</a:t>
            </a:r>
            <a:r>
              <a:rPr lang="en-US" altLang="zh-CN" sz="1800" smtClean="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458788" y="909638"/>
            <a:ext cx="8185150" cy="5565775"/>
          </a:xfrm>
          <a:ln cap="flat">
            <a:solidFill>
              <a:srgbClr val="FF0000"/>
            </a:solidFill>
            <a:miter lim="800000"/>
            <a:headEnd/>
            <a:tailEnd/>
          </a:ln>
        </p:spPr>
        <p:txBody>
          <a:bodyPr lIns="90170" tIns="46990" rIns="90170" bIns="46990"/>
          <a:lstStyle/>
          <a:p>
            <a:pPr>
              <a:lnSpc>
                <a:spcPct val="80000"/>
              </a:lnSpc>
            </a:pPr>
            <a:r>
              <a:rPr lang="zh-CN" altLang="en-US" sz="1800" smtClean="0"/>
              <a:t>（</a:t>
            </a:r>
            <a:r>
              <a:rPr lang="en-US" altLang="zh-CN" sz="1800" smtClean="0"/>
              <a:t>2</a:t>
            </a:r>
            <a:r>
              <a:rPr lang="zh-CN" altLang="en-US" sz="1800" smtClean="0"/>
              <a:t>）（</a:t>
            </a:r>
            <a:r>
              <a:rPr lang="en-US" altLang="zh-CN" sz="1800" smtClean="0"/>
              <a:t>12</a:t>
            </a:r>
            <a:r>
              <a:rPr lang="zh-CN" altLang="en-US" sz="1800" smtClean="0"/>
              <a:t>分）</a:t>
            </a:r>
          </a:p>
          <a:p>
            <a:pPr>
              <a:lnSpc>
                <a:spcPct val="80000"/>
              </a:lnSpc>
            </a:pPr>
            <a:r>
              <a:rPr lang="zh-CN" altLang="en-US" sz="1800" smtClean="0"/>
              <a:t>①答案示例一</a:t>
            </a:r>
          </a:p>
          <a:p>
            <a:pPr>
              <a:lnSpc>
                <a:spcPct val="80000"/>
              </a:lnSpc>
            </a:pPr>
            <a:r>
              <a:rPr lang="zh-CN" altLang="en-US" sz="1800" smtClean="0"/>
              <a:t>　　该观点具有合理性。意识对人们认识世界和改造世界具有指导作用。不同教学观念指导下的教学，对学生成长的作用是不同的。用先进的教学观念指导教学，可以扩大学生的知识面，培养创新精神和实践能力；基于落后教学观念的教学，往往使学生知识结构不合理，创新能力和实践能力不强。当然，学生的成长受到多种因素的影响，教学观念不是唯一的因素。</a:t>
            </a:r>
          </a:p>
          <a:p>
            <a:pPr>
              <a:lnSpc>
                <a:spcPct val="80000"/>
              </a:lnSpc>
            </a:pPr>
            <a:endParaRPr lang="zh-CN" altLang="en-US" sz="1800" smtClean="0"/>
          </a:p>
          <a:p>
            <a:pPr>
              <a:lnSpc>
                <a:spcPct val="80000"/>
              </a:lnSpc>
            </a:pPr>
            <a:r>
              <a:rPr lang="zh-CN" altLang="en-US" sz="1800" smtClean="0"/>
              <a:t>②答案示例二</a:t>
            </a:r>
          </a:p>
          <a:p>
            <a:pPr>
              <a:lnSpc>
                <a:spcPct val="80000"/>
              </a:lnSpc>
            </a:pPr>
            <a:r>
              <a:rPr lang="zh-CN" altLang="en-US" sz="1800" smtClean="0"/>
              <a:t>该观点存在片面性。意识对人们认识世界和改造世界指导作用的发挥是需要条件的。意识只有通过实践才能变为现实，教学观念如果不转化为教学实践，就不能发挥作用；学生是学习的主体，教学观念如果不转化为学生的学习态度、学习方法、学习动力等就不能达到预期效果。学生的成长受多种因素的影响，不能把教学观念视为影响学生成长的唯一因素。</a:t>
            </a:r>
          </a:p>
          <a:p>
            <a:pPr>
              <a:lnSpc>
                <a:spcPct val="80000"/>
              </a:lnSpc>
            </a:pPr>
            <a:r>
              <a:rPr lang="zh-CN" altLang="en-US" sz="1800" smtClean="0"/>
              <a:t>（说明，考生从上述任一角度作答均可得分。若能够综合上述两种观点进行辩证分析，同样可得相应等级水平的分数）</a:t>
            </a:r>
          </a:p>
          <a:p>
            <a:pPr>
              <a:lnSpc>
                <a:spcPct val="80000"/>
              </a:lnSpc>
            </a:pPr>
            <a:r>
              <a:rPr lang="zh-CN" altLang="en-US" sz="1800" smtClean="0"/>
              <a:t>　　（</a:t>
            </a:r>
            <a:r>
              <a:rPr lang="en-US" altLang="zh-CN" sz="1800" smtClean="0"/>
              <a:t>3</a:t>
            </a:r>
            <a:r>
              <a:rPr lang="zh-CN" altLang="en-US" sz="1800" smtClean="0"/>
              <a:t>）答案示例：创新托起中国梦；知识改变人生，创新成就梦想。（每条</a:t>
            </a:r>
            <a:r>
              <a:rPr lang="en-US" altLang="zh-CN" sz="1800" smtClean="0"/>
              <a:t>2</a:t>
            </a:r>
            <a:r>
              <a:rPr lang="zh-CN" altLang="en-US" sz="1800" smtClean="0"/>
              <a:t>分，共</a:t>
            </a:r>
            <a:r>
              <a:rPr lang="en-US" altLang="zh-CN" sz="1800" smtClean="0"/>
              <a:t>4</a:t>
            </a:r>
            <a:r>
              <a:rPr lang="zh-CN" altLang="en-US" sz="1800" smtClean="0"/>
              <a:t>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endParaRPr lang="zh-CN" altLang="en-US" smtClean="0"/>
          </a:p>
        </p:txBody>
      </p:sp>
      <p:sp>
        <p:nvSpPr>
          <p:cNvPr id="156675" name="Rectangle 3"/>
          <p:cNvSpPr>
            <a:spLocks noGrp="1" noChangeArrowheads="1"/>
          </p:cNvSpPr>
          <p:nvPr>
            <p:ph type="body" idx="1"/>
          </p:nvPr>
        </p:nvSpPr>
        <p:spPr>
          <a:noFill/>
          <a:ln>
            <a:solidFill>
              <a:srgbClr val="FF0000"/>
            </a:solidFill>
            <a:miter lim="800000"/>
            <a:headEnd/>
            <a:tailEnd/>
          </a:ln>
        </p:spPr>
        <p:txBody>
          <a:bodyPr/>
          <a:lstStyle/>
          <a:p>
            <a:pPr eaLnBrk="1" hangingPunct="1">
              <a:buFont typeface="Wingdings" panose="05000000000000000000" pitchFamily="2" charset="2"/>
              <a:buNone/>
            </a:pPr>
            <a:r>
              <a:rPr lang="zh-CN" altLang="en-US" sz="2000" b="1" smtClean="0">
                <a:solidFill>
                  <a:srgbClr val="0000FF"/>
                </a:solidFill>
                <a:ea typeface="楷体_GB2312" panose="02010609030101010101" pitchFamily="49" charset="-122"/>
              </a:rPr>
              <a:t>该观点存在片面性。（</a:t>
            </a:r>
            <a:r>
              <a:rPr lang="zh-CN" altLang="zh-CN" sz="2000" b="1" smtClean="0">
                <a:solidFill>
                  <a:srgbClr val="0000FF"/>
                </a:solidFill>
                <a:ea typeface="楷体_GB2312" panose="02010609030101010101" pitchFamily="49" charset="-122"/>
              </a:rPr>
              <a:t>1</a:t>
            </a:r>
            <a:r>
              <a:rPr lang="zh-CN" altLang="en-US" sz="2000" b="1" smtClean="0">
                <a:solidFill>
                  <a:srgbClr val="0000FF"/>
                </a:solidFill>
                <a:ea typeface="楷体_GB2312" panose="02010609030101010101" pitchFamily="49" charset="-122"/>
              </a:rPr>
              <a:t>分）</a:t>
            </a:r>
          </a:p>
          <a:p>
            <a:pPr eaLnBrk="1" hangingPunct="1">
              <a:buFont typeface="Wingdings" panose="05000000000000000000" pitchFamily="2" charset="2"/>
              <a:buNone/>
            </a:pPr>
            <a:r>
              <a:rPr lang="zh-CN" altLang="zh-CN" sz="2000" b="1" smtClean="0">
                <a:solidFill>
                  <a:srgbClr val="0000FF"/>
                </a:solidFill>
                <a:ea typeface="楷体_GB2312" panose="02010609030101010101" pitchFamily="49" charset="-122"/>
              </a:rPr>
              <a:t>①</a:t>
            </a:r>
            <a:r>
              <a:rPr lang="zh-CN" altLang="en-US" sz="2000" b="1" smtClean="0">
                <a:solidFill>
                  <a:srgbClr val="0000FF"/>
                </a:solidFill>
                <a:ea typeface="楷体_GB2312" panose="02010609030101010101" pitchFamily="49" charset="-122"/>
              </a:rPr>
              <a:t>意识对人们认识世界和改造世界指导作用的发挥是需要条件的。（</a:t>
            </a:r>
            <a:r>
              <a:rPr lang="zh-CN" altLang="zh-CN" sz="2000" b="1" smtClean="0">
                <a:solidFill>
                  <a:srgbClr val="0000FF"/>
                </a:solidFill>
                <a:ea typeface="楷体_GB2312" panose="02010609030101010101" pitchFamily="49" charset="-122"/>
              </a:rPr>
              <a:t>3</a:t>
            </a:r>
            <a:r>
              <a:rPr lang="zh-CN" altLang="en-US" sz="2000" b="1" smtClean="0">
                <a:solidFill>
                  <a:srgbClr val="0000FF"/>
                </a:solidFill>
                <a:ea typeface="楷体_GB2312" panose="02010609030101010101" pitchFamily="49" charset="-122"/>
              </a:rPr>
              <a:t>分）</a:t>
            </a:r>
          </a:p>
          <a:p>
            <a:pPr eaLnBrk="1" hangingPunct="1">
              <a:buFont typeface="Wingdings" panose="05000000000000000000" pitchFamily="2" charset="2"/>
              <a:buNone/>
            </a:pPr>
            <a:r>
              <a:rPr lang="zh-CN" altLang="zh-CN" sz="2000" b="1" smtClean="0">
                <a:solidFill>
                  <a:srgbClr val="0000FF"/>
                </a:solidFill>
                <a:ea typeface="楷体_GB2312" panose="02010609030101010101" pitchFamily="49" charset="-122"/>
              </a:rPr>
              <a:t>②</a:t>
            </a:r>
            <a:r>
              <a:rPr lang="zh-CN" altLang="en-US" sz="2000" b="1" smtClean="0">
                <a:solidFill>
                  <a:srgbClr val="0000FF"/>
                </a:solidFill>
                <a:ea typeface="楷体_GB2312" panose="02010609030101010101" pitchFamily="49" charset="-122"/>
              </a:rPr>
              <a:t>意识只有通过实践才能转变为现实，教学观念如果不转化为教学实践，就不能发挥作用（或意识只有通过实践才能把头脑中观念的存在变为现实的存在）。（</a:t>
            </a:r>
            <a:r>
              <a:rPr lang="zh-CN" altLang="zh-CN" sz="2000" b="1" smtClean="0">
                <a:solidFill>
                  <a:srgbClr val="0000FF"/>
                </a:solidFill>
                <a:ea typeface="楷体_GB2312" panose="02010609030101010101" pitchFamily="49" charset="-122"/>
              </a:rPr>
              <a:t>3</a:t>
            </a:r>
            <a:r>
              <a:rPr lang="zh-CN" altLang="en-US" sz="2000" b="1" smtClean="0">
                <a:solidFill>
                  <a:srgbClr val="0000FF"/>
                </a:solidFill>
                <a:ea typeface="楷体_GB2312" panose="02010609030101010101" pitchFamily="49" charset="-122"/>
              </a:rPr>
              <a:t>分）学生是学习的主体，教学观念如果不转化为学生的学习态度、学习方法、学习动力等就不能打到预期效果（或忽视了学生的主观能动性）。（</a:t>
            </a:r>
            <a:r>
              <a:rPr lang="zh-CN" altLang="zh-CN" sz="2000" b="1" smtClean="0">
                <a:solidFill>
                  <a:srgbClr val="0000FF"/>
                </a:solidFill>
                <a:ea typeface="楷体_GB2312" panose="02010609030101010101" pitchFamily="49" charset="-122"/>
              </a:rPr>
              <a:t>3</a:t>
            </a:r>
            <a:r>
              <a:rPr lang="zh-CN" altLang="en-US" sz="2000" b="1" smtClean="0">
                <a:solidFill>
                  <a:srgbClr val="0000FF"/>
                </a:solidFill>
                <a:ea typeface="楷体_GB2312" panose="02010609030101010101" pitchFamily="49" charset="-122"/>
              </a:rPr>
              <a:t>分）</a:t>
            </a:r>
          </a:p>
          <a:p>
            <a:pPr eaLnBrk="1" hangingPunct="1">
              <a:buFont typeface="Wingdings" panose="05000000000000000000" pitchFamily="2" charset="2"/>
              <a:buNone/>
            </a:pPr>
            <a:r>
              <a:rPr lang="zh-CN" altLang="zh-CN" sz="2000" b="1" smtClean="0">
                <a:solidFill>
                  <a:srgbClr val="0000FF"/>
                </a:solidFill>
                <a:ea typeface="楷体_GB2312" panose="02010609030101010101" pitchFamily="49" charset="-122"/>
              </a:rPr>
              <a:t>③</a:t>
            </a:r>
            <a:r>
              <a:rPr lang="zh-CN" altLang="en-US" sz="2000" b="1" smtClean="0">
                <a:solidFill>
                  <a:srgbClr val="0000FF"/>
                </a:solidFill>
                <a:ea typeface="楷体_GB2312" panose="02010609030101010101" pitchFamily="49" charset="-122"/>
              </a:rPr>
              <a:t>学生的成长受到多种因素的影响，不能把教学观念视为影响学生成长的唯一因素（或意识不起决定作用）。（</a:t>
            </a:r>
            <a:r>
              <a:rPr lang="zh-CN" altLang="zh-CN" sz="2000" b="1" smtClean="0">
                <a:solidFill>
                  <a:srgbClr val="0000FF"/>
                </a:solidFill>
                <a:ea typeface="楷体_GB2312" panose="02010609030101010101" pitchFamily="49" charset="-122"/>
              </a:rPr>
              <a:t>2</a:t>
            </a:r>
            <a:r>
              <a:rPr lang="zh-CN" altLang="en-US" sz="2000" b="1" smtClean="0">
                <a:solidFill>
                  <a:srgbClr val="0000FF"/>
                </a:solidFill>
                <a:ea typeface="楷体_GB2312" panose="02010609030101010101" pitchFamily="49" charset="-122"/>
              </a:rPr>
              <a:t>分）</a:t>
            </a:r>
          </a:p>
          <a:p>
            <a:pPr eaLnBrk="1" hangingPunct="1">
              <a:buFont typeface="Wingdings" panose="05000000000000000000" pitchFamily="2" charset="2"/>
              <a:buNone/>
            </a:pPr>
            <a:r>
              <a:rPr lang="zh-CN" altLang="zh-CN" sz="2000" b="1" smtClean="0">
                <a:solidFill>
                  <a:srgbClr val="FF0000"/>
                </a:solidFill>
                <a:ea typeface="楷体_GB2312" panose="02010609030101010101" pitchFamily="49" charset="-122"/>
              </a:rPr>
              <a:t>          </a:t>
            </a:r>
            <a:r>
              <a:rPr lang="zh-CN" altLang="en-US" sz="2000" b="1" smtClean="0">
                <a:solidFill>
                  <a:srgbClr val="FF0000"/>
                </a:solidFill>
                <a:ea typeface="楷体_GB2312" panose="02010609030101010101" pitchFamily="49" charset="-122"/>
              </a:rPr>
              <a:t>说明：</a:t>
            </a:r>
            <a:r>
              <a:rPr lang="zh-CN" altLang="en-US" sz="2000" b="1" smtClean="0">
                <a:solidFill>
                  <a:srgbClr val="0000FF"/>
                </a:solidFill>
                <a:ea typeface="楷体_GB2312" panose="02010609030101010101" pitchFamily="49" charset="-122"/>
              </a:rPr>
              <a:t>如考生答出“该观点是错误的或不正确的”，比照上述细则酌情给分，但最多得</a:t>
            </a:r>
            <a:r>
              <a:rPr lang="zh-CN" altLang="zh-CN" sz="2000" b="1" smtClean="0">
                <a:solidFill>
                  <a:srgbClr val="0000FF"/>
                </a:solidFill>
                <a:ea typeface="楷体_GB2312" panose="02010609030101010101" pitchFamily="49" charset="-122"/>
              </a:rPr>
              <a:t>1</a:t>
            </a:r>
            <a:r>
              <a:rPr lang="zh-CN" altLang="en-US" sz="2000" b="1" smtClean="0">
                <a:solidFill>
                  <a:srgbClr val="0000FF"/>
                </a:solidFill>
                <a:ea typeface="楷体_GB2312" panose="02010609030101010101" pitchFamily="49" charset="-122"/>
              </a:rPr>
              <a:t>分。</a:t>
            </a:r>
          </a:p>
          <a:p>
            <a:endParaRPr lang="zh-CN" altLang="en-US" sz="20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idx="4294967295"/>
          </p:nvPr>
        </p:nvSpPr>
        <p:spPr>
          <a:xfrm>
            <a:off x="298450" y="228600"/>
            <a:ext cx="8540750" cy="1143000"/>
          </a:xfrm>
        </p:spPr>
        <p:txBody>
          <a:bodyPr/>
          <a:lstStyle/>
          <a:p>
            <a:endParaRPr lang="zh-CN" altLang="en-US" smtClean="0"/>
          </a:p>
        </p:txBody>
      </p:sp>
      <p:pic>
        <p:nvPicPr>
          <p:cNvPr id="80899" name="Picture 3" descr="无标题"/>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79388" y="117475"/>
            <a:ext cx="8929687" cy="648335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4294967295"/>
          </p:nvPr>
        </p:nvSpPr>
        <p:spPr>
          <a:xfrm>
            <a:off x="457200" y="762000"/>
            <a:ext cx="8229600" cy="5562600"/>
          </a:xfrm>
          <a:ln cap="flat">
            <a:solidFill>
              <a:srgbClr val="FF0000"/>
            </a:solidFill>
            <a:miter lim="800000"/>
            <a:headEnd/>
            <a:tailEnd/>
          </a:ln>
        </p:spPr>
        <p:txBody>
          <a:bodyPr/>
          <a:lstStyle/>
          <a:p>
            <a:pPr eaLnBrk="1" hangingPunct="1">
              <a:lnSpc>
                <a:spcPct val="80000"/>
              </a:lnSpc>
              <a:buFont typeface="Wingdings" panose="05000000000000000000" pitchFamily="2" charset="2"/>
              <a:buNone/>
            </a:pPr>
            <a:r>
              <a:rPr lang="en-US" altLang="zh-CN" smtClean="0"/>
              <a:t>2012</a:t>
            </a:r>
            <a:r>
              <a:rPr lang="zh-CN" altLang="en-US" smtClean="0"/>
              <a:t>年第38题</a:t>
            </a:r>
          </a:p>
          <a:p>
            <a:pPr eaLnBrk="1" hangingPunct="1">
              <a:lnSpc>
                <a:spcPct val="80000"/>
              </a:lnSpc>
              <a:buFont typeface="Wingdings" panose="05000000000000000000" pitchFamily="2" charset="2"/>
              <a:buNone/>
            </a:pPr>
            <a:r>
              <a:rPr lang="zh-CN" altLang="en-US" b="1" smtClean="0"/>
              <a:t>（1）根据材料一概括我国国民收入分配中存在的</a:t>
            </a:r>
            <a:r>
              <a:rPr lang="zh-CN" altLang="en-US" b="1" smtClean="0">
                <a:solidFill>
                  <a:srgbClr val="FF0000"/>
                </a:solidFill>
              </a:rPr>
              <a:t>问题</a:t>
            </a:r>
            <a:r>
              <a:rPr lang="zh-CN" altLang="en-US" b="1" smtClean="0"/>
              <a:t>，并结合经济生活知识提出解决问题的</a:t>
            </a:r>
            <a:r>
              <a:rPr lang="zh-CN" altLang="en-US" b="1" smtClean="0">
                <a:solidFill>
                  <a:srgbClr val="FF0000"/>
                </a:solidFill>
              </a:rPr>
              <a:t>政策建议</a:t>
            </a:r>
            <a:r>
              <a:rPr lang="zh-CN" altLang="en-US" b="1" smtClean="0"/>
              <a:t>。（本小题14分，共3个采分点）</a:t>
            </a:r>
          </a:p>
          <a:p>
            <a:pPr eaLnBrk="1" hangingPunct="1">
              <a:lnSpc>
                <a:spcPct val="80000"/>
              </a:lnSpc>
              <a:buFont typeface="Wingdings" panose="05000000000000000000" pitchFamily="2" charset="2"/>
              <a:buNone/>
            </a:pPr>
            <a:endParaRPr lang="zh-CN" altLang="en-US" smtClean="0"/>
          </a:p>
          <a:p>
            <a:pPr eaLnBrk="1" hangingPunct="1">
              <a:lnSpc>
                <a:spcPct val="80000"/>
              </a:lnSpc>
            </a:pPr>
            <a:r>
              <a:rPr lang="zh-CN" altLang="en-US" smtClean="0">
                <a:solidFill>
                  <a:srgbClr val="FF0000"/>
                </a:solidFill>
              </a:rPr>
              <a:t>问题：</a:t>
            </a:r>
            <a:r>
              <a:rPr lang="zh-CN" altLang="en-US" smtClean="0"/>
              <a:t>（2个采分点，第1个采分点2分，第2个采分点4分 ，共6分）</a:t>
            </a:r>
            <a:endParaRPr lang="en-US" altLang="zh-CN" smtClean="0"/>
          </a:p>
          <a:p>
            <a:pPr eaLnBrk="1" hangingPunct="1">
              <a:lnSpc>
                <a:spcPct val="80000"/>
              </a:lnSpc>
            </a:pPr>
            <a:endParaRPr lang="zh-CN" altLang="en-US" smtClean="0"/>
          </a:p>
          <a:p>
            <a:pPr eaLnBrk="1" hangingPunct="1">
              <a:lnSpc>
                <a:spcPct val="80000"/>
              </a:lnSpc>
              <a:buFont typeface="Wingdings" panose="05000000000000000000" pitchFamily="2" charset="2"/>
              <a:buNone/>
            </a:pPr>
            <a:r>
              <a:rPr lang="zh-CN" altLang="en-US" smtClean="0"/>
              <a:t>①与世界水平相比，最低工资在人均GDP中占比低（1分)；在人均工资中占比低，最低工资水平偏低。 (1分) 居民所得在初次分配和再分配中占比呈减少趋势(1分)；政府和企业所得占比呈增加趋势(1分)；国民收入分配结构不合理</a:t>
            </a:r>
            <a:r>
              <a:rPr lang="zh-CN" altLang="en-US" smtClean="0">
                <a:solidFill>
                  <a:srgbClr val="FF0000"/>
                </a:solidFill>
              </a:rPr>
              <a:t> </a:t>
            </a:r>
            <a:r>
              <a:rPr lang="zh-CN" altLang="en-US" smtClean="0"/>
              <a:t>(2分)。</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4294967295"/>
          </p:nvPr>
        </p:nvSpPr>
        <p:spPr>
          <a:xfrm>
            <a:off x="609600" y="1600200"/>
            <a:ext cx="8153400" cy="3686175"/>
          </a:xfrm>
          <a:ln cap="flat">
            <a:solidFill>
              <a:schemeClr val="tx2"/>
            </a:solidFill>
            <a:miter lim="800000"/>
            <a:headEnd/>
            <a:tailEnd/>
          </a:ln>
        </p:spPr>
        <p:txBody>
          <a:bodyPr lIns="90170" tIns="46990" rIns="90170" bIns="46990"/>
          <a:lstStyle/>
          <a:p>
            <a:pPr eaLnBrk="1" hangingPunct="1">
              <a:lnSpc>
                <a:spcPct val="90000"/>
              </a:lnSpc>
              <a:spcBef>
                <a:spcPct val="0"/>
              </a:spcBef>
              <a:buFont typeface="Arial" panose="020B0604020202020204" pitchFamily="34" charset="0"/>
              <a:buNone/>
            </a:pPr>
            <a:r>
              <a:rPr lang="zh-CN" altLang="en-US" b="1" smtClean="0">
                <a:solidFill>
                  <a:srgbClr val="0033CC"/>
                </a:solidFill>
                <a:latin typeface="Times New Roman" panose="02020603050405020304" pitchFamily="18" charset="0"/>
                <a:cs typeface="Times New Roman" panose="02020603050405020304" pitchFamily="18" charset="0"/>
              </a:rPr>
              <a:t>2010年（</a:t>
            </a:r>
            <a:r>
              <a:rPr lang="en-US" altLang="zh-CN" b="1" smtClean="0">
                <a:solidFill>
                  <a:srgbClr val="0033CC"/>
                </a:solidFill>
                <a:latin typeface="Times New Roman" panose="02020603050405020304" pitchFamily="18" charset="0"/>
                <a:cs typeface="Times New Roman" panose="02020603050405020304" pitchFamily="18" charset="0"/>
              </a:rPr>
              <a:t>1</a:t>
            </a:r>
            <a:r>
              <a:rPr lang="zh-CN" altLang="en-US" b="1" smtClean="0">
                <a:solidFill>
                  <a:srgbClr val="0033CC"/>
                </a:solidFill>
                <a:latin typeface="Times New Roman" panose="02020603050405020304" pitchFamily="18" charset="0"/>
                <a:cs typeface="Times New Roman" panose="02020603050405020304" pitchFamily="18" charset="0"/>
              </a:rPr>
              <a:t>）运用经济学知识，分析该省煤炭行业实行重组的意义。对于材料提到的重组中存在的问题，你认为应如何解决？</a:t>
            </a:r>
          </a:p>
          <a:p>
            <a:pPr eaLnBrk="1" hangingPunct="1">
              <a:lnSpc>
                <a:spcPct val="90000"/>
              </a:lnSpc>
              <a:spcBef>
                <a:spcPct val="0"/>
              </a:spcBef>
              <a:buFont typeface="Arial" panose="020B0604020202020204" pitchFamily="34" charset="0"/>
              <a:buNone/>
            </a:pPr>
            <a:endParaRPr lang="zh-CN" altLang="en-US" b="1" smtClean="0">
              <a:solidFill>
                <a:srgbClr val="3366FF"/>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zh-CN" altLang="en-US" b="1" smtClean="0">
                <a:solidFill>
                  <a:schemeClr val="tx2"/>
                </a:solidFill>
              </a:rPr>
              <a:t>2011年（</a:t>
            </a:r>
            <a:r>
              <a:rPr lang="en-US" altLang="zh-CN" b="1" smtClean="0">
                <a:solidFill>
                  <a:schemeClr val="tx2"/>
                </a:solidFill>
              </a:rPr>
              <a:t>2</a:t>
            </a:r>
            <a:r>
              <a:rPr lang="zh-CN" altLang="en-US" b="1" smtClean="0">
                <a:solidFill>
                  <a:schemeClr val="tx2"/>
                </a:solidFill>
              </a:rPr>
              <a:t>）结合材料二和所学经济知识，分析自主创新对该企业发展的作用。假设你是企业经营者，你该采取哪些措施来增强企业的自主创新能力？（</a:t>
            </a:r>
            <a:r>
              <a:rPr lang="en-US" altLang="zh-CN" b="1" smtClean="0">
                <a:solidFill>
                  <a:schemeClr val="tx2"/>
                </a:solidFill>
              </a:rPr>
              <a:t>14</a:t>
            </a:r>
            <a:r>
              <a:rPr lang="zh-CN" altLang="en-US" b="1" smtClean="0">
                <a:solidFill>
                  <a:schemeClr val="tx2"/>
                </a:solidFill>
              </a:rPr>
              <a:t>分）</a:t>
            </a:r>
          </a:p>
          <a:p>
            <a:pPr eaLnBrk="1" hangingPunct="1">
              <a:lnSpc>
                <a:spcPct val="80000"/>
              </a:lnSpc>
              <a:buFont typeface="Wingdings" panose="05000000000000000000" pitchFamily="2" charset="2"/>
              <a:buNone/>
            </a:pPr>
            <a:endParaRPr lang="zh-CN" altLang="en-US" sz="2800" b="1" smtClean="0">
              <a:solidFill>
                <a:schemeClr val="tx2"/>
              </a:solidFill>
            </a:endParaRPr>
          </a:p>
          <a:p>
            <a:pPr eaLnBrk="1" hangingPunct="1">
              <a:lnSpc>
                <a:spcPct val="90000"/>
              </a:lnSpc>
              <a:spcBef>
                <a:spcPct val="0"/>
              </a:spcBef>
              <a:buFont typeface="Arial" panose="020B0604020202020204" pitchFamily="34" charset="0"/>
              <a:buNone/>
            </a:pPr>
            <a:r>
              <a:rPr lang="zh-CN" altLang="en-US" b="1" smtClean="0">
                <a:solidFill>
                  <a:srgbClr val="0033CC"/>
                </a:solidFill>
                <a:latin typeface="Times New Roman" panose="02020603050405020304" pitchFamily="18" charset="0"/>
                <a:cs typeface="Times New Roman" panose="02020603050405020304" pitchFamily="18" charset="0"/>
              </a:rPr>
              <a:t>2013年（</a:t>
            </a:r>
            <a:r>
              <a:rPr lang="en-US" altLang="zh-CN" b="1" smtClean="0">
                <a:solidFill>
                  <a:srgbClr val="0033CC"/>
                </a:solidFill>
                <a:latin typeface="Times New Roman" panose="02020603050405020304" pitchFamily="18" charset="0"/>
                <a:cs typeface="Times New Roman" panose="02020603050405020304" pitchFamily="18" charset="0"/>
              </a:rPr>
              <a:t>2</a:t>
            </a:r>
            <a:r>
              <a:rPr lang="zh-CN" altLang="en-US" b="1" smtClean="0">
                <a:solidFill>
                  <a:srgbClr val="0033CC"/>
                </a:solidFill>
                <a:latin typeface="Times New Roman" panose="02020603050405020304" pitchFamily="18" charset="0"/>
                <a:cs typeface="Times New Roman" panose="02020603050405020304" pitchFamily="18" charset="0"/>
              </a:rPr>
              <a:t>）结合材料二和所学知识，分析该演艺公司取得成功的经济原因。</a:t>
            </a:r>
            <a:endParaRPr lang="en-US" b="1" smtClean="0">
              <a:solidFill>
                <a:srgbClr val="0033CC"/>
              </a:solidFill>
              <a:latin typeface="Times New Roman" panose="02020603050405020304" pitchFamily="18" charset="0"/>
              <a:cs typeface="Times New Roman" panose="02020603050405020304" pitchFamily="18" charset="0"/>
            </a:endParaRPr>
          </a:p>
          <a:p>
            <a:pPr eaLnBrk="1" hangingPunct="1">
              <a:lnSpc>
                <a:spcPct val="90000"/>
              </a:lnSpc>
              <a:spcBef>
                <a:spcPct val="0"/>
              </a:spcBef>
              <a:buFont typeface="Arial" panose="020B0604020202020204" pitchFamily="34" charset="0"/>
              <a:buNone/>
            </a:pPr>
            <a:endParaRPr lang="zh-CN" altLang="en-US" sz="2800" b="1" smtClean="0">
              <a:solidFill>
                <a:srgbClr val="3366FF"/>
              </a:solidFill>
              <a:latin typeface="Times New Roman" panose="02020603050405020304" pitchFamily="18" charset="0"/>
              <a:cs typeface="Times New Roman" panose="02020603050405020304" pitchFamily="18" charset="0"/>
            </a:endParaRPr>
          </a:p>
          <a:p>
            <a:pPr eaLnBrk="1" hangingPunct="1">
              <a:lnSpc>
                <a:spcPct val="90000"/>
              </a:lnSpc>
              <a:spcBef>
                <a:spcPct val="0"/>
              </a:spcBef>
              <a:buFont typeface="Arial" panose="020B0604020202020204" pitchFamily="34" charset="0"/>
              <a:buNone/>
            </a:pPr>
            <a:endParaRPr lang="zh-CN" altLang="en-US" sz="2800" b="1" smtClean="0">
              <a:solidFill>
                <a:schemeClr val="tx2"/>
              </a:solidFill>
            </a:endParaRPr>
          </a:p>
        </p:txBody>
      </p:sp>
      <p:sp>
        <p:nvSpPr>
          <p:cNvPr id="16387" name="标题 1"/>
          <p:cNvSpPr>
            <a:spLocks noGrp="1" noChangeArrowheads="1"/>
          </p:cNvSpPr>
          <p:nvPr>
            <p:ph type="title" idx="4294967295"/>
          </p:nvPr>
        </p:nvSpPr>
        <p:spPr>
          <a:xfrm>
            <a:off x="298450" y="228600"/>
            <a:ext cx="8540750" cy="1143000"/>
          </a:xfrm>
          <a:noFill/>
        </p:spPr>
        <p:txBody>
          <a:bodyPr anchor="ctr"/>
          <a:lstStyle/>
          <a:p>
            <a:pPr>
              <a:lnSpc>
                <a:spcPct val="90000"/>
              </a:lnSpc>
            </a:pPr>
            <a:r>
              <a:rPr lang="zh-CN" altLang="en-US" b="1" smtClean="0">
                <a:solidFill>
                  <a:srgbClr val="FF0000"/>
                </a:solidFill>
              </a:rPr>
              <a:t>企业的经营发展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body" idx="4294967295"/>
          </p:nvPr>
        </p:nvSpPr>
        <p:spPr>
          <a:xfrm>
            <a:off x="179388" y="1196975"/>
            <a:ext cx="8785225" cy="5661025"/>
          </a:xfrm>
        </p:spPr>
        <p:txBody>
          <a:bodyPr/>
          <a:lstStyle/>
          <a:p>
            <a:pPr>
              <a:lnSpc>
                <a:spcPct val="80000"/>
              </a:lnSpc>
            </a:pPr>
            <a:r>
              <a:rPr lang="zh-CN" altLang="en-US" sz="1800" b="1" smtClean="0"/>
              <a:t>例</a:t>
            </a:r>
            <a:r>
              <a:rPr lang="en-US" altLang="zh-CN" sz="1800" b="1" smtClean="0"/>
              <a:t>1]2010</a:t>
            </a:r>
            <a:r>
              <a:rPr lang="zh-CN" altLang="en-US" sz="1800" b="1" smtClean="0"/>
              <a:t>年全国卷</a:t>
            </a:r>
            <a:r>
              <a:rPr lang="en-US" altLang="zh-CN" sz="1800" b="1" smtClean="0"/>
              <a:t>38</a:t>
            </a:r>
            <a:r>
              <a:rPr lang="zh-CN" altLang="en-US" sz="1800" b="1" smtClean="0"/>
              <a:t>题</a:t>
            </a:r>
            <a:r>
              <a:rPr lang="zh-CN" altLang="en-US" sz="1600" b="1" smtClean="0"/>
              <a:t>近些年来，国内接连发生重特大煤矿安全生产事故，造成严重的人员伤亡和财产损失，一批相关政府官员因此被行政问责。</a:t>
            </a:r>
          </a:p>
          <a:p>
            <a:pPr>
              <a:lnSpc>
                <a:spcPct val="80000"/>
              </a:lnSpc>
            </a:pPr>
            <a:r>
              <a:rPr lang="zh-CN" altLang="en-US" sz="1600" b="1" smtClean="0"/>
              <a:t>    据某省煤监局统计，该省中型煤矿百万吨死亡率是大型煤矿的</a:t>
            </a:r>
            <a:r>
              <a:rPr lang="en-US" altLang="zh-CN" sz="1600" b="1" smtClean="0"/>
              <a:t>3</a:t>
            </a:r>
            <a:r>
              <a:rPr lang="zh-CN" altLang="en-US" sz="1600" b="1" smtClean="0"/>
              <a:t>．</a:t>
            </a:r>
            <a:r>
              <a:rPr lang="en-US" altLang="zh-CN" sz="1600" b="1" smtClean="0"/>
              <a:t>8</a:t>
            </a:r>
            <a:r>
              <a:rPr lang="zh-CN" altLang="en-US" sz="1600" b="1" smtClean="0"/>
              <a:t>倍，小型煤矿百万吨死亡率则是大型煤矿的</a:t>
            </a:r>
            <a:r>
              <a:rPr lang="en-US" altLang="zh-CN" sz="1600" b="1" smtClean="0"/>
              <a:t>11.3</a:t>
            </a:r>
            <a:r>
              <a:rPr lang="zh-CN" altLang="en-US" sz="1600" b="1" smtClean="0"/>
              <a:t>倍。中小煤矿资源回采率一般只有</a:t>
            </a:r>
            <a:r>
              <a:rPr lang="en-US" altLang="zh-CN" sz="1600" b="1" smtClean="0"/>
              <a:t>20</a:t>
            </a:r>
            <a:r>
              <a:rPr lang="zh-CN" altLang="en-US" sz="1600" b="1" smtClean="0"/>
              <a:t>％左右。大量小煤矿和非法采煤点的存在，使管理部门难准确掌握全省煤炭的实际产量，导致税费流失严重。</a:t>
            </a:r>
          </a:p>
          <a:p>
            <a:pPr>
              <a:lnSpc>
                <a:spcPct val="80000"/>
              </a:lnSpc>
            </a:pPr>
            <a:r>
              <a:rPr lang="zh-CN" altLang="en-US" sz="1600" b="1" smtClean="0"/>
              <a:t>    该省</a:t>
            </a:r>
            <a:r>
              <a:rPr lang="en-US" altLang="zh-CN" sz="1600" b="1" smtClean="0"/>
              <a:t>2008</a:t>
            </a:r>
            <a:r>
              <a:rPr lang="zh-CN" altLang="en-US" sz="1600" b="1" smtClean="0"/>
              <a:t>年开始了煤炭资源整合和煤矿兼并重组改革。原有的</a:t>
            </a:r>
            <a:r>
              <a:rPr lang="en-US" altLang="zh-CN" sz="1600" b="1" smtClean="0"/>
              <a:t>2 598</a:t>
            </a:r>
            <a:r>
              <a:rPr lang="zh-CN" altLang="en-US" sz="1600" b="1" smtClean="0"/>
              <a:t>家煤矿企业被整合为</a:t>
            </a:r>
            <a:r>
              <a:rPr lang="en-US" altLang="zh-CN" sz="1600" b="1" smtClean="0"/>
              <a:t>1 000</a:t>
            </a:r>
            <a:r>
              <a:rPr lang="zh-CN" altLang="en-US" sz="1600" b="1" smtClean="0"/>
              <a:t>家，兼并重组后的企业规模不低于年产</a:t>
            </a:r>
            <a:r>
              <a:rPr lang="en-US" altLang="zh-CN" sz="1600" b="1" smtClean="0"/>
              <a:t>300</a:t>
            </a:r>
            <a:r>
              <a:rPr lang="zh-CN" altLang="en-US" sz="1600" b="1" smtClean="0"/>
              <a:t>万吨。省政府明确提出，在兼并重组企业的准入上，坚持一视同仁的原则，“强进弱退，优进劣退”。在整合过程中，一些企业资产以作价或参股的方式被合并，但有的资产作价偏低。此外，个别兼并企业涉足煤炭开采业务时间不长，要消化掉新兼并来的大量产能，短期内需要抽调和培养大批各层级的管理和技术人员，这将构成新的安全隐患。</a:t>
            </a:r>
          </a:p>
          <a:p>
            <a:pPr>
              <a:lnSpc>
                <a:spcPct val="80000"/>
              </a:lnSpc>
            </a:pPr>
            <a:r>
              <a:rPr lang="zh-CN" altLang="en-US" sz="1800" b="1" smtClean="0">
                <a:solidFill>
                  <a:srgbClr val="FF0066"/>
                </a:solidFill>
              </a:rPr>
              <a:t>（</a:t>
            </a:r>
            <a:r>
              <a:rPr lang="en-US" altLang="zh-CN" sz="1800" b="1" smtClean="0">
                <a:solidFill>
                  <a:srgbClr val="FF0066"/>
                </a:solidFill>
              </a:rPr>
              <a:t>1</a:t>
            </a:r>
            <a:r>
              <a:rPr lang="zh-CN" altLang="en-US" sz="1800" b="1" smtClean="0">
                <a:solidFill>
                  <a:srgbClr val="FF0066"/>
                </a:solidFill>
              </a:rPr>
              <a:t>）运用经济学知识，分析该省煤炭行业实行重组的意义。对于材料提到的重组中存在的问题</a:t>
            </a:r>
            <a:r>
              <a:rPr lang="en-US" altLang="zh-CN" sz="1800" b="1" smtClean="0">
                <a:solidFill>
                  <a:srgbClr val="FF0066"/>
                </a:solidFill>
              </a:rPr>
              <a:t>,</a:t>
            </a:r>
            <a:r>
              <a:rPr lang="zh-CN" altLang="en-US" sz="1800" b="1" smtClean="0">
                <a:solidFill>
                  <a:srgbClr val="FF0066"/>
                </a:solidFill>
              </a:rPr>
              <a:t>你认为应如何解决？</a:t>
            </a:r>
            <a:r>
              <a:rPr lang="en-US" altLang="zh-CN" sz="1800" b="1" smtClean="0">
                <a:solidFill>
                  <a:srgbClr val="FF0066"/>
                </a:solidFill>
              </a:rPr>
              <a:t>(14</a:t>
            </a:r>
            <a:r>
              <a:rPr lang="zh-CN" altLang="en-US" sz="1800" b="1" smtClean="0">
                <a:solidFill>
                  <a:srgbClr val="FF0066"/>
                </a:solidFill>
              </a:rPr>
              <a:t>分</a:t>
            </a:r>
            <a:r>
              <a:rPr lang="en-US" altLang="zh-CN" sz="1800" b="1" smtClean="0">
                <a:solidFill>
                  <a:srgbClr val="FF0066"/>
                </a:solidFill>
              </a:rPr>
              <a:t>)</a:t>
            </a:r>
          </a:p>
          <a:p>
            <a:pPr eaLnBrk="1" hangingPunct="1">
              <a:lnSpc>
                <a:spcPct val="80000"/>
              </a:lnSpc>
              <a:buFont typeface="Wingdings" panose="05000000000000000000" pitchFamily="2" charset="2"/>
              <a:buNone/>
            </a:pPr>
            <a:r>
              <a:rPr lang="zh-CN" altLang="en-US" sz="1800" b="1" smtClean="0"/>
              <a:t>参考答案：①</a:t>
            </a:r>
          </a:p>
          <a:p>
            <a:pPr eaLnBrk="1" hangingPunct="1">
              <a:lnSpc>
                <a:spcPct val="80000"/>
              </a:lnSpc>
            </a:pPr>
            <a:r>
              <a:rPr lang="zh-CN" altLang="en-US" sz="1800" b="1" smtClean="0"/>
              <a:t>提高技术水平和煤矿安全生产水平；</a:t>
            </a:r>
          </a:p>
          <a:p>
            <a:pPr eaLnBrk="1" hangingPunct="1">
              <a:lnSpc>
                <a:spcPct val="80000"/>
              </a:lnSpc>
              <a:buFont typeface="Wingdings" panose="05000000000000000000" pitchFamily="2" charset="2"/>
              <a:buNone/>
            </a:pPr>
            <a:r>
              <a:rPr lang="zh-CN" altLang="en-US" sz="1800" b="1" smtClean="0"/>
              <a:t>	实现规模经济；提高资源利用率； </a:t>
            </a:r>
          </a:p>
          <a:p>
            <a:pPr eaLnBrk="1" hangingPunct="1">
              <a:lnSpc>
                <a:spcPct val="80000"/>
              </a:lnSpc>
              <a:buFont typeface="Wingdings" panose="05000000000000000000" pitchFamily="2" charset="2"/>
              <a:buNone/>
            </a:pPr>
            <a:r>
              <a:rPr lang="zh-CN" altLang="en-US" sz="1800" b="1" smtClean="0"/>
              <a:t>	减少税费流失</a:t>
            </a:r>
            <a:r>
              <a:rPr lang="zh-CN" altLang="en-US" sz="1800" b="1" smtClean="0">
                <a:ea typeface="楷体_GB2312" panose="02010609030101010101" pitchFamily="49" charset="-122"/>
              </a:rPr>
              <a:t>；</a:t>
            </a:r>
            <a:r>
              <a:rPr lang="zh-CN" altLang="en-US" sz="1800" b="1" smtClean="0"/>
              <a:t>促进产业结构调整和升级。</a:t>
            </a:r>
          </a:p>
          <a:p>
            <a:pPr eaLnBrk="1" hangingPunct="1">
              <a:lnSpc>
                <a:spcPct val="80000"/>
              </a:lnSpc>
              <a:buFont typeface="Wingdings" panose="05000000000000000000" pitchFamily="2" charset="2"/>
              <a:buNone/>
            </a:pPr>
            <a:endParaRPr lang="en-US" altLang="zh-CN" sz="1800" b="1" smtClean="0"/>
          </a:p>
          <a:p>
            <a:pPr eaLnBrk="1" hangingPunct="1">
              <a:lnSpc>
                <a:spcPct val="80000"/>
              </a:lnSpc>
              <a:buFont typeface="Wingdings" panose="05000000000000000000" pitchFamily="2" charset="2"/>
              <a:buNone/>
            </a:pPr>
            <a:r>
              <a:rPr lang="zh-CN" altLang="en-US" sz="1800" b="1" smtClean="0">
                <a:solidFill>
                  <a:srgbClr val="0033CC"/>
                </a:solidFill>
              </a:rPr>
              <a:t>坚持市场化原则，对资产作价进行科学评估；注重业务整合、强化安全生产管理。</a:t>
            </a:r>
          </a:p>
          <a:p>
            <a:pPr eaLnBrk="1" hangingPunct="1">
              <a:lnSpc>
                <a:spcPct val="80000"/>
              </a:lnSpc>
              <a:buFont typeface="Wingdings" panose="05000000000000000000" pitchFamily="2" charset="2"/>
              <a:buNone/>
            </a:pPr>
            <a:endParaRPr lang="en-US" altLang="zh-CN" sz="1800" b="1" smtClean="0">
              <a:solidFill>
                <a:srgbClr val="0033CC"/>
              </a:solidFill>
            </a:endParaRPr>
          </a:p>
          <a:p>
            <a:pPr eaLnBrk="1" hangingPunct="1">
              <a:lnSpc>
                <a:spcPct val="80000"/>
              </a:lnSpc>
              <a:buFont typeface="Wingdings" panose="05000000000000000000" pitchFamily="2" charset="2"/>
              <a:buNone/>
            </a:pPr>
            <a:endParaRPr lang="en-US" altLang="zh-CN" sz="1800" b="1" smtClean="0"/>
          </a:p>
          <a:p>
            <a:pPr eaLnBrk="1" hangingPunct="1">
              <a:lnSpc>
                <a:spcPct val="80000"/>
              </a:lnSpc>
              <a:buFont typeface="Wingdings" panose="05000000000000000000" pitchFamily="2" charset="2"/>
              <a:buNone/>
            </a:pPr>
            <a:r>
              <a:rPr lang="zh-CN" altLang="en-US" sz="1800" b="1"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endParaRPr lang="zh-CN" altLang="en-US" smtClean="0"/>
          </a:p>
        </p:txBody>
      </p:sp>
      <p:graphicFrame>
        <p:nvGraphicFramePr>
          <p:cNvPr id="194588" name="Group 28"/>
          <p:cNvGraphicFramePr>
            <a:graphicFrameLocks noGrp="1"/>
          </p:cNvGraphicFramePr>
          <p:nvPr>
            <p:ph idx="4294967295"/>
          </p:nvPr>
        </p:nvGraphicFramePr>
        <p:xfrm>
          <a:off x="0" y="2997200"/>
          <a:ext cx="8858250" cy="2949575"/>
        </p:xfrm>
        <a:graphic>
          <a:graphicData uri="http://schemas.openxmlformats.org/drawingml/2006/table">
            <a:tbl>
              <a:tblPr/>
              <a:tblGrid>
                <a:gridCol w="4349750"/>
                <a:gridCol w="4508500"/>
              </a:tblGrid>
              <a:tr h="388980">
                <a:tc>
                  <a:txBody>
                    <a:bodyPr/>
                    <a:lstStyle/>
                    <a:p>
                      <a:pPr marL="273050" marR="0" lvl="0" indent="-273050" algn="ctr" defTabSz="914400" rtl="0" eaLnBrk="0" fontAlgn="base" latinLnBrk="0" hangingPunct="0">
                        <a:lnSpc>
                          <a:spcPct val="100000"/>
                        </a:lnSpc>
                        <a:spcBef>
                          <a:spcPct val="0"/>
                        </a:spcBef>
                        <a:spcAft>
                          <a:spcPct val="0"/>
                        </a:spcAft>
                        <a:buClrTx/>
                        <a:buSzPct val="100000"/>
                        <a:buFontTx/>
                        <a:buNone/>
                        <a:tabLst/>
                      </a:pPr>
                      <a:r>
                        <a:rPr kumimoji="0" lang="zh-CN" altLang="en-US" sz="1800" b="1" i="0" u="none" strike="noStrike" cap="none" normalizeH="0" baseline="0" smtClean="0">
                          <a:ln>
                            <a:noFill/>
                          </a:ln>
                          <a:solidFill>
                            <a:srgbClr val="3333FF"/>
                          </a:solidFill>
                          <a:effectLst/>
                          <a:latin typeface="Times New Roman" pitchFamily="18" charset="0"/>
                          <a:ea typeface="微软雅黑" pitchFamily="34" charset="-122"/>
                          <a:cs typeface="Times New Roman" pitchFamily="18" charset="0"/>
                        </a:rPr>
                        <a:t>材料观点</a:t>
                      </a:r>
                      <a:endParaRPr kumimoji="0" lang="zh-CN" altLang="en-US" sz="18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0" fontAlgn="base" latinLnBrk="0" hangingPunct="0">
                        <a:lnSpc>
                          <a:spcPct val="100000"/>
                        </a:lnSpc>
                        <a:spcBef>
                          <a:spcPct val="0"/>
                        </a:spcBef>
                        <a:spcAft>
                          <a:spcPct val="0"/>
                        </a:spcAft>
                        <a:buClrTx/>
                        <a:buSzPct val="100000"/>
                        <a:buFontTx/>
                        <a:buNone/>
                        <a:tabLst/>
                      </a:pPr>
                      <a:r>
                        <a:rPr kumimoji="0" lang="zh-CN" altLang="en-US" sz="18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企业经营成功的因素</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82">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rgbClr val="3333FF"/>
                          </a:solidFill>
                          <a:effectLst/>
                          <a:latin typeface="Times New Roman" pitchFamily="18" charset="0"/>
                          <a:ea typeface="微软雅黑" pitchFamily="34" charset="-122"/>
                          <a:cs typeface="Times New Roman" pitchFamily="18" charset="0"/>
                        </a:rPr>
                        <a:t>公司市场化营销、面向社会提供菜单式服务</a:t>
                      </a:r>
                      <a:endParaRPr kumimoji="0" lang="zh-CN" altLang="en-US" sz="1600" b="1" i="0" u="none" strike="noStrike" cap="none" normalizeH="0" baseline="0" smtClean="0">
                        <a:ln>
                          <a:noFill/>
                        </a:ln>
                        <a:solidFill>
                          <a:srgbClr val="3333FF"/>
                        </a:solidFill>
                        <a:effectLst/>
                        <a:latin typeface="Arial" pitchFamily="34" charset="0"/>
                        <a:ea typeface="微软雅黑" pitchFamily="34" charset="-122"/>
                        <a:cs typeface="Times New Roman" pitchFamily="18" charset="0"/>
                      </a:endParaRPr>
                    </a:p>
                    <a:p>
                      <a:pPr marL="273050" marR="0" lvl="0" indent="-273050" algn="l" defTabSz="914400" rtl="0" eaLnBrk="0" fontAlgn="base" latinLnBrk="0" hangingPunct="0">
                        <a:lnSpc>
                          <a:spcPct val="100000"/>
                        </a:lnSpc>
                        <a:spcBef>
                          <a:spcPct val="0"/>
                        </a:spcBef>
                        <a:spcAft>
                          <a:spcPct val="0"/>
                        </a:spcAft>
                        <a:buClrTx/>
                        <a:buSzPct val="100000"/>
                        <a:buFontTx/>
                        <a:buNone/>
                        <a:tabLst/>
                      </a:pPr>
                      <a:endParaRPr kumimoji="0" lang="zh-CN" altLang="en-US" sz="16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公司要制定正确的经营战略，定位要准确</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48">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rgbClr val="3333FF"/>
                          </a:solidFill>
                          <a:effectLst/>
                          <a:latin typeface="Times New Roman" pitchFamily="18" charset="0"/>
                          <a:ea typeface="微软雅黑" pitchFamily="34" charset="-122"/>
                          <a:cs typeface="Times New Roman" pitchFamily="18" charset="0"/>
                        </a:rPr>
                        <a:t>科学的管理、高质量的演出节目和市场化营销</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公司要依靠科技和管理形成自己的竞争优势，</a:t>
                      </a:r>
                      <a:r>
                        <a:rPr kumimoji="0" lang="zh-CN" altLang="en-US" sz="1600" b="1" i="0" u="none" strike="noStrike" cap="none" normalizeH="0" baseline="0" smtClean="0">
                          <a:ln>
                            <a:noFill/>
                          </a:ln>
                          <a:solidFill>
                            <a:schemeClr val="tx1"/>
                          </a:solidFill>
                          <a:effectLst/>
                          <a:latin typeface="Century Schoolbook" pitchFamily="18" charset="0"/>
                          <a:ea typeface="微软雅黑" pitchFamily="34" charset="-122"/>
                          <a:cs typeface="Times New Roman" pitchFamily="18" charset="0"/>
                        </a:rPr>
                        <a:t>合理的分配制度能激发员工的积极性；</a:t>
                      </a:r>
                      <a:endParaRPr kumimoji="0" lang="zh-CN" altLang="en-US" sz="1600" b="1" i="0" u="none" strike="noStrike" cap="none" normalizeH="0" baseline="0" smtClean="0">
                        <a:ln>
                          <a:noFill/>
                        </a:ln>
                        <a:solidFill>
                          <a:schemeClr val="tx1"/>
                        </a:solidFill>
                        <a:effectLst/>
                        <a:latin typeface="Arial" pitchFamily="34" charset="0"/>
                        <a:ea typeface="微软雅黑" pitchFamily="34" charset="-122"/>
                        <a:cs typeface="Times New Roman" pitchFamily="18" charset="0"/>
                      </a:endParaRPr>
                    </a:p>
                    <a:p>
                      <a:pPr marL="273050" marR="0" lvl="0" indent="-273050" algn="l" defTabSz="914400" rtl="0" eaLnBrk="0" fontAlgn="base" latinLnBrk="0" hangingPunct="0">
                        <a:lnSpc>
                          <a:spcPct val="100000"/>
                        </a:lnSpc>
                        <a:spcBef>
                          <a:spcPct val="0"/>
                        </a:spcBef>
                        <a:spcAft>
                          <a:spcPct val="0"/>
                        </a:spcAft>
                        <a:buClrTx/>
                        <a:buSzPct val="100000"/>
                        <a:buFontTx/>
                        <a:buNone/>
                        <a:tabLst/>
                      </a:pPr>
                      <a:endParaRPr kumimoji="0" lang="zh-CN" altLang="en-US" sz="1600" b="1" i="0" u="none" strike="noStrike" cap="none" normalizeH="0" baseline="0" smtClean="0">
                        <a:ln>
                          <a:noFill/>
                        </a:ln>
                        <a:solidFill>
                          <a:srgbClr val="3333FF"/>
                        </a:solidFill>
                        <a:effectLst/>
                        <a:latin typeface="Arial" pitchFamily="34" charset="0"/>
                        <a:ea typeface="微软雅黑" pitchFamily="34"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16">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rgbClr val="3333FF"/>
                          </a:solidFill>
                          <a:effectLst/>
                          <a:latin typeface="Times New Roman" pitchFamily="18" charset="0"/>
                          <a:ea typeface="微软雅黑" pitchFamily="34" charset="-122"/>
                          <a:cs typeface="Times New Roman" pitchFamily="18" charset="0"/>
                        </a:rPr>
                        <a:t>演出场次增加，多个节目获奖</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公司要诚信经营，树立良好的信誉和形象</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48">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rgbClr val="3333FF"/>
                          </a:solidFill>
                          <a:effectLst/>
                          <a:latin typeface="Times New Roman" pitchFamily="18" charset="0"/>
                          <a:ea typeface="微软雅黑" pitchFamily="34" charset="-122"/>
                          <a:cs typeface="Times New Roman" pitchFamily="18" charset="0"/>
                        </a:rPr>
                        <a:t>权责明确的现代企业制度和合理的组织机构</a:t>
                      </a:r>
                      <a:endParaRPr kumimoji="0" lang="zh-CN" altLang="en-US" sz="1600" b="1" i="0" u="none" strike="noStrike" cap="none" normalizeH="0" baseline="0" smtClean="0">
                        <a:ln>
                          <a:noFill/>
                        </a:ln>
                        <a:solidFill>
                          <a:srgbClr val="3333FF"/>
                        </a:solidFill>
                        <a:effectLst/>
                        <a:latin typeface="Arial" pitchFamily="34" charset="0"/>
                        <a:ea typeface="微软雅黑" pitchFamily="34"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l" defTabSz="914400" rtl="0" eaLnBrk="0" fontAlgn="base" latinLnBrk="0" hangingPunct="0">
                        <a:lnSpc>
                          <a:spcPct val="100000"/>
                        </a:lnSpc>
                        <a:spcBef>
                          <a:spcPct val="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Times New Roman" pitchFamily="18" charset="0"/>
                          <a:ea typeface="微软雅黑" pitchFamily="34" charset="-122"/>
                          <a:cs typeface="Times New Roman" pitchFamily="18" charset="0"/>
                        </a:rPr>
                        <a:t>通过规范公司制股份制改革，焕发活力，增强竞争力</a:t>
                      </a:r>
                    </a:p>
                    <a:p>
                      <a:pPr marL="273050" marR="0" lvl="0" indent="-273050" algn="l" defTabSz="914400" rtl="0" eaLnBrk="0" fontAlgn="base" latinLnBrk="0" hangingPunct="0">
                        <a:lnSpc>
                          <a:spcPct val="100000"/>
                        </a:lnSpc>
                        <a:spcBef>
                          <a:spcPct val="0"/>
                        </a:spcBef>
                        <a:spcAft>
                          <a:spcPct val="0"/>
                        </a:spcAft>
                        <a:buClrTx/>
                        <a:buSzPct val="100000"/>
                        <a:buFontTx/>
                        <a:buNone/>
                        <a:tabLst/>
                      </a:pPr>
                      <a:endParaRPr kumimoji="0" lang="zh-CN" altLang="en-US" sz="1600" b="1" i="0" u="none" strike="noStrike" cap="none" normalizeH="0" baseline="0" smtClean="0">
                        <a:ln>
                          <a:noFill/>
                        </a:ln>
                        <a:solidFill>
                          <a:srgbClr val="3333FF"/>
                        </a:solidFill>
                        <a:effectLst/>
                        <a:latin typeface="Arial" pitchFamily="34" charset="0"/>
                        <a:ea typeface="微软雅黑" pitchFamily="34"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55" name="Rectangle 23"/>
          <p:cNvSpPr>
            <a:spLocks noChangeArrowheads="1"/>
          </p:cNvSpPr>
          <p:nvPr/>
        </p:nvSpPr>
        <p:spPr bwMode="auto">
          <a:xfrm>
            <a:off x="250825" y="-23813"/>
            <a:ext cx="8229600" cy="2481263"/>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200" b="1">
                <a:solidFill>
                  <a:srgbClr val="000099"/>
                </a:solidFill>
                <a:latin typeface="Arial" panose="020B0604020202020204" pitchFamily="34" charset="0"/>
                <a:ea typeface="宋体" panose="02010600030101010101" pitchFamily="2" charset="-122"/>
              </a:defRPr>
            </a:lvl1pPr>
            <a:lvl2pPr marL="742950" indent="-285750" eaLnBrk="0" hangingPunct="0">
              <a:defRPr sz="3200" b="1">
                <a:solidFill>
                  <a:srgbClr val="000099"/>
                </a:solidFill>
                <a:latin typeface="Arial" panose="020B0604020202020204" pitchFamily="34" charset="0"/>
                <a:ea typeface="宋体" panose="02010600030101010101" pitchFamily="2" charset="-122"/>
              </a:defRPr>
            </a:lvl2pPr>
            <a:lvl3pPr marL="1143000" indent="-228600" eaLnBrk="0" hangingPunct="0">
              <a:defRPr sz="3200" b="1">
                <a:solidFill>
                  <a:srgbClr val="000099"/>
                </a:solidFill>
                <a:latin typeface="Arial" panose="020B0604020202020204" pitchFamily="34" charset="0"/>
                <a:ea typeface="宋体" panose="02010600030101010101" pitchFamily="2" charset="-122"/>
              </a:defRPr>
            </a:lvl3pPr>
            <a:lvl4pPr marL="1600200" indent="-228600" eaLnBrk="0" hangingPunct="0">
              <a:defRPr sz="3200" b="1">
                <a:solidFill>
                  <a:srgbClr val="000099"/>
                </a:solidFill>
                <a:latin typeface="Arial" panose="020B0604020202020204" pitchFamily="34" charset="0"/>
                <a:ea typeface="宋体" panose="02010600030101010101" pitchFamily="2" charset="-122"/>
              </a:defRPr>
            </a:lvl4pPr>
            <a:lvl5pPr marL="2057400" indent="-228600" eaLnBrk="0" hangingPunct="0">
              <a:defRPr sz="3200" b="1">
                <a:solidFill>
                  <a:srgbClr val="000099"/>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rgbClr val="000099"/>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chemeClr val="tx1"/>
                </a:solidFill>
                <a:latin typeface="Verdana" panose="020B0604030504040204" pitchFamily="34" charset="0"/>
                <a:ea typeface="微软雅黑" panose="020B0503020204020204" pitchFamily="34" charset="-122"/>
              </a:rPr>
              <a:t>（</a:t>
            </a:r>
            <a:r>
              <a:rPr lang="en-US" altLang="zh-CN" sz="2800" b="0">
                <a:solidFill>
                  <a:schemeClr val="tx1"/>
                </a:solidFill>
                <a:latin typeface="Verdana" panose="020B0604030504040204" pitchFamily="34" charset="0"/>
                <a:ea typeface="微软雅黑" panose="020B0503020204020204" pitchFamily="34" charset="-122"/>
              </a:rPr>
              <a:t>2013</a:t>
            </a:r>
            <a:r>
              <a:rPr lang="zh-CN" altLang="en-US" sz="2800" b="0">
                <a:solidFill>
                  <a:schemeClr val="tx1"/>
                </a:solidFill>
                <a:latin typeface="Verdana" panose="020B0604030504040204" pitchFamily="34" charset="0"/>
                <a:ea typeface="微软雅黑" panose="020B0503020204020204" pitchFamily="34" charset="-122"/>
              </a:rPr>
              <a:t>年</a:t>
            </a:r>
            <a:r>
              <a:rPr lang="en-US" altLang="zh-CN" sz="2800" b="0">
                <a:solidFill>
                  <a:schemeClr val="tx1"/>
                </a:solidFill>
                <a:latin typeface="Verdana" panose="020B0604030504040204" pitchFamily="34" charset="0"/>
                <a:ea typeface="微软雅黑" panose="020B0503020204020204" pitchFamily="34" charset="-122"/>
              </a:rPr>
              <a:t>38</a:t>
            </a:r>
            <a:r>
              <a:rPr lang="zh-CN" altLang="en-US" sz="2800" b="0">
                <a:solidFill>
                  <a:schemeClr val="tx1"/>
                </a:solidFill>
                <a:latin typeface="Verdana" panose="020B0604030504040204" pitchFamily="34" charset="0"/>
                <a:ea typeface="微软雅黑" panose="020B0503020204020204" pitchFamily="34" charset="-122"/>
              </a:rPr>
              <a:t>题）结合材料二和所学知识，分析该演艺公司取得成功的经济原因。（</a:t>
            </a:r>
            <a:r>
              <a:rPr lang="en-US" altLang="zh-CN" sz="2800" b="0">
                <a:solidFill>
                  <a:schemeClr val="tx1"/>
                </a:solidFill>
                <a:latin typeface="Verdana" panose="020B0604030504040204" pitchFamily="34" charset="0"/>
                <a:ea typeface="微软雅黑" panose="020B0503020204020204" pitchFamily="34" charset="-122"/>
              </a:rPr>
              <a:t>14</a:t>
            </a:r>
            <a:r>
              <a:rPr lang="zh-CN" altLang="en-US" sz="2800" b="0">
                <a:solidFill>
                  <a:schemeClr val="tx1"/>
                </a:solidFill>
                <a:latin typeface="Verdana" panose="020B0604030504040204" pitchFamily="34" charset="0"/>
                <a:ea typeface="微软雅黑" panose="020B0503020204020204" pitchFamily="34" charset="-122"/>
              </a:rPr>
              <a:t>分）</a:t>
            </a:r>
          </a:p>
          <a:p>
            <a:pPr eaLnBrk="1" hangingPunct="1">
              <a:buFontTx/>
              <a:buNone/>
            </a:pPr>
            <a:endParaRPr lang="zh-CN" altLang="en-US" sz="2800" b="0">
              <a:solidFill>
                <a:schemeClr val="tx1"/>
              </a:solidFill>
              <a:latin typeface="Verdana" panose="020B0604030504040204" pitchFamily="34" charset="0"/>
              <a:ea typeface="微软雅黑" panose="020B0503020204020204" pitchFamily="34" charset="-122"/>
            </a:endParaRPr>
          </a:p>
          <a:p>
            <a:pPr eaLnBrk="1" hangingPunct="1">
              <a:buFontTx/>
              <a:buNone/>
            </a:pPr>
            <a:r>
              <a:rPr lang="zh-CN" altLang="en-US" sz="1800" b="0"/>
              <a:t>答：改制后，公司经营战略目标明确，市场定位准确；权责明确的现代企业制度和合理的组织机构保证了公司高效运转；科学的管理、高质量的演出节目和市场化的营销形成了公司的竞争优势；合理的分配制度激发了员工的积极性；演出场次增加、多个节目获奖，树立了良好的企业形象。</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凸显">
  <a:themeElements>
    <a:clrScheme name="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凸显">
      <a:majorFont>
        <a:latin typeface="Century Schoolbook"/>
        <a:ea typeface="华文楷体"/>
        <a:cs typeface=""/>
      </a:majorFont>
      <a:minorFont>
        <a:latin typeface="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lnDef>
  </a:objectDefaults>
  <a:extraClrSchemeLst>
    <a:extraClrScheme>
      <a:clrScheme name="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凸显">
  <a:themeElements>
    <a:clrScheme name="1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1_凸显">
      <a:majorFont>
        <a:latin typeface="Century Schoolbook"/>
        <a:ea typeface="华文楷体"/>
        <a:cs typeface=""/>
      </a:majorFont>
      <a:minorFont>
        <a:latin typeface="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lnDef>
  </a:objectDefaults>
  <a:extraClrSchemeLst>
    <a:extraClrScheme>
      <a:clrScheme name="1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凸显">
  <a:themeElements>
    <a:clrScheme name="2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2_凸显">
      <a:majorFont>
        <a:latin typeface="Century Schoolbook"/>
        <a:ea typeface="华文楷体"/>
        <a:cs typeface=""/>
      </a:majorFont>
      <a:minorFont>
        <a:latin typeface="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lnDef>
  </a:objectDefaults>
  <a:extraClrSchemeLst>
    <a:extraClrScheme>
      <a:clrScheme name="2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凸显">
  <a:themeElements>
    <a:clrScheme name="3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3_凸显">
      <a:majorFont>
        <a:latin typeface="Century Schoolbook"/>
        <a:ea typeface="华文楷体"/>
        <a:cs typeface=""/>
      </a:majorFont>
      <a:minorFont>
        <a:latin typeface="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lnDef>
  </a:objectDefaults>
  <a:extraClrSchemeLst>
    <a:extraClrScheme>
      <a:clrScheme name="3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凸显">
  <a:themeElements>
    <a:clrScheme name="4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4_凸显">
      <a:majorFont>
        <a:latin typeface="Century Schoolbook"/>
        <a:ea typeface="华文楷体"/>
        <a:cs typeface=""/>
      </a:majorFont>
      <a:minorFont>
        <a:latin typeface="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rgbClr val="000099"/>
            </a:solidFill>
            <a:effectLst/>
            <a:latin typeface="Arial" pitchFamily="34" charset="0"/>
            <a:ea typeface="宋体" pitchFamily="2" charset="-122"/>
          </a:defRPr>
        </a:defPPr>
      </a:lstStyle>
    </a:lnDef>
  </a:objectDefaults>
  <a:extraClrSchemeLst>
    <a:extraClrScheme>
      <a:clrScheme name="4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Oriel</Template>
  <TotalTime>1080</TotalTime>
  <Pages>0</Pages>
  <Words>8399</Words>
  <Characters>0</Characters>
  <Application>Microsoft Office PowerPoint</Application>
  <DocSecurity>0</DocSecurity>
  <PresentationFormat>全屏显示(4:3)</PresentationFormat>
  <Lines>0</Lines>
  <Paragraphs>691</Paragraphs>
  <Slides>59</Slides>
  <Notes>1</Notes>
  <HiddenSlides>0</HiddenSlides>
  <MMClips>0</MMClips>
  <ScaleCrop>false</ScaleCrop>
  <HeadingPairs>
    <vt:vector size="8" baseType="variant">
      <vt:variant>
        <vt:lpstr>已用的字体</vt:lpstr>
      </vt:variant>
      <vt:variant>
        <vt:i4>21</vt:i4>
      </vt:variant>
      <vt:variant>
        <vt:lpstr>主题</vt:lpstr>
      </vt:variant>
      <vt:variant>
        <vt:i4>5</vt:i4>
      </vt:variant>
      <vt:variant>
        <vt:lpstr>嵌入 OLE 服务器</vt:lpstr>
      </vt:variant>
      <vt:variant>
        <vt:i4>1</vt:i4>
      </vt:variant>
      <vt:variant>
        <vt:lpstr>幻灯片标题</vt:lpstr>
      </vt:variant>
      <vt:variant>
        <vt:i4>59</vt:i4>
      </vt:variant>
    </vt:vector>
  </HeadingPairs>
  <TitlesOfParts>
    <vt:vector size="86" baseType="lpstr">
      <vt:lpstr>Arial</vt:lpstr>
      <vt:lpstr>宋体</vt:lpstr>
      <vt:lpstr>Century Schoolbook</vt:lpstr>
      <vt:lpstr>华文楷体</vt:lpstr>
      <vt:lpstr>Wingdings</vt:lpstr>
      <vt:lpstr>楷体</vt:lpstr>
      <vt:lpstr>华文新魏</vt:lpstr>
      <vt:lpstr>华文行楷</vt:lpstr>
      <vt:lpstr>黑体</vt:lpstr>
      <vt:lpstr>Tahoma</vt:lpstr>
      <vt:lpstr>Times New Roman</vt:lpstr>
      <vt:lpstr>楷体_GB2312</vt:lpstr>
      <vt:lpstr>微软雅黑</vt:lpstr>
      <vt:lpstr>Verdana</vt:lpstr>
      <vt:lpstr>仿宋</vt:lpstr>
      <vt:lpstr>华文细黑</vt:lpstr>
      <vt:lpstr>Calibri</vt:lpstr>
      <vt:lpstr>Courier New</vt:lpstr>
      <vt:lpstr>仿宋_GB2312</vt:lpstr>
      <vt:lpstr>Cambria</vt:lpstr>
      <vt:lpstr>隶书</vt:lpstr>
      <vt:lpstr>凸显</vt:lpstr>
      <vt:lpstr>1_凸显</vt:lpstr>
      <vt:lpstr>2_凸显</vt:lpstr>
      <vt:lpstr>3_凸显</vt:lpstr>
      <vt:lpstr>4_凸显</vt:lpstr>
      <vt:lpstr>MS_ClipArt_Gallery.2</vt:lpstr>
      <vt:lpstr>PowerPoint 演示文稿</vt:lpstr>
      <vt:lpstr>PowerPoint 演示文稿</vt:lpstr>
      <vt:lpstr>PowerPoint 演示文稿</vt:lpstr>
      <vt:lpstr>近年经济生活主观题的启示</vt:lpstr>
      <vt:lpstr>PowerPoint 演示文稿</vt:lpstr>
      <vt:lpstr>PowerPoint 演示文稿</vt:lpstr>
      <vt:lpstr>企业的经营发展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2014年高考</vt:lpstr>
      <vt:lpstr>PowerPoint 演示文稿</vt:lpstr>
      <vt:lpstr>构筑考点间的联系 </vt:lpstr>
      <vt:lpstr>近年政治生活主观题的启示</vt:lpstr>
      <vt:lpstr>PowerPoint 演示文稿</vt:lpstr>
      <vt:lpstr>                        政府</vt:lpstr>
      <vt:lpstr>PowerPoint 演示文稿</vt:lpstr>
      <vt:lpstr>2015年</vt:lpstr>
      <vt:lpstr>PowerPoint 演示文稿</vt:lpstr>
      <vt:lpstr>PowerPoint 演示文稿</vt:lpstr>
      <vt:lpstr>文化生活主线索</vt:lpstr>
      <vt:lpstr>近年文化生活主观题的命题特点及启示</vt:lpstr>
      <vt:lpstr>          2009年，妈祖信俗被评为世界非物质文化遗产。 （1）结合材料和所学文化生活知识，说明为什么妈祖文化具有凝聚华人、华侨的作用。（10分）</vt:lpstr>
      <vt:lpstr>PowerPoint 演示文稿</vt:lpstr>
      <vt:lpstr>PowerPoint 演示文稿</vt:lpstr>
      <vt:lpstr>2015年</vt:lpstr>
      <vt:lpstr>PowerPoint 演示文稿</vt:lpstr>
      <vt:lpstr>PowerPoint 演示文稿</vt:lpstr>
      <vt:lpstr>PowerPoint 演示文稿</vt:lpstr>
      <vt:lpstr>答案（1）给我们什么启示？？？</vt:lpstr>
      <vt:lpstr>②回答“支持收录西文字母词”观点的评分量表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2、近年生活与哲学主观题的启示</vt:lpstr>
      <vt:lpstr>结论一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结论三</vt:lpstr>
      <vt:lpstr>PowerPoint 演示文稿</vt:lpstr>
      <vt:lpstr>PowerPoint 演示文稿</vt:lpstr>
      <vt:lpstr>“评析”类题型</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wmx</dc:creator>
  <cp:lastModifiedBy>USER</cp:lastModifiedBy>
  <cp:revision>393</cp:revision>
  <dcterms:created xsi:type="dcterms:W3CDTF">2014-03-06T11:03:30Z</dcterms:created>
  <dcterms:modified xsi:type="dcterms:W3CDTF">2015-12-05T06:11:39Z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