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56" r:id="rId2"/>
    <p:sldId id="387" r:id="rId3"/>
    <p:sldId id="505" r:id="rId4"/>
    <p:sldId id="506" r:id="rId5"/>
    <p:sldId id="507" r:id="rId6"/>
    <p:sldId id="655" r:id="rId7"/>
    <p:sldId id="508" r:id="rId8"/>
    <p:sldId id="509" r:id="rId9"/>
    <p:sldId id="512" r:id="rId10"/>
    <p:sldId id="513" r:id="rId11"/>
    <p:sldId id="738" r:id="rId12"/>
    <p:sldId id="514" r:id="rId13"/>
    <p:sldId id="743" r:id="rId14"/>
    <p:sldId id="516" r:id="rId15"/>
    <p:sldId id="517" r:id="rId16"/>
    <p:sldId id="742" r:id="rId17"/>
    <p:sldId id="739" r:id="rId18"/>
    <p:sldId id="696" r:id="rId19"/>
    <p:sldId id="697" r:id="rId20"/>
    <p:sldId id="740" r:id="rId21"/>
    <p:sldId id="741" r:id="rId22"/>
    <p:sldId id="656" r:id="rId23"/>
    <p:sldId id="662" r:id="rId24"/>
    <p:sldId id="663" r:id="rId25"/>
    <p:sldId id="664" r:id="rId26"/>
    <p:sldId id="744" r:id="rId27"/>
    <p:sldId id="665" r:id="rId28"/>
    <p:sldId id="745" r:id="rId29"/>
    <p:sldId id="669" r:id="rId30"/>
    <p:sldId id="520" r:id="rId31"/>
    <p:sldId id="521" r:id="rId32"/>
    <p:sldId id="747" r:id="rId33"/>
    <p:sldId id="746" r:id="rId34"/>
    <p:sldId id="522" r:id="rId35"/>
    <p:sldId id="671" r:id="rId36"/>
    <p:sldId id="748" r:id="rId37"/>
    <p:sldId id="670" r:id="rId38"/>
    <p:sldId id="672" r:id="rId39"/>
    <p:sldId id="749" r:id="rId40"/>
    <p:sldId id="538" r:id="rId41"/>
    <p:sldId id="673" r:id="rId42"/>
    <p:sldId id="676" r:id="rId43"/>
    <p:sldId id="677" r:id="rId44"/>
    <p:sldId id="678" r:id="rId45"/>
    <p:sldId id="679" r:id="rId46"/>
    <p:sldId id="750" r:id="rId47"/>
    <p:sldId id="540" r:id="rId48"/>
    <p:sldId id="683" r:id="rId49"/>
    <p:sldId id="684" r:id="rId50"/>
    <p:sldId id="751" r:id="rId51"/>
    <p:sldId id="541" r:id="rId52"/>
    <p:sldId id="542" r:id="rId53"/>
    <p:sldId id="752" r:id="rId54"/>
    <p:sldId id="699" r:id="rId55"/>
    <p:sldId id="700" r:id="rId56"/>
    <p:sldId id="753" r:id="rId57"/>
    <p:sldId id="754" r:id="rId58"/>
    <p:sldId id="701" r:id="rId59"/>
    <p:sldId id="704" r:id="rId60"/>
    <p:sldId id="705" r:id="rId61"/>
    <p:sldId id="706" r:id="rId62"/>
    <p:sldId id="707" r:id="rId63"/>
    <p:sldId id="755" r:id="rId64"/>
    <p:sldId id="708" r:id="rId65"/>
    <p:sldId id="711" r:id="rId66"/>
    <p:sldId id="713" r:id="rId67"/>
    <p:sldId id="714" r:id="rId68"/>
    <p:sldId id="756" r:id="rId69"/>
    <p:sldId id="757" r:id="rId70"/>
    <p:sldId id="715" r:id="rId71"/>
    <p:sldId id="716" r:id="rId72"/>
    <p:sldId id="758" r:id="rId73"/>
    <p:sldId id="717" r:id="rId74"/>
    <p:sldId id="759" r:id="rId75"/>
    <p:sldId id="718" r:id="rId76"/>
    <p:sldId id="719" r:id="rId77"/>
    <p:sldId id="760" r:id="rId78"/>
    <p:sldId id="720" r:id="rId79"/>
    <p:sldId id="721" r:id="rId80"/>
    <p:sldId id="761" r:id="rId81"/>
    <p:sldId id="762" r:id="rId82"/>
    <p:sldId id="803" r:id="rId83"/>
    <p:sldId id="763" r:id="rId84"/>
    <p:sldId id="804" r:id="rId85"/>
    <p:sldId id="764" r:id="rId86"/>
    <p:sldId id="767" r:id="rId87"/>
    <p:sldId id="768" r:id="rId88"/>
    <p:sldId id="769" r:id="rId89"/>
    <p:sldId id="771" r:id="rId90"/>
    <p:sldId id="772" r:id="rId91"/>
    <p:sldId id="773" r:id="rId92"/>
    <p:sldId id="775" r:id="rId93"/>
    <p:sldId id="777" r:id="rId94"/>
    <p:sldId id="778" r:id="rId95"/>
    <p:sldId id="779" r:id="rId96"/>
    <p:sldId id="780" r:id="rId97"/>
    <p:sldId id="781" r:id="rId98"/>
    <p:sldId id="782" r:id="rId99"/>
    <p:sldId id="783" r:id="rId100"/>
    <p:sldId id="784" r:id="rId101"/>
    <p:sldId id="785" r:id="rId102"/>
    <p:sldId id="786" r:id="rId103"/>
    <p:sldId id="787" r:id="rId104"/>
    <p:sldId id="788" r:id="rId105"/>
    <p:sldId id="789" r:id="rId106"/>
    <p:sldId id="790" r:id="rId107"/>
    <p:sldId id="791" r:id="rId108"/>
    <p:sldId id="792" r:id="rId109"/>
    <p:sldId id="793" r:id="rId110"/>
    <p:sldId id="794" r:id="rId111"/>
    <p:sldId id="795" r:id="rId112"/>
    <p:sldId id="796" r:id="rId113"/>
    <p:sldId id="798" r:id="rId114"/>
    <p:sldId id="799" r:id="rId115"/>
    <p:sldId id="800" r:id="rId116"/>
    <p:sldId id="801" r:id="rId117"/>
    <p:sldId id="802" r:id="rId118"/>
    <p:sldId id="724" r:id="rId119"/>
    <p:sldId id="726" r:id="rId120"/>
    <p:sldId id="381" r:id="rId1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B00000"/>
    <a:srgbClr val="6BA42C"/>
    <a:srgbClr val="FFFF99"/>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5" autoAdjust="0"/>
    <p:restoredTop sz="61172" autoAdjust="0"/>
  </p:normalViewPr>
  <p:slideViewPr>
    <p:cSldViewPr>
      <p:cViewPr>
        <p:scale>
          <a:sx n="125" d="100"/>
          <a:sy n="125" d="100"/>
        </p:scale>
        <p:origin x="-7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487204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7204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T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image" Target="../media/image8.T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9.T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39552" y="771550"/>
            <a:ext cx="4152099" cy="523220"/>
          </a:xfrm>
          <a:prstGeom prst="rect">
            <a:avLst/>
          </a:prstGeom>
          <a:noFill/>
        </p:spPr>
        <p:txBody>
          <a:bodyPr wrap="none" rtlCol="0">
            <a:spAutoFit/>
          </a:bodyPr>
          <a:lstStyle/>
          <a:p>
            <a:r>
              <a:rPr lang="zh-CN" altLang="zh-CN" sz="2800" b="1" dirty="0">
                <a:latin typeface="黑体" pitchFamily="49" charset="-122"/>
                <a:ea typeface="黑体" pitchFamily="49" charset="-122"/>
              </a:rPr>
              <a:t>第一章　</a:t>
            </a:r>
            <a:r>
              <a:rPr lang="zh-CN" altLang="en-US" sz="2800" b="1" dirty="0" smtClean="0">
                <a:latin typeface="黑体" pitchFamily="49" charset="-122"/>
                <a:ea typeface="黑体" pitchFamily="49" charset="-122"/>
              </a:rPr>
              <a:t>论述</a:t>
            </a:r>
            <a:r>
              <a:rPr lang="zh-CN" altLang="zh-CN" sz="2800" b="1" smtClean="0">
                <a:latin typeface="黑体" pitchFamily="49" charset="-122"/>
                <a:ea typeface="黑体" pitchFamily="49" charset="-122"/>
              </a:rPr>
              <a:t>类文</a:t>
            </a:r>
            <a:r>
              <a:rPr lang="zh-CN" altLang="en-US" sz="2800" b="1" smtClean="0">
                <a:latin typeface="黑体" pitchFamily="49" charset="-122"/>
                <a:ea typeface="黑体" pitchFamily="49" charset="-122"/>
              </a:rPr>
              <a:t>章</a:t>
            </a:r>
            <a:r>
              <a:rPr lang="zh-CN" altLang="zh-CN" sz="2800" b="1" smtClean="0">
                <a:latin typeface="黑体" pitchFamily="49" charset="-122"/>
                <a:ea typeface="黑体" pitchFamily="49" charset="-122"/>
              </a:rPr>
              <a:t>阅读</a:t>
            </a:r>
            <a:endParaRPr lang="zh-CN" altLang="en-US" sz="2800" b="1" dirty="0">
              <a:latin typeface="黑体" pitchFamily="49" charset="-122"/>
              <a:ea typeface="黑体" pitchFamily="49" charset="-122"/>
            </a:endParaRPr>
          </a:p>
        </p:txBody>
      </p:sp>
      <p:sp>
        <p:nvSpPr>
          <p:cNvPr id="6" name="TextBox 5"/>
          <p:cNvSpPr txBox="1"/>
          <p:nvPr/>
        </p:nvSpPr>
        <p:spPr>
          <a:xfrm>
            <a:off x="1834237" y="1556018"/>
            <a:ext cx="5186035" cy="1756443"/>
          </a:xfrm>
          <a:prstGeom prst="rect">
            <a:avLst/>
          </a:prstGeom>
          <a:noFill/>
        </p:spPr>
        <p:txBody>
          <a:bodyPr wrap="none" rtlCol="0">
            <a:spAutoFit/>
          </a:bodyPr>
          <a:lstStyle/>
          <a:p>
            <a:pPr algn="ctr">
              <a:lnSpc>
                <a:spcPct val="200000"/>
              </a:lnSpc>
            </a:pPr>
            <a:r>
              <a:rPr lang="zh-CN" altLang="zh-CN" sz="3200" b="1" dirty="0" smtClean="0">
                <a:solidFill>
                  <a:srgbClr val="FFFF00"/>
                </a:solidFill>
                <a:latin typeface="Times New Roman" pitchFamily="18" charset="0"/>
                <a:ea typeface="微软雅黑" pitchFamily="34" charset="-122"/>
                <a:cs typeface="Times New Roman" pitchFamily="18" charset="0"/>
              </a:rPr>
              <a:t>专题</a:t>
            </a:r>
            <a:r>
              <a:rPr lang="zh-CN" altLang="en-US" sz="3200" b="1" dirty="0">
                <a:solidFill>
                  <a:srgbClr val="FFFF00"/>
                </a:solidFill>
                <a:latin typeface="Times New Roman" pitchFamily="18" charset="0"/>
                <a:ea typeface="微软雅黑" pitchFamily="34" charset="-122"/>
                <a:cs typeface="Times New Roman" pitchFamily="18" charset="0"/>
              </a:rPr>
              <a:t>一</a:t>
            </a:r>
            <a:r>
              <a:rPr lang="zh-CN" altLang="zh-CN" sz="3200" b="1" dirty="0">
                <a:solidFill>
                  <a:srgbClr val="FFFF00"/>
                </a:solidFill>
                <a:latin typeface="Times New Roman" pitchFamily="18" charset="0"/>
                <a:ea typeface="微软雅黑" pitchFamily="34" charset="-122"/>
                <a:cs typeface="Times New Roman" pitchFamily="18" charset="0"/>
              </a:rPr>
              <a:t>　真题真</a:t>
            </a:r>
            <a:r>
              <a:rPr lang="zh-CN" altLang="zh-CN" sz="3200" b="1" dirty="0" smtClean="0">
                <a:solidFill>
                  <a:srgbClr val="FFFF00"/>
                </a:solidFill>
                <a:latin typeface="Times New Roman" pitchFamily="18" charset="0"/>
                <a:ea typeface="微软雅黑" pitchFamily="34" charset="-122"/>
                <a:cs typeface="Times New Roman" pitchFamily="18" charset="0"/>
              </a:rPr>
              <a:t>练</a:t>
            </a:r>
            <a:endParaRPr lang="en-US" altLang="zh-CN" sz="3200" b="1" dirty="0" smtClean="0">
              <a:solidFill>
                <a:srgbClr val="FFFF00"/>
              </a:solidFill>
              <a:latin typeface="Times New Roman" pitchFamily="18" charset="0"/>
              <a:ea typeface="微软雅黑" pitchFamily="34" charset="-122"/>
              <a:cs typeface="Times New Roman" pitchFamily="18" charset="0"/>
            </a:endParaRPr>
          </a:p>
          <a:p>
            <a:pPr algn="ctr">
              <a:lnSpc>
                <a:spcPct val="200000"/>
              </a:lnSpc>
            </a:pPr>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zh-CN" sz="2600" b="1" dirty="0">
                <a:solidFill>
                  <a:srgbClr val="7030A0"/>
                </a:solidFill>
                <a:latin typeface="Times New Roman" pitchFamily="18" charset="0"/>
                <a:ea typeface="微软雅黑" pitchFamily="34" charset="-122"/>
                <a:cs typeface="Times New Roman" pitchFamily="18" charset="0"/>
              </a:rPr>
              <a:t>精</a:t>
            </a:r>
            <a:r>
              <a:rPr lang="zh-CN" altLang="zh-CN" sz="2600" b="1" dirty="0" smtClean="0">
                <a:solidFill>
                  <a:srgbClr val="7030A0"/>
                </a:solidFill>
                <a:latin typeface="Times New Roman" pitchFamily="18" charset="0"/>
                <a:ea typeface="微软雅黑" pitchFamily="34" charset="-122"/>
                <a:cs typeface="Times New Roman" pitchFamily="18" charset="0"/>
              </a:rPr>
              <a:t>做</a:t>
            </a:r>
            <a:r>
              <a:rPr lang="zh-CN" altLang="en-US" sz="2600" b="1" dirty="0" smtClean="0">
                <a:solidFill>
                  <a:srgbClr val="7030A0"/>
                </a:solidFill>
                <a:latin typeface="Times New Roman" pitchFamily="18" charset="0"/>
                <a:ea typeface="微软雅黑" pitchFamily="34" charset="-122"/>
                <a:cs typeface="Times New Roman" pitchFamily="18" charset="0"/>
              </a:rPr>
              <a:t>课标</a:t>
            </a:r>
            <a:r>
              <a:rPr lang="zh-CN" altLang="zh-CN" sz="2600" b="1" dirty="0" smtClean="0">
                <a:solidFill>
                  <a:srgbClr val="7030A0"/>
                </a:solidFill>
                <a:latin typeface="Times New Roman" pitchFamily="18" charset="0"/>
                <a:ea typeface="微软雅黑" pitchFamily="34" charset="-122"/>
                <a:cs typeface="Times New Roman" pitchFamily="18" charset="0"/>
              </a:rPr>
              <a:t>真</a:t>
            </a:r>
            <a:r>
              <a:rPr lang="zh-CN" altLang="zh-CN" sz="2600" b="1" dirty="0">
                <a:solidFill>
                  <a:srgbClr val="7030A0"/>
                </a:solidFill>
                <a:latin typeface="Times New Roman" pitchFamily="18" charset="0"/>
                <a:ea typeface="微软雅黑" pitchFamily="34" charset="-122"/>
                <a:cs typeface="Times New Roman" pitchFamily="18" charset="0"/>
              </a:rPr>
              <a:t>题，把握复习方向</a:t>
            </a:r>
            <a:endParaRPr lang="zh-CN" altLang="zh-CN" sz="3200" b="1" dirty="0">
              <a:solidFill>
                <a:srgbClr val="FFFF00"/>
              </a:solidFill>
              <a:latin typeface="Times New Roman" pitchFamily="18" charset="0"/>
              <a:ea typeface="微软雅黑" pitchFamily="34" charset="-122"/>
              <a:cs typeface="Times New Roman" pitchFamily="18" charset="0"/>
            </a:endParaRPr>
          </a:p>
        </p:txBody>
      </p:sp>
      <p:sp>
        <p:nvSpPr>
          <p:cNvPr id="8" name="TextBox 7"/>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504418"/>
            <a:ext cx="8682466" cy="393954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本文的论述思路是怎样的？</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本文共五段，可分为三部分：第一部分</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第</a:t>
            </a:r>
            <a:r>
              <a:rPr lang="en-US" altLang="zh-CN" sz="2600" kern="100" dirty="0">
                <a:solidFill>
                  <a:schemeClr val="accent6">
                    <a:lumMod val="75000"/>
                  </a:schemeClr>
                </a:solidFill>
                <a:latin typeface="Times New Roman"/>
                <a:ea typeface="华文细黑"/>
                <a:cs typeface="Times New Roman"/>
              </a:rPr>
              <a:t>1</a:t>
            </a:r>
            <a:r>
              <a:rPr lang="zh-CN" altLang="en-US"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，指出</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诗经</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在封建社会是统治阶级的教化工具；第二部分</a:t>
            </a:r>
            <a:r>
              <a:rPr lang="en-US" altLang="zh-CN" sz="2600" kern="100" dirty="0">
                <a:solidFill>
                  <a:schemeClr val="accent6">
                    <a:lumMod val="75000"/>
                  </a:schemeClr>
                </a:solidFill>
                <a:latin typeface="Times New Roman"/>
                <a:ea typeface="华文细黑"/>
                <a:cs typeface="Times New Roman"/>
              </a:rPr>
              <a:t>(2</a:t>
            </a:r>
            <a:r>
              <a:rPr lang="zh-CN" altLang="en-US"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Times New Roman"/>
              </a:rPr>
              <a:t>4</a:t>
            </a:r>
            <a:r>
              <a:rPr lang="zh-CN" altLang="en-US"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，重点阐述了</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诗经</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在西周时期的三方面用途及使用的两种主要方式；第三部分</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第</a:t>
            </a:r>
            <a:r>
              <a:rPr lang="en-US" altLang="zh-CN" sz="2600" kern="100" dirty="0">
                <a:solidFill>
                  <a:schemeClr val="accent6">
                    <a:lumMod val="75000"/>
                  </a:schemeClr>
                </a:solidFill>
                <a:latin typeface="Times New Roman"/>
                <a:ea typeface="华文细黑"/>
                <a:cs typeface="Times New Roman"/>
              </a:rPr>
              <a:t>5</a:t>
            </a:r>
            <a:r>
              <a:rPr lang="zh-CN" altLang="en-US" sz="2600" kern="100" dirty="0">
                <a:solidFill>
                  <a:schemeClr val="accent6">
                    <a:lumMod val="75000"/>
                  </a:schemeClr>
                </a:solidFill>
                <a:latin typeface="Times New Roman"/>
                <a:ea typeface="华文细黑"/>
                <a:cs typeface="Times New Roman"/>
              </a:rPr>
              <a:t>段</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，概括论述了从孔子时代到五四运动</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诗经</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由</a:t>
            </a:r>
            <a:r>
              <a:rPr lang="zh-CN" altLang="en-US" sz="25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经</a:t>
            </a:r>
            <a:r>
              <a:rPr lang="zh-CN" altLang="en-US" sz="25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变</a:t>
            </a:r>
            <a:r>
              <a:rPr lang="zh-CN" altLang="en-US" sz="25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诗</a:t>
            </a:r>
            <a:r>
              <a:rPr lang="zh-CN" altLang="en-US" sz="25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的过程。</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96641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5842" y="84172"/>
            <a:ext cx="8821322" cy="4935850"/>
          </a:xfrm>
          <a:prstGeom prst="rect">
            <a:avLst/>
          </a:prstGeom>
        </p:spPr>
        <p:txBody>
          <a:bodyPr>
            <a:spAutoFit/>
          </a:bodyPr>
          <a:lstStyle/>
          <a:p>
            <a:pPr>
              <a:lnSpc>
                <a:spcPct val="150000"/>
              </a:lnSpc>
            </a:pPr>
            <a:r>
              <a:rPr lang="zh-CN" altLang="zh-CN" sz="2600" dirty="0">
                <a:latin typeface="Times New Roman"/>
                <a:ea typeface="华文细黑"/>
                <a:cs typeface="Times New Roman"/>
              </a:rPr>
              <a:t>搏以后的毁灭，抗争与拼搏体现了人的一种精神。古希腊神话中普罗米修斯为了人类从天上盗取火种，触怒了主神宙斯，被锁在高加索山崖上，每日遭神鹰啄食肝脏，但普罗米修斯毫不屈服，最后坠入深渊。罗丹的大理石雕塑《马身人首》中，人臂绝望地扑向一个它所抓不到的目标，而马足则陷于尘土不能自拔，表现出人性与兽性的冲突，象征着灵与肉的斗争，具有强烈的悲剧性。可以说，没有抗争就没有悲剧。冲突、抗争与毁灭是构成悲剧的三个主要因素。</a:t>
            </a:r>
            <a:endParaRPr lang="zh-CN" altLang="en-US" sz="2600" dirty="0"/>
          </a:p>
        </p:txBody>
      </p:sp>
    </p:spTree>
    <p:extLst>
      <p:ext uri="{BB962C8B-B14F-4D97-AF65-F5344CB8AC3E}">
        <p14:creationId xmlns:p14="http://schemas.microsoft.com/office/powerpoint/2010/main" val="252390038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124" y="51470"/>
            <a:ext cx="8733982" cy="5093702"/>
          </a:xfrm>
          <a:prstGeom prst="rect">
            <a:avLst/>
          </a:prstGeom>
        </p:spPr>
        <p:txBody>
          <a:bodyPr>
            <a:spAutoFit/>
          </a:bodyPr>
          <a:lstStyle/>
          <a:p>
            <a:pPr algn="just">
              <a:lnSpc>
                <a:spcPct val="12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悲剧</a:t>
            </a:r>
            <a:r>
              <a:rPr lang="zh-CN" altLang="zh-CN" sz="2600" kern="100" dirty="0">
                <a:latin typeface="Times New Roman"/>
                <a:ea typeface="华文细黑"/>
                <a:cs typeface="Times New Roman"/>
              </a:rPr>
              <a:t>的审美价值的载体只能是文学艺术。因为人生有价值的东西、美好事物的毁灭是令人伤悲的，因此现实中的悲剧不能作为直接的审美对象来欣赏，否则人就是泯灭了人性的人了。现实中的悲剧只能激起人的同情、义愤，迫使人采取严肃的伦理态度和实践行动。民主革命时期，在演出歌剧《白毛女》的过程中，曾多次出现扮演地主黄世仁的演员被打甚至险遭枪击的事件，这是人们以实际的道德评价代替了审美活动。现实的悲剧只在客观上具有悲剧的审美性质，它们必须以文学艺术的形式表现出来，才能成为欣赏的对象，美学上所谓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以悲为美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才能实现。</a:t>
            </a:r>
            <a:endParaRPr lang="zh-CN" altLang="zh-CN" sz="1050" kern="100" dirty="0">
              <a:effectLst/>
              <a:latin typeface="宋体"/>
              <a:cs typeface="Courier New"/>
            </a:endParaRPr>
          </a:p>
        </p:txBody>
      </p:sp>
    </p:spTree>
    <p:extLst>
      <p:ext uri="{BB962C8B-B14F-4D97-AF65-F5344CB8AC3E}">
        <p14:creationId xmlns:p14="http://schemas.microsoft.com/office/powerpoint/2010/main" val="25091537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5982" y="25065"/>
            <a:ext cx="8647507" cy="5133713"/>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悲剧</a:t>
            </a:r>
            <a:r>
              <a:rPr lang="zh-CN" altLang="zh-CN" sz="2600" kern="100" dirty="0">
                <a:latin typeface="Times New Roman"/>
                <a:ea typeface="华文细黑"/>
                <a:cs typeface="Times New Roman"/>
              </a:rPr>
              <a:t>成为审美对象只能以文学艺术的形式出现，原因在于它需要建立悲剧事件与人的心理距离。不仅遥远的时间会使过去的现实悲剧的悲惨因素淡化，就是很近的时间间隔也可以使人不陷入现实。这里还有一个空间的间隔，悲剧艺术展现的毕竟是一个人们不熟悉或有点陌生的空间，这就使人们不容易介入其中，而能够客观、超然地看待。当然，在欣赏中审美主体可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审美地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加入悲剧冲突，体验悲剧客体的巨大和狂暴、悲剧主体的抗争和悲痛，从而感受到强烈的震撼和刺激，获得悲剧感和审美愉悦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301535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486708"/>
            <a:ext cx="8393185" cy="3093154"/>
          </a:xfrm>
          <a:prstGeom prst="rect">
            <a:avLst/>
          </a:prstGeom>
        </p:spPr>
        <p:txBody>
          <a:bodyPr>
            <a:spAutoFit/>
          </a:bodyPr>
          <a:lstStyle/>
          <a:p>
            <a:pPr lvl="0">
              <a:lnSpc>
                <a:spcPct val="150000"/>
              </a:lnSpc>
            </a:pP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悲剧</a:t>
            </a:r>
            <a:r>
              <a:rPr lang="zh-CN" altLang="zh-CN" sz="2600" dirty="0">
                <a:solidFill>
                  <a:prstClr val="black"/>
                </a:solidFill>
                <a:latin typeface="Times New Roman"/>
                <a:ea typeface="华文细黑"/>
                <a:cs typeface="Times New Roman"/>
              </a:rPr>
              <a:t>表现的不是人生的欢乐或全然的幸福，而是悲剧主体对待痛苦和死亡的方式，这是人类社会和人类活动中十分重要、严肃的一面。悲剧在表现对伟大和崇高的人的摧毁的同时，更表现出无法摧毁的人的伟大和</a:t>
            </a:r>
            <a:r>
              <a:rPr lang="zh-CN" altLang="zh-CN" sz="2600" dirty="0" smtClean="0">
                <a:solidFill>
                  <a:prstClr val="black"/>
                </a:solidFill>
                <a:latin typeface="Times New Roman"/>
                <a:ea typeface="华文细黑"/>
                <a:cs typeface="Times New Roman"/>
              </a:rPr>
              <a:t>崇高。</a:t>
            </a:r>
            <a:r>
              <a:rPr lang="en-US" altLang="zh-CN" sz="2600" dirty="0">
                <a:solidFill>
                  <a:prstClr val="black"/>
                </a:solidFill>
                <a:latin typeface="Times New Roman"/>
                <a:ea typeface="华文细黑"/>
                <a:cs typeface="Times New Roman"/>
              </a:rPr>
              <a:t> </a:t>
            </a:r>
            <a:r>
              <a:rPr lang="en-US" altLang="zh-CN" sz="2600" dirty="0" smtClean="0">
                <a:solidFill>
                  <a:prstClr val="black"/>
                </a:solidFill>
                <a:latin typeface="Times New Roman"/>
                <a:ea typeface="华文细黑"/>
                <a:cs typeface="Times New Roman"/>
              </a:rPr>
              <a:t>                                        </a:t>
            </a:r>
            <a:r>
              <a:rPr lang="en-US" altLang="zh-CN" sz="2600" dirty="0" smtClean="0">
                <a:solidFill>
                  <a:prstClr val="black"/>
                </a:solidFill>
                <a:latin typeface="Times New Roman"/>
                <a:ea typeface="华文细黑"/>
              </a:rPr>
              <a:t> (</a:t>
            </a:r>
            <a:r>
              <a:rPr lang="zh-CN" altLang="zh-CN" sz="2600" dirty="0" smtClean="0">
                <a:solidFill>
                  <a:prstClr val="black"/>
                </a:solidFill>
                <a:latin typeface="Times New Roman"/>
                <a:ea typeface="华文细黑"/>
                <a:cs typeface="Times New Roman"/>
              </a:rPr>
              <a:t>摘编自王晓旭《美的奥秘》</a:t>
            </a:r>
            <a:r>
              <a:rPr lang="en-US" altLang="zh-CN" sz="2600" dirty="0" smtClean="0">
                <a:solidFill>
                  <a:prstClr val="black"/>
                </a:solidFill>
                <a:latin typeface="Times New Roman"/>
                <a:ea typeface="华文细黑"/>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51730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2321" y="1107197"/>
            <a:ext cx="8561888" cy="2400657"/>
          </a:xfrm>
          <a:prstGeom prst="rect">
            <a:avLst/>
          </a:prstGeom>
        </p:spPr>
        <p:txBody>
          <a:bodyPr>
            <a:spAutoFit/>
          </a:bodyPr>
          <a:lstStyle/>
          <a:p>
            <a:pPr algn="just">
              <a:lnSpc>
                <a:spcPts val="4500"/>
              </a:lnSpc>
              <a:spcAft>
                <a:spcPts val="0"/>
              </a:spcAft>
            </a:pPr>
            <a:r>
              <a:rPr lang="zh-CN" altLang="zh-CN" sz="2600" kern="100" dirty="0" smtClean="0">
                <a:latin typeface="Batang"/>
                <a:ea typeface="华文细黑"/>
                <a:cs typeface="Batang"/>
              </a:rPr>
              <a:t>►</a:t>
            </a:r>
            <a:r>
              <a:rPr lang="zh-CN" altLang="zh-CN" sz="2600" kern="100" dirty="0" smtClean="0">
                <a:latin typeface="Times New Roman"/>
                <a:ea typeface="华文细黑"/>
                <a:cs typeface="Times New Roman"/>
              </a:rPr>
              <a:t>整体把握</a:t>
            </a:r>
            <a:endParaRPr lang="zh-CN" altLang="zh-CN" sz="1050" kern="100" dirty="0" smtClean="0">
              <a:latin typeface="宋体"/>
              <a:cs typeface="Courier New"/>
            </a:endParaRPr>
          </a:p>
          <a:p>
            <a:pPr algn="just">
              <a:lnSpc>
                <a:spcPts val="4500"/>
              </a:lnSpc>
              <a:spcAft>
                <a:spcPts val="0"/>
              </a:spcAft>
            </a:pPr>
            <a:r>
              <a:rPr lang="en-US" altLang="zh-CN" sz="2600" dirty="0">
                <a:latin typeface="Times New Roman"/>
                <a:ea typeface="华文细黑"/>
              </a:rPr>
              <a:t>1.</a:t>
            </a:r>
            <a:r>
              <a:rPr lang="zh-CN" altLang="en-US" sz="2600" dirty="0">
                <a:latin typeface="Times New Roman"/>
                <a:ea typeface="华文细黑"/>
              </a:rPr>
              <a:t>本文的论述中心是什么？</a:t>
            </a:r>
            <a:endParaRPr lang="zh-CN" altLang="zh-CN" sz="1050" kern="100" dirty="0" smtClean="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zh-CN" sz="2600" dirty="0">
                <a:solidFill>
                  <a:schemeClr val="accent6">
                    <a:lumMod val="75000"/>
                  </a:schemeClr>
                </a:solidFill>
                <a:latin typeface="Times New Roman"/>
                <a:ea typeface="华文细黑"/>
                <a:cs typeface="Times New Roman"/>
              </a:rPr>
              <a:t>本文以悲剧为话题，论述了悲剧形成的主要因素及文学艺术是悲剧的审美价值的载体的原因。</a:t>
            </a:r>
            <a:endParaRPr lang="zh-CN" altLang="zh-CN" sz="1050" kern="100" dirty="0" smtClean="0">
              <a:solidFill>
                <a:schemeClr val="accent6">
                  <a:lumMod val="75000"/>
                </a:schemeClr>
              </a:solidFill>
              <a:latin typeface="宋体"/>
              <a:cs typeface="Courier New"/>
            </a:endParaRPr>
          </a:p>
        </p:txBody>
      </p:sp>
    </p:spTree>
    <p:extLst>
      <p:ext uri="{BB962C8B-B14F-4D97-AF65-F5344CB8AC3E}">
        <p14:creationId xmlns:p14="http://schemas.microsoft.com/office/powerpoint/2010/main" val="137336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412" y="497547"/>
            <a:ext cx="8647507" cy="3298339"/>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本文的论述思路是怎样的？</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dirty="0">
                <a:solidFill>
                  <a:schemeClr val="accent6">
                    <a:lumMod val="75000"/>
                  </a:schemeClr>
                </a:solidFill>
                <a:latin typeface="Times New Roman"/>
                <a:ea typeface="华文细黑"/>
                <a:cs typeface="Times New Roman"/>
              </a:rPr>
              <a:t>全文共五段，分为三部分：第一部分</a:t>
            </a:r>
            <a:r>
              <a:rPr lang="en-US" altLang="zh-CN" sz="2600" dirty="0">
                <a:solidFill>
                  <a:schemeClr val="accent6">
                    <a:lumMod val="75000"/>
                  </a:schemeClr>
                </a:solidFill>
                <a:latin typeface="Times New Roman"/>
                <a:ea typeface="华文细黑"/>
                <a:cs typeface="Times New Roman"/>
              </a:rPr>
              <a:t>(1</a:t>
            </a:r>
            <a:r>
              <a:rPr lang="zh-CN" altLang="en-US" sz="2600" dirty="0">
                <a:solidFill>
                  <a:schemeClr val="accent6">
                    <a:lumMod val="75000"/>
                  </a:schemeClr>
                </a:solidFill>
                <a:latin typeface="Times New Roman"/>
                <a:ea typeface="华文细黑"/>
                <a:cs typeface="Times New Roman"/>
              </a:rPr>
              <a:t>～</a:t>
            </a:r>
            <a:r>
              <a:rPr lang="en-US" altLang="zh-CN" sz="2600" dirty="0">
                <a:solidFill>
                  <a:schemeClr val="accent6">
                    <a:lumMod val="75000"/>
                  </a:schemeClr>
                </a:solidFill>
                <a:latin typeface="Times New Roman"/>
                <a:ea typeface="华文细黑"/>
                <a:cs typeface="Times New Roman"/>
              </a:rPr>
              <a:t>2</a:t>
            </a:r>
            <a:r>
              <a:rPr lang="zh-CN" altLang="en-US"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cs typeface="Times New Roman"/>
              </a:rPr>
              <a:t>)</a:t>
            </a:r>
            <a:r>
              <a:rPr lang="zh-CN" altLang="en-US" sz="2600" dirty="0">
                <a:solidFill>
                  <a:schemeClr val="accent6">
                    <a:lumMod val="75000"/>
                  </a:schemeClr>
                </a:solidFill>
                <a:latin typeface="Times New Roman"/>
                <a:ea typeface="华文细黑"/>
                <a:cs typeface="Times New Roman"/>
              </a:rPr>
              <a:t>阐述悲剧形成的三个主要因素；第二部分</a:t>
            </a:r>
            <a:r>
              <a:rPr lang="en-US" altLang="zh-CN" sz="2600" dirty="0">
                <a:solidFill>
                  <a:schemeClr val="accent6">
                    <a:lumMod val="75000"/>
                  </a:schemeClr>
                </a:solidFill>
                <a:latin typeface="Times New Roman"/>
                <a:ea typeface="华文细黑"/>
                <a:cs typeface="Times New Roman"/>
              </a:rPr>
              <a:t>(3</a:t>
            </a:r>
            <a:r>
              <a:rPr lang="zh-CN" altLang="en-US" sz="2600" dirty="0">
                <a:solidFill>
                  <a:schemeClr val="accent6">
                    <a:lumMod val="75000"/>
                  </a:schemeClr>
                </a:solidFill>
                <a:latin typeface="Times New Roman"/>
                <a:ea typeface="华文细黑"/>
                <a:cs typeface="Times New Roman"/>
              </a:rPr>
              <a:t>～</a:t>
            </a:r>
            <a:r>
              <a:rPr lang="en-US" altLang="zh-CN" sz="2600" dirty="0">
                <a:solidFill>
                  <a:schemeClr val="accent6">
                    <a:lumMod val="75000"/>
                  </a:schemeClr>
                </a:solidFill>
                <a:latin typeface="Times New Roman"/>
                <a:ea typeface="华文细黑"/>
                <a:cs typeface="Times New Roman"/>
              </a:rPr>
              <a:t>4</a:t>
            </a:r>
            <a:r>
              <a:rPr lang="zh-CN" altLang="en-US"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cs typeface="Times New Roman"/>
              </a:rPr>
              <a:t>)</a:t>
            </a:r>
            <a:r>
              <a:rPr lang="zh-CN" altLang="en-US" sz="2600" dirty="0">
                <a:solidFill>
                  <a:schemeClr val="accent6">
                    <a:lumMod val="75000"/>
                  </a:schemeClr>
                </a:solidFill>
                <a:latin typeface="Times New Roman"/>
                <a:ea typeface="华文细黑"/>
                <a:cs typeface="Times New Roman"/>
              </a:rPr>
              <a:t>阐述悲剧的审美价值的载体是文学艺术的原因；第三部分</a:t>
            </a:r>
            <a:r>
              <a:rPr lang="en-US" altLang="zh-CN" sz="2600" dirty="0">
                <a:solidFill>
                  <a:schemeClr val="accent6">
                    <a:lumMod val="75000"/>
                  </a:schemeClr>
                </a:solidFill>
                <a:latin typeface="Times New Roman"/>
                <a:ea typeface="华文细黑"/>
                <a:cs typeface="Times New Roman"/>
              </a:rPr>
              <a:t>(</a:t>
            </a:r>
            <a:r>
              <a:rPr lang="zh-CN" altLang="en-US" sz="2600" dirty="0" smtClean="0">
                <a:solidFill>
                  <a:schemeClr val="accent6">
                    <a:lumMod val="75000"/>
                  </a:schemeClr>
                </a:solidFill>
                <a:latin typeface="Times New Roman"/>
                <a:ea typeface="华文细黑"/>
                <a:cs typeface="Times New Roman"/>
              </a:rPr>
              <a:t>第</a:t>
            </a:r>
            <a:r>
              <a:rPr lang="en-US" altLang="zh-CN" sz="2600" dirty="0" smtClean="0">
                <a:solidFill>
                  <a:schemeClr val="accent6">
                    <a:lumMod val="75000"/>
                  </a:schemeClr>
                </a:solidFill>
                <a:latin typeface="Times New Roman"/>
                <a:ea typeface="华文细黑"/>
                <a:cs typeface="Times New Roman"/>
              </a:rPr>
              <a:t>5</a:t>
            </a:r>
            <a:r>
              <a:rPr lang="zh-CN" altLang="en-US"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cs typeface="Times New Roman"/>
              </a:rPr>
              <a:t>)</a:t>
            </a:r>
            <a:r>
              <a:rPr lang="zh-CN" altLang="en-US" sz="2600" dirty="0">
                <a:solidFill>
                  <a:schemeClr val="accent6">
                    <a:lumMod val="75000"/>
                  </a:schemeClr>
                </a:solidFill>
                <a:latin typeface="Times New Roman"/>
                <a:ea typeface="华文细黑"/>
                <a:cs typeface="Times New Roman"/>
              </a:rPr>
              <a:t>概括悲剧的价值所在。</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66798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854" y="25065"/>
            <a:ext cx="8821322" cy="4853636"/>
          </a:xfrm>
          <a:prstGeom prst="rect">
            <a:avLst/>
          </a:prstGeom>
        </p:spPr>
        <p:txBody>
          <a:bodyPr>
            <a:spAutoFit/>
          </a:bodyPr>
          <a:lstStyle/>
          <a:p>
            <a:pPr algn="just">
              <a:lnSpc>
                <a:spcPct val="14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下列各项中，其性质不属于原文所论悲剧的一项是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在梁山伯与祝英台的故事中，祝英台女扮男装外出求学</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a:t>
            </a:r>
            <a:r>
              <a:rPr lang="zh-CN" altLang="zh-CN" sz="2600" kern="100" dirty="0">
                <a:latin typeface="Times New Roman"/>
                <a:ea typeface="华文细黑"/>
                <a:cs typeface="Times New Roman"/>
              </a:rPr>
              <a:t>追求爱情自由，面对封建势力的巨大压力，拒绝委曲</a:t>
            </a:r>
            <a:r>
              <a:rPr lang="zh-CN" altLang="zh-CN" sz="2600" kern="100" dirty="0" smtClean="0">
                <a:latin typeface="Times New Roman"/>
                <a:ea typeface="华文细黑"/>
                <a:cs typeface="Times New Roman"/>
              </a:rPr>
              <a:t>求</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全</a:t>
            </a:r>
            <a:r>
              <a:rPr lang="zh-CN" altLang="zh-CN" sz="2600" kern="100" dirty="0">
                <a:latin typeface="Times New Roman"/>
                <a:ea typeface="华文细黑"/>
                <a:cs typeface="Times New Roman"/>
              </a:rPr>
              <a:t>，最后触碑殉情，化成蝴蝶。</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老舍笔下的祥子，纯朴善良，勤劳能干，有着骆驼般</a:t>
            </a:r>
            <a:r>
              <a:rPr lang="zh-CN" altLang="zh-CN" sz="2600" kern="100" dirty="0" smtClean="0">
                <a:latin typeface="Times New Roman"/>
                <a:ea typeface="华文细黑"/>
                <a:cs typeface="Times New Roman"/>
              </a:rPr>
              <a:t>坚韧</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精神，在饱受旧社会、旧制度的沉重打击之后，沦为</a:t>
            </a:r>
            <a:r>
              <a:rPr lang="zh-CN" altLang="zh-CN" sz="2600" kern="100" dirty="0" smtClean="0">
                <a:latin typeface="Times New Roman"/>
                <a:ea typeface="华文细黑"/>
                <a:cs typeface="Times New Roman"/>
              </a:rPr>
              <a:t>自</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甘</a:t>
            </a:r>
            <a:r>
              <a:rPr lang="zh-CN" altLang="zh-CN" sz="2600" kern="100" dirty="0">
                <a:latin typeface="Times New Roman"/>
                <a:ea typeface="华文细黑"/>
                <a:cs typeface="Times New Roman"/>
              </a:rPr>
              <a:t>堕落的行尸走肉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8492730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534615"/>
            <a:ext cx="8647507" cy="3693319"/>
          </a:xfrm>
          <a:prstGeom prst="rect">
            <a:avLst/>
          </a:prstGeom>
        </p:spPr>
        <p:txBody>
          <a:bodyPr>
            <a:spAutoFit/>
          </a:bodyPr>
          <a:lstStyle/>
          <a:p>
            <a:pPr lvl="0" algn="just">
              <a:lnSpc>
                <a:spcPct val="150000"/>
              </a:lnSpc>
            </a:pPr>
            <a:r>
              <a:rPr lang="en-US" altLang="zh-CN" sz="2600" kern="100" dirty="0">
                <a:solidFill>
                  <a:prstClr val="black"/>
                </a:solidFill>
                <a:latin typeface="Times New Roman"/>
                <a:ea typeface="华文细黑"/>
                <a:cs typeface="Courier New"/>
              </a:rPr>
              <a:t>C.</a:t>
            </a:r>
            <a:r>
              <a:rPr lang="zh-CN" altLang="zh-CN" sz="2600" kern="100" dirty="0">
                <a:solidFill>
                  <a:prstClr val="black"/>
                </a:solidFill>
                <a:latin typeface="Times New Roman"/>
                <a:ea typeface="华文细黑"/>
                <a:cs typeface="Times New Roman"/>
              </a:rPr>
              <a:t>在电影《狼牙山五壮士》中，五位八路军战士为了</a:t>
            </a:r>
            <a:r>
              <a:rPr lang="zh-CN" altLang="zh-CN" sz="2600" kern="100" dirty="0" smtClean="0">
                <a:solidFill>
                  <a:prstClr val="black"/>
                </a:solidFill>
                <a:latin typeface="Times New Roman"/>
                <a:ea typeface="华文细黑"/>
                <a:cs typeface="Times New Roman"/>
              </a:rPr>
              <a:t>掩护</a:t>
            </a:r>
            <a:r>
              <a:rPr lang="en-US" altLang="zh-CN" sz="2600" kern="100" dirty="0" smtClean="0">
                <a:solidFill>
                  <a:prstClr val="black"/>
                </a:solidFill>
                <a:latin typeface="Times New Roman"/>
                <a:ea typeface="华文细黑"/>
                <a:cs typeface="Times New Roman"/>
              </a:rPr>
              <a:t/>
            </a:r>
            <a:br>
              <a:rPr lang="en-US" altLang="zh-CN" sz="2600" kern="100" dirty="0" smtClean="0">
                <a:solidFill>
                  <a:prstClr val="black"/>
                </a:solidFill>
                <a:latin typeface="Times New Roman"/>
                <a:ea typeface="华文细黑"/>
                <a:cs typeface="Times New Roman"/>
              </a:rPr>
            </a:b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大部队</a:t>
            </a:r>
            <a:r>
              <a:rPr lang="zh-CN" altLang="zh-CN" sz="2600" kern="100" dirty="0">
                <a:solidFill>
                  <a:prstClr val="black"/>
                </a:solidFill>
                <a:latin typeface="Times New Roman"/>
                <a:ea typeface="华文细黑"/>
                <a:cs typeface="Times New Roman"/>
              </a:rPr>
              <a:t>撤退及当地群众安全转移，阻击了</a:t>
            </a:r>
            <a:r>
              <a:rPr lang="en-US" altLang="zh-CN" sz="2600" kern="100" dirty="0">
                <a:solidFill>
                  <a:prstClr val="black"/>
                </a:solidFill>
                <a:latin typeface="Times New Roman"/>
                <a:ea typeface="华文细黑"/>
                <a:cs typeface="Courier New"/>
              </a:rPr>
              <a:t>3 000</a:t>
            </a:r>
            <a:r>
              <a:rPr lang="zh-CN" altLang="zh-CN" sz="2600" kern="100" dirty="0">
                <a:solidFill>
                  <a:prstClr val="black"/>
                </a:solidFill>
                <a:latin typeface="Times New Roman"/>
                <a:ea typeface="华文细黑"/>
                <a:cs typeface="Times New Roman"/>
              </a:rPr>
              <a:t>多名</a:t>
            </a:r>
            <a:r>
              <a:rPr lang="zh-CN" altLang="zh-CN" sz="2600" kern="100" dirty="0" smtClean="0">
                <a:solidFill>
                  <a:prstClr val="black"/>
                </a:solidFill>
                <a:latin typeface="Times New Roman"/>
                <a:ea typeface="华文细黑"/>
                <a:cs typeface="Times New Roman"/>
              </a:rPr>
              <a:t>日寇</a:t>
            </a:r>
            <a:r>
              <a:rPr lang="en-US" altLang="zh-CN" sz="2600" kern="100" dirty="0" smtClean="0">
                <a:solidFill>
                  <a:prstClr val="black"/>
                </a:solidFill>
                <a:latin typeface="Times New Roman"/>
                <a:ea typeface="华文细黑"/>
                <a:cs typeface="Times New Roman"/>
              </a:rPr>
              <a:t/>
            </a:r>
            <a:br>
              <a:rPr lang="en-US" altLang="zh-CN" sz="2600" kern="100" dirty="0" smtClean="0">
                <a:solidFill>
                  <a:prstClr val="black"/>
                </a:solidFill>
                <a:latin typeface="Times New Roman"/>
                <a:ea typeface="华文细黑"/>
                <a:cs typeface="Times New Roman"/>
              </a:rPr>
            </a:b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的</a:t>
            </a:r>
            <a:r>
              <a:rPr lang="zh-CN" altLang="zh-CN" sz="2600" kern="100" dirty="0">
                <a:solidFill>
                  <a:prstClr val="black"/>
                </a:solidFill>
                <a:latin typeface="Times New Roman"/>
                <a:ea typeface="华文细黑"/>
                <a:cs typeface="Times New Roman"/>
              </a:rPr>
              <a:t>多次进攻，弹尽粮绝之后，跳下悬崖。</a:t>
            </a:r>
            <a:endParaRPr lang="zh-CN" altLang="zh-CN" sz="1050" kern="100" dirty="0">
              <a:solidFill>
                <a:prstClr val="black"/>
              </a:solidFill>
              <a:latin typeface="宋体"/>
              <a:cs typeface="Courier New"/>
            </a:endParaRPr>
          </a:p>
          <a:p>
            <a:pPr lvl="0">
              <a:lnSpc>
                <a:spcPct val="150000"/>
              </a:lnSpc>
            </a:pPr>
            <a:r>
              <a:rPr lang="en-US" altLang="zh-CN" sz="2600" dirty="0">
                <a:solidFill>
                  <a:prstClr val="black"/>
                </a:solidFill>
                <a:latin typeface="Times New Roman"/>
                <a:ea typeface="华文细黑"/>
              </a:rPr>
              <a:t>D.</a:t>
            </a:r>
            <a:r>
              <a:rPr lang="zh-CN" altLang="zh-CN" sz="2600" dirty="0">
                <a:solidFill>
                  <a:prstClr val="black"/>
                </a:solidFill>
                <a:latin typeface="Times New Roman"/>
                <a:ea typeface="华文细黑"/>
                <a:cs typeface="Times New Roman"/>
              </a:rPr>
              <a:t>在甲午海战中，清军致远舰在中弹累累、舰身倾斜、</a:t>
            </a:r>
            <a:r>
              <a:rPr lang="zh-CN" altLang="zh-CN" sz="2600" dirty="0" smtClean="0">
                <a:solidFill>
                  <a:prstClr val="black"/>
                </a:solidFill>
                <a:latin typeface="Times New Roman"/>
                <a:ea typeface="华文细黑"/>
                <a:cs typeface="Times New Roman"/>
              </a:rPr>
              <a:t>弹</a:t>
            </a:r>
            <a:r>
              <a:rPr lang="en-US" altLang="zh-CN" sz="2600" dirty="0" smtClean="0">
                <a:solidFill>
                  <a:prstClr val="black"/>
                </a:solidFill>
                <a:latin typeface="Times New Roman"/>
                <a:ea typeface="华文细黑"/>
                <a:cs typeface="Times New Roman"/>
              </a:rPr>
              <a:t/>
            </a:r>
            <a:br>
              <a:rPr lang="en-US" altLang="zh-CN" sz="2600" dirty="0" smtClean="0">
                <a:solidFill>
                  <a:prstClr val="black"/>
                </a:solidFill>
                <a:latin typeface="Times New Roman"/>
                <a:ea typeface="华文细黑"/>
                <a:cs typeface="Times New Roman"/>
              </a:rPr>
            </a:b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药</a:t>
            </a:r>
            <a:r>
              <a:rPr lang="zh-CN" altLang="zh-CN" sz="2600" dirty="0">
                <a:solidFill>
                  <a:prstClr val="black"/>
                </a:solidFill>
                <a:latin typeface="Times New Roman"/>
                <a:ea typeface="华文细黑"/>
                <a:cs typeface="Times New Roman"/>
              </a:rPr>
              <a:t>耗尽的情况下，开足马力，冲向日本吉野舰，最后</a:t>
            </a:r>
            <a:r>
              <a:rPr lang="zh-CN" altLang="zh-CN" sz="2600" dirty="0" smtClean="0">
                <a:solidFill>
                  <a:prstClr val="black"/>
                </a:solidFill>
                <a:latin typeface="Times New Roman"/>
                <a:ea typeface="华文细黑"/>
                <a:cs typeface="Times New Roman"/>
              </a:rPr>
              <a:t>被</a:t>
            </a:r>
            <a:r>
              <a:rPr lang="en-US" altLang="zh-CN" sz="2600" dirty="0" smtClean="0">
                <a:solidFill>
                  <a:prstClr val="black"/>
                </a:solidFill>
                <a:latin typeface="Times New Roman"/>
                <a:ea typeface="华文细黑"/>
                <a:cs typeface="Times New Roman"/>
              </a:rPr>
              <a:t/>
            </a:r>
            <a:br>
              <a:rPr lang="en-US" altLang="zh-CN" sz="2600" dirty="0" smtClean="0">
                <a:solidFill>
                  <a:prstClr val="black"/>
                </a:solidFill>
                <a:latin typeface="Times New Roman"/>
                <a:ea typeface="华文细黑"/>
                <a:cs typeface="Times New Roman"/>
              </a:rPr>
            </a:b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鱼雷</a:t>
            </a:r>
            <a:r>
              <a:rPr lang="zh-CN" altLang="zh-CN" sz="2600" dirty="0">
                <a:solidFill>
                  <a:prstClr val="black"/>
                </a:solidFill>
                <a:latin typeface="Times New Roman"/>
                <a:ea typeface="华文细黑"/>
                <a:cs typeface="Times New Roman"/>
              </a:rPr>
              <a:t>击中，沉入海中，</a:t>
            </a:r>
            <a:r>
              <a:rPr lang="en-US" altLang="zh-CN" sz="2600" dirty="0">
                <a:solidFill>
                  <a:prstClr val="black"/>
                </a:solidFill>
                <a:latin typeface="Times New Roman"/>
                <a:ea typeface="华文细黑"/>
              </a:rPr>
              <a:t>200</a:t>
            </a:r>
            <a:r>
              <a:rPr lang="zh-CN" altLang="zh-CN" sz="2600" dirty="0">
                <a:solidFill>
                  <a:prstClr val="black"/>
                </a:solidFill>
                <a:latin typeface="Times New Roman"/>
                <a:ea typeface="华文细黑"/>
                <a:cs typeface="Times New Roman"/>
              </a:rPr>
              <a:t>多名官兵壮烈殉国。</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7163052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854" y="78467"/>
            <a:ext cx="8821322" cy="4293483"/>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本题从混淆是非的角度设误，考查对文中重要概念</a:t>
            </a:r>
            <a:r>
              <a:rPr lang="en-US" altLang="zh-CN" sz="2600" dirty="0">
                <a:latin typeface="宋体"/>
                <a:ea typeface="华文细黑"/>
                <a:cs typeface="Times New Roman"/>
              </a:rPr>
              <a:t>“</a:t>
            </a:r>
            <a:r>
              <a:rPr lang="zh-CN" altLang="zh-CN" sz="2600" dirty="0">
                <a:latin typeface="Times New Roman"/>
                <a:ea typeface="华文细黑"/>
                <a:cs typeface="Times New Roman"/>
              </a:rPr>
              <a:t>悲剧</a:t>
            </a:r>
            <a:r>
              <a:rPr lang="en-US" altLang="zh-CN" sz="2600" dirty="0">
                <a:latin typeface="Times New Roman"/>
                <a:ea typeface="华文细黑"/>
              </a:rPr>
              <a:t>(</a:t>
            </a:r>
            <a:r>
              <a:rPr lang="zh-CN" altLang="zh-CN" sz="2600" dirty="0">
                <a:latin typeface="Times New Roman"/>
                <a:ea typeface="华文细黑"/>
                <a:cs typeface="Times New Roman"/>
              </a:rPr>
              <a:t>的性质</a:t>
            </a:r>
            <a:r>
              <a:rPr lang="en-US" altLang="zh-CN" sz="2600" dirty="0">
                <a:latin typeface="Times New Roman"/>
                <a:ea typeface="华文细黑"/>
              </a:rPr>
              <a:t>)</a:t>
            </a:r>
            <a:r>
              <a:rPr lang="en-US" altLang="zh-CN" sz="2600" dirty="0">
                <a:latin typeface="宋体"/>
                <a:ea typeface="华文细黑"/>
                <a:cs typeface="Times New Roman"/>
              </a:rPr>
              <a:t>”</a:t>
            </a:r>
            <a:r>
              <a:rPr lang="zh-CN" altLang="zh-CN" sz="2600" dirty="0">
                <a:latin typeface="Times New Roman"/>
                <a:ea typeface="华文细黑"/>
                <a:cs typeface="Times New Roman"/>
              </a:rPr>
              <a:t>的理解。原文第三段中说</a:t>
            </a:r>
            <a:r>
              <a:rPr lang="en-US" altLang="zh-CN" sz="2600" dirty="0">
                <a:latin typeface="宋体"/>
                <a:ea typeface="华文细黑"/>
                <a:cs typeface="Times New Roman"/>
              </a:rPr>
              <a:t>“</a:t>
            </a:r>
            <a:r>
              <a:rPr lang="zh-CN" altLang="zh-CN" sz="2600" dirty="0">
                <a:latin typeface="Times New Roman"/>
                <a:ea typeface="华文细黑"/>
                <a:cs typeface="Times New Roman"/>
              </a:rPr>
              <a:t>悲剧的审美价值的载体只能是文学艺术</a:t>
            </a:r>
            <a:r>
              <a:rPr lang="en-US" altLang="zh-CN" sz="2600" dirty="0">
                <a:latin typeface="宋体"/>
                <a:ea typeface="华文细黑"/>
                <a:cs typeface="Times New Roman"/>
              </a:rPr>
              <a:t>”</a:t>
            </a:r>
            <a:r>
              <a:rPr lang="zh-CN" altLang="zh-CN" sz="2600" dirty="0">
                <a:latin typeface="Times New Roman"/>
                <a:ea typeface="华文细黑"/>
                <a:cs typeface="Times New Roman"/>
              </a:rPr>
              <a:t>，第四段也说</a:t>
            </a:r>
            <a:r>
              <a:rPr lang="en-US" altLang="zh-CN" sz="2600" dirty="0">
                <a:latin typeface="宋体"/>
                <a:ea typeface="华文细黑"/>
                <a:cs typeface="Times New Roman"/>
              </a:rPr>
              <a:t>“</a:t>
            </a:r>
            <a:r>
              <a:rPr lang="zh-CN" altLang="zh-CN" sz="2600" dirty="0">
                <a:latin typeface="Times New Roman"/>
                <a:ea typeface="华文细黑"/>
                <a:cs typeface="Times New Roman"/>
              </a:rPr>
              <a:t>悲剧成为审美对象只能以文学艺术的形式出现</a:t>
            </a:r>
            <a:r>
              <a:rPr lang="en-US" altLang="zh-CN" sz="2600" dirty="0">
                <a:latin typeface="宋体"/>
                <a:ea typeface="华文细黑"/>
                <a:cs typeface="Times New Roman"/>
              </a:rPr>
              <a:t>”</a:t>
            </a:r>
            <a:r>
              <a:rPr lang="zh-CN" altLang="zh-CN" sz="2600" dirty="0">
                <a:latin typeface="Times New Roman"/>
                <a:ea typeface="华文细黑"/>
                <a:cs typeface="Times New Roman"/>
              </a:rPr>
              <a:t>。而</a:t>
            </a:r>
            <a:r>
              <a:rPr lang="en-US" altLang="zh-CN" sz="2600" dirty="0">
                <a:latin typeface="Times New Roman"/>
                <a:ea typeface="华文细黑"/>
              </a:rPr>
              <a:t>D</a:t>
            </a:r>
            <a:r>
              <a:rPr lang="zh-CN" altLang="zh-CN" sz="2600" dirty="0">
                <a:latin typeface="Times New Roman"/>
                <a:ea typeface="华文细黑"/>
                <a:cs typeface="Times New Roman"/>
              </a:rPr>
              <a:t>项中表述的</a:t>
            </a:r>
            <a:r>
              <a:rPr lang="en-US" altLang="zh-CN" sz="2600" dirty="0">
                <a:latin typeface="宋体"/>
                <a:ea typeface="华文细黑"/>
                <a:cs typeface="Times New Roman"/>
              </a:rPr>
              <a:t>“</a:t>
            </a:r>
            <a:r>
              <a:rPr lang="zh-CN" altLang="zh-CN" sz="2600" dirty="0">
                <a:latin typeface="Times New Roman"/>
                <a:ea typeface="华文细黑"/>
                <a:cs typeface="Times New Roman"/>
              </a:rPr>
              <a:t>甲午海战</a:t>
            </a:r>
            <a:r>
              <a:rPr lang="en-US" altLang="zh-CN" sz="2600" dirty="0">
                <a:latin typeface="宋体"/>
                <a:ea typeface="华文细黑"/>
                <a:cs typeface="Times New Roman"/>
              </a:rPr>
              <a:t>”</a:t>
            </a:r>
            <a:r>
              <a:rPr lang="zh-CN" altLang="zh-CN" sz="2600" dirty="0">
                <a:latin typeface="Times New Roman"/>
                <a:ea typeface="华文细黑"/>
                <a:cs typeface="Times New Roman"/>
              </a:rPr>
              <a:t>是历史事件，不是文学艺术。</a:t>
            </a:r>
            <a:r>
              <a:rPr lang="en-US" altLang="zh-CN" sz="2600" dirty="0">
                <a:latin typeface="Times New Roman"/>
                <a:ea typeface="华文细黑"/>
              </a:rPr>
              <a:t>A</a:t>
            </a:r>
            <a:r>
              <a:rPr lang="zh-CN" altLang="zh-CN" sz="2600" dirty="0">
                <a:latin typeface="Times New Roman"/>
                <a:ea typeface="华文细黑"/>
                <a:cs typeface="Times New Roman"/>
              </a:rPr>
              <a:t>、</a:t>
            </a:r>
            <a:r>
              <a:rPr lang="en-US" altLang="zh-CN" sz="2600" dirty="0">
                <a:latin typeface="Times New Roman"/>
                <a:ea typeface="华文细黑"/>
              </a:rPr>
              <a:t>B</a:t>
            </a:r>
            <a:r>
              <a:rPr lang="zh-CN" altLang="zh-CN" sz="2600" dirty="0">
                <a:latin typeface="Times New Roman"/>
                <a:ea typeface="华文细黑"/>
                <a:cs typeface="Times New Roman"/>
              </a:rPr>
              <a:t>、</a:t>
            </a:r>
            <a:r>
              <a:rPr lang="en-US" altLang="zh-CN" sz="2600" dirty="0">
                <a:latin typeface="Times New Roman"/>
                <a:ea typeface="华文细黑"/>
              </a:rPr>
              <a:t>C</a:t>
            </a:r>
            <a:r>
              <a:rPr lang="zh-CN" altLang="zh-CN" sz="2600" dirty="0">
                <a:latin typeface="Times New Roman"/>
                <a:ea typeface="华文细黑"/>
                <a:cs typeface="Times New Roman"/>
              </a:rPr>
              <a:t>三项表述正确，其信息体现于整篇文章中。</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15155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458108"/>
            <a:ext cx="8561888" cy="2400657"/>
          </a:xfrm>
          <a:prstGeom prst="rect">
            <a:avLst/>
          </a:prstGeom>
        </p:spPr>
        <p:txBody>
          <a:bodyPr>
            <a:spAutoFit/>
          </a:bodyPr>
          <a:lstStyle/>
          <a:p>
            <a:pPr algn="just">
              <a:lnSpc>
                <a:spcPts val="45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en-US" sz="2600" dirty="0">
                <a:latin typeface="Times New Roman"/>
                <a:ea typeface="华文细黑"/>
                <a:cs typeface="Times New Roman"/>
              </a:rPr>
              <a:t>该题考查对文中重要概念的理解。不过，命题较以前各选项内容均出自文本内不同，四个选项均来自文本外，它要求考生准确理解</a:t>
            </a:r>
            <a:r>
              <a:rPr lang="zh-CN" altLang="en-US" sz="2600" dirty="0">
                <a:latin typeface="+mj-ea"/>
                <a:ea typeface="+mj-ea"/>
                <a:cs typeface="Times New Roman"/>
              </a:rPr>
              <a:t>“</a:t>
            </a:r>
            <a:r>
              <a:rPr lang="zh-CN" altLang="en-US" sz="2600" dirty="0">
                <a:latin typeface="Times New Roman"/>
                <a:ea typeface="华文细黑"/>
                <a:cs typeface="Times New Roman"/>
              </a:rPr>
              <a:t>悲剧</a:t>
            </a:r>
            <a:r>
              <a:rPr lang="zh-CN" altLang="en-US" sz="2600" dirty="0">
                <a:latin typeface="+mj-ea"/>
                <a:ea typeface="+mj-ea"/>
                <a:cs typeface="Times New Roman"/>
              </a:rPr>
              <a:t>”</a:t>
            </a:r>
            <a:r>
              <a:rPr lang="zh-CN" altLang="en-US" sz="2600" dirty="0">
                <a:latin typeface="Times New Roman"/>
                <a:ea typeface="华文细黑"/>
                <a:cs typeface="Times New Roman"/>
              </a:rPr>
              <a:t>的性质，并能结合实例区别</a:t>
            </a:r>
            <a:r>
              <a:rPr lang="zh-CN" altLang="en-US" sz="2600" dirty="0">
                <a:latin typeface="+mj-ea"/>
                <a:ea typeface="+mj-ea"/>
                <a:cs typeface="Times New Roman"/>
              </a:rPr>
              <a:t>“</a:t>
            </a:r>
            <a:r>
              <a:rPr lang="zh-CN" altLang="en-US" sz="2600" dirty="0">
                <a:latin typeface="Times New Roman"/>
                <a:ea typeface="华文细黑"/>
                <a:cs typeface="Times New Roman"/>
              </a:rPr>
              <a:t>文学艺术</a:t>
            </a:r>
            <a:r>
              <a:rPr lang="zh-CN" altLang="en-US" sz="2600" dirty="0">
                <a:latin typeface="+mj-ea"/>
                <a:ea typeface="+mj-ea"/>
                <a:cs typeface="Times New Roman"/>
              </a:rPr>
              <a:t>”</a:t>
            </a:r>
            <a:r>
              <a:rPr lang="zh-CN" altLang="en-US" sz="2600" dirty="0">
                <a:latin typeface="Times New Roman"/>
                <a:ea typeface="华文细黑"/>
                <a:cs typeface="Times New Roman"/>
              </a:rPr>
              <a:t>的悲剧与</a:t>
            </a:r>
            <a:r>
              <a:rPr lang="zh-CN" altLang="en-US" sz="2600" dirty="0">
                <a:latin typeface="+mj-ea"/>
                <a:ea typeface="+mj-ea"/>
                <a:cs typeface="Times New Roman"/>
              </a:rPr>
              <a:t>“</a:t>
            </a:r>
            <a:r>
              <a:rPr lang="zh-CN" altLang="en-US" sz="2600" dirty="0">
                <a:latin typeface="Times New Roman"/>
                <a:ea typeface="华文细黑"/>
                <a:cs typeface="Times New Roman"/>
              </a:rPr>
              <a:t>现实</a:t>
            </a:r>
            <a:r>
              <a:rPr lang="zh-CN" altLang="en-US" sz="2600" dirty="0">
                <a:latin typeface="+mj-ea"/>
                <a:ea typeface="+mj-ea"/>
                <a:cs typeface="Times New Roman"/>
              </a:rPr>
              <a:t>”</a:t>
            </a:r>
            <a:r>
              <a:rPr lang="zh-CN" altLang="en-US" sz="2600" dirty="0">
                <a:latin typeface="Times New Roman"/>
                <a:ea typeface="华文细黑"/>
                <a:cs typeface="Times New Roman"/>
              </a:rPr>
              <a:t>的悲剧。</a:t>
            </a:r>
            <a:endParaRPr lang="zh-CN" altLang="zh-CN" sz="1050" kern="100" dirty="0">
              <a:latin typeface="宋体"/>
              <a:cs typeface="Courier New"/>
            </a:endParaRPr>
          </a:p>
        </p:txBody>
      </p:sp>
    </p:spTree>
    <p:extLst>
      <p:ext uri="{BB962C8B-B14F-4D97-AF65-F5344CB8AC3E}">
        <p14:creationId xmlns:p14="http://schemas.microsoft.com/office/powerpoint/2010/main" val="1932582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041" y="-20538"/>
            <a:ext cx="8769291" cy="5133713"/>
          </a:xfrm>
          <a:prstGeom prst="rect">
            <a:avLst/>
          </a:prstGeom>
          <a:noFill/>
        </p:spPr>
        <p:txBody>
          <a:bodyPr wrap="square" rtlCol="0">
            <a:spAutoFit/>
          </a:bodyPr>
          <a:lstStyle/>
          <a:p>
            <a:pPr algn="just">
              <a:lnSpc>
                <a:spcPct val="14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2600" kern="100" dirty="0">
              <a:latin typeface="宋体"/>
              <a:cs typeface="Courier New"/>
            </a:endParaRPr>
          </a:p>
          <a:p>
            <a:pPr algn="just">
              <a:lnSpc>
                <a:spcPct val="140000"/>
              </a:lnSpc>
              <a:spcAft>
                <a:spcPts val="0"/>
              </a:spcAft>
            </a:pPr>
            <a:r>
              <a:rPr lang="en-US" altLang="zh-CN" sz="2600" dirty="0" smtClean="0">
                <a:latin typeface="Times New Roman"/>
                <a:ea typeface="华文细黑"/>
              </a:rPr>
              <a:t>1.</a:t>
            </a:r>
            <a:r>
              <a:rPr lang="zh-CN" altLang="zh-CN" sz="2600" dirty="0" smtClean="0">
                <a:latin typeface="Times New Roman"/>
                <a:ea typeface="华文细黑"/>
                <a:cs typeface="Times New Roman"/>
              </a:rPr>
              <a:t>下列关于原文第一、二两段内容的表述，不正确的一项是</a:t>
            </a:r>
            <a:r>
              <a:rPr lang="en-US" altLang="zh-CN" sz="2600" dirty="0" smtClean="0">
                <a:latin typeface="Times New Roman"/>
                <a:ea typeface="华文细黑"/>
              </a:rPr>
              <a:t>(</a:t>
            </a:r>
            <a:r>
              <a:rPr lang="zh-CN" altLang="zh-CN" sz="2600" dirty="0" smtClean="0">
                <a:latin typeface="Times New Roman"/>
                <a:ea typeface="华文细黑"/>
                <a:cs typeface="Times New Roman"/>
              </a:rPr>
              <a:t>　　</a:t>
            </a:r>
            <a:r>
              <a:rPr lang="en-US" altLang="zh-CN" sz="2600" dirty="0" smtClean="0">
                <a:latin typeface="Times New Roman"/>
                <a:ea typeface="华文细黑"/>
              </a:rPr>
              <a:t>)</a:t>
            </a:r>
            <a:r>
              <a:rPr lang="en-US" altLang="zh-CN" sz="2600" kern="100" dirty="0">
                <a:latin typeface="Times New Roman"/>
                <a:ea typeface="华文细黑"/>
                <a:cs typeface="Courier New"/>
              </a:rPr>
              <a:t> </a:t>
            </a:r>
            <a:endParaRPr lang="en-US" altLang="zh-CN" sz="2600" kern="100" dirty="0" smtClean="0">
              <a:latin typeface="Times New Roman"/>
              <a:ea typeface="华文细黑"/>
              <a:cs typeface="Courier New"/>
            </a:endParaRPr>
          </a:p>
          <a:p>
            <a:pPr algn="just">
              <a:lnSpc>
                <a:spcPct val="140000"/>
              </a:lnSpc>
              <a:spcAft>
                <a:spcPts val="0"/>
              </a:spcAft>
            </a:pPr>
            <a:r>
              <a:rPr lang="en-US" altLang="zh-CN" sz="2600" kern="100" dirty="0" smtClean="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《诗经》中的作品原来是普通的诗歌，并没有深刻的含意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但是</a:t>
            </a:r>
            <a:r>
              <a:rPr lang="zh-CN" altLang="zh-CN" sz="2600" kern="100" dirty="0">
                <a:latin typeface="Times New Roman"/>
                <a:ea typeface="华文细黑"/>
                <a:cs typeface="Times New Roman"/>
              </a:rPr>
              <a:t>封建统治阶级却把它尊为经典，用它来做封建</a:t>
            </a:r>
            <a:r>
              <a:rPr lang="zh-CN" altLang="zh-CN" sz="2600" kern="100" dirty="0" smtClean="0">
                <a:latin typeface="Times New Roman"/>
                <a:ea typeface="华文细黑"/>
                <a:cs typeface="Times New Roman"/>
              </a:rPr>
              <a:t>教化</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的工具</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在春秋中叶以前，诗三百篇曾经作为一种配乐演唱的乐歌</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成为</a:t>
            </a:r>
            <a:r>
              <a:rPr lang="zh-CN" altLang="zh-CN" sz="2600" kern="100" dirty="0">
                <a:latin typeface="Times New Roman"/>
                <a:ea typeface="华文细黑"/>
                <a:cs typeface="Times New Roman"/>
              </a:rPr>
              <a:t>祭祀、宴会和各种典礼的一部分仪式或娱乐宾主</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节目。</a:t>
            </a:r>
            <a:endParaRPr lang="zh-CN" altLang="zh-CN" sz="1050" kern="100" dirty="0">
              <a:latin typeface="宋体"/>
              <a:cs typeface="Courier New"/>
            </a:endParaRPr>
          </a:p>
        </p:txBody>
      </p:sp>
    </p:spTree>
    <p:extLst>
      <p:ext uri="{BB962C8B-B14F-4D97-AF65-F5344CB8AC3E}">
        <p14:creationId xmlns:p14="http://schemas.microsoft.com/office/powerpoint/2010/main" val="36927791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366499"/>
            <a:ext cx="87339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下列理解，不符合原文意思的一项是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在悲剧冲突中，代表真、善、新等美好的一方总是以</a:t>
            </a:r>
            <a:r>
              <a:rPr lang="zh-CN" altLang="zh-CN" sz="2600" kern="100" dirty="0" smtClean="0">
                <a:latin typeface="Times New Roman"/>
                <a:ea typeface="华文细黑"/>
                <a:cs typeface="Times New Roman"/>
              </a:rPr>
              <a:t>失</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败</a:t>
            </a:r>
            <a:r>
              <a:rPr lang="zh-CN" altLang="zh-CN" sz="2600" kern="100" dirty="0">
                <a:latin typeface="Times New Roman"/>
                <a:ea typeface="华文细黑"/>
                <a:cs typeface="Times New Roman"/>
              </a:rPr>
              <a:t>、死亡、毁灭为结局，他们是悲剧的主人公，即</a:t>
            </a:r>
            <a:r>
              <a:rPr lang="zh-CN" altLang="zh-CN" sz="2600" kern="100" dirty="0" smtClean="0">
                <a:latin typeface="Times New Roman"/>
                <a:ea typeface="华文细黑"/>
                <a:cs typeface="Times New Roman"/>
              </a:rPr>
              <a:t>悲剧</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主体</a:t>
            </a:r>
            <a:r>
              <a:rPr lang="zh-CN" altLang="zh-CN" sz="2600" kern="100" dirty="0">
                <a:latin typeface="Times New Roman"/>
                <a:ea typeface="华文细黑"/>
                <a:cs typeface="Times New Roman"/>
              </a:rPr>
              <a:t>，而其对立面则是悲剧客体。</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在罗丹的《马身人首》雕塑中，人首和人臂是人、灵</a:t>
            </a:r>
            <a:r>
              <a:rPr lang="zh-CN" altLang="zh-CN" sz="2600" kern="100" dirty="0" smtClean="0">
                <a:latin typeface="Times New Roman"/>
                <a:ea typeface="华文细黑"/>
                <a:cs typeface="Times New Roman"/>
              </a:rPr>
              <a:t>和</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人性</a:t>
            </a:r>
            <a:r>
              <a:rPr lang="zh-CN" altLang="zh-CN" sz="2600" kern="100" dirty="0">
                <a:latin typeface="Times New Roman"/>
                <a:ea typeface="华文细黑"/>
                <a:cs typeface="Times New Roman"/>
              </a:rPr>
              <a:t>的象征，马身和马足则是兽、肉和兽性的象征，</a:t>
            </a:r>
            <a:r>
              <a:rPr lang="zh-CN" altLang="zh-CN" sz="2600" kern="100" dirty="0" smtClean="0">
                <a:latin typeface="Times New Roman"/>
                <a:ea typeface="华文细黑"/>
                <a:cs typeface="Times New Roman"/>
              </a:rPr>
              <a:t>兽性</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人性的矛盾构成了人间的悲剧</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1340760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534615"/>
            <a:ext cx="873398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当悲剧以文学艺术的形式出现，悲剧事件与观众或</a:t>
            </a:r>
            <a:r>
              <a:rPr lang="zh-CN" altLang="zh-CN" sz="2600" kern="100" dirty="0" smtClean="0">
                <a:latin typeface="Times New Roman"/>
                <a:ea typeface="华文细黑"/>
                <a:cs typeface="Times New Roman"/>
              </a:rPr>
              <a:t>读者</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之间</a:t>
            </a:r>
            <a:r>
              <a:rPr lang="zh-CN" altLang="zh-CN" sz="2600" kern="100" dirty="0">
                <a:latin typeface="Times New Roman"/>
                <a:ea typeface="华文细黑"/>
                <a:cs typeface="Times New Roman"/>
              </a:rPr>
              <a:t>就会具有一定的心理距离，这样人们就不至于获得</a:t>
            </a:r>
            <a:r>
              <a:rPr lang="zh-CN" altLang="zh-CN" sz="2600" kern="100" dirty="0" smtClean="0">
                <a:latin typeface="Times New Roman"/>
                <a:ea typeface="华文细黑"/>
                <a:cs typeface="Times New Roman"/>
              </a:rPr>
              <a:t>悲</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剧</a:t>
            </a:r>
            <a:r>
              <a:rPr lang="zh-CN" altLang="zh-CN" sz="2600" kern="100" dirty="0">
                <a:latin typeface="Times New Roman"/>
                <a:ea typeface="华文细黑"/>
                <a:cs typeface="Times New Roman"/>
              </a:rPr>
              <a:t>感，从而不至于介入悲剧冲突之中。</a:t>
            </a:r>
            <a:endParaRPr lang="zh-CN" altLang="zh-CN" sz="1050" kern="100" dirty="0">
              <a:latin typeface="宋体"/>
              <a:cs typeface="Courier New"/>
            </a:endParaRPr>
          </a:p>
          <a:p>
            <a:pPr>
              <a:lnSpc>
                <a:spcPct val="150000"/>
              </a:lnSpc>
            </a:pPr>
            <a:r>
              <a:rPr lang="en-US" altLang="zh-CN" sz="2600" dirty="0">
                <a:latin typeface="Times New Roman"/>
                <a:ea typeface="华文细黑"/>
              </a:rPr>
              <a:t>D.</a:t>
            </a:r>
            <a:r>
              <a:rPr lang="zh-CN" altLang="zh-CN" sz="2600" dirty="0">
                <a:latin typeface="Times New Roman"/>
                <a:ea typeface="华文细黑"/>
                <a:cs typeface="Times New Roman"/>
              </a:rPr>
              <a:t>悲剧主体的死亡意味着肉体力量的失败，却并不意</a:t>
            </a:r>
            <a:r>
              <a:rPr lang="zh-CN" altLang="zh-CN" sz="2600" dirty="0" smtClean="0">
                <a:latin typeface="Times New Roman"/>
                <a:ea typeface="华文细黑"/>
                <a:cs typeface="Times New Roman"/>
              </a:rPr>
              <a:t>味精</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神力</a:t>
            </a:r>
            <a:r>
              <a:rPr lang="zh-CN" altLang="zh-CN" sz="2600" dirty="0">
                <a:latin typeface="Times New Roman"/>
                <a:ea typeface="华文细黑"/>
                <a:cs typeface="Times New Roman"/>
              </a:rPr>
              <a:t>量的失败，所以说悲剧在表现伟大和崇高的人被</a:t>
            </a:r>
            <a:r>
              <a:rPr lang="zh-CN" altLang="zh-CN" sz="2600" dirty="0" smtClean="0">
                <a:latin typeface="Times New Roman"/>
                <a:ea typeface="华文细黑"/>
                <a:cs typeface="Times New Roman"/>
              </a:rPr>
              <a:t>摧毁</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的</a:t>
            </a:r>
            <a:r>
              <a:rPr lang="zh-CN" altLang="zh-CN" sz="2600" dirty="0">
                <a:latin typeface="Times New Roman"/>
                <a:ea typeface="华文细黑"/>
                <a:cs typeface="Times New Roman"/>
              </a:rPr>
              <a:t>同时，更表现出人的无法摧毁的伟大和崇高。</a:t>
            </a:r>
            <a:endParaRPr lang="zh-CN" altLang="zh-CN" sz="1050" kern="100" dirty="0">
              <a:latin typeface="宋体"/>
              <a:cs typeface="Courier New"/>
            </a:endParaRPr>
          </a:p>
        </p:txBody>
      </p:sp>
    </p:spTree>
    <p:extLst>
      <p:ext uri="{BB962C8B-B14F-4D97-AF65-F5344CB8AC3E}">
        <p14:creationId xmlns:p14="http://schemas.microsoft.com/office/powerpoint/2010/main" val="57567680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277554"/>
            <a:ext cx="8821322" cy="3021083"/>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本题从语义夸大的角度设误，考查对文章内容的把握。原文第四段中说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使人们不容易介入其中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项表述为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不至于获得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不至于介入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，语义程度加深，与原文不符。</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三项表述正确，其信息分别体现在第一段、第二</a:t>
            </a:r>
            <a:r>
              <a:rPr lang="zh-CN" altLang="zh-CN" sz="2600" kern="100" dirty="0" smtClean="0">
                <a:latin typeface="Times New Roman"/>
                <a:ea typeface="华文细黑"/>
                <a:cs typeface="Times New Roman"/>
              </a:rPr>
              <a:t>段第</a:t>
            </a:r>
            <a:r>
              <a:rPr lang="zh-CN" altLang="zh-CN" sz="2600" kern="100" dirty="0">
                <a:latin typeface="Times New Roman"/>
                <a:ea typeface="华文细黑"/>
                <a:cs typeface="Times New Roman"/>
              </a:rPr>
              <a:t>五段中</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6" name="矩形 5"/>
          <p:cNvSpPr/>
          <p:nvPr/>
        </p:nvSpPr>
        <p:spPr>
          <a:xfrm>
            <a:off x="107504" y="3219822"/>
            <a:ext cx="8821322" cy="651204"/>
          </a:xfrm>
          <a:prstGeom prst="rect">
            <a:avLst/>
          </a:prstGeom>
        </p:spPr>
        <p:txBody>
          <a:bodyPr>
            <a:spAutoFit/>
          </a:bodyPr>
          <a:lstStyle/>
          <a:p>
            <a:pPr lvl="0" algn="just">
              <a:lnSpc>
                <a:spcPts val="5000"/>
              </a:lnSpc>
            </a:pPr>
            <a:r>
              <a:rPr lang="zh-CN" altLang="zh-CN" sz="2600" kern="100" dirty="0" smtClean="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F79646">
                    <a:lumMod val="75000"/>
                  </a:srgbClr>
                </a:solidFill>
                <a:latin typeface="Times New Roman"/>
                <a:ea typeface="华文细黑"/>
                <a:cs typeface="Times New Roman"/>
              </a:rPr>
              <a:t>C</a:t>
            </a:r>
            <a:endParaRPr lang="zh-CN" altLang="zh-CN" sz="2600" kern="100" dirty="0">
              <a:solidFill>
                <a:srgbClr val="F79646">
                  <a:lumMod val="75000"/>
                </a:srgbClr>
              </a:solidFill>
              <a:latin typeface="Times New Roman"/>
              <a:ea typeface="华文细黑"/>
              <a:cs typeface="Times New Roman"/>
            </a:endParaRPr>
          </a:p>
        </p:txBody>
      </p:sp>
    </p:spTree>
    <p:extLst>
      <p:ext uri="{BB962C8B-B14F-4D97-AF65-F5344CB8AC3E}">
        <p14:creationId xmlns:p14="http://schemas.microsoft.com/office/powerpoint/2010/main" val="411697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6673" y="919305"/>
            <a:ext cx="8393185" cy="1374735"/>
          </a:xfrm>
          <a:prstGeom prst="rect">
            <a:avLst/>
          </a:prstGeom>
        </p:spPr>
        <p:txBody>
          <a:bodyPr>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en-US" sz="2600" dirty="0">
                <a:latin typeface="Times New Roman"/>
                <a:ea typeface="华文细黑"/>
                <a:cs typeface="Times New Roman"/>
              </a:rPr>
              <a:t>该题考查理解文章含意，筛选并整合文中信息的能力。题干为</a:t>
            </a:r>
            <a:r>
              <a:rPr lang="zh-CN" altLang="en-US" sz="2600" dirty="0">
                <a:latin typeface="+mj-ea"/>
                <a:ea typeface="+mj-ea"/>
                <a:cs typeface="Times New Roman"/>
              </a:rPr>
              <a:t>“</a:t>
            </a:r>
            <a:r>
              <a:rPr lang="zh-CN" altLang="en-US" sz="2600" dirty="0">
                <a:latin typeface="Times New Roman"/>
                <a:ea typeface="华文细黑"/>
                <a:cs typeface="Times New Roman"/>
              </a:rPr>
              <a:t>负选</a:t>
            </a:r>
            <a:r>
              <a:rPr lang="zh-CN" altLang="en-US" sz="2600" dirty="0">
                <a:latin typeface="+mj-ea"/>
                <a:ea typeface="+mj-ea"/>
                <a:cs typeface="Times New Roman"/>
              </a:rPr>
              <a:t>”</a:t>
            </a:r>
            <a:r>
              <a:rPr lang="zh-CN" altLang="en-US" sz="2600" dirty="0">
                <a:latin typeface="Times New Roman"/>
                <a:ea typeface="华文细黑"/>
                <a:cs typeface="Times New Roman"/>
              </a:rPr>
              <a:t>型。</a:t>
            </a:r>
            <a:r>
              <a:rPr lang="en-US" altLang="zh-CN" sz="2600" dirty="0">
                <a:latin typeface="Times New Roman"/>
                <a:ea typeface="华文细黑"/>
                <a:cs typeface="Times New Roman"/>
              </a:rPr>
              <a:t>C</a:t>
            </a:r>
            <a:r>
              <a:rPr lang="zh-CN" altLang="en-US" sz="2600" dirty="0">
                <a:latin typeface="Times New Roman"/>
                <a:ea typeface="华文细黑"/>
                <a:cs typeface="Times New Roman"/>
              </a:rPr>
              <a:t>项表述与原文矛盾</a:t>
            </a:r>
            <a:r>
              <a:rPr lang="zh-CN" altLang="en-US" sz="2600" dirty="0" smtClean="0">
                <a:latin typeface="Times New Roman"/>
                <a:ea typeface="华文细黑"/>
                <a:cs typeface="Times New Roman"/>
              </a:rPr>
              <a:t>。</a:t>
            </a:r>
            <a:endParaRPr lang="zh-CN" altLang="en-US" sz="2600" dirty="0">
              <a:latin typeface="Times New Roman"/>
              <a:ea typeface="华文细黑"/>
              <a:cs typeface="Times New Roman"/>
            </a:endParaRPr>
          </a:p>
        </p:txBody>
      </p:sp>
    </p:spTree>
    <p:extLst>
      <p:ext uri="{BB962C8B-B14F-4D97-AF65-F5344CB8AC3E}">
        <p14:creationId xmlns:p14="http://schemas.microsoft.com/office/powerpoint/2010/main" val="65123299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267494"/>
            <a:ext cx="87339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根据原文内容，下列理解和分析不正确的一项是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亚里士多德认为悲剧具有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净化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作用。他所说的</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净</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，不是指受众在生理上的发泄，如呼喊、哭泣等</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而是</a:t>
            </a:r>
            <a:r>
              <a:rPr lang="zh-CN" altLang="zh-CN" sz="2600" kern="100" dirty="0">
                <a:latin typeface="Times New Roman"/>
                <a:ea typeface="华文细黑"/>
                <a:cs typeface="Times New Roman"/>
              </a:rPr>
              <a:t>指他们道德、精神和情感的提升。</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人们之所以喜欢欣赏悲剧，是因为悲剧会引起人的悲伤</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畏惧</a:t>
            </a:r>
            <a:r>
              <a:rPr lang="zh-CN" altLang="zh-CN" sz="2600" kern="100" dirty="0">
                <a:latin typeface="Times New Roman"/>
                <a:ea typeface="华文细黑"/>
                <a:cs typeface="Times New Roman"/>
              </a:rPr>
              <a:t>、怜悯，使人在强烈的痛苦中获得一种快感，</a:t>
            </a:r>
            <a:r>
              <a:rPr lang="zh-CN" altLang="zh-CN" sz="2600" kern="100" dirty="0" smtClean="0">
                <a:latin typeface="Times New Roman"/>
                <a:ea typeface="华文细黑"/>
                <a:cs typeface="Times New Roman"/>
              </a:rPr>
              <a:t>所谓</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以悲为美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的意思全在于此</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150856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318591"/>
            <a:ext cx="8821322"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在歌剧《白毛女》的演出过程中，扮演地主黄世仁的</a:t>
            </a:r>
            <a:r>
              <a:rPr lang="zh-CN" altLang="zh-CN" sz="2600" kern="100" dirty="0" smtClean="0">
                <a:latin typeface="Times New Roman"/>
                <a:ea typeface="华文细黑"/>
                <a:cs typeface="Times New Roman"/>
              </a:rPr>
              <a:t>演员</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被</a:t>
            </a:r>
            <a:r>
              <a:rPr lang="zh-CN" altLang="zh-CN" sz="2600" kern="100" dirty="0">
                <a:latin typeface="Times New Roman"/>
                <a:ea typeface="华文细黑"/>
                <a:cs typeface="Times New Roman"/>
              </a:rPr>
              <a:t>激愤的观众殴打的事件，说明人们的实际道德评价是</a:t>
            </a:r>
            <a:r>
              <a:rPr lang="zh-CN" altLang="zh-CN" sz="2600" kern="100" dirty="0" smtClean="0">
                <a:latin typeface="Times New Roman"/>
                <a:ea typeface="华文细黑"/>
                <a:cs typeface="Times New Roman"/>
              </a:rPr>
              <a:t>不</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可能</a:t>
            </a:r>
            <a:r>
              <a:rPr lang="zh-CN" altLang="zh-CN" sz="2600" kern="100" dirty="0">
                <a:latin typeface="Times New Roman"/>
                <a:ea typeface="华文细黑"/>
                <a:cs typeface="Times New Roman"/>
              </a:rPr>
              <a:t>把现实的悲剧作为审美对象的。</a:t>
            </a:r>
            <a:endParaRPr lang="zh-CN" altLang="zh-CN" sz="1050" kern="100" dirty="0">
              <a:latin typeface="宋体"/>
              <a:cs typeface="Courier New"/>
            </a:endParaRPr>
          </a:p>
          <a:p>
            <a:pPr>
              <a:lnSpc>
                <a:spcPct val="150000"/>
              </a:lnSpc>
            </a:pPr>
            <a:r>
              <a:rPr lang="en-US" altLang="zh-CN" sz="2600" dirty="0">
                <a:latin typeface="Times New Roman"/>
                <a:ea typeface="华文细黑"/>
              </a:rPr>
              <a:t>D.</a:t>
            </a:r>
            <a:r>
              <a:rPr lang="zh-CN" altLang="zh-CN" sz="2600" dirty="0">
                <a:latin typeface="Times New Roman"/>
                <a:ea typeface="华文细黑"/>
                <a:cs typeface="Times New Roman"/>
              </a:rPr>
              <a:t>悲剧在表现冲突与毁灭的同时，也表现抗争与拼搏，</a:t>
            </a:r>
            <a:r>
              <a:rPr lang="zh-CN" altLang="zh-CN" sz="2600" dirty="0" smtClean="0">
                <a:latin typeface="Times New Roman"/>
                <a:ea typeface="华文细黑"/>
                <a:cs typeface="Times New Roman"/>
              </a:rPr>
              <a:t>因此</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双方</a:t>
            </a:r>
            <a:r>
              <a:rPr lang="zh-CN" altLang="zh-CN" sz="2600" dirty="0">
                <a:latin typeface="Times New Roman"/>
                <a:ea typeface="华文细黑"/>
                <a:cs typeface="Times New Roman"/>
              </a:rPr>
              <a:t>力量越是悬殊，主体的抗争越是艰难，所体现的</a:t>
            </a:r>
            <a:r>
              <a:rPr lang="zh-CN" altLang="zh-CN" sz="2600" dirty="0" smtClean="0">
                <a:latin typeface="Times New Roman"/>
                <a:ea typeface="华文细黑"/>
                <a:cs typeface="Times New Roman"/>
              </a:rPr>
              <a:t>精神</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就</a:t>
            </a:r>
            <a:r>
              <a:rPr lang="zh-CN" altLang="zh-CN" sz="2600" dirty="0">
                <a:latin typeface="Times New Roman"/>
                <a:ea typeface="华文细黑"/>
                <a:cs typeface="Times New Roman"/>
              </a:rPr>
              <a:t>越强大，悲剧的审美价值也越高。</a:t>
            </a:r>
            <a:endParaRPr lang="zh-CN" altLang="zh-CN" sz="1050" kern="100" dirty="0">
              <a:latin typeface="宋体"/>
              <a:cs typeface="Courier New"/>
            </a:endParaRPr>
          </a:p>
        </p:txBody>
      </p:sp>
    </p:spTree>
    <p:extLst>
      <p:ext uri="{BB962C8B-B14F-4D97-AF65-F5344CB8AC3E}">
        <p14:creationId xmlns:p14="http://schemas.microsoft.com/office/powerpoint/2010/main" val="26205625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92546"/>
            <a:ext cx="8647507" cy="5221942"/>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本题从因果不当的角度设误，考查对文章内容的把握。选文第四段最后一句告诉我们：人们喜欢欣赏悲剧的原因应是</a:t>
            </a:r>
            <a:r>
              <a:rPr lang="en-US" altLang="zh-CN" sz="2600" dirty="0">
                <a:latin typeface="宋体"/>
                <a:ea typeface="华文细黑"/>
                <a:cs typeface="Times New Roman"/>
              </a:rPr>
              <a:t>“</a:t>
            </a:r>
            <a:r>
              <a:rPr lang="zh-CN" altLang="zh-CN" sz="2600" dirty="0">
                <a:latin typeface="Times New Roman"/>
                <a:ea typeface="华文细黑"/>
                <a:cs typeface="Times New Roman"/>
              </a:rPr>
              <a:t>审美主体可以</a:t>
            </a:r>
            <a:r>
              <a:rPr lang="en-US" altLang="zh-CN" sz="2600" dirty="0">
                <a:latin typeface="宋体"/>
                <a:ea typeface="华文细黑"/>
                <a:cs typeface="Times New Roman"/>
              </a:rPr>
              <a:t>‘</a:t>
            </a:r>
            <a:r>
              <a:rPr lang="zh-CN" altLang="zh-CN" sz="2600" dirty="0">
                <a:latin typeface="Times New Roman"/>
                <a:ea typeface="华文细黑"/>
                <a:cs typeface="Times New Roman"/>
              </a:rPr>
              <a:t>审美地</a:t>
            </a:r>
            <a:r>
              <a:rPr lang="en-US" altLang="zh-CN" sz="2600" dirty="0">
                <a:latin typeface="宋体"/>
                <a:ea typeface="华文细黑"/>
                <a:cs typeface="Times New Roman"/>
              </a:rPr>
              <a:t>’</a:t>
            </a:r>
            <a:r>
              <a:rPr lang="zh-CN" altLang="zh-CN" sz="2600" dirty="0">
                <a:latin typeface="Times New Roman"/>
                <a:ea typeface="华文细黑"/>
                <a:cs typeface="Times New Roman"/>
              </a:rPr>
              <a:t>加入悲剧冲突，体验悲剧客体的巨大和狂暴、悲剧主体的抗争和悲痛，从而感受到强烈的震撼和刺激，获得悲剧感和审美愉悦</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Times New Roman"/>
                <a:ea typeface="华文细黑"/>
              </a:rPr>
              <a:t>A</a:t>
            </a:r>
            <a:r>
              <a:rPr lang="zh-CN" altLang="zh-CN" sz="2600" dirty="0">
                <a:latin typeface="Times New Roman"/>
                <a:ea typeface="华文细黑"/>
                <a:cs typeface="Times New Roman"/>
              </a:rPr>
              <a:t>、</a:t>
            </a:r>
            <a:r>
              <a:rPr lang="en-US" altLang="zh-CN" sz="2600" dirty="0">
                <a:latin typeface="Times New Roman"/>
                <a:ea typeface="华文细黑"/>
              </a:rPr>
              <a:t>C</a:t>
            </a:r>
            <a:r>
              <a:rPr lang="zh-CN" altLang="zh-CN" sz="2600" dirty="0">
                <a:latin typeface="Times New Roman"/>
                <a:ea typeface="华文细黑"/>
                <a:cs typeface="Times New Roman"/>
              </a:rPr>
              <a:t>、</a:t>
            </a:r>
            <a:r>
              <a:rPr lang="en-US" altLang="zh-CN" sz="2600" dirty="0">
                <a:latin typeface="Times New Roman"/>
                <a:ea typeface="华文细黑"/>
              </a:rPr>
              <a:t>D</a:t>
            </a:r>
            <a:r>
              <a:rPr lang="zh-CN" altLang="zh-CN" sz="2600" dirty="0">
                <a:latin typeface="Times New Roman"/>
                <a:ea typeface="华文细黑"/>
                <a:cs typeface="Times New Roman"/>
              </a:rPr>
              <a:t>三项表述正确，其信息分别体现在第一段、第三段、第四段中。</a:t>
            </a:r>
            <a:endParaRPr lang="zh-CN" altLang="zh-CN" sz="2600" kern="100" dirty="0">
              <a:solidFill>
                <a:schemeClr val="accent6">
                  <a:lumMod val="75000"/>
                </a:schemeClr>
              </a:solidFill>
              <a:latin typeface="Times New Roman"/>
              <a:ea typeface="华文细黑"/>
              <a:cs typeface="Times New Roman"/>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53125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268" y="1131590"/>
            <a:ext cx="8146343" cy="3298339"/>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该题考查理解和分析文章内容的能力。题干要求是</a:t>
            </a:r>
            <a:r>
              <a:rPr lang="zh-CN" altLang="en-US" sz="2600" kern="100" dirty="0">
                <a:latin typeface="+mj-ea"/>
                <a:ea typeface="+mj-ea"/>
                <a:cs typeface="Times New Roman"/>
              </a:rPr>
              <a:t>“</a:t>
            </a:r>
            <a:r>
              <a:rPr lang="zh-CN" altLang="en-US" sz="2600" kern="100" dirty="0">
                <a:latin typeface="Times New Roman"/>
                <a:ea typeface="华文细黑"/>
                <a:cs typeface="Times New Roman"/>
              </a:rPr>
              <a:t>根据原文内容</a:t>
            </a:r>
            <a:r>
              <a:rPr lang="zh-CN" altLang="en-US" sz="2600" kern="100" dirty="0">
                <a:latin typeface="+mj-ea"/>
                <a:ea typeface="+mj-ea"/>
                <a:cs typeface="Times New Roman"/>
              </a:rPr>
              <a:t>”</a:t>
            </a:r>
            <a:r>
              <a:rPr lang="zh-CN" altLang="en-US" sz="2600" kern="100" dirty="0">
                <a:latin typeface="Times New Roman"/>
                <a:ea typeface="华文细黑"/>
                <a:cs typeface="Times New Roman"/>
              </a:rPr>
              <a:t>，其中含有从文中已知信息推出未知信息或隐含的信息的意思。这不仅丰富了阅读的内容，也显示了阅读中的能动性创造。这是近几年论述类文章命题的一个主要题型，必须予以关注。</a:t>
            </a:r>
            <a:endParaRPr lang="zh-CN" altLang="zh-CN" sz="1050" kern="100" dirty="0">
              <a:latin typeface="宋体"/>
              <a:cs typeface="Courier New"/>
            </a:endParaRPr>
          </a:p>
        </p:txBody>
      </p:sp>
    </p:spTree>
    <p:extLst>
      <p:ext uri="{BB962C8B-B14F-4D97-AF65-F5344CB8AC3E}">
        <p14:creationId xmlns:p14="http://schemas.microsoft.com/office/powerpoint/2010/main" val="194877695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123478"/>
            <a:ext cx="8647507" cy="610616"/>
          </a:xfrm>
          <a:prstGeom prst="rect">
            <a:avLst/>
          </a:prstGeom>
        </p:spPr>
        <p:txBody>
          <a:bodyPr>
            <a:spAutoFit/>
          </a:bodyPr>
          <a:lstStyle/>
          <a:p>
            <a:pPr algn="ctr">
              <a:lnSpc>
                <a:spcPts val="4500"/>
              </a:lnSpc>
              <a:spcAft>
                <a:spcPts val="0"/>
              </a:spcAft>
            </a:pPr>
            <a:r>
              <a:rPr lang="zh-CN" altLang="zh-CN" sz="2800" b="1" kern="100" dirty="0">
                <a:solidFill>
                  <a:srgbClr val="0000FF"/>
                </a:solidFill>
                <a:latin typeface="微软雅黑" pitchFamily="34" charset="-122"/>
                <a:ea typeface="微软雅黑" pitchFamily="34" charset="-122"/>
                <a:cs typeface="Times New Roman"/>
              </a:rPr>
              <a:t>命题探究及备考</a:t>
            </a:r>
            <a:r>
              <a:rPr lang="zh-CN" altLang="zh-CN" sz="2800" b="1" kern="100" dirty="0" smtClean="0">
                <a:solidFill>
                  <a:srgbClr val="0000FF"/>
                </a:solidFill>
                <a:latin typeface="微软雅黑" pitchFamily="34" charset="-122"/>
                <a:ea typeface="微软雅黑" pitchFamily="34" charset="-122"/>
                <a:cs typeface="Times New Roman"/>
              </a:rPr>
              <a:t>启示</a:t>
            </a:r>
            <a:endParaRPr lang="zh-CN" altLang="zh-CN" sz="2800" b="1" kern="100" dirty="0">
              <a:solidFill>
                <a:srgbClr val="0000FF"/>
              </a:solidFill>
              <a:latin typeface="微软雅黑" pitchFamily="34" charset="-122"/>
              <a:ea typeface="微软雅黑" pitchFamily="34" charset="-122"/>
              <a:cs typeface="Times New Roman"/>
            </a:endParaRPr>
          </a:p>
        </p:txBody>
      </p:sp>
      <p:sp>
        <p:nvSpPr>
          <p:cNvPr id="4" name="矩形 3"/>
          <p:cNvSpPr/>
          <p:nvPr/>
        </p:nvSpPr>
        <p:spPr>
          <a:xfrm>
            <a:off x="251520" y="815086"/>
            <a:ext cx="8647507" cy="4270400"/>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1.</a:t>
            </a:r>
            <a:r>
              <a:rPr lang="zh-CN" altLang="en-US" sz="2600" kern="100" dirty="0">
                <a:latin typeface="Times New Roman"/>
                <a:ea typeface="华文细黑"/>
                <a:cs typeface="Courier New"/>
              </a:rPr>
              <a:t>新课标卷在论述类文章阅读考查方面有何特点？</a:t>
            </a:r>
            <a:endParaRPr lang="zh-CN" altLang="zh-CN" sz="260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Courier New"/>
              </a:rPr>
              <a:t>(1)</a:t>
            </a:r>
            <a:r>
              <a:rPr lang="zh-CN" altLang="zh-CN" sz="2600" kern="100" dirty="0">
                <a:solidFill>
                  <a:schemeClr val="accent6">
                    <a:lumMod val="75000"/>
                  </a:schemeClr>
                </a:solidFill>
                <a:latin typeface="Times New Roman"/>
                <a:ea typeface="华文细黑"/>
                <a:cs typeface="Times New Roman"/>
              </a:rPr>
              <a:t>选文多为社科论文，专业性强，学术味浓，阅读起来有一定难度。</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solidFill>
                  <a:schemeClr val="accent6">
                    <a:lumMod val="75000"/>
                  </a:schemeClr>
                </a:solidFill>
                <a:latin typeface="Times New Roman"/>
                <a:ea typeface="华文细黑"/>
                <a:cs typeface="Courier New"/>
              </a:rPr>
              <a:t>(2)</a:t>
            </a:r>
            <a:r>
              <a:rPr lang="zh-CN" altLang="zh-CN" sz="2600" kern="100" dirty="0">
                <a:solidFill>
                  <a:schemeClr val="accent6">
                    <a:lumMod val="75000"/>
                  </a:schemeClr>
                </a:solidFill>
                <a:latin typeface="Times New Roman"/>
                <a:ea typeface="华文细黑"/>
                <a:cs typeface="Times New Roman"/>
              </a:rPr>
              <a:t>考查的重心放在对重要概念、句子的理解上，筛选并整合文中信息上，分析概括作者的观点态度上，根据内容推断出新的结论上。</a:t>
            </a:r>
            <a:endParaRPr lang="zh-CN" altLang="zh-CN" sz="1050" kern="100" dirty="0">
              <a:solidFill>
                <a:schemeClr val="accent6">
                  <a:lumMod val="75000"/>
                </a:schemeClr>
              </a:solidFill>
              <a:latin typeface="宋体"/>
              <a:cs typeface="Courier New"/>
            </a:endParaRPr>
          </a:p>
          <a:p>
            <a:pPr algn="just">
              <a:lnSpc>
                <a:spcPct val="150000"/>
              </a:lnSpc>
              <a:spcAft>
                <a:spcPts val="0"/>
              </a:spcAft>
            </a:pPr>
            <a:r>
              <a:rPr lang="en-US" altLang="zh-CN" sz="2600" kern="100" dirty="0">
                <a:solidFill>
                  <a:schemeClr val="accent6">
                    <a:lumMod val="75000"/>
                  </a:schemeClr>
                </a:solidFill>
                <a:latin typeface="Times New Roman"/>
                <a:ea typeface="华文细黑"/>
                <a:cs typeface="Courier New"/>
              </a:rPr>
              <a:t>(3)</a:t>
            </a:r>
            <a:r>
              <a:rPr lang="zh-CN" altLang="zh-CN" sz="2600" kern="100" dirty="0">
                <a:solidFill>
                  <a:schemeClr val="accent6">
                    <a:lumMod val="75000"/>
                  </a:schemeClr>
                </a:solidFill>
                <a:latin typeface="Times New Roman"/>
                <a:ea typeface="华文细黑"/>
                <a:cs typeface="Times New Roman"/>
              </a:rPr>
              <a:t>题型全为客观选择性，几乎全为</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负选</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型</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66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965" y="51470"/>
            <a:ext cx="8647507" cy="4685065"/>
          </a:xfrm>
          <a:prstGeom prst="rect">
            <a:avLst/>
          </a:prstGeom>
        </p:spPr>
        <p:txBody>
          <a:bodyPr>
            <a:spAutoFit/>
          </a:bodyPr>
          <a:lstStyle/>
          <a:p>
            <a:pPr algn="just">
              <a:lnSpc>
                <a:spcPct val="140000"/>
              </a:lnSpc>
              <a:spcAft>
                <a:spcPts val="0"/>
              </a:spcAft>
            </a:pPr>
            <a:r>
              <a:rPr lang="en-US" altLang="zh-CN" sz="2400" kern="100" dirty="0">
                <a:latin typeface="Times New Roman"/>
                <a:ea typeface="华文细黑"/>
                <a:cs typeface="Courier New"/>
              </a:rPr>
              <a:t>2.</a:t>
            </a:r>
            <a:r>
              <a:rPr lang="zh-CN" altLang="en-US" sz="2400" kern="100" dirty="0">
                <a:latin typeface="Times New Roman"/>
                <a:ea typeface="华文细黑"/>
                <a:cs typeface="Courier New"/>
              </a:rPr>
              <a:t>新课标卷考查论述类文章阅读的特点对于论述类文章复习来说有何启示？</a:t>
            </a:r>
            <a:endParaRPr lang="zh-CN" altLang="zh-CN" sz="2400" kern="100" dirty="0" smtClean="0">
              <a:latin typeface="宋体"/>
              <a:cs typeface="Courier New"/>
            </a:endParaRPr>
          </a:p>
          <a:p>
            <a:pPr algn="just">
              <a:lnSpc>
                <a:spcPct val="140000"/>
              </a:lnSpc>
              <a:spcAft>
                <a:spcPts val="0"/>
              </a:spcAft>
            </a:pPr>
            <a:r>
              <a:rPr lang="zh-CN" altLang="zh-CN" sz="2400" kern="100" dirty="0" smtClean="0">
                <a:solidFill>
                  <a:srgbClr val="0000FF"/>
                </a:solidFill>
                <a:latin typeface="Times New Roman"/>
                <a:ea typeface="华文细黑"/>
                <a:cs typeface="Times New Roman"/>
              </a:rPr>
              <a:t>答案</a:t>
            </a:r>
            <a:r>
              <a:rPr lang="zh-CN" altLang="zh-CN" sz="2400" kern="100" dirty="0" smtClean="0">
                <a:latin typeface="Times New Roman"/>
                <a:ea typeface="华文细黑"/>
                <a:cs typeface="Times New Roman"/>
              </a:rPr>
              <a:t>　</a:t>
            </a:r>
            <a:r>
              <a:rPr lang="en-US" altLang="zh-CN" sz="2400" kern="100" dirty="0">
                <a:solidFill>
                  <a:schemeClr val="accent6">
                    <a:lumMod val="75000"/>
                  </a:schemeClr>
                </a:solidFill>
                <a:latin typeface="Times New Roman"/>
                <a:ea typeface="华文细黑"/>
                <a:cs typeface="Courier New"/>
              </a:rPr>
              <a:t>(1)</a:t>
            </a:r>
            <a:r>
              <a:rPr lang="zh-CN" altLang="zh-CN" sz="2400" kern="100" dirty="0">
                <a:solidFill>
                  <a:schemeClr val="accent6">
                    <a:lumMod val="75000"/>
                  </a:schemeClr>
                </a:solidFill>
                <a:latin typeface="Times New Roman"/>
                <a:ea typeface="华文细黑"/>
                <a:cs typeface="Times New Roman"/>
              </a:rPr>
              <a:t>加强对文章的阅读理解，尤其注意整体把握。社科论文看似艰深，其实只要按照论述类文章阅读的一般规律，抓住关键句</a:t>
            </a:r>
            <a:r>
              <a:rPr lang="en-US" altLang="zh-CN" sz="2400" kern="100" dirty="0">
                <a:solidFill>
                  <a:schemeClr val="accent6">
                    <a:lumMod val="75000"/>
                  </a:schemeClr>
                </a:solidFill>
                <a:latin typeface="Times New Roman"/>
                <a:ea typeface="华文细黑"/>
                <a:cs typeface="Courier New"/>
              </a:rPr>
              <a:t>(</a:t>
            </a:r>
            <a:r>
              <a:rPr lang="zh-CN" altLang="zh-CN" sz="2400" kern="100" dirty="0">
                <a:solidFill>
                  <a:schemeClr val="accent6">
                    <a:lumMod val="75000"/>
                  </a:schemeClr>
                </a:solidFill>
                <a:latin typeface="Times New Roman"/>
                <a:ea typeface="华文细黑"/>
                <a:cs typeface="Times New Roman"/>
              </a:rPr>
              <a:t>中心句、过渡句、文眼句等</a:t>
            </a:r>
            <a:r>
              <a:rPr lang="en-US" altLang="zh-CN" sz="2400" kern="100" dirty="0">
                <a:solidFill>
                  <a:schemeClr val="accent6">
                    <a:lumMod val="75000"/>
                  </a:schemeClr>
                </a:solidFill>
                <a:latin typeface="Times New Roman"/>
                <a:ea typeface="华文细黑"/>
                <a:cs typeface="Courier New"/>
              </a:rPr>
              <a:t>)</a:t>
            </a:r>
            <a:r>
              <a:rPr lang="zh-CN" altLang="zh-CN" sz="2400" kern="100" dirty="0">
                <a:solidFill>
                  <a:schemeClr val="accent6">
                    <a:lumMod val="75000"/>
                  </a:schemeClr>
                </a:solidFill>
                <a:latin typeface="Times New Roman"/>
                <a:ea typeface="华文细黑"/>
                <a:cs typeface="Times New Roman"/>
              </a:rPr>
              <a:t>找出论点与论据，把握住观点与材料的关系，还是好理解的。平时应多读一些，心理适应性就强，畏难心理就少了些。阅读时应平心静气，潜下心去。</a:t>
            </a:r>
            <a:endParaRPr lang="zh-CN" altLang="zh-CN" sz="2400" kern="100" dirty="0">
              <a:solidFill>
                <a:schemeClr val="accent6">
                  <a:lumMod val="75000"/>
                </a:schemeClr>
              </a:solidFill>
              <a:latin typeface="宋体"/>
              <a:cs typeface="Courier New"/>
            </a:endParaRPr>
          </a:p>
          <a:p>
            <a:pPr>
              <a:lnSpc>
                <a:spcPct val="140000"/>
              </a:lnSpc>
            </a:pPr>
            <a:r>
              <a:rPr lang="en-US" altLang="zh-CN" sz="2400" dirty="0">
                <a:solidFill>
                  <a:schemeClr val="accent6">
                    <a:lumMod val="75000"/>
                  </a:schemeClr>
                </a:solidFill>
                <a:latin typeface="Times New Roman"/>
                <a:ea typeface="华文细黑"/>
              </a:rPr>
              <a:t>(2)</a:t>
            </a:r>
            <a:r>
              <a:rPr lang="zh-CN" altLang="zh-CN" sz="2400" dirty="0">
                <a:solidFill>
                  <a:schemeClr val="accent6">
                    <a:lumMod val="75000"/>
                  </a:schemeClr>
                </a:solidFill>
                <a:latin typeface="Times New Roman"/>
                <a:ea typeface="华文细黑"/>
                <a:cs typeface="Times New Roman"/>
              </a:rPr>
              <a:t>针对全为客观选择题的命题特点，强化</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比对法</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的训练</a:t>
            </a:r>
            <a:r>
              <a:rPr lang="en-US" altLang="zh-CN" sz="2400" dirty="0">
                <a:solidFill>
                  <a:schemeClr val="accent6">
                    <a:lumMod val="75000"/>
                  </a:schemeClr>
                </a:solidFill>
                <a:latin typeface="Times New Roman"/>
                <a:ea typeface="华文细黑"/>
              </a:rPr>
              <a:t>(</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比对法</a:t>
            </a:r>
            <a:r>
              <a:rPr lang="en-US" altLang="zh-CN" sz="2400" dirty="0">
                <a:solidFill>
                  <a:schemeClr val="accent6">
                    <a:lumMod val="75000"/>
                  </a:schemeClr>
                </a:solidFill>
                <a:latin typeface="宋体"/>
                <a:ea typeface="华文细黑"/>
                <a:cs typeface="Times New Roman"/>
              </a:rPr>
              <a:t>”</a:t>
            </a:r>
            <a:r>
              <a:rPr lang="zh-CN" altLang="zh-CN" sz="2400" dirty="0">
                <a:solidFill>
                  <a:schemeClr val="accent6">
                    <a:lumMod val="75000"/>
                  </a:schemeClr>
                </a:solidFill>
                <a:latin typeface="Times New Roman"/>
                <a:ea typeface="华文细黑"/>
                <a:cs typeface="Times New Roman"/>
              </a:rPr>
              <a:t>内容见本章专题二</a:t>
            </a:r>
            <a:r>
              <a:rPr lang="en-US" altLang="zh-CN" sz="2400" dirty="0">
                <a:solidFill>
                  <a:schemeClr val="accent6">
                    <a:lumMod val="75000"/>
                  </a:schemeClr>
                </a:solidFill>
                <a:latin typeface="Times New Roman"/>
                <a:ea typeface="华文细黑"/>
              </a:rPr>
              <a:t>)</a:t>
            </a:r>
            <a:r>
              <a:rPr lang="zh-CN" altLang="zh-CN" sz="2400" dirty="0">
                <a:solidFill>
                  <a:schemeClr val="accent6">
                    <a:lumMod val="75000"/>
                  </a:schemeClr>
                </a:solidFill>
                <a:latin typeface="Times New Roman"/>
                <a:ea typeface="华文细黑"/>
                <a:cs typeface="Times New Roman"/>
              </a:rPr>
              <a:t>。</a:t>
            </a:r>
            <a:endParaRPr lang="zh-CN" altLang="zh-CN" sz="24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96392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591" y="555526"/>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献诗陈志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，一种情况是指卿士通过贡献诗歌</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向</a:t>
            </a:r>
            <a:r>
              <a:rPr lang="zh-CN" altLang="zh-CN" sz="2600" kern="100" dirty="0">
                <a:latin typeface="Times New Roman"/>
                <a:ea typeface="华文细黑"/>
                <a:cs typeface="Times New Roman"/>
              </a:rPr>
              <a:t>国君或同僚陈述自己的心意，以达到颂美或者讽谏</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目的</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600" dirty="0">
                <a:latin typeface="Times New Roman"/>
                <a:ea typeface="华文细黑"/>
              </a:rPr>
              <a:t>D.</a:t>
            </a:r>
            <a:r>
              <a:rPr lang="zh-CN" altLang="zh-CN" sz="2600" dirty="0">
                <a:latin typeface="Times New Roman"/>
                <a:ea typeface="华文细黑"/>
                <a:cs typeface="Times New Roman"/>
              </a:rPr>
              <a:t>在古籍记载中，卿士</a:t>
            </a:r>
            <a:r>
              <a:rPr lang="en-US" altLang="zh-CN" sz="2600" dirty="0">
                <a:latin typeface="宋体"/>
                <a:ea typeface="华文细黑"/>
                <a:cs typeface="Times New Roman"/>
              </a:rPr>
              <a:t>“</a:t>
            </a:r>
            <a:r>
              <a:rPr lang="zh-CN" altLang="zh-CN" sz="2600" dirty="0">
                <a:latin typeface="Times New Roman"/>
                <a:ea typeface="华文细黑"/>
                <a:cs typeface="Times New Roman"/>
              </a:rPr>
              <a:t>献诗</a:t>
            </a:r>
            <a:r>
              <a:rPr lang="en-US" altLang="zh-CN" sz="2600" dirty="0">
                <a:latin typeface="宋体"/>
                <a:ea typeface="华文细黑"/>
                <a:cs typeface="Times New Roman"/>
              </a:rPr>
              <a:t>”</a:t>
            </a:r>
            <a:r>
              <a:rPr lang="zh-CN" altLang="zh-CN" sz="2600" dirty="0">
                <a:latin typeface="Times New Roman"/>
                <a:ea typeface="华文细黑"/>
                <a:cs typeface="Times New Roman"/>
              </a:rPr>
              <a:t>经常和</a:t>
            </a:r>
            <a:r>
              <a:rPr lang="en-US" altLang="zh-CN" sz="2600" dirty="0">
                <a:latin typeface="宋体"/>
                <a:ea typeface="华文细黑"/>
                <a:cs typeface="Times New Roman"/>
              </a:rPr>
              <a:t>“</a:t>
            </a:r>
            <a:r>
              <a:rPr lang="zh-CN" altLang="zh-CN" sz="2600" dirty="0">
                <a:latin typeface="Times New Roman"/>
                <a:ea typeface="华文细黑"/>
                <a:cs typeface="Times New Roman"/>
              </a:rPr>
              <a:t>瞽献曲</a:t>
            </a:r>
            <a:r>
              <a:rPr lang="en-US" altLang="zh-CN" sz="2600" dirty="0">
                <a:latin typeface="宋体"/>
                <a:ea typeface="华文细黑"/>
                <a:cs typeface="Times New Roman"/>
              </a:rPr>
              <a:t>”“</a:t>
            </a:r>
            <a:r>
              <a:rPr lang="zh-CN" altLang="zh-CN" sz="2600" dirty="0">
                <a:latin typeface="Times New Roman"/>
                <a:ea typeface="华文细黑"/>
                <a:cs typeface="Times New Roman"/>
              </a:rPr>
              <a:t>矇诵</a:t>
            </a:r>
            <a:r>
              <a:rPr lang="en-US" altLang="zh-CN" sz="2600" dirty="0" smtClean="0">
                <a:latin typeface="宋体"/>
                <a:ea typeface="华文细黑"/>
                <a:cs typeface="Times New Roman"/>
              </a:rPr>
              <a:t>”</a:t>
            </a:r>
          </a:p>
          <a:p>
            <a:pPr>
              <a:lnSpc>
                <a:spcPct val="150000"/>
              </a:lnSpc>
            </a:pPr>
            <a:r>
              <a:rPr lang="en-US" altLang="zh-CN" sz="2600" dirty="0">
                <a:latin typeface="宋体"/>
                <a:ea typeface="华文细黑"/>
                <a:cs typeface="Times New Roman"/>
              </a:rPr>
              <a:t> </a:t>
            </a:r>
            <a:r>
              <a:rPr lang="en-US" altLang="zh-CN" sz="2600" dirty="0" smtClean="0">
                <a:latin typeface="宋体"/>
                <a:ea typeface="华文细黑"/>
                <a:cs typeface="Times New Roman"/>
              </a:rPr>
              <a:t> </a:t>
            </a:r>
            <a:r>
              <a:rPr lang="zh-CN" altLang="zh-CN" sz="2600" dirty="0" smtClean="0">
                <a:latin typeface="Times New Roman"/>
                <a:ea typeface="华文细黑"/>
                <a:cs typeface="Times New Roman"/>
              </a:rPr>
              <a:t>等</a:t>
            </a:r>
            <a:r>
              <a:rPr lang="zh-CN" altLang="zh-CN" sz="2600" dirty="0">
                <a:latin typeface="Times New Roman"/>
                <a:ea typeface="华文细黑"/>
                <a:cs typeface="Times New Roman"/>
              </a:rPr>
              <a:t>一起出现，是因为卿士做诗以后，总是通过乐工的</a:t>
            </a:r>
            <a:r>
              <a:rPr lang="zh-CN" altLang="zh-CN" sz="2600" dirty="0" smtClean="0">
                <a:latin typeface="Times New Roman"/>
                <a:ea typeface="华文细黑"/>
                <a:cs typeface="Times New Roman"/>
              </a:rPr>
              <a:t>演</a:t>
            </a:r>
            <a:endParaRPr lang="en-US" altLang="zh-CN" sz="2600" dirty="0" smtClean="0">
              <a:latin typeface="Times New Roman"/>
              <a:ea typeface="华文细黑"/>
              <a:cs typeface="Times New Roman"/>
            </a:endParaRPr>
          </a:p>
          <a:p>
            <a:pPr>
              <a:lnSpc>
                <a:spcPct val="15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唱</a:t>
            </a:r>
            <a:r>
              <a:rPr lang="zh-CN" altLang="zh-CN" sz="2600" dirty="0">
                <a:latin typeface="Times New Roman"/>
                <a:ea typeface="华文细黑"/>
                <a:cs typeface="Times New Roman"/>
              </a:rPr>
              <a:t>来呈献</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5524750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23096"/>
            <a:ext cx="8682466" cy="3372790"/>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《诗经》中的作品原来是普通的诗歌，并没有深刻的含意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表述错误。第二段中说诗歌用以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颂美或讽谏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，发泄、申诉冤屈或不幸，可见《诗经》的作品具有深刻的含意。</a:t>
            </a:r>
            <a:endParaRPr lang="zh-CN" altLang="zh-CN" sz="1050" kern="100" dirty="0">
              <a:latin typeface="宋体"/>
              <a:cs typeface="Courier New"/>
            </a:endParaRPr>
          </a:p>
          <a:p>
            <a:pPr algn="just">
              <a:lnSpc>
                <a:spcPts val="5000"/>
              </a:lnSpc>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A</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89527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06" y="915566"/>
            <a:ext cx="8547151"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该题重点考查</a:t>
            </a:r>
            <a:r>
              <a:rPr lang="en-US" altLang="zh-CN" sz="2600" dirty="0">
                <a:latin typeface="宋体"/>
                <a:ea typeface="华文细黑"/>
                <a:cs typeface="Times New Roman"/>
              </a:rPr>
              <a:t>“</a:t>
            </a:r>
            <a:r>
              <a:rPr lang="zh-CN" altLang="zh-CN" sz="2600" dirty="0">
                <a:latin typeface="Times New Roman"/>
                <a:ea typeface="华文细黑"/>
                <a:cs typeface="Times New Roman"/>
              </a:rPr>
              <a:t>分析概括作者在文中的观点态度</a:t>
            </a:r>
            <a:r>
              <a:rPr lang="en-US" altLang="zh-CN" sz="2600" dirty="0">
                <a:latin typeface="宋体"/>
                <a:ea typeface="华文细黑"/>
                <a:cs typeface="Times New Roman"/>
              </a:rPr>
              <a:t>”</a:t>
            </a:r>
            <a:r>
              <a:rPr lang="zh-CN" altLang="zh-CN" sz="2600" dirty="0">
                <a:latin typeface="Times New Roman"/>
                <a:ea typeface="华文细黑"/>
                <a:cs typeface="Times New Roman"/>
              </a:rPr>
              <a:t>的能力，题干要求范围明确，且要选出</a:t>
            </a:r>
            <a:r>
              <a:rPr lang="en-US" altLang="zh-CN" sz="2600" dirty="0">
                <a:latin typeface="宋体"/>
                <a:ea typeface="华文细黑"/>
                <a:cs typeface="Times New Roman"/>
              </a:rPr>
              <a:t>“</a:t>
            </a:r>
            <a:r>
              <a:rPr lang="zh-CN" altLang="zh-CN" sz="2600" dirty="0">
                <a:latin typeface="Times New Roman"/>
                <a:ea typeface="华文细黑"/>
                <a:cs typeface="Times New Roman"/>
              </a:rPr>
              <a:t>不正确的一项</a:t>
            </a:r>
            <a:r>
              <a:rPr lang="en-US" altLang="zh-CN" sz="2600" dirty="0">
                <a:latin typeface="宋体"/>
                <a:ea typeface="华文细黑"/>
                <a:cs typeface="Times New Roman"/>
              </a:rPr>
              <a:t>”</a:t>
            </a:r>
            <a:r>
              <a:rPr lang="zh-CN" altLang="zh-CN" sz="2600" dirty="0">
                <a:latin typeface="Times New Roman"/>
                <a:ea typeface="华文细黑"/>
                <a:cs typeface="Times New Roman"/>
              </a:rPr>
              <a:t>，难度不大。</a:t>
            </a:r>
            <a:r>
              <a:rPr lang="en-US" altLang="zh-CN" sz="2600" dirty="0">
                <a:latin typeface="Times New Roman"/>
                <a:ea typeface="华文细黑"/>
              </a:rPr>
              <a:t>A</a:t>
            </a:r>
            <a:r>
              <a:rPr lang="zh-CN" altLang="zh-CN" sz="2600" dirty="0">
                <a:latin typeface="Times New Roman"/>
                <a:ea typeface="华文细黑"/>
                <a:cs typeface="Times New Roman"/>
              </a:rPr>
              <a:t>项错在添加的</a:t>
            </a:r>
            <a:r>
              <a:rPr lang="en-US" altLang="zh-CN" sz="2600" dirty="0">
                <a:latin typeface="宋体"/>
                <a:ea typeface="华文细黑"/>
                <a:cs typeface="Times New Roman"/>
              </a:rPr>
              <a:t>“</a:t>
            </a:r>
            <a:r>
              <a:rPr lang="zh-CN" altLang="zh-CN" sz="2600" dirty="0">
                <a:latin typeface="Times New Roman"/>
                <a:ea typeface="华文细黑"/>
                <a:cs typeface="Times New Roman"/>
              </a:rPr>
              <a:t>并没有深刻的含意</a:t>
            </a:r>
            <a:r>
              <a:rPr lang="en-US" altLang="zh-CN" sz="2600" dirty="0">
                <a:latin typeface="宋体"/>
                <a:ea typeface="华文细黑"/>
                <a:cs typeface="Times New Roman"/>
              </a:rPr>
              <a:t>”</a:t>
            </a:r>
            <a:r>
              <a:rPr lang="zh-CN" altLang="zh-CN" sz="2600" dirty="0">
                <a:latin typeface="Times New Roman"/>
                <a:ea typeface="华文细黑"/>
                <a:cs typeface="Times New Roman"/>
              </a:rPr>
              <a:t>于文无据。做选择题要善于比对，尤其注意命题者添加的词语是否有根据。</a:t>
            </a:r>
            <a:endParaRPr lang="zh-CN" altLang="zh-CN" sz="1050" kern="100" dirty="0">
              <a:latin typeface="宋体"/>
              <a:cs typeface="Courier New"/>
            </a:endParaRPr>
          </a:p>
        </p:txBody>
      </p:sp>
    </p:spTree>
    <p:extLst>
      <p:ext uri="{BB962C8B-B14F-4D97-AF65-F5344CB8AC3E}">
        <p14:creationId xmlns:p14="http://schemas.microsoft.com/office/powerpoint/2010/main" val="2025754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332" y="142855"/>
            <a:ext cx="8856984"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下列理解和分析，不符合原文意思的一项是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宋国人民讥笑败军之将华元的诗歌，也是用来作为表情</a:t>
            </a:r>
            <a:r>
              <a:rPr lang="zh-CN" altLang="zh-CN" sz="2600" kern="100" dirty="0" smtClean="0">
                <a:latin typeface="Times New Roman"/>
                <a:ea typeface="华文细黑"/>
                <a:cs typeface="Times New Roman"/>
              </a:rPr>
              <a:t>达</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意</a:t>
            </a:r>
            <a:r>
              <a:rPr lang="zh-CN" altLang="zh-CN" sz="2600" kern="100" dirty="0">
                <a:latin typeface="Times New Roman"/>
                <a:ea typeface="华文细黑"/>
                <a:cs typeface="Times New Roman"/>
              </a:rPr>
              <a:t>的工具，所以从性质上说，跟卿士的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献诗陈志</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没有</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什么不同</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古人在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赋诗言志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时所言的志，往往不为原诗所具有</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而是</a:t>
            </a:r>
            <a:r>
              <a:rPr lang="zh-CN" altLang="zh-CN" sz="2600" kern="100" dirty="0">
                <a:latin typeface="Times New Roman"/>
                <a:ea typeface="华文细黑"/>
                <a:cs typeface="Times New Roman"/>
              </a:rPr>
              <a:t>赋诗者采用断章取义的办法，寄托在诗中某些句子</a:t>
            </a:r>
            <a:r>
              <a:rPr lang="zh-CN" altLang="zh-CN" sz="2600" kern="100" dirty="0" smtClean="0">
                <a:latin typeface="Times New Roman"/>
                <a:ea typeface="华文细黑"/>
                <a:cs typeface="Times New Roman"/>
              </a:rPr>
              <a:t>之</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上</a:t>
            </a:r>
            <a:r>
              <a:rPr lang="zh-CN" altLang="zh-CN" sz="2600" kern="100" dirty="0">
                <a:latin typeface="Times New Roman"/>
                <a:ea typeface="华文细黑"/>
                <a:cs typeface="Times New Roman"/>
              </a:rPr>
              <a:t>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69571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332" y="182195"/>
            <a:ext cx="8856984" cy="3693319"/>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子展借用《诗经</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郑</a:t>
            </a:r>
            <a:r>
              <a:rPr lang="zh-CN" altLang="zh-CN" sz="2600" kern="100" dirty="0">
                <a:latin typeface="Times New Roman"/>
                <a:ea typeface="华文细黑"/>
                <a:cs typeface="Times New Roman"/>
              </a:rPr>
              <a:t>风</a:t>
            </a:r>
            <a:r>
              <a:rPr lang="en-US" altLang="zh-CN" sz="2600" kern="100" dirty="0" smtClean="0">
                <a:latin typeface="Times New Roman"/>
                <a:ea typeface="华文细黑"/>
                <a:cs typeface="Courier New"/>
              </a:rPr>
              <a:t>· </a:t>
            </a:r>
            <a:r>
              <a:rPr lang="zh-CN" altLang="zh-CN" sz="2600" kern="100" dirty="0" smtClean="0">
                <a:latin typeface="Times New Roman"/>
                <a:ea typeface="华文细黑"/>
                <a:cs typeface="Times New Roman"/>
              </a:rPr>
              <a:t>将</a:t>
            </a:r>
            <a:r>
              <a:rPr lang="zh-CN" altLang="zh-CN" sz="2600" kern="100" dirty="0">
                <a:latin typeface="Times New Roman"/>
                <a:ea typeface="华文细黑"/>
                <a:cs typeface="Times New Roman"/>
              </a:rPr>
              <a:t>仲子》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人之多言，亦可畏也</a:t>
            </a:r>
            <a:r>
              <a:rPr lang="en-US" altLang="zh-CN" sz="2600" kern="100" dirty="0" smtClean="0">
                <a:latin typeface="宋体"/>
                <a:ea typeface="华文细黑"/>
                <a:cs typeface="Times New Roman"/>
              </a:rPr>
              <a:t>”</a:t>
            </a:r>
            <a:br>
              <a:rPr lang="en-US" altLang="zh-CN" sz="2600" kern="100" dirty="0" smtClean="0">
                <a:latin typeface="宋体"/>
                <a:ea typeface="华文细黑"/>
                <a:cs typeface="Times New Roman"/>
              </a:rPr>
            </a:b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一句话</a:t>
            </a:r>
            <a:r>
              <a:rPr lang="zh-CN" altLang="zh-CN" sz="2600" kern="100" dirty="0">
                <a:latin typeface="Times New Roman"/>
                <a:ea typeface="华文细黑"/>
                <a:cs typeface="Times New Roman"/>
              </a:rPr>
              <a:t>，他的意思是叛臣的一面之词令人担心，请晋</a:t>
            </a:r>
            <a:r>
              <a:rPr lang="zh-CN" altLang="zh-CN" sz="2600" kern="100" dirty="0" smtClean="0">
                <a:latin typeface="Times New Roman"/>
                <a:ea typeface="华文细黑"/>
                <a:cs typeface="Times New Roman"/>
              </a:rPr>
              <a:t>侯</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不要</a:t>
            </a:r>
            <a:r>
              <a:rPr lang="zh-CN" altLang="zh-CN" sz="2600" kern="100" dirty="0">
                <a:latin typeface="Times New Roman"/>
                <a:ea typeface="华文细黑"/>
                <a:cs typeface="Times New Roman"/>
              </a:rPr>
              <a:t>听信</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nSpc>
                <a:spcPct val="150000"/>
              </a:lnSpc>
            </a:pPr>
            <a:r>
              <a:rPr lang="en-US" altLang="zh-CN" sz="2600" dirty="0">
                <a:solidFill>
                  <a:prstClr val="black"/>
                </a:solidFill>
                <a:latin typeface="Times New Roman"/>
                <a:ea typeface="华文细黑"/>
              </a:rPr>
              <a:t>D.</a:t>
            </a:r>
            <a:r>
              <a:rPr lang="zh-CN" altLang="zh-CN" sz="2600" dirty="0">
                <a:solidFill>
                  <a:prstClr val="black"/>
                </a:solidFill>
                <a:latin typeface="Times New Roman"/>
                <a:ea typeface="华文细黑"/>
                <a:cs typeface="Times New Roman"/>
              </a:rPr>
              <a:t>到孔子时代，新音乐逐渐兴起，古乐逐渐失传，由此</a:t>
            </a:r>
            <a:r>
              <a:rPr lang="zh-CN" altLang="zh-CN" sz="2600" dirty="0" smtClean="0">
                <a:solidFill>
                  <a:prstClr val="black"/>
                </a:solidFill>
                <a:latin typeface="Times New Roman"/>
                <a:ea typeface="华文细黑"/>
                <a:cs typeface="Times New Roman"/>
              </a:rPr>
              <a:t>造成</a:t>
            </a:r>
            <a:r>
              <a:rPr lang="en-US" altLang="zh-CN" sz="2600" dirty="0" smtClean="0">
                <a:solidFill>
                  <a:prstClr val="black"/>
                </a:solidFill>
                <a:latin typeface="Times New Roman"/>
                <a:ea typeface="华文细黑"/>
                <a:cs typeface="Times New Roman"/>
              </a:rPr>
              <a:t/>
            </a:r>
            <a:br>
              <a:rPr lang="en-US" altLang="zh-CN" sz="2600" dirty="0" smtClean="0">
                <a:solidFill>
                  <a:prstClr val="black"/>
                </a:solidFill>
                <a:latin typeface="Times New Roman"/>
                <a:ea typeface="华文细黑"/>
                <a:cs typeface="Times New Roman"/>
              </a:rPr>
            </a:b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诗</a:t>
            </a:r>
            <a:r>
              <a:rPr lang="zh-CN" altLang="zh-CN" sz="2600" dirty="0">
                <a:solidFill>
                  <a:prstClr val="black"/>
                </a:solidFill>
                <a:latin typeface="Times New Roman"/>
                <a:ea typeface="华文细黑"/>
                <a:cs typeface="Times New Roman"/>
              </a:rPr>
              <a:t>与乐分家，《诗经》也就变成纯粹的语言文学作品，</a:t>
            </a:r>
            <a:r>
              <a:rPr lang="zh-CN" altLang="zh-CN" sz="2600" dirty="0" smtClean="0">
                <a:solidFill>
                  <a:prstClr val="black"/>
                </a:solidFill>
                <a:latin typeface="Times New Roman"/>
                <a:ea typeface="华文细黑"/>
                <a:cs typeface="Times New Roman"/>
              </a:rPr>
              <a:t>而</a:t>
            </a:r>
            <a:r>
              <a:rPr lang="en-US" altLang="zh-CN" sz="2600" dirty="0" smtClean="0">
                <a:solidFill>
                  <a:prstClr val="black"/>
                </a:solidFill>
                <a:latin typeface="Times New Roman"/>
                <a:ea typeface="华文细黑"/>
                <a:cs typeface="Times New Roman"/>
              </a:rPr>
              <a:t/>
            </a:r>
            <a:br>
              <a:rPr lang="en-US" altLang="zh-CN" sz="2600" dirty="0" smtClean="0">
                <a:solidFill>
                  <a:prstClr val="black"/>
                </a:solidFill>
                <a:latin typeface="Times New Roman"/>
                <a:ea typeface="华文细黑"/>
                <a:cs typeface="Times New Roman"/>
              </a:rPr>
            </a:br>
            <a:r>
              <a:rPr lang="en-US" altLang="zh-CN" sz="2600" dirty="0" smtClean="0">
                <a:solidFill>
                  <a:prstClr val="black"/>
                </a:solidFill>
                <a:latin typeface="Times New Roman"/>
                <a:ea typeface="华文细黑"/>
                <a:cs typeface="Times New Roman"/>
              </a:rPr>
              <a:t>    </a:t>
            </a:r>
            <a:r>
              <a:rPr lang="zh-CN" altLang="zh-CN" sz="2600" dirty="0" smtClean="0">
                <a:solidFill>
                  <a:prstClr val="black"/>
                </a:solidFill>
                <a:latin typeface="Times New Roman"/>
                <a:ea typeface="华文细黑"/>
                <a:cs typeface="Times New Roman"/>
              </a:rPr>
              <a:t>与</a:t>
            </a:r>
            <a:r>
              <a:rPr lang="zh-CN" altLang="zh-CN" sz="2600" dirty="0">
                <a:solidFill>
                  <a:prstClr val="black"/>
                </a:solidFill>
                <a:latin typeface="Times New Roman"/>
                <a:ea typeface="华文细黑"/>
                <a:cs typeface="Times New Roman"/>
              </a:rPr>
              <a:t>音乐无关了。</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804095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157" y="582816"/>
            <a:ext cx="8343679" cy="2492990"/>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Times New Roman"/>
              </a:rPr>
              <a:t>C</a:t>
            </a:r>
            <a:r>
              <a:rPr lang="zh-CN" altLang="en-US" sz="2600" kern="100" dirty="0">
                <a:latin typeface="Times New Roman"/>
                <a:ea typeface="华文细黑"/>
                <a:cs typeface="Times New Roman"/>
              </a:rPr>
              <a:t>项与第四段中</a:t>
            </a:r>
            <a:r>
              <a:rPr lang="zh-CN" altLang="en-US" sz="2600" kern="100" dirty="0">
                <a:latin typeface="+mj-ea"/>
                <a:ea typeface="+mj-ea"/>
                <a:cs typeface="Times New Roman"/>
              </a:rPr>
              <a:t>“</a:t>
            </a:r>
            <a:r>
              <a:rPr lang="zh-CN" altLang="en-US" sz="2600" kern="100" dirty="0">
                <a:latin typeface="Times New Roman"/>
                <a:ea typeface="华文细黑"/>
                <a:cs typeface="Times New Roman"/>
              </a:rPr>
              <a:t>子展却借用来说，晋侯纵然有理由，但</a:t>
            </a:r>
            <a:r>
              <a:rPr lang="zh-CN" altLang="en-US" sz="2600" kern="100" dirty="0">
                <a:latin typeface="+mj-ea"/>
                <a:ea typeface="+mj-ea"/>
                <a:cs typeface="Times New Roman"/>
              </a:rPr>
              <a:t>‘</a:t>
            </a:r>
            <a:r>
              <a:rPr lang="zh-CN" altLang="en-US" sz="2600" kern="100" dirty="0">
                <a:latin typeface="Times New Roman"/>
                <a:ea typeface="华文细黑"/>
                <a:cs typeface="Times New Roman"/>
              </a:rPr>
              <a:t>人言可畏</a:t>
            </a:r>
            <a:r>
              <a:rPr lang="zh-CN" altLang="en-US" sz="2600" kern="100" dirty="0">
                <a:latin typeface="+mj-ea"/>
                <a:ea typeface="+mj-ea"/>
                <a:cs typeface="Times New Roman"/>
              </a:rPr>
              <a:t>’</a:t>
            </a:r>
            <a:r>
              <a:rPr lang="zh-CN" altLang="en-US" sz="2600" kern="100" dirty="0">
                <a:latin typeface="Times New Roman"/>
                <a:ea typeface="华文细黑"/>
                <a:cs typeface="Times New Roman"/>
              </a:rPr>
              <a:t>，别人看来总是为了一个叛臣</a:t>
            </a:r>
            <a:r>
              <a:rPr lang="zh-CN" altLang="en-US" sz="2600" kern="100" dirty="0">
                <a:latin typeface="+mj-ea"/>
                <a:ea typeface="+mj-ea"/>
                <a:cs typeface="Times New Roman"/>
              </a:rPr>
              <a:t>”</a:t>
            </a:r>
            <a:r>
              <a:rPr lang="zh-CN" altLang="en-US" sz="2600" kern="100" dirty="0">
                <a:latin typeface="Times New Roman"/>
                <a:ea typeface="华文细黑"/>
                <a:cs typeface="Times New Roman"/>
              </a:rPr>
              <a:t>的内容不符。</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1708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374" y="987574"/>
            <a:ext cx="8343679" cy="2657138"/>
          </a:xfrm>
          <a:prstGeom prst="rect">
            <a:avLst/>
          </a:prstGeom>
          <a:noFill/>
        </p:spPr>
        <p:txBody>
          <a:bodyPr wrap="square" rtlCol="0">
            <a:spAutoFit/>
          </a:bodyPr>
          <a:lstStyle/>
          <a:p>
            <a:pPr>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该题重点考查</a:t>
            </a:r>
            <a:r>
              <a:rPr lang="en-US" altLang="zh-CN" sz="2600" dirty="0">
                <a:latin typeface="宋体"/>
                <a:ea typeface="华文细黑"/>
                <a:cs typeface="Times New Roman"/>
              </a:rPr>
              <a:t>“</a:t>
            </a:r>
            <a:r>
              <a:rPr lang="zh-CN" altLang="zh-CN" sz="2600" dirty="0">
                <a:latin typeface="Times New Roman"/>
                <a:ea typeface="华文细黑"/>
                <a:cs typeface="Times New Roman"/>
              </a:rPr>
              <a:t>理解文中重要句子的含意</a:t>
            </a:r>
            <a:r>
              <a:rPr lang="en-US" altLang="zh-CN" sz="2600" dirty="0">
                <a:latin typeface="宋体"/>
                <a:ea typeface="华文细黑"/>
                <a:cs typeface="Times New Roman"/>
              </a:rPr>
              <a:t>”</a:t>
            </a:r>
            <a:r>
              <a:rPr lang="zh-CN" altLang="zh-CN" sz="2600" dirty="0">
                <a:latin typeface="Times New Roman"/>
                <a:ea typeface="华文细黑"/>
                <a:cs typeface="Times New Roman"/>
              </a:rPr>
              <a:t>的能力，同时兼考了简单的推断能力。题干要求选出</a:t>
            </a:r>
            <a:r>
              <a:rPr lang="en-US" altLang="zh-CN" sz="2600" dirty="0">
                <a:latin typeface="宋体"/>
                <a:ea typeface="华文细黑"/>
                <a:cs typeface="Times New Roman"/>
              </a:rPr>
              <a:t>“</a:t>
            </a:r>
            <a:r>
              <a:rPr lang="zh-CN" altLang="zh-CN" sz="2600" dirty="0">
                <a:latin typeface="Times New Roman"/>
                <a:ea typeface="华文细黑"/>
                <a:cs typeface="Times New Roman"/>
              </a:rPr>
              <a:t>不符合原文意思的一项</a:t>
            </a:r>
            <a:r>
              <a:rPr lang="en-US" altLang="zh-CN" sz="2600" dirty="0">
                <a:latin typeface="宋体"/>
                <a:ea typeface="华文细黑"/>
                <a:cs typeface="Times New Roman"/>
              </a:rPr>
              <a:t>”</a:t>
            </a:r>
            <a:r>
              <a:rPr lang="zh-CN" altLang="zh-CN" sz="2600" dirty="0">
                <a:latin typeface="Times New Roman"/>
                <a:ea typeface="华文细黑"/>
                <a:cs typeface="Times New Roman"/>
              </a:rPr>
              <a:t>，降低了难度。四个选项涉及文章二、三、四段中的内容，</a:t>
            </a:r>
            <a:r>
              <a:rPr lang="en-US" altLang="zh-CN" sz="2600" dirty="0">
                <a:latin typeface="Times New Roman"/>
                <a:ea typeface="华文细黑"/>
              </a:rPr>
              <a:t>C</a:t>
            </a:r>
            <a:r>
              <a:rPr lang="zh-CN" altLang="zh-CN" sz="2600" dirty="0">
                <a:latin typeface="Times New Roman"/>
                <a:ea typeface="华文细黑"/>
                <a:cs typeface="Times New Roman"/>
              </a:rPr>
              <a:t>项曲解文意。</a:t>
            </a:r>
            <a:endParaRPr lang="zh-CN" altLang="zh-CN" sz="1050" kern="100" dirty="0">
              <a:latin typeface="宋体"/>
              <a:cs typeface="Courier New"/>
            </a:endParaRPr>
          </a:p>
        </p:txBody>
      </p:sp>
    </p:spTree>
    <p:extLst>
      <p:ext uri="{BB962C8B-B14F-4D97-AF65-F5344CB8AC3E}">
        <p14:creationId xmlns:p14="http://schemas.microsoft.com/office/powerpoint/2010/main" val="3112588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7494"/>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根据原文内容，下列理解和分析不正确的一项是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在西周初期到春秋中叶的政治、外交和其他社会生活中</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《诗经》</a:t>
            </a:r>
            <a:r>
              <a:rPr lang="zh-CN" altLang="zh-CN" sz="2600" kern="100" dirty="0">
                <a:latin typeface="Times New Roman"/>
                <a:ea typeface="华文细黑"/>
                <a:cs typeface="Times New Roman"/>
              </a:rPr>
              <a:t>被当作表情达意的工具，往往能收到平常语言</a:t>
            </a:r>
            <a:r>
              <a:rPr lang="zh-CN" altLang="zh-CN" sz="2600" kern="100" dirty="0" smtClean="0">
                <a:latin typeface="Times New Roman"/>
                <a:ea typeface="华文细黑"/>
                <a:cs typeface="Times New Roman"/>
              </a:rPr>
              <a:t>所</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无法</a:t>
            </a:r>
            <a:r>
              <a:rPr lang="zh-CN" altLang="zh-CN" sz="2600" kern="100" dirty="0">
                <a:latin typeface="Times New Roman"/>
                <a:ea typeface="华文细黑"/>
                <a:cs typeface="Times New Roman"/>
              </a:rPr>
              <a:t>达到的效果。</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上古时候，人民群众的作品如果给采访诗歌的人收集</a:t>
            </a:r>
            <a:r>
              <a:rPr lang="zh-CN" altLang="zh-CN" sz="2600" kern="100" dirty="0" smtClean="0">
                <a:latin typeface="Times New Roman"/>
                <a:ea typeface="华文细黑"/>
                <a:cs typeface="Times New Roman"/>
              </a:rPr>
              <a:t>去</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了</a:t>
            </a:r>
            <a:r>
              <a:rPr lang="zh-CN" altLang="zh-CN" sz="2600" kern="100" dirty="0">
                <a:latin typeface="Times New Roman"/>
                <a:ea typeface="华文细黑"/>
                <a:cs typeface="Times New Roman"/>
              </a:rPr>
              <a:t>，就可能进入诗三百篇中，不然则仍然是没有曲调</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徒歌</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58510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28158"/>
            <a:ext cx="8596501" cy="5067798"/>
          </a:xfrm>
          <a:prstGeom prst="rect">
            <a:avLst/>
          </a:prstGeom>
          <a:noFill/>
        </p:spPr>
        <p:txBody>
          <a:bodyPr wrap="square" rtlCol="0">
            <a:spAutoFit/>
          </a:bodyPr>
          <a:lstStyle/>
          <a:p>
            <a:pPr algn="just">
              <a:lnSpc>
                <a:spcPct val="140000"/>
              </a:lnSpc>
              <a:spcAft>
                <a:spcPts val="0"/>
              </a:spcAft>
            </a:pPr>
            <a:r>
              <a:rPr lang="en-US" altLang="zh-CN" sz="2600" b="1" kern="100" dirty="0" smtClean="0">
                <a:solidFill>
                  <a:srgbClr val="E36C0A"/>
                </a:solidFill>
                <a:latin typeface="IPAPANNEW"/>
                <a:ea typeface="微软雅黑"/>
                <a:cs typeface="Times New Roman"/>
              </a:rPr>
              <a:t>[</a:t>
            </a:r>
            <a:r>
              <a:rPr lang="zh-CN" altLang="zh-CN" sz="2600" b="1" kern="100" dirty="0" smtClean="0">
                <a:solidFill>
                  <a:srgbClr val="E36C0A"/>
                </a:solidFill>
                <a:latin typeface="IPAPANNEW"/>
                <a:ea typeface="微软雅黑"/>
                <a:cs typeface="Times New Roman"/>
              </a:rPr>
              <a:t>考点要求</a:t>
            </a:r>
            <a:r>
              <a:rPr lang="en-US" altLang="zh-CN" sz="2600" b="1" kern="100" dirty="0" smtClean="0">
                <a:solidFill>
                  <a:srgbClr val="E36C0A"/>
                </a:solidFill>
                <a:latin typeface="IPAPANNEW"/>
                <a:ea typeface="微软雅黑"/>
                <a:cs typeface="Times New Roman"/>
              </a:rPr>
              <a:t>]</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阅读一般论述类文章。</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理解　</a:t>
            </a:r>
            <a:r>
              <a:rPr lang="en-US" altLang="zh-CN" sz="2600" kern="100" dirty="0">
                <a:latin typeface="Times New Roman"/>
                <a:ea typeface="华文细黑"/>
                <a:cs typeface="Courier New"/>
              </a:rPr>
              <a:t>B</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理解文中重要概念的含义</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理解文中重要句子的含意</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分析综合　</a:t>
            </a:r>
            <a:r>
              <a:rPr lang="en-US" altLang="zh-CN" sz="2600" kern="100" dirty="0">
                <a:latin typeface="Times New Roman"/>
                <a:ea typeface="华文细黑"/>
                <a:cs typeface="Courier New"/>
              </a:rPr>
              <a:t>C</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筛选并整合文中的信息</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分析文章结构，把握文章思路</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归纳内容要点，概括中心意思</a:t>
            </a:r>
            <a:endParaRPr lang="zh-CN" altLang="zh-CN" sz="1050" kern="100" dirty="0">
              <a:latin typeface="宋体"/>
              <a:cs typeface="Courier New"/>
            </a:endParaRPr>
          </a:p>
          <a:p>
            <a:pPr>
              <a:lnSpc>
                <a:spcPct val="140000"/>
              </a:lnSpc>
            </a:pPr>
            <a:r>
              <a:rPr lang="en-US" altLang="zh-CN" sz="2600" dirty="0">
                <a:latin typeface="Times New Roman"/>
                <a:ea typeface="华文细黑"/>
              </a:rPr>
              <a:t>(4)</a:t>
            </a:r>
            <a:r>
              <a:rPr lang="zh-CN" altLang="zh-CN" sz="2600" dirty="0">
                <a:latin typeface="Times New Roman"/>
                <a:ea typeface="华文细黑"/>
                <a:cs typeface="Times New Roman"/>
              </a:rPr>
              <a:t>分析概括作者在文中的观点态度</a:t>
            </a:r>
            <a:endParaRPr lang="zh-CN" altLang="zh-CN" sz="1050" kern="100" dirty="0">
              <a:latin typeface="宋体"/>
              <a:cs typeface="Courier New"/>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593" y="555526"/>
            <a:ext cx="8682466" cy="3693319"/>
          </a:xfrm>
          <a:prstGeom prst="rect">
            <a:avLst/>
          </a:prstGeom>
          <a:noFill/>
        </p:spPr>
        <p:txBody>
          <a:bodyPr wrap="square" rtlCol="0">
            <a:spAutoFit/>
          </a:bodyPr>
          <a:lstStyle/>
          <a:p>
            <a:pPr>
              <a:lnSpc>
                <a:spcPct val="150000"/>
              </a:lnSpc>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古人在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赋诗言志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时采用的都是现成的诗篇，其</a:t>
            </a:r>
            <a:r>
              <a:rPr lang="zh-CN" altLang="zh-CN" sz="2600" kern="100" dirty="0" smtClean="0">
                <a:latin typeface="Times New Roman"/>
                <a:ea typeface="华文细黑"/>
                <a:cs typeface="Times New Roman"/>
              </a:rPr>
              <a:t>含意</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大家</a:t>
            </a:r>
            <a:r>
              <a:rPr lang="zh-CN" altLang="zh-CN" sz="2600" kern="100" dirty="0">
                <a:latin typeface="Times New Roman"/>
                <a:ea typeface="华文细黑"/>
                <a:cs typeface="Times New Roman"/>
              </a:rPr>
              <a:t>都清楚，所以能够通过诗歌的来回问答，了解</a:t>
            </a:r>
            <a:r>
              <a:rPr lang="zh-CN" altLang="zh-CN" sz="2600" kern="100" dirty="0" smtClean="0">
                <a:latin typeface="Times New Roman"/>
                <a:ea typeface="华文细黑"/>
                <a:cs typeface="Times New Roman"/>
              </a:rPr>
              <a:t>彼此</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立场。</a:t>
            </a:r>
            <a:endParaRPr lang="zh-CN" altLang="zh-CN" sz="1050" kern="100" dirty="0">
              <a:latin typeface="宋体"/>
              <a:cs typeface="Courier New"/>
            </a:endParaRPr>
          </a:p>
          <a:p>
            <a:pPr>
              <a:lnSpc>
                <a:spcPct val="150000"/>
              </a:lnSpc>
            </a:pPr>
            <a:r>
              <a:rPr lang="en-US" altLang="zh-CN" sz="2600" dirty="0" smtClean="0">
                <a:latin typeface="Times New Roman"/>
                <a:ea typeface="华文细黑"/>
              </a:rPr>
              <a:t>D</a:t>
            </a:r>
            <a:r>
              <a:rPr lang="en-US" altLang="zh-CN" sz="2600" dirty="0">
                <a:latin typeface="Times New Roman"/>
                <a:ea typeface="华文细黑"/>
              </a:rPr>
              <a:t>.</a:t>
            </a:r>
            <a:r>
              <a:rPr lang="zh-CN" altLang="zh-CN" sz="2600" dirty="0">
                <a:latin typeface="Times New Roman"/>
                <a:ea typeface="华文细黑"/>
                <a:cs typeface="Times New Roman"/>
              </a:rPr>
              <a:t>孟子解释《伐檀》说，君子使国君得到安富尊荣，使</a:t>
            </a:r>
            <a:r>
              <a:rPr lang="zh-CN" altLang="zh-CN" sz="2600" dirty="0" smtClean="0">
                <a:latin typeface="Times New Roman"/>
                <a:ea typeface="华文细黑"/>
                <a:cs typeface="Times New Roman"/>
              </a:rPr>
              <a:t>子</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弟学会</a:t>
            </a:r>
            <a:r>
              <a:rPr lang="zh-CN" altLang="zh-CN" sz="2600" dirty="0">
                <a:latin typeface="Times New Roman"/>
                <a:ea typeface="华文细黑"/>
                <a:cs typeface="Times New Roman"/>
              </a:rPr>
              <a:t>孝悌忠信，所以君子可以不劳而食。这就曲解</a:t>
            </a:r>
            <a:r>
              <a:rPr lang="zh-CN" altLang="zh-CN" sz="2600" dirty="0" smtClean="0">
                <a:latin typeface="Times New Roman"/>
                <a:ea typeface="华文细黑"/>
                <a:cs typeface="Times New Roman"/>
              </a:rPr>
              <a:t>了</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《诗经》</a:t>
            </a:r>
            <a:r>
              <a:rPr lang="zh-CN" altLang="zh-CN" sz="2600" dirty="0">
                <a:latin typeface="Times New Roman"/>
                <a:ea typeface="华文细黑"/>
                <a:cs typeface="Times New Roman"/>
              </a:rPr>
              <a:t>的原意</a:t>
            </a:r>
            <a:r>
              <a:rPr lang="zh-CN" altLang="zh-CN" sz="2600" dirty="0" smtClean="0">
                <a:latin typeface="Times New Roman"/>
                <a:ea typeface="华文细黑"/>
                <a:cs typeface="Times New Roman"/>
              </a:rPr>
              <a:t>。</a:t>
            </a:r>
            <a:endParaRPr lang="zh-CN" altLang="zh-CN" sz="2600" kern="100" dirty="0" smtClean="0">
              <a:latin typeface="宋体"/>
              <a:cs typeface="Courier New"/>
            </a:endParaRPr>
          </a:p>
        </p:txBody>
      </p:sp>
    </p:spTree>
    <p:extLst>
      <p:ext uri="{BB962C8B-B14F-4D97-AF65-F5344CB8AC3E}">
        <p14:creationId xmlns:p14="http://schemas.microsoft.com/office/powerpoint/2010/main" val="2232282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680" y="894948"/>
            <a:ext cx="8098292" cy="2492990"/>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第三段中说宋国人民做了歌儿对华元唱，可见</a:t>
            </a:r>
            <a:r>
              <a:rPr lang="en-US" altLang="zh-CN" sz="2600" dirty="0">
                <a:latin typeface="宋体"/>
                <a:ea typeface="华文细黑"/>
                <a:cs typeface="Times New Roman"/>
              </a:rPr>
              <a:t>“</a:t>
            </a:r>
            <a:r>
              <a:rPr lang="zh-CN" altLang="zh-CN" sz="2600" dirty="0">
                <a:latin typeface="Times New Roman"/>
                <a:ea typeface="华文细黑"/>
                <a:cs typeface="Times New Roman"/>
              </a:rPr>
              <a:t>徒歌</a:t>
            </a:r>
            <a:r>
              <a:rPr lang="en-US" altLang="zh-CN" sz="2600" dirty="0">
                <a:latin typeface="宋体"/>
                <a:ea typeface="华文细黑"/>
                <a:cs typeface="Times New Roman"/>
              </a:rPr>
              <a:t>”</a:t>
            </a:r>
            <a:r>
              <a:rPr lang="zh-CN" altLang="zh-CN" sz="2600" dirty="0">
                <a:latin typeface="Times New Roman"/>
                <a:ea typeface="华文细黑"/>
                <a:cs typeface="Times New Roman"/>
              </a:rPr>
              <a:t>并非都</a:t>
            </a:r>
            <a:r>
              <a:rPr lang="en-US" altLang="zh-CN" sz="2600" dirty="0">
                <a:latin typeface="宋体"/>
                <a:ea typeface="华文细黑"/>
                <a:cs typeface="Times New Roman"/>
              </a:rPr>
              <a:t>“</a:t>
            </a:r>
            <a:r>
              <a:rPr lang="zh-CN" altLang="zh-CN" sz="2600" dirty="0">
                <a:latin typeface="Times New Roman"/>
                <a:ea typeface="华文细黑"/>
                <a:cs typeface="Times New Roman"/>
              </a:rPr>
              <a:t>没有曲调</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a:latin typeface="宋体"/>
              <a:cs typeface="Courier New"/>
            </a:endParaRPr>
          </a:p>
          <a:p>
            <a:pPr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 </a:t>
            </a:r>
            <a:endParaRPr lang="zh-CN" altLang="zh-CN" sz="2600" kern="100" dirty="0">
              <a:solidFill>
                <a:schemeClr val="accent6">
                  <a:lumMod val="75000"/>
                </a:schemeClr>
              </a:solidFill>
              <a:latin typeface="宋体"/>
              <a:cs typeface="Courier New"/>
            </a:endParaRPr>
          </a:p>
          <a:p>
            <a:pPr algn="just">
              <a:lnSpc>
                <a:spcPct val="150000"/>
              </a:lnSpc>
              <a:spcAft>
                <a:spcPts val="0"/>
              </a:spcAft>
            </a:pP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86062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7330" y="889031"/>
            <a:ext cx="8065686" cy="2683211"/>
          </a:xfrm>
          <a:prstGeom prst="rect">
            <a:avLst/>
          </a:prstGeom>
        </p:spPr>
        <p:txBody>
          <a:bodyPr>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【试题评点】</a:t>
            </a:r>
            <a:r>
              <a:rPr lang="zh-CN" altLang="zh-CN" sz="2600" kern="100" dirty="0" smtClean="0">
                <a:latin typeface="Times New Roman"/>
                <a:ea typeface="华文细黑"/>
                <a:cs typeface="Times New Roman"/>
              </a:rPr>
              <a:t>　</a:t>
            </a:r>
            <a:r>
              <a:rPr lang="zh-CN" altLang="zh-CN" sz="2600" dirty="0">
                <a:latin typeface="Times New Roman"/>
                <a:ea typeface="华文细黑"/>
                <a:cs typeface="Times New Roman"/>
              </a:rPr>
              <a:t>该题综合考查筛选信息、归纳概括及推断的能力。四个选项涉及文章除首段外的所有内容，跨度大，覆盖面广，因而难度较前两题大。</a:t>
            </a:r>
            <a:r>
              <a:rPr lang="en-US" altLang="zh-CN" sz="2600" dirty="0">
                <a:latin typeface="Times New Roman"/>
                <a:ea typeface="华文细黑"/>
              </a:rPr>
              <a:t>B</a:t>
            </a:r>
            <a:r>
              <a:rPr lang="zh-CN" altLang="zh-CN" sz="2600" dirty="0">
                <a:latin typeface="Times New Roman"/>
                <a:ea typeface="华文细黑"/>
                <a:cs typeface="Times New Roman"/>
              </a:rPr>
              <a:t>项错在推断上。</a:t>
            </a:r>
            <a:endParaRPr lang="zh-CN" altLang="zh-CN" sz="2600" kern="100" dirty="0" smtClean="0">
              <a:latin typeface="宋体"/>
              <a:cs typeface="Courier New"/>
            </a:endParaRPr>
          </a:p>
        </p:txBody>
      </p:sp>
    </p:spTree>
    <p:extLst>
      <p:ext uri="{BB962C8B-B14F-4D97-AF65-F5344CB8AC3E}">
        <p14:creationId xmlns:p14="http://schemas.microsoft.com/office/powerpoint/2010/main" val="3873440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065" y="203106"/>
            <a:ext cx="882132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二</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(2012•</a:t>
            </a:r>
            <a:r>
              <a:rPr lang="zh-CN" altLang="en-US" sz="2600" kern="100" dirty="0">
                <a:solidFill>
                  <a:srgbClr val="00B0F0"/>
                </a:solidFill>
                <a:latin typeface="Times New Roman"/>
                <a:ea typeface="华文细黑"/>
                <a:cs typeface="Courier New"/>
              </a:rPr>
              <a:t>新课标全国</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lvl="0">
              <a:lnSpc>
                <a:spcPts val="5000"/>
              </a:lnSpc>
            </a:pPr>
            <a:r>
              <a:rPr lang="en-US" altLang="zh-CN" sz="2600" dirty="0" smtClean="0">
                <a:latin typeface="宋体"/>
                <a:ea typeface="华文细黑"/>
                <a:cs typeface="Times New Roman"/>
              </a:rPr>
              <a:t>  “</a:t>
            </a:r>
            <a:r>
              <a:rPr lang="zh-CN" altLang="zh-CN" sz="2600" dirty="0" smtClean="0">
                <a:latin typeface="Times New Roman"/>
                <a:ea typeface="华文细黑"/>
                <a:cs typeface="Times New Roman"/>
              </a:rPr>
              <a:t>黑箱</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是控制论中的概念，意为在认识上主体对其内部情况全然不知的对象。</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科技黑箱</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的含义与此有所不同，它是一种特殊的存贮知识、运行知识的设施或过程，使用者如同面对黑箱，不必打开，也不必理解和掌握其中的知识，只需按规则操作即可得到预期的结果。例如电脑、手机、摄像机、芯片，以及药品等，可以说，几乎技术的全</a:t>
            </a:r>
            <a:r>
              <a:rPr lang="zh-CN" altLang="zh-CN" sz="2600" dirty="0">
                <a:solidFill>
                  <a:prstClr val="black"/>
                </a:solidFill>
                <a:latin typeface="Times New Roman"/>
                <a:ea typeface="华文细黑"/>
                <a:cs typeface="Times New Roman"/>
              </a:rPr>
              <a:t>部中间</a:t>
            </a:r>
            <a:r>
              <a:rPr lang="zh-CN" altLang="zh-CN" sz="2600" dirty="0" smtClean="0">
                <a:solidFill>
                  <a:prstClr val="black"/>
                </a:solidFill>
                <a:latin typeface="Times New Roman"/>
                <a:ea typeface="华文细黑"/>
                <a:cs typeface="Times New Roman"/>
              </a:rPr>
              <a:t>和</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91306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0592" y="295265"/>
            <a:ext cx="8561888" cy="4580741"/>
          </a:xfrm>
          <a:prstGeom prst="rect">
            <a:avLst/>
          </a:prstGeom>
        </p:spPr>
        <p:txBody>
          <a:bodyPr>
            <a:spAutoFit/>
          </a:bodyPr>
          <a:lstStyle/>
          <a:p>
            <a:pPr lvl="0">
              <a:lnSpc>
                <a:spcPts val="5000"/>
              </a:lnSpc>
            </a:pPr>
            <a:r>
              <a:rPr lang="zh-CN" altLang="zh-CN" sz="2600" dirty="0">
                <a:solidFill>
                  <a:prstClr val="black"/>
                </a:solidFill>
                <a:latin typeface="Times New Roman"/>
                <a:ea typeface="华文细黑"/>
                <a:cs typeface="Times New Roman"/>
              </a:rPr>
              <a:t>最终成果都是科技黑箱。在科技黑箱的生产过程中，科学知识是基础，价值观和伦理道德则对科学知识进行选择。除此以外，科技黑箱中还整合了大量人文的、社会的知识，并且或多或少渗透了企业文化和理念。这样，在电脑或手机中就集成了物理学、计算机科学、管理学、经济学、美学，以及对市场的调研和政府的相关政策等知识</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lvl="0">
              <a:lnSpc>
                <a:spcPts val="5000"/>
              </a:lnSpc>
            </a:pPr>
            <a:r>
              <a:rPr lang="en-US" altLang="zh-CN" sz="2600" dirty="0" smtClean="0">
                <a:latin typeface="Times New Roman"/>
                <a:ea typeface="华文细黑"/>
                <a:cs typeface="Times New Roman"/>
              </a:rPr>
              <a:t>      </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001342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2" y="95017"/>
            <a:ext cx="9179502" cy="4708981"/>
          </a:xfrm>
          <a:prstGeom prst="rect">
            <a:avLst/>
          </a:prstGeom>
        </p:spPr>
        <p:txBody>
          <a:bodyPr>
            <a:spAutoFit/>
          </a:bodyPr>
          <a:lstStyle/>
          <a:p>
            <a:pPr lvl="0">
              <a:lnSpc>
                <a:spcPts val="45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科技</a:t>
            </a:r>
            <a:r>
              <a:rPr lang="zh-CN" altLang="zh-CN" sz="2600" dirty="0">
                <a:latin typeface="Times New Roman"/>
                <a:ea typeface="华文细黑"/>
                <a:cs typeface="Times New Roman"/>
              </a:rPr>
              <a:t>黑箱是特殊的传播与共享知识的媒体，具有三大特点。首先，它使得每一个使用者</a:t>
            </a:r>
            <a:r>
              <a:rPr lang="en-US" altLang="zh-CN" sz="2600" dirty="0">
                <a:latin typeface="Times New Roman"/>
                <a:ea typeface="华文细黑"/>
              </a:rPr>
              <a:t>——</a:t>
            </a:r>
            <a:r>
              <a:rPr lang="zh-CN" altLang="zh-CN" sz="2600" dirty="0">
                <a:latin typeface="Times New Roman"/>
                <a:ea typeface="华文细黑"/>
                <a:cs typeface="Times New Roman"/>
              </a:rPr>
              <a:t>不仅牛顿，都能直接</a:t>
            </a:r>
            <a:r>
              <a:rPr lang="en-US" altLang="zh-CN" sz="2600" dirty="0">
                <a:latin typeface="宋体"/>
                <a:ea typeface="华文细黑"/>
                <a:cs typeface="Times New Roman"/>
              </a:rPr>
              <a:t>“</a:t>
            </a:r>
            <a:r>
              <a:rPr lang="zh-CN" altLang="zh-CN" sz="2600" dirty="0">
                <a:latin typeface="Times New Roman"/>
                <a:ea typeface="华文细黑"/>
                <a:cs typeface="Times New Roman"/>
              </a:rPr>
              <a:t>站在巨人的肩上</a:t>
            </a:r>
            <a:r>
              <a:rPr lang="en-US" altLang="zh-CN" sz="2600" dirty="0">
                <a:latin typeface="宋体"/>
                <a:ea typeface="华文细黑"/>
                <a:cs typeface="Times New Roman"/>
              </a:rPr>
              <a:t>”</a:t>
            </a:r>
            <a:r>
              <a:rPr lang="zh-CN" altLang="zh-CN" sz="2600" dirty="0">
                <a:latin typeface="Times New Roman"/>
                <a:ea typeface="华文细黑"/>
                <a:cs typeface="Times New Roman"/>
              </a:rPr>
              <a:t>继续前进。试想，如果要全世界的电脑使用者都透彻掌握电脑的工作原理，掌握芯片上的电子理论，那需要多少时间？知识正是通过科技黑箱这一途径而达到最大限度的共享。如今，计算机天才、黑客的年龄越来越小，神童不断出现，他们未必理解计算机的制作过程就能编写软件、破译密码。每一代新科技黑箱的出现</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就为相对</a:t>
            </a:r>
            <a:r>
              <a:rPr lang="en-US" altLang="zh-CN" sz="2600" dirty="0">
                <a:latin typeface="宋体"/>
                <a:ea typeface="华文细黑"/>
                <a:cs typeface="Times New Roman"/>
              </a:rPr>
              <a:t>“</a:t>
            </a:r>
            <a:r>
              <a:rPr lang="zh-CN" altLang="zh-CN" sz="2600" dirty="0">
                <a:latin typeface="Times New Roman"/>
                <a:ea typeface="华文细黑"/>
                <a:cs typeface="Times New Roman"/>
              </a:rPr>
              <a:t>无知识</a:t>
            </a:r>
            <a:r>
              <a:rPr lang="en-US" altLang="zh-CN" sz="2600" dirty="0">
                <a:latin typeface="宋体"/>
                <a:ea typeface="华文细黑"/>
                <a:cs typeface="Times New Roman"/>
              </a:rPr>
              <a:t>”</a:t>
            </a:r>
            <a:r>
              <a:rPr lang="zh-CN" altLang="zh-CN" sz="2600" dirty="0">
                <a:latin typeface="Times New Roman"/>
                <a:ea typeface="华文细黑"/>
                <a:cs typeface="Times New Roman"/>
              </a:rPr>
              <a:t>的年轻一代</a:t>
            </a:r>
            <a:r>
              <a:rPr lang="zh-CN" altLang="zh-CN" sz="2600" dirty="0" smtClean="0">
                <a:latin typeface="Times New Roman"/>
                <a:ea typeface="华文细黑"/>
                <a:cs typeface="Times New Roman"/>
              </a:rPr>
              <a:t>的</a:t>
            </a:r>
            <a:r>
              <a:rPr lang="zh-CN" altLang="zh-CN" sz="2600" dirty="0">
                <a:latin typeface="Times New Roman"/>
                <a:ea typeface="华文细黑"/>
                <a:cs typeface="Times New Roman"/>
              </a:rPr>
              <a:t>崛起</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846190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512" y="61434"/>
            <a:ext cx="9179502" cy="5166992"/>
          </a:xfrm>
          <a:prstGeom prst="rect">
            <a:avLst/>
          </a:prstGeom>
        </p:spPr>
        <p:txBody>
          <a:bodyPr>
            <a:spAutoFit/>
          </a:bodyPr>
          <a:lstStyle/>
          <a:p>
            <a:pPr lvl="0">
              <a:lnSpc>
                <a:spcPts val="4000"/>
              </a:lnSpc>
            </a:pPr>
            <a:r>
              <a:rPr lang="zh-CN" altLang="zh-CN" sz="2600" dirty="0" smtClean="0">
                <a:latin typeface="Times New Roman"/>
                <a:ea typeface="华文细黑"/>
                <a:cs typeface="Times New Roman"/>
              </a:rPr>
              <a:t>与</a:t>
            </a:r>
            <a:r>
              <a:rPr lang="zh-CN" altLang="zh-CN" sz="2600" dirty="0">
                <a:latin typeface="Times New Roman"/>
                <a:ea typeface="华文细黑"/>
                <a:cs typeface="Times New Roman"/>
              </a:rPr>
              <a:t>赶超提供了机会。其次，处在相对低端的科技黑箱往往与语境和主体无关，而处于高端的科技黑箱则需满足特定主体在特定场合乃至心理的需要。人们很少能对一把锤子做什么改进，而使用一个月后的电脑则已经深深地打上了个人的印记，这就说明，在认识变得简单易行之时，实践变得复杂和重要。最后，当科技为我们打开一扇又一扇门的时候，我们能拒绝它的诱惑不进去吗？而一旦进去，我们的行为能不受制</a:t>
            </a:r>
            <a:r>
              <a:rPr lang="zh-CN" altLang="zh-CN" sz="2600" dirty="0" smtClean="0">
                <a:latin typeface="Times New Roman"/>
                <a:ea typeface="华文细黑"/>
                <a:cs typeface="Times New Roman"/>
              </a:rPr>
              <a:t>于房间和走道的形状吗？表面上是使用者在支配科技黑箱，然而科技黑箱却正在使用者</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不知情</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的情况下，对使用者施加潜移默化的影响，也就是说使用者被生产方对象化了。</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891497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93989"/>
            <a:ext cx="8909535" cy="4638001"/>
          </a:xfrm>
          <a:prstGeom prst="rect">
            <a:avLst/>
          </a:prstGeom>
        </p:spPr>
        <p:txBody>
          <a:bodyPr>
            <a:spAutoFit/>
          </a:bodyPr>
          <a:lstStyle/>
          <a:p>
            <a:pPr algn="just">
              <a:lnSpc>
                <a:spcPts val="45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值得</a:t>
            </a:r>
            <a:r>
              <a:rPr lang="zh-CN" altLang="zh-CN" sz="2600" dirty="0">
                <a:latin typeface="Times New Roman"/>
                <a:ea typeface="华文细黑"/>
                <a:cs typeface="Times New Roman"/>
              </a:rPr>
              <a:t>注意的是，科技黑箱在使科技知识被使用者广泛共享之时，也往往使这部分知识因共享而贬值甚至被人遗忘。那么还要不要学习集成于科技黑箱中已经贬值的科技知识，例如电磁理论、牛顿力学，甚至四则运算？这是一个很有意思的问题。技术所构成的平台还有一个历史维度。时至今日，历史上的很多技术已经失传或过时，但是也有相当多的技术流传至今，例如中国的针灸，以及散落在各古老民族中的特殊技法等科技黑箱都是如此。这提示我们，对于历史上</a:t>
            </a:r>
            <a:r>
              <a:rPr lang="zh-CN" altLang="zh-CN" sz="2600" dirty="0" smtClean="0">
                <a:latin typeface="Times New Roman"/>
                <a:ea typeface="华文细黑"/>
                <a:cs typeface="Times New Roman"/>
              </a:rPr>
              <a:t>存在</a:t>
            </a:r>
            <a:endParaRPr lang="zh-CN" altLang="zh-CN" sz="2600" kern="100" dirty="0">
              <a:latin typeface="宋体"/>
              <a:cs typeface="Courier New"/>
            </a:endParaRPr>
          </a:p>
        </p:txBody>
      </p:sp>
    </p:spTree>
    <p:extLst>
      <p:ext uri="{BB962C8B-B14F-4D97-AF65-F5344CB8AC3E}">
        <p14:creationId xmlns:p14="http://schemas.microsoft.com/office/powerpoint/2010/main" val="2822510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737" y="483518"/>
            <a:ext cx="8733982" cy="2907591"/>
          </a:xfrm>
          <a:prstGeom prst="rect">
            <a:avLst/>
          </a:prstGeom>
        </p:spPr>
        <p:txBody>
          <a:bodyPr>
            <a:spAutoFit/>
          </a:bodyPr>
          <a:lstStyle/>
          <a:p>
            <a:pPr algn="just">
              <a:lnSpc>
                <a:spcPts val="4500"/>
              </a:lnSpc>
              <a:spcAft>
                <a:spcPts val="0"/>
              </a:spcAft>
            </a:pPr>
            <a:r>
              <a:rPr lang="zh-CN" altLang="zh-CN" sz="2600" dirty="0" smtClean="0">
                <a:latin typeface="Times New Roman"/>
                <a:ea typeface="华文细黑"/>
                <a:cs typeface="Times New Roman"/>
              </a:rPr>
              <a:t>过</a:t>
            </a:r>
            <a:r>
              <a:rPr lang="zh-CN" altLang="zh-CN" sz="2600" dirty="0">
                <a:latin typeface="Times New Roman"/>
                <a:ea typeface="华文细黑"/>
                <a:cs typeface="Times New Roman"/>
              </a:rPr>
              <a:t>的知识应予以宽容。此外，由于使用者不必从头学起即可操作科技黑箱，于是就可能发生对科技黑箱的滥用。科学技术是一把双刃剑，科技黑箱无疑会使得双刃剑的哪一刃都变得更为锋利</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4500"/>
              </a:lnSpc>
              <a:spcAft>
                <a:spcPts val="0"/>
              </a:spcAft>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摘编自吕乃基《行进于世界</a:t>
            </a:r>
            <a:r>
              <a:rPr lang="en-US" altLang="zh-CN" sz="2600" dirty="0">
                <a:latin typeface="Times New Roman"/>
                <a:ea typeface="华文细黑"/>
              </a:rPr>
              <a:t>3</a:t>
            </a:r>
            <a:r>
              <a:rPr lang="zh-CN" altLang="zh-CN" sz="2600" dirty="0">
                <a:latin typeface="Times New Roman"/>
                <a:ea typeface="华文细黑"/>
                <a:cs typeface="Times New Roman"/>
              </a:rPr>
              <a:t>的技术》</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1919993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841" y="850716"/>
            <a:ext cx="8561888" cy="2657138"/>
          </a:xfrm>
          <a:prstGeom prst="rect">
            <a:avLst/>
          </a:prstGeom>
        </p:spPr>
        <p:txBody>
          <a:bodyPr>
            <a:spAutoFit/>
          </a:bodyPr>
          <a:lstStyle/>
          <a:p>
            <a:pPr algn="just">
              <a:lnSpc>
                <a:spcPts val="5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整体把握</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en-US" sz="2600" kern="100" dirty="0">
                <a:latin typeface="Times New Roman"/>
                <a:ea typeface="华文细黑"/>
                <a:cs typeface="Courier New"/>
              </a:rPr>
              <a:t>本文要阐释的中心是什么？</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本文是一篇科技论文。全文主要阐释</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科技黑箱</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的内涵以及从使用者角度说明了其三个特点。</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60199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429" y="195486"/>
            <a:ext cx="846252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一</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(2011•</a:t>
            </a:r>
            <a:r>
              <a:rPr lang="zh-CN" altLang="en-US" sz="2600" kern="100" dirty="0">
                <a:solidFill>
                  <a:srgbClr val="00B0F0"/>
                </a:solidFill>
                <a:latin typeface="Times New Roman"/>
                <a:ea typeface="华文细黑"/>
                <a:cs typeface="Courier New"/>
              </a:rPr>
              <a:t>新课标全国</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《诗经》</a:t>
            </a:r>
            <a:r>
              <a:rPr lang="zh-CN" altLang="zh-CN" sz="2600" kern="100" dirty="0">
                <a:latin typeface="Times New Roman"/>
                <a:ea typeface="华文细黑"/>
                <a:cs typeface="Times New Roman"/>
              </a:rPr>
              <a:t>原来是诗，不是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，这在咱们今天是很明确的。但在封建社会里，诗三百篇却被尊为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，统治阶级拿它来做封建教化的工具。</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从</a:t>
            </a:r>
            <a:r>
              <a:rPr lang="zh-CN" altLang="zh-CN" sz="2600" dirty="0">
                <a:latin typeface="Times New Roman"/>
                <a:ea typeface="华文细黑"/>
                <a:cs typeface="Times New Roman"/>
              </a:rPr>
              <a:t>西周初期到春秋中叶，诗三百篇是一种配乐演唱的乐歌。这些乐歌一方面用于祭祀、宴会和各种典礼，当作仪式的一部分或娱乐宾主的节目。另一方面则用于政治、外交及其他社会生活，当作表情达意的工具，其作用</a:t>
            </a:r>
            <a:r>
              <a:rPr lang="zh-CN" altLang="zh-CN" sz="2600" dirty="0" smtClean="0">
                <a:latin typeface="Times New Roman"/>
                <a:ea typeface="华文细黑"/>
                <a:cs typeface="Times New Roman"/>
              </a:rPr>
              <a:t>和平</a:t>
            </a:r>
            <a:endParaRPr lang="zh-CN" altLang="zh-CN" sz="260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158" y="850716"/>
            <a:ext cx="8261068" cy="2657138"/>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本文的论述思路是怎样的？</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a:solidFill>
                  <a:schemeClr val="accent6">
                    <a:lumMod val="75000"/>
                  </a:schemeClr>
                </a:solidFill>
                <a:latin typeface="Times New Roman"/>
                <a:ea typeface="华文细黑"/>
                <a:cs typeface="Times New Roman"/>
              </a:rPr>
              <a:t>全文共三段，分为两部分：第一部分</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第</a:t>
            </a:r>
            <a:r>
              <a:rPr lang="en-US" altLang="zh-CN" sz="2600" dirty="0">
                <a:solidFill>
                  <a:schemeClr val="accent6">
                    <a:lumMod val="75000"/>
                  </a:schemeClr>
                </a:solidFill>
                <a:latin typeface="Times New Roman"/>
                <a:ea typeface="华文细黑"/>
              </a:rPr>
              <a:t>1</a:t>
            </a:r>
            <a:r>
              <a:rPr lang="zh-CN" altLang="zh-CN"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介绍了什么是</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科技黑箱</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；第二部分</a:t>
            </a:r>
            <a:r>
              <a:rPr lang="en-US" altLang="zh-CN" sz="2600" dirty="0">
                <a:solidFill>
                  <a:schemeClr val="accent6">
                    <a:lumMod val="75000"/>
                  </a:schemeClr>
                </a:solidFill>
                <a:latin typeface="Times New Roman"/>
                <a:ea typeface="华文细黑"/>
              </a:rPr>
              <a:t>(2</a:t>
            </a:r>
            <a:r>
              <a:rPr lang="zh-CN" altLang="zh-CN" sz="2600" dirty="0">
                <a:solidFill>
                  <a:schemeClr val="accent6">
                    <a:lumMod val="75000"/>
                  </a:schemeClr>
                </a:solidFill>
                <a:latin typeface="Times New Roman"/>
                <a:ea typeface="华文细黑"/>
                <a:cs typeface="Times New Roman"/>
              </a:rPr>
              <a:t>～</a:t>
            </a:r>
            <a:r>
              <a:rPr lang="en-US" altLang="zh-CN" sz="2600" dirty="0">
                <a:solidFill>
                  <a:schemeClr val="accent6">
                    <a:lumMod val="75000"/>
                  </a:schemeClr>
                </a:solidFill>
                <a:latin typeface="Times New Roman"/>
                <a:ea typeface="华文细黑"/>
              </a:rPr>
              <a:t>3</a:t>
            </a:r>
            <a:r>
              <a:rPr lang="zh-CN" altLang="zh-CN"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，介绍了科技黑箱具有的三大特点。</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44268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287" y="51470"/>
            <a:ext cx="8596501" cy="4580741"/>
          </a:xfrm>
          <a:prstGeom prst="rect">
            <a:avLst/>
          </a:prstGeom>
          <a:noFill/>
        </p:spPr>
        <p:txBody>
          <a:bodyPr wrap="square" rtlCol="0">
            <a:spAutoFit/>
          </a:bodyPr>
          <a:lstStyle/>
          <a:p>
            <a:pPr algn="just">
              <a:lnSpc>
                <a:spcPts val="5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下列对于科技黑箱的理解，不正确的一项是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黑箱，在认识上主体对其内部情况全然不知；而科技</a:t>
            </a:r>
            <a:r>
              <a:rPr lang="zh-CN" altLang="zh-CN" sz="2600" kern="100" dirty="0" smtClean="0">
                <a:latin typeface="Times New Roman"/>
                <a:ea typeface="华文细黑"/>
                <a:cs typeface="Times New Roman"/>
              </a:rPr>
              <a:t>黑</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箱</a:t>
            </a:r>
            <a:r>
              <a:rPr lang="zh-CN" altLang="zh-CN" sz="2600" kern="100" dirty="0">
                <a:latin typeface="Times New Roman"/>
                <a:ea typeface="华文细黑"/>
                <a:cs typeface="Times New Roman"/>
              </a:rPr>
              <a:t>，则至少它的设计者理解和掌握其中所含有的知识。</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与黑箱不同，科技黑箱的操作是可控的，使用者不必</a:t>
            </a:r>
            <a:r>
              <a:rPr lang="zh-CN" altLang="zh-CN" sz="2600" kern="100" dirty="0" smtClean="0">
                <a:latin typeface="Times New Roman"/>
                <a:ea typeface="华文细黑"/>
                <a:cs typeface="Times New Roman"/>
              </a:rPr>
              <a:t>透</a:t>
            </a:r>
            <a:r>
              <a:rPr lang="en-US" altLang="zh-CN" sz="2600" kern="100" dirty="0" smtClean="0">
                <a:latin typeface="Times New Roman"/>
                <a:ea typeface="华文细黑"/>
                <a:cs typeface="Times New Roman"/>
              </a:rPr>
              <a:t> </a:t>
            </a:r>
          </a:p>
          <a:p>
            <a:pPr algn="just">
              <a:lnSpc>
                <a:spcPts val="5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彻</a:t>
            </a:r>
            <a:r>
              <a:rPr lang="zh-CN" altLang="zh-CN" sz="2600" kern="100" dirty="0">
                <a:latin typeface="Times New Roman"/>
                <a:ea typeface="华文细黑"/>
                <a:cs typeface="Times New Roman"/>
              </a:rPr>
              <a:t>掌握其工作原理，只需按规则操作即可得到预期</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结果。</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94264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892" y="678631"/>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科技黑箱是一种特殊的存贮知识、运行知识的设施或过程</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科技黑箱的生产过程中，价值观和伦理道德对科学</a:t>
            </a:r>
            <a:r>
              <a:rPr lang="zh-CN" altLang="zh-CN" sz="2600" kern="100" dirty="0" smtClean="0">
                <a:latin typeface="Times New Roman"/>
                <a:ea typeface="华文细黑"/>
                <a:cs typeface="Times New Roman"/>
              </a:rPr>
              <a:t>知识</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进行</a:t>
            </a:r>
            <a:r>
              <a:rPr lang="zh-CN" altLang="zh-CN" sz="2600" kern="100" dirty="0">
                <a:latin typeface="Times New Roman"/>
                <a:ea typeface="华文细黑"/>
                <a:cs typeface="Times New Roman"/>
              </a:rPr>
              <a:t>了修正。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几乎技术的全部中间成果和最终成果，如电脑、手机，</a:t>
            </a:r>
            <a:r>
              <a:rPr lang="zh-CN" altLang="zh-CN" sz="2600" kern="100" dirty="0" smtClean="0">
                <a:latin typeface="Times New Roman"/>
                <a:ea typeface="华文细黑"/>
                <a:cs typeface="Times New Roman"/>
              </a:rPr>
              <a:t>都</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集成</a:t>
            </a:r>
            <a:r>
              <a:rPr lang="zh-CN" altLang="zh-CN" sz="2600" kern="100" dirty="0">
                <a:latin typeface="Times New Roman"/>
                <a:ea typeface="华文细黑"/>
                <a:cs typeface="Times New Roman"/>
              </a:rPr>
              <a:t>了物理学、计算机科学等知识，可以说，是科技</a:t>
            </a:r>
            <a:r>
              <a:rPr lang="zh-CN" altLang="zh-CN" sz="2600" kern="100" dirty="0" smtClean="0">
                <a:latin typeface="Times New Roman"/>
                <a:ea typeface="华文细黑"/>
                <a:cs typeface="Times New Roman"/>
              </a:rPr>
              <a:t>造就</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了</a:t>
            </a:r>
            <a:r>
              <a:rPr lang="zh-CN" altLang="zh-CN" sz="2600" kern="100" dirty="0">
                <a:latin typeface="Times New Roman"/>
                <a:ea typeface="华文细黑"/>
                <a:cs typeface="Times New Roman"/>
              </a:rPr>
              <a:t>科技黑箱</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52466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287" y="267494"/>
            <a:ext cx="8596501" cy="4293483"/>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本题从偷换概念的角度设误考查对文中重要概念的理解。原文第一段中说</a:t>
            </a:r>
            <a:r>
              <a:rPr lang="en-US" altLang="zh-CN" sz="2600" dirty="0">
                <a:latin typeface="宋体"/>
                <a:ea typeface="华文细黑"/>
                <a:cs typeface="Times New Roman"/>
              </a:rPr>
              <a:t>“</a:t>
            </a:r>
            <a:r>
              <a:rPr lang="zh-CN" altLang="zh-CN" sz="2600" dirty="0">
                <a:latin typeface="Times New Roman"/>
                <a:ea typeface="华文细黑"/>
                <a:cs typeface="Times New Roman"/>
              </a:rPr>
              <a:t>科学知识是基础，价值观和伦理道德则对科学知识进行选择</a:t>
            </a:r>
            <a:r>
              <a:rPr lang="en-US" altLang="zh-CN" sz="2600" dirty="0">
                <a:latin typeface="宋体"/>
                <a:ea typeface="华文细黑"/>
                <a:cs typeface="Times New Roman"/>
              </a:rPr>
              <a:t>”</a:t>
            </a:r>
            <a:r>
              <a:rPr lang="zh-CN" altLang="zh-CN" sz="2600" dirty="0">
                <a:latin typeface="Times New Roman"/>
                <a:ea typeface="华文细黑"/>
                <a:cs typeface="Times New Roman"/>
              </a:rPr>
              <a:t>，而</a:t>
            </a:r>
            <a:r>
              <a:rPr lang="en-US" altLang="zh-CN" sz="2600" dirty="0">
                <a:latin typeface="Times New Roman"/>
                <a:ea typeface="华文细黑"/>
              </a:rPr>
              <a:t>C</a:t>
            </a:r>
            <a:r>
              <a:rPr lang="zh-CN" altLang="zh-CN" sz="2600" dirty="0">
                <a:latin typeface="Times New Roman"/>
                <a:ea typeface="华文细黑"/>
                <a:cs typeface="Times New Roman"/>
              </a:rPr>
              <a:t>项中表述为</a:t>
            </a:r>
            <a:r>
              <a:rPr lang="en-US" altLang="zh-CN" sz="2600" dirty="0">
                <a:latin typeface="宋体"/>
                <a:ea typeface="华文细黑"/>
                <a:cs typeface="Times New Roman"/>
              </a:rPr>
              <a:t>“</a:t>
            </a:r>
            <a:r>
              <a:rPr lang="zh-CN" altLang="zh-CN" sz="2600" dirty="0">
                <a:latin typeface="Times New Roman"/>
                <a:ea typeface="华文细黑"/>
                <a:cs typeface="Times New Roman"/>
              </a:rPr>
              <a:t>价值观和伦理道德对科学知识进行了修正</a:t>
            </a:r>
            <a:r>
              <a:rPr lang="en-US" altLang="zh-CN" sz="2600" dirty="0">
                <a:latin typeface="宋体"/>
                <a:ea typeface="华文细黑"/>
                <a:cs typeface="Times New Roman"/>
              </a:rPr>
              <a:t>”</a:t>
            </a:r>
            <a:r>
              <a:rPr lang="zh-CN" altLang="zh-CN" sz="2600" dirty="0">
                <a:latin typeface="Times New Roman"/>
                <a:ea typeface="华文细黑"/>
                <a:cs typeface="Times New Roman"/>
              </a:rPr>
              <a:t>，将</a:t>
            </a:r>
            <a:r>
              <a:rPr lang="en-US" altLang="zh-CN" sz="2600" dirty="0">
                <a:latin typeface="宋体"/>
                <a:ea typeface="华文细黑"/>
                <a:cs typeface="Times New Roman"/>
              </a:rPr>
              <a:t>“</a:t>
            </a:r>
            <a:r>
              <a:rPr lang="zh-CN" altLang="zh-CN" sz="2600" dirty="0">
                <a:latin typeface="Times New Roman"/>
                <a:ea typeface="华文细黑"/>
                <a:cs typeface="Times New Roman"/>
              </a:rPr>
              <a:t>选择</a:t>
            </a:r>
            <a:r>
              <a:rPr lang="en-US" altLang="zh-CN" sz="2600" dirty="0">
                <a:latin typeface="宋体"/>
                <a:ea typeface="华文细黑"/>
                <a:cs typeface="Times New Roman"/>
              </a:rPr>
              <a:t>”</a:t>
            </a:r>
            <a:r>
              <a:rPr lang="zh-CN" altLang="zh-CN" sz="2600" dirty="0">
                <a:latin typeface="Times New Roman"/>
                <a:ea typeface="华文细黑"/>
                <a:cs typeface="Times New Roman"/>
              </a:rPr>
              <a:t>偷换为</a:t>
            </a:r>
            <a:r>
              <a:rPr lang="en-US" altLang="zh-CN" sz="2600" dirty="0">
                <a:latin typeface="宋体"/>
                <a:ea typeface="华文细黑"/>
                <a:cs typeface="Times New Roman"/>
              </a:rPr>
              <a:t>“</a:t>
            </a:r>
            <a:r>
              <a:rPr lang="zh-CN" altLang="zh-CN" sz="2600" dirty="0">
                <a:latin typeface="Times New Roman"/>
                <a:ea typeface="华文细黑"/>
                <a:cs typeface="Times New Roman"/>
              </a:rPr>
              <a:t>修正</a:t>
            </a:r>
            <a:r>
              <a:rPr lang="en-US" altLang="zh-CN" sz="2600" dirty="0">
                <a:latin typeface="宋体"/>
                <a:ea typeface="华文细黑"/>
                <a:cs typeface="Times New Roman"/>
              </a:rPr>
              <a:t>”</a:t>
            </a:r>
            <a:r>
              <a:rPr lang="zh-CN" altLang="zh-CN" sz="2600" dirty="0">
                <a:latin typeface="Times New Roman"/>
                <a:ea typeface="华文细黑"/>
                <a:cs typeface="Times New Roman"/>
              </a:rPr>
              <a:t>，意思发生明显变化，与原文不符。</a:t>
            </a:r>
            <a:r>
              <a:rPr lang="en-US" altLang="zh-CN" sz="2600" dirty="0">
                <a:latin typeface="Times New Roman"/>
                <a:ea typeface="华文细黑"/>
              </a:rPr>
              <a:t>A</a:t>
            </a:r>
            <a:r>
              <a:rPr lang="zh-CN" altLang="zh-CN" sz="2600" dirty="0">
                <a:latin typeface="Times New Roman"/>
                <a:ea typeface="华文细黑"/>
                <a:cs typeface="Times New Roman"/>
              </a:rPr>
              <a:t>、</a:t>
            </a:r>
            <a:r>
              <a:rPr lang="en-US" altLang="zh-CN" sz="2600" dirty="0">
                <a:latin typeface="Times New Roman"/>
                <a:ea typeface="华文细黑"/>
              </a:rPr>
              <a:t>B</a:t>
            </a:r>
            <a:r>
              <a:rPr lang="zh-CN" altLang="zh-CN" sz="2600" dirty="0">
                <a:latin typeface="Times New Roman"/>
                <a:ea typeface="华文细黑"/>
                <a:cs typeface="Times New Roman"/>
              </a:rPr>
              <a:t>、</a:t>
            </a:r>
            <a:r>
              <a:rPr lang="en-US" altLang="zh-CN" sz="2600" dirty="0">
                <a:latin typeface="Times New Roman"/>
                <a:ea typeface="华文细黑"/>
              </a:rPr>
              <a:t>D</a:t>
            </a:r>
            <a:r>
              <a:rPr lang="zh-CN" altLang="zh-CN" sz="2600" dirty="0">
                <a:latin typeface="Times New Roman"/>
                <a:ea typeface="华文细黑"/>
                <a:cs typeface="Times New Roman"/>
              </a:rPr>
              <a:t>三项表述正确，其信息均在第一段中。</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08987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95486"/>
            <a:ext cx="8421395" cy="458074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该题考查对文中重要概念的理解。</a:t>
            </a:r>
            <a:r>
              <a:rPr lang="en-US" altLang="zh-CN" sz="2600" dirty="0">
                <a:latin typeface="宋体"/>
                <a:ea typeface="华文细黑"/>
                <a:cs typeface="Times New Roman"/>
              </a:rPr>
              <a:t>“</a:t>
            </a:r>
            <a:r>
              <a:rPr lang="zh-CN" altLang="zh-CN" sz="2600" dirty="0">
                <a:latin typeface="Times New Roman"/>
                <a:ea typeface="华文细黑"/>
                <a:cs typeface="Times New Roman"/>
              </a:rPr>
              <a:t>科技黑箱</a:t>
            </a:r>
            <a:r>
              <a:rPr lang="en-US" altLang="zh-CN" sz="2600" dirty="0">
                <a:latin typeface="宋体"/>
                <a:ea typeface="华文细黑"/>
                <a:cs typeface="Times New Roman"/>
              </a:rPr>
              <a:t>”</a:t>
            </a:r>
            <a:r>
              <a:rPr lang="zh-CN" altLang="zh-CN" sz="2600" dirty="0">
                <a:latin typeface="Times New Roman"/>
                <a:ea typeface="华文细黑"/>
                <a:cs typeface="Times New Roman"/>
              </a:rPr>
              <a:t>是全文论述的主要对象，也是全文的中心词语、关键词语，从知识的角度说，就是重要的概括。四个选项内容全部集中在第一段，范围明确，且是</a:t>
            </a:r>
            <a:r>
              <a:rPr lang="en-US" altLang="zh-CN" sz="2600" dirty="0">
                <a:latin typeface="宋体"/>
                <a:ea typeface="华文细黑"/>
                <a:cs typeface="Times New Roman"/>
              </a:rPr>
              <a:t>“</a:t>
            </a:r>
            <a:r>
              <a:rPr lang="zh-CN" altLang="zh-CN" sz="2600" dirty="0">
                <a:latin typeface="Times New Roman"/>
                <a:ea typeface="华文细黑"/>
                <a:cs typeface="Times New Roman"/>
              </a:rPr>
              <a:t>负选</a:t>
            </a:r>
            <a:r>
              <a:rPr lang="en-US" altLang="zh-CN" sz="2600" dirty="0">
                <a:latin typeface="宋体"/>
                <a:ea typeface="华文细黑"/>
                <a:cs typeface="Times New Roman"/>
              </a:rPr>
              <a:t>”</a:t>
            </a:r>
            <a:r>
              <a:rPr lang="zh-CN" altLang="zh-CN" sz="2600" dirty="0">
                <a:latin typeface="Times New Roman"/>
                <a:ea typeface="华文细黑"/>
                <a:cs typeface="Times New Roman"/>
              </a:rPr>
              <a:t>型，难度不大。</a:t>
            </a:r>
            <a:r>
              <a:rPr lang="en-US" altLang="zh-CN" sz="2600" dirty="0">
                <a:latin typeface="Times New Roman"/>
                <a:ea typeface="华文细黑"/>
              </a:rPr>
              <a:t>C</a:t>
            </a:r>
            <a:r>
              <a:rPr lang="zh-CN" altLang="zh-CN" sz="2600" dirty="0">
                <a:latin typeface="Times New Roman"/>
                <a:ea typeface="华文细黑"/>
                <a:cs typeface="Times New Roman"/>
              </a:rPr>
              <a:t>项与原文只是一词之差，原文是</a:t>
            </a:r>
            <a:r>
              <a:rPr lang="en-US" altLang="zh-CN" sz="2600" dirty="0">
                <a:latin typeface="宋体"/>
                <a:ea typeface="华文细黑"/>
                <a:cs typeface="Times New Roman"/>
              </a:rPr>
              <a:t>“</a:t>
            </a:r>
            <a:r>
              <a:rPr lang="zh-CN" altLang="zh-CN" sz="2600" dirty="0">
                <a:latin typeface="Times New Roman"/>
                <a:ea typeface="华文细黑"/>
                <a:cs typeface="Times New Roman"/>
              </a:rPr>
              <a:t>选择</a:t>
            </a:r>
            <a:r>
              <a:rPr lang="en-US" altLang="zh-CN" sz="2600" dirty="0">
                <a:latin typeface="宋体"/>
                <a:ea typeface="华文细黑"/>
                <a:cs typeface="Times New Roman"/>
              </a:rPr>
              <a:t>”</a:t>
            </a:r>
            <a:r>
              <a:rPr lang="zh-CN" altLang="zh-CN" sz="2600" dirty="0">
                <a:latin typeface="Times New Roman"/>
                <a:ea typeface="华文细黑"/>
                <a:cs typeface="Times New Roman"/>
              </a:rPr>
              <a:t>，选项是</a:t>
            </a:r>
            <a:r>
              <a:rPr lang="en-US" altLang="zh-CN" sz="2600" dirty="0">
                <a:latin typeface="宋体"/>
                <a:ea typeface="华文细黑"/>
                <a:cs typeface="Times New Roman"/>
              </a:rPr>
              <a:t>“</a:t>
            </a:r>
            <a:r>
              <a:rPr lang="zh-CN" altLang="zh-CN" sz="2600" dirty="0">
                <a:latin typeface="Times New Roman"/>
                <a:ea typeface="华文细黑"/>
                <a:cs typeface="Times New Roman"/>
              </a:rPr>
              <a:t>修正</a:t>
            </a:r>
            <a:r>
              <a:rPr lang="en-US" altLang="zh-CN" sz="2600" dirty="0">
                <a:latin typeface="宋体"/>
                <a:ea typeface="华文细黑"/>
                <a:cs typeface="Times New Roman"/>
              </a:rPr>
              <a:t>”</a:t>
            </a:r>
            <a:r>
              <a:rPr lang="zh-CN" altLang="zh-CN" sz="2600" dirty="0">
                <a:latin typeface="Times New Roman"/>
                <a:ea typeface="华文细黑"/>
                <a:cs typeface="Times New Roman"/>
              </a:rPr>
              <a:t>，一词之差，改变了</a:t>
            </a:r>
            <a:r>
              <a:rPr lang="en-US" altLang="zh-CN" sz="2600" dirty="0">
                <a:latin typeface="宋体"/>
                <a:ea typeface="华文细黑"/>
                <a:cs typeface="Times New Roman"/>
              </a:rPr>
              <a:t>“</a:t>
            </a:r>
            <a:r>
              <a:rPr lang="zh-CN" altLang="zh-CN" sz="2600" dirty="0">
                <a:latin typeface="Times New Roman"/>
                <a:ea typeface="华文细黑"/>
                <a:cs typeface="Times New Roman"/>
              </a:rPr>
              <a:t>价值观和伦理道德</a:t>
            </a:r>
            <a:r>
              <a:rPr lang="en-US" altLang="zh-CN" sz="2600" dirty="0">
                <a:latin typeface="宋体"/>
                <a:ea typeface="华文细黑"/>
                <a:cs typeface="Times New Roman"/>
              </a:rPr>
              <a:t>”</a:t>
            </a:r>
            <a:r>
              <a:rPr lang="zh-CN" altLang="zh-CN" sz="2600" dirty="0">
                <a:latin typeface="Times New Roman"/>
                <a:ea typeface="华文细黑"/>
                <a:cs typeface="Times New Roman"/>
              </a:rPr>
              <a:t>与</a:t>
            </a:r>
            <a:r>
              <a:rPr lang="en-US" altLang="zh-CN" sz="2600" dirty="0">
                <a:latin typeface="宋体"/>
                <a:ea typeface="华文细黑"/>
                <a:cs typeface="Times New Roman"/>
              </a:rPr>
              <a:t>“</a:t>
            </a:r>
            <a:r>
              <a:rPr lang="zh-CN" altLang="zh-CN" sz="2600" dirty="0">
                <a:latin typeface="Times New Roman"/>
                <a:ea typeface="华文细黑"/>
                <a:cs typeface="Times New Roman"/>
              </a:rPr>
              <a:t>科学知识</a:t>
            </a:r>
            <a:r>
              <a:rPr lang="en-US" altLang="zh-CN" sz="2600" dirty="0">
                <a:latin typeface="宋体"/>
                <a:ea typeface="华文细黑"/>
                <a:cs typeface="Times New Roman"/>
              </a:rPr>
              <a:t>”</a:t>
            </a:r>
            <a:r>
              <a:rPr lang="zh-CN" altLang="zh-CN" sz="2600" dirty="0">
                <a:latin typeface="Times New Roman"/>
                <a:ea typeface="华文细黑"/>
                <a:cs typeface="Times New Roman"/>
              </a:rPr>
              <a:t>之间的关系，从而与原文不符。</a:t>
            </a:r>
            <a:endParaRPr lang="zh-CN" altLang="zh-CN" sz="1050" kern="100" dirty="0">
              <a:latin typeface="宋体"/>
              <a:cs typeface="Courier New"/>
            </a:endParaRPr>
          </a:p>
        </p:txBody>
      </p:sp>
    </p:spTree>
    <p:extLst>
      <p:ext uri="{BB962C8B-B14F-4D97-AF65-F5344CB8AC3E}">
        <p14:creationId xmlns:p14="http://schemas.microsoft.com/office/powerpoint/2010/main" val="191750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4" y="-40156"/>
            <a:ext cx="9028876" cy="5067798"/>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下列理解和分析，不符合原文意思的一项是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在当今世界，每一个科技黑箱的使用者都能像牛顿</a:t>
            </a:r>
            <a:r>
              <a:rPr lang="zh-CN" altLang="zh-CN" sz="2600" kern="100" dirty="0" smtClean="0">
                <a:latin typeface="Times New Roman"/>
                <a:ea typeface="华文细黑"/>
                <a:cs typeface="Times New Roman"/>
              </a:rPr>
              <a:t>一样</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站在巨人的肩上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继续前进，这个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巨人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就是科技黑箱。</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知识通过科技黑箱这一途径达到最大限度的共享，这是</a:t>
            </a:r>
            <a:r>
              <a:rPr lang="zh-CN" altLang="zh-CN" sz="2600" kern="100" dirty="0" smtClean="0">
                <a:latin typeface="Times New Roman"/>
                <a:ea typeface="华文细黑"/>
                <a:cs typeface="Times New Roman"/>
              </a:rPr>
              <a:t>现</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计算机天才、黑客和神童不断出现的根本原因。</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越是高端的科技黑箱，主体对它的干预就越大；在认识</a:t>
            </a:r>
            <a:r>
              <a:rPr lang="zh-CN" altLang="zh-CN" sz="2600" kern="100" dirty="0" smtClean="0">
                <a:latin typeface="Times New Roman"/>
                <a:ea typeface="华文细黑"/>
                <a:cs typeface="Times New Roman"/>
              </a:rPr>
              <a:t>和</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实践</a:t>
            </a:r>
            <a:r>
              <a:rPr lang="zh-CN" altLang="zh-CN" sz="2600" kern="100" dirty="0">
                <a:latin typeface="Times New Roman"/>
                <a:ea typeface="华文细黑"/>
                <a:cs typeface="Times New Roman"/>
              </a:rPr>
              <a:t>的关系上，实践也随之变得更加复杂和重要。</a:t>
            </a:r>
            <a:endParaRPr lang="zh-CN" altLang="zh-CN" sz="1050" kern="100" dirty="0">
              <a:latin typeface="宋体"/>
              <a:cs typeface="Courier New"/>
            </a:endParaRPr>
          </a:p>
          <a:p>
            <a:pPr>
              <a:lnSpc>
                <a:spcPct val="140000"/>
              </a:lnSpc>
            </a:pPr>
            <a:r>
              <a:rPr lang="en-US" altLang="zh-CN" sz="2600" dirty="0">
                <a:latin typeface="Times New Roman"/>
                <a:ea typeface="华文细黑"/>
              </a:rPr>
              <a:t>D.</a:t>
            </a:r>
            <a:r>
              <a:rPr lang="zh-CN" altLang="zh-CN" sz="2600" dirty="0">
                <a:latin typeface="Times New Roman"/>
                <a:ea typeface="华文细黑"/>
                <a:cs typeface="Times New Roman"/>
              </a:rPr>
              <a:t>使用者表面上是在支配着科技黑箱，但实际上他们是</a:t>
            </a:r>
            <a:r>
              <a:rPr lang="zh-CN" altLang="zh-CN" sz="2600" dirty="0" smtClean="0">
                <a:latin typeface="Times New Roman"/>
                <a:ea typeface="华文细黑"/>
                <a:cs typeface="Times New Roman"/>
              </a:rPr>
              <a:t>在</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不知情</a:t>
            </a:r>
            <a:r>
              <a:rPr lang="en-US" altLang="zh-CN" sz="2600" dirty="0">
                <a:latin typeface="宋体"/>
                <a:ea typeface="华文细黑"/>
                <a:cs typeface="Times New Roman"/>
              </a:rPr>
              <a:t>”</a:t>
            </a:r>
            <a:r>
              <a:rPr lang="zh-CN" altLang="zh-CN" sz="2600" dirty="0">
                <a:latin typeface="Times New Roman"/>
                <a:ea typeface="华文细黑"/>
                <a:cs typeface="Times New Roman"/>
              </a:rPr>
              <a:t>的情况下受到了科技黑箱潜移默化的影响</a:t>
            </a:r>
            <a:r>
              <a:rPr lang="zh-CN" altLang="zh-CN" sz="2600" dirty="0" smtClean="0">
                <a:latin typeface="Times New Roman"/>
                <a:ea typeface="华文细黑"/>
                <a:cs typeface="Times New Roman"/>
              </a:rPr>
              <a:t>。</a:t>
            </a:r>
            <a:endParaRPr lang="zh-CN" altLang="zh-CN" sz="1050" kern="100" dirty="0" smtClean="0">
              <a:latin typeface="宋体"/>
              <a:cs typeface="Courier New"/>
            </a:endParaRPr>
          </a:p>
        </p:txBody>
      </p:sp>
    </p:spTree>
    <p:extLst>
      <p:ext uri="{BB962C8B-B14F-4D97-AF65-F5344CB8AC3E}">
        <p14:creationId xmlns:p14="http://schemas.microsoft.com/office/powerpoint/2010/main" val="3124216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62" y="77450"/>
            <a:ext cx="8939481" cy="4870564"/>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本题考查对文本内容的理解。现在计算机天才、黑客和神童不断出现，其原因是</a:t>
            </a:r>
            <a:r>
              <a:rPr lang="en-US" altLang="zh-CN" sz="2600" dirty="0">
                <a:latin typeface="宋体"/>
                <a:ea typeface="华文细黑"/>
                <a:cs typeface="Times New Roman"/>
              </a:rPr>
              <a:t>“</a:t>
            </a:r>
            <a:r>
              <a:rPr lang="zh-CN" altLang="zh-CN" sz="2600" dirty="0">
                <a:latin typeface="Times New Roman"/>
                <a:ea typeface="华文细黑"/>
                <a:cs typeface="Times New Roman"/>
              </a:rPr>
              <a:t>每一代新科技黑箱的出现，就为相对</a:t>
            </a:r>
            <a:r>
              <a:rPr lang="en-US" altLang="zh-CN" sz="2600" dirty="0">
                <a:latin typeface="宋体"/>
                <a:ea typeface="华文细黑"/>
                <a:cs typeface="Times New Roman"/>
              </a:rPr>
              <a:t>‘</a:t>
            </a:r>
            <a:r>
              <a:rPr lang="zh-CN" altLang="zh-CN" sz="2600" dirty="0">
                <a:latin typeface="Times New Roman"/>
                <a:ea typeface="华文细黑"/>
                <a:cs typeface="Times New Roman"/>
              </a:rPr>
              <a:t>无知识</a:t>
            </a:r>
            <a:r>
              <a:rPr lang="en-US" altLang="zh-CN" sz="2600" dirty="0">
                <a:latin typeface="宋体"/>
                <a:ea typeface="华文细黑"/>
                <a:cs typeface="Times New Roman"/>
              </a:rPr>
              <a:t>’</a:t>
            </a:r>
            <a:r>
              <a:rPr lang="zh-CN" altLang="zh-CN" sz="2600" dirty="0">
                <a:latin typeface="Times New Roman"/>
                <a:ea typeface="华文细黑"/>
                <a:cs typeface="Times New Roman"/>
              </a:rPr>
              <a:t>的年轻一代的崛起与赶超提供了机会</a:t>
            </a:r>
            <a:r>
              <a:rPr lang="en-US" altLang="zh-CN" sz="2600" dirty="0">
                <a:latin typeface="宋体"/>
                <a:ea typeface="华文细黑"/>
                <a:cs typeface="Times New Roman"/>
              </a:rPr>
              <a:t>”</a:t>
            </a:r>
            <a:r>
              <a:rPr lang="zh-CN" altLang="zh-CN" sz="2600" dirty="0">
                <a:latin typeface="Times New Roman"/>
                <a:ea typeface="华文细黑"/>
                <a:cs typeface="Times New Roman"/>
              </a:rPr>
              <a:t>，而</a:t>
            </a:r>
            <a:r>
              <a:rPr lang="en-US" altLang="zh-CN" sz="2600" dirty="0">
                <a:latin typeface="宋体"/>
                <a:ea typeface="华文细黑"/>
                <a:cs typeface="Times New Roman"/>
              </a:rPr>
              <a:t>“</a:t>
            </a:r>
            <a:r>
              <a:rPr lang="zh-CN" altLang="zh-CN" sz="2600" dirty="0">
                <a:latin typeface="Times New Roman"/>
                <a:ea typeface="华文细黑"/>
                <a:cs typeface="Times New Roman"/>
              </a:rPr>
              <a:t>知识正是通过科技黑箱这一途径而达到最大限度的共享</a:t>
            </a:r>
            <a:r>
              <a:rPr lang="en-US" altLang="zh-CN" sz="2600" dirty="0">
                <a:latin typeface="宋体"/>
                <a:ea typeface="华文细黑"/>
                <a:cs typeface="Times New Roman"/>
              </a:rPr>
              <a:t>”</a:t>
            </a:r>
            <a:r>
              <a:rPr lang="zh-CN" altLang="zh-CN" sz="2600" dirty="0">
                <a:latin typeface="Times New Roman"/>
                <a:ea typeface="华文细黑"/>
                <a:cs typeface="Times New Roman"/>
              </a:rPr>
              <a:t>说明了科技黑箱为使用者提供了最大的方便。故</a:t>
            </a:r>
            <a:r>
              <a:rPr lang="en-US" altLang="zh-CN" sz="2600" dirty="0">
                <a:latin typeface="Times New Roman"/>
                <a:ea typeface="华文细黑"/>
              </a:rPr>
              <a:t>B</a:t>
            </a:r>
            <a:r>
              <a:rPr lang="zh-CN" altLang="zh-CN" sz="2600" dirty="0">
                <a:latin typeface="Times New Roman"/>
                <a:ea typeface="华文细黑"/>
                <a:cs typeface="Times New Roman"/>
              </a:rPr>
              <a:t>项表述不当。原文第二段谈及科技黑箱的三个特点，</a:t>
            </a:r>
            <a:r>
              <a:rPr lang="en-US" altLang="zh-CN" sz="2600" dirty="0">
                <a:latin typeface="Times New Roman"/>
                <a:ea typeface="华文细黑"/>
              </a:rPr>
              <a:t>A</a:t>
            </a:r>
            <a:r>
              <a:rPr lang="zh-CN" altLang="zh-CN" sz="2600" dirty="0">
                <a:latin typeface="Times New Roman"/>
                <a:ea typeface="华文细黑"/>
                <a:cs typeface="Times New Roman"/>
              </a:rPr>
              <a:t>、</a:t>
            </a:r>
            <a:r>
              <a:rPr lang="en-US" altLang="zh-CN" sz="2600" dirty="0">
                <a:latin typeface="Times New Roman"/>
                <a:ea typeface="华文细黑"/>
              </a:rPr>
              <a:t>C</a:t>
            </a:r>
            <a:r>
              <a:rPr lang="zh-CN" altLang="zh-CN" sz="2600" dirty="0">
                <a:latin typeface="Times New Roman"/>
                <a:ea typeface="华文细黑"/>
                <a:cs typeface="Times New Roman"/>
              </a:rPr>
              <a:t>、</a:t>
            </a:r>
            <a:r>
              <a:rPr lang="en-US" altLang="zh-CN" sz="2600" dirty="0">
                <a:latin typeface="Times New Roman"/>
                <a:ea typeface="华文细黑"/>
              </a:rPr>
              <a:t>D</a:t>
            </a:r>
            <a:r>
              <a:rPr lang="zh-CN" altLang="zh-CN" sz="2600" dirty="0">
                <a:latin typeface="Times New Roman"/>
                <a:ea typeface="华文细黑"/>
                <a:cs typeface="Times New Roman"/>
              </a:rPr>
              <a:t>三项内容均在此段中，表述正确。</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5988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641563"/>
            <a:ext cx="8421395"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该题考查对文中重要句子的理解。四个选项内容都集中在第二段，所涉及的句子都是对本段中心</a:t>
            </a:r>
            <a:r>
              <a:rPr lang="en-US" altLang="zh-CN" sz="2600" dirty="0">
                <a:latin typeface="Times New Roman"/>
                <a:ea typeface="华文细黑"/>
              </a:rPr>
              <a:t>——</a:t>
            </a:r>
            <a:r>
              <a:rPr lang="zh-CN" altLang="zh-CN" sz="2600" dirty="0">
                <a:latin typeface="Times New Roman"/>
                <a:ea typeface="华文细黑"/>
                <a:cs typeface="Times New Roman"/>
              </a:rPr>
              <a:t>科技黑箱三大特点起重要作用的句子，从句式上分别考查对比喻句</a:t>
            </a:r>
            <a:r>
              <a:rPr lang="en-US" altLang="zh-CN" sz="2600" dirty="0">
                <a:latin typeface="Times New Roman"/>
                <a:ea typeface="华文细黑"/>
              </a:rPr>
              <a:t>(A</a:t>
            </a:r>
            <a:r>
              <a:rPr lang="zh-CN" altLang="zh-CN" sz="2600" dirty="0">
                <a:latin typeface="Times New Roman"/>
                <a:ea typeface="华文细黑"/>
                <a:cs typeface="Times New Roman"/>
              </a:rPr>
              <a:t>项</a:t>
            </a:r>
            <a:r>
              <a:rPr lang="en-US" altLang="zh-CN" sz="2600" dirty="0">
                <a:latin typeface="Times New Roman"/>
                <a:ea typeface="华文细黑"/>
              </a:rPr>
              <a:t>)</a:t>
            </a:r>
            <a:r>
              <a:rPr lang="zh-CN" altLang="zh-CN" sz="2600" dirty="0">
                <a:latin typeface="Times New Roman"/>
                <a:ea typeface="华文细黑"/>
                <a:cs typeface="Times New Roman"/>
              </a:rPr>
              <a:t>、因果句</a:t>
            </a:r>
            <a:r>
              <a:rPr lang="en-US" altLang="zh-CN" sz="2600" dirty="0">
                <a:latin typeface="Times New Roman"/>
                <a:ea typeface="华文细黑"/>
              </a:rPr>
              <a:t>(B</a:t>
            </a:r>
            <a:r>
              <a:rPr lang="zh-CN" altLang="zh-CN" sz="2600" dirty="0">
                <a:latin typeface="Times New Roman"/>
                <a:ea typeface="华文细黑"/>
                <a:cs typeface="Times New Roman"/>
              </a:rPr>
              <a:t>项</a:t>
            </a:r>
            <a:r>
              <a:rPr lang="en-US" altLang="zh-CN" sz="2600" dirty="0">
                <a:latin typeface="Times New Roman"/>
                <a:ea typeface="华文细黑"/>
              </a:rPr>
              <a:t>)</a:t>
            </a:r>
            <a:r>
              <a:rPr lang="zh-CN" altLang="zh-CN" sz="2600" dirty="0">
                <a:latin typeface="Times New Roman"/>
                <a:ea typeface="华文细黑"/>
                <a:cs typeface="Times New Roman"/>
              </a:rPr>
              <a:t>、并列句</a:t>
            </a:r>
            <a:r>
              <a:rPr lang="en-US" altLang="zh-CN" sz="2600" dirty="0">
                <a:latin typeface="Times New Roman"/>
                <a:ea typeface="华文细黑"/>
              </a:rPr>
              <a:t>(C</a:t>
            </a:r>
            <a:r>
              <a:rPr lang="zh-CN" altLang="zh-CN" sz="2600" dirty="0">
                <a:latin typeface="Times New Roman"/>
                <a:ea typeface="华文细黑"/>
                <a:cs typeface="Times New Roman"/>
              </a:rPr>
              <a:t>项</a:t>
            </a:r>
            <a:r>
              <a:rPr lang="en-US" altLang="zh-CN" sz="2600" dirty="0">
                <a:latin typeface="Times New Roman"/>
                <a:ea typeface="华文细黑"/>
              </a:rPr>
              <a:t>)</a:t>
            </a:r>
            <a:r>
              <a:rPr lang="zh-CN" altLang="zh-CN" sz="2600" dirty="0">
                <a:latin typeface="Times New Roman"/>
                <a:ea typeface="华文细黑"/>
                <a:cs typeface="Times New Roman"/>
              </a:rPr>
              <a:t>和转折句</a:t>
            </a:r>
            <a:r>
              <a:rPr lang="en-US" altLang="zh-CN" sz="2600" dirty="0">
                <a:latin typeface="Times New Roman"/>
                <a:ea typeface="华文细黑"/>
              </a:rPr>
              <a:t>(D</a:t>
            </a:r>
            <a:r>
              <a:rPr lang="zh-CN" altLang="zh-CN" sz="2600" dirty="0">
                <a:latin typeface="Times New Roman"/>
                <a:ea typeface="华文细黑"/>
                <a:cs typeface="Times New Roman"/>
              </a:rPr>
              <a:t>项</a:t>
            </a:r>
            <a:r>
              <a:rPr lang="en-US" altLang="zh-CN" sz="2600" dirty="0">
                <a:latin typeface="Times New Roman"/>
                <a:ea typeface="华文细黑"/>
              </a:rPr>
              <a:t>)</a:t>
            </a:r>
            <a:r>
              <a:rPr lang="zh-CN" altLang="zh-CN" sz="2600" dirty="0">
                <a:latin typeface="Times New Roman"/>
                <a:ea typeface="华文细黑"/>
                <a:cs typeface="Times New Roman"/>
              </a:rPr>
              <a:t>的理解。</a:t>
            </a:r>
            <a:r>
              <a:rPr lang="en-US" altLang="zh-CN" sz="2600" dirty="0">
                <a:latin typeface="Times New Roman"/>
                <a:ea typeface="华文细黑"/>
              </a:rPr>
              <a:t>B</a:t>
            </a:r>
            <a:r>
              <a:rPr lang="zh-CN" altLang="zh-CN" sz="2600" dirty="0">
                <a:latin typeface="Times New Roman"/>
                <a:ea typeface="华文细黑"/>
                <a:cs typeface="Times New Roman"/>
              </a:rPr>
              <a:t>项错在把因果关系绝对化了。</a:t>
            </a:r>
            <a:endParaRPr lang="zh-CN" altLang="zh-CN" sz="1050" kern="100" dirty="0">
              <a:latin typeface="宋体"/>
              <a:cs typeface="Courier New"/>
            </a:endParaRPr>
          </a:p>
        </p:txBody>
      </p:sp>
    </p:spTree>
    <p:extLst>
      <p:ext uri="{BB962C8B-B14F-4D97-AF65-F5344CB8AC3E}">
        <p14:creationId xmlns:p14="http://schemas.microsoft.com/office/powerpoint/2010/main" val="30101903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619" y="339502"/>
            <a:ext cx="8421395"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根据原文内容，下列理解和分析不正确的一项是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新的科技黑箱能够为相对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无知识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的年轻一代</a:t>
            </a:r>
            <a:r>
              <a:rPr lang="zh-CN" altLang="zh-CN" sz="2600" kern="100" dirty="0" smtClean="0">
                <a:latin typeface="Times New Roman"/>
                <a:ea typeface="华文细黑"/>
                <a:cs typeface="Times New Roman"/>
              </a:rPr>
              <a:t>提供</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崛起</a:t>
            </a:r>
            <a:r>
              <a:rPr lang="zh-CN" altLang="zh-CN" sz="2600" kern="100" dirty="0">
                <a:latin typeface="Times New Roman"/>
                <a:ea typeface="华文细黑"/>
                <a:cs typeface="Times New Roman"/>
              </a:rPr>
              <a:t>和赶超的机会，他们即使没有掌握科技黑箱中</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知识</a:t>
            </a:r>
            <a:r>
              <a:rPr lang="zh-CN" altLang="zh-CN" sz="2600" kern="100" dirty="0">
                <a:latin typeface="Times New Roman"/>
                <a:ea typeface="华文细黑"/>
                <a:cs typeface="Times New Roman"/>
              </a:rPr>
              <a:t>，也可以享用这些知识。</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要不要学习集成于科技黑箱中已经贬值的科技知识，</a:t>
            </a:r>
            <a:r>
              <a:rPr lang="zh-CN" altLang="zh-CN" sz="2600" kern="100" dirty="0" smtClean="0">
                <a:latin typeface="Times New Roman"/>
                <a:ea typeface="华文细黑"/>
                <a:cs typeface="Times New Roman"/>
              </a:rPr>
              <a:t>作</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者</a:t>
            </a:r>
            <a:r>
              <a:rPr lang="zh-CN" altLang="zh-CN" sz="2600" kern="100" dirty="0">
                <a:latin typeface="Times New Roman"/>
                <a:ea typeface="华文细黑"/>
                <a:cs typeface="Times New Roman"/>
              </a:rPr>
              <a:t>并没有给出直接的答案，但提示我们，应当对</a:t>
            </a:r>
            <a:r>
              <a:rPr lang="zh-CN" altLang="zh-CN" sz="2600" kern="100" dirty="0" smtClean="0">
                <a:latin typeface="Times New Roman"/>
                <a:ea typeface="华文细黑"/>
                <a:cs typeface="Times New Roman"/>
              </a:rPr>
              <a:t>这些</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知识</a:t>
            </a:r>
            <a:r>
              <a:rPr lang="zh-CN" altLang="zh-CN" sz="2600" kern="100" dirty="0">
                <a:latin typeface="Times New Roman"/>
                <a:ea typeface="华文细黑"/>
                <a:cs typeface="Times New Roman"/>
              </a:rPr>
              <a:t>予以宽容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17830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4615"/>
            <a:ext cx="8505609" cy="3693319"/>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科技黑箱不仅包括当代的高科技成果，也包括历史上</a:t>
            </a:r>
            <a:r>
              <a:rPr lang="zh-CN" altLang="zh-CN" sz="2600" kern="100" dirty="0" smtClean="0">
                <a:latin typeface="Times New Roman"/>
                <a:ea typeface="华文细黑"/>
                <a:cs typeface="Times New Roman"/>
              </a:rPr>
              <a:t>遗</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留下来</a:t>
            </a:r>
            <a:r>
              <a:rPr lang="zh-CN" altLang="zh-CN" sz="2600" kern="100" dirty="0">
                <a:latin typeface="Times New Roman"/>
                <a:ea typeface="华文细黑"/>
                <a:cs typeface="Times New Roman"/>
              </a:rPr>
              <a:t>的很多技术，如中国的针灸以及各古老民族中</a:t>
            </a:r>
            <a:r>
              <a:rPr lang="zh-CN" altLang="zh-CN" sz="2600" kern="100" dirty="0" smtClean="0">
                <a:latin typeface="Times New Roman"/>
                <a:ea typeface="华文细黑"/>
                <a:cs typeface="Times New Roman"/>
              </a:rPr>
              <a:t>的</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特殊</a:t>
            </a:r>
            <a:r>
              <a:rPr lang="zh-CN" altLang="zh-CN" sz="2600" kern="100" dirty="0">
                <a:latin typeface="Times New Roman"/>
                <a:ea typeface="华文细黑"/>
                <a:cs typeface="Times New Roman"/>
              </a:rPr>
              <a:t>技法。</a:t>
            </a:r>
            <a:endParaRPr lang="zh-CN" altLang="zh-CN" sz="1050" kern="100" dirty="0">
              <a:latin typeface="宋体"/>
              <a:cs typeface="Courier New"/>
            </a:endParaRPr>
          </a:p>
          <a:p>
            <a:pPr>
              <a:lnSpc>
                <a:spcPct val="150000"/>
              </a:lnSpc>
            </a:pPr>
            <a:r>
              <a:rPr lang="en-US" altLang="zh-CN" sz="2600" dirty="0">
                <a:latin typeface="Times New Roman"/>
                <a:ea typeface="华文细黑"/>
              </a:rPr>
              <a:t>D.</a:t>
            </a:r>
            <a:r>
              <a:rPr lang="zh-CN" altLang="zh-CN" sz="2600" dirty="0">
                <a:latin typeface="Times New Roman"/>
                <a:ea typeface="华文细黑"/>
                <a:cs typeface="Times New Roman"/>
              </a:rPr>
              <a:t>由于科技黑箱使用简单方便，于是就可能发生滥用的</a:t>
            </a:r>
            <a:r>
              <a:rPr lang="zh-CN" altLang="zh-CN" sz="2600" dirty="0" smtClean="0">
                <a:latin typeface="Times New Roman"/>
                <a:ea typeface="华文细黑"/>
                <a:cs typeface="Times New Roman"/>
              </a:rPr>
              <a:t>现</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象</a:t>
            </a:r>
            <a:r>
              <a:rPr lang="zh-CN" altLang="zh-CN" sz="2600" dirty="0">
                <a:latin typeface="Times New Roman"/>
                <a:ea typeface="华文细黑"/>
                <a:cs typeface="Times New Roman"/>
              </a:rPr>
              <a:t>，其直接后果就是科技这把双刃剑的哪一刃都变得</a:t>
            </a:r>
            <a:r>
              <a:rPr lang="zh-CN" altLang="zh-CN" sz="2600" dirty="0" smtClean="0">
                <a:latin typeface="Times New Roman"/>
                <a:ea typeface="华文细黑"/>
                <a:cs typeface="Times New Roman"/>
              </a:rPr>
              <a:t>更</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加</a:t>
            </a:r>
            <a:r>
              <a:rPr lang="zh-CN" altLang="zh-CN" sz="2600" dirty="0">
                <a:latin typeface="Times New Roman"/>
                <a:ea typeface="华文细黑"/>
                <a:cs typeface="Times New Roman"/>
              </a:rPr>
              <a:t>锋利</a:t>
            </a:r>
            <a:r>
              <a:rPr lang="zh-CN" altLang="zh-CN" sz="2600" dirty="0" smtClean="0">
                <a:latin typeface="Times New Roman"/>
                <a:ea typeface="华文细黑"/>
                <a:cs typeface="Times New Roman"/>
              </a:rPr>
              <a:t>。</a:t>
            </a:r>
            <a:endParaRPr lang="zh-CN" altLang="zh-CN" sz="2600" kern="100" dirty="0" smtClean="0">
              <a:latin typeface="宋体"/>
              <a:cs typeface="Courier New"/>
            </a:endParaRPr>
          </a:p>
        </p:txBody>
      </p:sp>
    </p:spTree>
    <p:extLst>
      <p:ext uri="{BB962C8B-B14F-4D97-AF65-F5344CB8AC3E}">
        <p14:creationId xmlns:p14="http://schemas.microsoft.com/office/powerpoint/2010/main" val="147840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71242"/>
            <a:ext cx="8526611" cy="4216732"/>
          </a:xfrm>
          <a:prstGeom prst="rect">
            <a:avLst/>
          </a:prstGeom>
          <a:noFill/>
        </p:spPr>
        <p:txBody>
          <a:bodyPr wrap="square" rtlCol="0">
            <a:spAutoFit/>
          </a:bodyPr>
          <a:lstStyle/>
          <a:p>
            <a:pPr>
              <a:lnSpc>
                <a:spcPct val="150000"/>
              </a:lnSpc>
            </a:pPr>
            <a:r>
              <a:rPr lang="zh-CN" altLang="zh-CN" sz="2600" dirty="0">
                <a:latin typeface="Times New Roman"/>
                <a:ea typeface="华文细黑"/>
                <a:cs typeface="Times New Roman"/>
              </a:rPr>
              <a:t>常的语言差不多，当然它更加曲折动人。例如周代有一种</a:t>
            </a:r>
            <a:r>
              <a:rPr lang="en-US" altLang="zh-CN" sz="2600" dirty="0">
                <a:latin typeface="宋体"/>
                <a:ea typeface="华文细黑"/>
                <a:cs typeface="Times New Roman"/>
              </a:rPr>
              <a:t>“</a:t>
            </a:r>
            <a:r>
              <a:rPr lang="zh-CN" altLang="zh-CN" sz="2600" dirty="0">
                <a:latin typeface="Times New Roman"/>
                <a:ea typeface="华文细黑"/>
                <a:cs typeface="Times New Roman"/>
              </a:rPr>
              <a:t>献诗陈志</a:t>
            </a:r>
            <a:r>
              <a:rPr lang="en-US" altLang="zh-CN" sz="2600" dirty="0">
                <a:latin typeface="宋体"/>
                <a:ea typeface="华文细黑"/>
                <a:cs typeface="Times New Roman"/>
              </a:rPr>
              <a:t>”</a:t>
            </a:r>
            <a:r>
              <a:rPr lang="zh-CN" altLang="zh-CN" sz="2600" dirty="0">
                <a:latin typeface="Times New Roman"/>
                <a:ea typeface="华文细黑"/>
                <a:cs typeface="Times New Roman"/>
              </a:rPr>
              <a:t>的做法，当一些人看到国君或者同僚做了什么好事或坏事，就做一首诗献给他们，达到颂美或者讽谏的目的。还有人由于个人遭受冤屈或不幸，也往往通过诗来发泄和申诉。应该说明，</a:t>
            </a:r>
            <a:r>
              <a:rPr lang="en-US" altLang="zh-CN" sz="2600" dirty="0">
                <a:latin typeface="宋体"/>
                <a:ea typeface="华文细黑"/>
                <a:cs typeface="Times New Roman"/>
              </a:rPr>
              <a:t>“</a:t>
            </a:r>
            <a:r>
              <a:rPr lang="zh-CN" altLang="zh-CN" sz="2600" dirty="0">
                <a:latin typeface="Times New Roman"/>
                <a:ea typeface="华文细黑"/>
                <a:cs typeface="Times New Roman"/>
              </a:rPr>
              <a:t>献诗陈志</a:t>
            </a:r>
            <a:r>
              <a:rPr lang="en-US" altLang="zh-CN" sz="2600" dirty="0">
                <a:latin typeface="宋体"/>
                <a:ea typeface="华文细黑"/>
                <a:cs typeface="Times New Roman"/>
              </a:rPr>
              <a:t>”</a:t>
            </a:r>
            <a:r>
              <a:rPr lang="zh-CN" altLang="zh-CN" sz="2600" dirty="0">
                <a:latin typeface="Times New Roman"/>
                <a:ea typeface="华文细黑"/>
                <a:cs typeface="Times New Roman"/>
              </a:rPr>
              <a:t>是要通过乐工的演唱来献给君上或同僚的，所以卿士</a:t>
            </a:r>
            <a:r>
              <a:rPr lang="en-US" altLang="zh-CN" sz="2600" dirty="0">
                <a:latin typeface="宋体"/>
                <a:ea typeface="华文细黑"/>
                <a:cs typeface="Times New Roman"/>
              </a:rPr>
              <a:t>“</a:t>
            </a:r>
            <a:r>
              <a:rPr lang="zh-CN" altLang="zh-CN" sz="2600" dirty="0">
                <a:latin typeface="Times New Roman"/>
                <a:ea typeface="华文细黑"/>
                <a:cs typeface="Times New Roman"/>
              </a:rPr>
              <a:t>献诗</a:t>
            </a:r>
            <a:r>
              <a:rPr lang="en-US" altLang="zh-CN" sz="2600" dirty="0">
                <a:latin typeface="宋体"/>
                <a:ea typeface="华文细黑"/>
                <a:cs typeface="Times New Roman"/>
              </a:rPr>
              <a:t>”</a:t>
            </a:r>
            <a:r>
              <a:rPr lang="zh-CN" altLang="zh-CN" sz="2600" dirty="0">
                <a:latin typeface="Times New Roman"/>
                <a:ea typeface="华文细黑"/>
                <a:cs typeface="Times New Roman"/>
              </a:rPr>
              <a:t>总和</a:t>
            </a:r>
            <a:r>
              <a:rPr lang="en-US" altLang="zh-CN" sz="2600" dirty="0">
                <a:latin typeface="宋体"/>
                <a:ea typeface="华文细黑"/>
                <a:cs typeface="Times New Roman"/>
              </a:rPr>
              <a:t>“</a:t>
            </a:r>
            <a:r>
              <a:rPr lang="zh-CN" altLang="zh-CN" sz="2600" dirty="0">
                <a:latin typeface="Times New Roman"/>
                <a:ea typeface="华文细黑"/>
                <a:cs typeface="Times New Roman"/>
              </a:rPr>
              <a:t>瞽献曲</a:t>
            </a:r>
            <a:r>
              <a:rPr lang="en-US" altLang="zh-CN" sz="2600" dirty="0">
                <a:latin typeface="宋体"/>
                <a:ea typeface="华文细黑"/>
                <a:cs typeface="Times New Roman"/>
              </a:rPr>
              <a:t>”</a:t>
            </a:r>
            <a:r>
              <a:rPr lang="zh-CN" altLang="zh-CN" sz="2600" dirty="0">
                <a:latin typeface="Times New Roman"/>
                <a:ea typeface="华文细黑"/>
                <a:cs typeface="Times New Roman"/>
              </a:rPr>
              <a:t>或者</a:t>
            </a:r>
            <a:r>
              <a:rPr lang="en-US" altLang="zh-CN" sz="2600" dirty="0">
                <a:latin typeface="宋体"/>
                <a:ea typeface="华文细黑"/>
                <a:cs typeface="Times New Roman"/>
              </a:rPr>
              <a:t>“</a:t>
            </a:r>
            <a:r>
              <a:rPr lang="zh-CN" altLang="zh-CN" sz="2600" dirty="0">
                <a:latin typeface="Times New Roman"/>
                <a:ea typeface="华文细黑"/>
                <a:cs typeface="Times New Roman"/>
              </a:rPr>
              <a:t>瞍赋</a:t>
            </a:r>
            <a:r>
              <a:rPr lang="en-US" altLang="zh-CN" sz="2600" dirty="0">
                <a:latin typeface="宋体"/>
                <a:ea typeface="华文细黑"/>
                <a:cs typeface="Times New Roman"/>
              </a:rPr>
              <a:t>”“</a:t>
            </a:r>
            <a:r>
              <a:rPr lang="zh-CN" altLang="zh-CN" sz="2600" dirty="0">
                <a:latin typeface="Times New Roman"/>
                <a:ea typeface="华文细黑"/>
                <a:cs typeface="宋体"/>
              </a:rPr>
              <a:t>矇</a:t>
            </a:r>
            <a:r>
              <a:rPr lang="zh-CN" altLang="zh-CN" sz="2600" dirty="0">
                <a:latin typeface="楷体_GB2312"/>
                <a:ea typeface="华文细黑"/>
                <a:cs typeface="楷体_GB2312"/>
              </a:rPr>
              <a:t>诵</a:t>
            </a:r>
            <a:r>
              <a:rPr lang="en-US" altLang="zh-CN" sz="2600" dirty="0">
                <a:latin typeface="宋体"/>
                <a:ea typeface="华文细黑"/>
                <a:cs typeface="Times New Roman"/>
              </a:rPr>
              <a:t>”</a:t>
            </a:r>
            <a:r>
              <a:rPr lang="zh-CN" altLang="zh-CN" sz="2600" dirty="0">
                <a:latin typeface="Times New Roman"/>
                <a:ea typeface="华文细黑"/>
                <a:cs typeface="Times New Roman"/>
              </a:rPr>
              <a:t>并提。</a:t>
            </a:r>
            <a:endParaRPr lang="zh-CN" altLang="zh-CN" sz="2600" kern="100" dirty="0">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077" y="973827"/>
            <a:ext cx="8511387" cy="253402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本题从强加因果的角度设误考查对文章内容的把握。</a:t>
            </a:r>
            <a:r>
              <a:rPr lang="en-US" altLang="zh-CN" sz="2600" dirty="0">
                <a:latin typeface="宋体"/>
                <a:ea typeface="华文细黑"/>
                <a:cs typeface="Times New Roman"/>
              </a:rPr>
              <a:t>“</a:t>
            </a:r>
            <a:r>
              <a:rPr lang="zh-CN" altLang="zh-CN" sz="2600" dirty="0">
                <a:latin typeface="Times New Roman"/>
                <a:ea typeface="华文细黑"/>
                <a:cs typeface="Times New Roman"/>
              </a:rPr>
              <a:t>双刃剑</a:t>
            </a:r>
            <a:r>
              <a:rPr lang="en-US" altLang="zh-CN" sz="2600" dirty="0">
                <a:latin typeface="宋体"/>
                <a:ea typeface="华文细黑"/>
                <a:cs typeface="Times New Roman"/>
              </a:rPr>
              <a:t>”</a:t>
            </a:r>
            <a:r>
              <a:rPr lang="zh-CN" altLang="zh-CN" sz="2600" dirty="0">
                <a:latin typeface="Times New Roman"/>
                <a:ea typeface="华文细黑"/>
                <a:cs typeface="Times New Roman"/>
              </a:rPr>
              <a:t>的意思是有利有弊，而</a:t>
            </a:r>
            <a:r>
              <a:rPr lang="en-US" altLang="zh-CN" sz="2600" dirty="0">
                <a:latin typeface="Times New Roman"/>
                <a:ea typeface="华文细黑"/>
              </a:rPr>
              <a:t>D</a:t>
            </a:r>
            <a:r>
              <a:rPr lang="zh-CN" altLang="zh-CN" sz="2600" dirty="0">
                <a:latin typeface="Times New Roman"/>
                <a:ea typeface="华文细黑"/>
                <a:cs typeface="Times New Roman"/>
              </a:rPr>
              <a:t>项中谈及的是科技黑箱</a:t>
            </a:r>
            <a:r>
              <a:rPr lang="en-US" altLang="zh-CN" sz="2600" dirty="0">
                <a:latin typeface="宋体"/>
                <a:ea typeface="华文细黑"/>
                <a:cs typeface="Times New Roman"/>
              </a:rPr>
              <a:t>“</a:t>
            </a:r>
            <a:r>
              <a:rPr lang="zh-CN" altLang="zh-CN" sz="2600" dirty="0">
                <a:latin typeface="Times New Roman"/>
                <a:ea typeface="华文细黑"/>
                <a:cs typeface="Times New Roman"/>
              </a:rPr>
              <a:t>滥用</a:t>
            </a:r>
            <a:r>
              <a:rPr lang="en-US" altLang="zh-CN" sz="2600" dirty="0">
                <a:latin typeface="宋体"/>
                <a:ea typeface="华文细黑"/>
                <a:cs typeface="Times New Roman"/>
              </a:rPr>
              <a:t>”</a:t>
            </a:r>
            <a:r>
              <a:rPr lang="zh-CN" altLang="zh-CN" sz="2600" dirty="0">
                <a:latin typeface="Times New Roman"/>
                <a:ea typeface="华文细黑"/>
                <a:cs typeface="Times New Roman"/>
              </a:rPr>
              <a:t>的后果，将两者扯上因果关系，属强加因果。</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pitchFamily="18" charset="0"/>
                <a:ea typeface="华文细黑"/>
                <a:cs typeface="Times New Roman" pitchFamily="18" charset="0"/>
              </a:rPr>
              <a:t>D</a:t>
            </a:r>
            <a:endParaRPr lang="zh-CN" altLang="zh-CN" sz="2600" kern="100"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0591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915566"/>
            <a:ext cx="8427116" cy="2657138"/>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该题考查对原文内容的理解与分析。原文内容涉及后两段，选项都对原文内容进行了一定的归纳推理，既有对原文内容的分析过程，也有对原文内容的综合过程。</a:t>
            </a:r>
            <a:r>
              <a:rPr lang="en-US" altLang="zh-CN" sz="2600" dirty="0">
                <a:latin typeface="Times New Roman"/>
                <a:ea typeface="华文细黑"/>
              </a:rPr>
              <a:t>D</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其</a:t>
            </a:r>
            <a:r>
              <a:rPr lang="en-US" altLang="zh-CN" sz="2600" dirty="0">
                <a:latin typeface="宋体"/>
                <a:ea typeface="华文细黑"/>
                <a:cs typeface="Times New Roman"/>
              </a:rPr>
              <a:t>”</a:t>
            </a:r>
            <a:r>
              <a:rPr lang="zh-CN" altLang="zh-CN" sz="2600" dirty="0">
                <a:latin typeface="Times New Roman"/>
                <a:ea typeface="华文细黑"/>
                <a:cs typeface="Times New Roman"/>
              </a:rPr>
              <a:t>指代内容错误。</a:t>
            </a:r>
            <a:endParaRPr lang="zh-CN" altLang="zh-CN" sz="1050" kern="100" dirty="0">
              <a:latin typeface="宋体"/>
              <a:cs typeface="Courier New"/>
            </a:endParaRPr>
          </a:p>
        </p:txBody>
      </p:sp>
    </p:spTree>
    <p:extLst>
      <p:ext uri="{BB962C8B-B14F-4D97-AF65-F5344CB8AC3E}">
        <p14:creationId xmlns:p14="http://schemas.microsoft.com/office/powerpoint/2010/main" val="1733200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84926"/>
            <a:ext cx="8682466" cy="4708981"/>
          </a:xfrm>
          <a:prstGeom prst="rect">
            <a:avLst/>
          </a:prstGeom>
          <a:noFill/>
        </p:spPr>
        <p:txBody>
          <a:bodyPr wrap="square" rtlCol="0">
            <a:spAutoFit/>
          </a:bodyPr>
          <a:lstStyle/>
          <a:p>
            <a:pPr algn="just">
              <a:lnSpc>
                <a:spcPts val="4500"/>
              </a:lnSpc>
              <a:spcAft>
                <a:spcPts val="0"/>
              </a:spcAft>
            </a:pPr>
            <a:r>
              <a:rPr lang="zh-CN" altLang="zh-CN" sz="2600" kern="100" dirty="0">
                <a:latin typeface="Times New Roman"/>
                <a:ea typeface="华文细黑"/>
                <a:cs typeface="Times New Roman"/>
              </a:rPr>
              <a:t>三</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(2013•</a:t>
            </a:r>
            <a:r>
              <a:rPr lang="zh-CN" altLang="en-US" sz="2600" kern="100" dirty="0">
                <a:solidFill>
                  <a:srgbClr val="00B0F0"/>
                </a:solidFill>
                <a:latin typeface="Times New Roman"/>
                <a:ea typeface="华文细黑"/>
                <a:cs typeface="Courier New"/>
              </a:rPr>
              <a:t>新课标全国</a:t>
            </a:r>
            <a:r>
              <a:rPr lang="en-US" altLang="zh-CN" sz="2600" kern="100" dirty="0">
                <a:solidFill>
                  <a:srgbClr val="00B0F0"/>
                </a:solidFill>
                <a:latin typeface="Times New Roman"/>
                <a:ea typeface="华文细黑"/>
                <a:cs typeface="Courier New"/>
              </a:rPr>
              <a:t>Ⅱ</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nSpc>
                <a:spcPts val="4500"/>
              </a:lnSpc>
              <a:spcAft>
                <a:spcPts val="0"/>
              </a:spcAft>
            </a:pPr>
            <a:r>
              <a:rPr lang="en-US" altLang="zh-CN" sz="2600" dirty="0" smtClean="0">
                <a:latin typeface="Times New Roman"/>
                <a:ea typeface="华文细黑"/>
              </a:rPr>
              <a:t>        20</a:t>
            </a:r>
            <a:r>
              <a:rPr lang="zh-CN" altLang="zh-CN" sz="2600" dirty="0">
                <a:latin typeface="Times New Roman"/>
                <a:ea typeface="华文细黑"/>
                <a:cs typeface="Times New Roman"/>
              </a:rPr>
              <a:t>世纪后期，陕西凤雏村出土了刻有</a:t>
            </a:r>
            <a:r>
              <a:rPr lang="en-US" altLang="zh-CN" sz="2600" dirty="0">
                <a:latin typeface="宋体"/>
                <a:ea typeface="华文细黑"/>
                <a:cs typeface="Times New Roman"/>
              </a:rPr>
              <a:t>“</a:t>
            </a:r>
            <a:r>
              <a:rPr lang="zh-CN" altLang="zh-CN" sz="2600" dirty="0">
                <a:latin typeface="Times New Roman"/>
                <a:ea typeface="华文细黑"/>
                <a:cs typeface="Times New Roman"/>
              </a:rPr>
              <a:t>凤</a:t>
            </a:r>
            <a:r>
              <a:rPr lang="en-US" altLang="zh-CN" sz="2600" dirty="0">
                <a:latin typeface="宋体"/>
                <a:ea typeface="华文细黑"/>
                <a:cs typeface="Times New Roman"/>
              </a:rPr>
              <a:t>”</a:t>
            </a:r>
            <a:r>
              <a:rPr lang="zh-CN" altLang="zh-CN" sz="2600" dirty="0">
                <a:latin typeface="Times New Roman"/>
                <a:ea typeface="华文细黑"/>
                <a:cs typeface="Times New Roman"/>
              </a:rPr>
              <a:t>字的甲骨四片，这些</a:t>
            </a:r>
            <a:r>
              <a:rPr lang="en-US" altLang="zh-CN" sz="2600" dirty="0">
                <a:latin typeface="宋体"/>
                <a:ea typeface="华文细黑"/>
                <a:cs typeface="Times New Roman"/>
              </a:rPr>
              <a:t>“</a:t>
            </a:r>
            <a:r>
              <a:rPr lang="zh-CN" altLang="zh-CN" sz="2600" dirty="0">
                <a:latin typeface="Times New Roman"/>
                <a:ea typeface="华文细黑"/>
                <a:cs typeface="Times New Roman"/>
              </a:rPr>
              <a:t>凤</a:t>
            </a:r>
            <a:r>
              <a:rPr lang="en-US" altLang="zh-CN" sz="2600" dirty="0">
                <a:latin typeface="宋体"/>
                <a:ea typeface="华文细黑"/>
                <a:cs typeface="Times New Roman"/>
              </a:rPr>
              <a:t>”</a:t>
            </a:r>
            <a:r>
              <a:rPr lang="zh-CN" altLang="zh-CN" sz="2600" dirty="0">
                <a:latin typeface="Times New Roman"/>
                <a:ea typeface="华文细黑"/>
                <a:cs typeface="Times New Roman"/>
              </a:rPr>
              <a:t>字的形体大致相同，均为头上带有象征神权或王权的抽象化了的毛角的短尾鸟。东汉许慎《说文解字》云：</a:t>
            </a:r>
            <a:r>
              <a:rPr lang="en-US" altLang="zh-CN" sz="2600" dirty="0" smtClean="0">
                <a:latin typeface="宋体"/>
                <a:ea typeface="华文细黑"/>
                <a:cs typeface="Times New Roman"/>
              </a:rPr>
              <a:t>“     </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凤属，神鸟也。</a:t>
            </a:r>
            <a:r>
              <a:rPr lang="en-US" altLang="zh-CN" sz="2600" dirty="0">
                <a:latin typeface="宋体"/>
                <a:ea typeface="华文细黑"/>
                <a:cs typeface="Times New Roman"/>
              </a:rPr>
              <a:t>……</a:t>
            </a:r>
            <a:r>
              <a:rPr lang="zh-CN" altLang="zh-CN" sz="2600" dirty="0">
                <a:latin typeface="Times New Roman"/>
                <a:ea typeface="华文细黑"/>
                <a:cs typeface="Times New Roman"/>
              </a:rPr>
              <a:t>江中</a:t>
            </a:r>
            <a:r>
              <a:rPr lang="zh-CN" altLang="zh-CN" sz="2600" dirty="0" smtClean="0">
                <a:latin typeface="Times New Roman"/>
                <a:ea typeface="华文细黑"/>
                <a:cs typeface="Times New Roman"/>
              </a:rPr>
              <a:t>有</a:t>
            </a: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似凫而大，赤目。</a:t>
            </a:r>
            <a:r>
              <a:rPr lang="en-US" altLang="zh-CN" sz="2600" dirty="0">
                <a:latin typeface="宋体"/>
                <a:ea typeface="华文细黑"/>
                <a:cs typeface="Times New Roman"/>
              </a:rPr>
              <a:t>”</a:t>
            </a:r>
            <a:r>
              <a:rPr lang="zh-CN" altLang="zh-CN" sz="2600" dirty="0">
                <a:latin typeface="Times New Roman"/>
                <a:ea typeface="华文细黑"/>
                <a:cs typeface="Times New Roman"/>
              </a:rPr>
              <a:t>据此，古代传说中鸣于岐山、兆示周王朝兴起的神鸟凤凰，其原型应该是一种形象普通、类似水鸭的短尾水鸟。</a:t>
            </a:r>
            <a:endParaRPr lang="zh-CN" altLang="zh-CN" sz="2600" kern="100" dirty="0">
              <a:latin typeface="宋体"/>
              <a:cs typeface="Courier New"/>
            </a:endParaRPr>
          </a:p>
        </p:txBody>
      </p:sp>
      <p:pic>
        <p:nvPicPr>
          <p:cNvPr id="3" name="图片 2" descr="\\杨绘绘\f\杨绘绘\幻灯片原文件\一轮语文（全国）\1Ak.TIF"/>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2347372" y="2396827"/>
            <a:ext cx="288032" cy="282521"/>
          </a:xfrm>
          <a:prstGeom prst="rect">
            <a:avLst/>
          </a:prstGeom>
          <a:noFill/>
          <a:ln>
            <a:noFill/>
          </a:ln>
        </p:spPr>
      </p:pic>
      <p:pic>
        <p:nvPicPr>
          <p:cNvPr id="6" name="图片 5" descr="\\杨绘绘\f\杨绘绘\幻灯片原文件\一轮语文（全国）\1Bk.TIF"/>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7412" y="2381526"/>
            <a:ext cx="280412" cy="278946"/>
          </a:xfrm>
          <a:prstGeom prst="rect">
            <a:avLst/>
          </a:prstGeom>
          <a:noFill/>
          <a:ln>
            <a:noFill/>
          </a:ln>
        </p:spPr>
      </p:pic>
      <p:pic>
        <p:nvPicPr>
          <p:cNvPr id="9" name="图片 8" descr="\\杨绘绘\f\杨绘绘\幻灯片原文件\一轮语文（全国）\1Ak.TIF"/>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7459940" y="2443035"/>
            <a:ext cx="288032" cy="282521"/>
          </a:xfrm>
          <a:prstGeom prst="rect">
            <a:avLst/>
          </a:prstGeom>
          <a:noFill/>
          <a:ln>
            <a:noFill/>
          </a:ln>
        </p:spPr>
      </p:pic>
      <p:pic>
        <p:nvPicPr>
          <p:cNvPr id="10" name="图片 9" descr="\\杨绘绘\f\杨绘绘\幻灯片原文件\一轮语文（全国）\1Bk.TIF"/>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9980" y="2427734"/>
            <a:ext cx="280412" cy="278946"/>
          </a:xfrm>
          <a:prstGeom prst="rect">
            <a:avLst/>
          </a:prstGeom>
          <a:noFill/>
          <a:ln>
            <a:noFill/>
          </a:ln>
        </p:spPr>
      </p:pic>
    </p:spTree>
    <p:extLst>
      <p:ext uri="{BB962C8B-B14F-4D97-AF65-F5344CB8AC3E}">
        <p14:creationId xmlns:p14="http://schemas.microsoft.com/office/powerpoint/2010/main" val="239645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0538"/>
            <a:ext cx="8511387" cy="5134932"/>
          </a:xfrm>
          <a:prstGeom prst="rect">
            <a:avLst/>
          </a:prstGeom>
          <a:noFill/>
        </p:spPr>
        <p:txBody>
          <a:bodyPr wrap="square" rtlCol="0">
            <a:spAutoFit/>
          </a:bodyPr>
          <a:lstStyle/>
          <a:p>
            <a:pPr algn="just">
              <a:lnSpc>
                <a:spcPts val="5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那么</a:t>
            </a:r>
            <a:r>
              <a:rPr lang="zh-CN" altLang="zh-CN" sz="2600" dirty="0">
                <a:latin typeface="Times New Roman"/>
                <a:ea typeface="华文细黑"/>
                <a:cs typeface="Times New Roman"/>
              </a:rPr>
              <a:t>，普通的短尾鸟</a:t>
            </a:r>
            <a:r>
              <a:rPr lang="en-US" altLang="zh-CN" sz="2600" dirty="0">
                <a:latin typeface="宋体"/>
                <a:ea typeface="华文细黑"/>
                <a:cs typeface="Times New Roman"/>
              </a:rPr>
              <a:t>“</a:t>
            </a:r>
            <a:r>
              <a:rPr lang="zh-CN" altLang="zh-CN" sz="2600" dirty="0">
                <a:latin typeface="Times New Roman"/>
                <a:ea typeface="华文细黑"/>
                <a:cs typeface="Times New Roman"/>
              </a:rPr>
              <a:t>凤</a:t>
            </a:r>
            <a:r>
              <a:rPr lang="en-US" altLang="zh-CN" sz="2600" dirty="0">
                <a:latin typeface="宋体"/>
                <a:ea typeface="华文细黑"/>
                <a:cs typeface="Times New Roman"/>
              </a:rPr>
              <a:t>”</a:t>
            </a:r>
            <a:r>
              <a:rPr lang="zh-CN" altLang="zh-CN" sz="2600" dirty="0">
                <a:latin typeface="Times New Roman"/>
                <a:ea typeface="华文细黑"/>
                <a:cs typeface="Times New Roman"/>
              </a:rPr>
              <a:t>为何在周代变为华冠长尾、祥瑞美丽的神鸟了呢？我们看到，在商代早期和中期的青铜器纹饰中，只有鸟纹而没有凤纹，真正的凤形直到殷商晚期才出现，而且此时是华冠短尾鸟和华丽而饰有眼翎的长尾鸟同时出现，可见</a:t>
            </a:r>
            <a:r>
              <a:rPr lang="en-US" altLang="zh-CN" sz="2600" dirty="0">
                <a:latin typeface="宋体"/>
                <a:ea typeface="华文细黑"/>
                <a:cs typeface="Times New Roman"/>
              </a:rPr>
              <a:t>“</a:t>
            </a:r>
            <a:r>
              <a:rPr lang="zh-CN" altLang="zh-CN" sz="2600" dirty="0">
                <a:latin typeface="Times New Roman"/>
                <a:ea typeface="华文细黑"/>
                <a:cs typeface="Times New Roman"/>
              </a:rPr>
              <a:t>凤</a:t>
            </a:r>
            <a:r>
              <a:rPr lang="en-US" altLang="zh-CN" sz="2600" dirty="0">
                <a:latin typeface="宋体"/>
                <a:ea typeface="华文细黑"/>
                <a:cs typeface="Times New Roman"/>
              </a:rPr>
              <a:t>”</a:t>
            </a:r>
            <a:r>
              <a:rPr lang="zh-CN" altLang="zh-CN" sz="2600" dirty="0">
                <a:latin typeface="Times New Roman"/>
                <a:ea typeface="华文细黑"/>
                <a:cs typeface="Times New Roman"/>
              </a:rPr>
              <a:t>是由鸟演变而来的。综观甲骨文和商代青铜器，凤鸟的演变应该是鸟在先，凤在后，贯穿整个商代的不是凤而是鸟。</a:t>
            </a:r>
            <a:r>
              <a:rPr lang="en-US" altLang="zh-CN" sz="2600" dirty="0">
                <a:latin typeface="宋体"/>
                <a:ea typeface="华文细黑"/>
                <a:cs typeface="Times New Roman"/>
              </a:rPr>
              <a:t>“</a:t>
            </a:r>
            <a:r>
              <a:rPr lang="zh-CN" altLang="zh-CN" sz="2600" dirty="0">
                <a:latin typeface="Times New Roman"/>
                <a:ea typeface="华文细黑"/>
                <a:cs typeface="Times New Roman"/>
              </a:rPr>
              <a:t>天命玄鸟，降而生商</a:t>
            </a:r>
            <a:r>
              <a:rPr lang="en-US" altLang="zh-CN" sz="2600" dirty="0">
                <a:latin typeface="宋体"/>
                <a:ea typeface="华文细黑"/>
                <a:cs typeface="Times New Roman"/>
              </a:rPr>
              <a:t>”</a:t>
            </a:r>
            <a:r>
              <a:rPr lang="zh-CN" altLang="zh-CN" sz="2600" dirty="0">
                <a:latin typeface="Times New Roman"/>
                <a:ea typeface="华文细黑"/>
                <a:cs typeface="Times New Roman"/>
              </a:rPr>
              <a:t>，在商人的历史中鸟始终扮演着图腾始祖的重要角色。</a:t>
            </a:r>
            <a:endParaRPr lang="zh-CN" altLang="zh-CN" sz="1050" kern="100" dirty="0">
              <a:latin typeface="宋体"/>
              <a:cs typeface="Courier New"/>
            </a:endParaRPr>
          </a:p>
        </p:txBody>
      </p:sp>
    </p:spTree>
    <p:extLst>
      <p:ext uri="{BB962C8B-B14F-4D97-AF65-F5344CB8AC3E}">
        <p14:creationId xmlns:p14="http://schemas.microsoft.com/office/powerpoint/2010/main" val="5578672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3655" y="296476"/>
            <a:ext cx="8427116" cy="4221669"/>
          </a:xfrm>
          <a:prstGeom prst="rect">
            <a:avLst/>
          </a:prstGeom>
          <a:noFill/>
        </p:spPr>
        <p:txBody>
          <a:bodyPr wrap="square" rtlCol="0">
            <a:spAutoFit/>
          </a:bodyPr>
          <a:lstStyle/>
          <a:p>
            <a:pPr algn="just">
              <a:lnSpc>
                <a:spcPts val="46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《左传》</a:t>
            </a:r>
            <a:r>
              <a:rPr lang="zh-CN" altLang="zh-CN" sz="2600" dirty="0">
                <a:latin typeface="Times New Roman"/>
                <a:ea typeface="华文细黑"/>
                <a:cs typeface="Times New Roman"/>
              </a:rPr>
              <a:t>记载郯子说：</a:t>
            </a:r>
            <a:r>
              <a:rPr lang="en-US" altLang="zh-CN" sz="2600" dirty="0">
                <a:latin typeface="宋体"/>
                <a:ea typeface="华文细黑"/>
                <a:cs typeface="Times New Roman"/>
              </a:rPr>
              <a:t>“</a:t>
            </a:r>
            <a:r>
              <a:rPr lang="zh-CN" altLang="zh-CN" sz="2600" dirty="0">
                <a:latin typeface="Times New Roman"/>
                <a:ea typeface="华文细黑"/>
                <a:cs typeface="Times New Roman"/>
              </a:rPr>
              <a:t>我高祖少</a:t>
            </a:r>
            <a:r>
              <a:rPr lang="zh-CN" altLang="zh-CN" sz="2600" dirty="0">
                <a:latin typeface="Times New Roman"/>
                <a:ea typeface="华文细黑"/>
                <a:cs typeface="宋体"/>
              </a:rPr>
              <a:t>皞</a:t>
            </a:r>
            <a:r>
              <a:rPr lang="zh-CN" altLang="zh-CN" sz="2600" dirty="0">
                <a:latin typeface="楷体_GB2312"/>
                <a:ea typeface="华文细黑"/>
                <a:cs typeface="楷体_GB2312"/>
              </a:rPr>
              <a:t>挚之立也</a:t>
            </a:r>
            <a:r>
              <a:rPr lang="zh-CN" altLang="zh-CN" sz="2600" dirty="0">
                <a:latin typeface="Times New Roman"/>
                <a:ea typeface="华文细黑"/>
                <a:cs typeface="Times New Roman"/>
              </a:rPr>
              <a:t>，凤鸟适至，故纪于鸟，为鸟师而鸟名。凤鸟氏历正也，</a:t>
            </a:r>
            <a:r>
              <a:rPr lang="en-US" altLang="zh-CN" sz="2600" dirty="0">
                <a:latin typeface="宋体"/>
                <a:ea typeface="华文细黑"/>
                <a:cs typeface="Times New Roman"/>
              </a:rPr>
              <a:t>……</a:t>
            </a:r>
            <a:r>
              <a:rPr lang="zh-CN" altLang="zh-CN" sz="2600" dirty="0">
                <a:latin typeface="Times New Roman"/>
                <a:ea typeface="华文细黑"/>
                <a:cs typeface="Times New Roman"/>
              </a:rPr>
              <a:t>九扈为九农正。</a:t>
            </a:r>
            <a:r>
              <a:rPr lang="en-US" altLang="zh-CN" sz="2600" dirty="0">
                <a:latin typeface="宋体"/>
                <a:ea typeface="华文细黑"/>
                <a:cs typeface="Times New Roman"/>
              </a:rPr>
              <a:t>”</a:t>
            </a:r>
            <a:r>
              <a:rPr lang="zh-CN" altLang="zh-CN" sz="2600" dirty="0">
                <a:latin typeface="Times New Roman"/>
                <a:ea typeface="华文细黑"/>
                <a:cs typeface="Times New Roman"/>
              </a:rPr>
              <a:t>凤鸟氏成为</a:t>
            </a:r>
            <a:r>
              <a:rPr lang="en-US" altLang="zh-CN" sz="2600" dirty="0">
                <a:latin typeface="宋体"/>
                <a:ea typeface="华文细黑"/>
                <a:cs typeface="Times New Roman"/>
              </a:rPr>
              <a:t>“</a:t>
            </a:r>
            <a:r>
              <a:rPr lang="zh-CN" altLang="zh-CN" sz="2600" dirty="0">
                <a:latin typeface="Times New Roman"/>
                <a:ea typeface="华文细黑"/>
                <a:cs typeface="Times New Roman"/>
              </a:rPr>
              <a:t>历正</a:t>
            </a:r>
            <a:r>
              <a:rPr lang="en-US" altLang="zh-CN" sz="2600" dirty="0">
                <a:latin typeface="宋体"/>
                <a:ea typeface="华文细黑"/>
                <a:cs typeface="Times New Roman"/>
              </a:rPr>
              <a:t>”</a:t>
            </a:r>
            <a:r>
              <a:rPr lang="zh-CN" altLang="zh-CN" sz="2600" dirty="0">
                <a:latin typeface="Times New Roman"/>
                <a:ea typeface="华文细黑"/>
                <a:cs typeface="Times New Roman"/>
              </a:rPr>
              <a:t>之官，是由于它知天时，九扈成为</a:t>
            </a:r>
            <a:r>
              <a:rPr lang="en-US" altLang="zh-CN" sz="2600" dirty="0">
                <a:latin typeface="宋体"/>
                <a:ea typeface="华文细黑"/>
                <a:cs typeface="Times New Roman"/>
              </a:rPr>
              <a:t>“</a:t>
            </a:r>
            <a:r>
              <a:rPr lang="zh-CN" altLang="zh-CN" sz="2600" dirty="0">
                <a:latin typeface="Times New Roman"/>
                <a:ea typeface="华文细黑"/>
                <a:cs typeface="Times New Roman"/>
              </a:rPr>
              <a:t>九农正</a:t>
            </a:r>
            <a:r>
              <a:rPr lang="en-US" altLang="zh-CN" sz="2600" dirty="0">
                <a:latin typeface="宋体"/>
                <a:ea typeface="华文细黑"/>
                <a:cs typeface="Times New Roman"/>
              </a:rPr>
              <a:t>”</a:t>
            </a:r>
            <a:r>
              <a:rPr lang="zh-CN" altLang="zh-CN" sz="2600" dirty="0">
                <a:latin typeface="Times New Roman"/>
                <a:ea typeface="华文细黑"/>
                <a:cs typeface="Times New Roman"/>
              </a:rPr>
              <a:t>，也是由于它们带来了耕种、耘田和收获的信息。殷人先祖之所以</a:t>
            </a:r>
            <a:r>
              <a:rPr lang="en-US" altLang="zh-CN" sz="2600" dirty="0">
                <a:latin typeface="宋体"/>
                <a:ea typeface="华文细黑"/>
                <a:cs typeface="Times New Roman"/>
              </a:rPr>
              <a:t>“</a:t>
            </a:r>
            <a:r>
              <a:rPr lang="zh-CN" altLang="zh-CN" sz="2600" dirty="0">
                <a:latin typeface="Times New Roman"/>
                <a:ea typeface="华文细黑"/>
                <a:cs typeface="Times New Roman"/>
              </a:rPr>
              <a:t>鸟师而鸟名</a:t>
            </a:r>
            <a:r>
              <a:rPr lang="en-US" altLang="zh-CN" sz="2600" dirty="0">
                <a:latin typeface="宋体"/>
                <a:ea typeface="华文细黑"/>
                <a:cs typeface="Times New Roman"/>
              </a:rPr>
              <a:t>”</a:t>
            </a:r>
            <a:r>
              <a:rPr lang="zh-CN" altLang="zh-CN" sz="2600" dirty="0">
                <a:latin typeface="Times New Roman"/>
                <a:ea typeface="华文细黑"/>
                <a:cs typeface="Times New Roman"/>
              </a:rPr>
              <a:t>，应该是由于这些随着信风迁徙的鸟，给以少</a:t>
            </a:r>
            <a:r>
              <a:rPr lang="zh-CN" altLang="zh-CN" sz="2600" dirty="0">
                <a:latin typeface="Times New Roman"/>
                <a:ea typeface="华文细黑"/>
                <a:cs typeface="宋体"/>
              </a:rPr>
              <a:t>皞</a:t>
            </a:r>
            <a:r>
              <a:rPr lang="zh-CN" altLang="zh-CN" sz="2600" dirty="0">
                <a:latin typeface="楷体_GB2312"/>
                <a:ea typeface="华文细黑"/>
                <a:cs typeface="楷体_GB2312"/>
              </a:rPr>
              <a:t>为首的商人的农业生产带来了四季节令的消息</a:t>
            </a:r>
            <a:r>
              <a:rPr lang="zh-CN" altLang="zh-CN" sz="2600" dirty="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0538"/>
            <a:ext cx="8511387" cy="4816896"/>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对</a:t>
            </a:r>
            <a:r>
              <a:rPr lang="zh-CN" altLang="zh-CN" sz="2600" kern="100" dirty="0">
                <a:latin typeface="Times New Roman"/>
                <a:ea typeface="华文细黑"/>
                <a:cs typeface="Times New Roman"/>
              </a:rPr>
              <a:t>凤鸟的崇拜起于商代，其鼎盛却在周代。正是在周代，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完成了其发展程序中最后也是最重要的环节：变为神鸟凤凰。许多历史资料记载了周王室在克商前后对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的重视。《尚书》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周书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十二篇中大量出现的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字多指天命，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殷革夏命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也是常见的语句。武王在甲子日牧野之战结束后，紧接着就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不革服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格于庙</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来不及换衣服就到神庙参拜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自然不可能是周庙，而是商人的神庙。这说明周王室急于把商人</a:t>
            </a:r>
            <a:r>
              <a:rPr lang="zh-CN" altLang="zh-CN" sz="2600" kern="100" dirty="0" smtClean="0">
                <a:latin typeface="Times New Roman"/>
                <a:ea typeface="华文细黑"/>
                <a:cs typeface="Times New Roman"/>
              </a:rPr>
              <a:t>的</a:t>
            </a:r>
            <a:endParaRPr lang="zh-CN" altLang="zh-CN" sz="1050" kern="100" dirty="0">
              <a:effectLst/>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665" y="59090"/>
            <a:ext cx="8856984" cy="4893647"/>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a:ea typeface="华文细黑"/>
                <a:cs typeface="Times New Roman"/>
              </a:rPr>
              <a:t>正统</a:t>
            </a:r>
            <a:r>
              <a:rPr lang="zh-CN" altLang="zh-CN" sz="2600" kern="100" dirty="0">
                <a:latin typeface="Times New Roman"/>
                <a:ea typeface="华文细黑"/>
                <a:cs typeface="Times New Roman"/>
              </a:rPr>
              <a:t>接过来，成为中原合法的统治者。周人之所以宣扬天命，归根结底在于强调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周改殷命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是出自天的意志和抉择。那么有谁能给周人带来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上天之命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呢？根据当时的社会共识，最合适的就应该是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天的使者</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凤鸟。《国语》云：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昔武王伐殷，岁在鹑火。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岁即岁星，鹑火即柳宿。古人把赤凤叫作鹑，看来周人选择克商的时间也是寓有深意的</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      </a:t>
            </a:r>
          </a:p>
          <a:p>
            <a:pPr algn="just">
              <a:lnSpc>
                <a:spcPct val="150000"/>
              </a:lnSpc>
              <a:spcAft>
                <a:spcPts val="0"/>
              </a:spcAft>
            </a:pP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a:latin typeface="Times New Roman"/>
                <a:ea typeface="华文细黑"/>
                <a:cs typeface="Times New Roman"/>
              </a:rPr>
              <a:t>摘编自何丹《试论中国凤文化的</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历史</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素</a:t>
            </a:r>
            <a:r>
              <a:rPr lang="zh-CN" altLang="zh-CN" sz="2600" kern="100" dirty="0">
                <a:latin typeface="Times New Roman"/>
                <a:ea typeface="华文细黑"/>
                <a:cs typeface="Times New Roman"/>
              </a:rPr>
              <a:t>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及其</a:t>
            </a:r>
            <a:r>
              <a:rPr lang="zh-CN" altLang="zh-CN" sz="2600" dirty="0" smtClean="0">
                <a:latin typeface="Times New Roman"/>
                <a:ea typeface="华文细黑"/>
                <a:cs typeface="Times New Roman"/>
              </a:rPr>
              <a:t>在文化类型学上的深层涵义》</a:t>
            </a:r>
            <a:r>
              <a:rPr lang="en-US" altLang="zh-CN" sz="2600" dirty="0" smtClean="0">
                <a:latin typeface="Times New Roman"/>
                <a:ea typeface="华文细黑"/>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5714040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907946"/>
            <a:ext cx="8098292" cy="2657138"/>
          </a:xfrm>
          <a:prstGeom prst="rect">
            <a:avLst/>
          </a:prstGeom>
          <a:noFill/>
        </p:spPr>
        <p:txBody>
          <a:bodyPr wrap="square" rtlCol="0">
            <a:spAutoFit/>
          </a:bodyPr>
          <a:lstStyle/>
          <a:p>
            <a:pPr algn="just">
              <a:lnSpc>
                <a:spcPts val="5000"/>
              </a:lnSpc>
              <a:spcAft>
                <a:spcPts val="0"/>
              </a:spcAft>
            </a:pPr>
            <a:r>
              <a:rPr lang="zh-CN" altLang="zh-CN" sz="2600" kern="100" dirty="0" smtClean="0">
                <a:latin typeface="Batang"/>
                <a:ea typeface="华文细黑"/>
                <a:cs typeface="Batang"/>
              </a:rPr>
              <a:t>►</a:t>
            </a:r>
            <a:r>
              <a:rPr lang="zh-CN" altLang="zh-CN" sz="2600" kern="100" dirty="0">
                <a:latin typeface="Times New Roman"/>
                <a:ea typeface="华文细黑"/>
                <a:cs typeface="Times New Roman"/>
              </a:rPr>
              <a:t>整体把握</a:t>
            </a:r>
            <a:endParaRPr lang="zh-CN" altLang="zh-CN" sz="105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1.</a:t>
            </a:r>
            <a:r>
              <a:rPr lang="zh-CN" altLang="en-US" sz="2600" kern="100" dirty="0">
                <a:latin typeface="Times New Roman"/>
                <a:ea typeface="华文细黑"/>
                <a:cs typeface="Courier New"/>
              </a:rPr>
              <a:t>本文的论述中心是什么</a:t>
            </a:r>
            <a:r>
              <a:rPr lang="zh-CN" altLang="en-US" sz="2600" kern="100" dirty="0" smtClean="0">
                <a:latin typeface="Times New Roman"/>
                <a:ea typeface="华文细黑"/>
                <a:cs typeface="Courier New"/>
              </a:rPr>
              <a:t>？</a:t>
            </a:r>
            <a:endParaRPr lang="en-US" altLang="zh-CN" sz="2600" kern="100" dirty="0" smtClean="0">
              <a:latin typeface="Times New Roman"/>
              <a:ea typeface="华文细黑"/>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en-US" sz="2600" kern="100" dirty="0">
                <a:solidFill>
                  <a:srgbClr val="F79646">
                    <a:lumMod val="75000"/>
                  </a:srgbClr>
                </a:solidFill>
                <a:latin typeface="Times New Roman"/>
                <a:ea typeface="华文细黑"/>
                <a:cs typeface="Times New Roman"/>
              </a:rPr>
              <a:t>这篇考古论文论述了在商周时期凤凰如何从普通的短尾水鸟变为神鸟的过程及原因。</a:t>
            </a:r>
            <a:endParaRPr lang="zh-CN" altLang="zh-CN" sz="1050" kern="100" dirty="0">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771550"/>
            <a:ext cx="8769291" cy="3939540"/>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本文的论述思路是怎样的？</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a:solidFill>
                  <a:schemeClr val="accent6">
                    <a:lumMod val="75000"/>
                  </a:schemeClr>
                </a:solidFill>
                <a:latin typeface="Times New Roman"/>
                <a:ea typeface="华文细黑"/>
                <a:cs typeface="Times New Roman"/>
              </a:rPr>
              <a:t>全文共四段，分为三部分：第一部分</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第</a:t>
            </a:r>
            <a:r>
              <a:rPr lang="en-US" altLang="zh-CN" sz="2600" dirty="0">
                <a:solidFill>
                  <a:schemeClr val="accent6">
                    <a:lumMod val="75000"/>
                  </a:schemeClr>
                </a:solidFill>
                <a:latin typeface="Times New Roman"/>
                <a:ea typeface="华文细黑"/>
              </a:rPr>
              <a:t>1</a:t>
            </a:r>
            <a:r>
              <a:rPr lang="zh-CN" altLang="zh-CN"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，指出西周的神鸟凤凰的原型应是一种普通短尾水鸟；第二部分</a:t>
            </a:r>
            <a:r>
              <a:rPr lang="en-US" altLang="zh-CN" sz="2600" dirty="0">
                <a:solidFill>
                  <a:schemeClr val="accent6">
                    <a:lumMod val="75000"/>
                  </a:schemeClr>
                </a:solidFill>
                <a:latin typeface="Times New Roman"/>
                <a:ea typeface="华文细黑"/>
              </a:rPr>
              <a:t>(2</a:t>
            </a:r>
            <a:r>
              <a:rPr lang="zh-CN" altLang="zh-CN" sz="2600" dirty="0">
                <a:solidFill>
                  <a:schemeClr val="accent6">
                    <a:lumMod val="75000"/>
                  </a:schemeClr>
                </a:solidFill>
                <a:latin typeface="Times New Roman"/>
                <a:ea typeface="华文细黑"/>
                <a:cs typeface="Times New Roman"/>
              </a:rPr>
              <a:t>～</a:t>
            </a:r>
            <a:r>
              <a:rPr lang="en-US" altLang="zh-CN" sz="2600" dirty="0">
                <a:solidFill>
                  <a:schemeClr val="accent6">
                    <a:lumMod val="75000"/>
                  </a:schemeClr>
                </a:solidFill>
                <a:latin typeface="Times New Roman"/>
                <a:ea typeface="华文细黑"/>
              </a:rPr>
              <a:t>3</a:t>
            </a:r>
            <a:r>
              <a:rPr lang="zh-CN" altLang="zh-CN"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，阐述了鸟在商代是图腾始祖及其原因；第三部分</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第</a:t>
            </a:r>
            <a:r>
              <a:rPr lang="en-US" altLang="zh-CN" sz="2600" dirty="0">
                <a:solidFill>
                  <a:schemeClr val="accent6">
                    <a:lumMod val="75000"/>
                  </a:schemeClr>
                </a:solidFill>
                <a:latin typeface="Times New Roman"/>
                <a:ea typeface="华文细黑"/>
              </a:rPr>
              <a:t>4</a:t>
            </a:r>
            <a:r>
              <a:rPr lang="zh-CN" altLang="zh-CN"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，阐述了在商代受崇拜的鸟因政权需要把它变成了神鸟凤凰。</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52830"/>
            <a:ext cx="8769291" cy="5093702"/>
          </a:xfrm>
          <a:prstGeom prst="rect">
            <a:avLst/>
          </a:prstGeom>
          <a:noFill/>
        </p:spPr>
        <p:txBody>
          <a:bodyPr wrap="square" rtlCol="0">
            <a:spAutoFit/>
          </a:bodyPr>
          <a:lstStyle/>
          <a:p>
            <a:pPr algn="just">
              <a:lnSpc>
                <a:spcPct val="130000"/>
              </a:lnSpc>
              <a:spcAft>
                <a:spcPts val="0"/>
              </a:spcAft>
            </a:pPr>
            <a:r>
              <a:rPr lang="zh-CN" altLang="zh-CN" sz="2500" kern="100" dirty="0">
                <a:latin typeface="Batang"/>
                <a:ea typeface="华文细黑"/>
                <a:cs typeface="Batang"/>
              </a:rPr>
              <a:t>►</a:t>
            </a:r>
            <a:r>
              <a:rPr lang="zh-CN" altLang="zh-CN" sz="2500" kern="100" dirty="0">
                <a:latin typeface="Times New Roman"/>
                <a:ea typeface="华文细黑"/>
                <a:cs typeface="Times New Roman"/>
              </a:rPr>
              <a:t>问题研读</a:t>
            </a:r>
            <a:endParaRPr lang="zh-CN" altLang="zh-CN" sz="2500" kern="100" dirty="0">
              <a:latin typeface="宋体"/>
              <a:cs typeface="Courier New"/>
            </a:endParaRPr>
          </a:p>
          <a:p>
            <a:pPr algn="just">
              <a:lnSpc>
                <a:spcPct val="130000"/>
              </a:lnSpc>
              <a:spcAft>
                <a:spcPts val="0"/>
              </a:spcAft>
            </a:pPr>
            <a:r>
              <a:rPr lang="en-US" altLang="zh-CN" sz="2500" kern="100" dirty="0">
                <a:latin typeface="Times New Roman"/>
                <a:ea typeface="华文细黑"/>
                <a:cs typeface="Courier New"/>
              </a:rPr>
              <a:t>1.</a:t>
            </a:r>
            <a:r>
              <a:rPr lang="zh-CN" altLang="zh-CN" sz="2500" kern="100" dirty="0">
                <a:latin typeface="Times New Roman"/>
                <a:ea typeface="华文细黑"/>
                <a:cs typeface="Times New Roman"/>
              </a:rPr>
              <a:t>下列关于凤的形象的表述，不正确的一项是</a:t>
            </a:r>
            <a:r>
              <a:rPr lang="en-US" altLang="zh-CN" sz="2500" kern="100" dirty="0">
                <a:latin typeface="Times New Roman"/>
                <a:ea typeface="华文细黑"/>
                <a:cs typeface="Courier New"/>
              </a:rPr>
              <a:t>(</a:t>
            </a:r>
            <a:r>
              <a:rPr lang="zh-CN" altLang="zh-CN" sz="2500" kern="100" dirty="0">
                <a:latin typeface="Times New Roman"/>
                <a:ea typeface="华文细黑"/>
                <a:cs typeface="Times New Roman"/>
              </a:rPr>
              <a:t>　　</a:t>
            </a:r>
            <a:r>
              <a:rPr lang="en-US" altLang="zh-CN" sz="2500" kern="100" dirty="0">
                <a:latin typeface="Times New Roman"/>
                <a:ea typeface="华文细黑"/>
                <a:cs typeface="Courier New"/>
              </a:rPr>
              <a:t>)</a:t>
            </a:r>
            <a:endParaRPr lang="zh-CN" altLang="zh-CN" sz="2500" kern="100" dirty="0">
              <a:latin typeface="宋体"/>
              <a:cs typeface="Courier New"/>
            </a:endParaRPr>
          </a:p>
          <a:p>
            <a:pPr algn="just">
              <a:lnSpc>
                <a:spcPct val="130000"/>
              </a:lnSpc>
              <a:spcAft>
                <a:spcPts val="0"/>
              </a:spcAft>
            </a:pPr>
            <a:r>
              <a:rPr lang="en-US" altLang="zh-CN" sz="2500" kern="100" dirty="0">
                <a:latin typeface="Times New Roman"/>
                <a:ea typeface="华文细黑"/>
                <a:cs typeface="Courier New"/>
              </a:rPr>
              <a:t>A.20</a:t>
            </a:r>
            <a:r>
              <a:rPr lang="zh-CN" altLang="zh-CN" sz="2500" kern="100" dirty="0">
                <a:latin typeface="Times New Roman"/>
                <a:ea typeface="华文细黑"/>
                <a:cs typeface="Times New Roman"/>
              </a:rPr>
              <a:t>世纪后期在陕西凤雏村出土的甲骨文中，凤都表现为短</a:t>
            </a:r>
            <a:r>
              <a:rPr lang="zh-CN" altLang="zh-CN" sz="2500" kern="100" dirty="0" smtClean="0">
                <a:latin typeface="Times New Roman"/>
                <a:ea typeface="华文细黑"/>
                <a:cs typeface="Times New Roman"/>
              </a:rPr>
              <a:t>尾</a:t>
            </a:r>
            <a:r>
              <a:rPr lang="en-US" altLang="zh-CN" sz="2500" kern="100" dirty="0" smtClean="0">
                <a:latin typeface="Times New Roman"/>
                <a:ea typeface="华文细黑"/>
                <a:cs typeface="Times New Roman"/>
              </a:rPr>
              <a:t/>
            </a:r>
            <a:br>
              <a:rPr lang="en-US" altLang="zh-CN" sz="2500" kern="100" dirty="0" smtClean="0">
                <a:latin typeface="Times New Roman"/>
                <a:ea typeface="华文细黑"/>
                <a:cs typeface="Times New Roman"/>
              </a:rPr>
            </a:b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鸟</a:t>
            </a:r>
            <a:r>
              <a:rPr lang="zh-CN" altLang="zh-CN" sz="2500" kern="100" dirty="0">
                <a:latin typeface="Times New Roman"/>
                <a:ea typeface="华文细黑"/>
                <a:cs typeface="Times New Roman"/>
              </a:rPr>
              <a:t>的形象。</a:t>
            </a:r>
            <a:endParaRPr lang="zh-CN" altLang="zh-CN" sz="2500" kern="100" dirty="0">
              <a:latin typeface="宋体"/>
              <a:cs typeface="Courier New"/>
            </a:endParaRPr>
          </a:p>
          <a:p>
            <a:pPr algn="just">
              <a:lnSpc>
                <a:spcPct val="130000"/>
              </a:lnSpc>
              <a:spcAft>
                <a:spcPts val="0"/>
              </a:spcAft>
            </a:pPr>
            <a:r>
              <a:rPr lang="en-US" altLang="zh-CN" sz="2500" kern="100" dirty="0">
                <a:latin typeface="Times New Roman"/>
                <a:ea typeface="华文细黑"/>
                <a:cs typeface="Courier New"/>
              </a:rPr>
              <a:t>B.</a:t>
            </a:r>
            <a:r>
              <a:rPr lang="zh-CN" altLang="zh-CN" sz="2500" kern="100" dirty="0">
                <a:latin typeface="Times New Roman"/>
                <a:ea typeface="华文细黑"/>
                <a:cs typeface="Times New Roman"/>
              </a:rPr>
              <a:t>在东汉许慎的《说文解字》中，作为凤属</a:t>
            </a:r>
            <a:r>
              <a:rPr lang="zh-CN" altLang="zh-CN" sz="2500" kern="100" dirty="0" smtClean="0">
                <a:latin typeface="Times New Roman"/>
                <a:ea typeface="华文细黑"/>
                <a:cs typeface="Times New Roman"/>
              </a:rPr>
              <a:t>的</a:t>
            </a:r>
            <a:r>
              <a:rPr lang="zh-CN" altLang="en-US" sz="2500" kern="100" dirty="0" smtClean="0">
                <a:latin typeface="Times New Roman"/>
                <a:ea typeface="华文细黑"/>
                <a:cs typeface="Courier New"/>
              </a:rPr>
              <a:t>择性          </a:t>
            </a:r>
            <a:r>
              <a:rPr lang="zh-CN" altLang="zh-CN" sz="2500" kern="100" dirty="0" smtClean="0">
                <a:latin typeface="Times New Roman"/>
                <a:ea typeface="华文细黑"/>
                <a:cs typeface="Times New Roman"/>
              </a:rPr>
              <a:t>是</a:t>
            </a:r>
            <a:r>
              <a:rPr lang="zh-CN" altLang="zh-CN" sz="2500" kern="100" dirty="0">
                <a:latin typeface="Times New Roman"/>
                <a:ea typeface="华文细黑"/>
                <a:cs typeface="Times New Roman"/>
              </a:rPr>
              <a:t>跟凫一般</a:t>
            </a:r>
            <a:r>
              <a:rPr lang="zh-CN" altLang="zh-CN" sz="2500" kern="100" dirty="0" smtClean="0">
                <a:latin typeface="Times New Roman"/>
                <a:ea typeface="华文细黑"/>
                <a:cs typeface="Times New Roman"/>
              </a:rPr>
              <a:t>大的</a:t>
            </a:r>
            <a:r>
              <a:rPr lang="zh-CN" altLang="zh-CN" sz="2500" kern="100" dirty="0">
                <a:latin typeface="Times New Roman"/>
                <a:ea typeface="华文细黑"/>
                <a:cs typeface="Times New Roman"/>
              </a:rPr>
              <a:t>红眼睛水鸟。</a:t>
            </a:r>
            <a:endParaRPr lang="zh-CN" altLang="zh-CN" sz="2500" kern="100" dirty="0">
              <a:latin typeface="宋体"/>
              <a:cs typeface="Courier New"/>
            </a:endParaRPr>
          </a:p>
          <a:p>
            <a:pPr algn="just">
              <a:lnSpc>
                <a:spcPct val="130000"/>
              </a:lnSpc>
              <a:spcAft>
                <a:spcPts val="0"/>
              </a:spcAft>
            </a:pPr>
            <a:r>
              <a:rPr lang="en-US" altLang="zh-CN" sz="2500" kern="100" dirty="0">
                <a:latin typeface="Times New Roman"/>
                <a:ea typeface="华文细黑"/>
                <a:cs typeface="Courier New"/>
              </a:rPr>
              <a:t>C.</a:t>
            </a:r>
            <a:r>
              <a:rPr lang="zh-CN" altLang="zh-CN" sz="2500" kern="100" dirty="0">
                <a:latin typeface="Times New Roman"/>
                <a:ea typeface="华文细黑"/>
                <a:cs typeface="Times New Roman"/>
              </a:rPr>
              <a:t>综合甲骨文和上古文献记载看，凤的原型是一种类似水鸭</a:t>
            </a:r>
            <a:r>
              <a:rPr lang="zh-CN" altLang="zh-CN" sz="2500" kern="100" dirty="0" smtClean="0">
                <a:latin typeface="Times New Roman"/>
                <a:ea typeface="华文细黑"/>
                <a:cs typeface="Times New Roman"/>
              </a:rPr>
              <a:t>的</a:t>
            </a:r>
            <a:r>
              <a:rPr lang="en-US" altLang="zh-CN" sz="2500" kern="100" dirty="0" smtClean="0">
                <a:latin typeface="Times New Roman"/>
                <a:ea typeface="华文细黑"/>
                <a:cs typeface="Times New Roman"/>
              </a:rPr>
              <a:t/>
            </a:r>
            <a:br>
              <a:rPr lang="en-US" altLang="zh-CN" sz="2500" kern="100" dirty="0" smtClean="0">
                <a:latin typeface="Times New Roman"/>
                <a:ea typeface="华文细黑"/>
                <a:cs typeface="Times New Roman"/>
              </a:rPr>
            </a:b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普通</a:t>
            </a:r>
            <a:r>
              <a:rPr lang="zh-CN" altLang="zh-CN" sz="2500" kern="100" dirty="0">
                <a:latin typeface="Times New Roman"/>
                <a:ea typeface="华文细黑"/>
                <a:cs typeface="Times New Roman"/>
              </a:rPr>
              <a:t>短尾水鸟。</a:t>
            </a:r>
            <a:endParaRPr lang="zh-CN" altLang="zh-CN" sz="2500" kern="100" dirty="0">
              <a:latin typeface="宋体"/>
              <a:cs typeface="Courier New"/>
            </a:endParaRPr>
          </a:p>
          <a:p>
            <a:pPr>
              <a:lnSpc>
                <a:spcPct val="130000"/>
              </a:lnSpc>
            </a:pPr>
            <a:r>
              <a:rPr lang="en-US" altLang="zh-CN" sz="2500" dirty="0">
                <a:latin typeface="Times New Roman"/>
                <a:ea typeface="华文细黑"/>
              </a:rPr>
              <a:t>D.</a:t>
            </a:r>
            <a:r>
              <a:rPr lang="zh-CN" altLang="zh-CN" sz="2500" dirty="0">
                <a:latin typeface="Times New Roman"/>
                <a:ea typeface="华文细黑"/>
                <a:cs typeface="Times New Roman"/>
              </a:rPr>
              <a:t>在周代文化中，凤已经从短尾水鸟变成一种华冠长尾、</a:t>
            </a:r>
            <a:r>
              <a:rPr lang="zh-CN" altLang="zh-CN" sz="2500" dirty="0" smtClean="0">
                <a:latin typeface="Times New Roman"/>
                <a:ea typeface="华文细黑"/>
                <a:cs typeface="Times New Roman"/>
              </a:rPr>
              <a:t>祥瑞</a:t>
            </a:r>
            <a:r>
              <a:rPr lang="en-US" altLang="zh-CN" sz="2500" dirty="0" smtClean="0">
                <a:latin typeface="Times New Roman"/>
                <a:ea typeface="华文细黑"/>
                <a:cs typeface="Times New Roman"/>
              </a:rPr>
              <a:t/>
            </a:r>
            <a:br>
              <a:rPr lang="en-US" altLang="zh-CN" sz="2500" dirty="0" smtClean="0">
                <a:latin typeface="Times New Roman"/>
                <a:ea typeface="华文细黑"/>
                <a:cs typeface="Times New Roman"/>
              </a:rPr>
            </a:br>
            <a:r>
              <a:rPr lang="en-US" altLang="zh-CN" sz="2500" dirty="0" smtClean="0">
                <a:latin typeface="Times New Roman"/>
                <a:ea typeface="华文细黑"/>
                <a:cs typeface="Times New Roman"/>
              </a:rPr>
              <a:t>    </a:t>
            </a:r>
            <a:r>
              <a:rPr lang="zh-CN" altLang="zh-CN" sz="2500" dirty="0" smtClean="0">
                <a:latin typeface="Times New Roman"/>
                <a:ea typeface="华文细黑"/>
                <a:cs typeface="Times New Roman"/>
              </a:rPr>
              <a:t>美丽</a:t>
            </a:r>
            <a:r>
              <a:rPr lang="zh-CN" altLang="zh-CN" sz="2500" dirty="0">
                <a:latin typeface="Times New Roman"/>
                <a:ea typeface="华文细黑"/>
                <a:cs typeface="Times New Roman"/>
              </a:rPr>
              <a:t>的神鸟</a:t>
            </a:r>
            <a:r>
              <a:rPr lang="zh-CN" altLang="zh-CN" sz="2500" dirty="0" smtClean="0">
                <a:latin typeface="Times New Roman"/>
                <a:ea typeface="华文细黑"/>
                <a:cs typeface="Times New Roman"/>
              </a:rPr>
              <a:t>。</a:t>
            </a:r>
            <a:endParaRPr lang="zh-CN" altLang="zh-CN" sz="2500" kern="100" dirty="0" smtClean="0">
              <a:latin typeface="宋体"/>
              <a:cs typeface="Courier New"/>
            </a:endParaRPr>
          </a:p>
        </p:txBody>
      </p:sp>
      <p:pic>
        <p:nvPicPr>
          <p:cNvPr id="4" name="图片 3" descr="\\杨绘绘\f\杨绘绘\幻灯片原文件\一轮语文（全国）\1Ak.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0690" y="2196470"/>
            <a:ext cx="360040" cy="346193"/>
          </a:xfrm>
          <a:prstGeom prst="rect">
            <a:avLst/>
          </a:prstGeom>
          <a:noFill/>
          <a:ln>
            <a:noFill/>
          </a:ln>
        </p:spPr>
      </p:pic>
      <p:pic>
        <p:nvPicPr>
          <p:cNvPr id="5" name="图片 4" descr="\\杨绘绘\f\杨绘绘\幻灯片原文件\一轮语文（全国）\1Bk.T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2738" y="2196470"/>
            <a:ext cx="357654" cy="345321"/>
          </a:xfrm>
          <a:prstGeom prst="rect">
            <a:avLst/>
          </a:prstGeom>
          <a:noFill/>
          <a:ln>
            <a:noFill/>
          </a:ln>
        </p:spPr>
      </p:pic>
    </p:spTree>
    <p:extLst>
      <p:ext uri="{BB962C8B-B14F-4D97-AF65-F5344CB8AC3E}">
        <p14:creationId xmlns:p14="http://schemas.microsoft.com/office/powerpoint/2010/main" val="135196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1044"/>
            <a:ext cx="8596501" cy="5286062"/>
          </a:xfrm>
          <a:prstGeom prst="rect">
            <a:avLst/>
          </a:prstGeom>
          <a:noFill/>
        </p:spPr>
        <p:txBody>
          <a:bodyPr wrap="square" rtlCol="0">
            <a:spAutoFit/>
          </a:bodyPr>
          <a:lstStyle/>
          <a:p>
            <a:pPr algn="just">
              <a:lnSpc>
                <a:spcPts val="45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在</a:t>
            </a:r>
            <a:r>
              <a:rPr lang="zh-CN" altLang="zh-CN" sz="2600" dirty="0">
                <a:latin typeface="Times New Roman"/>
                <a:ea typeface="华文细黑"/>
                <a:cs typeface="Times New Roman"/>
              </a:rPr>
              <a:t>人民群众的生活里，诗歌也常用于表情达意，例如《诗经</a:t>
            </a:r>
            <a:r>
              <a:rPr lang="en-US" altLang="zh-CN" sz="2600" dirty="0" smtClean="0">
                <a:latin typeface="Times New Roman"/>
                <a:ea typeface="华文细黑"/>
              </a:rPr>
              <a:t>· </a:t>
            </a:r>
            <a:r>
              <a:rPr lang="zh-CN" altLang="zh-CN" sz="2600" dirty="0" smtClean="0">
                <a:latin typeface="Times New Roman"/>
                <a:ea typeface="华文细黑"/>
                <a:cs typeface="Times New Roman"/>
              </a:rPr>
              <a:t>邶</a:t>
            </a:r>
            <a:r>
              <a:rPr lang="zh-CN" altLang="zh-CN" sz="2600" dirty="0">
                <a:latin typeface="Times New Roman"/>
                <a:ea typeface="华文细黑"/>
                <a:cs typeface="Times New Roman"/>
              </a:rPr>
              <a:t>风</a:t>
            </a:r>
            <a:r>
              <a:rPr lang="en-US" altLang="zh-CN" sz="2600" dirty="0" smtClean="0">
                <a:latin typeface="Times New Roman"/>
                <a:ea typeface="华文细黑"/>
              </a:rPr>
              <a:t>· </a:t>
            </a:r>
            <a:r>
              <a:rPr lang="zh-CN" altLang="zh-CN" sz="2600" dirty="0" smtClean="0">
                <a:latin typeface="Times New Roman"/>
                <a:ea typeface="华文细黑"/>
                <a:cs typeface="Times New Roman"/>
              </a:rPr>
              <a:t>新</a:t>
            </a:r>
            <a:r>
              <a:rPr lang="zh-CN" altLang="zh-CN" sz="2600" dirty="0">
                <a:latin typeface="Times New Roman"/>
                <a:ea typeface="华文细黑"/>
                <a:cs typeface="Times New Roman"/>
              </a:rPr>
              <a:t>台》和《诗经</a:t>
            </a:r>
            <a:r>
              <a:rPr lang="en-US" altLang="zh-CN" sz="2600" dirty="0" smtClean="0">
                <a:latin typeface="Times New Roman"/>
                <a:ea typeface="华文细黑"/>
              </a:rPr>
              <a:t>· </a:t>
            </a:r>
            <a:r>
              <a:rPr lang="zh-CN" altLang="zh-CN" sz="2600" dirty="0" smtClean="0">
                <a:latin typeface="Times New Roman"/>
                <a:ea typeface="华文细黑"/>
                <a:cs typeface="Times New Roman"/>
              </a:rPr>
              <a:t>秦</a:t>
            </a:r>
            <a:r>
              <a:rPr lang="zh-CN" altLang="zh-CN" sz="2600" dirty="0">
                <a:latin typeface="Times New Roman"/>
                <a:ea typeface="华文细黑"/>
                <a:cs typeface="Times New Roman"/>
              </a:rPr>
              <a:t>风</a:t>
            </a:r>
            <a:r>
              <a:rPr lang="en-US" altLang="zh-CN" sz="2600" dirty="0" smtClean="0">
                <a:latin typeface="Times New Roman"/>
                <a:ea typeface="华文细黑"/>
              </a:rPr>
              <a:t>· </a:t>
            </a:r>
            <a:r>
              <a:rPr lang="zh-CN" altLang="zh-CN" sz="2600" dirty="0" smtClean="0">
                <a:latin typeface="Times New Roman"/>
                <a:ea typeface="华文细黑"/>
                <a:cs typeface="Times New Roman"/>
              </a:rPr>
              <a:t>黄鸟</a:t>
            </a:r>
            <a:r>
              <a:rPr lang="zh-CN" altLang="zh-CN" sz="2600" dirty="0">
                <a:latin typeface="Times New Roman"/>
                <a:ea typeface="华文细黑"/>
                <a:cs typeface="Times New Roman"/>
              </a:rPr>
              <a:t>》等，都是针对具体的现实问题而发的。古代史传中还有一些不在三百篇之内的</a:t>
            </a:r>
            <a:r>
              <a:rPr lang="en-US" altLang="zh-CN" sz="2600" dirty="0">
                <a:latin typeface="宋体"/>
                <a:ea typeface="华文细黑"/>
                <a:cs typeface="Times New Roman"/>
              </a:rPr>
              <a:t>“</a:t>
            </a:r>
            <a:r>
              <a:rPr lang="zh-CN" altLang="zh-CN" sz="2600" dirty="0">
                <a:latin typeface="Times New Roman"/>
                <a:ea typeface="华文细黑"/>
                <a:cs typeface="Times New Roman"/>
              </a:rPr>
              <a:t>徒歌</a:t>
            </a:r>
            <a:r>
              <a:rPr lang="en-US" altLang="zh-CN" sz="2600" dirty="0">
                <a:latin typeface="宋体"/>
                <a:ea typeface="华文细黑"/>
                <a:cs typeface="Times New Roman"/>
              </a:rPr>
              <a:t>”</a:t>
            </a:r>
            <a:r>
              <a:rPr lang="zh-CN" altLang="zh-CN" sz="2600" dirty="0">
                <a:latin typeface="Times New Roman"/>
                <a:ea typeface="华文细黑"/>
                <a:cs typeface="Times New Roman"/>
              </a:rPr>
              <a:t>，例如《左传</a:t>
            </a:r>
            <a:r>
              <a:rPr lang="en-US" altLang="zh-CN" sz="2600" dirty="0" smtClean="0">
                <a:latin typeface="Times New Roman"/>
                <a:ea typeface="华文细黑"/>
              </a:rPr>
              <a:t>· </a:t>
            </a:r>
            <a:r>
              <a:rPr lang="zh-CN" altLang="zh-CN" sz="2600" dirty="0" smtClean="0">
                <a:latin typeface="Times New Roman"/>
                <a:ea typeface="华文细黑"/>
                <a:cs typeface="Times New Roman"/>
              </a:rPr>
              <a:t>宣</a:t>
            </a:r>
            <a:r>
              <a:rPr lang="zh-CN" altLang="zh-CN" sz="2600" dirty="0">
                <a:latin typeface="Times New Roman"/>
                <a:ea typeface="华文细黑"/>
                <a:cs typeface="Times New Roman"/>
              </a:rPr>
              <a:t>公二年》记载宋国将军华元被郑国人捉了去，后来逃回来，人民讥笑这位败军之将，做了一个歌儿对他唱。这样的歌，从性质上说和</a:t>
            </a:r>
            <a:r>
              <a:rPr lang="en-US" altLang="zh-CN" sz="2600" dirty="0">
                <a:latin typeface="宋体"/>
                <a:ea typeface="华文细黑"/>
                <a:cs typeface="Times New Roman"/>
              </a:rPr>
              <a:t>“</a:t>
            </a:r>
            <a:r>
              <a:rPr lang="zh-CN" altLang="zh-CN" sz="2600" dirty="0">
                <a:latin typeface="Times New Roman"/>
                <a:ea typeface="华文细黑"/>
                <a:cs typeface="Times New Roman"/>
              </a:rPr>
              <a:t>献诗陈志</a:t>
            </a:r>
            <a:r>
              <a:rPr lang="en-US" altLang="zh-CN" sz="2600" dirty="0">
                <a:latin typeface="宋体"/>
                <a:ea typeface="华文细黑"/>
                <a:cs typeface="Times New Roman"/>
              </a:rPr>
              <a:t>”</a:t>
            </a:r>
            <a:r>
              <a:rPr lang="zh-CN" altLang="zh-CN" sz="2600" dirty="0">
                <a:latin typeface="Times New Roman"/>
                <a:ea typeface="华文细黑"/>
                <a:cs typeface="Times New Roman"/>
              </a:rPr>
              <a:t>没有什么分别。不过士大夫献诗，是特地做了给乐工唱的；庶人的作品则先是在社会上流传，给采访诗歌的人收集去了，才配上乐曲，达到统治阶级的耳中。</a:t>
            </a:r>
            <a:endParaRPr lang="zh-CN" altLang="zh-CN" sz="260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348" y="1131878"/>
            <a:ext cx="8427116" cy="2015936"/>
          </a:xfrm>
          <a:prstGeom prst="rect">
            <a:avLst/>
          </a:prstGeom>
          <a:noFill/>
        </p:spPr>
        <p:txBody>
          <a:bodyPr wrap="square" rtlCol="0">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原文第一段表述为：</a:t>
            </a:r>
            <a:r>
              <a:rPr lang="zh-CN" altLang="en-US" sz="2600" kern="100" dirty="0">
                <a:latin typeface="+mj-ea"/>
                <a:ea typeface="+mj-ea"/>
                <a:cs typeface="Times New Roman"/>
              </a:rPr>
              <a:t>“</a:t>
            </a:r>
            <a:r>
              <a:rPr lang="zh-CN" altLang="en-US" sz="2600" kern="100" dirty="0">
                <a:latin typeface="Times New Roman"/>
                <a:ea typeface="华文细黑"/>
                <a:cs typeface="Times New Roman"/>
              </a:rPr>
              <a:t>似凫而大，赤目。</a:t>
            </a:r>
            <a:r>
              <a:rPr lang="zh-CN" altLang="en-US" sz="2600" kern="100" dirty="0">
                <a:latin typeface="+mj-ea"/>
                <a:ea typeface="+mj-ea"/>
                <a:cs typeface="Times New Roman"/>
              </a:rPr>
              <a:t>”</a:t>
            </a:r>
            <a:r>
              <a:rPr lang="zh-CN" altLang="en-US" sz="2600" kern="100" dirty="0">
                <a:latin typeface="Times New Roman"/>
                <a:ea typeface="华文细黑"/>
                <a:cs typeface="Times New Roman"/>
              </a:rPr>
              <a:t>而</a:t>
            </a:r>
            <a:r>
              <a:rPr lang="en-US" altLang="zh-CN" sz="2600" kern="100" dirty="0">
                <a:latin typeface="Times New Roman"/>
                <a:ea typeface="华文细黑"/>
                <a:cs typeface="Times New Roman"/>
              </a:rPr>
              <a:t>B</a:t>
            </a:r>
            <a:r>
              <a:rPr lang="zh-CN" altLang="en-US" sz="2600" kern="100" dirty="0">
                <a:latin typeface="Times New Roman"/>
                <a:ea typeface="华文细黑"/>
                <a:cs typeface="Times New Roman"/>
              </a:rPr>
              <a:t>项表述为</a:t>
            </a:r>
            <a:r>
              <a:rPr lang="zh-CN" altLang="en-US" sz="2600" kern="100" dirty="0">
                <a:latin typeface="+mj-ea"/>
                <a:ea typeface="+mj-ea"/>
                <a:cs typeface="Times New Roman"/>
              </a:rPr>
              <a:t>“</a:t>
            </a:r>
            <a:r>
              <a:rPr lang="zh-CN" altLang="en-US" sz="2600" kern="100" dirty="0">
                <a:latin typeface="Times New Roman"/>
                <a:ea typeface="华文细黑"/>
                <a:cs typeface="Times New Roman"/>
              </a:rPr>
              <a:t>一般大</a:t>
            </a:r>
            <a:r>
              <a:rPr lang="zh-CN" altLang="en-US" sz="2600" kern="100" dirty="0">
                <a:latin typeface="+mj-ea"/>
                <a:ea typeface="+mj-ea"/>
                <a:cs typeface="Times New Roman"/>
              </a:rPr>
              <a:t>”</a:t>
            </a:r>
            <a:r>
              <a:rPr lang="zh-CN" altLang="en-US" sz="2600" kern="100" dirty="0">
                <a:latin typeface="Times New Roman"/>
                <a:ea typeface="华文细黑"/>
                <a:cs typeface="Times New Roman"/>
              </a:rPr>
              <a:t>，与原文不符。</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2442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998" y="281523"/>
            <a:ext cx="8547151" cy="3298339"/>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该题主要考查对文中重要概念的理解及简单的信息整合的能力。题干</a:t>
            </a:r>
            <a:r>
              <a:rPr lang="en-US" altLang="zh-CN" sz="2600" dirty="0">
                <a:latin typeface="宋体"/>
                <a:ea typeface="华文细黑"/>
                <a:cs typeface="Times New Roman"/>
              </a:rPr>
              <a:t>“</a:t>
            </a:r>
            <a:r>
              <a:rPr lang="zh-CN" altLang="zh-CN" sz="2600" dirty="0">
                <a:latin typeface="Times New Roman"/>
                <a:ea typeface="华文细黑"/>
                <a:cs typeface="Times New Roman"/>
              </a:rPr>
              <a:t>关于凤的形象的表述</a:t>
            </a:r>
            <a:r>
              <a:rPr lang="en-US" altLang="zh-CN" sz="2600" dirty="0">
                <a:latin typeface="宋体"/>
                <a:ea typeface="华文细黑"/>
                <a:cs typeface="Times New Roman"/>
              </a:rPr>
              <a:t>”</a:t>
            </a:r>
            <a:r>
              <a:rPr lang="zh-CN" altLang="zh-CN" sz="2600" dirty="0">
                <a:latin typeface="Times New Roman"/>
                <a:ea typeface="华文细黑"/>
                <a:cs typeface="Times New Roman"/>
              </a:rPr>
              <a:t>暗示了阅读范围在第一段，兼及第二段首句。第一段共三句话，</a:t>
            </a:r>
            <a:r>
              <a:rPr lang="en-US" altLang="zh-CN" sz="2600" dirty="0">
                <a:latin typeface="Times New Roman"/>
                <a:ea typeface="华文细黑"/>
              </a:rPr>
              <a:t>B</a:t>
            </a:r>
            <a:r>
              <a:rPr lang="zh-CN" altLang="zh-CN" sz="2600" dirty="0">
                <a:latin typeface="Times New Roman"/>
                <a:ea typeface="华文细黑"/>
                <a:cs typeface="Times New Roman"/>
              </a:rPr>
              <a:t>项内容涉及第二句，细心比对发现，原文是说</a:t>
            </a:r>
            <a:r>
              <a:rPr lang="en-US" altLang="zh-CN" sz="2600" dirty="0">
                <a:latin typeface="宋体"/>
                <a:ea typeface="华文细黑"/>
                <a:cs typeface="Times New Roman"/>
              </a:rPr>
              <a:t>“</a:t>
            </a:r>
            <a:r>
              <a:rPr lang="zh-CN" altLang="zh-CN" sz="2600" dirty="0">
                <a:latin typeface="Times New Roman"/>
                <a:ea typeface="华文细黑"/>
                <a:cs typeface="Times New Roman"/>
              </a:rPr>
              <a:t>似凫而大</a:t>
            </a:r>
            <a:r>
              <a:rPr lang="en-US" altLang="zh-CN" sz="2600" dirty="0">
                <a:latin typeface="宋体"/>
                <a:ea typeface="华文细黑"/>
                <a:cs typeface="Times New Roman"/>
              </a:rPr>
              <a:t>”</a:t>
            </a:r>
            <a:r>
              <a:rPr lang="zh-CN" altLang="zh-CN" sz="2600" dirty="0">
                <a:latin typeface="Times New Roman"/>
                <a:ea typeface="华文细黑"/>
                <a:cs typeface="Times New Roman"/>
              </a:rPr>
              <a:t>，非</a:t>
            </a:r>
            <a:r>
              <a:rPr lang="en-US" altLang="zh-CN" sz="2600" dirty="0">
                <a:latin typeface="宋体"/>
                <a:ea typeface="华文细黑"/>
                <a:cs typeface="Times New Roman"/>
              </a:rPr>
              <a:t>“</a:t>
            </a:r>
            <a:r>
              <a:rPr lang="zh-CN" altLang="zh-CN" sz="2600" dirty="0">
                <a:latin typeface="Times New Roman"/>
                <a:ea typeface="华文细黑"/>
                <a:cs typeface="Times New Roman"/>
              </a:rPr>
              <a:t>跟凫一般大</a:t>
            </a:r>
            <a:r>
              <a:rPr lang="en-US" altLang="zh-CN" sz="2600" dirty="0">
                <a:latin typeface="宋体"/>
                <a:ea typeface="华文细黑"/>
                <a:cs typeface="Times New Roman"/>
              </a:rPr>
              <a:t>”</a:t>
            </a:r>
            <a:r>
              <a:rPr lang="zh-CN" altLang="zh-CN" sz="2600" dirty="0">
                <a:latin typeface="Times New Roman"/>
                <a:ea typeface="华文细黑"/>
                <a:cs typeface="Times New Roman"/>
              </a:rPr>
              <a:t>，曲解了原意。</a:t>
            </a:r>
            <a:endParaRPr lang="zh-CN" altLang="zh-CN" sz="105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0538"/>
            <a:ext cx="8733982" cy="5133713"/>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下列表述，不符合原文意思的一项是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在商代晚期的青铜器纹饰中，华丽而饰有眼翎的长尾</a:t>
            </a:r>
            <a:r>
              <a:rPr lang="zh-CN" altLang="zh-CN" sz="2600" kern="100" dirty="0" smtClean="0">
                <a:latin typeface="Times New Roman"/>
                <a:ea typeface="华文细黑"/>
                <a:cs typeface="Times New Roman"/>
              </a:rPr>
              <a:t>鸟</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形状</a:t>
            </a:r>
            <a:r>
              <a:rPr lang="zh-CN" altLang="zh-CN" sz="2600" kern="100" dirty="0">
                <a:latin typeface="Times New Roman"/>
                <a:ea typeface="华文细黑"/>
                <a:cs typeface="Times New Roman"/>
              </a:rPr>
              <a:t>的凤纹还没有出现。</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从青铜器纹饰和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天命玄鸟，降而生商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这句话看，</a:t>
            </a:r>
            <a:r>
              <a:rPr lang="zh-CN" altLang="zh-CN" sz="2600" kern="100" dirty="0" smtClean="0">
                <a:latin typeface="Times New Roman"/>
                <a:ea typeface="华文细黑"/>
                <a:cs typeface="Times New Roman"/>
              </a:rPr>
              <a:t>鸟</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殷商人传说中的图腾始祖。</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凤鸟知天时，九扈带来耕种、耘田和收获的信息，</a:t>
            </a:r>
            <a:r>
              <a:rPr lang="zh-CN" altLang="zh-CN" sz="2600" kern="100" dirty="0" smtClean="0">
                <a:latin typeface="Times New Roman"/>
                <a:ea typeface="华文细黑"/>
                <a:cs typeface="Times New Roman"/>
              </a:rPr>
              <a:t>所以</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殷</a:t>
            </a:r>
            <a:r>
              <a:rPr lang="zh-CN" altLang="zh-CN" sz="2600" kern="100" dirty="0">
                <a:latin typeface="Times New Roman"/>
                <a:ea typeface="华文细黑"/>
                <a:cs typeface="Times New Roman"/>
              </a:rPr>
              <a:t>人先祖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鸟师而鸟名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nSpc>
                <a:spcPct val="140000"/>
              </a:lnSpc>
            </a:pPr>
            <a:r>
              <a:rPr lang="en-US" altLang="zh-CN" sz="2600" dirty="0">
                <a:latin typeface="Times New Roman"/>
                <a:ea typeface="华文细黑"/>
              </a:rPr>
              <a:t>D.</a:t>
            </a:r>
            <a:r>
              <a:rPr lang="zh-CN" altLang="zh-CN" sz="2600" dirty="0">
                <a:latin typeface="Times New Roman"/>
                <a:ea typeface="华文细黑"/>
                <a:cs typeface="Times New Roman"/>
              </a:rPr>
              <a:t>周人的凤崇拜是从商人那里沿袭而来的，而周人的崇</a:t>
            </a:r>
            <a:r>
              <a:rPr lang="zh-CN" altLang="zh-CN" sz="2600" dirty="0" smtClean="0">
                <a:latin typeface="Times New Roman"/>
                <a:ea typeface="华文细黑"/>
                <a:cs typeface="Times New Roman"/>
              </a:rPr>
              <a:t>凤</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热</a:t>
            </a:r>
            <a:r>
              <a:rPr lang="zh-CN" altLang="zh-CN" sz="2600" dirty="0">
                <a:latin typeface="Times New Roman"/>
                <a:ea typeface="华文细黑"/>
                <a:cs typeface="Times New Roman"/>
              </a:rPr>
              <a:t>甚至超过了商人</a:t>
            </a:r>
            <a:r>
              <a:rPr lang="zh-CN" altLang="zh-CN" sz="2600" dirty="0" smtClean="0">
                <a:latin typeface="Times New Roman"/>
                <a:ea typeface="华文细黑"/>
                <a:cs typeface="Times New Roman"/>
              </a:rPr>
              <a:t>。</a:t>
            </a:r>
            <a:endParaRPr lang="zh-CN" altLang="zh-CN" sz="1050" kern="100" dirty="0" smtClean="0">
              <a:latin typeface="宋体"/>
              <a:cs typeface="Courier New"/>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3744" y="470450"/>
            <a:ext cx="8647507" cy="3670236"/>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本题考查归纳内容要点，概括中心意思的能力，能力层级为</a:t>
            </a:r>
            <a:r>
              <a:rPr lang="en-US" altLang="zh-CN" sz="2600" dirty="0">
                <a:latin typeface="Times New Roman"/>
                <a:ea typeface="华文细黑"/>
              </a:rPr>
              <a:t>C</a:t>
            </a:r>
            <a:r>
              <a:rPr lang="zh-CN" altLang="zh-CN" sz="2600" dirty="0">
                <a:latin typeface="Times New Roman"/>
                <a:ea typeface="华文细黑"/>
                <a:cs typeface="Times New Roman"/>
              </a:rPr>
              <a:t>级。原文第二段</a:t>
            </a:r>
            <a:r>
              <a:rPr lang="en-US" altLang="zh-CN" sz="2600" dirty="0">
                <a:latin typeface="宋体"/>
                <a:ea typeface="华文细黑"/>
                <a:cs typeface="Times New Roman"/>
              </a:rPr>
              <a:t>“</a:t>
            </a:r>
            <a:r>
              <a:rPr lang="zh-CN" altLang="zh-CN" sz="2600" dirty="0">
                <a:latin typeface="Times New Roman"/>
                <a:ea typeface="华文细黑"/>
                <a:cs typeface="Times New Roman"/>
              </a:rPr>
              <a:t>真正的凤形直到殷商晚期才出现，而且此时是华冠短尾鸟和华丽而饰有眼翎的长尾鸟同时出现</a:t>
            </a:r>
            <a:r>
              <a:rPr lang="en-US" altLang="zh-CN" sz="2600" dirty="0">
                <a:latin typeface="宋体"/>
                <a:ea typeface="华文细黑"/>
                <a:cs typeface="Times New Roman"/>
              </a:rPr>
              <a:t>”</a:t>
            </a:r>
            <a:r>
              <a:rPr lang="zh-CN" altLang="zh-CN" sz="2600" dirty="0">
                <a:latin typeface="Times New Roman"/>
                <a:ea typeface="华文细黑"/>
                <a:cs typeface="Times New Roman"/>
              </a:rPr>
              <a:t>，说明</a:t>
            </a:r>
            <a:r>
              <a:rPr lang="en-US" altLang="zh-CN" sz="2600" dirty="0">
                <a:latin typeface="宋体"/>
                <a:ea typeface="华文细黑"/>
                <a:cs typeface="Times New Roman"/>
              </a:rPr>
              <a:t>“</a:t>
            </a:r>
            <a:r>
              <a:rPr lang="zh-CN" altLang="zh-CN" sz="2600" dirty="0">
                <a:latin typeface="Times New Roman"/>
                <a:ea typeface="华文细黑"/>
                <a:cs typeface="Times New Roman"/>
              </a:rPr>
              <a:t>华丽而饰有眼翎的长尾鸟形状的凤纹</a:t>
            </a:r>
            <a:r>
              <a:rPr lang="en-US" altLang="zh-CN" sz="2600" dirty="0">
                <a:latin typeface="宋体"/>
                <a:ea typeface="华文细黑"/>
                <a:cs typeface="Times New Roman"/>
              </a:rPr>
              <a:t>”</a:t>
            </a:r>
            <a:r>
              <a:rPr lang="zh-CN" altLang="zh-CN" sz="2600" dirty="0">
                <a:latin typeface="Times New Roman"/>
                <a:ea typeface="华文细黑"/>
                <a:cs typeface="Times New Roman"/>
              </a:rPr>
              <a:t>在商代晚期已经出现。</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A</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35646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339502"/>
            <a:ext cx="8561888" cy="2015936"/>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该题主要考查筛选并整合文中信息的能力，筛选的范围主要集中在二、三两段，兼及第三段首句。</a:t>
            </a:r>
            <a:r>
              <a:rPr lang="en-US" altLang="zh-CN" sz="2600" dirty="0">
                <a:latin typeface="Times New Roman"/>
                <a:ea typeface="华文细黑"/>
              </a:rPr>
              <a:t>A</a:t>
            </a:r>
            <a:r>
              <a:rPr lang="zh-CN" altLang="zh-CN" sz="2600" dirty="0">
                <a:latin typeface="Times New Roman"/>
                <a:ea typeface="华文细黑"/>
                <a:cs typeface="Times New Roman"/>
              </a:rPr>
              <a:t>项错在</a:t>
            </a:r>
            <a:r>
              <a:rPr lang="en-US" altLang="zh-CN" sz="2600" dirty="0">
                <a:latin typeface="宋体"/>
                <a:ea typeface="华文细黑"/>
                <a:cs typeface="Times New Roman"/>
              </a:rPr>
              <a:t>“</a:t>
            </a:r>
            <a:r>
              <a:rPr lang="zh-CN" altLang="zh-CN" sz="2600" dirty="0">
                <a:latin typeface="Times New Roman"/>
                <a:ea typeface="华文细黑"/>
                <a:cs typeface="Times New Roman"/>
              </a:rPr>
              <a:t>还没出现</a:t>
            </a:r>
            <a:r>
              <a:rPr lang="en-US" altLang="zh-CN" sz="2600" dirty="0">
                <a:latin typeface="宋体"/>
                <a:ea typeface="华文细黑"/>
                <a:cs typeface="Times New Roman"/>
              </a:rPr>
              <a:t>”</a:t>
            </a:r>
            <a:r>
              <a:rPr lang="zh-CN" altLang="zh-CN" sz="2600" dirty="0">
                <a:latin typeface="Times New Roman"/>
                <a:ea typeface="华文细黑"/>
                <a:cs typeface="Times New Roman"/>
              </a:rPr>
              <a:t>时间判断不准。</a:t>
            </a:r>
            <a:endParaRPr lang="zh-CN" altLang="zh-CN" sz="1050" kern="100" dirty="0">
              <a:latin typeface="宋体"/>
              <a:cs typeface="Courier New"/>
            </a:endParaRPr>
          </a:p>
        </p:txBody>
      </p:sp>
    </p:spTree>
    <p:extLst>
      <p:ext uri="{BB962C8B-B14F-4D97-AF65-F5344CB8AC3E}">
        <p14:creationId xmlns:p14="http://schemas.microsoft.com/office/powerpoint/2010/main" val="38594875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339502"/>
            <a:ext cx="8647507"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根据原文内容，下列理解和分析不正确的一项是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后代所见的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并不是自然界的一种鸟。在中国</a:t>
            </a:r>
            <a:r>
              <a:rPr lang="zh-CN" altLang="zh-CN" sz="2600" kern="100" dirty="0" smtClean="0">
                <a:latin typeface="Times New Roman"/>
                <a:ea typeface="华文细黑"/>
                <a:cs typeface="Times New Roman"/>
              </a:rPr>
              <a:t>文化</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史</a:t>
            </a:r>
            <a:r>
              <a:rPr lang="zh-CN" altLang="zh-CN" sz="2600" kern="100" dirty="0">
                <a:latin typeface="Times New Roman"/>
                <a:ea typeface="华文细黑"/>
                <a:cs typeface="Times New Roman"/>
              </a:rPr>
              <a:t>上，凤的形象最为重要的演变开始于殷商晚期，</a:t>
            </a:r>
            <a:r>
              <a:rPr lang="zh-CN" altLang="zh-CN" sz="2600" kern="100" dirty="0" smtClean="0">
                <a:latin typeface="Times New Roman"/>
                <a:ea typeface="华文细黑"/>
                <a:cs typeface="Times New Roman"/>
              </a:rPr>
              <a:t>最终</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完成</a:t>
            </a:r>
            <a:r>
              <a:rPr lang="zh-CN" altLang="zh-CN" sz="2600" kern="100" dirty="0">
                <a:latin typeface="Times New Roman"/>
                <a:ea typeface="华文细黑"/>
                <a:cs typeface="Times New Roman"/>
              </a:rPr>
              <a:t>于周代。</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周文王、周武王都曾称臣于商纣王。为了表明自己是</a:t>
            </a:r>
            <a:r>
              <a:rPr lang="zh-CN" altLang="zh-CN" sz="2600" kern="100" dirty="0" smtClean="0">
                <a:latin typeface="Times New Roman"/>
                <a:ea typeface="华文细黑"/>
                <a:cs typeface="Times New Roman"/>
              </a:rPr>
              <a:t>商</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朝</a:t>
            </a:r>
            <a:r>
              <a:rPr lang="zh-CN" altLang="zh-CN" sz="2600" kern="100" dirty="0">
                <a:latin typeface="Times New Roman"/>
                <a:ea typeface="华文细黑"/>
                <a:cs typeface="Times New Roman"/>
              </a:rPr>
              <a:t>先王的臣下，周武王在甲子日牧野之战结束后，</a:t>
            </a:r>
            <a:r>
              <a:rPr lang="zh-CN" altLang="zh-CN" sz="2600" kern="100" dirty="0" smtClean="0">
                <a:latin typeface="Times New Roman"/>
                <a:ea typeface="华文细黑"/>
                <a:cs typeface="Times New Roman"/>
              </a:rPr>
              <a:t>马上</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就</a:t>
            </a:r>
            <a:r>
              <a:rPr lang="zh-CN" altLang="zh-CN" sz="2600" kern="100" dirty="0">
                <a:latin typeface="Times New Roman"/>
                <a:ea typeface="华文细黑"/>
                <a:cs typeface="Times New Roman"/>
              </a:rPr>
              <a:t>参拜了商人的神庙</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305050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3744" y="390599"/>
            <a:ext cx="8647507" cy="3693319"/>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C.</a:t>
            </a:r>
            <a:r>
              <a:rPr lang="zh-CN" altLang="zh-CN" sz="2600" kern="100" dirty="0" smtClean="0">
                <a:latin typeface="Times New Roman"/>
                <a:ea typeface="华文细黑"/>
                <a:cs typeface="Times New Roman"/>
              </a:rPr>
              <a:t>《尚书》</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周书</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是记载周王朝史事之书，在</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周书</a:t>
            </a:r>
            <a:r>
              <a:rPr lang="en-US" altLang="zh-CN" sz="2600" kern="100" dirty="0" smtClean="0">
                <a:latin typeface="宋体"/>
                <a:ea typeface="华文细黑"/>
                <a:cs typeface="Times New Roman"/>
              </a:rPr>
              <a:t>”</a:t>
            </a:r>
            <a:br>
              <a:rPr lang="en-US" altLang="zh-CN" sz="2600" kern="100" dirty="0" smtClean="0">
                <a:latin typeface="宋体"/>
                <a:ea typeface="华文细黑"/>
                <a:cs typeface="Times New Roman"/>
              </a:rPr>
            </a:b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十二篇中大量宣传天命、</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殷革夏命</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，实际上就是在</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宣传</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周改殷命</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1050" kern="100" dirty="0" smtClean="0">
              <a:latin typeface="宋体"/>
              <a:cs typeface="Courier New"/>
            </a:endParaRPr>
          </a:p>
          <a:p>
            <a:pPr>
              <a:lnSpc>
                <a:spcPct val="150000"/>
              </a:lnSpc>
            </a:pPr>
            <a:r>
              <a:rPr lang="en-US" altLang="zh-CN" sz="2600" dirty="0" smtClean="0">
                <a:latin typeface="Times New Roman"/>
                <a:ea typeface="华文细黑"/>
              </a:rPr>
              <a:t>D.</a:t>
            </a:r>
            <a:r>
              <a:rPr lang="zh-CN" altLang="zh-CN" sz="2600" dirty="0" smtClean="0">
                <a:latin typeface="Times New Roman"/>
                <a:ea typeface="华文细黑"/>
                <a:cs typeface="Times New Roman"/>
              </a:rPr>
              <a:t>周人之所以把牧野之战克商的时间定在甲子日，即岁星</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在鹑火的时候，就是因为鹑是赤凤，而赤凤将带来</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上</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天之命</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a:t>
            </a:r>
            <a:endParaRPr lang="zh-CN" altLang="zh-CN" sz="2600" kern="100" dirty="0" smtClean="0">
              <a:latin typeface="宋体"/>
              <a:cs typeface="Courier New"/>
            </a:endParaRPr>
          </a:p>
        </p:txBody>
      </p:sp>
    </p:spTree>
    <p:extLst>
      <p:ext uri="{BB962C8B-B14F-4D97-AF65-F5344CB8AC3E}">
        <p14:creationId xmlns:p14="http://schemas.microsoft.com/office/powerpoint/2010/main" val="2537328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3744" y="462607"/>
            <a:ext cx="8647507" cy="3693319"/>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dirty="0">
                <a:latin typeface="Times New Roman"/>
                <a:ea typeface="华文细黑"/>
                <a:cs typeface="Times New Roman"/>
              </a:rPr>
              <a:t>本题考查分析概括作者在文中的观点态度的能力，能力层级为</a:t>
            </a:r>
            <a:r>
              <a:rPr lang="en-US" altLang="zh-CN" sz="2600" dirty="0">
                <a:latin typeface="Times New Roman"/>
                <a:ea typeface="华文细黑"/>
              </a:rPr>
              <a:t>C</a:t>
            </a:r>
            <a:r>
              <a:rPr lang="zh-CN" altLang="zh-CN" sz="2600" dirty="0">
                <a:latin typeface="Times New Roman"/>
                <a:ea typeface="华文细黑"/>
                <a:cs typeface="Times New Roman"/>
              </a:rPr>
              <a:t>级。周武王参拜商人的神庙说明</a:t>
            </a:r>
            <a:r>
              <a:rPr lang="en-US" altLang="zh-CN" sz="2600" dirty="0">
                <a:latin typeface="宋体"/>
                <a:ea typeface="华文细黑"/>
                <a:cs typeface="Times New Roman"/>
              </a:rPr>
              <a:t>“</a:t>
            </a:r>
            <a:r>
              <a:rPr lang="zh-CN" altLang="zh-CN" sz="2600" dirty="0">
                <a:latin typeface="Times New Roman"/>
                <a:ea typeface="华文细黑"/>
                <a:cs typeface="Times New Roman"/>
              </a:rPr>
              <a:t>周王室急于把商人的正统接过来，成为中原合法的统治者。周人之所以宣扬天命，归根结底在于强调</a:t>
            </a:r>
            <a:r>
              <a:rPr lang="en-US" altLang="zh-CN" sz="2600" dirty="0">
                <a:latin typeface="宋体"/>
                <a:ea typeface="华文细黑"/>
                <a:cs typeface="Times New Roman"/>
              </a:rPr>
              <a:t>‘</a:t>
            </a:r>
            <a:r>
              <a:rPr lang="zh-CN" altLang="zh-CN" sz="2600" dirty="0">
                <a:latin typeface="Times New Roman"/>
                <a:ea typeface="华文细黑"/>
                <a:cs typeface="Times New Roman"/>
              </a:rPr>
              <a:t>周改殷命</a:t>
            </a:r>
            <a:r>
              <a:rPr lang="en-US" altLang="zh-CN" sz="2600" dirty="0">
                <a:latin typeface="宋体"/>
                <a:ea typeface="华文细黑"/>
                <a:cs typeface="Times New Roman"/>
              </a:rPr>
              <a:t>’</a:t>
            </a:r>
            <a:r>
              <a:rPr lang="zh-CN" altLang="zh-CN" sz="2600" dirty="0">
                <a:latin typeface="Times New Roman"/>
                <a:ea typeface="华文细黑"/>
                <a:cs typeface="Times New Roman"/>
              </a:rPr>
              <a:t>是出自天的意志和抉择</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smtClean="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37404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8939" y="627822"/>
            <a:ext cx="8477117" cy="2015936"/>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该题主要考查对文章内容的理解与分析综合的能力，兼及推断能力。题目涉及文章最后一段。</a:t>
            </a:r>
            <a:r>
              <a:rPr lang="en-US" altLang="zh-CN" sz="2600" kern="100" dirty="0">
                <a:latin typeface="Times New Roman"/>
                <a:ea typeface="华文细黑"/>
                <a:cs typeface="Times New Roman"/>
              </a:rPr>
              <a:t>B</a:t>
            </a:r>
            <a:r>
              <a:rPr lang="zh-CN" altLang="en-US" sz="2600" kern="100" dirty="0">
                <a:latin typeface="Times New Roman"/>
                <a:ea typeface="华文细黑"/>
                <a:cs typeface="Times New Roman"/>
              </a:rPr>
              <a:t>项错在对周武王参拜神庙的目的表述与原文矛盾。</a:t>
            </a:r>
            <a:endParaRPr lang="zh-CN" altLang="zh-CN" sz="1050" kern="100" dirty="0">
              <a:latin typeface="宋体"/>
              <a:cs typeface="Courier New"/>
            </a:endParaRPr>
          </a:p>
        </p:txBody>
      </p:sp>
    </p:spTree>
    <p:extLst>
      <p:ext uri="{BB962C8B-B14F-4D97-AF65-F5344CB8AC3E}">
        <p14:creationId xmlns:p14="http://schemas.microsoft.com/office/powerpoint/2010/main" val="4142949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23257"/>
            <a:ext cx="8733982" cy="458074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四</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(2013•</a:t>
            </a:r>
            <a:r>
              <a:rPr lang="zh-CN" altLang="en-US" sz="2600" kern="100" dirty="0">
                <a:solidFill>
                  <a:srgbClr val="00B0F0"/>
                </a:solidFill>
                <a:latin typeface="Times New Roman"/>
                <a:ea typeface="华文细黑"/>
                <a:cs typeface="Courier New"/>
              </a:rPr>
              <a:t>新课标全国</a:t>
            </a:r>
            <a:r>
              <a:rPr lang="en-US" altLang="zh-CN" sz="2600" kern="100" dirty="0">
                <a:solidFill>
                  <a:srgbClr val="00B0F0"/>
                </a:solidFill>
                <a:latin typeface="Times New Roman"/>
                <a:ea typeface="华文细黑"/>
                <a:cs typeface="Courier New"/>
              </a:rPr>
              <a:t>Ⅰ</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老子</a:t>
            </a:r>
            <a:r>
              <a:rPr lang="zh-CN" altLang="zh-CN" sz="2600" kern="100" dirty="0">
                <a:latin typeface="Times New Roman"/>
                <a:ea typeface="华文细黑"/>
                <a:cs typeface="Times New Roman"/>
              </a:rPr>
              <a:t>其人其书的时代，自司马迁《史记》以来即有异说。清代学者崇尚考据，对此议论纷纷，如汪中作《老子考异》，力主老子为战国时人，益启争端。钱穆先生说：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老子伪迹不彰，真相不白，则先秦诸子学术思想之系统条贯始终不明，其源流派别终无可言。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大家都期待这个问题有新的解决线索。</a:t>
            </a:r>
            <a:endParaRPr lang="zh-CN" altLang="zh-CN" sz="1050" kern="100" dirty="0">
              <a:effectLst/>
              <a:latin typeface="宋体"/>
              <a:cs typeface="Courier New"/>
            </a:endParaRPr>
          </a:p>
        </p:txBody>
      </p:sp>
    </p:spTree>
    <p:extLst>
      <p:ext uri="{BB962C8B-B14F-4D97-AF65-F5344CB8AC3E}">
        <p14:creationId xmlns:p14="http://schemas.microsoft.com/office/powerpoint/2010/main" val="1790574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7494"/>
            <a:ext cx="8511387" cy="4580741"/>
          </a:xfrm>
          <a:prstGeom prst="rect">
            <a:avLst/>
          </a:prstGeom>
          <a:noFill/>
        </p:spPr>
        <p:txBody>
          <a:bodyPr wrap="square" rtlCol="0">
            <a:spAutoFit/>
          </a:bodyPr>
          <a:lstStyle/>
          <a:p>
            <a:pPr algn="just">
              <a:lnSpc>
                <a:spcPts val="5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在外交宴会等场合，宾主各方往往通过</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赋诗</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来表达愿望和态度。</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赋诗</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时点出现成的诗篇，叫乐工们演唱，通过诗歌的问答，了解彼此的立场，这就叫</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赋诗言志</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。这种</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赋诗</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往往不管原作本身的内容和意义，仅仅是把赋诗者的观点和愿望寄托在诗中某几句之上，来作比喻或暗示，所以是一种典型的断章取义。《左传</a:t>
            </a:r>
            <a:r>
              <a:rPr lang="en-US" altLang="zh-CN" sz="2600" dirty="0" smtClean="0">
                <a:latin typeface="Times New Roman"/>
                <a:ea typeface="华文细黑"/>
              </a:rPr>
              <a:t>·</a:t>
            </a:r>
            <a:r>
              <a:rPr lang="zh-CN" altLang="zh-CN" sz="2600" dirty="0" smtClean="0">
                <a:latin typeface="Times New Roman"/>
                <a:ea typeface="华文细黑"/>
                <a:cs typeface="Times New Roman"/>
              </a:rPr>
              <a:t>襄公二十六年》记晋侯为了卫国一个叛臣的缘故，把卫侯羁押</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443250"/>
            <a:ext cx="8733982" cy="4293483"/>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过去</a:t>
            </a:r>
            <a:r>
              <a:rPr lang="zh-CN" altLang="zh-CN" sz="2600" kern="100" dirty="0">
                <a:latin typeface="Times New Roman"/>
                <a:ea typeface="华文细黑"/>
                <a:cs typeface="Times New Roman"/>
              </a:rPr>
              <a:t>对于古书真伪及年代的讨论，只能以纸上材料证明纸上材料，没有其他的衡量标准，因而难有定论。用来印证《老子》的古书，大多受到辨伪家的怀疑，年代确不可移的，恐怕要数到《韩非子》《吕氏春秋》和《淮南子》，但这几本书成书太晚，没有多少作用。近年战国秦汉简帛佚籍大量出土，为学术界提供了许多前所未见的地下材料，这使我们有可能重新考虑《老子》的时代问题。</a:t>
            </a:r>
            <a:endParaRPr lang="zh-CN" altLang="zh-CN" sz="1050" kern="100" dirty="0">
              <a:effectLst/>
              <a:latin typeface="宋体"/>
              <a:cs typeface="Courier New"/>
            </a:endParaRPr>
          </a:p>
        </p:txBody>
      </p:sp>
    </p:spTree>
    <p:extLst>
      <p:ext uri="{BB962C8B-B14F-4D97-AF65-F5344CB8AC3E}">
        <p14:creationId xmlns:p14="http://schemas.microsoft.com/office/powerpoint/2010/main" val="1823894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5559" y="668135"/>
            <a:ext cx="8561888" cy="3616567"/>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        1973</a:t>
            </a:r>
            <a:r>
              <a:rPr lang="zh-CN" altLang="zh-CN" sz="2600" kern="100" dirty="0">
                <a:latin typeface="Times New Roman"/>
                <a:ea typeface="华文细黑"/>
                <a:cs typeface="Times New Roman"/>
              </a:rPr>
              <a:t>年长沙马王堆三号汉墓出土的帛书，内有《老子》两种版本，甲本字体较早，不避汉高祖讳，应抄写于高祖即帝位前，乙本避高祖讳，可能抄写于文帝初。这两本《老子》抄写年代都晚，无益于《老子》著作年代的推定，但乙本前面有《黄帝书》四篇，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合抄之本，则从根本上改变了学术界对早期道家的认识。</a:t>
            </a:r>
            <a:endParaRPr lang="zh-CN" altLang="zh-CN" sz="1050" kern="100" dirty="0">
              <a:effectLst/>
              <a:latin typeface="宋体"/>
              <a:cs typeface="Courier New"/>
            </a:endParaRPr>
          </a:p>
        </p:txBody>
      </p:sp>
    </p:spTree>
    <p:extLst>
      <p:ext uri="{BB962C8B-B14F-4D97-AF65-F5344CB8AC3E}">
        <p14:creationId xmlns:p14="http://schemas.microsoft.com/office/powerpoint/2010/main" val="3443052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124" y="-20538"/>
            <a:ext cx="8733982" cy="5286062"/>
          </a:xfrm>
          <a:prstGeom prst="rect">
            <a:avLst/>
          </a:prstGeom>
        </p:spPr>
        <p:txBody>
          <a:bodyPr>
            <a:spAutoFit/>
          </a:bodyPr>
          <a:lstStyle/>
          <a:p>
            <a:pPr algn="just">
              <a:lnSpc>
                <a:spcPts val="45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郭沫若</a:t>
            </a:r>
            <a:r>
              <a:rPr lang="zh-CN" altLang="zh-CN" sz="2600" dirty="0">
                <a:latin typeface="Times New Roman"/>
                <a:ea typeface="华文细黑"/>
                <a:cs typeface="Times New Roman"/>
              </a:rPr>
              <a:t>先生曾指出，道家都是以</a:t>
            </a:r>
            <a:r>
              <a:rPr lang="en-US" altLang="zh-CN" sz="2600" dirty="0">
                <a:latin typeface="宋体"/>
                <a:ea typeface="华文细黑"/>
                <a:cs typeface="Times New Roman"/>
              </a:rPr>
              <a:t>“</a:t>
            </a:r>
            <a:r>
              <a:rPr lang="zh-CN" altLang="zh-CN" sz="2600" dirty="0">
                <a:latin typeface="Times New Roman"/>
                <a:ea typeface="华文细黑"/>
                <a:cs typeface="Times New Roman"/>
              </a:rPr>
              <a:t>发明黄老道德意</a:t>
            </a:r>
            <a:r>
              <a:rPr lang="en-US" altLang="zh-CN" sz="2600" dirty="0">
                <a:latin typeface="宋体"/>
                <a:ea typeface="华文细黑"/>
                <a:cs typeface="Times New Roman"/>
              </a:rPr>
              <a:t>”</a:t>
            </a:r>
            <a:r>
              <a:rPr lang="zh-CN" altLang="zh-CN" sz="2600" dirty="0">
                <a:latin typeface="Times New Roman"/>
                <a:ea typeface="华文细黑"/>
                <a:cs typeface="Times New Roman"/>
              </a:rPr>
              <a:t>为其指归，故也可称之为黄老学派。《老子》和《黄帝书》是道家的经典，在汉初被抄写在《老子》前面的《黄帝书》显然在当时公众心目中已据有崇高位置，不会是刚刚撰就的作品。同时，《黄帝书》与《申子》《慎子》《韩非子》等有许多共通文句，而申不害、慎到、韩非三人均曾学黄老之术，这些共通之处可认作对《黄帝书》的引用阐发。申不害和慎到的年代，前人推为战国中期，《黄帝书》不应更晚。至于《黄帝书》与《老子》的共通之处也甚多</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9293257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362" y="123478"/>
            <a:ext cx="8647507" cy="4708981"/>
          </a:xfrm>
          <a:prstGeom prst="rect">
            <a:avLst/>
          </a:prstGeom>
        </p:spPr>
        <p:txBody>
          <a:bodyPr>
            <a:spAutoFit/>
          </a:bodyPr>
          <a:lstStyle/>
          <a:p>
            <a:pPr algn="just">
              <a:lnSpc>
                <a:spcPts val="4500"/>
              </a:lnSpc>
            </a:pPr>
            <a:r>
              <a:rPr lang="zh-CN" altLang="zh-CN" sz="2600" dirty="0">
                <a:latin typeface="Times New Roman"/>
                <a:ea typeface="华文细黑"/>
                <a:cs typeface="Times New Roman"/>
              </a:rPr>
              <a:t>如《黄帝书</a:t>
            </a:r>
            <a:r>
              <a:rPr lang="en-US" altLang="zh-CN" sz="2600" dirty="0" smtClean="0">
                <a:latin typeface="Times New Roman"/>
                <a:ea typeface="华文细黑"/>
              </a:rPr>
              <a:t>· </a:t>
            </a:r>
            <a:r>
              <a:rPr lang="zh-CN" altLang="zh-CN" sz="2600" dirty="0" smtClean="0">
                <a:latin typeface="Times New Roman"/>
                <a:ea typeface="华文细黑"/>
                <a:cs typeface="Times New Roman"/>
              </a:rPr>
              <a:t>经</a:t>
            </a:r>
            <a:r>
              <a:rPr lang="zh-CN" altLang="zh-CN" sz="2600" dirty="0">
                <a:latin typeface="Times New Roman"/>
                <a:ea typeface="华文细黑"/>
                <a:cs typeface="Times New Roman"/>
              </a:rPr>
              <a:t>法》篇云</a:t>
            </a:r>
            <a:r>
              <a:rPr lang="en-US" altLang="zh-CN" sz="2600" dirty="0">
                <a:latin typeface="宋体"/>
                <a:ea typeface="华文细黑"/>
                <a:cs typeface="Times New Roman"/>
              </a:rPr>
              <a:t>“</a:t>
            </a:r>
            <a:r>
              <a:rPr lang="zh-CN" altLang="zh-CN" sz="2600" dirty="0">
                <a:latin typeface="Times New Roman"/>
                <a:ea typeface="华文细黑"/>
                <a:cs typeface="Times New Roman"/>
              </a:rPr>
              <a:t>王天下者有玄德</a:t>
            </a:r>
            <a:r>
              <a:rPr lang="en-US" altLang="zh-CN" sz="2600" dirty="0">
                <a:latin typeface="宋体"/>
                <a:ea typeface="华文细黑"/>
                <a:cs typeface="Times New Roman"/>
              </a:rPr>
              <a:t>”</a:t>
            </a:r>
            <a:r>
              <a:rPr lang="zh-CN" altLang="zh-CN" sz="2600" dirty="0">
                <a:latin typeface="Times New Roman"/>
                <a:ea typeface="华文细黑"/>
                <a:cs typeface="Times New Roman"/>
              </a:rPr>
              <a:t>，什么是</a:t>
            </a:r>
            <a:r>
              <a:rPr lang="en-US" altLang="zh-CN" sz="2600" dirty="0">
                <a:latin typeface="宋体"/>
                <a:ea typeface="华文细黑"/>
                <a:cs typeface="Times New Roman"/>
              </a:rPr>
              <a:t>“</a:t>
            </a:r>
            <a:r>
              <a:rPr lang="zh-CN" altLang="zh-CN" sz="2600" dirty="0">
                <a:latin typeface="Times New Roman"/>
                <a:ea typeface="华文细黑"/>
                <a:cs typeface="Times New Roman"/>
              </a:rPr>
              <a:t>玄德</a:t>
            </a:r>
            <a:r>
              <a:rPr lang="en-US" altLang="zh-CN" sz="2600" dirty="0">
                <a:latin typeface="宋体"/>
                <a:ea typeface="华文细黑"/>
                <a:cs typeface="Times New Roman"/>
              </a:rPr>
              <a:t>”</a:t>
            </a:r>
            <a:r>
              <a:rPr lang="zh-CN" altLang="zh-CN" sz="2600" dirty="0">
                <a:latin typeface="Times New Roman"/>
                <a:ea typeface="华文细黑"/>
                <a:cs typeface="Times New Roman"/>
              </a:rPr>
              <a:t>，文中未见解释。查《老子》五十一章：</a:t>
            </a:r>
            <a:r>
              <a:rPr lang="en-US" altLang="zh-CN" sz="2600" dirty="0">
                <a:latin typeface="宋体"/>
                <a:ea typeface="华文细黑"/>
                <a:cs typeface="Times New Roman"/>
              </a:rPr>
              <a:t>“</a:t>
            </a:r>
            <a:r>
              <a:rPr lang="zh-CN" altLang="zh-CN" sz="2600" dirty="0">
                <a:latin typeface="Times New Roman"/>
                <a:ea typeface="华文细黑"/>
                <a:cs typeface="Times New Roman"/>
              </a:rPr>
              <a:t>生而不有，为而不恃，长而不宰，是谓玄德。</a:t>
            </a:r>
            <a:r>
              <a:rPr lang="en-US" altLang="zh-CN" sz="2600" dirty="0">
                <a:latin typeface="宋体"/>
                <a:ea typeface="华文细黑"/>
                <a:cs typeface="Times New Roman"/>
              </a:rPr>
              <a:t>”</a:t>
            </a:r>
            <a:r>
              <a:rPr lang="zh-CN" altLang="zh-CN" sz="2600" dirty="0">
                <a:latin typeface="Times New Roman"/>
                <a:ea typeface="华文细黑"/>
                <a:cs typeface="Times New Roman"/>
              </a:rPr>
              <a:t>帛书所讲</a:t>
            </a:r>
            <a:r>
              <a:rPr lang="en-US" altLang="zh-CN" sz="2600" dirty="0">
                <a:latin typeface="宋体"/>
                <a:ea typeface="华文细黑"/>
                <a:cs typeface="Times New Roman"/>
              </a:rPr>
              <a:t>“</a:t>
            </a:r>
            <a:r>
              <a:rPr lang="zh-CN" altLang="zh-CN" sz="2600" dirty="0">
                <a:latin typeface="Times New Roman"/>
                <a:ea typeface="华文细黑"/>
                <a:cs typeface="Times New Roman"/>
              </a:rPr>
              <a:t>玄德</a:t>
            </a:r>
            <a:r>
              <a:rPr lang="en-US" altLang="zh-CN" sz="2600" dirty="0">
                <a:latin typeface="宋体"/>
                <a:ea typeface="华文细黑"/>
                <a:cs typeface="Times New Roman"/>
              </a:rPr>
              <a:t>”</a:t>
            </a:r>
            <a:r>
              <a:rPr lang="zh-CN" altLang="zh-CN" sz="2600" dirty="0">
                <a:latin typeface="Times New Roman"/>
                <a:ea typeface="华文细黑"/>
                <a:cs typeface="Times New Roman"/>
              </a:rPr>
              <a:t>显然由此而来。此例甚多，那么为《黄帝书》所称引的《老子》必须再早上一个时期，也就是不会晚于战国早期</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45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古书</a:t>
            </a:r>
            <a:r>
              <a:rPr lang="zh-CN" altLang="zh-CN" sz="2600" dirty="0">
                <a:latin typeface="Times New Roman"/>
                <a:ea typeface="华文细黑"/>
                <a:cs typeface="Times New Roman"/>
              </a:rPr>
              <a:t>中有关老子和孔子关系的记述很多，但矛盾和可疑之点不少。近来有陈鼓应先生《老学先于孔学》一文，专门讨论《论语》受《老子》的影响，用以证成</a:t>
            </a:r>
            <a:r>
              <a:rPr lang="en-US" altLang="zh-CN" sz="2600" dirty="0">
                <a:latin typeface="宋体"/>
                <a:ea typeface="华文细黑"/>
                <a:cs typeface="Times New Roman"/>
              </a:rPr>
              <a:t>“</a:t>
            </a:r>
            <a:r>
              <a:rPr lang="zh-CN" altLang="zh-CN" sz="2600" dirty="0" smtClean="0">
                <a:latin typeface="Times New Roman"/>
                <a:ea typeface="华文细黑"/>
                <a:cs typeface="Times New Roman"/>
              </a:rPr>
              <a:t>《老子》</a:t>
            </a:r>
            <a:endParaRPr lang="zh-CN" altLang="zh-CN" sz="2600" kern="100" dirty="0">
              <a:latin typeface="宋体"/>
              <a:cs typeface="Courier New"/>
            </a:endParaRPr>
          </a:p>
        </p:txBody>
      </p:sp>
    </p:spTree>
    <p:extLst>
      <p:ext uri="{BB962C8B-B14F-4D97-AF65-F5344CB8AC3E}">
        <p14:creationId xmlns:p14="http://schemas.microsoft.com/office/powerpoint/2010/main" val="31827269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976" y="-11407"/>
            <a:ext cx="8909535" cy="5221942"/>
          </a:xfrm>
          <a:prstGeom prst="rect">
            <a:avLst/>
          </a:prstGeom>
        </p:spPr>
        <p:txBody>
          <a:bodyPr>
            <a:spAutoFit/>
          </a:bodyPr>
          <a:lstStyle/>
          <a:p>
            <a:pPr lvl="0" algn="just">
              <a:lnSpc>
                <a:spcPts val="4000"/>
              </a:lnSpc>
            </a:pPr>
            <a:r>
              <a:rPr lang="zh-CN" altLang="zh-CN" sz="2600" dirty="0">
                <a:solidFill>
                  <a:prstClr val="black"/>
                </a:solidFill>
                <a:latin typeface="Times New Roman"/>
                <a:ea typeface="华文细黑"/>
                <a:cs typeface="Times New Roman"/>
              </a:rPr>
              <a:t>成书早于《论语》</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。如《论语</a:t>
            </a:r>
            <a:r>
              <a:rPr lang="en-US" altLang="zh-CN" sz="2600" dirty="0">
                <a:solidFill>
                  <a:prstClr val="black"/>
                </a:solidFill>
                <a:latin typeface="Times New Roman"/>
                <a:ea typeface="华文细黑"/>
              </a:rPr>
              <a:t>·</a:t>
            </a:r>
            <a:r>
              <a:rPr lang="zh-CN" altLang="zh-CN" sz="2600" dirty="0">
                <a:solidFill>
                  <a:prstClr val="black"/>
                </a:solidFill>
                <a:latin typeface="Times New Roman"/>
                <a:ea typeface="华文细黑"/>
                <a:cs typeface="Times New Roman"/>
              </a:rPr>
              <a:t>卫灵公》：</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子曰：</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无为而治者，其舜也与？夫何为哉？恭己正南面而已矣。</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无为而治</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是老子的学说，细味孔子的话，是讲唯有舜称得起无为而治，很像是针对已有的学说而发。《论语</a:t>
            </a:r>
            <a:r>
              <a:rPr lang="en-US" altLang="zh-CN" sz="2600" dirty="0">
                <a:solidFill>
                  <a:prstClr val="black"/>
                </a:solidFill>
                <a:latin typeface="Times New Roman"/>
                <a:ea typeface="华文细黑"/>
              </a:rPr>
              <a:t>·</a:t>
            </a:r>
            <a:r>
              <a:rPr lang="zh-CN" altLang="zh-CN" sz="2600" dirty="0">
                <a:solidFill>
                  <a:prstClr val="black"/>
                </a:solidFill>
                <a:latin typeface="Times New Roman"/>
                <a:ea typeface="华文细黑"/>
                <a:cs typeface="Times New Roman"/>
              </a:rPr>
              <a:t>宪问》：</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或曰：</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以德报怨，何如？</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子曰：</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何以报德？以直报怨，以德报德。</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朱熹指出：</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或人所称今见《老子》书。</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因此这一条是《论语》引用《老子》的铁证，而且是对《老子》的批评。从这些情形来看，古书所记老子长于孔子，可以认为是确实可信的</a:t>
            </a:r>
            <a:r>
              <a:rPr lang="zh-CN" altLang="zh-CN" sz="2600" dirty="0" smtClean="0">
                <a:solidFill>
                  <a:prstClr val="black"/>
                </a:solidFill>
                <a:latin typeface="Times New Roman"/>
                <a:ea typeface="华文细黑"/>
                <a:cs typeface="Times New Roman"/>
              </a:rPr>
              <a:t>。</a:t>
            </a:r>
            <a:endParaRPr lang="en-US" altLang="zh-CN" sz="2600" dirty="0" smtClean="0">
              <a:solidFill>
                <a:prstClr val="black"/>
              </a:solidFill>
              <a:latin typeface="Times New Roman"/>
              <a:ea typeface="华文细黑"/>
              <a:cs typeface="Times New Roman"/>
            </a:endParaRPr>
          </a:p>
          <a:p>
            <a:pPr lvl="0" algn="just">
              <a:lnSpc>
                <a:spcPts val="4000"/>
              </a:lnSpc>
            </a:pPr>
            <a:r>
              <a:rPr lang="en-US" altLang="zh-CN" sz="2600" dirty="0" smtClean="0">
                <a:solidFill>
                  <a:prstClr val="black"/>
                </a:solidFill>
                <a:latin typeface="Times New Roman"/>
                <a:ea typeface="华文细黑"/>
              </a:rPr>
              <a:t>                                            (</a:t>
            </a:r>
            <a:r>
              <a:rPr lang="zh-CN" altLang="zh-CN" sz="2600" dirty="0">
                <a:solidFill>
                  <a:prstClr val="black"/>
                </a:solidFill>
                <a:latin typeface="Times New Roman"/>
                <a:ea typeface="华文细黑"/>
                <a:cs typeface="Times New Roman"/>
              </a:rPr>
              <a:t>摘编自李学勤《〈老子〉的年代》</a:t>
            </a:r>
            <a:r>
              <a:rPr lang="en-US" altLang="zh-CN" sz="2600" dirty="0">
                <a:solidFill>
                  <a:prstClr val="black"/>
                </a:solidFill>
                <a:latin typeface="Times New Roman"/>
                <a:ea typeface="华文细黑"/>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27507179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746140"/>
            <a:ext cx="8647507" cy="2977738"/>
          </a:xfrm>
          <a:prstGeom prst="rect">
            <a:avLst/>
          </a:prstGeom>
        </p:spPr>
        <p:txBody>
          <a:bodyPr>
            <a:spAutoFit/>
          </a:bodyPr>
          <a:lstStyle/>
          <a:p>
            <a:pPr algn="just">
              <a:lnSpc>
                <a:spcPts val="4500"/>
              </a:lnSpc>
              <a:spcAft>
                <a:spcPts val="0"/>
              </a:spcAft>
            </a:pPr>
            <a:r>
              <a:rPr lang="zh-CN" altLang="zh-CN" sz="2600" kern="100" dirty="0" smtClean="0">
                <a:latin typeface="Batang"/>
                <a:ea typeface="华文细黑"/>
                <a:cs typeface="Batang"/>
              </a:rPr>
              <a:t>►</a:t>
            </a:r>
            <a:r>
              <a:rPr lang="zh-CN" altLang="zh-CN" sz="2600" kern="100" dirty="0" smtClean="0">
                <a:latin typeface="Times New Roman"/>
                <a:ea typeface="华文细黑"/>
                <a:cs typeface="Times New Roman"/>
              </a:rPr>
              <a:t>整体把握</a:t>
            </a:r>
            <a:endParaRPr lang="zh-CN" altLang="zh-CN" sz="1050" kern="100" dirty="0" smtClean="0">
              <a:latin typeface="宋体"/>
              <a:cs typeface="Courier New"/>
            </a:endParaRPr>
          </a:p>
          <a:p>
            <a:pPr algn="just">
              <a:lnSpc>
                <a:spcPts val="4500"/>
              </a:lnSpc>
              <a:spcAft>
                <a:spcPts val="0"/>
              </a:spcAft>
            </a:pPr>
            <a:r>
              <a:rPr lang="en-US" altLang="zh-CN" sz="2600" dirty="0">
                <a:latin typeface="Times New Roman"/>
                <a:ea typeface="华文细黑"/>
              </a:rPr>
              <a:t>1.</a:t>
            </a:r>
            <a:r>
              <a:rPr lang="zh-CN" altLang="zh-CN" sz="2600" dirty="0">
                <a:latin typeface="Times New Roman"/>
                <a:ea typeface="华文细黑"/>
                <a:cs typeface="Times New Roman"/>
              </a:rPr>
              <a:t>本文论述的中心是什么？</a:t>
            </a:r>
            <a:endParaRPr lang="zh-CN" altLang="zh-CN" sz="1050" kern="100" dirty="0" smtClean="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这篇考古论文以</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老子其人其书的时代</a:t>
            </a:r>
            <a:r>
              <a:rPr lang="zh-CN" altLang="en-US" sz="2600" kern="100" dirty="0">
                <a:solidFill>
                  <a:schemeClr val="accent6">
                    <a:lumMod val="75000"/>
                  </a:schemeClr>
                </a:solidFill>
                <a:latin typeface="+mj-ea"/>
                <a:ea typeface="+mj-ea"/>
                <a:cs typeface="Times New Roman"/>
              </a:rPr>
              <a:t>”</a:t>
            </a:r>
            <a:r>
              <a:rPr lang="zh-CN" altLang="en-US" sz="2600" kern="100" dirty="0">
                <a:solidFill>
                  <a:schemeClr val="accent6">
                    <a:lumMod val="75000"/>
                  </a:schemeClr>
                </a:solidFill>
                <a:latin typeface="Times New Roman"/>
                <a:ea typeface="华文细黑"/>
                <a:cs typeface="Times New Roman"/>
              </a:rPr>
              <a:t>为中心，结合古书材料和发掘的地下材料提出了自己的看法：</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老子</a:t>
            </a:r>
            <a:r>
              <a:rPr lang="en-US" altLang="zh-CN" sz="2600" kern="100" dirty="0">
                <a:solidFill>
                  <a:schemeClr val="accent6">
                    <a:lumMod val="75000"/>
                  </a:schemeClr>
                </a:solidFill>
                <a:latin typeface="Times New Roman"/>
                <a:ea typeface="华文细黑"/>
                <a:cs typeface="Times New Roman"/>
              </a:rPr>
              <a:t>》</a:t>
            </a:r>
            <a:r>
              <a:rPr lang="zh-CN" altLang="en-US" sz="2600" kern="100" dirty="0">
                <a:solidFill>
                  <a:schemeClr val="accent6">
                    <a:lumMod val="75000"/>
                  </a:schemeClr>
                </a:solidFill>
                <a:latin typeface="Times New Roman"/>
                <a:ea typeface="华文细黑"/>
                <a:cs typeface="Times New Roman"/>
              </a:rPr>
              <a:t>成书时代不会晚于战国早期，老子应年长于孔子。</a:t>
            </a:r>
            <a:endParaRPr lang="zh-CN" altLang="zh-CN" sz="1050" kern="100" dirty="0" smtClean="0">
              <a:solidFill>
                <a:schemeClr val="accent6">
                  <a:lumMod val="75000"/>
                </a:schemeClr>
              </a:solidFill>
              <a:latin typeface="宋体"/>
              <a:cs typeface="Courier New"/>
            </a:endParaRPr>
          </a:p>
        </p:txBody>
      </p:sp>
    </p:spTree>
    <p:extLst>
      <p:ext uri="{BB962C8B-B14F-4D97-AF65-F5344CB8AC3E}">
        <p14:creationId xmlns:p14="http://schemas.microsoft.com/office/powerpoint/2010/main" val="321337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267494"/>
            <a:ext cx="8821322"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本文的论述思路是怎样的？</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dirty="0">
                <a:solidFill>
                  <a:schemeClr val="accent6">
                    <a:lumMod val="75000"/>
                  </a:schemeClr>
                </a:solidFill>
                <a:latin typeface="Times New Roman"/>
                <a:ea typeface="华文细黑"/>
                <a:cs typeface="Times New Roman"/>
              </a:rPr>
              <a:t>全文共五段，分为三部分：第一部分</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第</a:t>
            </a:r>
            <a:r>
              <a:rPr lang="en-US" altLang="zh-CN" sz="2600" dirty="0">
                <a:solidFill>
                  <a:schemeClr val="accent6">
                    <a:lumMod val="75000"/>
                  </a:schemeClr>
                </a:solidFill>
                <a:latin typeface="Times New Roman"/>
                <a:ea typeface="华文细黑"/>
              </a:rPr>
              <a:t>1</a:t>
            </a:r>
            <a:r>
              <a:rPr lang="zh-CN" altLang="zh-CN"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，提出</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老子其人其书的时代</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问题，希望对这个颇有争议的问题有新的解决线索；第二部分</a:t>
            </a:r>
            <a:r>
              <a:rPr lang="en-US" altLang="zh-CN" sz="2600" dirty="0">
                <a:solidFill>
                  <a:schemeClr val="accent6">
                    <a:lumMod val="75000"/>
                  </a:schemeClr>
                </a:solidFill>
                <a:latin typeface="Times New Roman"/>
                <a:ea typeface="华文细黑"/>
              </a:rPr>
              <a:t>(2</a:t>
            </a:r>
            <a:r>
              <a:rPr lang="zh-CN" altLang="zh-CN" sz="2600" dirty="0">
                <a:solidFill>
                  <a:schemeClr val="accent6">
                    <a:lumMod val="75000"/>
                  </a:schemeClr>
                </a:solidFill>
                <a:latin typeface="Times New Roman"/>
                <a:ea typeface="华文细黑"/>
                <a:cs typeface="Times New Roman"/>
              </a:rPr>
              <a:t>～</a:t>
            </a:r>
            <a:r>
              <a:rPr lang="en-US" altLang="zh-CN" sz="2600" dirty="0">
                <a:solidFill>
                  <a:schemeClr val="accent6">
                    <a:lumMod val="75000"/>
                  </a:schemeClr>
                </a:solidFill>
                <a:latin typeface="Times New Roman"/>
                <a:ea typeface="华文细黑"/>
              </a:rPr>
              <a:t>4</a:t>
            </a:r>
            <a:r>
              <a:rPr lang="zh-CN" altLang="zh-CN"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，根据近年出土的秦汉简帛佚籍及其他材料，推论出《老子》成书时代不会晚于战国早期；第三部分</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第</a:t>
            </a:r>
            <a:r>
              <a:rPr lang="en-US" altLang="zh-CN" sz="2600" dirty="0">
                <a:solidFill>
                  <a:schemeClr val="accent6">
                    <a:lumMod val="75000"/>
                  </a:schemeClr>
                </a:solidFill>
                <a:latin typeface="Times New Roman"/>
                <a:ea typeface="华文细黑"/>
              </a:rPr>
              <a:t>5</a:t>
            </a:r>
            <a:r>
              <a:rPr lang="zh-CN" altLang="zh-CN" sz="2600" dirty="0">
                <a:solidFill>
                  <a:schemeClr val="accent6">
                    <a:lumMod val="75000"/>
                  </a:schemeClr>
                </a:solidFill>
                <a:latin typeface="Times New Roman"/>
                <a:ea typeface="华文细黑"/>
                <a:cs typeface="Times New Roman"/>
              </a:rPr>
              <a:t>段</a:t>
            </a:r>
            <a:r>
              <a:rPr lang="en-US" altLang="zh-CN" sz="2600" dirty="0">
                <a:solidFill>
                  <a:schemeClr val="accent6">
                    <a:lumMod val="75000"/>
                  </a:schemeClr>
                </a:solidFill>
                <a:latin typeface="Times New Roman"/>
                <a:ea typeface="华文细黑"/>
              </a:rPr>
              <a:t>)</a:t>
            </a:r>
            <a:r>
              <a:rPr lang="zh-CN" altLang="zh-CN" sz="2600" dirty="0">
                <a:solidFill>
                  <a:schemeClr val="accent6">
                    <a:lumMod val="75000"/>
                  </a:schemeClr>
                </a:solidFill>
                <a:latin typeface="Times New Roman"/>
                <a:ea typeface="华文细黑"/>
                <a:cs typeface="Times New Roman"/>
              </a:rPr>
              <a:t>，从《论语》引用《老子》书中内容推断出老子应年长于孔子。</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19938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854" y="25065"/>
            <a:ext cx="8821322" cy="5133713"/>
          </a:xfrm>
          <a:prstGeom prst="rect">
            <a:avLst/>
          </a:prstGeom>
        </p:spPr>
        <p:txBody>
          <a:bodyPr>
            <a:spAutoFit/>
          </a:bodyPr>
          <a:lstStyle/>
          <a:p>
            <a:pPr algn="just">
              <a:lnSpc>
                <a:spcPct val="140000"/>
              </a:lnSpc>
              <a:spcAft>
                <a:spcPts val="0"/>
              </a:spcAft>
            </a:pPr>
            <a:r>
              <a:rPr lang="zh-CN" altLang="zh-CN" sz="2600" kern="100" dirty="0">
                <a:latin typeface="Batang"/>
                <a:ea typeface="华文细黑"/>
                <a:cs typeface="Batang"/>
              </a:rPr>
              <a:t>►</a:t>
            </a:r>
            <a:r>
              <a:rPr lang="zh-CN" altLang="zh-CN" sz="2600" kern="100" dirty="0">
                <a:latin typeface="Times New Roman"/>
                <a:ea typeface="华文细黑"/>
                <a:cs typeface="Times New Roman"/>
              </a:rPr>
              <a:t>问题研读</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下列关于作者写作本文的原因的表述，不符合原文意思的一项是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从司马迁《史记》开始，关于老子和《老子》一书的</a:t>
            </a:r>
            <a:r>
              <a:rPr lang="zh-CN" altLang="zh-CN" sz="2600" kern="100" dirty="0" smtClean="0">
                <a:latin typeface="Times New Roman"/>
                <a:ea typeface="华文细黑"/>
                <a:cs typeface="Times New Roman"/>
              </a:rPr>
              <a:t>时代</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问题</a:t>
            </a:r>
            <a:r>
              <a:rPr lang="zh-CN" altLang="zh-CN" sz="2600" kern="100" dirty="0">
                <a:latin typeface="Times New Roman"/>
                <a:ea typeface="华文细黑"/>
                <a:cs typeface="Times New Roman"/>
              </a:rPr>
              <a:t>就有不同说法。清代汪中作《老子考异》以后，</a:t>
            </a:r>
            <a:r>
              <a:rPr lang="zh-CN" altLang="zh-CN" sz="2600" kern="100" dirty="0" smtClean="0">
                <a:latin typeface="Times New Roman"/>
                <a:ea typeface="华文细黑"/>
                <a:cs typeface="Times New Roman"/>
              </a:rPr>
              <a:t>学者</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们</a:t>
            </a:r>
            <a:r>
              <a:rPr lang="zh-CN" altLang="zh-CN" sz="2600" kern="100" dirty="0">
                <a:latin typeface="Times New Roman"/>
                <a:ea typeface="华文细黑"/>
                <a:cs typeface="Times New Roman"/>
              </a:rPr>
              <a:t>更加纷争不已。</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钱穆说过：如果老子其人其书的时代不明，那么先秦</a:t>
            </a:r>
            <a:r>
              <a:rPr lang="zh-CN" altLang="zh-CN" sz="2600" kern="100" dirty="0" smtClean="0">
                <a:latin typeface="Times New Roman"/>
                <a:ea typeface="华文细黑"/>
                <a:cs typeface="Times New Roman"/>
              </a:rPr>
              <a:t>诸子</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学术</a:t>
            </a:r>
            <a:r>
              <a:rPr lang="zh-CN" altLang="zh-CN" sz="2600" kern="100" dirty="0">
                <a:latin typeface="Times New Roman"/>
                <a:ea typeface="华文细黑"/>
                <a:cs typeface="Times New Roman"/>
              </a:rPr>
              <a:t>思想的联系和发展就无法弄清，《老子》和道家的</a:t>
            </a:r>
            <a:r>
              <a:rPr lang="zh-CN" altLang="zh-CN" sz="2600" kern="100" dirty="0" smtClean="0">
                <a:latin typeface="Times New Roman"/>
                <a:ea typeface="华文细黑"/>
                <a:cs typeface="Times New Roman"/>
              </a:rPr>
              <a:t>源</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流</a:t>
            </a:r>
            <a:r>
              <a:rPr lang="zh-CN" altLang="zh-CN" sz="2600" kern="100" dirty="0">
                <a:latin typeface="Times New Roman"/>
                <a:ea typeface="华文细黑"/>
                <a:cs typeface="Times New Roman"/>
              </a:rPr>
              <a:t>、派别也无从谈起</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46889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534615"/>
            <a:ext cx="8647507" cy="3693319"/>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以前用来印证《老子》的古书，大多本身就被人指为</a:t>
            </a:r>
            <a:r>
              <a:rPr lang="zh-CN" altLang="zh-CN" sz="2600" kern="100" dirty="0" smtClean="0">
                <a:latin typeface="Times New Roman"/>
                <a:ea typeface="华文细黑"/>
                <a:cs typeface="Times New Roman"/>
              </a:rPr>
              <a:t>伪</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书</a:t>
            </a:r>
            <a:r>
              <a:rPr lang="zh-CN" altLang="zh-CN" sz="2600" kern="100" dirty="0">
                <a:latin typeface="Times New Roman"/>
                <a:ea typeface="华文细黑"/>
                <a:cs typeface="Times New Roman"/>
              </a:rPr>
              <a:t>。《韩非子》《吕氏春秋》等虽然年代确凿无疑，</a:t>
            </a:r>
            <a:r>
              <a:rPr lang="zh-CN" altLang="zh-CN" sz="2600" kern="100" dirty="0" smtClean="0">
                <a:latin typeface="Times New Roman"/>
                <a:ea typeface="华文细黑"/>
                <a:cs typeface="Times New Roman"/>
              </a:rPr>
              <a:t>但</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是</a:t>
            </a:r>
            <a:r>
              <a:rPr lang="zh-CN" altLang="zh-CN" sz="2600" kern="100" dirty="0">
                <a:latin typeface="Times New Roman"/>
                <a:ea typeface="华文细黑"/>
                <a:cs typeface="Times New Roman"/>
              </a:rPr>
              <a:t>成书太晚，也无济于事。</a:t>
            </a:r>
            <a:endParaRPr lang="zh-CN" altLang="zh-CN" sz="1050" kern="100" dirty="0">
              <a:latin typeface="宋体"/>
              <a:cs typeface="Courier New"/>
            </a:endParaRPr>
          </a:p>
          <a:p>
            <a:pPr>
              <a:lnSpc>
                <a:spcPct val="150000"/>
              </a:lnSpc>
            </a:pPr>
            <a:r>
              <a:rPr lang="en-US" altLang="zh-CN" sz="2600" dirty="0">
                <a:latin typeface="Times New Roman"/>
                <a:ea typeface="华文细黑"/>
              </a:rPr>
              <a:t>D.</a:t>
            </a:r>
            <a:r>
              <a:rPr lang="zh-CN" altLang="zh-CN" sz="2600" dirty="0">
                <a:latin typeface="Times New Roman"/>
                <a:ea typeface="华文细黑"/>
                <a:cs typeface="Times New Roman"/>
              </a:rPr>
              <a:t>近年来战国秦汉简帛文献大量出土，给学术界提供了</a:t>
            </a:r>
            <a:r>
              <a:rPr lang="zh-CN" altLang="zh-CN" sz="2600" dirty="0" smtClean="0">
                <a:latin typeface="Times New Roman"/>
                <a:ea typeface="华文细黑"/>
                <a:cs typeface="Times New Roman"/>
              </a:rPr>
              <a:t>许</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多</a:t>
            </a:r>
            <a:r>
              <a:rPr lang="zh-CN" altLang="zh-CN" sz="2600" dirty="0">
                <a:latin typeface="Times New Roman"/>
                <a:ea typeface="华文细黑"/>
                <a:cs typeface="Times New Roman"/>
              </a:rPr>
              <a:t>纸上材料以外的东西，这使得老子和《老子》一书</a:t>
            </a:r>
            <a:r>
              <a:rPr lang="zh-CN" altLang="zh-CN" sz="2600" dirty="0" smtClean="0">
                <a:latin typeface="Times New Roman"/>
                <a:ea typeface="华文细黑"/>
                <a:cs typeface="Times New Roman"/>
              </a:rPr>
              <a:t>的</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时代</a:t>
            </a:r>
            <a:r>
              <a:rPr lang="zh-CN" altLang="zh-CN" sz="2600" dirty="0">
                <a:latin typeface="Times New Roman"/>
                <a:ea typeface="华文细黑"/>
                <a:cs typeface="Times New Roman"/>
              </a:rPr>
              <a:t>问题有了解决的可能</a:t>
            </a:r>
            <a:r>
              <a:rPr lang="zh-CN" altLang="zh-CN" sz="2600" dirty="0" smtClean="0">
                <a:latin typeface="Times New Roman"/>
                <a:ea typeface="华文细黑"/>
                <a:cs typeface="Times New Roman"/>
              </a:rPr>
              <a:t>。</a:t>
            </a:r>
            <a:endParaRPr lang="zh-CN" altLang="zh-CN" sz="1050" kern="100" dirty="0" smtClean="0">
              <a:latin typeface="宋体"/>
              <a:cs typeface="Courier New"/>
            </a:endParaRPr>
          </a:p>
        </p:txBody>
      </p:sp>
    </p:spTree>
    <p:extLst>
      <p:ext uri="{BB962C8B-B14F-4D97-AF65-F5344CB8AC3E}">
        <p14:creationId xmlns:p14="http://schemas.microsoft.com/office/powerpoint/2010/main" val="31497554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854" y="54367"/>
            <a:ext cx="8821322" cy="3693319"/>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dirty="0">
                <a:latin typeface="Times New Roman"/>
                <a:ea typeface="华文细黑"/>
              </a:rPr>
              <a:t>B</a:t>
            </a:r>
            <a:r>
              <a:rPr lang="zh-CN" altLang="zh-CN" sz="2600" dirty="0">
                <a:latin typeface="Times New Roman"/>
                <a:ea typeface="华文细黑"/>
                <a:cs typeface="Times New Roman"/>
              </a:rPr>
              <a:t>项中</a:t>
            </a:r>
            <a:r>
              <a:rPr lang="en-US" altLang="zh-CN" sz="2600" dirty="0">
                <a:latin typeface="宋体"/>
                <a:ea typeface="华文细黑"/>
                <a:cs typeface="Times New Roman"/>
              </a:rPr>
              <a:t>“</a:t>
            </a:r>
            <a:r>
              <a:rPr lang="zh-CN" altLang="zh-CN" sz="2600" dirty="0">
                <a:latin typeface="Times New Roman"/>
                <a:ea typeface="华文细黑"/>
                <a:cs typeface="Times New Roman"/>
              </a:rPr>
              <a:t>《老子》和道家的源流、派别也无从谈起</a:t>
            </a:r>
            <a:r>
              <a:rPr lang="en-US" altLang="zh-CN" sz="2600" dirty="0">
                <a:latin typeface="宋体"/>
                <a:ea typeface="华文细黑"/>
                <a:cs typeface="Times New Roman"/>
              </a:rPr>
              <a:t>”</a:t>
            </a:r>
            <a:r>
              <a:rPr lang="zh-CN" altLang="zh-CN" sz="2600" dirty="0">
                <a:latin typeface="Times New Roman"/>
                <a:ea typeface="华文细黑"/>
                <a:cs typeface="Times New Roman"/>
              </a:rPr>
              <a:t>一句错，原文中有</a:t>
            </a:r>
            <a:r>
              <a:rPr lang="en-US" altLang="zh-CN" sz="2600" dirty="0">
                <a:latin typeface="宋体"/>
                <a:ea typeface="华文细黑"/>
                <a:cs typeface="Times New Roman"/>
              </a:rPr>
              <a:t>“</a:t>
            </a:r>
            <a:r>
              <a:rPr lang="zh-CN" altLang="zh-CN" sz="2600" dirty="0">
                <a:latin typeface="Times New Roman"/>
                <a:ea typeface="华文细黑"/>
                <a:cs typeface="Times New Roman"/>
              </a:rPr>
              <a:t>则先秦诸子学术思想之系统条贯始终不明，其源流派别终无可言</a:t>
            </a:r>
            <a:r>
              <a:rPr lang="en-US" altLang="zh-CN" sz="2600" dirty="0">
                <a:latin typeface="宋体"/>
                <a:ea typeface="华文细黑"/>
                <a:cs typeface="Times New Roman"/>
              </a:rPr>
              <a:t>”</a:t>
            </a:r>
            <a:r>
              <a:rPr lang="zh-CN" altLang="zh-CN" sz="2600" dirty="0">
                <a:latin typeface="Times New Roman"/>
                <a:ea typeface="华文细黑"/>
                <a:cs typeface="Times New Roman"/>
              </a:rPr>
              <a:t>，</a:t>
            </a:r>
            <a:r>
              <a:rPr lang="en-US" altLang="zh-CN" sz="2600" dirty="0">
                <a:latin typeface="宋体"/>
                <a:ea typeface="华文细黑"/>
                <a:cs typeface="Times New Roman"/>
              </a:rPr>
              <a:t>“</a:t>
            </a:r>
            <a:r>
              <a:rPr lang="zh-CN" altLang="zh-CN" sz="2600" dirty="0">
                <a:latin typeface="Times New Roman"/>
                <a:ea typeface="华文细黑"/>
                <a:cs typeface="Times New Roman"/>
              </a:rPr>
              <a:t>其</a:t>
            </a:r>
            <a:r>
              <a:rPr lang="en-US" altLang="zh-CN" sz="2600" dirty="0">
                <a:latin typeface="宋体"/>
                <a:ea typeface="华文细黑"/>
                <a:cs typeface="Times New Roman"/>
              </a:rPr>
              <a:t>”</a:t>
            </a:r>
            <a:r>
              <a:rPr lang="zh-CN" altLang="zh-CN" sz="2600" dirty="0">
                <a:latin typeface="Times New Roman"/>
                <a:ea typeface="华文细黑"/>
                <a:cs typeface="Times New Roman"/>
              </a:rPr>
              <a:t>代指</a:t>
            </a:r>
            <a:r>
              <a:rPr lang="en-US" altLang="zh-CN" sz="2600" dirty="0">
                <a:latin typeface="宋体"/>
                <a:ea typeface="华文细黑"/>
                <a:cs typeface="Times New Roman"/>
              </a:rPr>
              <a:t>“</a:t>
            </a:r>
            <a:r>
              <a:rPr lang="zh-CN" altLang="zh-CN" sz="2600" dirty="0">
                <a:latin typeface="Times New Roman"/>
                <a:ea typeface="华文细黑"/>
                <a:cs typeface="Times New Roman"/>
              </a:rPr>
              <a:t>先秦诸子学术思想</a:t>
            </a:r>
            <a:r>
              <a:rPr lang="en-US" altLang="zh-CN" sz="2600" dirty="0">
                <a:latin typeface="宋体"/>
                <a:ea typeface="华文细黑"/>
                <a:cs typeface="Times New Roman"/>
              </a:rPr>
              <a:t>”</a:t>
            </a:r>
            <a:r>
              <a:rPr lang="zh-CN" altLang="zh-CN" sz="2600" dirty="0">
                <a:latin typeface="Times New Roman"/>
                <a:ea typeface="华文细黑"/>
                <a:cs typeface="Times New Roman"/>
              </a:rPr>
              <a:t>，不是指</a:t>
            </a:r>
            <a:r>
              <a:rPr lang="en-US" altLang="zh-CN" sz="2600" dirty="0">
                <a:latin typeface="宋体"/>
                <a:ea typeface="华文细黑"/>
                <a:cs typeface="Times New Roman"/>
              </a:rPr>
              <a:t>“</a:t>
            </a:r>
            <a:r>
              <a:rPr lang="zh-CN" altLang="zh-CN" sz="2600" dirty="0">
                <a:latin typeface="Times New Roman"/>
                <a:ea typeface="华文细黑"/>
                <a:cs typeface="Times New Roman"/>
              </a:rPr>
              <a:t>《老子》和道家</a:t>
            </a:r>
            <a:r>
              <a:rPr lang="en-US" altLang="zh-CN" sz="2600" dirty="0">
                <a:latin typeface="宋体"/>
                <a:ea typeface="华文细黑"/>
                <a:cs typeface="Times New Roman"/>
              </a:rPr>
              <a:t>”</a:t>
            </a:r>
            <a:r>
              <a:rPr lang="zh-CN" altLang="zh-CN" sz="2600" dirty="0">
                <a:latin typeface="Times New Roman"/>
                <a:ea typeface="华文细黑"/>
                <a:cs typeface="Times New Roman"/>
              </a:rPr>
              <a:t>。本项犯了混淆指代内容的错误。</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02524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310267"/>
            <a:ext cx="8769291" cy="4580741"/>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起来，齐侯和郑伯到晋国去说情，郑国的子展就赋《诗经</a:t>
            </a:r>
            <a:r>
              <a:rPr lang="en-US" altLang="zh-CN" sz="2600" dirty="0">
                <a:latin typeface="Times New Roman"/>
                <a:ea typeface="华文细黑"/>
              </a:rPr>
              <a:t>·</a:t>
            </a:r>
            <a:r>
              <a:rPr lang="zh-CN" altLang="zh-CN" sz="2600" dirty="0">
                <a:latin typeface="Times New Roman"/>
                <a:ea typeface="华文细黑"/>
                <a:cs typeface="Times New Roman"/>
              </a:rPr>
              <a:t>郑风</a:t>
            </a:r>
            <a:r>
              <a:rPr lang="en-US" altLang="zh-CN" sz="2600" dirty="0">
                <a:latin typeface="Times New Roman"/>
                <a:ea typeface="华文细黑"/>
              </a:rPr>
              <a:t>·</a:t>
            </a:r>
            <a:r>
              <a:rPr lang="zh-CN" altLang="zh-CN" sz="2600" dirty="0">
                <a:latin typeface="Times New Roman"/>
                <a:ea typeface="华文细黑"/>
                <a:cs typeface="Times New Roman"/>
              </a:rPr>
              <a:t>将仲子》一诗。《将仲子》本来是一首爱情诗，这当中有</a:t>
            </a:r>
            <a:r>
              <a:rPr lang="en-US" altLang="zh-CN" sz="2600" dirty="0">
                <a:latin typeface="宋体"/>
                <a:ea typeface="华文细黑"/>
                <a:cs typeface="Times New Roman"/>
              </a:rPr>
              <a:t>“</a:t>
            </a:r>
            <a:r>
              <a:rPr lang="zh-CN" altLang="zh-CN" sz="2600" dirty="0">
                <a:latin typeface="Times New Roman"/>
                <a:ea typeface="华文细黑"/>
                <a:cs typeface="Times New Roman"/>
              </a:rPr>
              <a:t>人之多言，亦可畏也</a:t>
            </a:r>
            <a:r>
              <a:rPr lang="en-US" altLang="zh-CN" sz="2600" dirty="0">
                <a:latin typeface="宋体"/>
                <a:ea typeface="华文细黑"/>
                <a:cs typeface="Times New Roman"/>
              </a:rPr>
              <a:t>”</a:t>
            </a:r>
            <a:r>
              <a:rPr lang="zh-CN" altLang="zh-CN" sz="2600" dirty="0">
                <a:latin typeface="Times New Roman"/>
                <a:ea typeface="华文细黑"/>
                <a:cs typeface="Times New Roman"/>
              </a:rPr>
              <a:t>的话，是说女的爱着男的，又怕旁人说闲话；子展却借用来说，晋侯纵然有理由，但</a:t>
            </a:r>
            <a:r>
              <a:rPr lang="en-US" altLang="zh-CN" sz="2600" dirty="0">
                <a:latin typeface="宋体"/>
                <a:ea typeface="华文细黑"/>
                <a:cs typeface="Times New Roman"/>
              </a:rPr>
              <a:t>“</a:t>
            </a:r>
            <a:r>
              <a:rPr lang="zh-CN" altLang="zh-CN" sz="2600" dirty="0">
                <a:latin typeface="Times New Roman"/>
                <a:ea typeface="华文细黑"/>
                <a:cs typeface="Times New Roman"/>
              </a:rPr>
              <a:t>人言可畏</a:t>
            </a:r>
            <a:r>
              <a:rPr lang="en-US" altLang="zh-CN" sz="2600" dirty="0">
                <a:latin typeface="宋体"/>
                <a:ea typeface="华文细黑"/>
                <a:cs typeface="Times New Roman"/>
              </a:rPr>
              <a:t>”</a:t>
            </a:r>
            <a:r>
              <a:rPr lang="zh-CN" altLang="zh-CN" sz="2600" dirty="0">
                <a:latin typeface="Times New Roman"/>
                <a:ea typeface="华文细黑"/>
                <a:cs typeface="Times New Roman"/>
              </a:rPr>
              <a:t>，别人看来总是为了一个叛臣</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5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诗</a:t>
            </a:r>
            <a:r>
              <a:rPr lang="zh-CN" altLang="zh-CN" sz="2600" dirty="0">
                <a:latin typeface="Times New Roman"/>
                <a:ea typeface="华文细黑"/>
                <a:cs typeface="Times New Roman"/>
              </a:rPr>
              <a:t>三百篇到了孔子的时代，由于新声代替古乐，造成了诗与乐的分家，诗也就由乐歌逐渐变为纯粹的语言艺术了</a:t>
            </a:r>
            <a:r>
              <a:rPr lang="zh-CN" altLang="zh-CN" sz="26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458108"/>
            <a:ext cx="8561888" cy="2977738"/>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该题考查辨别筛选文章重要信息的能力。社科文的特点是逻辑的严密性和语言的简明性，筛选信息要注意语言表述的准确和严密。</a:t>
            </a:r>
            <a:r>
              <a:rPr lang="en-US" altLang="zh-CN" sz="2600" dirty="0">
                <a:latin typeface="Times New Roman"/>
                <a:ea typeface="华文细黑"/>
              </a:rPr>
              <a:t>B</a:t>
            </a:r>
            <a:r>
              <a:rPr lang="zh-CN" altLang="zh-CN" sz="2600" dirty="0">
                <a:latin typeface="Times New Roman"/>
                <a:ea typeface="华文细黑"/>
                <a:cs typeface="Times New Roman"/>
              </a:rPr>
              <a:t>项错在转述的语言不准确，原句中的</a:t>
            </a:r>
            <a:r>
              <a:rPr lang="en-US" altLang="zh-CN" sz="2600" dirty="0">
                <a:latin typeface="宋体"/>
                <a:ea typeface="华文细黑"/>
                <a:cs typeface="Times New Roman"/>
              </a:rPr>
              <a:t>“</a:t>
            </a:r>
            <a:r>
              <a:rPr lang="zh-CN" altLang="zh-CN" sz="2600" dirty="0">
                <a:latin typeface="Times New Roman"/>
                <a:ea typeface="华文细黑"/>
                <a:cs typeface="Times New Roman"/>
              </a:rPr>
              <a:t>其</a:t>
            </a:r>
            <a:r>
              <a:rPr lang="en-US" altLang="zh-CN" sz="2600" dirty="0">
                <a:latin typeface="宋体"/>
                <a:ea typeface="华文细黑"/>
                <a:cs typeface="Times New Roman"/>
              </a:rPr>
              <a:t>”</a:t>
            </a:r>
            <a:r>
              <a:rPr lang="zh-CN" altLang="zh-CN" sz="2600" dirty="0">
                <a:latin typeface="Times New Roman"/>
                <a:ea typeface="华文细黑"/>
                <a:cs typeface="Times New Roman"/>
              </a:rPr>
              <a:t>指代义被偷换成其他指代义，偷换了概念。答这类信息比对题，要关注代词的指代义。</a:t>
            </a:r>
            <a:endParaRPr lang="zh-CN" altLang="zh-CN" sz="1050" kern="100" dirty="0">
              <a:latin typeface="宋体"/>
              <a:cs typeface="Courier New"/>
            </a:endParaRPr>
          </a:p>
        </p:txBody>
      </p:sp>
    </p:spTree>
    <p:extLst>
      <p:ext uri="{BB962C8B-B14F-4D97-AF65-F5344CB8AC3E}">
        <p14:creationId xmlns:p14="http://schemas.microsoft.com/office/powerpoint/2010/main" val="19635594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222483"/>
            <a:ext cx="87339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下列理解和分析，不符合原文意思的一项是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虽然从字体和避讳来看，马王堆汉墓《老子》帛书甲</a:t>
            </a:r>
            <a:r>
              <a:rPr lang="zh-CN" altLang="zh-CN" sz="2600" kern="100" dirty="0" smtClean="0">
                <a:latin typeface="Times New Roman"/>
                <a:ea typeface="华文细黑"/>
                <a:cs typeface="Times New Roman"/>
              </a:rPr>
              <a:t>本</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乙本的抄写年代可以大致确认，但是这对于</a:t>
            </a:r>
            <a:r>
              <a:rPr lang="zh-CN" altLang="zh-CN" sz="2600" kern="100" dirty="0" smtClean="0">
                <a:latin typeface="Times New Roman"/>
                <a:ea typeface="华文细黑"/>
                <a:cs typeface="Times New Roman"/>
              </a:rPr>
              <a:t>《老子》</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著作</a:t>
            </a:r>
            <a:r>
              <a:rPr lang="zh-CN" altLang="zh-CN" sz="2600" kern="100" dirty="0">
                <a:latin typeface="Times New Roman"/>
                <a:ea typeface="华文细黑"/>
                <a:cs typeface="Times New Roman"/>
              </a:rPr>
              <a:t>年代的推定没什么用处。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《黄帝书》和《老子》有许多相同相似的语句，但</a:t>
            </a:r>
            <a:r>
              <a:rPr lang="zh-CN" altLang="zh-CN" sz="2600" kern="100" dirty="0" smtClean="0">
                <a:latin typeface="Times New Roman"/>
                <a:ea typeface="华文细黑"/>
                <a:cs typeface="Times New Roman"/>
              </a:rPr>
              <a:t>许多</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名词</a:t>
            </a:r>
            <a:r>
              <a:rPr lang="zh-CN" altLang="zh-CN" sz="2600" kern="100" dirty="0">
                <a:latin typeface="Times New Roman"/>
                <a:ea typeface="华文细黑"/>
                <a:cs typeface="Times New Roman"/>
              </a:rPr>
              <a:t>的解释只见于《老子》而不见于《黄帝书》，</a:t>
            </a:r>
            <a:r>
              <a:rPr lang="zh-CN" altLang="zh-CN" sz="2600" kern="100" dirty="0" smtClean="0">
                <a:latin typeface="Times New Roman"/>
                <a:ea typeface="华文细黑"/>
                <a:cs typeface="Times New Roman"/>
              </a:rPr>
              <a:t>所以</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《老子》</a:t>
            </a:r>
            <a:r>
              <a:rPr lang="zh-CN" altLang="zh-CN" sz="2600" kern="100" dirty="0">
                <a:latin typeface="Times New Roman"/>
                <a:ea typeface="华文细黑"/>
                <a:cs typeface="Times New Roman"/>
              </a:rPr>
              <a:t>成书应该早于《黄帝书》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820847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534615"/>
            <a:ext cx="8733982" cy="3693319"/>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陈鼓应曾撰写《老学先于孔学》一文，指出《论语》</a:t>
            </a:r>
            <a:r>
              <a:rPr lang="zh-CN" altLang="zh-CN" sz="2600" kern="100" dirty="0" smtClean="0">
                <a:latin typeface="Times New Roman"/>
                <a:ea typeface="华文细黑"/>
                <a:cs typeface="Times New Roman"/>
              </a:rPr>
              <a:t>中</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多</a:t>
            </a:r>
            <a:r>
              <a:rPr lang="zh-CN" altLang="zh-CN" sz="2600" kern="100" dirty="0">
                <a:latin typeface="Times New Roman"/>
                <a:ea typeface="华文细黑"/>
                <a:cs typeface="Times New Roman"/>
              </a:rPr>
              <a:t>有受到《老子》影响之处，其目的是证明《老子》</a:t>
            </a:r>
            <a:r>
              <a:rPr lang="zh-CN" altLang="zh-CN" sz="2600" kern="100" dirty="0" smtClean="0">
                <a:latin typeface="Times New Roman"/>
                <a:ea typeface="华文细黑"/>
                <a:cs typeface="Times New Roman"/>
              </a:rPr>
              <a:t>一</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书</a:t>
            </a:r>
            <a:r>
              <a:rPr lang="zh-CN" altLang="zh-CN" sz="2600" kern="100" dirty="0">
                <a:latin typeface="Times New Roman"/>
                <a:ea typeface="华文细黑"/>
                <a:cs typeface="Times New Roman"/>
              </a:rPr>
              <a:t>的产生比《论语》早。</a:t>
            </a:r>
            <a:endParaRPr lang="zh-CN" altLang="zh-CN" sz="1050" kern="100" dirty="0">
              <a:latin typeface="宋体"/>
              <a:cs typeface="Courier New"/>
            </a:endParaRPr>
          </a:p>
          <a:p>
            <a:pPr>
              <a:lnSpc>
                <a:spcPct val="150000"/>
              </a:lnSpc>
            </a:pPr>
            <a:r>
              <a:rPr lang="en-US" altLang="zh-CN" sz="2600" dirty="0">
                <a:latin typeface="Times New Roman"/>
                <a:ea typeface="华文细黑"/>
              </a:rPr>
              <a:t>D.</a:t>
            </a:r>
            <a:r>
              <a:rPr lang="zh-CN" altLang="zh-CN" sz="2600" dirty="0">
                <a:latin typeface="Times New Roman"/>
                <a:ea typeface="华文细黑"/>
                <a:cs typeface="Times New Roman"/>
              </a:rPr>
              <a:t>《老子》有</a:t>
            </a:r>
            <a:r>
              <a:rPr lang="en-US" altLang="zh-CN" sz="2600" dirty="0">
                <a:latin typeface="宋体"/>
                <a:ea typeface="华文细黑"/>
                <a:cs typeface="Times New Roman"/>
              </a:rPr>
              <a:t>“</a:t>
            </a:r>
            <a:r>
              <a:rPr lang="zh-CN" altLang="zh-CN" sz="2600" dirty="0">
                <a:latin typeface="Times New Roman"/>
                <a:ea typeface="华文细黑"/>
                <a:cs typeface="Times New Roman"/>
              </a:rPr>
              <a:t>以德报怨</a:t>
            </a:r>
            <a:r>
              <a:rPr lang="en-US" altLang="zh-CN" sz="2600" dirty="0">
                <a:latin typeface="宋体"/>
                <a:ea typeface="华文细黑"/>
                <a:cs typeface="Times New Roman"/>
              </a:rPr>
              <a:t>”</a:t>
            </a:r>
            <a:r>
              <a:rPr lang="zh-CN" altLang="zh-CN" sz="2600" dirty="0">
                <a:latin typeface="Times New Roman"/>
                <a:ea typeface="华文细黑"/>
                <a:cs typeface="Times New Roman"/>
              </a:rPr>
              <a:t>之说，所以</a:t>
            </a:r>
            <a:r>
              <a:rPr lang="en-US" altLang="zh-CN" sz="2600" dirty="0">
                <a:latin typeface="宋体"/>
                <a:ea typeface="华文细黑"/>
                <a:cs typeface="Times New Roman"/>
              </a:rPr>
              <a:t>“</a:t>
            </a:r>
            <a:r>
              <a:rPr lang="zh-CN" altLang="zh-CN" sz="2600" dirty="0">
                <a:latin typeface="Times New Roman"/>
                <a:ea typeface="华文细黑"/>
                <a:cs typeface="Times New Roman"/>
              </a:rPr>
              <a:t>子曰：</a:t>
            </a:r>
            <a:r>
              <a:rPr lang="en-US" altLang="zh-CN" sz="2600" dirty="0">
                <a:latin typeface="宋体"/>
                <a:ea typeface="华文细黑"/>
                <a:cs typeface="Times New Roman"/>
              </a:rPr>
              <a:t>‘</a:t>
            </a:r>
            <a:r>
              <a:rPr lang="zh-CN" altLang="zh-CN" sz="2600" dirty="0">
                <a:latin typeface="Times New Roman"/>
                <a:ea typeface="华文细黑"/>
                <a:cs typeface="Times New Roman"/>
              </a:rPr>
              <a:t>何以</a:t>
            </a:r>
            <a:r>
              <a:rPr lang="zh-CN" altLang="zh-CN" sz="2600" dirty="0" smtClean="0">
                <a:latin typeface="Times New Roman"/>
                <a:ea typeface="华文细黑"/>
                <a:cs typeface="Times New Roman"/>
              </a:rPr>
              <a:t>报</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德</a:t>
            </a:r>
            <a:r>
              <a:rPr lang="zh-CN" altLang="zh-CN" sz="2600" dirty="0">
                <a:latin typeface="Times New Roman"/>
                <a:ea typeface="华文细黑"/>
                <a:cs typeface="Times New Roman"/>
              </a:rPr>
              <a:t>？以直报怨，以德报德</a:t>
            </a:r>
            <a:r>
              <a:rPr lang="en-US" altLang="zh-CN" sz="2600" dirty="0">
                <a:latin typeface="宋体"/>
                <a:ea typeface="华文细黑"/>
                <a:cs typeface="Times New Roman"/>
              </a:rPr>
              <a:t>’”</a:t>
            </a:r>
            <a:r>
              <a:rPr lang="zh-CN" altLang="zh-CN" sz="2600" dirty="0">
                <a:latin typeface="Times New Roman"/>
                <a:ea typeface="华文细黑"/>
                <a:cs typeface="Times New Roman"/>
              </a:rPr>
              <a:t>一句应该是《论语》</a:t>
            </a:r>
            <a:r>
              <a:rPr lang="zh-CN" altLang="zh-CN" sz="2600" dirty="0" smtClean="0">
                <a:latin typeface="Times New Roman"/>
                <a:ea typeface="华文细黑"/>
                <a:cs typeface="Times New Roman"/>
              </a:rPr>
              <a:t>引用</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《老子》</a:t>
            </a:r>
            <a:r>
              <a:rPr lang="zh-CN" altLang="zh-CN" sz="2600" dirty="0">
                <a:latin typeface="Times New Roman"/>
                <a:ea typeface="华文细黑"/>
                <a:cs typeface="Times New Roman"/>
              </a:rPr>
              <a:t>的铁证，并且是对《老子》的批评</a:t>
            </a:r>
            <a:r>
              <a:rPr lang="zh-CN" altLang="zh-CN" sz="2600" dirty="0" smtClean="0">
                <a:latin typeface="Times New Roman"/>
                <a:ea typeface="华文细黑"/>
                <a:cs typeface="Times New Roman"/>
              </a:rPr>
              <a:t>。</a:t>
            </a:r>
            <a:endParaRPr lang="zh-CN" altLang="zh-CN" sz="2600" kern="100" dirty="0" smtClean="0">
              <a:latin typeface="宋体"/>
              <a:cs typeface="Courier New"/>
            </a:endParaRPr>
          </a:p>
        </p:txBody>
      </p:sp>
    </p:spTree>
    <p:extLst>
      <p:ext uri="{BB962C8B-B14F-4D97-AF65-F5344CB8AC3E}">
        <p14:creationId xmlns:p14="http://schemas.microsoft.com/office/powerpoint/2010/main" val="20332902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30285"/>
            <a:ext cx="8821322" cy="481772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本题从断章取义的角度设误考查对文章内容的把握。</a:t>
            </a:r>
            <a:r>
              <a:rPr lang="en-US" altLang="zh-CN" sz="2600" dirty="0">
                <a:latin typeface="Times New Roman"/>
                <a:ea typeface="华文细黑"/>
              </a:rPr>
              <a:t>D</a:t>
            </a:r>
            <a:r>
              <a:rPr lang="zh-CN" altLang="zh-CN" sz="2600" dirty="0">
                <a:latin typeface="Times New Roman"/>
                <a:ea typeface="华文细黑"/>
                <a:cs typeface="Times New Roman"/>
              </a:rPr>
              <a:t>项在原文中的信息是：</a:t>
            </a:r>
            <a:r>
              <a:rPr lang="en-US" altLang="zh-CN" sz="2600" dirty="0">
                <a:latin typeface="宋体"/>
                <a:ea typeface="华文细黑"/>
                <a:cs typeface="Times New Roman"/>
              </a:rPr>
              <a:t>“</a:t>
            </a:r>
            <a:r>
              <a:rPr lang="zh-CN" altLang="zh-CN" sz="2600" dirty="0">
                <a:latin typeface="Times New Roman"/>
                <a:ea typeface="华文细黑"/>
                <a:cs typeface="Times New Roman"/>
              </a:rPr>
              <a:t>《论语</a:t>
            </a:r>
            <a:r>
              <a:rPr lang="en-US" altLang="zh-CN" sz="2600" dirty="0">
                <a:latin typeface="Times New Roman"/>
                <a:ea typeface="华文细黑"/>
              </a:rPr>
              <a:t>·</a:t>
            </a:r>
            <a:r>
              <a:rPr lang="zh-CN" altLang="zh-CN" sz="2600" dirty="0">
                <a:latin typeface="Times New Roman"/>
                <a:ea typeface="华文细黑"/>
                <a:cs typeface="Times New Roman"/>
              </a:rPr>
              <a:t>宪问》：</a:t>
            </a:r>
            <a:r>
              <a:rPr lang="en-US" altLang="zh-CN" sz="2600" dirty="0">
                <a:latin typeface="宋体"/>
                <a:ea typeface="华文细黑"/>
                <a:cs typeface="Times New Roman"/>
              </a:rPr>
              <a:t>‘</a:t>
            </a:r>
            <a:r>
              <a:rPr lang="zh-CN" altLang="zh-CN" sz="2600" dirty="0">
                <a:latin typeface="Times New Roman"/>
                <a:ea typeface="华文细黑"/>
                <a:cs typeface="Times New Roman"/>
              </a:rPr>
              <a:t>或曰：</a:t>
            </a:r>
            <a:r>
              <a:rPr lang="en-US" altLang="zh-CN" sz="2600" dirty="0">
                <a:latin typeface="宋体"/>
                <a:ea typeface="华文细黑"/>
                <a:cs typeface="Times New Roman"/>
              </a:rPr>
              <a:t>“</a:t>
            </a:r>
            <a:r>
              <a:rPr lang="zh-CN" altLang="zh-CN" sz="2600" dirty="0">
                <a:latin typeface="Times New Roman"/>
                <a:ea typeface="华文细黑"/>
                <a:cs typeface="Times New Roman"/>
              </a:rPr>
              <a:t>以德报怨，何如？</a:t>
            </a:r>
            <a:r>
              <a:rPr lang="en-US" altLang="zh-CN" sz="2600" dirty="0">
                <a:latin typeface="宋体"/>
                <a:ea typeface="华文细黑"/>
                <a:cs typeface="Times New Roman"/>
              </a:rPr>
              <a:t>”</a:t>
            </a:r>
            <a:r>
              <a:rPr lang="zh-CN" altLang="zh-CN" sz="2600" dirty="0">
                <a:latin typeface="Times New Roman"/>
                <a:ea typeface="华文细黑"/>
                <a:cs typeface="Times New Roman"/>
              </a:rPr>
              <a:t>子曰：</a:t>
            </a:r>
            <a:r>
              <a:rPr lang="en-US" altLang="zh-CN" sz="2600" dirty="0">
                <a:latin typeface="宋体"/>
                <a:ea typeface="华文细黑"/>
                <a:cs typeface="Times New Roman"/>
              </a:rPr>
              <a:t>“</a:t>
            </a:r>
            <a:r>
              <a:rPr lang="zh-CN" altLang="zh-CN" sz="2600" dirty="0">
                <a:latin typeface="Times New Roman"/>
                <a:ea typeface="华文细黑"/>
                <a:cs typeface="Times New Roman"/>
              </a:rPr>
              <a:t>何以报德？以直报怨，以德报德。</a:t>
            </a:r>
            <a:r>
              <a:rPr lang="en-US" altLang="zh-CN" sz="2600" dirty="0">
                <a:latin typeface="宋体"/>
                <a:ea typeface="华文细黑"/>
                <a:cs typeface="Times New Roman"/>
              </a:rPr>
              <a:t>”’</a:t>
            </a:r>
            <a:r>
              <a:rPr lang="zh-CN" altLang="zh-CN" sz="2600" dirty="0">
                <a:latin typeface="Times New Roman"/>
                <a:ea typeface="华文细黑"/>
                <a:cs typeface="Times New Roman"/>
              </a:rPr>
              <a:t>朱熹指出：</a:t>
            </a:r>
            <a:r>
              <a:rPr lang="en-US" altLang="zh-CN" sz="2600" dirty="0">
                <a:latin typeface="宋体"/>
                <a:ea typeface="华文细黑"/>
                <a:cs typeface="Times New Roman"/>
              </a:rPr>
              <a:t>‘</a:t>
            </a:r>
            <a:r>
              <a:rPr lang="zh-CN" altLang="zh-CN" sz="2600" dirty="0">
                <a:latin typeface="Times New Roman"/>
                <a:ea typeface="华文细黑"/>
                <a:cs typeface="Times New Roman"/>
              </a:rPr>
              <a:t>或人所称今见《老子》书。</a:t>
            </a:r>
            <a:r>
              <a:rPr lang="en-US" altLang="zh-CN" sz="2600" dirty="0">
                <a:latin typeface="宋体"/>
                <a:ea typeface="华文细黑"/>
                <a:cs typeface="Times New Roman"/>
              </a:rPr>
              <a:t>’</a:t>
            </a:r>
            <a:r>
              <a:rPr lang="zh-CN" altLang="zh-CN" sz="2600" dirty="0">
                <a:latin typeface="Times New Roman"/>
                <a:ea typeface="华文细黑"/>
                <a:cs typeface="Times New Roman"/>
              </a:rPr>
              <a:t>因此这一条是《论语》引用《老子》的铁证，而且是对《老子》的批评。</a:t>
            </a:r>
            <a:r>
              <a:rPr lang="en-US" altLang="zh-CN" sz="2600" dirty="0">
                <a:latin typeface="宋体"/>
                <a:ea typeface="华文细黑"/>
                <a:cs typeface="Times New Roman"/>
              </a:rPr>
              <a:t>”</a:t>
            </a:r>
            <a:r>
              <a:rPr lang="zh-CN" altLang="zh-CN" sz="2600" dirty="0">
                <a:latin typeface="Times New Roman"/>
                <a:ea typeface="华文细黑"/>
                <a:cs typeface="Times New Roman"/>
              </a:rPr>
              <a:t>朱熹的话</a:t>
            </a:r>
            <a:r>
              <a:rPr lang="en-US" altLang="zh-CN" sz="2600" dirty="0">
                <a:latin typeface="宋体"/>
                <a:ea typeface="华文细黑"/>
                <a:cs typeface="Times New Roman"/>
              </a:rPr>
              <a:t>“</a:t>
            </a:r>
            <a:r>
              <a:rPr lang="zh-CN" altLang="zh-CN" sz="2600" dirty="0">
                <a:latin typeface="Times New Roman"/>
                <a:ea typeface="华文细黑"/>
                <a:cs typeface="Times New Roman"/>
              </a:rPr>
              <a:t>或人所称今见《老子》书</a:t>
            </a:r>
            <a:r>
              <a:rPr lang="en-US" altLang="zh-CN" sz="2600" dirty="0">
                <a:latin typeface="宋体"/>
                <a:ea typeface="华文细黑"/>
                <a:cs typeface="Times New Roman"/>
              </a:rPr>
              <a:t>”</a:t>
            </a:r>
            <a:r>
              <a:rPr lang="zh-CN" altLang="zh-CN" sz="2600" dirty="0">
                <a:latin typeface="Times New Roman"/>
                <a:ea typeface="华文细黑"/>
                <a:cs typeface="Times New Roman"/>
              </a:rPr>
              <a:t>中</a:t>
            </a:r>
            <a:r>
              <a:rPr lang="en-US" altLang="zh-CN" sz="2600" dirty="0">
                <a:latin typeface="宋体"/>
                <a:ea typeface="华文细黑"/>
                <a:cs typeface="Times New Roman"/>
              </a:rPr>
              <a:t>“</a:t>
            </a:r>
            <a:r>
              <a:rPr lang="zh-CN" altLang="zh-CN" sz="2600" dirty="0">
                <a:latin typeface="Times New Roman"/>
                <a:ea typeface="华文细黑"/>
                <a:cs typeface="Times New Roman"/>
              </a:rPr>
              <a:t>或人</a:t>
            </a:r>
            <a:r>
              <a:rPr lang="en-US" altLang="zh-CN" sz="2600" dirty="0">
                <a:latin typeface="宋体"/>
                <a:ea typeface="华文细黑"/>
                <a:cs typeface="Times New Roman"/>
              </a:rPr>
              <a:t>”</a:t>
            </a:r>
            <a:r>
              <a:rPr lang="zh-CN" altLang="zh-CN" sz="2600" dirty="0">
                <a:latin typeface="Times New Roman"/>
                <a:ea typeface="华文细黑"/>
                <a:cs typeface="Times New Roman"/>
              </a:rPr>
              <a:t>是指</a:t>
            </a:r>
            <a:r>
              <a:rPr lang="en-US" altLang="zh-CN" sz="2600" dirty="0">
                <a:latin typeface="宋体"/>
                <a:ea typeface="华文细黑"/>
                <a:cs typeface="Times New Roman"/>
              </a:rPr>
              <a:t>“</a:t>
            </a:r>
            <a:r>
              <a:rPr lang="zh-CN" altLang="zh-CN" sz="2600" dirty="0">
                <a:latin typeface="Times New Roman"/>
                <a:ea typeface="华文细黑"/>
                <a:cs typeface="Times New Roman"/>
              </a:rPr>
              <a:t>或曰</a:t>
            </a:r>
            <a:r>
              <a:rPr lang="en-US" altLang="zh-CN" sz="2600" dirty="0">
                <a:latin typeface="宋体"/>
                <a:ea typeface="华文细黑"/>
                <a:cs typeface="Times New Roman"/>
              </a:rPr>
              <a:t>”</a:t>
            </a:r>
            <a:r>
              <a:rPr lang="zh-CN" altLang="zh-CN" sz="2600" dirty="0">
                <a:latin typeface="Times New Roman"/>
                <a:ea typeface="华文细黑"/>
                <a:cs typeface="Times New Roman"/>
              </a:rPr>
              <a:t>一句中的这个人，朱熹的意思是说，有的人所称引的这句话今见《老子》书，因此，</a:t>
            </a:r>
            <a:r>
              <a:rPr lang="en-US" altLang="zh-CN" sz="2600" dirty="0">
                <a:latin typeface="宋体"/>
                <a:ea typeface="华文细黑"/>
                <a:cs typeface="Times New Roman"/>
              </a:rPr>
              <a:t>“</a:t>
            </a:r>
            <a:r>
              <a:rPr lang="zh-CN" altLang="zh-CN" sz="2600" dirty="0">
                <a:latin typeface="Times New Roman"/>
                <a:ea typeface="华文细黑"/>
                <a:cs typeface="Times New Roman"/>
              </a:rPr>
              <a:t>《论语》引用《</a:t>
            </a:r>
            <a:r>
              <a:rPr lang="zh-CN" altLang="zh-CN" sz="2600" dirty="0" smtClean="0">
                <a:latin typeface="Times New Roman"/>
                <a:ea typeface="华文细黑"/>
                <a:cs typeface="Times New Roman"/>
              </a:rPr>
              <a:t>老</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1174408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6553" y="901819"/>
            <a:ext cx="8561888" cy="2534027"/>
          </a:xfrm>
          <a:prstGeom prst="rect">
            <a:avLst/>
          </a:prstGeom>
        </p:spPr>
        <p:txBody>
          <a:bodyPr>
            <a:spAutoFit/>
          </a:bodyPr>
          <a:lstStyle/>
          <a:p>
            <a:pPr algn="just">
              <a:lnSpc>
                <a:spcPct val="150000"/>
              </a:lnSpc>
              <a:spcAft>
                <a:spcPts val="0"/>
              </a:spcAft>
            </a:pPr>
            <a:r>
              <a:rPr lang="zh-CN" altLang="zh-CN" sz="2600" dirty="0" smtClean="0">
                <a:latin typeface="Times New Roman"/>
                <a:ea typeface="华文细黑"/>
                <a:cs typeface="Times New Roman"/>
              </a:rPr>
              <a:t>子</a:t>
            </a:r>
            <a:r>
              <a:rPr lang="zh-CN" altLang="zh-CN" sz="2600" dirty="0">
                <a:latin typeface="Times New Roman"/>
                <a:ea typeface="华文细黑"/>
                <a:cs typeface="Times New Roman"/>
              </a:rPr>
              <a:t>》的铁证</a:t>
            </a:r>
            <a:r>
              <a:rPr lang="en-US" altLang="zh-CN" sz="2600" dirty="0">
                <a:latin typeface="宋体"/>
                <a:ea typeface="华文细黑"/>
                <a:cs typeface="Times New Roman"/>
              </a:rPr>
              <a:t>”</a:t>
            </a:r>
            <a:r>
              <a:rPr lang="zh-CN" altLang="zh-CN" sz="2600" dirty="0">
                <a:latin typeface="Times New Roman"/>
                <a:ea typeface="华文细黑"/>
                <a:cs typeface="Times New Roman"/>
              </a:rPr>
              <a:t>应该是</a:t>
            </a:r>
            <a:r>
              <a:rPr lang="en-US" altLang="zh-CN" sz="2600" dirty="0">
                <a:latin typeface="宋体"/>
                <a:ea typeface="华文细黑"/>
                <a:cs typeface="Times New Roman"/>
              </a:rPr>
              <a:t>“</a:t>
            </a:r>
            <a:r>
              <a:rPr lang="zh-CN" altLang="zh-CN" sz="2600" dirty="0">
                <a:latin typeface="Times New Roman"/>
                <a:ea typeface="华文细黑"/>
                <a:cs typeface="Times New Roman"/>
              </a:rPr>
              <a:t>或曰：</a:t>
            </a:r>
            <a:r>
              <a:rPr lang="en-US" altLang="zh-CN" sz="2600" dirty="0">
                <a:latin typeface="宋体"/>
                <a:ea typeface="华文细黑"/>
                <a:cs typeface="Times New Roman"/>
              </a:rPr>
              <a:t>‘</a:t>
            </a:r>
            <a:r>
              <a:rPr lang="zh-CN" altLang="zh-CN" sz="2600" dirty="0">
                <a:latin typeface="Times New Roman"/>
                <a:ea typeface="华文细黑"/>
                <a:cs typeface="Times New Roman"/>
              </a:rPr>
              <a:t>以德报怨，何如？</a:t>
            </a:r>
            <a:r>
              <a:rPr lang="en-US" altLang="zh-CN" sz="2600" dirty="0">
                <a:latin typeface="宋体"/>
                <a:ea typeface="华文细黑"/>
                <a:cs typeface="Times New Roman"/>
              </a:rPr>
              <a:t>’”</a:t>
            </a:r>
            <a:r>
              <a:rPr lang="zh-CN" altLang="zh-CN" sz="2600" dirty="0">
                <a:latin typeface="Times New Roman"/>
                <a:ea typeface="华文细黑"/>
                <a:cs typeface="Times New Roman"/>
              </a:rPr>
              <a:t>这一句，而</a:t>
            </a:r>
            <a:r>
              <a:rPr lang="en-US" altLang="zh-CN" sz="2600" dirty="0">
                <a:latin typeface="宋体"/>
                <a:ea typeface="华文细黑"/>
                <a:cs typeface="Times New Roman"/>
              </a:rPr>
              <a:t>“</a:t>
            </a:r>
            <a:r>
              <a:rPr lang="zh-CN" altLang="zh-CN" sz="2600" dirty="0">
                <a:latin typeface="Times New Roman"/>
                <a:ea typeface="华文细黑"/>
                <a:cs typeface="Times New Roman"/>
              </a:rPr>
              <a:t>子曰：</a:t>
            </a:r>
            <a:r>
              <a:rPr lang="en-US" altLang="zh-CN" sz="2600" dirty="0">
                <a:latin typeface="宋体"/>
                <a:ea typeface="华文细黑"/>
                <a:cs typeface="Times New Roman"/>
              </a:rPr>
              <a:t>‘</a:t>
            </a:r>
            <a:r>
              <a:rPr lang="zh-CN" altLang="zh-CN" sz="2600" dirty="0">
                <a:latin typeface="Times New Roman"/>
                <a:ea typeface="华文细黑"/>
                <a:cs typeface="Times New Roman"/>
              </a:rPr>
              <a:t>何以报德？以直报怨，以德报德</a:t>
            </a:r>
            <a:r>
              <a:rPr lang="en-US" altLang="zh-CN" sz="2600" dirty="0">
                <a:latin typeface="宋体"/>
                <a:ea typeface="华文细黑"/>
                <a:cs typeface="Times New Roman"/>
              </a:rPr>
              <a:t>’”</a:t>
            </a:r>
            <a:r>
              <a:rPr lang="zh-CN" altLang="zh-CN" sz="2600" dirty="0">
                <a:latin typeface="Times New Roman"/>
                <a:ea typeface="华文细黑"/>
                <a:cs typeface="Times New Roman"/>
              </a:rPr>
              <a:t>这一句</a:t>
            </a:r>
            <a:r>
              <a:rPr lang="en-US" altLang="zh-CN" sz="2600" dirty="0">
                <a:latin typeface="宋体"/>
                <a:ea typeface="华文细黑"/>
                <a:cs typeface="Times New Roman"/>
              </a:rPr>
              <a:t>“</a:t>
            </a:r>
            <a:r>
              <a:rPr lang="zh-CN" altLang="zh-CN" sz="2600" dirty="0">
                <a:latin typeface="Times New Roman"/>
                <a:ea typeface="华文细黑"/>
                <a:cs typeface="Times New Roman"/>
              </a:rPr>
              <a:t>是对《老子》的批评</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D</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79563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555526"/>
            <a:ext cx="8647507" cy="393954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该题考查对文章重要内容的理解能力，难度较大。</a:t>
            </a:r>
            <a:r>
              <a:rPr lang="en-US" altLang="zh-CN" sz="2600" dirty="0">
                <a:latin typeface="Times New Roman"/>
                <a:ea typeface="华文细黑"/>
              </a:rPr>
              <a:t>D</a:t>
            </a:r>
            <a:r>
              <a:rPr lang="zh-CN" altLang="zh-CN" sz="2600" dirty="0">
                <a:latin typeface="Times New Roman"/>
                <a:ea typeface="华文细黑"/>
                <a:cs typeface="Times New Roman"/>
              </a:rPr>
              <a:t>项的错误很迷惑人，颇有点玩文字游戏的味道。它错在对论据的引述上，只引后半句，未引出</a:t>
            </a:r>
            <a:r>
              <a:rPr lang="en-US" altLang="zh-CN" sz="2600" dirty="0">
                <a:latin typeface="宋体"/>
                <a:ea typeface="华文细黑"/>
                <a:cs typeface="Times New Roman"/>
              </a:rPr>
              <a:t>“</a:t>
            </a:r>
            <a:r>
              <a:rPr lang="zh-CN" altLang="zh-CN" sz="2600" dirty="0">
                <a:latin typeface="Times New Roman"/>
                <a:ea typeface="华文细黑"/>
                <a:cs typeface="Times New Roman"/>
              </a:rPr>
              <a:t>或曰：</a:t>
            </a:r>
            <a:r>
              <a:rPr lang="en-US" altLang="zh-CN" sz="2600" dirty="0">
                <a:latin typeface="宋体"/>
                <a:ea typeface="华文细黑"/>
                <a:cs typeface="Times New Roman"/>
              </a:rPr>
              <a:t>‘</a:t>
            </a:r>
            <a:r>
              <a:rPr lang="zh-CN" altLang="zh-CN" sz="2600" dirty="0">
                <a:latin typeface="Times New Roman"/>
                <a:ea typeface="华文细黑"/>
                <a:cs typeface="Times New Roman"/>
              </a:rPr>
              <a:t>以德报怨，何如？</a:t>
            </a:r>
            <a:r>
              <a:rPr lang="en-US" altLang="zh-CN" sz="2600" dirty="0">
                <a:latin typeface="宋体"/>
                <a:ea typeface="华文细黑"/>
                <a:cs typeface="Times New Roman"/>
              </a:rPr>
              <a:t>’”</a:t>
            </a:r>
            <a:r>
              <a:rPr lang="zh-CN" altLang="zh-CN" sz="2600" dirty="0">
                <a:latin typeface="Times New Roman"/>
                <a:ea typeface="华文细黑"/>
                <a:cs typeface="Times New Roman"/>
              </a:rPr>
              <a:t>，因此构不成一个完整的证据。这种断章取义式的错误很少出现在高考试卷中，加上文本专业性强，因此，该题当年得分率极低。</a:t>
            </a:r>
            <a:endParaRPr lang="zh-CN" altLang="zh-CN" sz="1050" kern="100" dirty="0">
              <a:latin typeface="宋体"/>
              <a:cs typeface="Courier New"/>
            </a:endParaRPr>
          </a:p>
        </p:txBody>
      </p:sp>
    </p:spTree>
    <p:extLst>
      <p:ext uri="{BB962C8B-B14F-4D97-AF65-F5344CB8AC3E}">
        <p14:creationId xmlns:p14="http://schemas.microsoft.com/office/powerpoint/2010/main" val="8077335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339502"/>
            <a:ext cx="8733982" cy="4293483"/>
          </a:xfrm>
          <a:prstGeom prst="rect">
            <a:avLst/>
          </a:prstGeom>
        </p:spPr>
        <p:txBody>
          <a:bodyPr>
            <a:spAutoFit/>
          </a:bodyPr>
          <a:lstStyle/>
          <a:p>
            <a:pPr algn="just">
              <a:lnSpc>
                <a:spcPct val="150000"/>
              </a:lnSpc>
              <a:spcAft>
                <a:spcPts val="0"/>
              </a:spcAft>
            </a:pPr>
            <a:r>
              <a:rPr lang="en-US" altLang="zh-CN" sz="2600" dirty="0">
                <a:latin typeface="Times New Roman"/>
                <a:ea typeface="华文细黑"/>
              </a:rPr>
              <a:t>3.</a:t>
            </a:r>
            <a:r>
              <a:rPr lang="zh-CN" altLang="zh-CN" sz="2600" dirty="0">
                <a:latin typeface="Times New Roman"/>
                <a:ea typeface="华文细黑"/>
                <a:cs typeface="Times New Roman"/>
              </a:rPr>
              <a:t>根据原文内容，下列理解和分析不正确的一项是</a:t>
            </a:r>
            <a:r>
              <a:rPr lang="en-US" altLang="zh-CN" sz="2600" dirty="0">
                <a:latin typeface="Times New Roman"/>
                <a:ea typeface="华文细黑"/>
              </a:rPr>
              <a:t>(</a:t>
            </a:r>
            <a:r>
              <a:rPr lang="zh-CN" altLang="zh-CN" sz="2600" dirty="0">
                <a:latin typeface="Times New Roman"/>
                <a:ea typeface="华文细黑"/>
                <a:cs typeface="Times New Roman"/>
              </a:rPr>
              <a:t>　　</a:t>
            </a:r>
            <a:r>
              <a:rPr lang="en-US" altLang="zh-CN" sz="2600" dirty="0">
                <a:latin typeface="Times New Roman"/>
                <a:ea typeface="华文细黑"/>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对于古书真伪和年代问题，本文采用了两方面的证据</a:t>
            </a:r>
            <a:r>
              <a:rPr lang="zh-CN" altLang="zh-CN" sz="2600" kern="100" dirty="0" smtClean="0">
                <a:latin typeface="Times New Roman"/>
                <a:ea typeface="华文细黑"/>
                <a:cs typeface="Times New Roman"/>
              </a:rPr>
              <a:t>来</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证明</a:t>
            </a:r>
            <a:r>
              <a:rPr lang="zh-CN" altLang="zh-CN" sz="2600" kern="100" dirty="0">
                <a:latin typeface="Times New Roman"/>
                <a:ea typeface="华文细黑"/>
                <a:cs typeface="Times New Roman"/>
              </a:rPr>
              <a:t>，即不但有古书上的材料，还加上了考古发掘的</a:t>
            </a:r>
            <a:r>
              <a:rPr lang="zh-CN" altLang="zh-CN" sz="2600" kern="100" dirty="0" smtClean="0">
                <a:latin typeface="Times New Roman"/>
                <a:ea typeface="华文细黑"/>
                <a:cs typeface="Times New Roman"/>
              </a:rPr>
              <a:t>地</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下</a:t>
            </a:r>
            <a:r>
              <a:rPr lang="zh-CN" altLang="zh-CN" sz="2600" kern="100" dirty="0">
                <a:latin typeface="Times New Roman"/>
                <a:ea typeface="华文细黑"/>
                <a:cs typeface="Times New Roman"/>
              </a:rPr>
              <a:t>材料，从而增强了论证的力量。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道家以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发明黄老道德意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为其指归，马王堆汉墓</a:t>
            </a:r>
            <a:r>
              <a:rPr lang="zh-CN" altLang="zh-CN" sz="2600" kern="100" dirty="0" smtClean="0">
                <a:latin typeface="Times New Roman"/>
                <a:ea typeface="华文细黑"/>
                <a:cs typeface="Times New Roman"/>
              </a:rPr>
              <a:t>《老</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子》</a:t>
            </a:r>
            <a:r>
              <a:rPr lang="zh-CN" altLang="zh-CN" sz="2600" kern="100" dirty="0">
                <a:latin typeface="Times New Roman"/>
                <a:ea typeface="华文细黑"/>
                <a:cs typeface="Times New Roman"/>
              </a:rPr>
              <a:t>帛书乙本是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合抄之本，这证明在</a:t>
            </a:r>
            <a:r>
              <a:rPr lang="zh-CN" altLang="zh-CN" sz="2600" kern="100" dirty="0" smtClean="0">
                <a:latin typeface="Times New Roman"/>
                <a:ea typeface="华文细黑"/>
                <a:cs typeface="Times New Roman"/>
              </a:rPr>
              <a:t>西汉</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初年</a:t>
            </a:r>
            <a:r>
              <a:rPr lang="zh-CN" altLang="zh-CN" sz="2600" kern="100" dirty="0">
                <a:latin typeface="Times New Roman"/>
                <a:ea typeface="华文细黑"/>
                <a:cs typeface="Times New Roman"/>
              </a:rPr>
              <a:t>黄老学派已经形成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519115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9192" y="318591"/>
            <a:ext cx="8821322" cy="3693319"/>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Courier New"/>
              </a:rPr>
              <a:t>C</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申不害、慎到、韩非都学过黄老之术，他们著作的语句</a:t>
            </a:r>
            <a:r>
              <a:rPr lang="zh-CN" altLang="zh-CN" sz="2600" kern="100" dirty="0" smtClean="0">
                <a:latin typeface="Times New Roman"/>
                <a:ea typeface="华文细黑"/>
                <a:cs typeface="Times New Roman"/>
              </a:rPr>
              <a:t>与</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《黄帝书》</a:t>
            </a:r>
            <a:r>
              <a:rPr lang="zh-CN" altLang="zh-CN" sz="2600" kern="100" dirty="0">
                <a:latin typeface="Times New Roman"/>
                <a:ea typeface="华文细黑"/>
                <a:cs typeface="Times New Roman"/>
              </a:rPr>
              <a:t>也多有相同相似，可见这三人的引用阐发，</a:t>
            </a:r>
            <a:r>
              <a:rPr lang="zh-CN" altLang="zh-CN" sz="2600" kern="100" dirty="0" smtClean="0">
                <a:latin typeface="Times New Roman"/>
                <a:ea typeface="华文细黑"/>
                <a:cs typeface="Times New Roman"/>
              </a:rPr>
              <a:t>与</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《黄帝书》</a:t>
            </a:r>
            <a:r>
              <a:rPr lang="zh-CN" altLang="zh-CN" sz="2600" kern="100" dirty="0">
                <a:latin typeface="Times New Roman"/>
                <a:ea typeface="华文细黑"/>
                <a:cs typeface="Times New Roman"/>
              </a:rPr>
              <a:t>后来享有崇高地位极有关系。</a:t>
            </a:r>
            <a:endParaRPr lang="zh-CN" altLang="zh-CN" sz="1050" kern="100" dirty="0">
              <a:latin typeface="宋体"/>
              <a:cs typeface="Courier New"/>
            </a:endParaRPr>
          </a:p>
          <a:p>
            <a:pPr>
              <a:lnSpc>
                <a:spcPct val="150000"/>
              </a:lnSpc>
            </a:pPr>
            <a:r>
              <a:rPr lang="en-US" altLang="zh-CN" sz="2600" dirty="0">
                <a:latin typeface="Times New Roman"/>
                <a:ea typeface="华文细黑"/>
              </a:rPr>
              <a:t>D.</a:t>
            </a:r>
            <a:r>
              <a:rPr lang="zh-CN" altLang="zh-CN" sz="2600" dirty="0">
                <a:latin typeface="Times New Roman"/>
                <a:ea typeface="华文细黑"/>
                <a:cs typeface="Times New Roman"/>
              </a:rPr>
              <a:t>《论语》引用老子</a:t>
            </a:r>
            <a:r>
              <a:rPr lang="en-US" altLang="zh-CN" sz="2600" dirty="0">
                <a:latin typeface="宋体"/>
                <a:ea typeface="华文细黑"/>
                <a:cs typeface="Times New Roman"/>
              </a:rPr>
              <a:t>“</a:t>
            </a:r>
            <a:r>
              <a:rPr lang="zh-CN" altLang="zh-CN" sz="2600" dirty="0">
                <a:latin typeface="Times New Roman"/>
                <a:ea typeface="华文细黑"/>
                <a:cs typeface="Times New Roman"/>
              </a:rPr>
              <a:t>无为而治</a:t>
            </a:r>
            <a:r>
              <a:rPr lang="en-US" altLang="zh-CN" sz="2600" dirty="0">
                <a:latin typeface="宋体"/>
                <a:ea typeface="华文细黑"/>
                <a:cs typeface="Times New Roman"/>
              </a:rPr>
              <a:t>”</a:t>
            </a:r>
            <a:r>
              <a:rPr lang="zh-CN" altLang="zh-CN" sz="2600" dirty="0">
                <a:latin typeface="Times New Roman"/>
                <a:ea typeface="华文细黑"/>
                <a:cs typeface="Times New Roman"/>
              </a:rPr>
              <a:t>等意见，并加以阐发，</a:t>
            </a:r>
            <a:r>
              <a:rPr lang="zh-CN" altLang="zh-CN" sz="2600" dirty="0" smtClean="0">
                <a:latin typeface="Times New Roman"/>
                <a:ea typeface="华文细黑"/>
                <a:cs typeface="Times New Roman"/>
              </a:rPr>
              <a:t>这</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不但</a:t>
            </a:r>
            <a:r>
              <a:rPr lang="zh-CN" altLang="zh-CN" sz="2600" dirty="0">
                <a:latin typeface="Times New Roman"/>
                <a:ea typeface="华文细黑"/>
                <a:cs typeface="Times New Roman"/>
              </a:rPr>
              <a:t>证明老子年长于孔子，大概也能印证史书上孔子</a:t>
            </a:r>
            <a:r>
              <a:rPr lang="zh-CN" altLang="zh-CN" sz="2600" dirty="0" smtClean="0">
                <a:latin typeface="Times New Roman"/>
                <a:ea typeface="华文细黑"/>
                <a:cs typeface="Times New Roman"/>
              </a:rPr>
              <a:t>曾经</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问</a:t>
            </a:r>
            <a:r>
              <a:rPr lang="zh-CN" altLang="zh-CN" sz="2600" dirty="0">
                <a:latin typeface="Times New Roman"/>
                <a:ea typeface="华文细黑"/>
                <a:cs typeface="Times New Roman"/>
              </a:rPr>
              <a:t>学于老子一事</a:t>
            </a:r>
            <a:r>
              <a:rPr lang="zh-CN" altLang="zh-CN" sz="2600" dirty="0" smtClean="0">
                <a:latin typeface="Times New Roman"/>
                <a:ea typeface="华文细黑"/>
                <a:cs typeface="Times New Roman"/>
              </a:rPr>
              <a:t>。</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253287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203598"/>
            <a:ext cx="8647507" cy="2683709"/>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本题从无中生有的角度设误，考查对文章内容的把握。</a:t>
            </a:r>
            <a:r>
              <a:rPr lang="en-US" altLang="zh-CN" sz="2600" dirty="0">
                <a:latin typeface="Times New Roman"/>
                <a:ea typeface="华文细黑"/>
              </a:rPr>
              <a:t>C</a:t>
            </a:r>
            <a:r>
              <a:rPr lang="zh-CN" altLang="zh-CN" sz="2600" dirty="0">
                <a:latin typeface="Times New Roman"/>
                <a:ea typeface="华文细黑"/>
                <a:cs typeface="Times New Roman"/>
              </a:rPr>
              <a:t>项中</a:t>
            </a:r>
            <a:r>
              <a:rPr lang="en-US" altLang="zh-CN" sz="2600" dirty="0">
                <a:latin typeface="宋体"/>
                <a:ea typeface="华文细黑"/>
                <a:cs typeface="Times New Roman"/>
              </a:rPr>
              <a:t>“</a:t>
            </a:r>
            <a:r>
              <a:rPr lang="zh-CN" altLang="zh-CN" sz="2600" dirty="0">
                <a:latin typeface="Times New Roman"/>
                <a:ea typeface="华文细黑"/>
                <a:cs typeface="Times New Roman"/>
              </a:rPr>
              <a:t>这三人的引用阐发，与《黄帝书》后来享有崇高地位极有关系</a:t>
            </a:r>
            <a:r>
              <a:rPr lang="en-US" altLang="zh-CN" sz="2600" dirty="0">
                <a:latin typeface="宋体"/>
                <a:ea typeface="华文细黑"/>
                <a:cs typeface="Times New Roman"/>
              </a:rPr>
              <a:t>”</a:t>
            </a:r>
            <a:r>
              <a:rPr lang="zh-CN" altLang="zh-CN" sz="2600" dirty="0">
                <a:latin typeface="Times New Roman"/>
                <a:ea typeface="华文细黑"/>
                <a:cs typeface="Times New Roman"/>
              </a:rPr>
              <a:t>属无中生有，原文并未提及。</a:t>
            </a:r>
            <a:endParaRPr lang="zh-CN" altLang="zh-CN" sz="2600" kern="100" dirty="0">
              <a:solidFill>
                <a:schemeClr val="accent6">
                  <a:lumMod val="75000"/>
                </a:schemeClr>
              </a:solidFill>
              <a:latin typeface="Times New Roman"/>
              <a:ea typeface="华文细黑"/>
              <a:cs typeface="Times New Roman"/>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191425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268" y="1629063"/>
            <a:ext cx="8146343" cy="1374735"/>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该题考查对文章内容的理解和分析综合能力，兼及推断能力。</a:t>
            </a:r>
            <a:r>
              <a:rPr lang="en-US" altLang="zh-CN" sz="2600" kern="100" dirty="0">
                <a:latin typeface="Times New Roman"/>
                <a:ea typeface="华文细黑"/>
                <a:cs typeface="Times New Roman"/>
              </a:rPr>
              <a:t>C</a:t>
            </a:r>
            <a:r>
              <a:rPr lang="zh-CN" altLang="en-US" sz="2600" kern="100" dirty="0">
                <a:latin typeface="Times New Roman"/>
                <a:ea typeface="华文细黑"/>
                <a:cs typeface="Times New Roman"/>
              </a:rPr>
              <a:t>项的判断于文无据。</a:t>
            </a:r>
            <a:endParaRPr lang="zh-CN" altLang="zh-CN" sz="1050" kern="100" dirty="0">
              <a:latin typeface="宋体"/>
              <a:cs typeface="Courier New"/>
            </a:endParaRPr>
          </a:p>
        </p:txBody>
      </p:sp>
    </p:spTree>
    <p:extLst>
      <p:ext uri="{BB962C8B-B14F-4D97-AF65-F5344CB8AC3E}">
        <p14:creationId xmlns:p14="http://schemas.microsoft.com/office/powerpoint/2010/main" val="2359117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92546"/>
            <a:ext cx="8769291" cy="5304270"/>
          </a:xfrm>
          <a:prstGeom prst="rect">
            <a:avLst/>
          </a:prstGeom>
          <a:noFill/>
        </p:spPr>
        <p:txBody>
          <a:bodyPr wrap="square" rtlCol="0">
            <a:spAutoFit/>
          </a:bodyPr>
          <a:lstStyle/>
          <a:p>
            <a:pPr algn="just">
              <a:lnSpc>
                <a:spcPts val="4500"/>
              </a:lnSpc>
              <a:spcAft>
                <a:spcPts val="0"/>
              </a:spcAft>
            </a:pPr>
            <a:r>
              <a:rPr lang="en-US" altLang="zh-CN" sz="2600" dirty="0">
                <a:latin typeface="宋体"/>
                <a:ea typeface="华文细黑"/>
                <a:cs typeface="Times New Roman"/>
              </a:rPr>
              <a:t>“</a:t>
            </a:r>
            <a:r>
              <a:rPr lang="zh-CN" altLang="zh-CN" sz="2600" dirty="0">
                <a:latin typeface="Times New Roman"/>
                <a:ea typeface="华文细黑"/>
                <a:cs typeface="Times New Roman"/>
              </a:rPr>
              <a:t>赋诗</a:t>
            </a:r>
            <a:r>
              <a:rPr lang="en-US" altLang="zh-CN" sz="2600" dirty="0">
                <a:latin typeface="宋体"/>
                <a:ea typeface="华文细黑"/>
                <a:cs typeface="Times New Roman"/>
              </a:rPr>
              <a:t>”“</a:t>
            </a:r>
            <a:r>
              <a:rPr lang="zh-CN" altLang="zh-CN" sz="2600" dirty="0">
                <a:latin typeface="Times New Roman"/>
                <a:ea typeface="华文细黑"/>
                <a:cs typeface="Times New Roman"/>
              </a:rPr>
              <a:t>献曲</a:t>
            </a:r>
            <a:r>
              <a:rPr lang="en-US" altLang="zh-CN" sz="2600" dirty="0">
                <a:latin typeface="宋体"/>
                <a:ea typeface="华文细黑"/>
                <a:cs typeface="Times New Roman"/>
              </a:rPr>
              <a:t>”</a:t>
            </a:r>
            <a:r>
              <a:rPr lang="zh-CN" altLang="zh-CN" sz="2600" dirty="0">
                <a:latin typeface="Times New Roman"/>
                <a:ea typeface="华文细黑"/>
                <a:cs typeface="Times New Roman"/>
              </a:rPr>
              <a:t>也不大见到了。诗三百篇在社会上的实际用途缩小了，封建士大夫就逐渐把诗的意义和封建教化的原则联系起来。比如公孙丑问，《伐檀》诗中，为什么君子不耕而食？孟子回答道：</a:t>
            </a:r>
            <a:r>
              <a:rPr lang="en-US" altLang="zh-CN" sz="2600" dirty="0">
                <a:latin typeface="宋体"/>
                <a:ea typeface="华文细黑"/>
                <a:cs typeface="Times New Roman"/>
              </a:rPr>
              <a:t>“</a:t>
            </a:r>
            <a:r>
              <a:rPr lang="zh-CN" altLang="zh-CN" sz="2600" dirty="0">
                <a:latin typeface="Times New Roman"/>
                <a:ea typeface="华文细黑"/>
                <a:cs typeface="Times New Roman"/>
              </a:rPr>
              <a:t>国君用了他，就得到安富尊荣；子弟信从他，就学会孝悌忠信。君子不劳而食，还有谁比他功劳更大呢？</a:t>
            </a:r>
            <a:r>
              <a:rPr lang="en-US" altLang="zh-CN" sz="2600" dirty="0">
                <a:latin typeface="宋体"/>
                <a:ea typeface="华文细黑"/>
                <a:cs typeface="Times New Roman"/>
              </a:rPr>
              <a:t>”</a:t>
            </a:r>
            <a:r>
              <a:rPr lang="zh-CN" altLang="zh-CN" sz="2600" dirty="0">
                <a:latin typeface="Times New Roman"/>
                <a:ea typeface="华文细黑"/>
                <a:cs typeface="Times New Roman"/>
              </a:rPr>
              <a:t>封建统治阶级就是这样</a:t>
            </a:r>
            <a:r>
              <a:rPr lang="en-US" altLang="zh-CN" sz="2600" dirty="0">
                <a:latin typeface="宋体"/>
                <a:ea typeface="华文细黑"/>
                <a:cs typeface="Times New Roman"/>
              </a:rPr>
              <a:t>“</a:t>
            </a:r>
            <a:r>
              <a:rPr lang="zh-CN" altLang="zh-CN" sz="2600" dirty="0">
                <a:latin typeface="Times New Roman"/>
                <a:ea typeface="华文细黑"/>
                <a:cs typeface="Times New Roman"/>
              </a:rPr>
              <a:t>以意逆志</a:t>
            </a:r>
            <a:r>
              <a:rPr lang="en-US" altLang="zh-CN" sz="2600" dirty="0">
                <a:latin typeface="宋体"/>
                <a:ea typeface="华文细黑"/>
                <a:cs typeface="Times New Roman"/>
              </a:rPr>
              <a:t>”</a:t>
            </a:r>
            <a:r>
              <a:rPr lang="zh-CN" altLang="zh-CN" sz="2600" dirty="0">
                <a:latin typeface="Times New Roman"/>
                <a:ea typeface="华文细黑"/>
                <a:cs typeface="Times New Roman"/>
              </a:rPr>
              <a:t>，最后把诗尊为</a:t>
            </a:r>
            <a:r>
              <a:rPr lang="en-US" altLang="zh-CN" sz="2600" dirty="0">
                <a:latin typeface="宋体"/>
                <a:ea typeface="华文细黑"/>
                <a:cs typeface="Times New Roman"/>
              </a:rPr>
              <a:t>“</a:t>
            </a:r>
            <a:r>
              <a:rPr lang="zh-CN" altLang="zh-CN" sz="2600" dirty="0">
                <a:latin typeface="Times New Roman"/>
                <a:ea typeface="华文细黑"/>
                <a:cs typeface="Times New Roman"/>
              </a:rPr>
              <a:t>经</a:t>
            </a:r>
            <a:r>
              <a:rPr lang="en-US" altLang="zh-CN" sz="2600" dirty="0">
                <a:latin typeface="宋体"/>
                <a:ea typeface="华文细黑"/>
                <a:cs typeface="Times New Roman"/>
              </a:rPr>
              <a:t>”</a:t>
            </a:r>
            <a:r>
              <a:rPr lang="zh-CN" altLang="zh-CN" sz="2600" dirty="0">
                <a:latin typeface="Times New Roman"/>
                <a:ea typeface="华文细黑"/>
                <a:cs typeface="Times New Roman"/>
              </a:rPr>
              <a:t>。直到五四运动以后，这部伟大的诗集才冲开了各种乌烟瘴气，在思想和艺术上放射出夺目的光辉</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摘编自中华书局</a:t>
            </a:r>
            <a:r>
              <a:rPr lang="en-US" altLang="zh-CN" sz="2600" dirty="0">
                <a:latin typeface="宋体"/>
                <a:ea typeface="华文细黑"/>
                <a:cs typeface="Times New Roman"/>
              </a:rPr>
              <a:t>“</a:t>
            </a:r>
            <a:r>
              <a:rPr lang="zh-CN" altLang="zh-CN" sz="2600" dirty="0">
                <a:latin typeface="Times New Roman"/>
                <a:ea typeface="华文细黑"/>
                <a:cs typeface="Times New Roman"/>
              </a:rPr>
              <a:t>知识丛书</a:t>
            </a:r>
            <a:r>
              <a:rPr lang="en-US" altLang="zh-CN" sz="2600" dirty="0">
                <a:latin typeface="宋体"/>
                <a:ea typeface="华文细黑"/>
                <a:cs typeface="Times New Roman"/>
              </a:rPr>
              <a:t>”</a:t>
            </a:r>
            <a:r>
              <a:rPr lang="zh-CN" altLang="zh-CN" sz="2600" dirty="0">
                <a:latin typeface="Times New Roman"/>
                <a:ea typeface="华文细黑"/>
                <a:cs typeface="Times New Roman"/>
              </a:rPr>
              <a:t>金开诚《诗经》</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03106"/>
            <a:ext cx="8733982" cy="4934684"/>
          </a:xfrm>
          <a:prstGeom prst="rect">
            <a:avLst/>
          </a:prstGeom>
        </p:spPr>
        <p:txBody>
          <a:bodyPr>
            <a:spAutoFit/>
          </a:bodyPr>
          <a:lstStyle/>
          <a:p>
            <a:pPr algn="just">
              <a:lnSpc>
                <a:spcPct val="150000"/>
              </a:lnSpc>
              <a:spcAft>
                <a:spcPts val="0"/>
              </a:spcAft>
            </a:pPr>
            <a:r>
              <a:rPr lang="zh-CN" altLang="en-US" sz="2600" kern="100" dirty="0">
                <a:latin typeface="Times New Roman"/>
                <a:ea typeface="华文细黑"/>
                <a:cs typeface="Times New Roman"/>
              </a:rPr>
              <a:t>五</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(2014•</a:t>
            </a:r>
            <a:r>
              <a:rPr lang="zh-CN" altLang="en-US" sz="2600" kern="100" dirty="0">
                <a:solidFill>
                  <a:srgbClr val="00B0F0"/>
                </a:solidFill>
                <a:latin typeface="Times New Roman"/>
                <a:ea typeface="华文细黑"/>
                <a:cs typeface="Courier New"/>
              </a:rPr>
              <a:t>新课标全国</a:t>
            </a:r>
            <a:r>
              <a:rPr lang="en-US" altLang="zh-CN" sz="2600" kern="100" dirty="0">
                <a:solidFill>
                  <a:srgbClr val="00B0F0"/>
                </a:solidFill>
                <a:latin typeface="Times New Roman"/>
                <a:ea typeface="华文细黑"/>
                <a:cs typeface="Courier New"/>
              </a:rPr>
              <a:t>Ⅱ</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周代</a:t>
            </a:r>
            <a:r>
              <a:rPr lang="zh-CN" altLang="zh-CN" sz="2600" kern="100" dirty="0">
                <a:latin typeface="Times New Roman"/>
                <a:ea typeface="华文细黑"/>
                <a:cs typeface="Times New Roman"/>
              </a:rPr>
              <a:t>，尽管关于食品安全事件的记载不多，但我们还是看到，由于食品安全关系重大，统治者对此非常重视并作出了特别规定。周代的食品交易是以直接收获采摘的初级农产品为主，所以对农产品的成熟度十分关注。据《礼记》记载，周代对食品交易的规定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五谷不时，果实未熟，不鬻于市。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这是我国历史上最早的关于食品安全管理的记录。</a:t>
            </a:r>
            <a:endParaRPr lang="zh-CN" altLang="zh-CN" sz="1050" kern="100" dirty="0">
              <a:effectLst/>
              <a:latin typeface="宋体"/>
              <a:cs typeface="Courier New"/>
            </a:endParaRPr>
          </a:p>
        </p:txBody>
      </p:sp>
    </p:spTree>
    <p:extLst>
      <p:ext uri="{BB962C8B-B14F-4D97-AF65-F5344CB8AC3E}">
        <p14:creationId xmlns:p14="http://schemas.microsoft.com/office/powerpoint/2010/main" val="25580948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092" y="195486"/>
            <a:ext cx="8762396" cy="4816896"/>
          </a:xfrm>
          <a:prstGeom prst="rect">
            <a:avLst/>
          </a:prstGeom>
        </p:spPr>
        <p:txBody>
          <a:bodyPr wrap="square">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汉唐时期，食品交易活动非常频繁，交易品种十分丰富。为杜绝有毒有害食品流入市场，国家在法律上作出了相应的规定。汉朝《二年律令》规定：</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诸食脯肉，脯肉毒杀、伤、病人者，亟尽孰燔其余。</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当燔弗燔，及吏主者，皆坐脯肉赃，与盗同法。</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即肉类因腐坏等因素可能导致中毒者，应尽快焚毁，否则将处罚当事人及相关官员。唐朝《唐律》规定：</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脯肉有毒，曾经病人，有余者速焚之，违者杖九十。若故与人食并出卖，令人病者，徒</a:t>
            </a:r>
            <a:endParaRPr lang="zh-CN" altLang="zh-CN" sz="1050" kern="100" dirty="0">
              <a:effectLst/>
              <a:latin typeface="宋体"/>
              <a:cs typeface="Courier New"/>
            </a:endParaRPr>
          </a:p>
        </p:txBody>
      </p:sp>
    </p:spTree>
    <p:extLst>
      <p:ext uri="{BB962C8B-B14F-4D97-AF65-F5344CB8AC3E}">
        <p14:creationId xmlns:p14="http://schemas.microsoft.com/office/powerpoint/2010/main" val="25455383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742" y="534615"/>
            <a:ext cx="8647507" cy="3616567"/>
          </a:xfrm>
          <a:prstGeom prst="rect">
            <a:avLst/>
          </a:prstGeom>
        </p:spPr>
        <p:txBody>
          <a:bodyPr>
            <a:spAutoFit/>
          </a:bodyPr>
          <a:lstStyle/>
          <a:p>
            <a:pPr algn="just">
              <a:lnSpc>
                <a:spcPct val="150000"/>
              </a:lnSpc>
            </a:pPr>
            <a:r>
              <a:rPr lang="zh-CN" altLang="zh-CN" sz="2600" kern="100" dirty="0">
                <a:latin typeface="Times New Roman"/>
                <a:ea typeface="华文细黑"/>
                <a:cs typeface="Times New Roman"/>
              </a:rPr>
              <a:t>一年；</a:t>
            </a:r>
            <a:r>
              <a:rPr lang="zh-CN" altLang="zh-CN" sz="2600" kern="100" dirty="0" smtClean="0">
                <a:latin typeface="Times New Roman"/>
                <a:ea typeface="华文细黑"/>
                <a:cs typeface="Times New Roman"/>
              </a:rPr>
              <a:t>以</a:t>
            </a:r>
            <a:r>
              <a:rPr lang="zh-CN" altLang="zh-CN" sz="2600" kern="100" dirty="0" smtClean="0">
                <a:solidFill>
                  <a:prstClr val="black"/>
                </a:solidFill>
                <a:latin typeface="Times New Roman"/>
                <a:ea typeface="华文细黑"/>
                <a:cs typeface="Times New Roman"/>
              </a:rPr>
              <a:t>故</a:t>
            </a:r>
            <a:r>
              <a:rPr lang="zh-CN" altLang="zh-CN" sz="2600" kern="100" dirty="0" smtClean="0">
                <a:latin typeface="Times New Roman"/>
                <a:ea typeface="华文细黑"/>
                <a:cs typeface="Times New Roman"/>
              </a:rPr>
              <a:t>致死</a:t>
            </a:r>
            <a:r>
              <a:rPr lang="zh-CN" altLang="zh-CN" sz="2600" kern="100" dirty="0">
                <a:latin typeface="Times New Roman"/>
                <a:ea typeface="华文细黑"/>
                <a:cs typeface="Times New Roman"/>
              </a:rPr>
              <a:t>者，绞。即人自食致死者，从过失杀人法。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唐律》中可以看到，在唐代，知脯肉有毒不速焚而构成的刑事犯罪分为两种情况，处罚各不相同：一是得知脯肉有毒时，食品的所有者应当立刻焚毁所剩有毒食品，以绝后患，否则杖九十；二是明知脯肉有毒而不立刻焚毁，致人中毒，则视情节及后果加以科罚。</a:t>
            </a:r>
            <a:endParaRPr lang="zh-CN" altLang="zh-CN" sz="1050" kern="100" dirty="0">
              <a:effectLst/>
              <a:latin typeface="宋体"/>
              <a:cs typeface="Courier New"/>
            </a:endParaRPr>
          </a:p>
        </p:txBody>
      </p:sp>
    </p:spTree>
    <p:extLst>
      <p:ext uri="{BB962C8B-B14F-4D97-AF65-F5344CB8AC3E}">
        <p14:creationId xmlns:p14="http://schemas.microsoft.com/office/powerpoint/2010/main" val="8211268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20538"/>
            <a:ext cx="8561888" cy="5066965"/>
          </a:xfrm>
          <a:prstGeom prst="rect">
            <a:avLst/>
          </a:prstGeom>
        </p:spPr>
        <p:txBody>
          <a:bodyPr>
            <a:spAutoFit/>
          </a:bodyPr>
          <a:lstStyle/>
          <a:p>
            <a:pPr algn="just">
              <a:lnSpc>
                <a:spcPct val="14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宋代</a:t>
            </a:r>
            <a:r>
              <a:rPr lang="zh-CN" altLang="zh-CN" sz="2600" dirty="0">
                <a:latin typeface="Times New Roman"/>
                <a:ea typeface="华文细黑"/>
                <a:cs typeface="Times New Roman"/>
              </a:rPr>
              <a:t>，饮食市场空前繁荣。孟元老在《东京梦华录》中，追述了北宋都城开封府的城市风貌，并且以大量笔墨写到饮食业的昌盛，书中共提到一百多家店铺以及相关行会。商品市场的繁荣，不可避免地带来一些问题，一些商贩</a:t>
            </a:r>
            <a:r>
              <a:rPr lang="en-US" altLang="zh-CN" sz="2600" dirty="0">
                <a:latin typeface="宋体"/>
                <a:ea typeface="华文细黑"/>
                <a:cs typeface="Times New Roman"/>
              </a:rPr>
              <a:t>“</a:t>
            </a:r>
            <a:r>
              <a:rPr lang="zh-CN" altLang="zh-CN" sz="2600" dirty="0">
                <a:latin typeface="Times New Roman"/>
                <a:ea typeface="华文细黑"/>
                <a:cs typeface="Times New Roman"/>
              </a:rPr>
              <a:t>以物市于人，敝恶之物，饰为新奇；假伪之物，饰为真实。如绢帛之用胶糊，米麦之增湿润，肉食之灌以水，药材之易以他物</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《袁氏世范》</a:t>
            </a:r>
            <a:r>
              <a:rPr lang="en-US" altLang="zh-CN" sz="2600" dirty="0">
                <a:latin typeface="Times New Roman"/>
                <a:ea typeface="华文细黑"/>
              </a:rPr>
              <a:t>)</a:t>
            </a:r>
            <a:r>
              <a:rPr lang="zh-CN" altLang="zh-CN" sz="2600" dirty="0">
                <a:latin typeface="Times New Roman"/>
                <a:ea typeface="华文细黑"/>
                <a:cs typeface="Times New Roman"/>
              </a:rPr>
              <a:t>。有的不法分子甚至采用鸡塞沙、鹅羊吹气、卖盐杂以灰之类伎俩牟取利润。</a:t>
            </a:r>
            <a:r>
              <a:rPr lang="zh-CN" altLang="zh-CN" sz="2600" dirty="0" smtClean="0">
                <a:latin typeface="Times New Roman"/>
                <a:ea typeface="华文细黑"/>
                <a:cs typeface="Times New Roman"/>
              </a:rPr>
              <a:t>为</a:t>
            </a:r>
            <a:r>
              <a:rPr lang="zh-CN" altLang="zh-CN" sz="2600" dirty="0">
                <a:solidFill>
                  <a:prstClr val="black"/>
                </a:solidFill>
                <a:latin typeface="Times New Roman"/>
                <a:ea typeface="华文细黑"/>
                <a:cs typeface="Times New Roman"/>
              </a:rPr>
              <a:t>了加强对食品掺假、以次充好等现象的监督和管理，宋代</a:t>
            </a:r>
            <a:endParaRPr lang="zh-CN" altLang="zh-CN" sz="1050" kern="100" dirty="0">
              <a:effectLst/>
              <a:latin typeface="宋体"/>
              <a:cs typeface="Courier New"/>
            </a:endParaRPr>
          </a:p>
        </p:txBody>
      </p:sp>
    </p:spTree>
    <p:extLst>
      <p:ext uri="{BB962C8B-B14F-4D97-AF65-F5344CB8AC3E}">
        <p14:creationId xmlns:p14="http://schemas.microsoft.com/office/powerpoint/2010/main" val="9593965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51470"/>
            <a:ext cx="8561888" cy="5066965"/>
          </a:xfrm>
          <a:prstGeom prst="rect">
            <a:avLst/>
          </a:prstGeom>
        </p:spPr>
        <p:txBody>
          <a:bodyPr>
            <a:spAutoFit/>
          </a:bodyPr>
          <a:lstStyle/>
          <a:p>
            <a:pPr algn="just">
              <a:lnSpc>
                <a:spcPct val="140000"/>
              </a:lnSpc>
              <a:spcAft>
                <a:spcPts val="0"/>
              </a:spcAft>
            </a:pPr>
            <a:r>
              <a:rPr lang="zh-CN" altLang="zh-CN" sz="2600" dirty="0" smtClean="0">
                <a:latin typeface="Times New Roman"/>
                <a:ea typeface="华文细黑"/>
                <a:cs typeface="Times New Roman"/>
              </a:rPr>
              <a:t>规定</a:t>
            </a:r>
            <a:r>
              <a:rPr lang="zh-CN" altLang="zh-CN" sz="2600" dirty="0">
                <a:latin typeface="Times New Roman"/>
                <a:ea typeface="华文细黑"/>
                <a:cs typeface="Times New Roman"/>
              </a:rPr>
              <a:t>从业者必须加入行会，而行会必须对商品质量负责。</a:t>
            </a:r>
            <a:r>
              <a:rPr lang="en-US" altLang="zh-CN" sz="2600" dirty="0">
                <a:latin typeface="宋体"/>
                <a:ea typeface="华文细黑"/>
                <a:cs typeface="Times New Roman"/>
              </a:rPr>
              <a:t>“</a:t>
            </a:r>
            <a:r>
              <a:rPr lang="zh-CN" altLang="zh-CN" sz="2600" dirty="0">
                <a:latin typeface="Times New Roman"/>
                <a:ea typeface="华文细黑"/>
                <a:cs typeface="Times New Roman"/>
              </a:rPr>
              <a:t>市肆谓之行者，因官府科索而得此名，不以其物小大，但合充用者，皆置为行，虽医卜亦有职。</a:t>
            </a:r>
            <a:r>
              <a:rPr lang="en-US" altLang="zh-CN" sz="2600" dirty="0">
                <a:latin typeface="宋体"/>
                <a:ea typeface="华文细黑"/>
                <a:cs typeface="Times New Roman"/>
              </a:rPr>
              <a:t>”</a:t>
            </a:r>
            <a:r>
              <a:rPr lang="en-US" altLang="zh-CN" sz="2600" dirty="0">
                <a:latin typeface="Times New Roman"/>
                <a:ea typeface="华文细黑"/>
              </a:rPr>
              <a:t>(</a:t>
            </a:r>
            <a:r>
              <a:rPr lang="zh-CN" altLang="zh-CN" sz="2600" dirty="0">
                <a:latin typeface="Times New Roman"/>
                <a:ea typeface="华文细黑"/>
                <a:cs typeface="Times New Roman"/>
              </a:rPr>
              <a:t>《都城纪胜》</a:t>
            </a:r>
            <a:r>
              <a:rPr lang="en-US" altLang="zh-CN" sz="2600" dirty="0">
                <a:latin typeface="Times New Roman"/>
                <a:ea typeface="华文细黑"/>
              </a:rPr>
              <a:t>)</a:t>
            </a:r>
            <a:r>
              <a:rPr lang="zh-CN" altLang="zh-CN" sz="2600" dirty="0">
                <a:latin typeface="Times New Roman"/>
                <a:ea typeface="华文细黑"/>
                <a:cs typeface="Times New Roman"/>
              </a:rPr>
              <a:t>商人们依经营类型组成行会，商铺、手工业和其他服务性行业的相关人员必须加入行会组织，并按行业登记在籍，否则就不能从业经营。各个行会对生产经营的商品质量进行把关，行会的首领作为担保人，负责评定物价和监察不法行为。除了由行会把关外，宋代法律也继承了《唐律》的规定，对有毒有害食品的销售者予以严惩。</a:t>
            </a:r>
            <a:endParaRPr lang="zh-CN" altLang="zh-CN" sz="1050" kern="100" dirty="0">
              <a:effectLst/>
              <a:latin typeface="宋体"/>
              <a:cs typeface="Courier New"/>
            </a:endParaRPr>
          </a:p>
        </p:txBody>
      </p:sp>
    </p:spTree>
    <p:extLst>
      <p:ext uri="{BB962C8B-B14F-4D97-AF65-F5344CB8AC3E}">
        <p14:creationId xmlns:p14="http://schemas.microsoft.com/office/powerpoint/2010/main" val="16416060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7878" y="1131590"/>
            <a:ext cx="7828475" cy="2400657"/>
          </a:xfrm>
          <a:prstGeom prst="rect">
            <a:avLst/>
          </a:prstGeom>
        </p:spPr>
        <p:txBody>
          <a:bodyPr>
            <a:spAutoFit/>
          </a:bodyPr>
          <a:lstStyle/>
          <a:p>
            <a:pPr algn="just">
              <a:lnSpc>
                <a:spcPts val="45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上述</a:t>
            </a:r>
            <a:r>
              <a:rPr lang="zh-CN" altLang="zh-CN" sz="2600" dirty="0">
                <a:latin typeface="Times New Roman"/>
                <a:ea typeface="华文细黑"/>
                <a:cs typeface="Times New Roman"/>
              </a:rPr>
              <a:t>朝代对食品流通的安全管理及有关法律举措，可以给我们很多启示，也可以为现今我国食品质量和安全监管模式的合理构建提供新的思路和路径选择</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ts val="4500"/>
              </a:lnSpc>
            </a:pPr>
            <a:r>
              <a:rPr lang="en-US" altLang="zh-CN" sz="2600" dirty="0" smtClean="0">
                <a:latin typeface="Times New Roman"/>
                <a:ea typeface="华文细黑"/>
              </a:rPr>
              <a:t>                  (</a:t>
            </a:r>
            <a:r>
              <a:rPr lang="zh-CN" altLang="zh-CN" sz="2600" dirty="0">
                <a:latin typeface="Times New Roman"/>
                <a:ea typeface="华文细黑"/>
                <a:cs typeface="Times New Roman"/>
              </a:rPr>
              <a:t>摘编自张炜达《古代食品安全监管述略》</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42317999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5279" y="635154"/>
            <a:ext cx="8393185" cy="3554819"/>
          </a:xfrm>
          <a:prstGeom prst="rect">
            <a:avLst/>
          </a:prstGeom>
        </p:spPr>
        <p:txBody>
          <a:bodyPr>
            <a:spAutoFit/>
          </a:bodyPr>
          <a:lstStyle/>
          <a:p>
            <a:pPr algn="just">
              <a:lnSpc>
                <a:spcPts val="4500"/>
              </a:lnSpc>
              <a:spcAft>
                <a:spcPts val="0"/>
              </a:spcAft>
            </a:pPr>
            <a:r>
              <a:rPr lang="zh-CN" altLang="zh-CN" sz="2600" kern="100" dirty="0" smtClean="0">
                <a:latin typeface="Batang"/>
                <a:ea typeface="华文细黑"/>
                <a:cs typeface="Batang"/>
              </a:rPr>
              <a:t>►</a:t>
            </a:r>
            <a:r>
              <a:rPr lang="zh-CN" altLang="zh-CN" sz="2600" kern="100" dirty="0" smtClean="0">
                <a:latin typeface="Times New Roman"/>
                <a:ea typeface="华文细黑"/>
                <a:cs typeface="Times New Roman"/>
              </a:rPr>
              <a:t>整体把握</a:t>
            </a:r>
            <a:endParaRPr lang="zh-CN" altLang="zh-CN" sz="1050" kern="100" dirty="0" smtClean="0">
              <a:latin typeface="宋体"/>
              <a:cs typeface="Courier New"/>
            </a:endParaRPr>
          </a:p>
          <a:p>
            <a:pPr algn="just">
              <a:lnSpc>
                <a:spcPts val="4500"/>
              </a:lnSpc>
              <a:spcAft>
                <a:spcPts val="0"/>
              </a:spcAft>
            </a:pPr>
            <a:r>
              <a:rPr lang="en-US" altLang="zh-CN" sz="2600" dirty="0">
                <a:latin typeface="Times New Roman"/>
                <a:ea typeface="华文细黑"/>
              </a:rPr>
              <a:t>1.</a:t>
            </a:r>
            <a:r>
              <a:rPr lang="zh-CN" altLang="en-US" sz="2600" dirty="0">
                <a:latin typeface="Times New Roman"/>
                <a:ea typeface="华文细黑"/>
              </a:rPr>
              <a:t>本文的论述中心是什么？</a:t>
            </a:r>
            <a:endParaRPr lang="zh-CN" altLang="zh-CN" sz="1050" kern="100" dirty="0" smtClean="0">
              <a:latin typeface="宋体"/>
              <a:cs typeface="Courier New"/>
            </a:endParaRPr>
          </a:p>
          <a:p>
            <a:pPr algn="just">
              <a:lnSpc>
                <a:spcPts val="45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en-US" sz="2600" kern="100" dirty="0">
                <a:solidFill>
                  <a:schemeClr val="accent6">
                    <a:lumMod val="75000"/>
                  </a:schemeClr>
                </a:solidFill>
                <a:latin typeface="Times New Roman"/>
                <a:ea typeface="华文细黑"/>
                <a:cs typeface="Times New Roman"/>
              </a:rPr>
              <a:t>本文以中国古代政府的食品安全监管为话题，阐述了我国古代从周至宋代政府在食品安全监管方面的法律规定及举措，以及对于我们今天如何进行食品安全监管的启示。</a:t>
            </a:r>
            <a:endParaRPr lang="zh-CN" altLang="zh-CN" sz="1050" kern="100" dirty="0" smtClean="0">
              <a:solidFill>
                <a:schemeClr val="accent6">
                  <a:lumMod val="75000"/>
                </a:schemeClr>
              </a:solidFill>
              <a:latin typeface="宋体"/>
              <a:cs typeface="Courier New"/>
            </a:endParaRPr>
          </a:p>
        </p:txBody>
      </p:sp>
    </p:spTree>
    <p:extLst>
      <p:ext uri="{BB962C8B-B14F-4D97-AF65-F5344CB8AC3E}">
        <p14:creationId xmlns:p14="http://schemas.microsoft.com/office/powerpoint/2010/main" val="209482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7221" y="706700"/>
            <a:ext cx="8561888" cy="2657138"/>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2.</a:t>
            </a:r>
            <a:r>
              <a:rPr lang="zh-CN" altLang="en-US" sz="2600" kern="100" dirty="0">
                <a:latin typeface="Times New Roman"/>
                <a:ea typeface="华文细黑"/>
                <a:cs typeface="Courier New"/>
              </a:rPr>
              <a:t>本文的论述思路是怎样的？</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en-US" sz="2600" dirty="0">
                <a:solidFill>
                  <a:schemeClr val="accent6">
                    <a:lumMod val="75000"/>
                  </a:schemeClr>
                </a:solidFill>
                <a:latin typeface="Times New Roman"/>
                <a:ea typeface="华文细黑"/>
                <a:cs typeface="Times New Roman"/>
              </a:rPr>
              <a:t>全文共四段，按照先分后总的思路写作：</a:t>
            </a:r>
            <a:r>
              <a:rPr lang="en-US" altLang="zh-CN" sz="2600" dirty="0">
                <a:solidFill>
                  <a:schemeClr val="accent6">
                    <a:lumMod val="75000"/>
                  </a:schemeClr>
                </a:solidFill>
                <a:latin typeface="Times New Roman"/>
                <a:ea typeface="华文细黑"/>
                <a:cs typeface="Times New Roman"/>
              </a:rPr>
              <a:t>1</a:t>
            </a:r>
            <a:r>
              <a:rPr lang="zh-CN" altLang="en-US" sz="2600" dirty="0">
                <a:solidFill>
                  <a:schemeClr val="accent6">
                    <a:lumMod val="75000"/>
                  </a:schemeClr>
                </a:solidFill>
                <a:latin typeface="Times New Roman"/>
                <a:ea typeface="华文细黑"/>
                <a:cs typeface="Times New Roman"/>
              </a:rPr>
              <a:t>～</a:t>
            </a:r>
            <a:r>
              <a:rPr lang="en-US" altLang="zh-CN" sz="2600" dirty="0">
                <a:solidFill>
                  <a:schemeClr val="accent6">
                    <a:lumMod val="75000"/>
                  </a:schemeClr>
                </a:solidFill>
                <a:latin typeface="Times New Roman"/>
                <a:ea typeface="华文细黑"/>
                <a:cs typeface="Times New Roman"/>
              </a:rPr>
              <a:t>3</a:t>
            </a:r>
            <a:r>
              <a:rPr lang="zh-CN" altLang="en-US" sz="2600" dirty="0">
                <a:solidFill>
                  <a:schemeClr val="accent6">
                    <a:lumMod val="75000"/>
                  </a:schemeClr>
                </a:solidFill>
                <a:latin typeface="Times New Roman"/>
                <a:ea typeface="华文细黑"/>
                <a:cs typeface="Times New Roman"/>
              </a:rPr>
              <a:t>段分别阐述了我国古代周、汉唐及宋代封建政府在食品安全监管方面的法律规定、举措；最后一段总结，点明写作目的。</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96928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858" y="178760"/>
            <a:ext cx="8998630" cy="4893647"/>
          </a:xfrm>
          <a:prstGeom prst="rect">
            <a:avLst/>
          </a:prstGeom>
        </p:spPr>
        <p:txBody>
          <a:bodyPr>
            <a:spAutoFit/>
          </a:bodyPr>
          <a:lstStyle/>
          <a:p>
            <a:pPr algn="just">
              <a:lnSpc>
                <a:spcPct val="130000"/>
              </a:lnSpc>
              <a:spcAft>
                <a:spcPts val="0"/>
              </a:spcAft>
            </a:pPr>
            <a:r>
              <a:rPr lang="zh-CN" altLang="zh-CN" sz="2400" kern="100" dirty="0">
                <a:latin typeface="Batang"/>
                <a:ea typeface="华文细黑"/>
                <a:cs typeface="Batang"/>
              </a:rPr>
              <a:t>►</a:t>
            </a:r>
            <a:r>
              <a:rPr lang="zh-CN" altLang="zh-CN" sz="2400" kern="100" dirty="0">
                <a:latin typeface="Times New Roman"/>
                <a:ea typeface="华文细黑"/>
                <a:cs typeface="Times New Roman"/>
              </a:rPr>
              <a:t>问题研读</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下列关于原文第一、二两段内容的表述，不正确的一项是</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　　</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A.</a:t>
            </a:r>
            <a:r>
              <a:rPr lang="zh-CN" altLang="zh-CN" sz="2400" kern="100" dirty="0">
                <a:latin typeface="Times New Roman"/>
                <a:ea typeface="华文细黑"/>
                <a:cs typeface="Times New Roman"/>
              </a:rPr>
              <a:t>周代统治者严禁未成熟的果实和谷物进入流通市场，以防止</a:t>
            </a:r>
            <a:r>
              <a:rPr lang="zh-CN" altLang="zh-CN" sz="2400" kern="100" dirty="0" smtClean="0">
                <a:latin typeface="Times New Roman"/>
                <a:ea typeface="华文细黑"/>
                <a:cs typeface="Times New Roman"/>
              </a:rPr>
              <a:t>此</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类</a:t>
            </a:r>
            <a:r>
              <a:rPr lang="zh-CN" altLang="zh-CN" sz="2400" kern="100" dirty="0">
                <a:latin typeface="Times New Roman"/>
                <a:ea typeface="华文细黑"/>
                <a:cs typeface="Times New Roman"/>
              </a:rPr>
              <a:t>初级农产品引起食品安全方面的问题。</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B.</a:t>
            </a:r>
            <a:r>
              <a:rPr lang="zh-CN" altLang="zh-CN" sz="2400" kern="100" dirty="0">
                <a:latin typeface="Times New Roman"/>
                <a:ea typeface="华文细黑"/>
                <a:cs typeface="Times New Roman"/>
              </a:rPr>
              <a:t>《二年律令》与《唐律》都规定，凡出现因脯肉有毒而致人</a:t>
            </a:r>
            <a:r>
              <a:rPr lang="zh-CN" altLang="zh-CN" sz="2400" kern="100" dirty="0" smtClean="0">
                <a:latin typeface="Times New Roman"/>
                <a:ea typeface="华文细黑"/>
                <a:cs typeface="Times New Roman"/>
              </a:rPr>
              <a:t>生病</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的</a:t>
            </a:r>
            <a:r>
              <a:rPr lang="zh-CN" altLang="zh-CN" sz="2400" kern="100" dirty="0">
                <a:latin typeface="Times New Roman"/>
                <a:ea typeface="华文细黑"/>
                <a:cs typeface="Times New Roman"/>
              </a:rPr>
              <a:t>情况，食品所有者应当立刻焚毁剩余的肉食。</a:t>
            </a:r>
            <a:endParaRPr lang="zh-CN" altLang="zh-CN" sz="2400" kern="100" dirty="0">
              <a:latin typeface="宋体"/>
              <a:cs typeface="Courier New"/>
            </a:endParaRPr>
          </a:p>
          <a:p>
            <a:pPr algn="just">
              <a:lnSpc>
                <a:spcPct val="130000"/>
              </a:lnSpc>
              <a:spcAft>
                <a:spcPts val="0"/>
              </a:spcAft>
            </a:pPr>
            <a:r>
              <a:rPr lang="en-US" altLang="zh-CN" sz="2400" kern="100" dirty="0">
                <a:latin typeface="Times New Roman"/>
                <a:ea typeface="华文细黑"/>
                <a:cs typeface="Courier New"/>
              </a:rPr>
              <a:t>C.</a:t>
            </a:r>
            <a:r>
              <a:rPr lang="zh-CN" altLang="zh-CN" sz="2400" kern="100" dirty="0">
                <a:latin typeface="Times New Roman"/>
                <a:ea typeface="华文细黑"/>
                <a:cs typeface="Times New Roman"/>
              </a:rPr>
              <a:t>《二年律令》中的规定注重对主使官员责任的追究，而</a:t>
            </a:r>
            <a:r>
              <a:rPr lang="zh-CN" altLang="zh-CN" sz="2400" kern="100" dirty="0" smtClean="0">
                <a:latin typeface="Times New Roman"/>
                <a:ea typeface="华文细黑"/>
                <a:cs typeface="Times New Roman"/>
              </a:rPr>
              <a:t>《唐律》</a:t>
            </a:r>
            <a:r>
              <a:rPr lang="en-US" altLang="zh-CN" sz="2400" kern="100" dirty="0" smtClean="0">
                <a:latin typeface="Times New Roman"/>
                <a:ea typeface="华文细黑"/>
                <a:cs typeface="Times New Roman"/>
              </a:rPr>
              <a:t/>
            </a:r>
            <a:br>
              <a:rPr lang="en-US" altLang="zh-CN" sz="2400" kern="100" dirty="0" smtClean="0">
                <a:latin typeface="Times New Roman"/>
                <a:ea typeface="华文细黑"/>
                <a:cs typeface="Times New Roman"/>
              </a:rPr>
            </a:b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则</a:t>
            </a:r>
            <a:r>
              <a:rPr lang="zh-CN" altLang="zh-CN" sz="2400" kern="100" dirty="0">
                <a:latin typeface="Times New Roman"/>
                <a:ea typeface="华文细黑"/>
                <a:cs typeface="Times New Roman"/>
              </a:rPr>
              <a:t>更加强调对伤害生命的犯罪行为的追究。</a:t>
            </a:r>
            <a:endParaRPr lang="zh-CN" altLang="zh-CN" sz="2400" kern="100" dirty="0">
              <a:latin typeface="宋体"/>
              <a:cs typeface="Courier New"/>
            </a:endParaRPr>
          </a:p>
          <a:p>
            <a:pPr>
              <a:lnSpc>
                <a:spcPct val="130000"/>
              </a:lnSpc>
            </a:pPr>
            <a:r>
              <a:rPr lang="en-US" altLang="zh-CN" sz="2400" dirty="0">
                <a:latin typeface="Times New Roman"/>
                <a:ea typeface="华文细黑"/>
              </a:rPr>
              <a:t>D.</a:t>
            </a:r>
            <a:r>
              <a:rPr lang="zh-CN" altLang="zh-CN" sz="2400" dirty="0">
                <a:latin typeface="Times New Roman"/>
                <a:ea typeface="华文细黑"/>
                <a:cs typeface="Times New Roman"/>
              </a:rPr>
              <a:t>《唐律》规定，明知脯肉有毒而不立刻焚毁，并故意将脯肉</a:t>
            </a:r>
            <a:r>
              <a:rPr lang="zh-CN" altLang="zh-CN" sz="2400" dirty="0" smtClean="0">
                <a:latin typeface="Times New Roman"/>
                <a:ea typeface="华文细黑"/>
                <a:cs typeface="Times New Roman"/>
              </a:rPr>
              <a:t>给</a:t>
            </a:r>
            <a:r>
              <a:rPr lang="en-US" altLang="zh-CN" sz="2400" dirty="0" smtClean="0">
                <a:latin typeface="Times New Roman"/>
                <a:ea typeface="华文细黑"/>
                <a:cs typeface="Times New Roman"/>
              </a:rPr>
              <a:t/>
            </a:r>
            <a:br>
              <a:rPr lang="en-US" altLang="zh-CN" sz="2400" dirty="0" smtClean="0">
                <a:latin typeface="Times New Roman"/>
                <a:ea typeface="华文细黑"/>
                <a:cs typeface="Times New Roman"/>
              </a:rPr>
            </a:b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人</a:t>
            </a:r>
            <a:r>
              <a:rPr lang="zh-CN" altLang="zh-CN" sz="2400" dirty="0">
                <a:latin typeface="Times New Roman"/>
                <a:ea typeface="华文细黑"/>
                <a:cs typeface="Times New Roman"/>
              </a:rPr>
              <a:t>吃或出售，而致人生病者，要判处徒刑一年。</a:t>
            </a:r>
            <a:endParaRPr lang="zh-CN" altLang="zh-CN" sz="2400" kern="100" dirty="0">
              <a:latin typeface="宋体"/>
              <a:cs typeface="Courier New"/>
            </a:endParaRPr>
          </a:p>
        </p:txBody>
      </p:sp>
    </p:spTree>
    <p:extLst>
      <p:ext uri="{BB962C8B-B14F-4D97-AF65-F5344CB8AC3E}">
        <p14:creationId xmlns:p14="http://schemas.microsoft.com/office/powerpoint/2010/main" val="11033235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854" y="318591"/>
            <a:ext cx="8821322" cy="3693319"/>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本题从断章取义的角度设误考查筛选并整合文中信息。</a:t>
            </a:r>
            <a:r>
              <a:rPr lang="en-US" altLang="zh-CN" sz="2600" dirty="0">
                <a:latin typeface="宋体"/>
                <a:ea typeface="华文细黑"/>
                <a:cs typeface="Times New Roman"/>
              </a:rPr>
              <a:t>“</a:t>
            </a:r>
            <a:r>
              <a:rPr lang="zh-CN" altLang="zh-CN" sz="2600" dirty="0">
                <a:latin typeface="Times New Roman"/>
                <a:ea typeface="华文细黑"/>
                <a:cs typeface="Times New Roman"/>
              </a:rPr>
              <a:t>《二年律令》中的规定注重对主使官员责任的追究</a:t>
            </a:r>
            <a:r>
              <a:rPr lang="en-US" altLang="zh-CN" sz="2600" dirty="0">
                <a:latin typeface="宋体"/>
                <a:ea typeface="华文细黑"/>
                <a:cs typeface="Times New Roman"/>
              </a:rPr>
              <a:t>”</a:t>
            </a:r>
            <a:r>
              <a:rPr lang="zh-CN" altLang="zh-CN" sz="2600" dirty="0">
                <a:latin typeface="Times New Roman"/>
                <a:ea typeface="华文细黑"/>
                <a:cs typeface="Times New Roman"/>
              </a:rPr>
              <a:t>错，原文第二段中说：</a:t>
            </a:r>
            <a:r>
              <a:rPr lang="en-US" altLang="zh-CN" sz="2600" dirty="0">
                <a:latin typeface="宋体"/>
                <a:ea typeface="华文细黑"/>
                <a:cs typeface="Times New Roman"/>
              </a:rPr>
              <a:t>“</a:t>
            </a:r>
            <a:r>
              <a:rPr lang="zh-CN" altLang="zh-CN" sz="2600" dirty="0">
                <a:latin typeface="Times New Roman"/>
                <a:ea typeface="华文细黑"/>
                <a:cs typeface="Times New Roman"/>
              </a:rPr>
              <a:t>即肉类因腐坏等因素可能导致中毒者，应尽快焚毁，否则将处罚当事人及相关官员</a:t>
            </a:r>
            <a:r>
              <a:rPr lang="en-US" altLang="zh-CN" sz="2600" dirty="0">
                <a:latin typeface="宋体"/>
                <a:ea typeface="华文细黑"/>
                <a:cs typeface="Times New Roman"/>
              </a:rPr>
              <a:t>”</a:t>
            </a:r>
            <a:r>
              <a:rPr lang="zh-CN" altLang="zh-CN" sz="2600" dirty="0">
                <a:latin typeface="Times New Roman"/>
                <a:ea typeface="华文细黑"/>
                <a:cs typeface="Times New Roman"/>
              </a:rPr>
              <a:t>，是将处罚</a:t>
            </a:r>
            <a:r>
              <a:rPr lang="en-US" altLang="zh-CN" sz="2600" dirty="0">
                <a:latin typeface="宋体"/>
                <a:ea typeface="华文细黑"/>
                <a:cs typeface="Times New Roman"/>
              </a:rPr>
              <a:t>“</a:t>
            </a:r>
            <a:r>
              <a:rPr lang="zh-CN" altLang="zh-CN" sz="2600" dirty="0">
                <a:latin typeface="Times New Roman"/>
                <a:ea typeface="华文细黑"/>
                <a:cs typeface="Times New Roman"/>
              </a:rPr>
              <a:t>当事人及相关官员</a:t>
            </a:r>
            <a:r>
              <a:rPr lang="en-US" altLang="zh-CN" sz="2600" dirty="0">
                <a:latin typeface="宋体"/>
                <a:ea typeface="华文细黑"/>
                <a:cs typeface="Times New Roman"/>
              </a:rPr>
              <a:t>”</a:t>
            </a:r>
            <a:r>
              <a:rPr lang="zh-CN" altLang="zh-CN" sz="2600" dirty="0">
                <a:latin typeface="Times New Roman"/>
                <a:ea typeface="华文细黑"/>
                <a:cs typeface="Times New Roman"/>
              </a:rPr>
              <a:t>，而没有说追究主使官员的责任。</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C</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47299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3890"/>
            <a:ext cx="8511387" cy="3939540"/>
          </a:xfrm>
          <a:prstGeom prst="rect">
            <a:avLst/>
          </a:prstGeom>
          <a:noFill/>
        </p:spPr>
        <p:txBody>
          <a:bodyPr wrap="square" rtlCol="0">
            <a:spAutoFit/>
          </a:bodyPr>
          <a:lstStyle/>
          <a:p>
            <a:pPr algn="just">
              <a:lnSpc>
                <a:spcPts val="5000"/>
              </a:lnSpc>
              <a:spcAft>
                <a:spcPts val="0"/>
              </a:spcAft>
            </a:pPr>
            <a:r>
              <a:rPr lang="zh-CN" altLang="zh-CN" sz="2500" kern="100" dirty="0">
                <a:latin typeface="Batang"/>
                <a:ea typeface="华文细黑"/>
                <a:cs typeface="Batang"/>
              </a:rPr>
              <a:t>►</a:t>
            </a:r>
            <a:r>
              <a:rPr lang="zh-CN" altLang="zh-CN" sz="2500" kern="100" dirty="0">
                <a:latin typeface="Times New Roman"/>
                <a:ea typeface="华文细黑"/>
                <a:cs typeface="Times New Roman"/>
              </a:rPr>
              <a:t>整体把握</a:t>
            </a:r>
            <a:endParaRPr lang="zh-CN" altLang="zh-CN" sz="2500" kern="100" dirty="0">
              <a:latin typeface="宋体"/>
              <a:cs typeface="Courier New"/>
            </a:endParaRPr>
          </a:p>
          <a:p>
            <a:pPr algn="just">
              <a:lnSpc>
                <a:spcPts val="5000"/>
              </a:lnSpc>
              <a:spcAft>
                <a:spcPts val="0"/>
              </a:spcAft>
            </a:pPr>
            <a:r>
              <a:rPr lang="en-US" altLang="zh-CN" sz="2400" dirty="0">
                <a:latin typeface="Times New Roman"/>
                <a:ea typeface="华文细黑"/>
              </a:rPr>
              <a:t>1.</a:t>
            </a:r>
            <a:r>
              <a:rPr lang="zh-CN" altLang="zh-CN" sz="2400" dirty="0">
                <a:latin typeface="Times New Roman"/>
                <a:ea typeface="华文细黑"/>
                <a:cs typeface="Times New Roman"/>
              </a:rPr>
              <a:t>本文的论述中心是什么？</a:t>
            </a:r>
            <a:endParaRPr lang="zh-CN" altLang="zh-CN" sz="2500" kern="100" dirty="0">
              <a:latin typeface="宋体"/>
              <a:cs typeface="Courier New"/>
            </a:endParaRPr>
          </a:p>
          <a:p>
            <a:pPr algn="just">
              <a:lnSpc>
                <a:spcPts val="5000"/>
              </a:lnSpc>
              <a:spcAft>
                <a:spcPts val="0"/>
              </a:spcAft>
            </a:pPr>
            <a:r>
              <a:rPr lang="zh-CN" altLang="zh-CN" sz="2500" kern="100" dirty="0">
                <a:solidFill>
                  <a:srgbClr val="0000FF"/>
                </a:solidFill>
                <a:latin typeface="Times New Roman"/>
                <a:ea typeface="华文细黑"/>
                <a:cs typeface="Times New Roman"/>
              </a:rPr>
              <a:t>答案</a:t>
            </a:r>
            <a:r>
              <a:rPr lang="zh-CN" altLang="zh-CN" sz="2500" kern="100" dirty="0">
                <a:latin typeface="Times New Roman"/>
                <a:ea typeface="华文细黑"/>
                <a:cs typeface="Times New Roman"/>
              </a:rPr>
              <a:t>　</a:t>
            </a:r>
            <a:r>
              <a:rPr lang="zh-CN" altLang="en-US" sz="2500" kern="100" dirty="0">
                <a:solidFill>
                  <a:schemeClr val="accent6">
                    <a:lumMod val="75000"/>
                  </a:schemeClr>
                </a:solidFill>
                <a:latin typeface="Times New Roman"/>
                <a:ea typeface="华文细黑"/>
                <a:cs typeface="Times New Roman"/>
              </a:rPr>
              <a:t>这篇社科论文讲述了</a:t>
            </a:r>
            <a:r>
              <a:rPr lang="en-US" altLang="zh-CN" sz="2500" kern="100" dirty="0">
                <a:solidFill>
                  <a:schemeClr val="accent6">
                    <a:lumMod val="75000"/>
                  </a:schemeClr>
                </a:solidFill>
                <a:latin typeface="Times New Roman"/>
                <a:ea typeface="华文细黑"/>
                <a:cs typeface="Times New Roman"/>
              </a:rPr>
              <a:t>《</a:t>
            </a:r>
            <a:r>
              <a:rPr lang="zh-CN" altLang="en-US" sz="2500" kern="100" dirty="0">
                <a:solidFill>
                  <a:schemeClr val="accent6">
                    <a:lumMod val="75000"/>
                  </a:schemeClr>
                </a:solidFill>
                <a:latin typeface="Times New Roman"/>
                <a:ea typeface="华文细黑"/>
                <a:cs typeface="Times New Roman"/>
              </a:rPr>
              <a:t>诗经</a:t>
            </a:r>
            <a:r>
              <a:rPr lang="en-US" altLang="zh-CN" sz="2500" kern="100" dirty="0">
                <a:solidFill>
                  <a:schemeClr val="accent6">
                    <a:lumMod val="75000"/>
                  </a:schemeClr>
                </a:solidFill>
                <a:latin typeface="Times New Roman"/>
                <a:ea typeface="华文细黑"/>
                <a:cs typeface="Times New Roman"/>
              </a:rPr>
              <a:t>》</a:t>
            </a:r>
            <a:r>
              <a:rPr lang="zh-CN" altLang="en-US" sz="2500" kern="100" dirty="0">
                <a:solidFill>
                  <a:schemeClr val="accent6">
                    <a:lumMod val="75000"/>
                  </a:schemeClr>
                </a:solidFill>
                <a:latin typeface="Times New Roman"/>
                <a:ea typeface="华文细黑"/>
                <a:cs typeface="Times New Roman"/>
              </a:rPr>
              <a:t>由</a:t>
            </a:r>
            <a:r>
              <a:rPr lang="zh-CN" altLang="en-US" sz="2500" kern="100" dirty="0">
                <a:solidFill>
                  <a:schemeClr val="accent6">
                    <a:lumMod val="75000"/>
                  </a:schemeClr>
                </a:solidFill>
                <a:latin typeface="+mj-ea"/>
                <a:ea typeface="+mj-ea"/>
                <a:cs typeface="Times New Roman"/>
              </a:rPr>
              <a:t>“</a:t>
            </a:r>
            <a:r>
              <a:rPr lang="zh-CN" altLang="en-US" sz="2500" kern="100" dirty="0">
                <a:solidFill>
                  <a:schemeClr val="accent6">
                    <a:lumMod val="75000"/>
                  </a:schemeClr>
                </a:solidFill>
                <a:latin typeface="Times New Roman"/>
                <a:ea typeface="华文细黑"/>
                <a:cs typeface="Times New Roman"/>
              </a:rPr>
              <a:t>诗”到“经”再到“诗”的地位、用途的演变过程，重点论述了在封建社会尤其在西周时期的三方面实际用途及使用的主要方式：献诗陈志和赋诗言志。</a:t>
            </a:r>
            <a:endParaRPr lang="zh-CN" altLang="zh-CN" sz="25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62734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5872" y="674132"/>
            <a:ext cx="8393185" cy="2977738"/>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该题考查对文中重要语句的理解。题干为</a:t>
            </a:r>
            <a:r>
              <a:rPr lang="en-US" altLang="zh-CN" sz="2600" dirty="0">
                <a:latin typeface="宋体"/>
                <a:ea typeface="华文细黑"/>
                <a:cs typeface="Times New Roman"/>
              </a:rPr>
              <a:t>“</a:t>
            </a:r>
            <a:r>
              <a:rPr lang="zh-CN" altLang="zh-CN" sz="2600" dirty="0">
                <a:latin typeface="Times New Roman"/>
                <a:ea typeface="华文细黑"/>
                <a:cs typeface="Times New Roman"/>
              </a:rPr>
              <a:t>负选</a:t>
            </a:r>
            <a:r>
              <a:rPr lang="en-US" altLang="zh-CN" sz="2600" dirty="0">
                <a:latin typeface="宋体"/>
                <a:ea typeface="华文细黑"/>
                <a:cs typeface="Times New Roman"/>
              </a:rPr>
              <a:t>”</a:t>
            </a:r>
            <a:r>
              <a:rPr lang="zh-CN" altLang="zh-CN" sz="2600" dirty="0">
                <a:latin typeface="Times New Roman"/>
                <a:ea typeface="华文细黑"/>
                <a:cs typeface="Times New Roman"/>
              </a:rPr>
              <a:t>型。</a:t>
            </a:r>
            <a:r>
              <a:rPr lang="en-US" altLang="zh-CN" sz="2600" dirty="0">
                <a:latin typeface="Times New Roman"/>
                <a:ea typeface="华文细黑"/>
              </a:rPr>
              <a:t>C</a:t>
            </a:r>
            <a:r>
              <a:rPr lang="zh-CN" altLang="zh-CN" sz="2600" dirty="0">
                <a:latin typeface="Times New Roman"/>
                <a:ea typeface="华文细黑"/>
                <a:cs typeface="Times New Roman"/>
              </a:rPr>
              <a:t>项错在前半部分</a:t>
            </a:r>
            <a:r>
              <a:rPr lang="en-US" altLang="zh-CN" sz="2600" dirty="0">
                <a:latin typeface="宋体"/>
                <a:ea typeface="华文细黑"/>
                <a:cs typeface="Times New Roman"/>
              </a:rPr>
              <a:t>“</a:t>
            </a:r>
            <a:r>
              <a:rPr lang="zh-CN" altLang="zh-CN" sz="2600" dirty="0">
                <a:latin typeface="Times New Roman"/>
                <a:ea typeface="华文细黑"/>
                <a:cs typeface="Times New Roman"/>
              </a:rPr>
              <a:t>注重对主使官员责任的追究</a:t>
            </a:r>
            <a:r>
              <a:rPr lang="en-US" altLang="zh-CN" sz="2600" dirty="0">
                <a:latin typeface="宋体"/>
                <a:ea typeface="华文细黑"/>
                <a:cs typeface="Times New Roman"/>
              </a:rPr>
              <a:t>”</a:t>
            </a:r>
            <a:r>
              <a:rPr lang="zh-CN" altLang="zh-CN" sz="2600" dirty="0">
                <a:latin typeface="Times New Roman"/>
                <a:ea typeface="华文细黑"/>
                <a:cs typeface="Times New Roman"/>
              </a:rPr>
              <a:t>，由原文可知，相关官员责任为</a:t>
            </a:r>
            <a:r>
              <a:rPr lang="en-US" altLang="zh-CN" sz="2600" dirty="0">
                <a:latin typeface="宋体"/>
                <a:ea typeface="华文细黑"/>
                <a:cs typeface="Times New Roman"/>
              </a:rPr>
              <a:t>“</a:t>
            </a:r>
            <a:r>
              <a:rPr lang="zh-CN" altLang="zh-CN" sz="2600" dirty="0">
                <a:latin typeface="Times New Roman"/>
                <a:ea typeface="华文细黑"/>
                <a:cs typeface="Times New Roman"/>
              </a:rPr>
              <a:t>连坐</a:t>
            </a:r>
            <a:r>
              <a:rPr lang="en-US" altLang="zh-CN" sz="2600" dirty="0">
                <a:latin typeface="宋体"/>
                <a:ea typeface="华文细黑"/>
                <a:cs typeface="Times New Roman"/>
              </a:rPr>
              <a:t>”</a:t>
            </a:r>
            <a:r>
              <a:rPr lang="zh-CN" altLang="zh-CN" sz="2600" dirty="0">
                <a:latin typeface="Times New Roman"/>
                <a:ea typeface="华文细黑"/>
                <a:cs typeface="Times New Roman"/>
              </a:rPr>
              <a:t>。最近两年的高考题都考查了对引文中文言词汇的理解，要予以关注。</a:t>
            </a:r>
            <a:endParaRPr lang="zh-CN" altLang="zh-CN" sz="1050" kern="100" dirty="0">
              <a:latin typeface="宋体"/>
              <a:cs typeface="Courier New"/>
            </a:endParaRPr>
          </a:p>
        </p:txBody>
      </p:sp>
    </p:spTree>
    <p:extLst>
      <p:ext uri="{BB962C8B-B14F-4D97-AF65-F5344CB8AC3E}">
        <p14:creationId xmlns:p14="http://schemas.microsoft.com/office/powerpoint/2010/main" val="33549110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62716"/>
            <a:ext cx="8733982" cy="5093702"/>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下列理解和分析，不符合原文意思的一项是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宋代政府注意到食品掺假、以次充好等各种质量问题</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进一步</a:t>
            </a:r>
            <a:r>
              <a:rPr lang="zh-CN" altLang="zh-CN" sz="2600" kern="100" dirty="0">
                <a:latin typeface="Times New Roman"/>
                <a:ea typeface="华文细黑"/>
                <a:cs typeface="Times New Roman"/>
              </a:rPr>
              <a:t>加强了食品安全的监督和管理工作。</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随着城市民间工商业的繁荣发展，宋代统治者出于对</a:t>
            </a:r>
            <a:r>
              <a:rPr lang="zh-CN" altLang="zh-CN" sz="2600" kern="100" dirty="0" smtClean="0">
                <a:latin typeface="Times New Roman"/>
                <a:ea typeface="华文细黑"/>
                <a:cs typeface="Times New Roman"/>
              </a:rPr>
              <a:t>从</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业</a:t>
            </a:r>
            <a:r>
              <a:rPr lang="zh-CN" altLang="zh-CN" sz="2600" kern="100" dirty="0">
                <a:latin typeface="Times New Roman"/>
                <a:ea typeface="华文细黑"/>
                <a:cs typeface="Times New Roman"/>
              </a:rPr>
              <a:t>者监管的需要，设立了行会这一政府机构。</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监督从业者的合法经营，同时方便官府向商户、</a:t>
            </a:r>
            <a:r>
              <a:rPr lang="zh-CN" altLang="zh-CN" sz="2600" kern="100" dirty="0" smtClean="0">
                <a:latin typeface="Times New Roman"/>
                <a:ea typeface="华文细黑"/>
                <a:cs typeface="Times New Roman"/>
              </a:rPr>
              <a:t>手工业</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者</a:t>
            </a:r>
            <a:r>
              <a:rPr lang="zh-CN" altLang="zh-CN" sz="2600" kern="100" dirty="0">
                <a:latin typeface="Times New Roman"/>
                <a:ea typeface="华文细黑"/>
                <a:cs typeface="Times New Roman"/>
              </a:rPr>
              <a:t>等收取费用，这也是宋代行会的重要职责。</a:t>
            </a:r>
            <a:endParaRPr lang="zh-CN" altLang="zh-CN" sz="1050" kern="100" dirty="0">
              <a:latin typeface="宋体"/>
              <a:cs typeface="Courier New"/>
            </a:endParaRPr>
          </a:p>
          <a:p>
            <a:pPr>
              <a:lnSpc>
                <a:spcPct val="140000"/>
              </a:lnSpc>
            </a:pPr>
            <a:r>
              <a:rPr lang="en-US" altLang="zh-CN" sz="2600" dirty="0">
                <a:latin typeface="Times New Roman"/>
                <a:ea typeface="华文细黑"/>
              </a:rPr>
              <a:t>D.</a:t>
            </a:r>
            <a:r>
              <a:rPr lang="zh-CN" altLang="zh-CN" sz="2600" dirty="0">
                <a:latin typeface="Times New Roman"/>
                <a:ea typeface="华文细黑"/>
                <a:cs typeface="Times New Roman"/>
              </a:rPr>
              <a:t>与《唐律》一脉相承，宋代食品安全方面的相关法律</a:t>
            </a:r>
            <a:r>
              <a:rPr lang="zh-CN" altLang="zh-CN" sz="2600" dirty="0" smtClean="0">
                <a:latin typeface="Times New Roman"/>
                <a:ea typeface="华文细黑"/>
                <a:cs typeface="Times New Roman"/>
              </a:rPr>
              <a:t>也</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规定</a:t>
            </a:r>
            <a:r>
              <a:rPr lang="zh-CN" altLang="zh-CN" sz="2600" dirty="0">
                <a:latin typeface="Times New Roman"/>
                <a:ea typeface="华文细黑"/>
                <a:cs typeface="Times New Roman"/>
              </a:rPr>
              <a:t>，凡故意出售有毒脯肉而致人死亡者，要予以严惩。</a:t>
            </a:r>
            <a:endParaRPr lang="zh-CN" altLang="zh-CN" sz="1050" kern="100" dirty="0">
              <a:latin typeface="宋体"/>
              <a:cs typeface="Courier New"/>
            </a:endParaRPr>
          </a:p>
        </p:txBody>
      </p:sp>
    </p:spTree>
    <p:extLst>
      <p:ext uri="{BB962C8B-B14F-4D97-AF65-F5344CB8AC3E}">
        <p14:creationId xmlns:p14="http://schemas.microsoft.com/office/powerpoint/2010/main" val="37200065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0168" y="467643"/>
            <a:ext cx="8477117" cy="1816075"/>
          </a:xfrm>
          <a:prstGeom prst="rect">
            <a:avLst/>
          </a:prstGeom>
        </p:spPr>
        <p:txBody>
          <a:bodyPr>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本题从无中生有的角度设误考查对文章内容的把握。</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设立了行会这一政府机构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错，文中没有说行会是政府机构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316553" y="2283718"/>
            <a:ext cx="8561888" cy="733534"/>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8953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0094" y="1052999"/>
            <a:ext cx="8146343" cy="1374735"/>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该题考查筛选并整合文中信息的能力。题干为</a:t>
            </a:r>
            <a:r>
              <a:rPr lang="en-US" altLang="zh-CN" sz="2600" dirty="0">
                <a:latin typeface="宋体"/>
                <a:ea typeface="华文细黑"/>
                <a:cs typeface="Times New Roman"/>
              </a:rPr>
              <a:t>“</a:t>
            </a:r>
            <a:r>
              <a:rPr lang="zh-CN" altLang="zh-CN" sz="2600" dirty="0">
                <a:latin typeface="Times New Roman"/>
                <a:ea typeface="华文细黑"/>
                <a:cs typeface="Times New Roman"/>
              </a:rPr>
              <a:t>负选</a:t>
            </a:r>
            <a:r>
              <a:rPr lang="en-US" altLang="zh-CN" sz="2600" dirty="0">
                <a:latin typeface="宋体"/>
                <a:ea typeface="华文细黑"/>
                <a:cs typeface="Times New Roman"/>
              </a:rPr>
              <a:t>”</a:t>
            </a:r>
            <a:r>
              <a:rPr lang="zh-CN" altLang="zh-CN" sz="2600" dirty="0">
                <a:latin typeface="Times New Roman"/>
                <a:ea typeface="华文细黑"/>
                <a:cs typeface="Times New Roman"/>
              </a:rPr>
              <a:t>型。</a:t>
            </a:r>
            <a:r>
              <a:rPr lang="en-US" altLang="zh-CN" sz="2600" dirty="0">
                <a:latin typeface="Times New Roman"/>
                <a:ea typeface="华文细黑"/>
              </a:rPr>
              <a:t>B</a:t>
            </a:r>
            <a:r>
              <a:rPr lang="zh-CN" altLang="zh-CN" sz="2600" dirty="0">
                <a:latin typeface="Times New Roman"/>
                <a:ea typeface="华文细黑"/>
                <a:cs typeface="Times New Roman"/>
              </a:rPr>
              <a:t>项对</a:t>
            </a:r>
            <a:r>
              <a:rPr lang="en-US" altLang="zh-CN" sz="2600" dirty="0">
                <a:latin typeface="宋体"/>
                <a:ea typeface="华文细黑"/>
                <a:cs typeface="Times New Roman"/>
              </a:rPr>
              <a:t>“</a:t>
            </a:r>
            <a:r>
              <a:rPr lang="zh-CN" altLang="zh-CN" sz="2600" dirty="0">
                <a:latin typeface="Times New Roman"/>
                <a:ea typeface="华文细黑"/>
                <a:cs typeface="Times New Roman"/>
              </a:rPr>
              <a:t>行会</a:t>
            </a:r>
            <a:r>
              <a:rPr lang="en-US" altLang="zh-CN" sz="2600" dirty="0">
                <a:latin typeface="宋体"/>
                <a:ea typeface="华文细黑"/>
                <a:cs typeface="Times New Roman"/>
              </a:rPr>
              <a:t>”</a:t>
            </a:r>
            <a:r>
              <a:rPr lang="zh-CN" altLang="zh-CN" sz="2600" dirty="0">
                <a:latin typeface="Times New Roman"/>
                <a:ea typeface="华文细黑"/>
                <a:cs typeface="Times New Roman"/>
              </a:rPr>
              <a:t>设立的表述错误。</a:t>
            </a:r>
            <a:endParaRPr lang="zh-CN" altLang="zh-CN" sz="1050" kern="100" dirty="0">
              <a:latin typeface="宋体"/>
              <a:cs typeface="Courier New"/>
            </a:endParaRPr>
          </a:p>
        </p:txBody>
      </p:sp>
    </p:spTree>
    <p:extLst>
      <p:ext uri="{BB962C8B-B14F-4D97-AF65-F5344CB8AC3E}">
        <p14:creationId xmlns:p14="http://schemas.microsoft.com/office/powerpoint/2010/main" val="21112116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862" y="443250"/>
            <a:ext cx="873398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根据原文内容，下列理解和分析不正确的一项是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《唐律》将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故与人食并出卖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有毒脯肉造成的后果</a:t>
            </a:r>
            <a:r>
              <a:rPr lang="zh-CN" altLang="zh-CN" sz="2600" kern="100" dirty="0" smtClean="0">
                <a:latin typeface="Times New Roman"/>
                <a:ea typeface="华文细黑"/>
                <a:cs typeface="Times New Roman"/>
              </a:rPr>
              <a:t>分</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a:t>
            </a:r>
            <a:r>
              <a:rPr lang="zh-CN" altLang="zh-CN" sz="2600" kern="100" dirty="0">
                <a:latin typeface="Times New Roman"/>
                <a:ea typeface="华文细黑"/>
                <a:cs typeface="Times New Roman"/>
              </a:rPr>
              <a:t>两类，并给予不同的处罚，可见唐代的法律条文</a:t>
            </a:r>
            <a:r>
              <a:rPr lang="zh-CN" altLang="zh-CN" sz="2600" kern="100" dirty="0" smtClean="0">
                <a:latin typeface="Times New Roman"/>
                <a:ea typeface="华文细黑"/>
                <a:cs typeface="Times New Roman"/>
              </a:rPr>
              <a:t>已经</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较为</a:t>
            </a:r>
            <a:r>
              <a:rPr lang="zh-CN" altLang="zh-CN" sz="2600" kern="100" dirty="0">
                <a:latin typeface="Times New Roman"/>
                <a:ea typeface="华文细黑"/>
                <a:cs typeface="Times New Roman"/>
              </a:rPr>
              <a:t>详尽周密。</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宋代政府引入行会管理方法，既规定从业者必须加</a:t>
            </a:r>
            <a:r>
              <a:rPr lang="zh-CN" altLang="zh-CN" sz="2600" kern="100" dirty="0" smtClean="0">
                <a:latin typeface="Times New Roman"/>
                <a:ea typeface="华文细黑"/>
                <a:cs typeface="Times New Roman"/>
              </a:rPr>
              <a:t>入行</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会</a:t>
            </a:r>
            <a:r>
              <a:rPr lang="zh-CN" altLang="zh-CN" sz="2600" kern="100" dirty="0">
                <a:latin typeface="Times New Roman"/>
                <a:ea typeface="华文细黑"/>
                <a:cs typeface="Times New Roman"/>
              </a:rPr>
              <a:t>，并按行业对经营者进行登记，又对生产经营的商品</a:t>
            </a:r>
            <a:r>
              <a:rPr lang="zh-CN" altLang="zh-CN" sz="2600" kern="100" dirty="0" smtClean="0">
                <a:latin typeface="Times New Roman"/>
                <a:ea typeface="华文细黑"/>
                <a:cs typeface="Times New Roman"/>
              </a:rPr>
              <a:t>进</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行</a:t>
            </a:r>
            <a:r>
              <a:rPr lang="zh-CN" altLang="zh-CN" sz="2600" kern="100" dirty="0">
                <a:latin typeface="Times New Roman"/>
                <a:ea typeface="华文细黑"/>
                <a:cs typeface="Times New Roman"/>
              </a:rPr>
              <a:t>质量把关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850268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8844" y="435085"/>
            <a:ext cx="8821322"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有关食品安全的规定始于周代，经过汉、唐的发展，到</a:t>
            </a:r>
            <a:r>
              <a:rPr lang="zh-CN" altLang="zh-CN" sz="2600" kern="100" dirty="0" smtClean="0">
                <a:latin typeface="Times New Roman"/>
                <a:ea typeface="华文细黑"/>
                <a:cs typeface="Times New Roman"/>
              </a:rPr>
              <a:t>宋</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代</a:t>
            </a:r>
            <a:r>
              <a:rPr lang="zh-CN" altLang="zh-CN" sz="2600" kern="100" dirty="0">
                <a:latin typeface="Times New Roman"/>
                <a:ea typeface="华文细黑"/>
                <a:cs typeface="Times New Roman"/>
              </a:rPr>
              <a:t>形成了法制相对健全、政府与行会共同监管的食品</a:t>
            </a:r>
            <a:r>
              <a:rPr lang="zh-CN" altLang="zh-CN" sz="2600" kern="100" dirty="0" smtClean="0">
                <a:latin typeface="Times New Roman"/>
                <a:ea typeface="华文细黑"/>
                <a:cs typeface="Times New Roman"/>
              </a:rPr>
              <a:t>安全</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管理</a:t>
            </a:r>
            <a:r>
              <a:rPr lang="zh-CN" altLang="zh-CN" sz="2600" kern="100" dirty="0">
                <a:latin typeface="Times New Roman"/>
                <a:ea typeface="华文细黑"/>
                <a:cs typeface="Times New Roman"/>
              </a:rPr>
              <a:t>体系。</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对危害食品安全的违法者施以重罚，有助于保障广大</a:t>
            </a:r>
            <a:r>
              <a:rPr lang="zh-CN" altLang="zh-CN" sz="2600" kern="100" dirty="0" smtClean="0">
                <a:latin typeface="Times New Roman"/>
                <a:ea typeface="华文细黑"/>
                <a:cs typeface="Times New Roman"/>
              </a:rPr>
              <a:t>民众</a:t>
            </a:r>
            <a:r>
              <a:rPr lang="en-US" altLang="zh-CN" sz="2600" kern="100" dirty="0" smtClean="0">
                <a:latin typeface="Times New Roman"/>
                <a:ea typeface="华文细黑"/>
                <a:cs typeface="Times New Roman"/>
              </a:rPr>
              <a:t/>
            </a:r>
            <a:br>
              <a:rPr lang="en-US" altLang="zh-CN" sz="2600" kern="100" dirty="0" smtClean="0">
                <a:latin typeface="Times New Roman"/>
                <a:ea typeface="华文细黑"/>
                <a:cs typeface="Times New Roman"/>
              </a:rPr>
            </a:b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身体健康和生命安全，这是唐宋法律对今人的启示。</a:t>
            </a:r>
            <a:endParaRPr lang="zh-CN" altLang="zh-CN" sz="1050" kern="100" dirty="0">
              <a:latin typeface="宋体"/>
              <a:cs typeface="Courier New"/>
            </a:endParaRPr>
          </a:p>
        </p:txBody>
      </p:sp>
    </p:spTree>
    <p:extLst>
      <p:ext uri="{BB962C8B-B14F-4D97-AF65-F5344CB8AC3E}">
        <p14:creationId xmlns:p14="http://schemas.microsoft.com/office/powerpoint/2010/main" val="40324794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8223" y="1066740"/>
            <a:ext cx="8310084" cy="2657138"/>
          </a:xfrm>
          <a:prstGeom prst="rect">
            <a:avLst/>
          </a:prstGeom>
        </p:spPr>
        <p:txBody>
          <a:bodyPr>
            <a:spAutoFit/>
          </a:bodyPr>
          <a:lstStyle/>
          <a:p>
            <a:pPr algn="just">
              <a:lnSpc>
                <a:spcPts val="5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dirty="0">
                <a:latin typeface="Times New Roman"/>
                <a:ea typeface="华文细黑"/>
                <a:cs typeface="Times New Roman"/>
              </a:rPr>
              <a:t>本题从偷换概念的角度设误考查对文章内容的理解。</a:t>
            </a:r>
            <a:r>
              <a:rPr lang="en-US" altLang="zh-CN" sz="2600" dirty="0">
                <a:latin typeface="Times New Roman"/>
                <a:ea typeface="华文细黑"/>
              </a:rPr>
              <a:t>B</a:t>
            </a:r>
            <a:r>
              <a:rPr lang="zh-CN" altLang="zh-CN" sz="2600" dirty="0">
                <a:latin typeface="Times New Roman"/>
                <a:ea typeface="华文细黑"/>
                <a:cs typeface="Times New Roman"/>
              </a:rPr>
              <a:t>项</a:t>
            </a:r>
            <a:r>
              <a:rPr lang="en-US" altLang="zh-CN" sz="2600" dirty="0">
                <a:latin typeface="宋体"/>
                <a:ea typeface="华文细黑"/>
                <a:cs typeface="Times New Roman"/>
              </a:rPr>
              <a:t>“</a:t>
            </a:r>
            <a:r>
              <a:rPr lang="zh-CN" altLang="zh-CN" sz="2600" dirty="0">
                <a:latin typeface="Times New Roman"/>
                <a:ea typeface="华文细黑"/>
                <a:cs typeface="Times New Roman"/>
              </a:rPr>
              <a:t>又对生产经营的商品进行质量把关</a:t>
            </a:r>
            <a:r>
              <a:rPr lang="en-US" altLang="zh-CN" sz="2600" dirty="0">
                <a:latin typeface="宋体"/>
                <a:ea typeface="华文细黑"/>
                <a:cs typeface="Times New Roman"/>
              </a:rPr>
              <a:t>”</a:t>
            </a:r>
            <a:r>
              <a:rPr lang="zh-CN" altLang="zh-CN" sz="2600" dirty="0">
                <a:latin typeface="Times New Roman"/>
                <a:ea typeface="华文细黑"/>
                <a:cs typeface="Times New Roman"/>
              </a:rPr>
              <a:t>的是</a:t>
            </a:r>
            <a:r>
              <a:rPr lang="en-US" altLang="zh-CN" sz="2600" dirty="0">
                <a:latin typeface="宋体"/>
                <a:ea typeface="华文细黑"/>
                <a:cs typeface="Times New Roman"/>
              </a:rPr>
              <a:t>“</a:t>
            </a:r>
            <a:r>
              <a:rPr lang="zh-CN" altLang="zh-CN" sz="2600" dirty="0">
                <a:latin typeface="Times New Roman"/>
                <a:ea typeface="华文细黑"/>
                <a:cs typeface="Times New Roman"/>
              </a:rPr>
              <a:t>行会</a:t>
            </a:r>
            <a:r>
              <a:rPr lang="en-US" altLang="zh-CN" sz="2600" dirty="0">
                <a:latin typeface="宋体"/>
                <a:ea typeface="华文细黑"/>
                <a:cs typeface="Times New Roman"/>
              </a:rPr>
              <a:t>”</a:t>
            </a:r>
            <a:r>
              <a:rPr lang="zh-CN" altLang="zh-CN" sz="2600" dirty="0">
                <a:latin typeface="Times New Roman"/>
                <a:ea typeface="华文细黑"/>
                <a:cs typeface="Times New Roman"/>
              </a:rPr>
              <a:t>，而非</a:t>
            </a:r>
            <a:r>
              <a:rPr lang="en-US" altLang="zh-CN" sz="2600" dirty="0">
                <a:latin typeface="宋体"/>
                <a:ea typeface="华文细黑"/>
                <a:cs typeface="Times New Roman"/>
              </a:rPr>
              <a:t>“</a:t>
            </a:r>
            <a:r>
              <a:rPr lang="zh-CN" altLang="zh-CN" sz="2600" dirty="0">
                <a:latin typeface="Times New Roman"/>
                <a:ea typeface="华文细黑"/>
                <a:cs typeface="Times New Roman"/>
              </a:rPr>
              <a:t>宋代政府</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zh-CN" altLang="zh-CN" sz="2600" kern="100" dirty="0">
              <a:solidFill>
                <a:schemeClr val="accent6">
                  <a:lumMod val="75000"/>
                </a:schemeClr>
              </a:solidFill>
              <a:latin typeface="Times New Roman"/>
              <a:ea typeface="华文细黑"/>
              <a:cs typeface="Times New Roman"/>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Times New Roman"/>
                <a:ea typeface="华文细黑"/>
                <a:cs typeface="Times New Roman"/>
              </a:rPr>
              <a:t>B</a:t>
            </a:r>
            <a:endParaRPr lang="zh-CN" altLang="zh-CN"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37210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268" y="1347614"/>
            <a:ext cx="8146343" cy="2015936"/>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【试题评点】</a:t>
            </a:r>
            <a:r>
              <a:rPr lang="zh-CN" altLang="zh-CN" sz="2600" kern="100" dirty="0">
                <a:latin typeface="Times New Roman"/>
                <a:ea typeface="华文细黑"/>
                <a:cs typeface="Times New Roman"/>
              </a:rPr>
              <a:t>　</a:t>
            </a:r>
            <a:r>
              <a:rPr lang="zh-CN" altLang="en-US" sz="2600" kern="100" dirty="0">
                <a:latin typeface="Times New Roman"/>
                <a:ea typeface="华文细黑"/>
                <a:cs typeface="Times New Roman"/>
              </a:rPr>
              <a:t>该题考查归纳内容要点，概括中心意思的能力。题干为</a:t>
            </a:r>
            <a:r>
              <a:rPr lang="zh-CN" altLang="en-US" sz="2600" kern="100" dirty="0">
                <a:latin typeface="+mj-ea"/>
                <a:ea typeface="+mj-ea"/>
                <a:cs typeface="Times New Roman"/>
              </a:rPr>
              <a:t>“</a:t>
            </a:r>
            <a:r>
              <a:rPr lang="zh-CN" altLang="en-US" sz="2600" kern="100" dirty="0">
                <a:latin typeface="Times New Roman"/>
                <a:ea typeface="华文细黑"/>
                <a:cs typeface="Times New Roman"/>
              </a:rPr>
              <a:t>负选</a:t>
            </a:r>
            <a:r>
              <a:rPr lang="zh-CN" altLang="en-US" sz="2600" kern="100" dirty="0">
                <a:latin typeface="+mj-ea"/>
                <a:ea typeface="+mj-ea"/>
                <a:cs typeface="Times New Roman"/>
              </a:rPr>
              <a:t>”</a:t>
            </a:r>
            <a:r>
              <a:rPr lang="zh-CN" altLang="en-US" sz="2600" kern="100" dirty="0">
                <a:latin typeface="Times New Roman"/>
                <a:ea typeface="华文细黑"/>
                <a:cs typeface="Times New Roman"/>
              </a:rPr>
              <a:t>型。设题点与第</a:t>
            </a:r>
            <a:r>
              <a:rPr lang="en-US" altLang="zh-CN" sz="2600" kern="100" dirty="0">
                <a:latin typeface="Times New Roman"/>
                <a:ea typeface="华文细黑"/>
                <a:cs typeface="Times New Roman"/>
              </a:rPr>
              <a:t>2</a:t>
            </a:r>
            <a:r>
              <a:rPr lang="zh-CN" altLang="en-US" sz="2600" kern="100" dirty="0">
                <a:latin typeface="Times New Roman"/>
                <a:ea typeface="华文细黑"/>
                <a:cs typeface="Times New Roman"/>
              </a:rPr>
              <a:t>题一样，都把宋代行会的设立及职责作为考查重点。</a:t>
            </a:r>
            <a:endParaRPr lang="zh-CN" altLang="zh-CN" sz="1050" kern="100" dirty="0">
              <a:latin typeface="宋体"/>
              <a:cs typeface="Courier New"/>
            </a:endParaRPr>
          </a:p>
        </p:txBody>
      </p:sp>
    </p:spTree>
    <p:extLst>
      <p:ext uri="{BB962C8B-B14F-4D97-AF65-F5344CB8AC3E}">
        <p14:creationId xmlns:p14="http://schemas.microsoft.com/office/powerpoint/2010/main" val="257785917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23478"/>
            <a:ext cx="8733982" cy="4893647"/>
          </a:xfrm>
          <a:prstGeom prst="rect">
            <a:avLst/>
          </a:prstGeom>
        </p:spPr>
        <p:txBody>
          <a:bodyPr>
            <a:spAutoFit/>
          </a:bodyPr>
          <a:lstStyle/>
          <a:p>
            <a:pPr algn="just">
              <a:lnSpc>
                <a:spcPct val="150000"/>
              </a:lnSpc>
              <a:spcAft>
                <a:spcPts val="0"/>
              </a:spcAft>
            </a:pPr>
            <a:r>
              <a:rPr lang="zh-CN" altLang="en-US" sz="2600" kern="100" dirty="0" smtClean="0">
                <a:latin typeface="Times New Roman"/>
                <a:ea typeface="华文细黑"/>
                <a:cs typeface="Times New Roman"/>
              </a:rPr>
              <a:t>六</a:t>
            </a:r>
            <a:r>
              <a:rPr lang="zh-CN" altLang="zh-CN" sz="2600" kern="100" dirty="0" smtClean="0">
                <a:latin typeface="Times New Roman"/>
                <a:ea typeface="华文细黑"/>
                <a:cs typeface="Times New Roman"/>
              </a:rPr>
              <a:t>、</a:t>
            </a:r>
            <a:r>
              <a:rPr lang="en-US" altLang="zh-CN" sz="2600" kern="100" dirty="0">
                <a:solidFill>
                  <a:srgbClr val="00B0F0"/>
                </a:solidFill>
                <a:latin typeface="Times New Roman"/>
                <a:ea typeface="华文细黑"/>
                <a:cs typeface="Courier New"/>
              </a:rPr>
              <a:t>(2014•</a:t>
            </a:r>
            <a:r>
              <a:rPr lang="zh-CN" altLang="en-US" sz="2600" kern="100" dirty="0">
                <a:solidFill>
                  <a:srgbClr val="00B0F0"/>
                </a:solidFill>
                <a:latin typeface="Times New Roman"/>
                <a:ea typeface="华文细黑"/>
                <a:cs typeface="Courier New"/>
              </a:rPr>
              <a:t>新课标全国</a:t>
            </a:r>
            <a:r>
              <a:rPr lang="en-US" altLang="zh-CN" sz="2600" kern="100" dirty="0">
                <a:solidFill>
                  <a:srgbClr val="00B0F0"/>
                </a:solidFill>
                <a:latin typeface="Times New Roman"/>
                <a:ea typeface="华文细黑"/>
                <a:cs typeface="Courier New"/>
              </a:rPr>
              <a:t>Ⅰ</a:t>
            </a:r>
            <a:r>
              <a:rPr lang="en-US" altLang="zh-CN" sz="2600" kern="100" dirty="0" smtClean="0">
                <a:solidFill>
                  <a:srgbClr val="00B0F0"/>
                </a:solidFill>
                <a:latin typeface="Times New Roman"/>
                <a:ea typeface="华文细黑"/>
                <a:cs typeface="Courier New"/>
              </a:rPr>
              <a:t>)</a:t>
            </a:r>
            <a:r>
              <a:rPr lang="zh-CN" altLang="en-US"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悲剧</a:t>
            </a:r>
            <a:r>
              <a:rPr lang="zh-CN" altLang="zh-CN" sz="2600" dirty="0">
                <a:latin typeface="Times New Roman"/>
                <a:ea typeface="华文细黑"/>
                <a:cs typeface="Times New Roman"/>
              </a:rPr>
              <a:t>产生于社会的矛盾、两种社会力量的冲突。冲突双方分别代表着真与假、善与恶、新与旧等对立的两极，却总是以代表真、善、新等美好的一方的失败、死亡、毁灭为结局，他们是悲剧的主人公。因为他们的力量还比较弱小，还无法与强大的旧势力或邪恶力量抗衡，正义的要求不能实现，于是形成了悲剧。古希腊学者亚里士多德指出，悲剧描写了比现实中更美好同时又是</a:t>
            </a:r>
            <a:r>
              <a:rPr lang="en-US" altLang="zh-CN" sz="2600" dirty="0">
                <a:latin typeface="宋体"/>
                <a:ea typeface="华文细黑"/>
                <a:cs typeface="Times New Roman"/>
              </a:rPr>
              <a:t>“</a:t>
            </a:r>
            <a:r>
              <a:rPr lang="zh-CN" altLang="zh-CN" sz="2600" dirty="0">
                <a:latin typeface="Times New Roman"/>
                <a:ea typeface="华文细黑"/>
                <a:cs typeface="Times New Roman"/>
              </a:rPr>
              <a:t>与我们相似的</a:t>
            </a:r>
            <a:r>
              <a:rPr lang="en-US" altLang="zh-CN" sz="2600" dirty="0" smtClean="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0087195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23478"/>
            <a:ext cx="8733982" cy="1215910"/>
          </a:xfrm>
          <a:prstGeom prst="rect">
            <a:avLst/>
          </a:prstGeom>
        </p:spPr>
        <p:txBody>
          <a:bodyPr>
            <a:spAutoFit/>
          </a:bodyPr>
          <a:lstStyle/>
          <a:p>
            <a:pPr algn="just">
              <a:lnSpc>
                <a:spcPct val="150000"/>
              </a:lnSpc>
            </a:pPr>
            <a:r>
              <a:rPr lang="zh-CN" altLang="zh-CN" sz="2600" dirty="0" smtClean="0">
                <a:latin typeface="Times New Roman"/>
                <a:ea typeface="华文细黑"/>
                <a:cs typeface="Times New Roman"/>
              </a:rPr>
              <a:t>人物</a:t>
            </a:r>
            <a:r>
              <a:rPr lang="zh-CN" altLang="zh-CN" sz="2600" dirty="0">
                <a:latin typeface="Times New Roman"/>
                <a:ea typeface="华文细黑"/>
                <a:cs typeface="Times New Roman"/>
              </a:rPr>
              <a:t>，通过他们的毁灭</a:t>
            </a:r>
            <a:r>
              <a:rPr lang="en-US" altLang="zh-CN" sz="2600" dirty="0">
                <a:latin typeface="宋体"/>
                <a:ea typeface="华文细黑"/>
                <a:cs typeface="Times New Roman"/>
              </a:rPr>
              <a:t>“</a:t>
            </a:r>
            <a:r>
              <a:rPr lang="zh-CN" altLang="zh-CN" sz="2600" dirty="0">
                <a:latin typeface="Times New Roman"/>
                <a:ea typeface="华文细黑"/>
                <a:cs typeface="Times New Roman"/>
              </a:rPr>
              <a:t>引起怜悯和恐惧来使感情得到陶冶</a:t>
            </a:r>
            <a:r>
              <a:rPr lang="en-US" altLang="zh-CN" sz="2600" dirty="0">
                <a:latin typeface="宋体"/>
                <a:ea typeface="华文细黑"/>
                <a:cs typeface="Times New Roman"/>
              </a:rPr>
              <a:t>”</a:t>
            </a:r>
            <a:r>
              <a:rPr lang="zh-CN" altLang="zh-CN" sz="2600" dirty="0">
                <a:latin typeface="Times New Roman"/>
                <a:ea typeface="华文细黑"/>
                <a:cs typeface="Times New Roman"/>
              </a:rPr>
              <a:t>，即产生净化的作用。</a:t>
            </a:r>
            <a:endParaRPr lang="zh-CN" altLang="zh-CN" sz="1050" kern="100" dirty="0">
              <a:latin typeface="宋体"/>
              <a:cs typeface="Courier New"/>
            </a:endParaRPr>
          </a:p>
        </p:txBody>
      </p:sp>
      <p:pic>
        <p:nvPicPr>
          <p:cNvPr id="3" name="图片 2" descr="\\杨绘绘\f\杨绘绘\幻灯片原文件\一轮语文（全国）\A2.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1425" y="1347614"/>
            <a:ext cx="2560243" cy="2091035"/>
          </a:xfrm>
          <a:prstGeom prst="rect">
            <a:avLst/>
          </a:prstGeom>
          <a:noFill/>
          <a:ln>
            <a:noFill/>
          </a:ln>
        </p:spPr>
      </p:pic>
      <p:sp>
        <p:nvSpPr>
          <p:cNvPr id="4" name="矩形 3"/>
          <p:cNvSpPr/>
          <p:nvPr/>
        </p:nvSpPr>
        <p:spPr>
          <a:xfrm>
            <a:off x="163542" y="3212202"/>
            <a:ext cx="8816916" cy="1892826"/>
          </a:xfrm>
          <a:prstGeom prst="rect">
            <a:avLst/>
          </a:prstGeom>
        </p:spPr>
        <p:txBody>
          <a:bodyPr>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然而</a:t>
            </a:r>
            <a:r>
              <a:rPr lang="zh-CN" altLang="zh-CN" sz="2600" dirty="0">
                <a:latin typeface="Times New Roman"/>
                <a:ea typeface="华文细黑"/>
                <a:cs typeface="Times New Roman"/>
              </a:rPr>
              <a:t>，悲剧不仅表现冲突与毁灭，而且表现抗争与拼搏，这</a:t>
            </a:r>
            <a:r>
              <a:rPr lang="zh-CN" altLang="zh-CN" sz="2600" dirty="0" smtClean="0">
                <a:latin typeface="Times New Roman"/>
                <a:ea typeface="华文细黑"/>
                <a:cs typeface="Times New Roman"/>
              </a:rPr>
              <a:t>是悲剧</a:t>
            </a:r>
            <a:r>
              <a:rPr lang="zh-CN" altLang="zh-CN" sz="2600" dirty="0">
                <a:latin typeface="Times New Roman"/>
                <a:ea typeface="华文细黑"/>
                <a:cs typeface="Times New Roman"/>
              </a:rPr>
              <a:t>具有审美价值的最根本的原因。鲁迅说过：</a:t>
            </a:r>
            <a:r>
              <a:rPr lang="en-US" altLang="zh-CN" sz="2600" dirty="0">
                <a:latin typeface="宋体"/>
                <a:ea typeface="华文细黑"/>
                <a:cs typeface="Times New Roman"/>
              </a:rPr>
              <a:t>“</a:t>
            </a:r>
            <a:r>
              <a:rPr lang="zh-CN" altLang="zh-CN" sz="2600" dirty="0">
                <a:latin typeface="Times New Roman"/>
                <a:ea typeface="华文细黑"/>
                <a:cs typeface="Times New Roman"/>
              </a:rPr>
              <a:t>悲剧将人生的有价值的东西毁灭给人看。</a:t>
            </a:r>
            <a:r>
              <a:rPr lang="en-US" altLang="zh-CN" sz="2600" dirty="0">
                <a:latin typeface="宋体"/>
                <a:ea typeface="华文细黑"/>
                <a:cs typeface="Times New Roman"/>
              </a:rPr>
              <a:t>”</a:t>
            </a:r>
            <a:r>
              <a:rPr lang="zh-CN" altLang="zh-CN" sz="2600" dirty="0">
                <a:latin typeface="Times New Roman"/>
                <a:ea typeface="华文细黑"/>
                <a:cs typeface="Times New Roman"/>
              </a:rPr>
              <a:t>这种毁灭是抗争、</a:t>
            </a:r>
            <a:r>
              <a:rPr lang="zh-CN" altLang="zh-CN" sz="2600" dirty="0" smtClean="0">
                <a:latin typeface="Times New Roman"/>
                <a:ea typeface="华文细黑"/>
                <a:cs typeface="Times New Roman"/>
              </a:rPr>
              <a:t>拼</a:t>
            </a:r>
            <a:endParaRPr lang="zh-CN" altLang="en-US" sz="2600" dirty="0"/>
          </a:p>
        </p:txBody>
      </p:sp>
    </p:spTree>
    <p:extLst>
      <p:ext uri="{BB962C8B-B14F-4D97-AF65-F5344CB8AC3E}">
        <p14:creationId xmlns:p14="http://schemas.microsoft.com/office/powerpoint/2010/main" val="1197327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2191</TotalTime>
  <Words>5229</Words>
  <Application>Microsoft Office PowerPoint</Application>
  <PresentationFormat>全屏显示(16:9)</PresentationFormat>
  <Paragraphs>263</Paragraphs>
  <Slides>120</Slides>
  <Notes>0</Notes>
  <HiddenSlides>0</HiddenSlides>
  <MMClips>0</MMClips>
  <ScaleCrop>false</ScaleCrop>
  <HeadingPairs>
    <vt:vector size="4" baseType="variant">
      <vt:variant>
        <vt:lpstr>主题</vt:lpstr>
      </vt:variant>
      <vt:variant>
        <vt:i4>1</vt:i4>
      </vt:variant>
      <vt:variant>
        <vt:lpstr>幻灯片标题</vt:lpstr>
      </vt:variant>
      <vt:variant>
        <vt:i4>120</vt:i4>
      </vt:variant>
    </vt:vector>
  </HeadingPairs>
  <TitlesOfParts>
    <vt:vector size="1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175</cp:revision>
  <dcterms:created xsi:type="dcterms:W3CDTF">2014-12-15T01:46:29Z</dcterms:created>
  <dcterms:modified xsi:type="dcterms:W3CDTF">2015-04-16T11:53:50Z</dcterms:modified>
</cp:coreProperties>
</file>