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387" r:id="rId3"/>
    <p:sldId id="506" r:id="rId4"/>
    <p:sldId id="805" r:id="rId5"/>
    <p:sldId id="806" r:id="rId6"/>
    <p:sldId id="505" r:id="rId7"/>
    <p:sldId id="507" r:id="rId8"/>
    <p:sldId id="811" r:id="rId9"/>
    <p:sldId id="655" r:id="rId10"/>
    <p:sldId id="812" r:id="rId11"/>
    <p:sldId id="508" r:id="rId12"/>
    <p:sldId id="509" r:id="rId13"/>
    <p:sldId id="813" r:id="rId14"/>
    <p:sldId id="512" r:id="rId15"/>
    <p:sldId id="814" r:id="rId16"/>
    <p:sldId id="815" r:id="rId17"/>
    <p:sldId id="816" r:id="rId18"/>
    <p:sldId id="513" r:id="rId19"/>
    <p:sldId id="738" r:id="rId20"/>
    <p:sldId id="817" r:id="rId21"/>
    <p:sldId id="514" r:id="rId22"/>
    <p:sldId id="743" r:id="rId23"/>
    <p:sldId id="818" r:id="rId24"/>
    <p:sldId id="819" r:id="rId25"/>
    <p:sldId id="516" r:id="rId26"/>
    <p:sldId id="808" r:id="rId27"/>
    <p:sldId id="807" r:id="rId28"/>
    <p:sldId id="517" r:id="rId29"/>
    <p:sldId id="742" r:id="rId30"/>
    <p:sldId id="739" r:id="rId31"/>
    <p:sldId id="820" r:id="rId32"/>
    <p:sldId id="821" r:id="rId33"/>
    <p:sldId id="822" r:id="rId34"/>
    <p:sldId id="823" r:id="rId35"/>
    <p:sldId id="824" r:id="rId36"/>
    <p:sldId id="834" r:id="rId37"/>
    <p:sldId id="831" r:id="rId38"/>
    <p:sldId id="827" r:id="rId39"/>
    <p:sldId id="828" r:id="rId40"/>
    <p:sldId id="829" r:id="rId41"/>
    <p:sldId id="830" r:id="rId42"/>
    <p:sldId id="825" r:id="rId43"/>
    <p:sldId id="826" r:id="rId44"/>
    <p:sldId id="696" r:id="rId45"/>
    <p:sldId id="832" r:id="rId46"/>
    <p:sldId id="833" r:id="rId47"/>
    <p:sldId id="697" r:id="rId48"/>
    <p:sldId id="740" r:id="rId49"/>
    <p:sldId id="381" r:id="rId5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00FF"/>
    <a:srgbClr val="B00000"/>
    <a:srgbClr val="6BA42C"/>
    <a:srgbClr val="FFFF99"/>
    <a:srgbClr val="D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85" autoAdjust="0"/>
    <p:restoredTop sz="61172" autoAdjust="0"/>
  </p:normalViewPr>
  <p:slideViewPr>
    <p:cSldViewPr>
      <p:cViewPr>
        <p:scale>
          <a:sx n="125" d="100"/>
          <a:sy n="125" d="100"/>
        </p:scale>
        <p:origin x="-1458" y="-5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Picture 2" descr="E:\样样样\7\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1186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2" name="Picture 3" descr="E:\样样样\7\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4872049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7204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13314" name="Picture 2" descr="E:\样样样\7\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5854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7" r:id="rId5"/>
    <p:sldLayoutId id="2147483655" r:id="rId6"/>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__3.docx"/><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__4.docx"/><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__1.docx"/><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__2.docx"/><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7876" y="555526"/>
            <a:ext cx="4152099" cy="523220"/>
          </a:xfrm>
          <a:prstGeom prst="rect">
            <a:avLst/>
          </a:prstGeom>
          <a:noFill/>
        </p:spPr>
        <p:txBody>
          <a:bodyPr wrap="none" rtlCol="0">
            <a:spAutoFit/>
          </a:bodyPr>
          <a:lstStyle/>
          <a:p>
            <a:r>
              <a:rPr lang="zh-CN" altLang="zh-CN" sz="2800" b="1" dirty="0">
                <a:latin typeface="黑体" pitchFamily="49" charset="-122"/>
                <a:ea typeface="黑体" pitchFamily="49" charset="-122"/>
              </a:rPr>
              <a:t>第一章　</a:t>
            </a:r>
            <a:r>
              <a:rPr lang="zh-CN" altLang="en-US" sz="2800" b="1" dirty="0" smtClean="0">
                <a:latin typeface="黑体" pitchFamily="49" charset="-122"/>
                <a:ea typeface="黑体" pitchFamily="49" charset="-122"/>
              </a:rPr>
              <a:t>论述</a:t>
            </a:r>
            <a:r>
              <a:rPr lang="zh-CN" altLang="zh-CN" sz="2800" b="1" dirty="0" smtClean="0">
                <a:latin typeface="黑体" pitchFamily="49" charset="-122"/>
                <a:ea typeface="黑体" pitchFamily="49" charset="-122"/>
              </a:rPr>
              <a:t>类文</a:t>
            </a:r>
            <a:r>
              <a:rPr lang="zh-CN" altLang="en-US" sz="2800" b="1" dirty="0" smtClean="0">
                <a:latin typeface="黑体" pitchFamily="49" charset="-122"/>
                <a:ea typeface="黑体" pitchFamily="49" charset="-122"/>
              </a:rPr>
              <a:t>章</a:t>
            </a:r>
            <a:r>
              <a:rPr lang="zh-CN" altLang="zh-CN" sz="2800" b="1" dirty="0" smtClean="0">
                <a:latin typeface="黑体" pitchFamily="49" charset="-122"/>
                <a:ea typeface="黑体" pitchFamily="49" charset="-122"/>
              </a:rPr>
              <a:t>阅读</a:t>
            </a:r>
            <a:endParaRPr lang="zh-CN" altLang="en-US" sz="2800" b="1" dirty="0">
              <a:latin typeface="黑体" pitchFamily="49" charset="-122"/>
              <a:ea typeface="黑体" pitchFamily="49" charset="-122"/>
            </a:endParaRPr>
          </a:p>
        </p:txBody>
      </p:sp>
      <p:sp>
        <p:nvSpPr>
          <p:cNvPr id="6" name="TextBox 5"/>
          <p:cNvSpPr txBox="1"/>
          <p:nvPr/>
        </p:nvSpPr>
        <p:spPr>
          <a:xfrm>
            <a:off x="2501086" y="1556018"/>
            <a:ext cx="3852337" cy="1877437"/>
          </a:xfrm>
          <a:prstGeom prst="rect">
            <a:avLst/>
          </a:prstGeom>
          <a:noFill/>
        </p:spPr>
        <p:txBody>
          <a:bodyPr wrap="none" rtlCol="0">
            <a:spAutoFit/>
          </a:bodyPr>
          <a:lstStyle/>
          <a:p>
            <a:pPr algn="ctr">
              <a:lnSpc>
                <a:spcPct val="200000"/>
              </a:lnSpc>
            </a:pPr>
            <a:r>
              <a:rPr lang="zh-CN" altLang="en-US" sz="3200" b="1" dirty="0">
                <a:solidFill>
                  <a:srgbClr val="FFFF00"/>
                </a:solidFill>
                <a:latin typeface="Times New Roman" pitchFamily="18" charset="0"/>
                <a:ea typeface="微软雅黑" pitchFamily="34" charset="-122"/>
                <a:cs typeface="Times New Roman" pitchFamily="18" charset="0"/>
              </a:rPr>
              <a:t>专题二　考题</a:t>
            </a:r>
            <a:r>
              <a:rPr lang="zh-CN" altLang="en-US" sz="3200" b="1" dirty="0" smtClean="0">
                <a:solidFill>
                  <a:srgbClr val="FFFF00"/>
                </a:solidFill>
                <a:latin typeface="Times New Roman" pitchFamily="18" charset="0"/>
                <a:ea typeface="微软雅黑" pitchFamily="34" charset="-122"/>
                <a:cs typeface="Times New Roman" pitchFamily="18" charset="0"/>
              </a:rPr>
              <a:t>突破</a:t>
            </a:r>
            <a:endParaRPr lang="en-US" altLang="zh-CN" sz="3200" b="1" dirty="0" smtClean="0">
              <a:solidFill>
                <a:srgbClr val="FFFF00"/>
              </a:solidFill>
              <a:latin typeface="Times New Roman" pitchFamily="18" charset="0"/>
              <a:ea typeface="微软雅黑" pitchFamily="34" charset="-122"/>
              <a:cs typeface="Times New Roman" pitchFamily="18" charset="0"/>
            </a:endParaRPr>
          </a:p>
          <a:p>
            <a:pPr algn="ctr">
              <a:lnSpc>
                <a:spcPct val="200000"/>
              </a:lnSpc>
            </a:pPr>
            <a:r>
              <a:rPr lang="en-US" altLang="zh-CN" sz="2600" b="1" dirty="0">
                <a:solidFill>
                  <a:srgbClr val="7030A0"/>
                </a:solidFill>
                <a:latin typeface="Times New Roman" pitchFamily="18" charset="0"/>
                <a:ea typeface="微软雅黑" pitchFamily="34" charset="-122"/>
                <a:cs typeface="Times New Roman" pitchFamily="18" charset="0"/>
              </a:rPr>
              <a:t>——</a:t>
            </a:r>
            <a:r>
              <a:rPr lang="zh-CN" altLang="en-US" sz="2600" b="1" dirty="0">
                <a:solidFill>
                  <a:srgbClr val="7030A0"/>
                </a:solidFill>
                <a:latin typeface="Times New Roman" pitchFamily="18" charset="0"/>
                <a:ea typeface="微软雅黑" pitchFamily="34" charset="-122"/>
                <a:cs typeface="Times New Roman" pitchFamily="18" charset="0"/>
              </a:rPr>
              <a:t>整体把握，细心比对</a:t>
            </a:r>
            <a:endParaRPr lang="zh-CN" altLang="zh-CN" sz="3200" b="1" dirty="0">
              <a:solidFill>
                <a:srgbClr val="FFFF00"/>
              </a:solidFill>
              <a:latin typeface="Times New Roman" pitchFamily="18" charset="0"/>
              <a:ea typeface="微软雅黑" pitchFamily="34" charset="-122"/>
              <a:cs typeface="Times New Roman" pitchFamily="18" charset="0"/>
            </a:endParaRPr>
          </a:p>
        </p:txBody>
      </p:sp>
      <p:sp>
        <p:nvSpPr>
          <p:cNvPr id="8" name="TextBox 7"/>
          <p:cNvSpPr txBox="1"/>
          <p:nvPr/>
        </p:nvSpPr>
        <p:spPr>
          <a:xfrm>
            <a:off x="7020272" y="51470"/>
            <a:ext cx="1980029" cy="523220"/>
          </a:xfrm>
          <a:prstGeom prst="rect">
            <a:avLst/>
          </a:prstGeom>
          <a:noFill/>
        </p:spPr>
        <p:txBody>
          <a:bodyPr wrap="none" rtlCol="0">
            <a:spAutoFit/>
          </a:bodyPr>
          <a:lstStyle/>
          <a:p>
            <a:r>
              <a:rPr lang="zh-CN" altLang="en-US" sz="2800" dirty="0" smtClean="0">
                <a:solidFill>
                  <a:schemeClr val="bg1">
                    <a:lumMod val="50000"/>
                  </a:schemeClr>
                </a:solidFill>
                <a:latin typeface="汉仪大黑简" pitchFamily="49" charset="-122"/>
                <a:ea typeface="汉仪大黑简" pitchFamily="49" charset="-122"/>
              </a:rPr>
              <a:t>现代文阅读</a:t>
            </a:r>
            <a:endParaRPr lang="zh-CN" altLang="en-US" sz="2800" dirty="0">
              <a:solidFill>
                <a:schemeClr val="bg1">
                  <a:lumMod val="50000"/>
                </a:schemeClr>
              </a:solidFill>
              <a:latin typeface="汉仪大黑简" pitchFamily="49" charset="-122"/>
              <a:ea typeface="汉仪大黑简" pitchFamily="49" charset="-122"/>
            </a:endParaRP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93" y="835938"/>
            <a:ext cx="8511387" cy="3693319"/>
          </a:xfrm>
          <a:prstGeom prst="rect">
            <a:avLst/>
          </a:prstGeom>
          <a:noFill/>
        </p:spPr>
        <p:txBody>
          <a:bodyPr wrap="square" rtlCol="0">
            <a:spAutoFit/>
          </a:bodyPr>
          <a:lstStyle/>
          <a:p>
            <a:pPr algn="just">
              <a:lnSpc>
                <a:spcPct val="150000"/>
              </a:lnSpc>
              <a:spcAft>
                <a:spcPts val="0"/>
              </a:spcAft>
            </a:pPr>
            <a:r>
              <a:rPr lang="zh-CN" altLang="zh-CN" sz="2600" kern="100" dirty="0" smtClean="0">
                <a:latin typeface="Times New Roman"/>
                <a:ea typeface="华文细黑"/>
                <a:cs typeface="Times New Roman"/>
              </a:rPr>
              <a:t>也</a:t>
            </a:r>
            <a:r>
              <a:rPr lang="zh-CN" altLang="zh-CN" sz="2600" kern="100" dirty="0">
                <a:latin typeface="Times New Roman"/>
                <a:ea typeface="华文细黑"/>
                <a:cs typeface="Times New Roman"/>
              </a:rPr>
              <a:t>，将以教民平好恶，而反人道之正也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可以善民心，其感人深，其移风易俗，故先王著其教焉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。孔子曰：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移风易俗莫善于乐。</a:t>
            </a:r>
            <a:r>
              <a:rPr lang="en-US" altLang="zh-CN" sz="2600" kern="100" dirty="0" smtClean="0">
                <a:latin typeface="宋体"/>
                <a:ea typeface="华文细黑"/>
                <a:cs typeface="Times New Roman"/>
              </a:rPr>
              <a:t>”</a:t>
            </a:r>
          </a:p>
          <a:p>
            <a:pPr algn="just">
              <a:lnSpc>
                <a:spcPct val="150000"/>
              </a:lnSpc>
              <a:spcAft>
                <a:spcPts val="0"/>
              </a:spcAft>
            </a:pPr>
            <a:r>
              <a:rPr lang="zh-CN" altLang="zh-CN" sz="2600" kern="100" dirty="0">
                <a:solidFill>
                  <a:srgbClr val="C00000"/>
                </a:solidFill>
                <a:latin typeface="Times New Roman"/>
                <a:ea typeface="华文细黑"/>
                <a:cs typeface="Times New Roman"/>
              </a:rPr>
              <a:t>本段中心句，介绍中国音乐学的美学思想。</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美学</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，本段要阐述的核心对象。</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完备</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丰富</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点明美学思想的特点。</a:t>
            </a:r>
            <a:endParaRPr lang="zh-CN" altLang="zh-CN" sz="2600" kern="100" dirty="0">
              <a:solidFill>
                <a:srgbClr val="C00000"/>
              </a:solidFill>
              <a:effectLst/>
              <a:latin typeface="宋体"/>
              <a:cs typeface="Courier New"/>
            </a:endParaRPr>
          </a:p>
        </p:txBody>
      </p:sp>
    </p:spTree>
    <p:extLst>
      <p:ext uri="{BB962C8B-B14F-4D97-AF65-F5344CB8AC3E}">
        <p14:creationId xmlns:p14="http://schemas.microsoft.com/office/powerpoint/2010/main" val="39503639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04248" y="-106000"/>
            <a:ext cx="2376264" cy="640881"/>
          </a:xfrm>
          <a:prstGeom prst="rect">
            <a:avLst/>
          </a:prstGeom>
          <a:noFill/>
        </p:spPr>
        <p:txBody>
          <a:bodyPr wrap="square" rtlCol="0">
            <a:spAutoFit/>
          </a:bodyPr>
          <a:lstStyle/>
          <a:p>
            <a:pPr algn="just">
              <a:lnSpc>
                <a:spcPts val="5000"/>
              </a:lnSpc>
              <a:spcAft>
                <a:spcPts val="0"/>
              </a:spcAft>
            </a:pPr>
            <a:r>
              <a:rPr lang="zh-CN" altLang="en-US" sz="2400" dirty="0">
                <a:latin typeface="Times New Roman"/>
                <a:ea typeface="华文细黑"/>
                <a:cs typeface="Times New Roman"/>
              </a:rPr>
              <a:t>先秦时</a:t>
            </a:r>
            <a:r>
              <a:rPr lang="zh-CN" altLang="en-US" sz="2400" dirty="0" smtClean="0">
                <a:latin typeface="Times New Roman"/>
                <a:ea typeface="华文细黑"/>
                <a:cs typeface="Times New Roman"/>
              </a:rPr>
              <a:t>，</a:t>
            </a:r>
            <a:r>
              <a:rPr lang="zh-CN" altLang="zh-CN" sz="2400" dirty="0" smtClean="0">
                <a:latin typeface="Times New Roman"/>
                <a:ea typeface="华文细黑"/>
                <a:cs typeface="Times New Roman"/>
              </a:rPr>
              <a:t>除</a:t>
            </a:r>
            <a:r>
              <a:rPr lang="zh-CN" altLang="zh-CN" sz="2400" dirty="0">
                <a:latin typeface="Times New Roman"/>
                <a:ea typeface="华文细黑"/>
                <a:cs typeface="Times New Roman"/>
              </a:rPr>
              <a:t>宫、</a:t>
            </a:r>
            <a:endParaRPr lang="zh-CN" altLang="zh-CN" sz="24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526017619"/>
              </p:ext>
            </p:extLst>
          </p:nvPr>
        </p:nvGraphicFramePr>
        <p:xfrm>
          <a:off x="117554" y="123478"/>
          <a:ext cx="7918450" cy="793750"/>
        </p:xfrm>
        <a:graphic>
          <a:graphicData uri="http://schemas.openxmlformats.org/presentationml/2006/ole">
            <mc:AlternateContent xmlns:mc="http://schemas.openxmlformats.org/markup-compatibility/2006">
              <mc:Choice xmlns:v="urn:schemas-microsoft-com:vml" Requires="v">
                <p:oleObj spid="_x0000_s3096" name="文档" r:id="rId3" imgW="7918492" imgH="794938" progId="Word.Document.12">
                  <p:embed/>
                </p:oleObj>
              </mc:Choice>
              <mc:Fallback>
                <p:oleObj name="文档" r:id="rId3" imgW="7918492" imgH="794938" progId="Word.Document.12">
                  <p:embed/>
                  <p:pic>
                    <p:nvPicPr>
                      <p:cNvPr id="0" name=""/>
                      <p:cNvPicPr/>
                      <p:nvPr/>
                    </p:nvPicPr>
                    <p:blipFill>
                      <a:blip r:embed="rId4"/>
                      <a:stretch>
                        <a:fillRect/>
                      </a:stretch>
                    </p:blipFill>
                    <p:spPr>
                      <a:xfrm>
                        <a:off x="117554" y="123478"/>
                        <a:ext cx="7918450" cy="793750"/>
                      </a:xfrm>
                      <a:prstGeom prst="rect">
                        <a:avLst/>
                      </a:prstGeom>
                    </p:spPr>
                  </p:pic>
                </p:oleObj>
              </mc:Fallback>
            </mc:AlternateContent>
          </a:graphicData>
        </a:graphic>
      </p:graphicFrame>
      <p:sp>
        <p:nvSpPr>
          <p:cNvPr id="5" name="TextBox 4"/>
          <p:cNvSpPr txBox="1"/>
          <p:nvPr/>
        </p:nvSpPr>
        <p:spPr>
          <a:xfrm>
            <a:off x="210437" y="597332"/>
            <a:ext cx="8769291" cy="3478966"/>
          </a:xfrm>
          <a:prstGeom prst="rect">
            <a:avLst/>
          </a:prstGeom>
          <a:noFill/>
        </p:spPr>
        <p:txBody>
          <a:bodyPr wrap="square" rtlCol="0">
            <a:spAutoFit/>
          </a:bodyPr>
          <a:lstStyle/>
          <a:p>
            <a:pPr algn="just">
              <a:lnSpc>
                <a:spcPts val="4500"/>
              </a:lnSpc>
              <a:spcAft>
                <a:spcPts val="0"/>
              </a:spcAft>
            </a:pPr>
            <a:r>
              <a:rPr lang="zh-CN" altLang="zh-CN" sz="2400" dirty="0" smtClean="0">
                <a:latin typeface="Times New Roman"/>
                <a:ea typeface="华文细黑"/>
                <a:cs typeface="Times New Roman"/>
              </a:rPr>
              <a:t>商</a:t>
            </a:r>
            <a:r>
              <a:rPr lang="zh-CN" altLang="zh-CN" sz="2400" dirty="0">
                <a:latin typeface="Times New Roman"/>
                <a:ea typeface="华文细黑"/>
                <a:cs typeface="Times New Roman"/>
              </a:rPr>
              <a:t>、角等五个全音外，还用变调半音。明朝时已懂得十二平均律。湖北</a:t>
            </a:r>
            <a:r>
              <a:rPr lang="en-US" altLang="zh-CN" sz="2400" dirty="0">
                <a:latin typeface="宋体"/>
                <a:ea typeface="华文细黑"/>
                <a:cs typeface="Times New Roman"/>
              </a:rPr>
              <a:t>“</a:t>
            </a:r>
            <a:r>
              <a:rPr lang="zh-CN" altLang="zh-CN" sz="2400" dirty="0">
                <a:latin typeface="Times New Roman"/>
                <a:ea typeface="华文细黑"/>
                <a:cs typeface="Times New Roman"/>
              </a:rPr>
              <a:t>曾侯乙墓</a:t>
            </a:r>
            <a:r>
              <a:rPr lang="en-US" altLang="zh-CN" sz="2400" dirty="0">
                <a:latin typeface="宋体"/>
                <a:ea typeface="华文细黑"/>
                <a:cs typeface="Times New Roman"/>
              </a:rPr>
              <a:t>”</a:t>
            </a:r>
            <a:r>
              <a:rPr lang="zh-CN" altLang="zh-CN" sz="2400" dirty="0">
                <a:latin typeface="Times New Roman"/>
                <a:ea typeface="华文细黑"/>
                <a:cs typeface="Times New Roman"/>
              </a:rPr>
              <a:t>中的大型编钟的每枚钟都具两个不同乐音，敲击标音位置便可发音演奏。其定音频率与现代钢琴中央</a:t>
            </a:r>
            <a:r>
              <a:rPr lang="en-US" altLang="zh-CN" sz="2400" dirty="0">
                <a:latin typeface="Times New Roman"/>
                <a:ea typeface="华文细黑"/>
              </a:rPr>
              <a:t>C</a:t>
            </a:r>
            <a:r>
              <a:rPr lang="zh-CN" altLang="zh-CN" sz="2400" dirty="0">
                <a:latin typeface="Times New Roman"/>
                <a:ea typeface="华文细黑"/>
                <a:cs typeface="Times New Roman"/>
              </a:rPr>
              <a:t>频率几乎完全相同。音域可达五个八度，音阶结构接近现代的</a:t>
            </a:r>
            <a:r>
              <a:rPr lang="en-US" altLang="zh-CN" sz="2400" dirty="0">
                <a:latin typeface="Times New Roman"/>
                <a:ea typeface="华文细黑"/>
              </a:rPr>
              <a:t>C</a:t>
            </a:r>
            <a:r>
              <a:rPr lang="zh-CN" altLang="zh-CN" sz="2400" dirty="0">
                <a:latin typeface="Times New Roman"/>
                <a:ea typeface="华文细黑"/>
                <a:cs typeface="Times New Roman"/>
              </a:rPr>
              <a:t>大调七声音阶。编钟能奏出现代钢琴上所有黑白键的音响。这比欧洲键盘乐器平均律之出现足足早了</a:t>
            </a:r>
            <a:r>
              <a:rPr lang="en-US" altLang="zh-CN" sz="2400" dirty="0">
                <a:latin typeface="Times New Roman"/>
                <a:ea typeface="华文细黑"/>
              </a:rPr>
              <a:t>2 000</a:t>
            </a:r>
            <a:r>
              <a:rPr lang="zh-CN" altLang="zh-CN" sz="2400" dirty="0">
                <a:latin typeface="Times New Roman"/>
                <a:ea typeface="华文细黑"/>
                <a:cs typeface="Times New Roman"/>
              </a:rPr>
              <a:t>年。</a:t>
            </a:r>
            <a:endParaRPr lang="zh-CN" altLang="zh-CN" sz="2400" kern="100" dirty="0">
              <a:latin typeface="宋体"/>
              <a:cs typeface="Courier New"/>
            </a:endParaRPr>
          </a:p>
        </p:txBody>
      </p:sp>
      <p:sp>
        <p:nvSpPr>
          <p:cNvPr id="6" name="TextBox 5"/>
          <p:cNvSpPr txBox="1"/>
          <p:nvPr/>
        </p:nvSpPr>
        <p:spPr>
          <a:xfrm>
            <a:off x="115569" y="3988523"/>
            <a:ext cx="8769291" cy="1175515"/>
          </a:xfrm>
          <a:prstGeom prst="rect">
            <a:avLst/>
          </a:prstGeom>
          <a:noFill/>
        </p:spPr>
        <p:txBody>
          <a:bodyPr wrap="square" rtlCol="0">
            <a:spAutoFit/>
          </a:bodyPr>
          <a:lstStyle/>
          <a:p>
            <a:pPr algn="just">
              <a:lnSpc>
                <a:spcPts val="4500"/>
              </a:lnSpc>
              <a:spcAft>
                <a:spcPts val="0"/>
              </a:spcAft>
            </a:pPr>
            <a:r>
              <a:rPr lang="zh-CN" altLang="zh-CN" sz="2400" dirty="0" smtClean="0">
                <a:solidFill>
                  <a:srgbClr val="C00000"/>
                </a:solidFill>
                <a:latin typeface="Times New Roman"/>
                <a:ea typeface="华文细黑"/>
                <a:cs typeface="Times New Roman"/>
              </a:rPr>
              <a:t>本</a:t>
            </a:r>
            <a:r>
              <a:rPr lang="zh-CN" altLang="zh-CN" sz="2400" dirty="0">
                <a:solidFill>
                  <a:srgbClr val="C00000"/>
                </a:solidFill>
                <a:latin typeface="Times New Roman"/>
                <a:ea typeface="华文细黑"/>
                <a:cs typeface="Times New Roman"/>
              </a:rPr>
              <a:t>段中心句，</a:t>
            </a:r>
            <a:r>
              <a:rPr lang="en-US" altLang="zh-CN" sz="2400" dirty="0">
                <a:solidFill>
                  <a:srgbClr val="C00000"/>
                </a:solidFill>
                <a:latin typeface="宋体"/>
                <a:ea typeface="华文细黑"/>
                <a:cs typeface="Times New Roman"/>
              </a:rPr>
              <a:t>“</a:t>
            </a:r>
            <a:r>
              <a:rPr lang="zh-CN" altLang="zh-CN" sz="2400" dirty="0">
                <a:solidFill>
                  <a:srgbClr val="C00000"/>
                </a:solidFill>
                <a:latin typeface="Times New Roman"/>
                <a:ea typeface="华文细黑"/>
                <a:cs typeface="Times New Roman"/>
              </a:rPr>
              <a:t>曲律学</a:t>
            </a:r>
            <a:r>
              <a:rPr lang="en-US" altLang="zh-CN" sz="2400" dirty="0">
                <a:solidFill>
                  <a:srgbClr val="C00000"/>
                </a:solidFill>
                <a:latin typeface="宋体"/>
                <a:ea typeface="华文细黑"/>
                <a:cs typeface="Times New Roman"/>
              </a:rPr>
              <a:t>”</a:t>
            </a:r>
            <a:r>
              <a:rPr lang="zh-CN" altLang="zh-CN" sz="2400" dirty="0">
                <a:solidFill>
                  <a:srgbClr val="C00000"/>
                </a:solidFill>
                <a:latin typeface="Times New Roman"/>
                <a:ea typeface="华文细黑"/>
                <a:cs typeface="Times New Roman"/>
              </a:rPr>
              <a:t>点明要阐述的核心对象。同时表明由上一段讲音乐学的美学思想转为介绍</a:t>
            </a:r>
            <a:r>
              <a:rPr lang="en-US" altLang="zh-CN" sz="2400" dirty="0">
                <a:solidFill>
                  <a:srgbClr val="C00000"/>
                </a:solidFill>
                <a:latin typeface="宋体"/>
                <a:ea typeface="华文细黑"/>
                <a:cs typeface="Times New Roman"/>
              </a:rPr>
              <a:t>“</a:t>
            </a:r>
            <a:r>
              <a:rPr lang="zh-CN" altLang="zh-CN" sz="2400" dirty="0">
                <a:solidFill>
                  <a:srgbClr val="C00000"/>
                </a:solidFill>
                <a:latin typeface="Times New Roman"/>
                <a:ea typeface="华文细黑"/>
                <a:cs typeface="Times New Roman"/>
              </a:rPr>
              <a:t>曲律学</a:t>
            </a:r>
            <a:r>
              <a:rPr lang="en-US" altLang="zh-CN" sz="2400" dirty="0">
                <a:solidFill>
                  <a:srgbClr val="C00000"/>
                </a:solidFill>
                <a:latin typeface="宋体"/>
                <a:ea typeface="华文细黑"/>
                <a:cs typeface="Times New Roman"/>
              </a:rPr>
              <a:t>”</a:t>
            </a:r>
            <a:r>
              <a:rPr lang="zh-CN" altLang="zh-CN" sz="2400" dirty="0">
                <a:solidFill>
                  <a:srgbClr val="C00000"/>
                </a:solidFill>
                <a:latin typeface="Times New Roman"/>
                <a:ea typeface="华文细黑"/>
                <a:cs typeface="Times New Roman"/>
              </a:rPr>
              <a:t>。</a:t>
            </a:r>
            <a:endParaRPr lang="zh-CN" altLang="zh-CN" sz="2400" kern="100" dirty="0">
              <a:solidFill>
                <a:srgbClr val="C00000"/>
              </a:solidFill>
              <a:latin typeface="宋体"/>
              <a:cs typeface="Courier New"/>
            </a:endParaRPr>
          </a:p>
        </p:txBody>
      </p:sp>
    </p:spTree>
    <p:extLst>
      <p:ext uri="{BB962C8B-B14F-4D97-AF65-F5344CB8AC3E}">
        <p14:creationId xmlns:p14="http://schemas.microsoft.com/office/powerpoint/2010/main" val="2558105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9642" y="3371458"/>
            <a:ext cx="8682466" cy="1175515"/>
          </a:xfrm>
          <a:prstGeom prst="rect">
            <a:avLst/>
          </a:prstGeom>
          <a:noFill/>
        </p:spPr>
        <p:txBody>
          <a:bodyPr wrap="square" rtlCol="0">
            <a:spAutoFit/>
          </a:bodyPr>
          <a:lstStyle/>
          <a:p>
            <a:pPr algn="just">
              <a:lnSpc>
                <a:spcPts val="4500"/>
              </a:lnSpc>
              <a:spcAft>
                <a:spcPts val="0"/>
              </a:spcAft>
            </a:pPr>
            <a:r>
              <a:rPr lang="zh-CN" altLang="zh-CN" sz="2600" dirty="0">
                <a:solidFill>
                  <a:srgbClr val="C00000"/>
                </a:solidFill>
                <a:latin typeface="Times New Roman"/>
                <a:ea typeface="华文细黑"/>
                <a:cs typeface="Times New Roman"/>
              </a:rPr>
              <a:t>本段中心句，</a:t>
            </a:r>
            <a:r>
              <a:rPr lang="en-US" altLang="zh-CN" sz="2600" dirty="0">
                <a:solidFill>
                  <a:srgbClr val="C00000"/>
                </a:solidFill>
                <a:latin typeface="宋体"/>
                <a:ea typeface="华文细黑"/>
                <a:cs typeface="Times New Roman"/>
              </a:rPr>
              <a:t>“</a:t>
            </a:r>
            <a:r>
              <a:rPr lang="zh-CN" altLang="zh-CN" sz="2600" dirty="0">
                <a:solidFill>
                  <a:srgbClr val="C00000"/>
                </a:solidFill>
                <a:latin typeface="Times New Roman"/>
                <a:ea typeface="华文细黑"/>
                <a:cs typeface="Times New Roman"/>
              </a:rPr>
              <a:t>器乐</a:t>
            </a:r>
            <a:r>
              <a:rPr lang="en-US" altLang="zh-CN" sz="2600" dirty="0">
                <a:solidFill>
                  <a:srgbClr val="C00000"/>
                </a:solidFill>
                <a:latin typeface="宋体"/>
                <a:ea typeface="华文细黑"/>
                <a:cs typeface="Times New Roman"/>
              </a:rPr>
              <a:t>”“</a:t>
            </a:r>
            <a:r>
              <a:rPr lang="zh-CN" altLang="zh-CN" sz="2600" dirty="0">
                <a:solidFill>
                  <a:srgbClr val="C00000"/>
                </a:solidFill>
                <a:latin typeface="Times New Roman"/>
                <a:ea typeface="华文细黑"/>
                <a:cs typeface="Times New Roman"/>
              </a:rPr>
              <a:t>演奏形式</a:t>
            </a:r>
            <a:r>
              <a:rPr lang="en-US" altLang="zh-CN" sz="2600" dirty="0">
                <a:solidFill>
                  <a:srgbClr val="C00000"/>
                </a:solidFill>
                <a:latin typeface="宋体"/>
                <a:ea typeface="华文细黑"/>
                <a:cs typeface="Times New Roman"/>
              </a:rPr>
              <a:t>”</a:t>
            </a:r>
            <a:r>
              <a:rPr lang="zh-CN" altLang="zh-CN" sz="2600" dirty="0">
                <a:solidFill>
                  <a:srgbClr val="C00000"/>
                </a:solidFill>
                <a:latin typeface="Times New Roman"/>
                <a:ea typeface="华文细黑"/>
                <a:cs typeface="Times New Roman"/>
              </a:rPr>
              <a:t>点明本段的两个阐述对象。</a:t>
            </a:r>
            <a:endParaRPr lang="zh-CN" altLang="zh-CN" sz="2600" kern="100" dirty="0">
              <a:solidFill>
                <a:srgbClr val="C00000"/>
              </a:solidFill>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53909886"/>
              </p:ext>
            </p:extLst>
          </p:nvPr>
        </p:nvGraphicFramePr>
        <p:xfrm>
          <a:off x="323528" y="267494"/>
          <a:ext cx="8405812" cy="1485900"/>
        </p:xfrm>
        <a:graphic>
          <a:graphicData uri="http://schemas.openxmlformats.org/presentationml/2006/ole">
            <mc:AlternateContent xmlns:mc="http://schemas.openxmlformats.org/markup-compatibility/2006">
              <mc:Choice xmlns:v="urn:schemas-microsoft-com:vml" Requires="v">
                <p:oleObj spid="_x0000_s4120" name="文档" r:id="rId3" imgW="8406066" imgH="1495421" progId="Word.Document.12">
                  <p:embed/>
                </p:oleObj>
              </mc:Choice>
              <mc:Fallback>
                <p:oleObj name="文档" r:id="rId3" imgW="8406066" imgH="1495421" progId="Word.Document.12">
                  <p:embed/>
                  <p:pic>
                    <p:nvPicPr>
                      <p:cNvPr id="0" name=""/>
                      <p:cNvPicPr/>
                      <p:nvPr/>
                    </p:nvPicPr>
                    <p:blipFill>
                      <a:blip r:embed="rId4"/>
                      <a:stretch>
                        <a:fillRect/>
                      </a:stretch>
                    </p:blipFill>
                    <p:spPr>
                      <a:xfrm>
                        <a:off x="323528" y="267494"/>
                        <a:ext cx="8405812" cy="1485900"/>
                      </a:xfrm>
                      <a:prstGeom prst="rect">
                        <a:avLst/>
                      </a:prstGeom>
                    </p:spPr>
                  </p:pic>
                </p:oleObj>
              </mc:Fallback>
            </mc:AlternateContent>
          </a:graphicData>
        </a:graphic>
      </p:graphicFrame>
      <p:sp>
        <p:nvSpPr>
          <p:cNvPr id="5" name="TextBox 4"/>
          <p:cNvSpPr txBox="1"/>
          <p:nvPr/>
        </p:nvSpPr>
        <p:spPr>
          <a:xfrm>
            <a:off x="267205" y="1592594"/>
            <a:ext cx="8769291" cy="1752596"/>
          </a:xfrm>
          <a:prstGeom prst="rect">
            <a:avLst/>
          </a:prstGeom>
          <a:noFill/>
        </p:spPr>
        <p:txBody>
          <a:bodyPr wrap="square" rtlCol="0">
            <a:spAutoFit/>
          </a:bodyPr>
          <a:lstStyle/>
          <a:p>
            <a:pPr algn="just">
              <a:lnSpc>
                <a:spcPts val="4500"/>
              </a:lnSpc>
              <a:spcAft>
                <a:spcPts val="0"/>
              </a:spcAft>
            </a:pPr>
            <a:r>
              <a:rPr lang="zh-CN" altLang="zh-CN" sz="2600" dirty="0" smtClean="0">
                <a:latin typeface="Times New Roman"/>
                <a:ea typeface="华文细黑"/>
                <a:cs typeface="Times New Roman"/>
              </a:rPr>
              <a:t>竹</a:t>
            </a:r>
            <a:r>
              <a:rPr lang="zh-CN" altLang="zh-CN" sz="2600" dirty="0">
                <a:latin typeface="Times New Roman"/>
                <a:ea typeface="华文细黑"/>
                <a:cs typeface="Times New Roman"/>
              </a:rPr>
              <a:t>，皆可作乐器。乐曲类型已有祭神乐、宴乐、军乐、节庆乐等区别。玄宗时已有超百人的大型交响乐团，其演员按艺术水平分为</a:t>
            </a:r>
            <a:r>
              <a:rPr lang="en-US" altLang="zh-CN" sz="2600" dirty="0">
                <a:latin typeface="宋体"/>
                <a:ea typeface="华文细黑"/>
                <a:cs typeface="Times New Roman"/>
              </a:rPr>
              <a:t>“</a:t>
            </a:r>
            <a:r>
              <a:rPr lang="zh-CN" altLang="zh-CN" sz="2600" dirty="0">
                <a:latin typeface="Times New Roman"/>
                <a:ea typeface="华文细黑"/>
                <a:cs typeface="Times New Roman"/>
              </a:rPr>
              <a:t>坐部伎</a:t>
            </a:r>
            <a:r>
              <a:rPr lang="en-US" altLang="zh-CN" sz="2600" dirty="0">
                <a:latin typeface="宋体"/>
                <a:ea typeface="华文细黑"/>
                <a:cs typeface="Times New Roman"/>
              </a:rPr>
              <a:t>”</a:t>
            </a:r>
            <a:r>
              <a:rPr lang="zh-CN" altLang="zh-CN" sz="2600" dirty="0">
                <a:latin typeface="Times New Roman"/>
                <a:ea typeface="华文细黑"/>
                <a:cs typeface="Times New Roman"/>
              </a:rPr>
              <a:t>与</a:t>
            </a:r>
            <a:r>
              <a:rPr lang="en-US" altLang="zh-CN" sz="2600" dirty="0">
                <a:latin typeface="宋体"/>
                <a:ea typeface="华文细黑"/>
                <a:cs typeface="Times New Roman"/>
              </a:rPr>
              <a:t>“</a:t>
            </a:r>
            <a:r>
              <a:rPr lang="zh-CN" altLang="zh-CN" sz="2600" dirty="0">
                <a:latin typeface="Times New Roman"/>
                <a:ea typeface="华文细黑"/>
                <a:cs typeface="Times New Roman"/>
              </a:rPr>
              <a:t>立部伎</a:t>
            </a:r>
            <a:r>
              <a:rPr lang="en-US" altLang="zh-CN" sz="2600" dirty="0">
                <a:latin typeface="宋体"/>
                <a:ea typeface="华文细黑"/>
                <a:cs typeface="Times New Roman"/>
              </a:rPr>
              <a:t>”</a:t>
            </a:r>
            <a:r>
              <a:rPr lang="zh-CN" altLang="zh-CN" sz="2600" dirty="0">
                <a:latin typeface="Times New Roman"/>
                <a:ea typeface="华文细黑"/>
                <a:cs typeface="Times New Roman"/>
              </a:rPr>
              <a:t>。</a:t>
            </a:r>
            <a:endParaRPr lang="zh-CN" altLang="zh-CN" sz="2600" kern="100" dirty="0">
              <a:latin typeface="宋体"/>
              <a:cs typeface="Courier New"/>
            </a:endParaRPr>
          </a:p>
        </p:txBody>
      </p:sp>
      <p:sp>
        <p:nvSpPr>
          <p:cNvPr id="6" name="TextBox 5"/>
          <p:cNvSpPr txBox="1"/>
          <p:nvPr/>
        </p:nvSpPr>
        <p:spPr>
          <a:xfrm>
            <a:off x="4283968" y="791869"/>
            <a:ext cx="4717163" cy="598434"/>
          </a:xfrm>
          <a:prstGeom prst="rect">
            <a:avLst/>
          </a:prstGeom>
          <a:noFill/>
        </p:spPr>
        <p:txBody>
          <a:bodyPr wrap="square" rtlCol="0">
            <a:spAutoFit/>
          </a:bodyPr>
          <a:lstStyle/>
          <a:p>
            <a:pPr algn="just">
              <a:lnSpc>
                <a:spcPts val="4500"/>
              </a:lnSpc>
              <a:spcAft>
                <a:spcPts val="0"/>
              </a:spcAft>
            </a:pPr>
            <a:r>
              <a:rPr lang="zh-CN" altLang="zh-CN" sz="2600" dirty="0">
                <a:latin typeface="Times New Roman"/>
                <a:ea typeface="华文细黑"/>
                <a:cs typeface="Times New Roman"/>
              </a:rPr>
              <a:t>金、石、土、革、丝、木、匏</a:t>
            </a:r>
            <a:r>
              <a:rPr lang="zh-CN" altLang="zh-CN" sz="26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4951337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9642" y="3620863"/>
            <a:ext cx="8682466" cy="1175515"/>
          </a:xfrm>
          <a:prstGeom prst="rect">
            <a:avLst/>
          </a:prstGeom>
          <a:noFill/>
        </p:spPr>
        <p:txBody>
          <a:bodyPr wrap="square" rtlCol="0">
            <a:spAutoFit/>
          </a:bodyPr>
          <a:lstStyle/>
          <a:p>
            <a:pPr algn="just">
              <a:lnSpc>
                <a:spcPts val="4500"/>
              </a:lnSpc>
              <a:spcAft>
                <a:spcPts val="0"/>
              </a:spcAft>
            </a:pPr>
            <a:r>
              <a:rPr lang="zh-CN" altLang="en-US" sz="2600" dirty="0">
                <a:solidFill>
                  <a:srgbClr val="C00000"/>
                </a:solidFill>
                <a:latin typeface="Times New Roman"/>
                <a:ea typeface="华文细黑"/>
                <a:cs typeface="Times New Roman"/>
              </a:rPr>
              <a:t>本段中心句，介绍中国古代音乐学的不足。同时暗示前面内容是介绍其优点。</a:t>
            </a:r>
            <a:endParaRPr lang="zh-CN" altLang="zh-CN" sz="2600" kern="100" dirty="0">
              <a:solidFill>
                <a:srgbClr val="C00000"/>
              </a:solidFill>
              <a:latin typeface="宋体"/>
              <a:cs typeface="Courier New"/>
            </a:endParaRPr>
          </a:p>
        </p:txBody>
      </p:sp>
      <p:sp>
        <p:nvSpPr>
          <p:cNvPr id="5" name="TextBox 4"/>
          <p:cNvSpPr txBox="1"/>
          <p:nvPr/>
        </p:nvSpPr>
        <p:spPr>
          <a:xfrm>
            <a:off x="251520" y="24026"/>
            <a:ext cx="8769291" cy="3554819"/>
          </a:xfrm>
          <a:prstGeom prst="rect">
            <a:avLst/>
          </a:prstGeom>
          <a:noFill/>
        </p:spPr>
        <p:txBody>
          <a:bodyPr wrap="square" rtlCol="0">
            <a:spAutoFit/>
          </a:bodyPr>
          <a:lstStyle/>
          <a:p>
            <a:pPr algn="just">
              <a:lnSpc>
                <a:spcPts val="4500"/>
              </a:lnSpc>
              <a:spcAft>
                <a:spcPts val="0"/>
              </a:spcAft>
            </a:pPr>
            <a:r>
              <a:rPr lang="en-US" altLang="zh-CN" sz="2600" dirty="0" smtClean="0">
                <a:latin typeface="Times New Roman"/>
                <a:ea typeface="华文细黑"/>
                <a:cs typeface="Times New Roman"/>
              </a:rPr>
              <a:t>     </a:t>
            </a:r>
            <a:r>
              <a:rPr lang="zh-CN" altLang="zh-CN" sz="2600" u="heavy" dirty="0" smtClean="0">
                <a:latin typeface="Times New Roman"/>
                <a:ea typeface="华文细黑"/>
                <a:cs typeface="Times New Roman"/>
              </a:rPr>
              <a:t>中国</a:t>
            </a:r>
            <a:r>
              <a:rPr lang="zh-CN" altLang="zh-CN" sz="2600" u="heavy" dirty="0">
                <a:latin typeface="Times New Roman"/>
                <a:ea typeface="华文细黑"/>
                <a:cs typeface="Times New Roman"/>
              </a:rPr>
              <a:t>古代音乐学有其不足，即过度强调音乐的政治性。</a:t>
            </a:r>
            <a:r>
              <a:rPr lang="zh-CN" altLang="zh-CN" sz="2600" dirty="0">
                <a:latin typeface="Times New Roman"/>
                <a:ea typeface="华文细黑"/>
                <a:cs typeface="Times New Roman"/>
              </a:rPr>
              <a:t>唐太宗曾认为政治与音乐情绪之间的因果关系是政治兴衰导致音乐哀乐。</a:t>
            </a:r>
            <a:r>
              <a:rPr lang="en-US" altLang="zh-CN" sz="2600" dirty="0">
                <a:latin typeface="宋体"/>
                <a:ea typeface="华文细黑"/>
                <a:cs typeface="Times New Roman"/>
              </a:rPr>
              <a:t>“</a:t>
            </a:r>
            <a:r>
              <a:rPr lang="zh-CN" altLang="zh-CN" sz="2600" dirty="0">
                <a:latin typeface="Times New Roman"/>
                <a:ea typeface="华文细黑"/>
                <a:cs typeface="Times New Roman"/>
              </a:rPr>
              <a:t>悲欢之情在于人心，非由乐也</a:t>
            </a:r>
            <a:r>
              <a:rPr lang="en-US" altLang="zh-CN" sz="2600" dirty="0">
                <a:latin typeface="宋体"/>
                <a:ea typeface="华文细黑"/>
                <a:cs typeface="Times New Roman"/>
              </a:rPr>
              <a:t>”</a:t>
            </a:r>
            <a:r>
              <a:rPr lang="zh-CN" altLang="zh-CN" sz="2600" dirty="0">
                <a:latin typeface="Times New Roman"/>
                <a:ea typeface="华文细黑"/>
                <a:cs typeface="Times New Roman"/>
              </a:rPr>
              <a:t>，围绕《玉树后庭花》这一前朝遗曲是否值得保留的问题，他与御史大夫杜淹之间曾发生激烈的争辩，《玉树后庭花》遗曲终依唐太宗的意见加以保留</a:t>
            </a:r>
            <a:r>
              <a:rPr lang="zh-CN" altLang="zh-CN" sz="2600" dirty="0" smtClean="0">
                <a:latin typeface="Times New Roman"/>
                <a:ea typeface="华文细黑"/>
                <a:cs typeface="Times New Roman"/>
              </a:rPr>
              <a:t>。</a:t>
            </a:r>
            <a:r>
              <a:rPr lang="en-US" altLang="zh-CN" sz="2600" dirty="0" smtClean="0">
                <a:latin typeface="Times New Roman"/>
                <a:ea typeface="华文细黑"/>
                <a:cs typeface="Times New Roman"/>
              </a:rPr>
              <a:t>  </a:t>
            </a:r>
            <a:r>
              <a:rPr lang="en-US" altLang="zh-CN" sz="2600" dirty="0" smtClean="0">
                <a:latin typeface="Times New Roman"/>
                <a:ea typeface="华文细黑"/>
              </a:rPr>
              <a:t>(</a:t>
            </a:r>
            <a:r>
              <a:rPr lang="zh-CN" altLang="zh-CN" sz="2600" dirty="0">
                <a:latin typeface="Times New Roman"/>
                <a:ea typeface="华文细黑"/>
                <a:cs typeface="Times New Roman"/>
              </a:rPr>
              <a:t>选自《中国社会科学报》，有删改</a:t>
            </a:r>
            <a:r>
              <a:rPr lang="en-US" altLang="zh-CN" sz="2600" dirty="0">
                <a:latin typeface="Times New Roman"/>
                <a:ea typeface="华文细黑"/>
              </a:rPr>
              <a:t>)</a:t>
            </a:r>
            <a:endParaRPr lang="zh-CN" altLang="zh-CN" sz="2600" kern="100" dirty="0">
              <a:latin typeface="宋体"/>
              <a:cs typeface="Courier New"/>
            </a:endParaRPr>
          </a:p>
        </p:txBody>
      </p:sp>
    </p:spTree>
    <p:extLst>
      <p:ext uri="{BB962C8B-B14F-4D97-AF65-F5344CB8AC3E}">
        <p14:creationId xmlns:p14="http://schemas.microsoft.com/office/powerpoint/2010/main" val="779037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78527"/>
            <a:ext cx="8511387" cy="4453463"/>
          </a:xfrm>
          <a:prstGeom prst="rect">
            <a:avLst/>
          </a:prstGeom>
          <a:noFill/>
        </p:spPr>
        <p:txBody>
          <a:bodyPr wrap="square" rtlCol="0">
            <a:spAutoFit/>
          </a:bodyPr>
          <a:lstStyle/>
          <a:p>
            <a:pPr algn="just">
              <a:lnSpc>
                <a:spcPct val="150000"/>
              </a:lnSpc>
              <a:spcAft>
                <a:spcPts val="0"/>
              </a:spcAft>
            </a:pPr>
            <a:r>
              <a:rPr lang="zh-CN" altLang="zh-CN" sz="2400" kern="100" dirty="0">
                <a:latin typeface="Times New Roman"/>
                <a:ea typeface="华文细黑"/>
                <a:cs typeface="Times New Roman"/>
              </a:rPr>
              <a:t>在圈点的基础上完成对本文论述中心和思路的把握：</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本文的论述中心：本文以中国古代音乐学为阐述对象，重点介绍它在美学思想、曲律学、器乐和演奏形式等方面的特点</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优点</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，指出其不足之处。同时指出要研究中国古代音乐史必须到正史的音乐史中寻宝。</a:t>
            </a:r>
            <a:endParaRPr lang="zh-CN" altLang="zh-CN" sz="1000" kern="100" dirty="0">
              <a:latin typeface="宋体"/>
              <a:cs typeface="Courier New"/>
            </a:endParaRPr>
          </a:p>
          <a:p>
            <a:pPr>
              <a:lnSpc>
                <a:spcPct val="150000"/>
              </a:lnSpc>
            </a:pPr>
            <a:r>
              <a:rPr lang="en-US" altLang="zh-CN" sz="2400" dirty="0">
                <a:latin typeface="Times New Roman"/>
                <a:ea typeface="华文细黑"/>
              </a:rPr>
              <a:t>2.</a:t>
            </a:r>
            <a:r>
              <a:rPr lang="zh-CN" altLang="zh-CN" sz="2400" dirty="0">
                <a:latin typeface="Times New Roman"/>
                <a:ea typeface="华文细黑"/>
                <a:cs typeface="Times New Roman"/>
              </a:rPr>
              <a:t>本文的论述思路：先介绍了要研究中国古代音乐须进入正史的音乐史及其理由，再分别从美学思想、曲律学、器乐及演奏形式方面介绍了中国古代音乐学的特点，最后指出其不足之处。</a:t>
            </a:r>
            <a:endParaRPr lang="zh-CN" altLang="zh-CN" sz="2500" kern="100" dirty="0">
              <a:latin typeface="宋体"/>
              <a:cs typeface="Courier New"/>
            </a:endParaRPr>
          </a:p>
        </p:txBody>
      </p:sp>
    </p:spTree>
    <p:extLst>
      <p:ext uri="{BB962C8B-B14F-4D97-AF65-F5344CB8AC3E}">
        <p14:creationId xmlns:p14="http://schemas.microsoft.com/office/powerpoint/2010/main" val="26273408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51470"/>
            <a:ext cx="8596501" cy="4816896"/>
          </a:xfrm>
          <a:prstGeom prst="rect">
            <a:avLst/>
          </a:prstGeom>
          <a:noFill/>
        </p:spPr>
        <p:txBody>
          <a:bodyPr wrap="square" rtlCol="0">
            <a:spAutoFit/>
          </a:bodyPr>
          <a:lstStyle/>
          <a:p>
            <a:pPr algn="just">
              <a:lnSpc>
                <a:spcPct val="150000"/>
              </a:lnSpc>
            </a:pPr>
            <a:r>
              <a:rPr lang="zh-CN" altLang="en-US" sz="2600" kern="100" dirty="0">
                <a:solidFill>
                  <a:srgbClr val="0000FF"/>
                </a:solidFill>
                <a:latin typeface="Times New Roman"/>
                <a:ea typeface="华文细黑"/>
                <a:cs typeface="Times New Roman"/>
              </a:rPr>
              <a:t>二、答题：咬词嚼句，仔细比对</a:t>
            </a:r>
            <a:endParaRPr lang="zh-CN" altLang="zh-CN" sz="2600" kern="100" dirty="0">
              <a:solidFill>
                <a:srgbClr val="0000FF"/>
              </a:solidFill>
              <a:latin typeface="Times New Roman"/>
              <a:ea typeface="华文细黑"/>
              <a:cs typeface="Times New Roman"/>
            </a:endParaRPr>
          </a:p>
          <a:p>
            <a:pPr>
              <a:lnSpc>
                <a:spcPct val="150000"/>
              </a:lnSpc>
            </a:pPr>
            <a:r>
              <a:rPr lang="en-US" altLang="zh-CN" sz="2600" kern="100" dirty="0">
                <a:solidFill>
                  <a:srgbClr val="C00000"/>
                </a:solidFill>
                <a:latin typeface="Times New Roman"/>
                <a:ea typeface="华文细黑"/>
                <a:cs typeface="Times New Roman"/>
              </a:rPr>
              <a:t>(</a:t>
            </a:r>
            <a:r>
              <a:rPr lang="zh-CN" altLang="en-US" sz="2600" kern="100" dirty="0">
                <a:solidFill>
                  <a:srgbClr val="C00000"/>
                </a:solidFill>
                <a:latin typeface="Times New Roman"/>
                <a:ea typeface="华文细黑"/>
                <a:cs typeface="Times New Roman"/>
              </a:rPr>
              <a:t>一</a:t>
            </a:r>
            <a:r>
              <a:rPr lang="en-US" altLang="zh-CN" sz="2600" kern="100" dirty="0">
                <a:solidFill>
                  <a:srgbClr val="C00000"/>
                </a:solidFill>
                <a:latin typeface="Times New Roman"/>
                <a:ea typeface="华文细黑"/>
                <a:cs typeface="Times New Roman"/>
              </a:rPr>
              <a:t>)</a:t>
            </a:r>
            <a:r>
              <a:rPr lang="zh-CN" altLang="en-US" sz="2600" kern="100" dirty="0">
                <a:solidFill>
                  <a:srgbClr val="C00000"/>
                </a:solidFill>
                <a:latin typeface="Times New Roman"/>
                <a:ea typeface="华文细黑"/>
                <a:cs typeface="Times New Roman"/>
              </a:rPr>
              <a:t>了解命题人设置干扰项常用的六种方法和七类陷阱</a:t>
            </a:r>
            <a:endParaRPr lang="en-US" altLang="zh-CN" sz="2600" kern="100" dirty="0">
              <a:solidFill>
                <a:srgbClr val="C00000"/>
              </a:solidFill>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六种方法</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客观选择题的选项设置，命题人一般不会照抄原文语句，而是要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换一种方法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。正是在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的过程中，命题人有意地用了一些方法，改变了原意，以此考查考生的理解能力。</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命题人设置客观选择题的错误选项常用以下六种方法：</a:t>
            </a:r>
            <a:endParaRPr lang="zh-CN" altLang="zh-CN" sz="1050" kern="100" dirty="0">
              <a:latin typeface="宋体"/>
              <a:cs typeface="Courier New"/>
            </a:endParaRPr>
          </a:p>
        </p:txBody>
      </p:sp>
    </p:spTree>
    <p:extLst>
      <p:ext uri="{BB962C8B-B14F-4D97-AF65-F5344CB8AC3E}">
        <p14:creationId xmlns:p14="http://schemas.microsoft.com/office/powerpoint/2010/main" val="32431667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123478"/>
            <a:ext cx="8526611"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删：删减。删减句子而改变句意，最常见的是删减定语、状语，修饰成分的删减就意味着语义的改变，有可能是内容的扩大，也有可能是对内容的曲解。</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添：添加。添加定语或状语，造成对内容的曲解。</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调：调换。调换词语或句子顺序，从而改变句意。</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改：改变。改变说法，或换用别的词语代替，造成似是而非。比如因果颠倒、主客体颠倒、部分涵盖全体、整体替代局部、现实代替猜测</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1565686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5869" y="390599"/>
            <a:ext cx="8526611" cy="3693319"/>
          </a:xfrm>
          <a:prstGeom prst="rect">
            <a:avLst/>
          </a:prstGeom>
          <a:noFill/>
        </p:spPr>
        <p:txBody>
          <a:bodyPr wrap="square" rtlCol="0">
            <a:spAutoFit/>
          </a:bodyPr>
          <a:lstStyle/>
          <a:p>
            <a:pPr>
              <a:lnSpc>
                <a:spcPct val="150000"/>
              </a:lnSpc>
            </a:pPr>
            <a:r>
              <a:rPr lang="en-US" altLang="zh-CN" sz="2600" dirty="0" smtClean="0">
                <a:latin typeface="Times New Roman"/>
                <a:ea typeface="华文细黑"/>
              </a:rPr>
              <a:t>(</a:t>
            </a:r>
            <a:r>
              <a:rPr lang="en-US" altLang="zh-CN" sz="2600" dirty="0">
                <a:latin typeface="Times New Roman"/>
                <a:ea typeface="华文细黑"/>
              </a:rPr>
              <a:t>5)</a:t>
            </a:r>
            <a:r>
              <a:rPr lang="zh-CN" altLang="zh-CN" sz="2600" dirty="0">
                <a:latin typeface="Times New Roman"/>
                <a:ea typeface="华文细黑"/>
                <a:cs typeface="Times New Roman"/>
              </a:rPr>
              <a:t>漏：遗漏。看似是保留原文词句，但结合题干来看只是强调了问题的某一方面，而有意漏掉了另一方面。这种选项有很大的迷惑性，须多加留意</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nSpc>
                <a:spcPct val="150000"/>
              </a:lnSpc>
            </a:pPr>
            <a:r>
              <a:rPr lang="en-US" altLang="zh-CN" sz="2600" dirty="0">
                <a:latin typeface="Times New Roman"/>
                <a:ea typeface="华文细黑"/>
              </a:rPr>
              <a:t>(6)</a:t>
            </a:r>
            <a:r>
              <a:rPr lang="zh-CN" altLang="zh-CN" sz="2600" dirty="0">
                <a:latin typeface="Times New Roman"/>
                <a:ea typeface="华文细黑"/>
                <a:cs typeface="Times New Roman"/>
              </a:rPr>
              <a:t>凑：拼凑。将意义有关或无关的几个词语</a:t>
            </a:r>
            <a:r>
              <a:rPr lang="en-US" altLang="zh-CN" sz="2600" dirty="0">
                <a:latin typeface="Times New Roman"/>
                <a:ea typeface="华文细黑"/>
              </a:rPr>
              <a:t>(</a:t>
            </a:r>
            <a:r>
              <a:rPr lang="zh-CN" altLang="zh-CN" sz="2600" dirty="0">
                <a:latin typeface="Times New Roman"/>
                <a:ea typeface="华文细黑"/>
                <a:cs typeface="Times New Roman"/>
              </a:rPr>
              <a:t>句子</a:t>
            </a:r>
            <a:r>
              <a:rPr lang="en-US" altLang="zh-CN" sz="2600" dirty="0">
                <a:latin typeface="Times New Roman"/>
                <a:ea typeface="华文细黑"/>
              </a:rPr>
              <a:t>)</a:t>
            </a:r>
            <a:r>
              <a:rPr lang="zh-CN" altLang="zh-CN" sz="2600" dirty="0">
                <a:latin typeface="Times New Roman"/>
                <a:ea typeface="华文细黑"/>
                <a:cs typeface="Times New Roman"/>
              </a:rPr>
              <a:t>杂糅凑合而造成错误，或者将望文生义的几个义项强加进去，干扰判断。</a:t>
            </a:r>
            <a:endParaRPr lang="zh-CN" altLang="zh-CN" sz="2600" kern="100" dirty="0">
              <a:latin typeface="宋体"/>
              <a:cs typeface="Courier New"/>
            </a:endParaRPr>
          </a:p>
        </p:txBody>
      </p:sp>
    </p:spTree>
    <p:extLst>
      <p:ext uri="{BB962C8B-B14F-4D97-AF65-F5344CB8AC3E}">
        <p14:creationId xmlns:p14="http://schemas.microsoft.com/office/powerpoint/2010/main" val="21200398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124" y="138718"/>
            <a:ext cx="8769291" cy="4826661"/>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七类陷阱</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选择题主要考查考生处理信息的能力，考题设置选项时，往往具有迷惑性，仅仅理清了文章思路还不够，只有掌握了命题的设错规律，才能更准确地识破选项陷阱，排除错误选项。因此了解错误选项的干扰类型，是提高答题准确率的关键。</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一般而言，选项设置的陷阱类型主要有</a:t>
            </a:r>
            <a:r>
              <a:rPr lang="en-US" altLang="zh-CN" sz="2600" dirty="0">
                <a:latin typeface="宋体"/>
                <a:ea typeface="华文细黑"/>
                <a:cs typeface="Times New Roman"/>
              </a:rPr>
              <a:t>“</a:t>
            </a:r>
            <a:r>
              <a:rPr lang="zh-CN" altLang="zh-CN" sz="2600" dirty="0">
                <a:latin typeface="Times New Roman"/>
                <a:ea typeface="华文细黑"/>
                <a:cs typeface="Times New Roman"/>
              </a:rPr>
              <a:t>以偏概全</a:t>
            </a:r>
            <a:r>
              <a:rPr lang="en-US" altLang="zh-CN" sz="2600" dirty="0">
                <a:latin typeface="宋体"/>
                <a:ea typeface="华文细黑"/>
                <a:cs typeface="Times New Roman"/>
              </a:rPr>
              <a:t>”“</a:t>
            </a:r>
            <a:r>
              <a:rPr lang="zh-CN" altLang="zh-CN" sz="2600" dirty="0">
                <a:latin typeface="Times New Roman"/>
                <a:ea typeface="华文细黑"/>
                <a:cs typeface="Times New Roman"/>
              </a:rPr>
              <a:t>混淆时态</a:t>
            </a:r>
            <a:r>
              <a:rPr lang="en-US" altLang="zh-CN" sz="2600" dirty="0">
                <a:latin typeface="宋体"/>
                <a:ea typeface="华文细黑"/>
                <a:cs typeface="Times New Roman"/>
              </a:rPr>
              <a:t>”“</a:t>
            </a:r>
            <a:r>
              <a:rPr lang="zh-CN" altLang="zh-CN" sz="2600" dirty="0">
                <a:latin typeface="Times New Roman"/>
                <a:ea typeface="华文细黑"/>
                <a:cs typeface="Times New Roman"/>
              </a:rPr>
              <a:t>因果混乱</a:t>
            </a:r>
            <a:r>
              <a:rPr lang="en-US" altLang="zh-CN" sz="2600" dirty="0">
                <a:latin typeface="宋体"/>
                <a:ea typeface="华文细黑"/>
                <a:cs typeface="Times New Roman"/>
              </a:rPr>
              <a:t>”“</a:t>
            </a:r>
            <a:r>
              <a:rPr lang="zh-CN" altLang="zh-CN" sz="2600" dirty="0">
                <a:latin typeface="Times New Roman"/>
                <a:ea typeface="华文细黑"/>
                <a:cs typeface="Times New Roman"/>
              </a:rPr>
              <a:t>混淆是非</a:t>
            </a:r>
            <a:r>
              <a:rPr lang="en-US" altLang="zh-CN" sz="2600" dirty="0">
                <a:latin typeface="宋体"/>
                <a:ea typeface="华文细黑"/>
                <a:cs typeface="Times New Roman"/>
              </a:rPr>
              <a:t>”“</a:t>
            </a:r>
            <a:r>
              <a:rPr lang="zh-CN" altLang="zh-CN" sz="2600" dirty="0">
                <a:latin typeface="Times New Roman"/>
                <a:ea typeface="华文细黑"/>
                <a:cs typeface="Times New Roman"/>
              </a:rPr>
              <a:t>偷换概念</a:t>
            </a:r>
            <a:r>
              <a:rPr lang="en-US" altLang="zh-CN" sz="2600" dirty="0">
                <a:latin typeface="宋体"/>
                <a:ea typeface="华文细黑"/>
                <a:cs typeface="Times New Roman"/>
              </a:rPr>
              <a:t>”“</a:t>
            </a:r>
            <a:r>
              <a:rPr lang="zh-CN" altLang="zh-CN" sz="2600" dirty="0">
                <a:latin typeface="Times New Roman"/>
                <a:ea typeface="华文细黑"/>
                <a:cs typeface="Times New Roman"/>
              </a:rPr>
              <a:t>无中生有</a:t>
            </a:r>
            <a:r>
              <a:rPr lang="en-US" altLang="zh-CN" sz="2600" dirty="0">
                <a:latin typeface="宋体"/>
                <a:ea typeface="华文细黑"/>
                <a:cs typeface="Times New Roman"/>
              </a:rPr>
              <a:t>”“</a:t>
            </a:r>
            <a:r>
              <a:rPr lang="zh-CN" altLang="zh-CN" sz="2600" dirty="0">
                <a:latin typeface="Times New Roman"/>
                <a:ea typeface="华文细黑"/>
                <a:cs typeface="Times New Roman"/>
              </a:rPr>
              <a:t>张冠李戴</a:t>
            </a:r>
            <a:r>
              <a:rPr lang="en-US" altLang="zh-CN" sz="2600" dirty="0">
                <a:latin typeface="宋体"/>
                <a:ea typeface="华文细黑"/>
                <a:cs typeface="Times New Roman"/>
              </a:rPr>
              <a:t>”</a:t>
            </a:r>
            <a:r>
              <a:rPr lang="zh-CN" altLang="zh-CN" sz="2600" dirty="0">
                <a:latin typeface="Times New Roman"/>
                <a:ea typeface="华文细黑"/>
                <a:cs typeface="Times New Roman"/>
              </a:rPr>
              <a:t>七种。考生应掌握识破这七类陷阱的方法。</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9664173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5197" y="-20538"/>
            <a:ext cx="8769291"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以偏概全</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命题者设计选项时故意增删、改动文中表示范围限制或表示程度轻重的词语干扰考生，主要包括以部分代整体</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或以整体代部分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、以个别代一般</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或以一般代个别</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，以特殊代普遍等。从而使考生作出错误的判断。</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混淆时态</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命题者故意把原文中尚未确定或还未实现的设想或推测说成既成事实，主要是指已然与未然、或然与必然。</a:t>
            </a:r>
            <a:r>
              <a:rPr lang="en-US" altLang="zh-CN" sz="2600" dirty="0">
                <a:latin typeface="宋体"/>
                <a:ea typeface="华文细黑"/>
                <a:cs typeface="Times New Roman"/>
              </a:rPr>
              <a:t>“</a:t>
            </a:r>
            <a:r>
              <a:rPr lang="zh-CN" altLang="zh-CN" sz="2600" dirty="0">
                <a:latin typeface="Times New Roman"/>
                <a:ea typeface="华文细黑"/>
                <a:cs typeface="Times New Roman"/>
              </a:rPr>
              <a:t>已然</a:t>
            </a:r>
            <a:r>
              <a:rPr lang="en-US" altLang="zh-CN" sz="2600" dirty="0">
                <a:latin typeface="宋体"/>
                <a:ea typeface="华文细黑"/>
                <a:cs typeface="Times New Roman"/>
              </a:rPr>
              <a:t>”</a:t>
            </a:r>
            <a:r>
              <a:rPr lang="zh-CN" altLang="zh-CN" sz="2600" dirty="0" smtClean="0">
                <a:latin typeface="Times New Roman"/>
                <a:ea typeface="华文细黑"/>
                <a:cs typeface="Times New Roman"/>
              </a:rPr>
              <a:t>是</a:t>
            </a:r>
            <a:endParaRPr lang="zh-CN" altLang="zh-CN" sz="1050" kern="100" dirty="0">
              <a:latin typeface="宋体"/>
              <a:cs typeface="Courier New"/>
            </a:endParaRPr>
          </a:p>
        </p:txBody>
      </p:sp>
    </p:spTree>
    <p:extLst>
      <p:ext uri="{BB962C8B-B14F-4D97-AF65-F5344CB8AC3E}">
        <p14:creationId xmlns:p14="http://schemas.microsoft.com/office/powerpoint/2010/main" val="36927791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7987" y="358544"/>
            <a:ext cx="8596501" cy="4013406"/>
          </a:xfrm>
          <a:prstGeom prst="rect">
            <a:avLst/>
          </a:prstGeom>
          <a:noFill/>
        </p:spPr>
        <p:txBody>
          <a:bodyPr wrap="square" rtlCol="0">
            <a:spAutoFit/>
          </a:bodyPr>
          <a:lstStyle/>
          <a:p>
            <a:pPr algn="just">
              <a:lnSpc>
                <a:spcPct val="140000"/>
              </a:lnSpc>
            </a:pPr>
            <a:r>
              <a:rPr lang="zh-CN" altLang="en-US" sz="2600" kern="100" dirty="0">
                <a:solidFill>
                  <a:srgbClr val="0000FF"/>
                </a:solidFill>
                <a:latin typeface="Times New Roman"/>
                <a:ea typeface="华文细黑"/>
                <a:cs typeface="Times New Roman"/>
              </a:rPr>
              <a:t>一、读文：勾画圈点，整体把握</a:t>
            </a:r>
            <a:endParaRPr lang="zh-CN" altLang="zh-CN" sz="2600" kern="100" dirty="0">
              <a:solidFill>
                <a:srgbClr val="0000FF"/>
              </a:solidFill>
              <a:latin typeface="Times New Roman"/>
              <a:ea typeface="华文细黑"/>
              <a:cs typeface="Times New Roman"/>
            </a:endParaRPr>
          </a:p>
          <a:p>
            <a:pPr algn="just">
              <a:lnSpc>
                <a:spcPct val="140000"/>
              </a:lnSpc>
              <a:spcAft>
                <a:spcPts val="0"/>
              </a:spcAft>
            </a:pPr>
            <a:r>
              <a:rPr lang="zh-CN" altLang="zh-CN" sz="2600" dirty="0">
                <a:latin typeface="Times New Roman"/>
                <a:ea typeface="华文细黑"/>
                <a:cs typeface="Times New Roman"/>
              </a:rPr>
              <a:t>论述类文章阅读是一种信息型阅读，以提取整合文中重要信息为目的。虽说读起来有一定难度，但是，如果能辅以勾画圈点，把文本中的重点内容画出来，力求读通、读透、记住</a:t>
            </a:r>
            <a:r>
              <a:rPr lang="en-US" altLang="zh-CN" sz="2600" dirty="0">
                <a:latin typeface="Times New Roman"/>
                <a:ea typeface="华文细黑"/>
              </a:rPr>
              <a:t>(</a:t>
            </a:r>
            <a:r>
              <a:rPr lang="zh-CN" altLang="zh-CN" sz="2600" dirty="0">
                <a:latin typeface="Times New Roman"/>
                <a:ea typeface="华文细黑"/>
                <a:cs typeface="Times New Roman"/>
              </a:rPr>
              <a:t>从记忆的角度理解就是提取重要信息，对重要信息进行有效的编码，使工作记忆中的信息进入到长时记忆</a:t>
            </a:r>
            <a:r>
              <a:rPr lang="en-US" altLang="zh-CN" sz="2600" dirty="0">
                <a:latin typeface="Times New Roman"/>
                <a:ea typeface="华文细黑"/>
              </a:rPr>
              <a:t>)</a:t>
            </a:r>
            <a:r>
              <a:rPr lang="zh-CN" altLang="zh-CN" sz="2600" dirty="0">
                <a:latin typeface="Times New Roman"/>
                <a:ea typeface="华文细黑"/>
                <a:cs typeface="Times New Roman"/>
              </a:rPr>
              <a:t>，那么，有利于整体把握文本，正确、快速地把握阅读材料。</a:t>
            </a:r>
            <a:endParaRPr lang="zh-CN" altLang="zh-CN" sz="1050" kern="100" dirty="0">
              <a:latin typeface="宋体"/>
              <a:cs typeface="Courier New"/>
            </a:endParaRPr>
          </a:p>
        </p:txBody>
      </p:sp>
    </p:spTree>
    <p:extLst>
      <p:ext uri="{BB962C8B-B14F-4D97-AF65-F5344CB8AC3E}">
        <p14:creationId xmlns:p14="http://schemas.microsoft.com/office/powerpoint/2010/main" val="189377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380" y="17445"/>
            <a:ext cx="8945554" cy="5066965"/>
          </a:xfrm>
          <a:prstGeom prst="rect">
            <a:avLst/>
          </a:prstGeom>
          <a:noFill/>
        </p:spPr>
        <p:txBody>
          <a:bodyPr wrap="square" rtlCol="0">
            <a:spAutoFit/>
          </a:bodyPr>
          <a:lstStyle/>
          <a:p>
            <a:pPr algn="just">
              <a:lnSpc>
                <a:spcPct val="140000"/>
              </a:lnSpc>
              <a:spcAft>
                <a:spcPts val="0"/>
              </a:spcAft>
            </a:pPr>
            <a:r>
              <a:rPr lang="zh-CN" altLang="zh-CN" sz="2600" dirty="0" smtClean="0">
                <a:latin typeface="Times New Roman"/>
                <a:ea typeface="华文细黑"/>
                <a:cs typeface="Times New Roman"/>
              </a:rPr>
              <a:t>事物</a:t>
            </a:r>
            <a:r>
              <a:rPr lang="zh-CN" altLang="zh-CN" sz="2600" dirty="0">
                <a:latin typeface="Times New Roman"/>
                <a:ea typeface="华文细黑"/>
                <a:cs typeface="Times New Roman"/>
              </a:rPr>
              <a:t>已经成为事实的状态或属性，</a:t>
            </a:r>
            <a:r>
              <a:rPr lang="en-US" altLang="zh-CN" sz="2600" dirty="0">
                <a:latin typeface="宋体"/>
                <a:ea typeface="华文细黑"/>
                <a:cs typeface="Times New Roman"/>
              </a:rPr>
              <a:t>“</a:t>
            </a:r>
            <a:r>
              <a:rPr lang="zh-CN" altLang="zh-CN" sz="2600" dirty="0">
                <a:latin typeface="Times New Roman"/>
                <a:ea typeface="华文细黑"/>
                <a:cs typeface="Times New Roman"/>
              </a:rPr>
              <a:t>未然</a:t>
            </a:r>
            <a:r>
              <a:rPr lang="en-US" altLang="zh-CN" sz="2600" dirty="0">
                <a:latin typeface="宋体"/>
                <a:ea typeface="华文细黑"/>
                <a:cs typeface="Times New Roman"/>
              </a:rPr>
              <a:t>”</a:t>
            </a:r>
            <a:r>
              <a:rPr lang="zh-CN" altLang="zh-CN" sz="2600" dirty="0">
                <a:latin typeface="Times New Roman"/>
                <a:ea typeface="华文细黑"/>
                <a:cs typeface="Times New Roman"/>
              </a:rPr>
              <a:t>是事物尚未成为事实的状态或属性。命题者故意把</a:t>
            </a:r>
            <a:r>
              <a:rPr lang="en-US" altLang="zh-CN" sz="2600" dirty="0">
                <a:latin typeface="宋体"/>
                <a:ea typeface="华文细黑"/>
                <a:cs typeface="Times New Roman"/>
              </a:rPr>
              <a:t>“</a:t>
            </a:r>
            <a:r>
              <a:rPr lang="zh-CN" altLang="zh-CN" sz="2600" dirty="0">
                <a:latin typeface="Times New Roman"/>
                <a:ea typeface="华文细黑"/>
                <a:cs typeface="Times New Roman"/>
              </a:rPr>
              <a:t>尚未发生的事情</a:t>
            </a:r>
            <a:r>
              <a:rPr lang="en-US" altLang="zh-CN" sz="2600" dirty="0">
                <a:latin typeface="宋体"/>
                <a:ea typeface="华文细黑"/>
                <a:cs typeface="Times New Roman"/>
              </a:rPr>
              <a:t>”</a:t>
            </a:r>
            <a:r>
              <a:rPr lang="zh-CN" altLang="zh-CN" sz="2600" dirty="0">
                <a:latin typeface="Times New Roman"/>
                <a:ea typeface="华文细黑"/>
                <a:cs typeface="Times New Roman"/>
              </a:rPr>
              <a:t>转述为</a:t>
            </a:r>
            <a:r>
              <a:rPr lang="en-US" altLang="zh-CN" sz="2600" dirty="0">
                <a:latin typeface="宋体"/>
                <a:ea typeface="华文细黑"/>
                <a:cs typeface="Times New Roman"/>
              </a:rPr>
              <a:t>“</a:t>
            </a:r>
            <a:r>
              <a:rPr lang="zh-CN" altLang="zh-CN" sz="2600" dirty="0">
                <a:latin typeface="Times New Roman"/>
                <a:ea typeface="华文细黑"/>
                <a:cs typeface="Times New Roman"/>
              </a:rPr>
              <a:t>既成事实</a:t>
            </a:r>
            <a:r>
              <a:rPr lang="en-US" altLang="zh-CN" sz="2600" dirty="0">
                <a:latin typeface="宋体"/>
                <a:ea typeface="华文细黑"/>
                <a:cs typeface="Times New Roman"/>
              </a:rPr>
              <a:t>”</a:t>
            </a:r>
            <a:r>
              <a:rPr lang="zh-CN" altLang="zh-CN" sz="2600" dirty="0">
                <a:latin typeface="Times New Roman"/>
                <a:ea typeface="华文细黑"/>
                <a:cs typeface="Times New Roman"/>
              </a:rPr>
              <a:t>，或者把</a:t>
            </a:r>
            <a:r>
              <a:rPr lang="en-US" altLang="zh-CN" sz="2600" dirty="0">
                <a:latin typeface="宋体"/>
                <a:ea typeface="华文细黑"/>
                <a:cs typeface="Times New Roman"/>
              </a:rPr>
              <a:t>“</a:t>
            </a:r>
            <a:r>
              <a:rPr lang="zh-CN" altLang="zh-CN" sz="2600" dirty="0">
                <a:latin typeface="Times New Roman"/>
                <a:ea typeface="华文细黑"/>
                <a:cs typeface="Times New Roman"/>
              </a:rPr>
              <a:t>或然</a:t>
            </a:r>
            <a:r>
              <a:rPr lang="en-US" altLang="zh-CN" sz="2600" dirty="0">
                <a:latin typeface="宋体"/>
                <a:ea typeface="华文细黑"/>
                <a:cs typeface="Times New Roman"/>
              </a:rPr>
              <a:t>”</a:t>
            </a:r>
            <a:r>
              <a:rPr lang="zh-CN" altLang="zh-CN" sz="2600" dirty="0">
                <a:latin typeface="Times New Roman"/>
                <a:ea typeface="华文细黑"/>
                <a:cs typeface="Times New Roman"/>
              </a:rPr>
              <a:t>即</a:t>
            </a:r>
            <a:r>
              <a:rPr lang="en-US" altLang="zh-CN" sz="2600" dirty="0">
                <a:latin typeface="宋体"/>
                <a:ea typeface="华文细黑"/>
                <a:cs typeface="Times New Roman"/>
              </a:rPr>
              <a:t>“</a:t>
            </a:r>
            <a:r>
              <a:rPr lang="zh-CN" altLang="zh-CN" sz="2600" dirty="0">
                <a:latin typeface="Times New Roman"/>
                <a:ea typeface="华文细黑"/>
                <a:cs typeface="Times New Roman"/>
              </a:rPr>
              <a:t>可能是</a:t>
            </a:r>
            <a:r>
              <a:rPr lang="en-US" altLang="zh-CN" sz="2600" dirty="0">
                <a:latin typeface="宋体"/>
                <a:ea typeface="华文细黑"/>
                <a:cs typeface="Times New Roman"/>
              </a:rPr>
              <a:t>”</a:t>
            </a:r>
            <a:r>
              <a:rPr lang="zh-CN" altLang="zh-CN" sz="2600" dirty="0">
                <a:latin typeface="Times New Roman"/>
                <a:ea typeface="华文细黑"/>
                <a:cs typeface="Times New Roman"/>
              </a:rPr>
              <a:t>转述为</a:t>
            </a:r>
            <a:r>
              <a:rPr lang="en-US" altLang="zh-CN" sz="2600" dirty="0">
                <a:latin typeface="宋体"/>
                <a:ea typeface="华文细黑"/>
                <a:cs typeface="Times New Roman"/>
              </a:rPr>
              <a:t>“</a:t>
            </a:r>
            <a:r>
              <a:rPr lang="zh-CN" altLang="zh-CN" sz="2600" dirty="0">
                <a:latin typeface="Times New Roman"/>
                <a:ea typeface="华文细黑"/>
                <a:cs typeface="Times New Roman"/>
              </a:rPr>
              <a:t>必然是</a:t>
            </a:r>
            <a:r>
              <a:rPr lang="en-US" altLang="zh-CN" sz="2600" dirty="0">
                <a:latin typeface="宋体"/>
                <a:ea typeface="华文细黑"/>
                <a:cs typeface="Times New Roman"/>
              </a:rPr>
              <a:t>”</a:t>
            </a:r>
            <a:r>
              <a:rPr lang="zh-CN" altLang="zh-CN" sz="2600" dirty="0">
                <a:latin typeface="Times New Roman"/>
                <a:ea typeface="华文细黑"/>
                <a:cs typeface="Times New Roman"/>
              </a:rPr>
              <a:t>，也可能反之</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因果混乱</a:t>
            </a:r>
            <a:endParaRPr lang="zh-CN" altLang="zh-CN" sz="2600" kern="100" dirty="0">
              <a:latin typeface="宋体"/>
              <a:cs typeface="Courier New"/>
            </a:endParaRPr>
          </a:p>
          <a:p>
            <a:pPr>
              <a:lnSpc>
                <a:spcPct val="140000"/>
              </a:lnSpc>
            </a:pPr>
            <a:r>
              <a:rPr lang="zh-CN" altLang="zh-CN" sz="2600" dirty="0">
                <a:latin typeface="Times New Roman"/>
                <a:ea typeface="华文细黑"/>
                <a:cs typeface="Times New Roman"/>
              </a:rPr>
              <a:t>因果混乱一般有两种情况：一是因果颠倒，指选项在因果</a:t>
            </a:r>
            <a:r>
              <a:rPr lang="en-US" altLang="zh-CN" sz="2600" dirty="0">
                <a:latin typeface="Times New Roman"/>
                <a:ea typeface="华文细黑"/>
              </a:rPr>
              <a:t>(</a:t>
            </a:r>
            <a:r>
              <a:rPr lang="zh-CN" altLang="zh-CN" sz="2600" dirty="0">
                <a:latin typeface="Times New Roman"/>
                <a:ea typeface="华文细黑"/>
                <a:cs typeface="Times New Roman"/>
              </a:rPr>
              <a:t>或条件</a:t>
            </a:r>
            <a:r>
              <a:rPr lang="en-US" altLang="zh-CN" sz="2600" dirty="0">
                <a:latin typeface="Times New Roman"/>
                <a:ea typeface="华文细黑"/>
              </a:rPr>
              <a:t>)</a:t>
            </a:r>
            <a:r>
              <a:rPr lang="zh-CN" altLang="zh-CN" sz="2600" dirty="0">
                <a:latin typeface="Times New Roman"/>
                <a:ea typeface="华文细黑"/>
                <a:cs typeface="Times New Roman"/>
              </a:rPr>
              <a:t>关系上，故意把原材料中的</a:t>
            </a:r>
            <a:r>
              <a:rPr lang="en-US" altLang="zh-CN" sz="2600" dirty="0">
                <a:latin typeface="宋体"/>
                <a:ea typeface="华文细黑"/>
                <a:cs typeface="Times New Roman"/>
              </a:rPr>
              <a:t>“</a:t>
            </a:r>
            <a:r>
              <a:rPr lang="zh-CN" altLang="zh-CN" sz="2600" dirty="0">
                <a:latin typeface="Times New Roman"/>
                <a:ea typeface="华文细黑"/>
                <a:cs typeface="Times New Roman"/>
              </a:rPr>
              <a:t>因</a:t>
            </a:r>
            <a:r>
              <a:rPr lang="en-US" altLang="zh-CN" sz="2600" dirty="0">
                <a:latin typeface="宋体"/>
                <a:ea typeface="华文细黑"/>
                <a:cs typeface="Times New Roman"/>
              </a:rPr>
              <a:t>”</a:t>
            </a:r>
            <a:r>
              <a:rPr lang="en-US" altLang="zh-CN" sz="2600" dirty="0">
                <a:latin typeface="Times New Roman"/>
                <a:ea typeface="华文细黑"/>
              </a:rPr>
              <a:t>(</a:t>
            </a:r>
            <a:r>
              <a:rPr lang="zh-CN" altLang="zh-CN" sz="2600" dirty="0">
                <a:latin typeface="Times New Roman"/>
                <a:ea typeface="华文细黑"/>
                <a:cs typeface="Times New Roman"/>
              </a:rPr>
              <a:t>或条件</a:t>
            </a:r>
            <a:r>
              <a:rPr lang="en-US" altLang="zh-CN" sz="2600" dirty="0">
                <a:latin typeface="Times New Roman"/>
                <a:ea typeface="华文细黑"/>
              </a:rPr>
              <a:t>)</a:t>
            </a:r>
            <a:r>
              <a:rPr lang="zh-CN" altLang="zh-CN" sz="2600" dirty="0">
                <a:latin typeface="Times New Roman"/>
                <a:ea typeface="华文细黑"/>
                <a:cs typeface="Times New Roman"/>
              </a:rPr>
              <a:t>变成</a:t>
            </a:r>
            <a:r>
              <a:rPr lang="en-US" altLang="zh-CN" sz="2600" dirty="0">
                <a:latin typeface="宋体"/>
                <a:ea typeface="华文细黑"/>
                <a:cs typeface="Times New Roman"/>
              </a:rPr>
              <a:t>“</a:t>
            </a:r>
            <a:r>
              <a:rPr lang="zh-CN" altLang="zh-CN" sz="2600" dirty="0">
                <a:latin typeface="Times New Roman"/>
                <a:ea typeface="华文细黑"/>
                <a:cs typeface="Times New Roman"/>
              </a:rPr>
              <a:t>果</a:t>
            </a:r>
            <a:r>
              <a:rPr lang="en-US" altLang="zh-CN" sz="2600" dirty="0">
                <a:latin typeface="宋体"/>
                <a:ea typeface="华文细黑"/>
                <a:cs typeface="Times New Roman"/>
              </a:rPr>
              <a:t>”</a:t>
            </a:r>
            <a:r>
              <a:rPr lang="zh-CN" altLang="zh-CN" sz="2600" dirty="0">
                <a:latin typeface="Times New Roman"/>
                <a:ea typeface="华文细黑"/>
                <a:cs typeface="Times New Roman"/>
              </a:rPr>
              <a:t>，或把</a:t>
            </a:r>
            <a:r>
              <a:rPr lang="en-US" altLang="zh-CN" sz="2600" dirty="0">
                <a:latin typeface="宋体"/>
                <a:ea typeface="华文细黑"/>
                <a:cs typeface="Times New Roman"/>
              </a:rPr>
              <a:t>“</a:t>
            </a:r>
            <a:r>
              <a:rPr lang="zh-CN" altLang="zh-CN" sz="2600" dirty="0">
                <a:latin typeface="Times New Roman"/>
                <a:ea typeface="华文细黑"/>
                <a:cs typeface="Times New Roman"/>
              </a:rPr>
              <a:t>果</a:t>
            </a:r>
            <a:r>
              <a:rPr lang="en-US" altLang="zh-CN" sz="2600" dirty="0">
                <a:latin typeface="宋体"/>
                <a:ea typeface="华文细黑"/>
                <a:cs typeface="Times New Roman"/>
              </a:rPr>
              <a:t>”</a:t>
            </a:r>
            <a:r>
              <a:rPr lang="zh-CN" altLang="zh-CN" sz="2600" dirty="0">
                <a:latin typeface="Times New Roman"/>
                <a:ea typeface="华文细黑"/>
                <a:cs typeface="Times New Roman"/>
              </a:rPr>
              <a:t>变成</a:t>
            </a:r>
            <a:r>
              <a:rPr lang="en-US" altLang="zh-CN" sz="2600" dirty="0">
                <a:latin typeface="宋体"/>
                <a:ea typeface="华文细黑"/>
                <a:cs typeface="Times New Roman"/>
              </a:rPr>
              <a:t>“</a:t>
            </a:r>
            <a:r>
              <a:rPr lang="zh-CN" altLang="zh-CN" sz="2600" dirty="0">
                <a:latin typeface="Times New Roman"/>
                <a:ea typeface="华文细黑"/>
                <a:cs typeface="Times New Roman"/>
              </a:rPr>
              <a:t>因</a:t>
            </a:r>
            <a:r>
              <a:rPr lang="en-US" altLang="zh-CN" sz="2600" dirty="0">
                <a:latin typeface="宋体"/>
                <a:ea typeface="华文细黑"/>
                <a:cs typeface="Times New Roman"/>
              </a:rPr>
              <a:t>”</a:t>
            </a:r>
            <a:r>
              <a:rPr lang="en-US" altLang="zh-CN" sz="2600" dirty="0">
                <a:latin typeface="Times New Roman"/>
                <a:ea typeface="华文细黑"/>
              </a:rPr>
              <a:t>(</a:t>
            </a:r>
            <a:r>
              <a:rPr lang="zh-CN" altLang="zh-CN" sz="2600" dirty="0">
                <a:latin typeface="Times New Roman"/>
                <a:ea typeface="华文细黑"/>
                <a:cs typeface="Times New Roman"/>
              </a:rPr>
              <a:t>或条件</a:t>
            </a:r>
            <a:r>
              <a:rPr lang="en-US" altLang="zh-CN" sz="2600" dirty="0">
                <a:latin typeface="Times New Roman"/>
                <a:ea typeface="华文细黑"/>
              </a:rPr>
              <a:t>)</a:t>
            </a:r>
            <a:r>
              <a:rPr lang="zh-CN" altLang="zh-CN" sz="2600" dirty="0">
                <a:latin typeface="Times New Roman"/>
                <a:ea typeface="华文细黑"/>
                <a:cs typeface="Times New Roman"/>
              </a:rPr>
              <a:t>等。还有一种情况是强加因果关系，即把本无因果关系的两个事物硬说成有因果关系。</a:t>
            </a:r>
            <a:endParaRPr lang="zh-CN" altLang="zh-CN" sz="2600" kern="100" dirty="0">
              <a:latin typeface="宋体"/>
              <a:cs typeface="Courier New"/>
            </a:endParaRPr>
          </a:p>
        </p:txBody>
      </p:sp>
    </p:spTree>
    <p:extLst>
      <p:ext uri="{BB962C8B-B14F-4D97-AF65-F5344CB8AC3E}">
        <p14:creationId xmlns:p14="http://schemas.microsoft.com/office/powerpoint/2010/main" val="4676702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51470"/>
            <a:ext cx="8769291" cy="4816896"/>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混淆是非</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命题者设计选项时在事物的性质上设置干扰，有意将阅读材料中肯定了的事物加以否定，或者将否定的事物加以肯定。</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偷换概念</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命题者在解释概念或转述文意时，故意弄错对象，迷惑考生，使考生</a:t>
            </a:r>
            <a:r>
              <a:rPr lang="en-US" altLang="zh-CN" sz="2600" dirty="0">
                <a:latin typeface="宋体"/>
                <a:ea typeface="华文细黑"/>
                <a:cs typeface="Times New Roman"/>
              </a:rPr>
              <a:t>“</a:t>
            </a:r>
            <a:r>
              <a:rPr lang="zh-CN" altLang="zh-CN" sz="2600" dirty="0">
                <a:latin typeface="Times New Roman"/>
                <a:ea typeface="华文细黑"/>
                <a:cs typeface="Times New Roman"/>
              </a:rPr>
              <a:t>误入歧途</a:t>
            </a:r>
            <a:r>
              <a:rPr lang="en-US" altLang="zh-CN" sz="2600" dirty="0">
                <a:latin typeface="宋体"/>
                <a:ea typeface="华文细黑"/>
                <a:cs typeface="Times New Roman"/>
              </a:rPr>
              <a:t>”</a:t>
            </a:r>
            <a:r>
              <a:rPr lang="zh-CN" altLang="zh-CN" sz="2600" dirty="0">
                <a:latin typeface="Times New Roman"/>
                <a:ea typeface="华文细黑"/>
                <a:cs typeface="Times New Roman"/>
              </a:rPr>
              <a:t>。如命题者暗中将两个概念的内涵如属性、作用、发展趋势等进行了调换、改变或混淆，乍看与原文的说法一样，但仔细推敲就会发现实际上并不是一回事。</a:t>
            </a:r>
            <a:endParaRPr lang="zh-CN" altLang="zh-CN" sz="2600" kern="100" dirty="0">
              <a:latin typeface="宋体"/>
              <a:cs typeface="Courier New"/>
            </a:endParaRPr>
          </a:p>
        </p:txBody>
      </p:sp>
    </p:spTree>
    <p:extLst>
      <p:ext uri="{BB962C8B-B14F-4D97-AF65-F5344CB8AC3E}">
        <p14:creationId xmlns:p14="http://schemas.microsoft.com/office/powerpoint/2010/main" val="12552475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014" y="356895"/>
            <a:ext cx="8682466" cy="4511491"/>
          </a:xfrm>
          <a:prstGeom prst="rect">
            <a:avLst/>
          </a:prstGeom>
          <a:noFill/>
        </p:spPr>
        <p:txBody>
          <a:bodyPr wrap="square" rtlCol="0">
            <a:spAutoFit/>
          </a:bodyPr>
          <a:lstStyle/>
          <a:p>
            <a:pPr algn="just">
              <a:lnSpc>
                <a:spcPct val="140000"/>
              </a:lnSpc>
              <a:spcAft>
                <a:spcPts val="0"/>
              </a:spcAf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无中生有</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干扰项的内容在原文中根本找不到根据，或原文中并无此意，而凭空捏造出某种意思，纯属命题者故意提出来迷惑考生的。</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张冠李戴</a:t>
            </a:r>
            <a:endParaRPr lang="zh-CN" altLang="zh-CN" sz="1050" kern="100" dirty="0">
              <a:latin typeface="宋体"/>
              <a:cs typeface="Courier New"/>
            </a:endParaRPr>
          </a:p>
          <a:p>
            <a:pPr>
              <a:lnSpc>
                <a:spcPct val="140000"/>
              </a:lnSpc>
            </a:pPr>
            <a:r>
              <a:rPr lang="zh-CN" altLang="zh-CN" sz="2600" dirty="0">
                <a:latin typeface="Times New Roman"/>
                <a:ea typeface="华文细黑"/>
                <a:cs typeface="Times New Roman"/>
              </a:rPr>
              <a:t>命题者设置选项时，在表述对象上设置干扰，将此事物表述成彼事物，将事物的此方面表述成彼方面。如把甲的观点、发明、创造说成是乙的。</a:t>
            </a:r>
            <a:endParaRPr lang="zh-CN" altLang="zh-CN"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8952708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334" y="148914"/>
            <a:ext cx="9051170" cy="4837630"/>
          </a:xfrm>
          <a:prstGeom prst="rect">
            <a:avLst/>
          </a:prstGeom>
          <a:noFill/>
        </p:spPr>
        <p:txBody>
          <a:bodyPr wrap="square" rtlCol="0">
            <a:spAutoFit/>
          </a:bodyPr>
          <a:lstStyle/>
          <a:p>
            <a:pPr>
              <a:lnSpc>
                <a:spcPct val="130000"/>
              </a:lnSpc>
            </a:pPr>
            <a:r>
              <a:rPr lang="en-US" altLang="zh-CN" sz="2400" kern="100" dirty="0">
                <a:solidFill>
                  <a:srgbClr val="C00000"/>
                </a:solidFill>
                <a:latin typeface="Times New Roman"/>
                <a:ea typeface="华文细黑"/>
                <a:cs typeface="Times New Roman"/>
              </a:rPr>
              <a:t>(</a:t>
            </a:r>
            <a:r>
              <a:rPr lang="zh-CN" altLang="en-US" sz="2400" kern="100" dirty="0">
                <a:solidFill>
                  <a:srgbClr val="C00000"/>
                </a:solidFill>
                <a:latin typeface="Times New Roman"/>
                <a:ea typeface="华文细黑"/>
                <a:cs typeface="Times New Roman"/>
              </a:rPr>
              <a:t>二</a:t>
            </a:r>
            <a:r>
              <a:rPr lang="en-US" altLang="zh-CN" sz="2400" kern="100" dirty="0">
                <a:solidFill>
                  <a:srgbClr val="C00000"/>
                </a:solidFill>
                <a:latin typeface="Times New Roman"/>
                <a:ea typeface="华文细黑"/>
                <a:cs typeface="Times New Roman"/>
              </a:rPr>
              <a:t>)</a:t>
            </a:r>
            <a:r>
              <a:rPr lang="zh-CN" altLang="en-US" sz="2400" kern="100" dirty="0">
                <a:solidFill>
                  <a:srgbClr val="C00000"/>
                </a:solidFill>
                <a:latin typeface="Times New Roman"/>
                <a:ea typeface="华文细黑"/>
                <a:cs typeface="Times New Roman"/>
              </a:rPr>
              <a:t>掌握审题与答题的步骤</a:t>
            </a:r>
            <a:endParaRPr lang="en-US" altLang="zh-CN" sz="2400" kern="100" dirty="0" smtClean="0">
              <a:solidFill>
                <a:srgbClr val="C00000"/>
              </a:solidFill>
              <a:latin typeface="Times New Roman"/>
              <a:ea typeface="华文细黑"/>
              <a:cs typeface="Times New Roman"/>
            </a:endParaRPr>
          </a:p>
          <a:p>
            <a:pPr algn="just">
              <a:lnSpc>
                <a:spcPct val="130000"/>
              </a:lnSpc>
              <a:spcAft>
                <a:spcPts val="0"/>
              </a:spcAft>
            </a:pP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审题</a:t>
            </a:r>
            <a:endParaRPr lang="zh-CN" altLang="zh-CN" sz="2400" kern="100" dirty="0">
              <a:latin typeface="宋体"/>
              <a:cs typeface="Courier New"/>
            </a:endParaRPr>
          </a:p>
          <a:p>
            <a:pPr algn="just">
              <a:lnSpc>
                <a:spcPct val="130000"/>
              </a:lnSpc>
              <a:spcAft>
                <a:spcPts val="0"/>
              </a:spcAft>
            </a:pP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审清要求，尤其要审清是选</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正确</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还是</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不正确</a:t>
            </a:r>
            <a:r>
              <a:rPr lang="en-US" altLang="zh-CN" sz="2400" kern="100" dirty="0">
                <a:latin typeface="宋体"/>
                <a:ea typeface="华文细黑"/>
                <a:cs typeface="Times New Roman"/>
              </a:rPr>
              <a:t>”</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不符合原文意思</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的一项。</a:t>
            </a:r>
            <a:endParaRPr lang="zh-CN" altLang="zh-CN" sz="2400" kern="100" dirty="0">
              <a:latin typeface="宋体"/>
              <a:cs typeface="Courier New"/>
            </a:endParaRPr>
          </a:p>
          <a:p>
            <a:pPr>
              <a:lnSpc>
                <a:spcPct val="130000"/>
              </a:lnSpc>
            </a:pPr>
            <a:r>
              <a:rPr lang="en-US" altLang="zh-CN" sz="2400" dirty="0">
                <a:latin typeface="Times New Roman"/>
                <a:ea typeface="华文细黑"/>
              </a:rPr>
              <a:t>(2)</a:t>
            </a:r>
            <a:r>
              <a:rPr lang="zh-CN" altLang="zh-CN" sz="2400" dirty="0">
                <a:latin typeface="Times New Roman"/>
                <a:ea typeface="华文细黑"/>
                <a:cs typeface="Times New Roman"/>
              </a:rPr>
              <a:t>审定阅读区间。有的题干明确了阅读区间，有的没有明确，这时可用</a:t>
            </a:r>
            <a:r>
              <a:rPr lang="en-US" altLang="zh-CN" sz="2400" dirty="0">
                <a:latin typeface="宋体"/>
                <a:ea typeface="华文细黑"/>
                <a:cs typeface="Times New Roman"/>
              </a:rPr>
              <a:t>“</a:t>
            </a:r>
            <a:r>
              <a:rPr lang="zh-CN" altLang="zh-CN" sz="2400" dirty="0">
                <a:latin typeface="Times New Roman"/>
                <a:ea typeface="华文细黑"/>
                <a:cs typeface="Times New Roman"/>
              </a:rPr>
              <a:t>投石探波法</a:t>
            </a:r>
            <a:r>
              <a:rPr lang="en-US" altLang="zh-CN" sz="2400" dirty="0">
                <a:latin typeface="宋体"/>
                <a:ea typeface="华文细黑"/>
                <a:cs typeface="Times New Roman"/>
              </a:rPr>
              <a:t>”</a:t>
            </a:r>
            <a:r>
              <a:rPr lang="zh-CN" altLang="zh-CN" sz="2400" dirty="0">
                <a:latin typeface="Times New Roman"/>
                <a:ea typeface="华文细黑"/>
                <a:cs typeface="Times New Roman"/>
              </a:rPr>
              <a:t>。</a:t>
            </a:r>
            <a:r>
              <a:rPr lang="en-US" altLang="zh-CN" sz="2400" dirty="0">
                <a:latin typeface="宋体"/>
                <a:ea typeface="华文细黑"/>
                <a:cs typeface="Times New Roman"/>
              </a:rPr>
              <a:t>“</a:t>
            </a:r>
            <a:r>
              <a:rPr lang="zh-CN" altLang="zh-CN" sz="2400" dirty="0">
                <a:latin typeface="Times New Roman"/>
                <a:ea typeface="华文细黑"/>
                <a:cs typeface="Times New Roman"/>
              </a:rPr>
              <a:t>投石探波法</a:t>
            </a:r>
            <a:r>
              <a:rPr lang="en-US" altLang="zh-CN" sz="2400" dirty="0">
                <a:latin typeface="宋体"/>
                <a:ea typeface="华文细黑"/>
                <a:cs typeface="Times New Roman"/>
              </a:rPr>
              <a:t>”</a:t>
            </a:r>
            <a:r>
              <a:rPr lang="zh-CN" altLang="zh-CN" sz="2400" dirty="0">
                <a:latin typeface="Times New Roman"/>
                <a:ea typeface="华文细黑"/>
                <a:cs typeface="Times New Roman"/>
              </a:rPr>
              <a:t>，即把题干中用引号标明的所考词语作为</a:t>
            </a:r>
            <a:r>
              <a:rPr lang="en-US" altLang="zh-CN" sz="2400" dirty="0">
                <a:latin typeface="宋体"/>
                <a:ea typeface="华文细黑"/>
                <a:cs typeface="Times New Roman"/>
              </a:rPr>
              <a:t>“</a:t>
            </a:r>
            <a:r>
              <a:rPr lang="zh-CN" altLang="zh-CN" sz="2400" dirty="0">
                <a:latin typeface="Times New Roman"/>
                <a:ea typeface="华文细黑"/>
                <a:cs typeface="Times New Roman"/>
              </a:rPr>
              <a:t>石子</a:t>
            </a:r>
            <a:r>
              <a:rPr lang="en-US" altLang="zh-CN" sz="2400" dirty="0">
                <a:latin typeface="宋体"/>
                <a:ea typeface="华文细黑"/>
                <a:cs typeface="Times New Roman"/>
              </a:rPr>
              <a:t>”</a:t>
            </a:r>
            <a:r>
              <a:rPr lang="zh-CN" altLang="zh-CN" sz="2400" dirty="0">
                <a:latin typeface="Times New Roman"/>
                <a:ea typeface="华文细黑"/>
                <a:cs typeface="Times New Roman"/>
              </a:rPr>
              <a:t>，找到在原文最先出现的位置，以此为圆心上下查找，确定信息区。信息一般集中在一个段落或者一个段落的某个层次，段落一般在文章的前半部分，但有的文章</a:t>
            </a:r>
            <a:r>
              <a:rPr lang="en-US" altLang="zh-CN" sz="2400" dirty="0">
                <a:latin typeface="Times New Roman"/>
                <a:ea typeface="华文细黑"/>
              </a:rPr>
              <a:t>(</a:t>
            </a:r>
            <a:r>
              <a:rPr lang="zh-CN" altLang="zh-CN" sz="2400" dirty="0">
                <a:latin typeface="Times New Roman"/>
                <a:ea typeface="华文细黑"/>
                <a:cs typeface="Times New Roman"/>
              </a:rPr>
              <a:t>试题</a:t>
            </a:r>
            <a:r>
              <a:rPr lang="en-US" altLang="zh-CN" sz="2400" dirty="0">
                <a:latin typeface="Times New Roman"/>
                <a:ea typeface="华文细黑"/>
              </a:rPr>
              <a:t>)</a:t>
            </a:r>
            <a:r>
              <a:rPr lang="zh-CN" altLang="zh-CN" sz="2400" dirty="0">
                <a:latin typeface="Times New Roman"/>
                <a:ea typeface="华文细黑"/>
                <a:cs typeface="Times New Roman"/>
              </a:rPr>
              <a:t>也有例外。有的分散在不同的段落、层次。据此可以确定答题的区间。</a:t>
            </a:r>
            <a:endParaRPr lang="zh-CN" altLang="zh-CN" sz="2400" kern="100" dirty="0">
              <a:latin typeface="宋体"/>
              <a:cs typeface="Courier New"/>
            </a:endParaRPr>
          </a:p>
        </p:txBody>
      </p:sp>
    </p:spTree>
    <p:extLst>
      <p:ext uri="{BB962C8B-B14F-4D97-AF65-F5344CB8AC3E}">
        <p14:creationId xmlns:p14="http://schemas.microsoft.com/office/powerpoint/2010/main" val="9468845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662" y="-35778"/>
            <a:ext cx="8872826" cy="5237011"/>
          </a:xfrm>
          <a:prstGeom prst="rect">
            <a:avLst/>
          </a:prstGeom>
          <a:noFill/>
        </p:spPr>
        <p:txBody>
          <a:bodyPr wrap="square" rtlCol="0">
            <a:spAutoFit/>
          </a:bodyPr>
          <a:lstStyle/>
          <a:p>
            <a:pPr algn="just">
              <a:lnSpc>
                <a:spcPct val="13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答题</a:t>
            </a:r>
            <a:endParaRPr lang="zh-CN" altLang="zh-CN" sz="1050" kern="100" dirty="0">
              <a:latin typeface="宋体"/>
              <a:cs typeface="Courier New"/>
            </a:endParaRPr>
          </a:p>
          <a:p>
            <a:pPr algn="just">
              <a:lnSpc>
                <a:spcPct val="13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坚持一个原则</a:t>
            </a:r>
            <a:endParaRPr lang="zh-CN" altLang="zh-CN" sz="1050" kern="100" dirty="0">
              <a:latin typeface="宋体"/>
              <a:cs typeface="Courier New"/>
            </a:endParaRPr>
          </a:p>
          <a:p>
            <a:pPr>
              <a:lnSpc>
                <a:spcPct val="130000"/>
              </a:lnSpc>
            </a:pPr>
            <a:r>
              <a:rPr lang="zh-CN" altLang="zh-CN" sz="2600" dirty="0">
                <a:latin typeface="Times New Roman"/>
                <a:ea typeface="华文细黑"/>
                <a:cs typeface="Times New Roman"/>
              </a:rPr>
              <a:t>论述类文章阅读考查的是阅读能力、逻辑思维能力，而不是要求考生全面、系统、透彻地弄懂相关的知识。因此，答案一定在原文中，我们完全可以靠选文提供的信息作出正确的判断和选择</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3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培养两种心态</a:t>
            </a:r>
            <a:endParaRPr lang="zh-CN" altLang="zh-CN" sz="1050" kern="100" dirty="0">
              <a:latin typeface="宋体"/>
              <a:cs typeface="Courier New"/>
            </a:endParaRPr>
          </a:p>
          <a:p>
            <a:pPr>
              <a:lnSpc>
                <a:spcPct val="130000"/>
              </a:lnSpc>
            </a:pPr>
            <a:r>
              <a:rPr lang="en-US" altLang="zh-CN" sz="2600" dirty="0">
                <a:latin typeface="宋体"/>
                <a:ea typeface="华文细黑"/>
                <a:cs typeface="Times New Roman"/>
              </a:rPr>
              <a:t>①</a:t>
            </a:r>
            <a:r>
              <a:rPr lang="zh-CN" altLang="zh-CN" sz="2600" dirty="0">
                <a:latin typeface="Times New Roman"/>
                <a:ea typeface="华文细黑"/>
                <a:cs typeface="Times New Roman"/>
              </a:rPr>
              <a:t>专注。做题时要高度专注，全身心地进入阅读和解题状态，切勿心浮气躁。只有这样，我们才能迅速、准确地发现问题，作出判断。</a:t>
            </a:r>
            <a:endParaRPr lang="zh-CN" altLang="zh-CN" sz="2600" kern="100" dirty="0">
              <a:latin typeface="宋体"/>
              <a:cs typeface="Courier New"/>
            </a:endParaRPr>
          </a:p>
        </p:txBody>
      </p:sp>
    </p:spTree>
    <p:extLst>
      <p:ext uri="{BB962C8B-B14F-4D97-AF65-F5344CB8AC3E}">
        <p14:creationId xmlns:p14="http://schemas.microsoft.com/office/powerpoint/2010/main" val="7505337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884" y="25065"/>
            <a:ext cx="8806138" cy="5066965"/>
          </a:xfrm>
          <a:prstGeom prst="rect">
            <a:avLst/>
          </a:prstGeom>
          <a:noFill/>
        </p:spPr>
        <p:txBody>
          <a:bodyPr wrap="square" rtlCol="0">
            <a:spAutoFit/>
          </a:bodyPr>
          <a:lstStyle/>
          <a:p>
            <a:pPr algn="just">
              <a:lnSpc>
                <a:spcPct val="14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仔细。虽说信息全都来自原文，但往往在极细微处设置选项；有的选项看似与原文不符，其实是正确的；有的看似与原文相符，却因在极细微处作了改动，反而是错误的。这就要求我们做题时千万马虎不得，要细之又细。</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掌握一个前提</a:t>
            </a:r>
            <a:endParaRPr lang="zh-CN" altLang="zh-CN" sz="2600" kern="100" dirty="0">
              <a:latin typeface="宋体"/>
              <a:cs typeface="Courier New"/>
            </a:endParaRPr>
          </a:p>
          <a:p>
            <a:pPr>
              <a:lnSpc>
                <a:spcPct val="140000"/>
              </a:lnSpc>
            </a:pPr>
            <a:r>
              <a:rPr lang="zh-CN" altLang="zh-CN" sz="2600" dirty="0">
                <a:latin typeface="Times New Roman"/>
                <a:ea typeface="华文细黑"/>
                <a:cs typeface="Times New Roman"/>
              </a:rPr>
              <a:t>即先要从总体上把握全文：全文的主旨、思路，各段的主要内容。只有这样，我们才不至于在对信息比对时盲人摸象</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用好两个方法</a:t>
            </a:r>
            <a:endParaRPr lang="zh-CN" altLang="zh-CN" sz="2600" kern="100" dirty="0">
              <a:latin typeface="宋体"/>
              <a:cs typeface="Courier New"/>
            </a:endParaRPr>
          </a:p>
          <a:p>
            <a:pPr>
              <a:lnSpc>
                <a:spcPct val="140000"/>
              </a:lnSpc>
            </a:pPr>
            <a:r>
              <a:rPr lang="zh-CN" altLang="zh-CN" sz="2600" dirty="0">
                <a:latin typeface="Times New Roman"/>
                <a:ea typeface="华文细黑"/>
                <a:cs typeface="Times New Roman"/>
              </a:rPr>
              <a:t>比对法和排除法。重点是比对法。</a:t>
            </a:r>
            <a:endParaRPr lang="zh-CN" altLang="zh-CN" sz="2600" kern="100" dirty="0">
              <a:latin typeface="宋体"/>
              <a:cs typeface="Courier New"/>
            </a:endParaRPr>
          </a:p>
        </p:txBody>
      </p:sp>
    </p:spTree>
    <p:extLst>
      <p:ext uri="{BB962C8B-B14F-4D97-AF65-F5344CB8AC3E}">
        <p14:creationId xmlns:p14="http://schemas.microsoft.com/office/powerpoint/2010/main" val="20257543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9956" y="51470"/>
            <a:ext cx="8842152" cy="4893647"/>
          </a:xfrm>
          <a:prstGeom prst="rect">
            <a:avLst/>
          </a:prstGeom>
          <a:noFill/>
        </p:spPr>
        <p:txBody>
          <a:bodyPr wrap="square" rtlCol="0">
            <a:spAutoFit/>
          </a:bodyPr>
          <a:lstStyle/>
          <a:p>
            <a:pPr>
              <a:lnSpc>
                <a:spcPct val="150000"/>
              </a:lnSpc>
            </a:pPr>
            <a:r>
              <a:rPr lang="en-US" altLang="zh-CN" sz="2600" kern="100" dirty="0">
                <a:solidFill>
                  <a:srgbClr val="C00000"/>
                </a:solidFill>
                <a:latin typeface="Times New Roman"/>
                <a:ea typeface="华文细黑"/>
                <a:cs typeface="Times New Roman"/>
              </a:rPr>
              <a:t>(</a:t>
            </a:r>
            <a:r>
              <a:rPr lang="zh-CN" altLang="en-US" sz="2600" kern="100" dirty="0">
                <a:solidFill>
                  <a:srgbClr val="C00000"/>
                </a:solidFill>
                <a:latin typeface="Times New Roman"/>
                <a:ea typeface="华文细黑"/>
                <a:cs typeface="Times New Roman"/>
              </a:rPr>
              <a:t>三</a:t>
            </a:r>
            <a:r>
              <a:rPr lang="en-US" altLang="zh-CN" sz="2600" kern="100" dirty="0">
                <a:solidFill>
                  <a:srgbClr val="C00000"/>
                </a:solidFill>
                <a:latin typeface="Times New Roman"/>
                <a:ea typeface="华文细黑"/>
                <a:cs typeface="Times New Roman"/>
              </a:rPr>
              <a:t>)</a:t>
            </a:r>
            <a:r>
              <a:rPr lang="zh-CN" altLang="en-US" sz="2600" kern="100" dirty="0">
                <a:solidFill>
                  <a:srgbClr val="C00000"/>
                </a:solidFill>
                <a:latin typeface="Times New Roman"/>
                <a:ea typeface="华文细黑"/>
                <a:cs typeface="Times New Roman"/>
              </a:rPr>
              <a:t>如何使用“比对法”</a:t>
            </a:r>
            <a:endParaRPr lang="en-US" altLang="zh-CN" sz="2600" kern="100" dirty="0" smtClean="0">
              <a:solidFill>
                <a:srgbClr val="C00000"/>
              </a:solidFill>
              <a:latin typeface="Times New Roman"/>
              <a:ea typeface="华文细黑"/>
              <a:cs typeface="Times New Roman"/>
            </a:endParaRPr>
          </a:p>
          <a:p>
            <a:pPr>
              <a:lnSpc>
                <a:spcPct val="150000"/>
              </a:lnSpc>
            </a:pPr>
            <a:r>
              <a:rPr lang="zh-CN" altLang="zh-CN" sz="2600" dirty="0">
                <a:latin typeface="Times New Roman"/>
                <a:ea typeface="华文细黑"/>
                <a:cs typeface="Times New Roman"/>
              </a:rPr>
              <a:t>做论述类文章阅读选择题，主要是在整体把握文意的前提下用好</a:t>
            </a:r>
            <a:r>
              <a:rPr lang="en-US" altLang="zh-CN" sz="2600" dirty="0">
                <a:latin typeface="宋体"/>
                <a:ea typeface="华文细黑"/>
                <a:cs typeface="Times New Roman"/>
              </a:rPr>
              <a:t>“</a:t>
            </a:r>
            <a:r>
              <a:rPr lang="zh-CN" altLang="zh-CN" sz="2600" dirty="0">
                <a:latin typeface="Times New Roman"/>
                <a:ea typeface="华文细黑"/>
                <a:cs typeface="Times New Roman"/>
              </a:rPr>
              <a:t>三重比对</a:t>
            </a:r>
            <a:r>
              <a:rPr lang="en-US" altLang="zh-CN" sz="2600" dirty="0">
                <a:latin typeface="宋体"/>
                <a:ea typeface="华文细黑"/>
                <a:cs typeface="Times New Roman"/>
              </a:rPr>
              <a:t>”</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比对词语</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概念</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，看它与原文中的词语在其内涵与外延上是否一致</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命题者在设置选项时对原句作了改装、重组，即主要采取了</a:t>
            </a:r>
            <a:r>
              <a:rPr lang="en-US" altLang="zh-CN" sz="2600" dirty="0">
                <a:latin typeface="宋体"/>
                <a:ea typeface="华文细黑"/>
                <a:cs typeface="Times New Roman"/>
              </a:rPr>
              <a:t>“</a:t>
            </a:r>
            <a:r>
              <a:rPr lang="zh-CN" altLang="zh-CN" sz="2600" dirty="0">
                <a:latin typeface="Times New Roman"/>
                <a:ea typeface="华文细黑"/>
                <a:cs typeface="Times New Roman"/>
              </a:rPr>
              <a:t>删</a:t>
            </a:r>
            <a:r>
              <a:rPr lang="en-US" altLang="zh-CN" sz="2600" dirty="0">
                <a:latin typeface="宋体"/>
                <a:ea typeface="华文细黑"/>
                <a:cs typeface="Times New Roman"/>
              </a:rPr>
              <a:t>”</a:t>
            </a:r>
            <a:r>
              <a:rPr lang="en-US" altLang="zh-CN" sz="2600" dirty="0">
                <a:latin typeface="Times New Roman"/>
                <a:ea typeface="华文细黑"/>
              </a:rPr>
              <a:t>(</a:t>
            </a:r>
            <a:r>
              <a:rPr lang="zh-CN" altLang="zh-CN" sz="2600" dirty="0">
                <a:latin typeface="Times New Roman"/>
                <a:ea typeface="华文细黑"/>
                <a:cs typeface="Times New Roman"/>
              </a:rPr>
              <a:t>删除原文的状语、定语、补语，改变原意</a:t>
            </a:r>
            <a:r>
              <a:rPr lang="en-US" altLang="zh-CN" sz="2600" dirty="0">
                <a:latin typeface="Times New Roman"/>
                <a:ea typeface="华文细黑"/>
              </a:rPr>
              <a:t>)</a:t>
            </a:r>
            <a:r>
              <a:rPr lang="zh-CN" altLang="zh-CN" sz="2600" dirty="0">
                <a:latin typeface="Times New Roman"/>
                <a:ea typeface="华文细黑"/>
                <a:cs typeface="Times New Roman"/>
              </a:rPr>
              <a:t>、</a:t>
            </a:r>
            <a:r>
              <a:rPr lang="en-US" altLang="zh-CN" sz="2600" dirty="0">
                <a:latin typeface="宋体"/>
                <a:ea typeface="华文细黑"/>
                <a:cs typeface="Times New Roman"/>
              </a:rPr>
              <a:t>“</a:t>
            </a:r>
            <a:r>
              <a:rPr lang="zh-CN" altLang="zh-CN" sz="2600" dirty="0">
                <a:latin typeface="Times New Roman"/>
                <a:ea typeface="华文细黑"/>
                <a:cs typeface="Times New Roman"/>
              </a:rPr>
              <a:t>漏</a:t>
            </a:r>
            <a:r>
              <a:rPr lang="en-US" altLang="zh-CN" sz="2600" dirty="0" smtClean="0">
                <a:latin typeface="宋体"/>
                <a:ea typeface="华文细黑"/>
                <a:cs typeface="Times New Roman"/>
              </a:rPr>
              <a:t>”</a:t>
            </a:r>
            <a:br>
              <a:rPr lang="en-US" altLang="zh-CN" sz="2600" dirty="0" smtClean="0">
                <a:latin typeface="宋体"/>
                <a:ea typeface="华文细黑"/>
                <a:cs typeface="Times New Roman"/>
              </a:rPr>
            </a:br>
            <a:r>
              <a:rPr lang="en-US" altLang="zh-CN" sz="2600" dirty="0" smtClean="0">
                <a:latin typeface="Times New Roman"/>
                <a:ea typeface="华文细黑"/>
              </a:rPr>
              <a:t>(</a:t>
            </a:r>
            <a:r>
              <a:rPr lang="zh-CN" altLang="zh-CN" sz="2600" dirty="0" smtClean="0">
                <a:latin typeface="Times New Roman"/>
                <a:ea typeface="华文细黑"/>
                <a:cs typeface="Times New Roman"/>
              </a:rPr>
              <a:t>只强调</a:t>
            </a:r>
            <a:r>
              <a:rPr lang="zh-CN" altLang="zh-CN" sz="2600" dirty="0">
                <a:latin typeface="Times New Roman"/>
                <a:ea typeface="华文细黑"/>
                <a:cs typeface="Times New Roman"/>
              </a:rPr>
              <a:t>问题的一个方面，有意漏掉重要信息，断章取义</a:t>
            </a:r>
            <a:r>
              <a:rPr lang="en-US" altLang="zh-CN" sz="2600" dirty="0">
                <a:latin typeface="Times New Roman"/>
                <a:ea typeface="华文细黑"/>
              </a:rPr>
              <a:t>)</a:t>
            </a:r>
            <a:r>
              <a:rPr lang="zh-CN" altLang="zh-CN" sz="26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6971688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59090"/>
            <a:ext cx="8596501" cy="4893647"/>
          </a:xfrm>
          <a:prstGeom prst="rect">
            <a:avLst/>
          </a:prstGeom>
          <a:noFill/>
        </p:spPr>
        <p:txBody>
          <a:bodyPr wrap="square" rtlCol="0">
            <a:spAutoFit/>
          </a:bodyPr>
          <a:lstStyle/>
          <a:p>
            <a:pPr>
              <a:lnSpc>
                <a:spcPct val="150000"/>
              </a:lnSpc>
            </a:pPr>
            <a:r>
              <a:rPr lang="en-US" altLang="zh-CN" sz="2600" dirty="0">
                <a:latin typeface="宋体"/>
                <a:ea typeface="华文细黑"/>
                <a:cs typeface="Times New Roman"/>
              </a:rPr>
              <a:t>“</a:t>
            </a:r>
            <a:r>
              <a:rPr lang="zh-CN" altLang="zh-CN" sz="2600" dirty="0">
                <a:latin typeface="Times New Roman"/>
                <a:ea typeface="华文细黑"/>
                <a:cs typeface="Times New Roman"/>
              </a:rPr>
              <a:t>改</a:t>
            </a:r>
            <a:r>
              <a:rPr lang="en-US" altLang="zh-CN" sz="2600" dirty="0">
                <a:latin typeface="宋体"/>
                <a:ea typeface="华文细黑"/>
                <a:cs typeface="Times New Roman"/>
              </a:rPr>
              <a:t>”</a:t>
            </a:r>
            <a:r>
              <a:rPr lang="en-US" altLang="zh-CN" sz="2600" dirty="0">
                <a:latin typeface="Times New Roman"/>
                <a:ea typeface="华文细黑"/>
              </a:rPr>
              <a:t>(</a:t>
            </a:r>
            <a:r>
              <a:rPr lang="zh-CN" altLang="zh-CN" sz="2600" dirty="0">
                <a:latin typeface="Times New Roman"/>
                <a:ea typeface="华文细黑"/>
                <a:cs typeface="Times New Roman"/>
              </a:rPr>
              <a:t>改换词语，曲解文意</a:t>
            </a:r>
            <a:r>
              <a:rPr lang="en-US" altLang="zh-CN" sz="2600" dirty="0">
                <a:latin typeface="Times New Roman"/>
                <a:ea typeface="华文细黑"/>
              </a:rPr>
              <a:t>)</a:t>
            </a:r>
            <a:r>
              <a:rPr lang="zh-CN" altLang="zh-CN" sz="2600" dirty="0">
                <a:latin typeface="Times New Roman"/>
                <a:ea typeface="华文细黑"/>
                <a:cs typeface="Times New Roman"/>
              </a:rPr>
              <a:t>、</a:t>
            </a:r>
            <a:r>
              <a:rPr lang="en-US" altLang="zh-CN" sz="2600" dirty="0">
                <a:latin typeface="宋体"/>
                <a:ea typeface="华文细黑"/>
                <a:cs typeface="Times New Roman"/>
              </a:rPr>
              <a:t>“</a:t>
            </a:r>
            <a:r>
              <a:rPr lang="zh-CN" altLang="zh-CN" sz="2600" dirty="0">
                <a:latin typeface="Times New Roman"/>
                <a:ea typeface="华文细黑"/>
                <a:cs typeface="Times New Roman"/>
              </a:rPr>
              <a:t>凑</a:t>
            </a:r>
            <a:r>
              <a:rPr lang="en-US" altLang="zh-CN" sz="2600" dirty="0">
                <a:latin typeface="宋体"/>
                <a:ea typeface="华文细黑"/>
                <a:cs typeface="Times New Roman"/>
              </a:rPr>
              <a:t>”</a:t>
            </a:r>
            <a:r>
              <a:rPr lang="en-US" altLang="zh-CN" sz="2600" dirty="0">
                <a:latin typeface="Times New Roman"/>
                <a:ea typeface="华文细黑"/>
              </a:rPr>
              <a:t>(</a:t>
            </a:r>
            <a:r>
              <a:rPr lang="zh-CN" altLang="zh-CN" sz="2600" dirty="0">
                <a:latin typeface="Times New Roman"/>
                <a:ea typeface="华文细黑"/>
                <a:cs typeface="Times New Roman"/>
              </a:rPr>
              <a:t>胡乱拼凑、东拉西扯、无中生有、随意组合信息</a:t>
            </a:r>
            <a:r>
              <a:rPr lang="en-US" altLang="zh-CN" sz="2600" dirty="0">
                <a:latin typeface="Times New Roman"/>
                <a:ea typeface="华文细黑"/>
              </a:rPr>
              <a:t>)</a:t>
            </a:r>
            <a:r>
              <a:rPr lang="zh-CN" altLang="zh-CN" sz="2600" dirty="0">
                <a:latin typeface="Times New Roman"/>
                <a:ea typeface="华文细黑"/>
                <a:cs typeface="Times New Roman"/>
              </a:rPr>
              <a:t>等方式设误。因此，比对的第一层是词语比对，看看选项在对原句改造过程中，删去了哪些词，改了哪些词，添了哪些词，它们是否与原文意思一致。一般而言，选项中的下面这些词语最值得我们优先比对</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指代词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，比对它是否有</a:t>
            </a:r>
            <a:r>
              <a:rPr lang="zh-CN" altLang="zh-CN" sz="2600" kern="100" dirty="0" smtClean="0">
                <a:latin typeface="Times New Roman"/>
                <a:ea typeface="华文细黑"/>
                <a:cs typeface="Times New Roman"/>
              </a:rPr>
              <a:t>偷换概念</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zh-CN" altLang="zh-CN" sz="2600" kern="100" dirty="0" smtClean="0">
                <a:latin typeface="Times New Roman"/>
                <a:ea typeface="华文细黑"/>
                <a:cs typeface="Times New Roman"/>
              </a:rPr>
              <a:t>之</a:t>
            </a:r>
            <a:r>
              <a:rPr lang="zh-CN" altLang="zh-CN" sz="2600" kern="100" dirty="0">
                <a:latin typeface="Times New Roman"/>
                <a:ea typeface="华文细黑"/>
                <a:cs typeface="Times New Roman"/>
              </a:rPr>
              <a:t>嫌。</a:t>
            </a:r>
            <a:endParaRPr lang="zh-CN" altLang="zh-CN" sz="1050" kern="100" dirty="0">
              <a:effectLst/>
              <a:latin typeface="宋体"/>
              <a:cs typeface="Courier New"/>
            </a:endParaRPr>
          </a:p>
        </p:txBody>
      </p:sp>
    </p:spTree>
    <p:extLst>
      <p:ext uri="{BB962C8B-B14F-4D97-AF65-F5344CB8AC3E}">
        <p14:creationId xmlns:p14="http://schemas.microsoft.com/office/powerpoint/2010/main" val="2731269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3985" y="779483"/>
            <a:ext cx="8343679" cy="3016403"/>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范围词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所有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人人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，看它是否有任意扩大或缩小外延的现象。</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程度词、时间词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或许</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大概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必定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似乎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已经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将来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，看它是否混淆偶然与必然、已然与未然，说法绝对等。</a:t>
            </a:r>
            <a:endParaRPr lang="zh-CN" altLang="zh-CN" sz="1050" kern="100" dirty="0">
              <a:effectLst/>
              <a:latin typeface="宋体"/>
              <a:cs typeface="Courier New"/>
            </a:endParaRPr>
          </a:p>
        </p:txBody>
      </p:sp>
    </p:spTree>
    <p:extLst>
      <p:ext uri="{BB962C8B-B14F-4D97-AF65-F5344CB8AC3E}">
        <p14:creationId xmlns:p14="http://schemas.microsoft.com/office/powerpoint/2010/main" val="15695718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04" y="-73878"/>
            <a:ext cx="8909535" cy="4481933"/>
          </a:xfrm>
          <a:prstGeom prst="rect">
            <a:avLst/>
          </a:prstGeom>
        </p:spPr>
        <p:txBody>
          <a:bodyPr>
            <a:spAutoFit/>
          </a:bodyPr>
          <a:lstStyle/>
          <a:p>
            <a:pPr algn="just">
              <a:lnSpc>
                <a:spcPct val="120000"/>
              </a:lnSpc>
            </a:pPr>
            <a:r>
              <a:rPr lang="zh-CN" altLang="zh-CN" sz="2400" kern="100" dirty="0">
                <a:solidFill>
                  <a:srgbClr val="E36C0A"/>
                </a:solidFill>
                <a:latin typeface="Times New Roman"/>
                <a:ea typeface="华文细黑"/>
                <a:cs typeface="Times New Roman"/>
              </a:rPr>
              <a:t>即时</a:t>
            </a:r>
            <a:r>
              <a:rPr lang="zh-CN" altLang="zh-CN" sz="2400" kern="100" dirty="0" smtClean="0">
                <a:solidFill>
                  <a:srgbClr val="E36C0A"/>
                </a:solidFill>
                <a:latin typeface="Times New Roman"/>
                <a:ea typeface="华文细黑"/>
                <a:cs typeface="Times New Roman"/>
              </a:rPr>
              <a:t>巩固</a:t>
            </a:r>
            <a:r>
              <a:rPr lang="en-US" altLang="zh-CN" sz="2400" dirty="0" smtClean="0">
                <a:latin typeface="Times New Roman"/>
                <a:ea typeface="华文细黑"/>
                <a:cs typeface="Times New Roman"/>
              </a:rPr>
              <a:t>   </a:t>
            </a:r>
            <a:r>
              <a:rPr lang="en-US" altLang="zh-CN" sz="2400" dirty="0">
                <a:latin typeface="Times New Roman"/>
                <a:ea typeface="华文细黑"/>
                <a:cs typeface="Times New Roman"/>
              </a:rPr>
              <a:t> </a:t>
            </a:r>
            <a:r>
              <a:rPr lang="zh-CN" altLang="zh-CN" sz="2400" kern="100" dirty="0" smtClean="0">
                <a:latin typeface="Times New Roman"/>
                <a:ea typeface="华文细黑"/>
                <a:cs typeface="Times New Roman"/>
              </a:rPr>
              <a:t>用</a:t>
            </a:r>
            <a:r>
              <a:rPr lang="zh-CN" altLang="zh-CN" sz="2400" kern="100" dirty="0">
                <a:latin typeface="Times New Roman"/>
                <a:ea typeface="华文细黑"/>
                <a:cs typeface="Times New Roman"/>
              </a:rPr>
              <a:t>词语比对法看下列选项是否正确</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打</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或</a:t>
            </a:r>
            <a:r>
              <a:rPr lang="en-US" altLang="zh-CN" sz="2400" kern="100" dirty="0">
                <a:latin typeface="宋体"/>
                <a:ea typeface="华文细黑"/>
                <a:cs typeface="Times New Roman"/>
              </a:rPr>
              <a:t>“√”</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。如果错了，请说明理由。</a:t>
            </a:r>
            <a:endParaRPr lang="zh-CN" altLang="zh-CN" sz="2400" kern="100" dirty="0">
              <a:latin typeface="宋体"/>
              <a:cs typeface="Courier New"/>
            </a:endParaRPr>
          </a:p>
          <a:p>
            <a:pPr algn="just">
              <a:lnSpc>
                <a:spcPct val="120000"/>
              </a:lnSpc>
              <a:spcAft>
                <a:spcPts val="0"/>
              </a:spcAft>
            </a:pP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选项：</a:t>
            </a:r>
            <a:r>
              <a:rPr lang="en-US" altLang="zh-CN" sz="2400" kern="100" dirty="0">
                <a:solidFill>
                  <a:srgbClr val="00B0F0"/>
                </a:solidFill>
                <a:latin typeface="Times New Roman"/>
                <a:ea typeface="华文细黑"/>
                <a:cs typeface="Courier New"/>
              </a:rPr>
              <a:t>(2014·</a:t>
            </a:r>
            <a:r>
              <a:rPr lang="zh-CN" altLang="zh-CN" sz="2400" kern="100" dirty="0">
                <a:solidFill>
                  <a:srgbClr val="00B0F0"/>
                </a:solidFill>
                <a:latin typeface="Times New Roman"/>
                <a:ea typeface="华文细黑"/>
                <a:cs typeface="Times New Roman"/>
              </a:rPr>
              <a:t>安徽卷第</a:t>
            </a:r>
            <a:r>
              <a:rPr lang="en-US" altLang="zh-CN" sz="2400" kern="100" dirty="0">
                <a:solidFill>
                  <a:srgbClr val="00B0F0"/>
                </a:solidFill>
                <a:latin typeface="Times New Roman"/>
                <a:ea typeface="华文细黑"/>
                <a:cs typeface="Courier New"/>
              </a:rPr>
              <a:t>1</a:t>
            </a:r>
            <a:r>
              <a:rPr lang="zh-CN" altLang="zh-CN" sz="2400" kern="100" dirty="0">
                <a:solidFill>
                  <a:srgbClr val="00B0F0"/>
                </a:solidFill>
                <a:latin typeface="Times New Roman"/>
                <a:ea typeface="华文细黑"/>
                <a:cs typeface="Times New Roman"/>
              </a:rPr>
              <a:t>题</a:t>
            </a:r>
            <a:r>
              <a:rPr lang="en-US" altLang="zh-CN" sz="2400" kern="100" dirty="0">
                <a:solidFill>
                  <a:srgbClr val="00B0F0"/>
                </a:solidFill>
                <a:latin typeface="Times New Roman"/>
                <a:ea typeface="华文细黑"/>
                <a:cs typeface="Courier New"/>
              </a:rPr>
              <a:t>B</a:t>
            </a:r>
            <a:r>
              <a:rPr lang="zh-CN" altLang="zh-CN" sz="2400" kern="100" dirty="0">
                <a:solidFill>
                  <a:srgbClr val="00B0F0"/>
                </a:solidFill>
                <a:latin typeface="Times New Roman"/>
                <a:ea typeface="华文细黑"/>
                <a:cs typeface="Times New Roman"/>
              </a:rPr>
              <a:t>项</a:t>
            </a:r>
            <a:r>
              <a:rPr lang="en-US" altLang="zh-CN" sz="2400" kern="100" dirty="0">
                <a:solidFill>
                  <a:srgbClr val="00B0F0"/>
                </a:solidFill>
                <a:latin typeface="Times New Roman"/>
                <a:ea typeface="华文细黑"/>
                <a:cs typeface="Courier New"/>
              </a:rPr>
              <a:t>)</a:t>
            </a:r>
            <a:r>
              <a:rPr lang="zh-CN" altLang="zh-CN" sz="2400" kern="100" dirty="0">
                <a:latin typeface="Times New Roman"/>
                <a:ea typeface="华文细黑"/>
                <a:cs typeface="Times New Roman"/>
              </a:rPr>
              <a:t>从原因看，技术崇拜过分强调日新月异的现代技术对艺术创作和传播的作用，许多时候源于艺术生产中的技术消费。</a:t>
            </a:r>
            <a:endParaRPr lang="zh-CN" altLang="zh-CN" sz="2400" kern="100" dirty="0">
              <a:latin typeface="宋体"/>
              <a:cs typeface="Courier New"/>
            </a:endParaRPr>
          </a:p>
          <a:p>
            <a:pPr algn="just">
              <a:lnSpc>
                <a:spcPct val="120000"/>
              </a:lnSpc>
              <a:spcAft>
                <a:spcPts val="0"/>
              </a:spcAft>
            </a:pPr>
            <a:r>
              <a:rPr lang="zh-CN" altLang="zh-CN" sz="2400" kern="100" dirty="0">
                <a:latin typeface="Times New Roman"/>
                <a:ea typeface="华文细黑"/>
                <a:cs typeface="Times New Roman"/>
              </a:rPr>
              <a:t>原句：在现代社会，技术的日新月异造就了人们对技术的盲目崇拜，以至于许多人没有察觉艺术生产正在出现一个颠倒：许多时候，技术植入艺术的真正原因其实是工业社会的技术消费，而不是艺术演变的内在冲动。</a:t>
            </a:r>
            <a:endParaRPr lang="zh-CN" altLang="zh-CN" sz="2400" kern="100" dirty="0">
              <a:latin typeface="宋体"/>
              <a:cs typeface="Courier New"/>
            </a:endParaRPr>
          </a:p>
          <a:p>
            <a:pPr>
              <a:lnSpc>
                <a:spcPct val="120000"/>
              </a:lnSpc>
            </a:pPr>
            <a:r>
              <a:rPr lang="zh-CN" altLang="zh-CN" sz="2400" dirty="0">
                <a:latin typeface="Times New Roman"/>
                <a:ea typeface="华文细黑"/>
                <a:cs typeface="Times New Roman"/>
              </a:rPr>
              <a:t>比对结果：</a:t>
            </a:r>
            <a:r>
              <a:rPr lang="en-US" altLang="zh-CN" sz="2400" dirty="0" smtClean="0">
                <a:latin typeface="Times New Roman"/>
                <a:ea typeface="华文细黑"/>
              </a:rPr>
              <a:t>(</a:t>
            </a:r>
            <a:r>
              <a:rPr lang="en-US" altLang="zh-CN" sz="2400" dirty="0" smtClean="0">
                <a:latin typeface="宋体"/>
                <a:ea typeface="华文细黑"/>
                <a:cs typeface="Times New Roman"/>
              </a:rPr>
              <a:t>   </a:t>
            </a:r>
            <a:r>
              <a:rPr lang="en-US" altLang="zh-CN" sz="2400" dirty="0" smtClean="0">
                <a:latin typeface="Times New Roman"/>
                <a:ea typeface="华文细黑"/>
              </a:rPr>
              <a:t>)</a:t>
            </a:r>
            <a:endParaRPr lang="zh-CN" altLang="zh-CN" sz="2400" kern="100" dirty="0">
              <a:latin typeface="宋体"/>
              <a:cs typeface="Courier New"/>
            </a:endParaRPr>
          </a:p>
        </p:txBody>
      </p:sp>
      <p:sp>
        <p:nvSpPr>
          <p:cNvPr id="6" name="矩形 5"/>
          <p:cNvSpPr/>
          <p:nvPr/>
        </p:nvSpPr>
        <p:spPr>
          <a:xfrm>
            <a:off x="155240" y="4207906"/>
            <a:ext cx="8729620" cy="978729"/>
          </a:xfrm>
          <a:prstGeom prst="rect">
            <a:avLst/>
          </a:prstGeom>
        </p:spPr>
        <p:txBody>
          <a:bodyPr>
            <a:spAutoFit/>
          </a:bodyPr>
          <a:lstStyle/>
          <a:p>
            <a:pPr>
              <a:lnSpc>
                <a:spcPct val="120000"/>
              </a:lnSpc>
            </a:pPr>
            <a:r>
              <a:rPr lang="zh-CN" altLang="zh-CN" sz="2400" dirty="0">
                <a:latin typeface="Times New Roman"/>
                <a:ea typeface="华文细黑"/>
                <a:cs typeface="Times New Roman"/>
              </a:rPr>
              <a:t>理由</a:t>
            </a:r>
            <a:r>
              <a:rPr lang="zh-CN" altLang="zh-CN" sz="2400" dirty="0" smtClean="0">
                <a:latin typeface="Times New Roman"/>
                <a:ea typeface="华文细黑"/>
                <a:cs typeface="Times New Roman"/>
              </a:rPr>
              <a:t>：</a:t>
            </a:r>
            <a:r>
              <a:rPr lang="en-US" altLang="zh-CN" sz="2400" dirty="0" smtClean="0">
                <a:latin typeface="Times New Roman"/>
                <a:ea typeface="华文细黑"/>
                <a:cs typeface="Times New Roman"/>
              </a:rPr>
              <a:t>__________________________________________________</a:t>
            </a:r>
          </a:p>
          <a:p>
            <a:pPr>
              <a:lnSpc>
                <a:spcPct val="120000"/>
              </a:lnSpc>
            </a:pPr>
            <a:r>
              <a:rPr lang="en-US" altLang="zh-CN" sz="2400" dirty="0" smtClean="0">
                <a:latin typeface="Times New Roman"/>
                <a:ea typeface="华文细黑"/>
                <a:cs typeface="Times New Roman"/>
              </a:rPr>
              <a:t>________________________________________________________</a:t>
            </a:r>
            <a:endParaRPr lang="zh-CN" altLang="en-US" sz="2400" dirty="0"/>
          </a:p>
        </p:txBody>
      </p:sp>
      <p:sp>
        <p:nvSpPr>
          <p:cNvPr id="8" name="矩形 7"/>
          <p:cNvSpPr/>
          <p:nvPr/>
        </p:nvSpPr>
        <p:spPr>
          <a:xfrm>
            <a:off x="194752" y="4209266"/>
            <a:ext cx="8693092" cy="974635"/>
          </a:xfrm>
          <a:prstGeom prst="rect">
            <a:avLst/>
          </a:prstGeom>
        </p:spPr>
        <p:txBody>
          <a:bodyPr>
            <a:spAutoFit/>
          </a:bodyPr>
          <a:lstStyle/>
          <a:p>
            <a:pPr>
              <a:lnSpc>
                <a:spcPct val="120000"/>
              </a:lnSpc>
            </a:pPr>
            <a:r>
              <a:rPr lang="en-US" altLang="zh-CN" sz="2400" dirty="0" smtClean="0">
                <a:solidFill>
                  <a:schemeClr val="accent6">
                    <a:lumMod val="75000"/>
                  </a:schemeClr>
                </a:solidFill>
                <a:latin typeface="Times New Roman"/>
                <a:ea typeface="华文细黑"/>
                <a:cs typeface="Times New Roman"/>
              </a:rPr>
              <a:t>           </a:t>
            </a:r>
            <a:r>
              <a:rPr lang="zh-CN" altLang="zh-CN" sz="2400" dirty="0" smtClean="0">
                <a:solidFill>
                  <a:schemeClr val="accent6">
                    <a:lumMod val="75000"/>
                  </a:schemeClr>
                </a:solidFill>
                <a:latin typeface="Times New Roman"/>
                <a:ea typeface="华文细黑"/>
                <a:cs typeface="Times New Roman"/>
              </a:rPr>
              <a:t>原文</a:t>
            </a:r>
            <a:r>
              <a:rPr lang="zh-CN" altLang="zh-CN" sz="2400" dirty="0">
                <a:solidFill>
                  <a:schemeClr val="accent6">
                    <a:lumMod val="75000"/>
                  </a:schemeClr>
                </a:solidFill>
                <a:latin typeface="Times New Roman"/>
                <a:ea typeface="华文细黑"/>
                <a:cs typeface="Times New Roman"/>
              </a:rPr>
              <a:t>是</a:t>
            </a:r>
            <a:r>
              <a:rPr lang="en-US" altLang="zh-CN" sz="2400" dirty="0">
                <a:solidFill>
                  <a:schemeClr val="accent6">
                    <a:lumMod val="75000"/>
                  </a:schemeClr>
                </a:solidFill>
                <a:latin typeface="宋体"/>
                <a:ea typeface="华文细黑"/>
                <a:cs typeface="Times New Roman"/>
              </a:rPr>
              <a:t>“</a:t>
            </a:r>
            <a:r>
              <a:rPr lang="zh-CN" altLang="zh-CN" sz="2400" dirty="0">
                <a:solidFill>
                  <a:schemeClr val="accent6">
                    <a:lumMod val="75000"/>
                  </a:schemeClr>
                </a:solidFill>
                <a:latin typeface="Times New Roman"/>
                <a:ea typeface="华文细黑"/>
                <a:cs typeface="Times New Roman"/>
              </a:rPr>
              <a:t>技术植入艺术的真正原因其实是工业社会的技术消费</a:t>
            </a:r>
            <a:r>
              <a:rPr lang="en-US" altLang="zh-CN" sz="2400" dirty="0">
                <a:solidFill>
                  <a:schemeClr val="accent6">
                    <a:lumMod val="75000"/>
                  </a:schemeClr>
                </a:solidFill>
                <a:latin typeface="宋体"/>
                <a:ea typeface="华文细黑"/>
                <a:cs typeface="Times New Roman"/>
              </a:rPr>
              <a:t>”</a:t>
            </a:r>
            <a:r>
              <a:rPr lang="zh-CN" altLang="zh-CN" sz="2400" dirty="0">
                <a:solidFill>
                  <a:schemeClr val="accent6">
                    <a:lumMod val="75000"/>
                  </a:schemeClr>
                </a:solidFill>
                <a:latin typeface="Times New Roman"/>
                <a:ea typeface="华文细黑"/>
                <a:cs typeface="Times New Roman"/>
              </a:rPr>
              <a:t>，选项将</a:t>
            </a:r>
            <a:r>
              <a:rPr lang="en-US" altLang="zh-CN" sz="2400" dirty="0">
                <a:solidFill>
                  <a:schemeClr val="accent6">
                    <a:lumMod val="75000"/>
                  </a:schemeClr>
                </a:solidFill>
                <a:latin typeface="宋体"/>
                <a:ea typeface="华文细黑"/>
                <a:cs typeface="Times New Roman"/>
              </a:rPr>
              <a:t>“</a:t>
            </a:r>
            <a:r>
              <a:rPr lang="zh-CN" altLang="zh-CN" sz="2400" dirty="0">
                <a:solidFill>
                  <a:schemeClr val="accent6">
                    <a:lumMod val="75000"/>
                  </a:schemeClr>
                </a:solidFill>
                <a:latin typeface="Times New Roman"/>
                <a:ea typeface="华文细黑"/>
                <a:cs typeface="Times New Roman"/>
              </a:rPr>
              <a:t>工业社会</a:t>
            </a:r>
            <a:r>
              <a:rPr lang="en-US" altLang="zh-CN" sz="2400" dirty="0">
                <a:solidFill>
                  <a:schemeClr val="accent6">
                    <a:lumMod val="75000"/>
                  </a:schemeClr>
                </a:solidFill>
                <a:latin typeface="宋体"/>
                <a:ea typeface="华文细黑"/>
                <a:cs typeface="Times New Roman"/>
              </a:rPr>
              <a:t>”</a:t>
            </a:r>
            <a:r>
              <a:rPr lang="zh-CN" altLang="zh-CN" sz="2400" dirty="0">
                <a:solidFill>
                  <a:schemeClr val="accent6">
                    <a:lumMod val="75000"/>
                  </a:schemeClr>
                </a:solidFill>
                <a:latin typeface="Times New Roman"/>
                <a:ea typeface="华文细黑"/>
                <a:cs typeface="Times New Roman"/>
              </a:rPr>
              <a:t>改成了</a:t>
            </a:r>
            <a:r>
              <a:rPr lang="en-US" altLang="zh-CN" sz="2400" dirty="0">
                <a:solidFill>
                  <a:schemeClr val="accent6">
                    <a:lumMod val="75000"/>
                  </a:schemeClr>
                </a:solidFill>
                <a:latin typeface="宋体"/>
                <a:ea typeface="华文细黑"/>
                <a:cs typeface="Times New Roman"/>
              </a:rPr>
              <a:t>“</a:t>
            </a:r>
            <a:r>
              <a:rPr lang="zh-CN" altLang="zh-CN" sz="2400" dirty="0">
                <a:solidFill>
                  <a:schemeClr val="accent6">
                    <a:lumMod val="75000"/>
                  </a:schemeClr>
                </a:solidFill>
                <a:latin typeface="Times New Roman"/>
                <a:ea typeface="华文细黑"/>
                <a:cs typeface="Times New Roman"/>
              </a:rPr>
              <a:t>艺术生产</a:t>
            </a:r>
            <a:r>
              <a:rPr lang="en-US" altLang="zh-CN" sz="2400" dirty="0">
                <a:solidFill>
                  <a:schemeClr val="accent6">
                    <a:lumMod val="75000"/>
                  </a:schemeClr>
                </a:solidFill>
                <a:latin typeface="宋体"/>
                <a:ea typeface="华文细黑"/>
                <a:cs typeface="Times New Roman"/>
              </a:rPr>
              <a:t>”</a:t>
            </a:r>
            <a:r>
              <a:rPr lang="zh-CN" altLang="zh-CN" sz="2400" dirty="0">
                <a:solidFill>
                  <a:schemeClr val="accent6">
                    <a:lumMod val="75000"/>
                  </a:schemeClr>
                </a:solidFill>
                <a:latin typeface="Times New Roman"/>
                <a:ea typeface="华文细黑"/>
                <a:cs typeface="Times New Roman"/>
              </a:rPr>
              <a:t>，</a:t>
            </a:r>
            <a:r>
              <a:rPr lang="zh-CN" altLang="zh-CN" sz="2400" dirty="0" smtClean="0">
                <a:solidFill>
                  <a:schemeClr val="accent6">
                    <a:lumMod val="75000"/>
                  </a:schemeClr>
                </a:solidFill>
                <a:latin typeface="Times New Roman"/>
                <a:ea typeface="华文细黑"/>
                <a:cs typeface="Times New Roman"/>
              </a:rPr>
              <a:t>偷换概念</a:t>
            </a:r>
            <a:r>
              <a:rPr lang="zh-CN" altLang="zh-CN" sz="2400" dirty="0">
                <a:solidFill>
                  <a:schemeClr val="accent6">
                    <a:lumMod val="75000"/>
                  </a:schemeClr>
                </a:solidFill>
                <a:latin typeface="Times New Roman"/>
                <a:ea typeface="华文细黑"/>
                <a:cs typeface="Times New Roman"/>
              </a:rPr>
              <a:t>。</a:t>
            </a:r>
            <a:endParaRPr lang="zh-CN" altLang="en-US" dirty="0">
              <a:solidFill>
                <a:schemeClr val="accent6">
                  <a:lumMod val="75000"/>
                </a:schemeClr>
              </a:solidFill>
            </a:endParaRPr>
          </a:p>
        </p:txBody>
      </p:sp>
      <p:sp>
        <p:nvSpPr>
          <p:cNvPr id="10" name="矩形 9"/>
          <p:cNvSpPr/>
          <p:nvPr/>
        </p:nvSpPr>
        <p:spPr>
          <a:xfrm>
            <a:off x="1817028" y="3924662"/>
            <a:ext cx="492443" cy="461665"/>
          </a:xfrm>
          <a:prstGeom prst="rect">
            <a:avLst/>
          </a:prstGeom>
        </p:spPr>
        <p:txBody>
          <a:bodyPr wrap="none">
            <a:spAutoFit/>
          </a:bodyPr>
          <a:lstStyle/>
          <a:p>
            <a:r>
              <a:rPr lang="en-US" altLang="zh-CN" sz="2400" dirty="0">
                <a:solidFill>
                  <a:schemeClr val="accent6">
                    <a:lumMod val="75000"/>
                  </a:schemeClr>
                </a:solidFill>
                <a:latin typeface="宋体"/>
                <a:ea typeface="华文细黑"/>
                <a:cs typeface="Times New Roman"/>
              </a:rPr>
              <a:t>×</a:t>
            </a:r>
            <a:endParaRPr lang="zh-CN" altLang="en-US" dirty="0">
              <a:solidFill>
                <a:schemeClr val="accent6">
                  <a:lumMod val="75000"/>
                </a:schemeClr>
              </a:solidFill>
            </a:endParaRPr>
          </a:p>
        </p:txBody>
      </p:sp>
    </p:spTree>
    <p:extLst>
      <p:ext uri="{BB962C8B-B14F-4D97-AF65-F5344CB8AC3E}">
        <p14:creationId xmlns:p14="http://schemas.microsoft.com/office/powerpoint/2010/main" val="3804095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123478"/>
            <a:ext cx="8526611" cy="4816896"/>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要做好阅读前的准备。要给自己明确的心理暗示，要张弛有度，克服紧张心理，集中注意力。</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边读边勾画圈点出下面的内容。</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圈点出文中重要的句子。这些重要的句子是指：</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统摄全篇，或揭示文章中心、主旨、观点、情感的句子，即文眼句、中心句、总结句等。</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使用了修辞、内涵丰富的句子。</a:t>
            </a:r>
            <a:endParaRPr lang="zh-CN" altLang="zh-CN" sz="1050" kern="100" dirty="0">
              <a:latin typeface="宋体"/>
              <a:cs typeface="Courier New"/>
            </a:endParaRPr>
          </a:p>
          <a:p>
            <a:pPr>
              <a:lnSpc>
                <a:spcPct val="150000"/>
              </a:lnSpc>
            </a:pPr>
            <a:r>
              <a:rPr lang="en-US" altLang="zh-CN" sz="2600" dirty="0">
                <a:latin typeface="宋体"/>
                <a:ea typeface="华文细黑"/>
                <a:cs typeface="Times New Roman"/>
              </a:rPr>
              <a:t>③</a:t>
            </a:r>
            <a:r>
              <a:rPr lang="zh-CN" altLang="zh-CN" sz="2600" dirty="0">
                <a:latin typeface="Times New Roman"/>
                <a:ea typeface="华文细黑"/>
                <a:cs typeface="Times New Roman"/>
              </a:rPr>
              <a:t>揭示文章脉络层次的句子。</a:t>
            </a:r>
            <a:endParaRPr lang="zh-CN" altLang="zh-CN" sz="2600" kern="100" dirty="0">
              <a:latin typeface="宋体"/>
              <a:cs typeface="Courier New"/>
            </a:endParaRPr>
          </a:p>
        </p:txBody>
      </p:sp>
    </p:spTree>
    <p:extLst>
      <p:ext uri="{BB962C8B-B14F-4D97-AF65-F5344CB8AC3E}">
        <p14:creationId xmlns:p14="http://schemas.microsoft.com/office/powerpoint/2010/main" val="33147165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4157" y="411510"/>
            <a:ext cx="8343679"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选项：</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广东卷第</a:t>
            </a:r>
            <a:r>
              <a:rPr lang="en-US" altLang="zh-CN" sz="2600" kern="100" dirty="0">
                <a:solidFill>
                  <a:srgbClr val="00B0F0"/>
                </a:solidFill>
                <a:latin typeface="Times New Roman"/>
                <a:ea typeface="华文细黑"/>
                <a:cs typeface="Courier New"/>
              </a:rPr>
              <a:t>12</a:t>
            </a:r>
            <a:r>
              <a:rPr lang="zh-CN" altLang="zh-CN" sz="2600" kern="100" dirty="0">
                <a:solidFill>
                  <a:srgbClr val="00B0F0"/>
                </a:solidFill>
                <a:latin typeface="Times New Roman"/>
                <a:ea typeface="华文细黑"/>
                <a:cs typeface="Times New Roman"/>
              </a:rPr>
              <a:t>题</a:t>
            </a:r>
            <a:r>
              <a:rPr lang="en-US" altLang="zh-CN" sz="2600" kern="100" dirty="0">
                <a:solidFill>
                  <a:srgbClr val="00B0F0"/>
                </a:solidFill>
                <a:latin typeface="Times New Roman"/>
                <a:ea typeface="华文细黑"/>
                <a:cs typeface="Courier New"/>
              </a:rPr>
              <a:t>B</a:t>
            </a:r>
            <a:r>
              <a:rPr lang="zh-CN" altLang="zh-CN" sz="2600" kern="100" dirty="0">
                <a:solidFill>
                  <a:srgbClr val="00B0F0"/>
                </a:solidFill>
                <a:latin typeface="Times New Roman"/>
                <a:ea typeface="华文细黑"/>
                <a:cs typeface="Times New Roman"/>
              </a:rPr>
              <a:t>项</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艺术品总能上升到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终极关怀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的高度来加以理解。</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原句：一部优秀的艺术品，哪怕是写平平常常的事物，也总能上升到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终极关怀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的高度加以理解。</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比对结果：</a:t>
            </a:r>
            <a:r>
              <a:rPr lang="en-US" altLang="zh-CN" sz="2600" kern="100" dirty="0" smtClean="0">
                <a:latin typeface="Times New Roman"/>
                <a:ea typeface="华文细黑"/>
                <a:cs typeface="Courier New"/>
              </a:rPr>
              <a:t>(</a:t>
            </a:r>
            <a:r>
              <a:rPr lang="en-US" altLang="zh-CN" sz="2600" kern="100" dirty="0" smtClean="0">
                <a:latin typeface="宋体"/>
                <a:ea typeface="华文细黑"/>
                <a:cs typeface="Times New Roman"/>
              </a:rPr>
              <a:t>    </a:t>
            </a:r>
            <a:r>
              <a:rPr lang="en-US" altLang="zh-CN" sz="2600" kern="100" dirty="0" smtClean="0">
                <a:latin typeface="Times New Roman"/>
                <a:ea typeface="华文细黑"/>
                <a:cs typeface="Courier New"/>
              </a:rPr>
              <a:t>)</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理由</a:t>
            </a:r>
            <a:r>
              <a:rPr lang="zh-CN" altLang="zh-CN" sz="2600" dirty="0" smtClean="0">
                <a:latin typeface="Times New Roman"/>
                <a:ea typeface="华文细黑"/>
                <a:cs typeface="Times New Roman"/>
              </a:rPr>
              <a:t>：</a:t>
            </a:r>
            <a:r>
              <a:rPr lang="en-US" altLang="zh-CN" sz="2600" dirty="0" smtClean="0">
                <a:latin typeface="Times New Roman"/>
                <a:ea typeface="华文细黑"/>
                <a:cs typeface="Times New Roman"/>
              </a:rPr>
              <a:t>___________________________________________</a:t>
            </a:r>
          </a:p>
          <a:p>
            <a:pPr>
              <a:lnSpc>
                <a:spcPct val="150000"/>
              </a:lnSpc>
            </a:pPr>
            <a:r>
              <a:rPr lang="en-US" altLang="zh-CN" sz="2600" kern="100" dirty="0" smtClean="0">
                <a:latin typeface="Times New Roman"/>
                <a:ea typeface="华文细黑"/>
                <a:cs typeface="Times New Roman"/>
              </a:rPr>
              <a:t>_______________________________________</a:t>
            </a:r>
            <a:endParaRPr lang="zh-CN" altLang="zh-CN" sz="2600" kern="100" dirty="0">
              <a:latin typeface="宋体"/>
              <a:cs typeface="Courier New"/>
            </a:endParaRPr>
          </a:p>
        </p:txBody>
      </p:sp>
      <p:sp>
        <p:nvSpPr>
          <p:cNvPr id="3" name="矩形 2"/>
          <p:cNvSpPr/>
          <p:nvPr/>
        </p:nvSpPr>
        <p:spPr>
          <a:xfrm>
            <a:off x="2267744" y="2943403"/>
            <a:ext cx="518091" cy="492443"/>
          </a:xfrm>
          <a:prstGeom prst="rect">
            <a:avLst/>
          </a:prstGeom>
        </p:spPr>
        <p:txBody>
          <a:bodyPr wrap="none">
            <a:spAutoFit/>
          </a:bodyPr>
          <a:lstStyle/>
          <a:p>
            <a:r>
              <a:rPr lang="en-US" altLang="zh-CN" sz="2600" kern="100" dirty="0">
                <a:solidFill>
                  <a:schemeClr val="accent6">
                    <a:lumMod val="75000"/>
                  </a:schemeClr>
                </a:solidFill>
                <a:latin typeface="宋体"/>
                <a:ea typeface="华文细黑"/>
                <a:cs typeface="Times New Roman"/>
              </a:rPr>
              <a:t>×</a:t>
            </a:r>
            <a:endParaRPr lang="zh-CN" altLang="en-US" dirty="0">
              <a:solidFill>
                <a:schemeClr val="accent6">
                  <a:lumMod val="75000"/>
                </a:schemeClr>
              </a:solidFill>
            </a:endParaRPr>
          </a:p>
        </p:txBody>
      </p:sp>
      <p:sp>
        <p:nvSpPr>
          <p:cNvPr id="6" name="矩形 5"/>
          <p:cNvSpPr/>
          <p:nvPr/>
        </p:nvSpPr>
        <p:spPr>
          <a:xfrm>
            <a:off x="335559" y="3371476"/>
            <a:ext cx="8472883" cy="1224118"/>
          </a:xfrm>
          <a:prstGeom prst="rect">
            <a:avLst/>
          </a:prstGeom>
        </p:spPr>
        <p:txBody>
          <a:bodyPr>
            <a:spAutoFit/>
          </a:bodyPr>
          <a:lstStyle/>
          <a:p>
            <a:pPr>
              <a:lnSpc>
                <a:spcPct val="150000"/>
              </a:lnSpc>
            </a:pPr>
            <a:r>
              <a:rPr lang="en-US" altLang="zh-CN" sz="2600" dirty="0" smtClean="0">
                <a:solidFill>
                  <a:schemeClr val="accent6">
                    <a:lumMod val="75000"/>
                  </a:schemeClr>
                </a:solidFill>
                <a:latin typeface="Times New Roman"/>
                <a:ea typeface="华文细黑"/>
                <a:cs typeface="Times New Roman"/>
              </a:rPr>
              <a:t>             </a:t>
            </a:r>
            <a:r>
              <a:rPr lang="zh-CN" altLang="zh-CN" sz="2600" dirty="0" smtClean="0">
                <a:solidFill>
                  <a:schemeClr val="accent6">
                    <a:lumMod val="75000"/>
                  </a:schemeClr>
                </a:solidFill>
                <a:latin typeface="Times New Roman"/>
                <a:ea typeface="华文细黑"/>
                <a:cs typeface="Times New Roman"/>
              </a:rPr>
              <a:t>原文</a:t>
            </a:r>
            <a:r>
              <a:rPr lang="zh-CN" altLang="zh-CN" sz="2600" dirty="0">
                <a:solidFill>
                  <a:schemeClr val="accent6">
                    <a:lumMod val="75000"/>
                  </a:schemeClr>
                </a:solidFill>
                <a:latin typeface="Times New Roman"/>
                <a:ea typeface="华文细黑"/>
                <a:cs typeface="Times New Roman"/>
              </a:rPr>
              <a:t>是指</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一部优秀的艺术品</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，到了选项中没有</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优秀的</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限制了，无形中扩大了范围。</a:t>
            </a:r>
            <a:endParaRPr lang="zh-CN" altLang="en-US" dirty="0">
              <a:solidFill>
                <a:schemeClr val="accent6">
                  <a:lumMod val="75000"/>
                </a:schemeClr>
              </a:solidFill>
            </a:endParaRPr>
          </a:p>
        </p:txBody>
      </p:sp>
    </p:spTree>
    <p:extLst>
      <p:ext uri="{BB962C8B-B14F-4D97-AF65-F5344CB8AC3E}">
        <p14:creationId xmlns:p14="http://schemas.microsoft.com/office/powerpoint/2010/main" val="251708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4785" y="123478"/>
            <a:ext cx="8343679"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选项：</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安徽卷第</a:t>
            </a:r>
            <a:r>
              <a:rPr lang="en-US" altLang="zh-CN" sz="2600" kern="100" dirty="0">
                <a:solidFill>
                  <a:srgbClr val="00B0F0"/>
                </a:solidFill>
                <a:latin typeface="Times New Roman"/>
                <a:ea typeface="华文细黑"/>
                <a:cs typeface="Courier New"/>
              </a:rPr>
              <a:t>1</a:t>
            </a:r>
            <a:r>
              <a:rPr lang="zh-CN" altLang="zh-CN" sz="2600" kern="100" dirty="0">
                <a:solidFill>
                  <a:srgbClr val="00B0F0"/>
                </a:solidFill>
                <a:latin typeface="Times New Roman"/>
                <a:ea typeface="华文细黑"/>
                <a:cs typeface="Times New Roman"/>
              </a:rPr>
              <a:t>题</a:t>
            </a:r>
            <a:r>
              <a:rPr lang="en-US" altLang="zh-CN" sz="2600" kern="100" dirty="0">
                <a:solidFill>
                  <a:srgbClr val="00B0F0"/>
                </a:solidFill>
                <a:latin typeface="Times New Roman"/>
                <a:ea typeface="华文细黑"/>
                <a:cs typeface="Courier New"/>
              </a:rPr>
              <a:t>A</a:t>
            </a:r>
            <a:r>
              <a:rPr lang="zh-CN" altLang="zh-CN" sz="2600" kern="100" dirty="0">
                <a:solidFill>
                  <a:srgbClr val="00B0F0"/>
                </a:solidFill>
                <a:latin typeface="Times New Roman"/>
                <a:ea typeface="华文细黑"/>
                <a:cs typeface="Times New Roman"/>
              </a:rPr>
              <a:t>项</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在科学本身的领域里，科学家构建严谨完整的科学体系所用到的概念是不充分表达个人感情的。</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原句：它为建立它的贯彻一致的体系所用到的概念是不表达什么感情的。</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比对结果：</a:t>
            </a:r>
            <a:r>
              <a:rPr lang="en-US" altLang="zh-CN" sz="2600" kern="100" dirty="0" smtClean="0">
                <a:latin typeface="Times New Roman"/>
                <a:ea typeface="华文细黑"/>
                <a:cs typeface="Courier New"/>
              </a:rPr>
              <a:t>(</a:t>
            </a:r>
            <a:r>
              <a:rPr lang="en-US" altLang="zh-CN" sz="2600" kern="100" dirty="0" smtClean="0">
                <a:latin typeface="宋体"/>
                <a:ea typeface="华文细黑"/>
                <a:cs typeface="Times New Roman"/>
              </a:rPr>
              <a:t>   </a:t>
            </a:r>
            <a:r>
              <a:rPr lang="en-US" altLang="zh-CN" sz="2600" kern="100" dirty="0" smtClean="0">
                <a:latin typeface="Times New Roman"/>
                <a:ea typeface="华文细黑"/>
                <a:cs typeface="Courier New"/>
              </a:rPr>
              <a:t>)</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理由</a:t>
            </a:r>
            <a:r>
              <a:rPr lang="zh-CN" altLang="zh-CN" sz="2600" dirty="0" smtClean="0">
                <a:latin typeface="Times New Roman"/>
                <a:ea typeface="华文细黑"/>
                <a:cs typeface="Times New Roman"/>
              </a:rPr>
              <a:t>：</a:t>
            </a:r>
            <a:r>
              <a:rPr lang="en-US" altLang="zh-CN" sz="2600" dirty="0" smtClean="0">
                <a:latin typeface="Times New Roman"/>
                <a:ea typeface="华文细黑"/>
                <a:cs typeface="Times New Roman"/>
              </a:rPr>
              <a:t>___________________________________________</a:t>
            </a:r>
          </a:p>
          <a:p>
            <a:pPr>
              <a:lnSpc>
                <a:spcPct val="150000"/>
              </a:lnSpc>
            </a:pPr>
            <a:r>
              <a:rPr lang="en-US" altLang="zh-CN" sz="2600" kern="100" dirty="0" smtClean="0">
                <a:latin typeface="Times New Roman"/>
                <a:ea typeface="华文细黑"/>
                <a:cs typeface="Times New Roman"/>
              </a:rPr>
              <a:t>_________________</a:t>
            </a:r>
            <a:endParaRPr lang="zh-CN" altLang="zh-CN" sz="2600" kern="100" dirty="0">
              <a:latin typeface="宋体"/>
              <a:cs typeface="Courier New"/>
            </a:endParaRPr>
          </a:p>
        </p:txBody>
      </p:sp>
      <p:sp>
        <p:nvSpPr>
          <p:cNvPr id="3" name="矩形 2"/>
          <p:cNvSpPr/>
          <p:nvPr/>
        </p:nvSpPr>
        <p:spPr>
          <a:xfrm>
            <a:off x="500863" y="3665251"/>
            <a:ext cx="8142274" cy="1228285"/>
          </a:xfrm>
          <a:prstGeom prst="rect">
            <a:avLst/>
          </a:prstGeom>
        </p:spPr>
        <p:txBody>
          <a:bodyPr>
            <a:spAutoFit/>
          </a:bodyPr>
          <a:lstStyle/>
          <a:p>
            <a:pPr>
              <a:lnSpc>
                <a:spcPct val="150000"/>
              </a:lnSpc>
            </a:pPr>
            <a:r>
              <a:rPr lang="en-US" altLang="zh-CN" sz="2600" dirty="0" smtClean="0">
                <a:solidFill>
                  <a:schemeClr val="accent6">
                    <a:lumMod val="75000"/>
                  </a:schemeClr>
                </a:solidFill>
                <a:latin typeface="Times New Roman"/>
                <a:ea typeface="华文细黑"/>
                <a:cs typeface="Times New Roman"/>
              </a:rPr>
              <a:t>            </a:t>
            </a:r>
            <a:r>
              <a:rPr lang="zh-CN" altLang="zh-CN" sz="2600" dirty="0" smtClean="0">
                <a:solidFill>
                  <a:schemeClr val="accent6">
                    <a:lumMod val="75000"/>
                  </a:schemeClr>
                </a:solidFill>
                <a:latin typeface="Times New Roman"/>
                <a:ea typeface="华文细黑"/>
                <a:cs typeface="Times New Roman"/>
              </a:rPr>
              <a:t>原</a:t>
            </a:r>
            <a:r>
              <a:rPr lang="zh-CN" altLang="zh-CN" sz="2600" dirty="0">
                <a:solidFill>
                  <a:schemeClr val="accent6">
                    <a:lumMod val="75000"/>
                  </a:schemeClr>
                </a:solidFill>
                <a:latin typeface="Times New Roman"/>
                <a:ea typeface="华文细黑"/>
                <a:cs typeface="Times New Roman"/>
              </a:rPr>
              <a:t>句是</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不表达</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，选项是</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不充分表达</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，程度显然是不同的。</a:t>
            </a:r>
            <a:endParaRPr lang="zh-CN" altLang="en-US" dirty="0">
              <a:solidFill>
                <a:schemeClr val="accent6">
                  <a:lumMod val="75000"/>
                </a:schemeClr>
              </a:solidFill>
            </a:endParaRPr>
          </a:p>
        </p:txBody>
      </p:sp>
      <p:sp>
        <p:nvSpPr>
          <p:cNvPr id="6" name="矩形 5"/>
          <p:cNvSpPr/>
          <p:nvPr/>
        </p:nvSpPr>
        <p:spPr>
          <a:xfrm>
            <a:off x="2253709" y="3231435"/>
            <a:ext cx="518091" cy="492443"/>
          </a:xfrm>
          <a:prstGeom prst="rect">
            <a:avLst/>
          </a:prstGeom>
        </p:spPr>
        <p:txBody>
          <a:bodyPr wrap="none">
            <a:spAutoFit/>
          </a:bodyPr>
          <a:lstStyle/>
          <a:p>
            <a:r>
              <a:rPr lang="en-US" altLang="zh-CN" sz="2600" kern="100" dirty="0">
                <a:solidFill>
                  <a:schemeClr val="accent6">
                    <a:lumMod val="75000"/>
                  </a:schemeClr>
                </a:solidFill>
                <a:latin typeface="宋体"/>
                <a:ea typeface="华文细黑"/>
                <a:cs typeface="Times New Roman"/>
              </a:rPr>
              <a:t>×</a:t>
            </a:r>
            <a:endParaRPr lang="zh-CN" altLang="en-US" dirty="0">
              <a:solidFill>
                <a:schemeClr val="accent6">
                  <a:lumMod val="75000"/>
                </a:schemeClr>
              </a:solidFill>
            </a:endParaRPr>
          </a:p>
        </p:txBody>
      </p:sp>
    </p:spTree>
    <p:extLst>
      <p:ext uri="{BB962C8B-B14F-4D97-AF65-F5344CB8AC3E}">
        <p14:creationId xmlns:p14="http://schemas.microsoft.com/office/powerpoint/2010/main" val="73694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1470"/>
            <a:ext cx="8511387"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选项：</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安徽卷第</a:t>
            </a:r>
            <a:r>
              <a:rPr lang="en-US" altLang="zh-CN" sz="2600" kern="100" dirty="0">
                <a:solidFill>
                  <a:srgbClr val="00B0F0"/>
                </a:solidFill>
                <a:latin typeface="Times New Roman"/>
                <a:ea typeface="华文细黑"/>
                <a:cs typeface="Courier New"/>
              </a:rPr>
              <a:t>2</a:t>
            </a:r>
            <a:r>
              <a:rPr lang="zh-CN" altLang="zh-CN" sz="2600" kern="100" dirty="0">
                <a:solidFill>
                  <a:srgbClr val="00B0F0"/>
                </a:solidFill>
                <a:latin typeface="Times New Roman"/>
                <a:ea typeface="华文细黑"/>
                <a:cs typeface="Times New Roman"/>
              </a:rPr>
              <a:t>题</a:t>
            </a:r>
            <a:r>
              <a:rPr lang="en-US" altLang="zh-CN" sz="2600" kern="100" dirty="0">
                <a:solidFill>
                  <a:srgbClr val="00B0F0"/>
                </a:solidFill>
                <a:latin typeface="Times New Roman"/>
                <a:ea typeface="华文细黑"/>
                <a:cs typeface="Courier New"/>
              </a:rPr>
              <a:t>D</a:t>
            </a:r>
            <a:r>
              <a:rPr lang="zh-CN" altLang="zh-CN" sz="2600" kern="100" dirty="0">
                <a:solidFill>
                  <a:srgbClr val="00B0F0"/>
                </a:solidFill>
                <a:latin typeface="Times New Roman"/>
                <a:ea typeface="华文细黑"/>
                <a:cs typeface="Times New Roman"/>
              </a:rPr>
              <a:t>项</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文章前一部分着重阐述科学研究的特点，后一部分着重阐述伦理公理的根源、特点和作用；全文意在明确伦理公理同科学公理在构建和验证过程中是有本质差别的。</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原句：伦理公理的建立和考验同科学的公理并无很大区别。</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比对结果：</a:t>
            </a:r>
            <a:r>
              <a:rPr lang="en-US" altLang="zh-CN" sz="2600" kern="100" dirty="0" smtClean="0">
                <a:latin typeface="Times New Roman"/>
                <a:ea typeface="华文细黑"/>
                <a:cs typeface="Courier New"/>
              </a:rPr>
              <a:t>(</a:t>
            </a:r>
            <a:r>
              <a:rPr lang="en-US" altLang="zh-CN" sz="2600" kern="100" dirty="0" smtClean="0">
                <a:latin typeface="宋体"/>
                <a:ea typeface="华文细黑"/>
                <a:cs typeface="Times New Roman"/>
              </a:rPr>
              <a:t>    </a:t>
            </a:r>
            <a:r>
              <a:rPr lang="en-US" altLang="zh-CN" sz="2600" kern="100" dirty="0" smtClean="0">
                <a:latin typeface="Times New Roman"/>
                <a:ea typeface="华文细黑"/>
                <a:cs typeface="Courier New"/>
              </a:rPr>
              <a:t>)</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理由</a:t>
            </a:r>
            <a:r>
              <a:rPr lang="zh-CN" altLang="zh-CN" sz="2600" dirty="0" smtClean="0">
                <a:latin typeface="Times New Roman"/>
                <a:ea typeface="华文细黑"/>
                <a:cs typeface="Times New Roman"/>
              </a:rPr>
              <a:t>：</a:t>
            </a:r>
            <a:r>
              <a:rPr lang="en-US" altLang="zh-CN" sz="2600" dirty="0" smtClean="0">
                <a:latin typeface="Times New Roman"/>
                <a:ea typeface="华文细黑"/>
                <a:cs typeface="Times New Roman"/>
              </a:rPr>
              <a:t>____________________________________________</a:t>
            </a:r>
          </a:p>
          <a:p>
            <a:pPr>
              <a:lnSpc>
                <a:spcPct val="150000"/>
              </a:lnSpc>
            </a:pPr>
            <a:r>
              <a:rPr lang="en-US" altLang="zh-CN" sz="2600" kern="100" dirty="0" smtClean="0">
                <a:latin typeface="Times New Roman"/>
                <a:ea typeface="华文细黑"/>
                <a:cs typeface="Times New Roman"/>
              </a:rPr>
              <a:t>_________________________</a:t>
            </a:r>
            <a:endParaRPr lang="zh-CN" altLang="zh-CN" sz="2600" kern="100" dirty="0">
              <a:latin typeface="宋体"/>
              <a:cs typeface="Courier New"/>
            </a:endParaRPr>
          </a:p>
        </p:txBody>
      </p:sp>
      <p:sp>
        <p:nvSpPr>
          <p:cNvPr id="3" name="矩形 2"/>
          <p:cNvSpPr/>
          <p:nvPr/>
        </p:nvSpPr>
        <p:spPr>
          <a:xfrm>
            <a:off x="179512" y="3610342"/>
            <a:ext cx="8557612" cy="1248855"/>
          </a:xfrm>
          <a:prstGeom prst="rect">
            <a:avLst/>
          </a:prstGeom>
        </p:spPr>
        <p:txBody>
          <a:bodyPr>
            <a:spAutoFit/>
          </a:bodyPr>
          <a:lstStyle/>
          <a:p>
            <a:pPr>
              <a:lnSpc>
                <a:spcPct val="150000"/>
              </a:lnSpc>
            </a:pPr>
            <a:r>
              <a:rPr lang="en-US" altLang="zh-CN" sz="2600" dirty="0" smtClean="0">
                <a:solidFill>
                  <a:schemeClr val="accent6">
                    <a:lumMod val="75000"/>
                  </a:schemeClr>
                </a:solidFill>
                <a:latin typeface="Times New Roman"/>
                <a:ea typeface="华文细黑"/>
                <a:cs typeface="Times New Roman"/>
              </a:rPr>
              <a:t>            </a:t>
            </a:r>
            <a:r>
              <a:rPr lang="zh-CN" altLang="zh-CN" sz="2600" dirty="0" smtClean="0">
                <a:solidFill>
                  <a:schemeClr val="accent6">
                    <a:lumMod val="75000"/>
                  </a:schemeClr>
                </a:solidFill>
                <a:latin typeface="Times New Roman"/>
                <a:ea typeface="华文细黑"/>
                <a:cs typeface="Times New Roman"/>
              </a:rPr>
              <a:t>原</a:t>
            </a:r>
            <a:r>
              <a:rPr lang="zh-CN" altLang="zh-CN" sz="2600" dirty="0">
                <a:solidFill>
                  <a:schemeClr val="accent6">
                    <a:lumMod val="75000"/>
                  </a:schemeClr>
                </a:solidFill>
                <a:latin typeface="Times New Roman"/>
                <a:ea typeface="华文细黑"/>
                <a:cs typeface="Times New Roman"/>
              </a:rPr>
              <a:t>句是说</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并无很大区别</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，选项中成了</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有本质差别</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，表达与原文不一致。</a:t>
            </a:r>
            <a:endParaRPr lang="zh-CN" altLang="en-US" dirty="0">
              <a:solidFill>
                <a:schemeClr val="accent6">
                  <a:lumMod val="75000"/>
                </a:schemeClr>
              </a:solidFill>
            </a:endParaRPr>
          </a:p>
        </p:txBody>
      </p:sp>
      <p:sp>
        <p:nvSpPr>
          <p:cNvPr id="6" name="矩形 5"/>
          <p:cNvSpPr/>
          <p:nvPr/>
        </p:nvSpPr>
        <p:spPr>
          <a:xfrm>
            <a:off x="2109693" y="3159427"/>
            <a:ext cx="518091" cy="492443"/>
          </a:xfrm>
          <a:prstGeom prst="rect">
            <a:avLst/>
          </a:prstGeom>
        </p:spPr>
        <p:txBody>
          <a:bodyPr wrap="none">
            <a:spAutoFit/>
          </a:bodyPr>
          <a:lstStyle/>
          <a:p>
            <a:r>
              <a:rPr lang="en-US" altLang="zh-CN" sz="2600" kern="100" dirty="0">
                <a:solidFill>
                  <a:schemeClr val="accent6">
                    <a:lumMod val="75000"/>
                  </a:schemeClr>
                </a:solidFill>
                <a:latin typeface="宋体"/>
                <a:ea typeface="华文细黑"/>
                <a:cs typeface="Times New Roman"/>
              </a:rPr>
              <a:t>×</a:t>
            </a:r>
            <a:endParaRPr lang="zh-CN" altLang="en-US" dirty="0">
              <a:solidFill>
                <a:schemeClr val="accent6">
                  <a:lumMod val="75000"/>
                </a:schemeClr>
              </a:solidFill>
            </a:endParaRPr>
          </a:p>
        </p:txBody>
      </p:sp>
    </p:spTree>
    <p:extLst>
      <p:ext uri="{BB962C8B-B14F-4D97-AF65-F5344CB8AC3E}">
        <p14:creationId xmlns:p14="http://schemas.microsoft.com/office/powerpoint/2010/main" val="73694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123478"/>
            <a:ext cx="8427116"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选项：</a:t>
            </a: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山东卷第</a:t>
            </a:r>
            <a:r>
              <a:rPr lang="en-US" altLang="zh-CN" sz="2600" kern="100" dirty="0">
                <a:solidFill>
                  <a:srgbClr val="00B0F0"/>
                </a:solidFill>
                <a:latin typeface="Times New Roman"/>
                <a:ea typeface="华文细黑"/>
                <a:cs typeface="Courier New"/>
              </a:rPr>
              <a:t>6</a:t>
            </a:r>
            <a:r>
              <a:rPr lang="zh-CN" altLang="zh-CN" sz="2600" kern="100" dirty="0">
                <a:solidFill>
                  <a:srgbClr val="00B0F0"/>
                </a:solidFill>
                <a:latin typeface="Times New Roman"/>
                <a:ea typeface="华文细黑"/>
                <a:cs typeface="Times New Roman"/>
              </a:rPr>
              <a:t>题</a:t>
            </a:r>
            <a:r>
              <a:rPr lang="en-US" altLang="zh-CN" sz="2600" kern="100" dirty="0">
                <a:solidFill>
                  <a:srgbClr val="00B0F0"/>
                </a:solidFill>
                <a:latin typeface="Times New Roman"/>
                <a:ea typeface="华文细黑"/>
                <a:cs typeface="Courier New"/>
              </a:rPr>
              <a:t>A</a:t>
            </a:r>
            <a:r>
              <a:rPr lang="zh-CN" altLang="zh-CN" sz="2600" kern="100" dirty="0">
                <a:solidFill>
                  <a:srgbClr val="00B0F0"/>
                </a:solidFill>
                <a:latin typeface="Times New Roman"/>
                <a:ea typeface="华文细黑"/>
                <a:cs typeface="Times New Roman"/>
              </a:rPr>
              <a:t>项</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围棋发源于上古时期的结绳而治、河图洛书和周易八卦，其形制弈法等都饱含着文明母体的基因和特征。</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原句：围棋极可能源自上古时期的结绳而治、河图洛书和周易八卦，因为其形制、内涵与中华文明的源头相符。</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比对结果：</a:t>
            </a:r>
            <a:r>
              <a:rPr lang="en-US" altLang="zh-CN" sz="2600" kern="100" dirty="0" smtClean="0">
                <a:latin typeface="Times New Roman"/>
                <a:ea typeface="华文细黑"/>
                <a:cs typeface="Courier New"/>
              </a:rPr>
              <a:t>(</a:t>
            </a:r>
            <a:r>
              <a:rPr lang="en-US" altLang="zh-CN" sz="2600" kern="100" dirty="0" smtClean="0">
                <a:latin typeface="宋体"/>
                <a:ea typeface="华文细黑"/>
                <a:cs typeface="Times New Roman"/>
              </a:rPr>
              <a:t>   </a:t>
            </a:r>
            <a:r>
              <a:rPr lang="en-US" altLang="zh-CN" sz="2600" kern="100" dirty="0" smtClean="0">
                <a:latin typeface="Times New Roman"/>
                <a:ea typeface="华文细黑"/>
                <a:cs typeface="Courier New"/>
              </a:rPr>
              <a:t>)</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理由</a:t>
            </a:r>
            <a:r>
              <a:rPr lang="zh-CN" altLang="zh-CN" sz="2600" dirty="0" smtClean="0">
                <a:latin typeface="Times New Roman"/>
                <a:ea typeface="华文细黑"/>
                <a:cs typeface="Times New Roman"/>
              </a:rPr>
              <a:t>：</a:t>
            </a:r>
            <a:r>
              <a:rPr lang="en-US" altLang="zh-CN" sz="2600" dirty="0" smtClean="0">
                <a:latin typeface="Times New Roman"/>
                <a:ea typeface="华文细黑"/>
                <a:cs typeface="Times New Roman"/>
              </a:rPr>
              <a:t>___________________________________________</a:t>
            </a:r>
          </a:p>
          <a:p>
            <a:pPr>
              <a:lnSpc>
                <a:spcPct val="150000"/>
              </a:lnSpc>
            </a:pPr>
            <a:r>
              <a:rPr lang="en-US" altLang="zh-CN" sz="2600" kern="100" dirty="0" smtClean="0">
                <a:latin typeface="Times New Roman"/>
                <a:ea typeface="华文细黑"/>
                <a:cs typeface="Times New Roman"/>
              </a:rPr>
              <a:t>_______</a:t>
            </a:r>
            <a:endParaRPr lang="zh-CN" altLang="zh-CN" sz="2600" kern="100" dirty="0">
              <a:latin typeface="宋体"/>
              <a:cs typeface="Courier New"/>
            </a:endParaRPr>
          </a:p>
        </p:txBody>
      </p:sp>
      <p:sp>
        <p:nvSpPr>
          <p:cNvPr id="3" name="矩形 2"/>
          <p:cNvSpPr/>
          <p:nvPr/>
        </p:nvSpPr>
        <p:spPr>
          <a:xfrm>
            <a:off x="395536" y="3693416"/>
            <a:ext cx="8142274" cy="1228285"/>
          </a:xfrm>
          <a:prstGeom prst="rect">
            <a:avLst/>
          </a:prstGeom>
        </p:spPr>
        <p:txBody>
          <a:bodyPr>
            <a:spAutoFit/>
          </a:bodyPr>
          <a:lstStyle/>
          <a:p>
            <a:pPr>
              <a:lnSpc>
                <a:spcPct val="150000"/>
              </a:lnSpc>
            </a:pPr>
            <a:r>
              <a:rPr lang="en-US" altLang="zh-CN" sz="2600" dirty="0" smtClean="0">
                <a:solidFill>
                  <a:schemeClr val="accent6">
                    <a:lumMod val="75000"/>
                  </a:schemeClr>
                </a:solidFill>
                <a:latin typeface="Times New Roman"/>
                <a:ea typeface="华文细黑"/>
                <a:cs typeface="Times New Roman"/>
              </a:rPr>
              <a:t>           </a:t>
            </a:r>
            <a:r>
              <a:rPr lang="zh-CN" altLang="zh-CN" sz="2600" dirty="0" smtClean="0">
                <a:solidFill>
                  <a:schemeClr val="accent6">
                    <a:lumMod val="75000"/>
                  </a:schemeClr>
                </a:solidFill>
                <a:latin typeface="Times New Roman"/>
                <a:ea typeface="华文细黑"/>
                <a:cs typeface="Times New Roman"/>
              </a:rPr>
              <a:t>选项</a:t>
            </a:r>
            <a:r>
              <a:rPr lang="zh-CN" altLang="zh-CN" sz="2600" dirty="0">
                <a:solidFill>
                  <a:schemeClr val="accent6">
                    <a:lumMod val="75000"/>
                  </a:schemeClr>
                </a:solidFill>
                <a:latin typeface="Times New Roman"/>
                <a:ea typeface="华文细黑"/>
                <a:cs typeface="Times New Roman"/>
              </a:rPr>
              <a:t>删去了原句中的</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极可能</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，把或然变成了必然。</a:t>
            </a:r>
            <a:endParaRPr lang="zh-CN" altLang="en-US" dirty="0">
              <a:solidFill>
                <a:schemeClr val="accent6">
                  <a:lumMod val="75000"/>
                </a:schemeClr>
              </a:solidFill>
            </a:endParaRPr>
          </a:p>
        </p:txBody>
      </p:sp>
      <p:sp>
        <p:nvSpPr>
          <p:cNvPr id="6" name="矩形 5"/>
          <p:cNvSpPr/>
          <p:nvPr/>
        </p:nvSpPr>
        <p:spPr>
          <a:xfrm>
            <a:off x="2051720" y="3231435"/>
            <a:ext cx="518091" cy="492443"/>
          </a:xfrm>
          <a:prstGeom prst="rect">
            <a:avLst/>
          </a:prstGeom>
        </p:spPr>
        <p:txBody>
          <a:bodyPr wrap="none">
            <a:spAutoFit/>
          </a:bodyPr>
          <a:lstStyle/>
          <a:p>
            <a:r>
              <a:rPr lang="en-US" altLang="zh-CN" sz="2600" kern="100" dirty="0">
                <a:solidFill>
                  <a:schemeClr val="accent6">
                    <a:lumMod val="75000"/>
                  </a:schemeClr>
                </a:solidFill>
                <a:latin typeface="宋体"/>
                <a:ea typeface="华文细黑"/>
                <a:cs typeface="Times New Roman"/>
              </a:rPr>
              <a:t>×</a:t>
            </a:r>
            <a:endParaRPr lang="zh-CN" altLang="en-US" dirty="0">
              <a:solidFill>
                <a:schemeClr val="accent6">
                  <a:lumMod val="75000"/>
                </a:schemeClr>
              </a:solidFill>
            </a:endParaRPr>
          </a:p>
        </p:txBody>
      </p:sp>
    </p:spTree>
    <p:extLst>
      <p:ext uri="{BB962C8B-B14F-4D97-AF65-F5344CB8AC3E}">
        <p14:creationId xmlns:p14="http://schemas.microsoft.com/office/powerpoint/2010/main" val="73694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39" y="-100587"/>
            <a:ext cx="8945554" cy="5373779"/>
          </a:xfrm>
          <a:prstGeom prst="rect">
            <a:avLst/>
          </a:prstGeom>
          <a:noFill/>
        </p:spPr>
        <p:txBody>
          <a:bodyPr wrap="square" rtlCol="0">
            <a:spAutoFit/>
          </a:bodyPr>
          <a:lstStyle/>
          <a:p>
            <a:pPr algn="just">
              <a:lnSpc>
                <a:spcPct val="130000"/>
              </a:lnSpc>
              <a:spcAft>
                <a:spcPts val="0"/>
              </a:spcAft>
            </a:pPr>
            <a:r>
              <a:rPr lang="en-US" altLang="zh-CN" sz="2400" kern="100" dirty="0">
                <a:latin typeface="Times New Roman"/>
                <a:ea typeface="华文细黑"/>
                <a:cs typeface="Courier New"/>
              </a:rPr>
              <a:t>6.</a:t>
            </a:r>
            <a:r>
              <a:rPr lang="zh-CN" altLang="zh-CN" sz="2400" kern="100" dirty="0">
                <a:latin typeface="Times New Roman"/>
                <a:ea typeface="华文细黑"/>
                <a:cs typeface="Times New Roman"/>
              </a:rPr>
              <a:t>选项：</a:t>
            </a:r>
            <a:r>
              <a:rPr lang="en-US" altLang="zh-CN" sz="2400" kern="100" dirty="0">
                <a:solidFill>
                  <a:srgbClr val="00B0F0"/>
                </a:solidFill>
                <a:latin typeface="Times New Roman"/>
                <a:ea typeface="华文细黑"/>
                <a:cs typeface="Courier New"/>
              </a:rPr>
              <a:t>(2012·</a:t>
            </a:r>
            <a:r>
              <a:rPr lang="zh-CN" altLang="zh-CN" sz="2400" kern="100" dirty="0">
                <a:solidFill>
                  <a:srgbClr val="00B0F0"/>
                </a:solidFill>
                <a:latin typeface="Times New Roman"/>
                <a:ea typeface="华文细黑"/>
                <a:cs typeface="Times New Roman"/>
              </a:rPr>
              <a:t>江西卷第</a:t>
            </a:r>
            <a:r>
              <a:rPr lang="en-US" altLang="zh-CN" sz="2400" kern="100" dirty="0">
                <a:solidFill>
                  <a:srgbClr val="00B0F0"/>
                </a:solidFill>
                <a:latin typeface="Times New Roman"/>
                <a:ea typeface="华文细黑"/>
                <a:cs typeface="Courier New"/>
              </a:rPr>
              <a:t>7</a:t>
            </a:r>
            <a:r>
              <a:rPr lang="zh-CN" altLang="zh-CN" sz="2400" kern="100" dirty="0">
                <a:solidFill>
                  <a:srgbClr val="00B0F0"/>
                </a:solidFill>
                <a:latin typeface="Times New Roman"/>
                <a:ea typeface="华文细黑"/>
                <a:cs typeface="Times New Roman"/>
              </a:rPr>
              <a:t>题</a:t>
            </a:r>
            <a:r>
              <a:rPr lang="en-US" altLang="zh-CN" sz="2400" kern="100" dirty="0">
                <a:solidFill>
                  <a:srgbClr val="00B0F0"/>
                </a:solidFill>
                <a:latin typeface="Times New Roman"/>
                <a:ea typeface="华文细黑"/>
                <a:cs typeface="Courier New"/>
              </a:rPr>
              <a:t>C</a:t>
            </a:r>
            <a:r>
              <a:rPr lang="zh-CN" altLang="zh-CN" sz="2400" kern="100" dirty="0">
                <a:solidFill>
                  <a:srgbClr val="00B0F0"/>
                </a:solidFill>
                <a:latin typeface="Times New Roman"/>
                <a:ea typeface="华文细黑"/>
                <a:cs typeface="Times New Roman"/>
              </a:rPr>
              <a:t>项</a:t>
            </a:r>
            <a:r>
              <a:rPr lang="en-US" altLang="zh-CN" sz="2400" kern="100" dirty="0">
                <a:solidFill>
                  <a:srgbClr val="00B0F0"/>
                </a:solidFill>
                <a:latin typeface="Times New Roman"/>
                <a:ea typeface="华文细黑"/>
                <a:cs typeface="Courier New"/>
              </a:rPr>
              <a:t>)</a:t>
            </a:r>
            <a:r>
              <a:rPr lang="zh-CN" altLang="zh-CN" sz="2400" kern="100" dirty="0">
                <a:latin typeface="Times New Roman"/>
                <a:ea typeface="华文细黑"/>
                <a:cs typeface="Times New Roman"/>
              </a:rPr>
              <a:t>利用磁共振进行的研究已经证实：拥有联觉能力的人，除了看到数字和字母时，大脑中与形状处理相关的皮层区域会被激活外，与颜色认知相关的</a:t>
            </a:r>
            <a:r>
              <a:rPr lang="en-US" altLang="zh-CN" sz="2400" kern="100" dirty="0">
                <a:latin typeface="Times New Roman"/>
                <a:ea typeface="华文细黑"/>
                <a:cs typeface="Courier New"/>
              </a:rPr>
              <a:t>V4</a:t>
            </a:r>
            <a:r>
              <a:rPr lang="zh-CN" altLang="zh-CN" sz="2400" kern="100" dirty="0">
                <a:latin typeface="Times New Roman"/>
                <a:ea typeface="华文细黑"/>
                <a:cs typeface="Times New Roman"/>
              </a:rPr>
              <a:t>区域也同时被激活。</a:t>
            </a:r>
            <a:endParaRPr lang="zh-CN" altLang="zh-CN" sz="2400" kern="100" dirty="0">
              <a:latin typeface="宋体"/>
              <a:cs typeface="Courier New"/>
            </a:endParaRPr>
          </a:p>
          <a:p>
            <a:pPr algn="just">
              <a:lnSpc>
                <a:spcPct val="130000"/>
              </a:lnSpc>
              <a:spcAft>
                <a:spcPts val="0"/>
              </a:spcAft>
            </a:pPr>
            <a:r>
              <a:rPr lang="zh-CN" altLang="zh-CN" sz="2400" kern="100" dirty="0">
                <a:latin typeface="Times New Roman"/>
                <a:ea typeface="华文细黑"/>
                <a:cs typeface="Times New Roman"/>
              </a:rPr>
              <a:t>原句：利用磁共振进行的研究似乎可以证实以下的假设：对于正常人来说，当看到数字和字母时，大脑中与形状处理相关的皮层区域就会被激活。但如果是一位拥有联觉能力的人，除了上述区域外，与颜色认知相关的</a:t>
            </a:r>
            <a:r>
              <a:rPr lang="en-US" altLang="zh-CN" sz="2400" kern="100" dirty="0">
                <a:latin typeface="Times New Roman"/>
                <a:ea typeface="华文细黑"/>
                <a:cs typeface="Courier New"/>
              </a:rPr>
              <a:t>V4</a:t>
            </a:r>
            <a:r>
              <a:rPr lang="zh-CN" altLang="zh-CN" sz="2400" kern="100" dirty="0">
                <a:latin typeface="Times New Roman"/>
                <a:ea typeface="华文细黑"/>
                <a:cs typeface="Times New Roman"/>
              </a:rPr>
              <a:t>区域也同时被激活。</a:t>
            </a:r>
            <a:endParaRPr lang="zh-CN" altLang="zh-CN" sz="2400" kern="100" dirty="0">
              <a:latin typeface="宋体"/>
              <a:cs typeface="Courier New"/>
            </a:endParaRPr>
          </a:p>
          <a:p>
            <a:pPr algn="just">
              <a:lnSpc>
                <a:spcPct val="130000"/>
              </a:lnSpc>
              <a:spcAft>
                <a:spcPts val="0"/>
              </a:spcAft>
            </a:pPr>
            <a:r>
              <a:rPr lang="zh-CN" altLang="zh-CN" sz="2400" kern="100" dirty="0">
                <a:latin typeface="Times New Roman"/>
                <a:ea typeface="华文细黑"/>
                <a:cs typeface="Times New Roman"/>
              </a:rPr>
              <a:t>比对结果：</a:t>
            </a:r>
            <a:r>
              <a:rPr lang="en-US" altLang="zh-CN" sz="2400" kern="100" dirty="0" smtClean="0">
                <a:latin typeface="Times New Roman"/>
                <a:ea typeface="华文细黑"/>
                <a:cs typeface="Courier New"/>
              </a:rPr>
              <a:t>(</a:t>
            </a:r>
            <a:r>
              <a:rPr lang="en-US" altLang="zh-CN" sz="2400" kern="100" dirty="0" smtClean="0">
                <a:latin typeface="宋体"/>
                <a:ea typeface="华文细黑"/>
                <a:cs typeface="Times New Roman"/>
              </a:rPr>
              <a:t>    </a:t>
            </a:r>
            <a:r>
              <a:rPr lang="en-US" altLang="zh-CN" sz="2400" kern="100" dirty="0" smtClean="0">
                <a:latin typeface="Times New Roman"/>
                <a:ea typeface="华文细黑"/>
                <a:cs typeface="Courier New"/>
              </a:rPr>
              <a:t>)</a:t>
            </a:r>
            <a:endParaRPr lang="zh-CN" altLang="zh-CN" sz="2400" kern="100" dirty="0">
              <a:latin typeface="宋体"/>
              <a:cs typeface="Courier New"/>
            </a:endParaRPr>
          </a:p>
          <a:p>
            <a:pPr>
              <a:lnSpc>
                <a:spcPct val="130000"/>
              </a:lnSpc>
            </a:pPr>
            <a:r>
              <a:rPr lang="zh-CN" altLang="zh-CN" sz="2400" dirty="0">
                <a:latin typeface="Times New Roman"/>
                <a:ea typeface="华文细黑"/>
                <a:cs typeface="Times New Roman"/>
              </a:rPr>
              <a:t>理由</a:t>
            </a:r>
            <a:r>
              <a:rPr lang="zh-CN" altLang="zh-CN" sz="2400" dirty="0" smtClean="0">
                <a:latin typeface="Times New Roman"/>
                <a:ea typeface="华文细黑"/>
                <a:cs typeface="Times New Roman"/>
              </a:rPr>
              <a:t>：</a:t>
            </a:r>
            <a:r>
              <a:rPr lang="en-US" altLang="zh-CN" sz="2400" dirty="0" smtClean="0">
                <a:latin typeface="Times New Roman"/>
                <a:ea typeface="华文细黑"/>
                <a:cs typeface="Times New Roman"/>
              </a:rPr>
              <a:t>___________________________________________________</a:t>
            </a:r>
          </a:p>
          <a:p>
            <a:pPr>
              <a:lnSpc>
                <a:spcPct val="130000"/>
              </a:lnSpc>
            </a:pPr>
            <a:r>
              <a:rPr lang="en-US" altLang="zh-CN" sz="2400" kern="100" dirty="0" smtClean="0">
                <a:latin typeface="Times New Roman"/>
                <a:ea typeface="华文细黑"/>
                <a:cs typeface="Times New Roman"/>
              </a:rPr>
              <a:t>_________________</a:t>
            </a:r>
            <a:endParaRPr lang="zh-CN" altLang="zh-CN" sz="2400" kern="100" dirty="0">
              <a:latin typeface="宋体"/>
              <a:cs typeface="Courier New"/>
            </a:endParaRPr>
          </a:p>
        </p:txBody>
      </p:sp>
      <p:sp>
        <p:nvSpPr>
          <p:cNvPr id="3" name="矩形 2"/>
          <p:cNvSpPr/>
          <p:nvPr/>
        </p:nvSpPr>
        <p:spPr>
          <a:xfrm>
            <a:off x="111838" y="4160390"/>
            <a:ext cx="8905085" cy="1011624"/>
          </a:xfrm>
          <a:prstGeom prst="rect">
            <a:avLst/>
          </a:prstGeom>
        </p:spPr>
        <p:txBody>
          <a:bodyPr>
            <a:spAutoFit/>
          </a:bodyPr>
          <a:lstStyle/>
          <a:p>
            <a:pPr>
              <a:lnSpc>
                <a:spcPct val="130000"/>
              </a:lnSpc>
            </a:pPr>
            <a:r>
              <a:rPr lang="en-US" altLang="zh-CN" sz="2400" dirty="0" smtClean="0">
                <a:solidFill>
                  <a:schemeClr val="accent6">
                    <a:lumMod val="75000"/>
                  </a:schemeClr>
                </a:solidFill>
                <a:latin typeface="Times New Roman"/>
                <a:ea typeface="华文细黑"/>
                <a:cs typeface="Times New Roman"/>
              </a:rPr>
              <a:t>            </a:t>
            </a:r>
            <a:r>
              <a:rPr lang="zh-CN" altLang="zh-CN" sz="2400" dirty="0" smtClean="0">
                <a:solidFill>
                  <a:schemeClr val="accent6">
                    <a:lumMod val="75000"/>
                  </a:schemeClr>
                </a:solidFill>
                <a:latin typeface="Times New Roman"/>
                <a:ea typeface="华文细黑"/>
                <a:cs typeface="Times New Roman"/>
              </a:rPr>
              <a:t>原</a:t>
            </a:r>
            <a:r>
              <a:rPr lang="zh-CN" altLang="zh-CN" sz="2400" dirty="0">
                <a:solidFill>
                  <a:schemeClr val="accent6">
                    <a:lumMod val="75000"/>
                  </a:schemeClr>
                </a:solidFill>
                <a:latin typeface="Times New Roman"/>
                <a:ea typeface="华文细黑"/>
                <a:cs typeface="Times New Roman"/>
              </a:rPr>
              <a:t>句中的</a:t>
            </a:r>
            <a:r>
              <a:rPr lang="en-US" altLang="zh-CN" sz="2400" dirty="0">
                <a:solidFill>
                  <a:schemeClr val="accent6">
                    <a:lumMod val="75000"/>
                  </a:schemeClr>
                </a:solidFill>
                <a:latin typeface="宋体"/>
                <a:ea typeface="华文细黑"/>
                <a:cs typeface="Times New Roman"/>
              </a:rPr>
              <a:t>“</a:t>
            </a:r>
            <a:r>
              <a:rPr lang="zh-CN" altLang="zh-CN" sz="2400" dirty="0">
                <a:solidFill>
                  <a:schemeClr val="accent6">
                    <a:lumMod val="75000"/>
                  </a:schemeClr>
                </a:solidFill>
                <a:latin typeface="Times New Roman"/>
                <a:ea typeface="华文细黑"/>
                <a:cs typeface="Times New Roman"/>
              </a:rPr>
              <a:t>似乎</a:t>
            </a:r>
            <a:r>
              <a:rPr lang="en-US" altLang="zh-CN" sz="2400" dirty="0">
                <a:solidFill>
                  <a:schemeClr val="accent6">
                    <a:lumMod val="75000"/>
                  </a:schemeClr>
                </a:solidFill>
                <a:latin typeface="宋体"/>
                <a:ea typeface="华文细黑"/>
                <a:cs typeface="Times New Roman"/>
              </a:rPr>
              <a:t>”</a:t>
            </a:r>
            <a:r>
              <a:rPr lang="zh-CN" altLang="zh-CN" sz="2400" dirty="0">
                <a:solidFill>
                  <a:schemeClr val="accent6">
                    <a:lumMod val="75000"/>
                  </a:schemeClr>
                </a:solidFill>
                <a:latin typeface="Times New Roman"/>
                <a:ea typeface="华文细黑"/>
                <a:cs typeface="Times New Roman"/>
              </a:rPr>
              <a:t>变成了选项中的</a:t>
            </a:r>
            <a:r>
              <a:rPr lang="en-US" altLang="zh-CN" sz="2400" dirty="0">
                <a:solidFill>
                  <a:schemeClr val="accent6">
                    <a:lumMod val="75000"/>
                  </a:schemeClr>
                </a:solidFill>
                <a:latin typeface="宋体"/>
                <a:ea typeface="华文细黑"/>
                <a:cs typeface="Times New Roman"/>
              </a:rPr>
              <a:t>“</a:t>
            </a:r>
            <a:r>
              <a:rPr lang="zh-CN" altLang="zh-CN" sz="2400" dirty="0">
                <a:solidFill>
                  <a:schemeClr val="accent6">
                    <a:lumMod val="75000"/>
                  </a:schemeClr>
                </a:solidFill>
                <a:latin typeface="Times New Roman"/>
                <a:ea typeface="华文细黑"/>
                <a:cs typeface="Times New Roman"/>
              </a:rPr>
              <a:t>已经</a:t>
            </a:r>
            <a:r>
              <a:rPr lang="en-US" altLang="zh-CN" sz="2400" dirty="0">
                <a:solidFill>
                  <a:schemeClr val="accent6">
                    <a:lumMod val="75000"/>
                  </a:schemeClr>
                </a:solidFill>
                <a:latin typeface="宋体"/>
                <a:ea typeface="华文细黑"/>
                <a:cs typeface="Times New Roman"/>
              </a:rPr>
              <a:t>”</a:t>
            </a:r>
            <a:r>
              <a:rPr lang="zh-CN" altLang="zh-CN" sz="2400" dirty="0">
                <a:solidFill>
                  <a:schemeClr val="accent6">
                    <a:lumMod val="75000"/>
                  </a:schemeClr>
                </a:solidFill>
                <a:latin typeface="Times New Roman"/>
                <a:ea typeface="华文细黑"/>
                <a:cs typeface="Times New Roman"/>
              </a:rPr>
              <a:t>，性质变了：或然变成了已然。</a:t>
            </a:r>
            <a:endParaRPr lang="zh-CN" altLang="en-US" dirty="0">
              <a:solidFill>
                <a:schemeClr val="accent6">
                  <a:lumMod val="75000"/>
                </a:schemeClr>
              </a:solidFill>
            </a:endParaRPr>
          </a:p>
        </p:txBody>
      </p:sp>
      <p:sp>
        <p:nvSpPr>
          <p:cNvPr id="6" name="矩形 5"/>
          <p:cNvSpPr/>
          <p:nvPr/>
        </p:nvSpPr>
        <p:spPr>
          <a:xfrm>
            <a:off x="1847309" y="3795886"/>
            <a:ext cx="492443" cy="461665"/>
          </a:xfrm>
          <a:prstGeom prst="rect">
            <a:avLst/>
          </a:prstGeom>
        </p:spPr>
        <p:txBody>
          <a:bodyPr wrap="none">
            <a:spAutoFit/>
          </a:bodyPr>
          <a:lstStyle/>
          <a:p>
            <a:r>
              <a:rPr lang="en-US" altLang="zh-CN" sz="2400" kern="100" dirty="0">
                <a:solidFill>
                  <a:schemeClr val="accent6">
                    <a:lumMod val="75000"/>
                  </a:schemeClr>
                </a:solidFill>
                <a:latin typeface="宋体"/>
                <a:ea typeface="华文细黑"/>
                <a:cs typeface="Times New Roman"/>
              </a:rPr>
              <a:t>×</a:t>
            </a:r>
            <a:endParaRPr lang="zh-CN" altLang="en-US" dirty="0">
              <a:solidFill>
                <a:schemeClr val="accent6">
                  <a:lumMod val="75000"/>
                </a:schemeClr>
              </a:solidFill>
            </a:endParaRPr>
          </a:p>
        </p:txBody>
      </p:sp>
    </p:spTree>
    <p:extLst>
      <p:ext uri="{BB962C8B-B14F-4D97-AF65-F5344CB8AC3E}">
        <p14:creationId xmlns:p14="http://schemas.microsoft.com/office/powerpoint/2010/main" val="73694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7746" y="-54563"/>
            <a:ext cx="8596501" cy="5066965"/>
          </a:xfrm>
          <a:prstGeom prst="rect">
            <a:avLst/>
          </a:prstGeom>
          <a:noFill/>
        </p:spPr>
        <p:txBody>
          <a:bodyPr wrap="square" rtlCol="0">
            <a:spAutoFit/>
          </a:bodyPr>
          <a:lstStyle/>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比对关系</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句间、分句间的逻辑关系</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，看这种关系是否符合原文意思，是否合理</a:t>
            </a:r>
            <a:endParaRPr lang="zh-CN" altLang="zh-CN" sz="260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比对词语，重点考查的是是否读准、读懂了信息；而比对句间关系，则要求考生不只是单纯地筛选信息，更应在筛选的基础上关注信息间的联系。因此，比对分句间的逻辑关系是比对的重点内容。比对关系分两步：</a:t>
            </a:r>
            <a:endParaRPr lang="zh-CN" altLang="zh-CN" sz="260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第一步，逐项审查每一个选项有几个分句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包括句子</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，分句与分句之间是什么关系</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重点抓关联词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，一般的有因果、条件、假设、目的等关系，但以因果关系居多</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7369425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730" y="1225746"/>
            <a:ext cx="8179275" cy="1706044"/>
          </a:xfrm>
          <a:prstGeom prst="rect">
            <a:avLst/>
          </a:prstGeom>
          <a:noFill/>
        </p:spPr>
        <p:txBody>
          <a:bodyPr wrap="square" rtlCol="0">
            <a:spAutoFit/>
          </a:bodyPr>
          <a:lstStyle/>
          <a:p>
            <a:pPr algn="just">
              <a:lnSpc>
                <a:spcPct val="140000"/>
              </a:lnSpc>
              <a:spcAft>
                <a:spcPts val="0"/>
              </a:spcAft>
            </a:pPr>
            <a:r>
              <a:rPr lang="zh-CN" altLang="zh-CN" sz="2600" dirty="0">
                <a:latin typeface="Times New Roman"/>
                <a:ea typeface="华文细黑"/>
                <a:cs typeface="Times New Roman"/>
              </a:rPr>
              <a:t>第二步，比对每一分句的意义在原文是否有依据，分句与分句之间的逻辑关系在原文中是否有依据。尤其看因果关系，是否有强加、倒置不当。</a:t>
            </a:r>
            <a:endParaRPr lang="zh-CN" altLang="zh-CN" sz="2600" kern="100" dirty="0">
              <a:latin typeface="宋体"/>
              <a:cs typeface="Courier New"/>
            </a:endParaRPr>
          </a:p>
        </p:txBody>
      </p:sp>
    </p:spTree>
    <p:extLst>
      <p:ext uri="{BB962C8B-B14F-4D97-AF65-F5344CB8AC3E}">
        <p14:creationId xmlns:p14="http://schemas.microsoft.com/office/powerpoint/2010/main" val="29510470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267494"/>
            <a:ext cx="8909535" cy="4773614"/>
          </a:xfrm>
          <a:prstGeom prst="rect">
            <a:avLst/>
          </a:prstGeom>
        </p:spPr>
        <p:txBody>
          <a:bodyPr>
            <a:spAutoFit/>
          </a:bodyPr>
          <a:lstStyle/>
          <a:p>
            <a:pPr algn="just">
              <a:lnSpc>
                <a:spcPct val="130000"/>
              </a:lnSpc>
            </a:pPr>
            <a:r>
              <a:rPr lang="zh-CN" altLang="zh-CN" sz="2600" kern="100" dirty="0">
                <a:solidFill>
                  <a:srgbClr val="E36C0A"/>
                </a:solidFill>
                <a:latin typeface="Times New Roman"/>
                <a:ea typeface="华文细黑"/>
                <a:cs typeface="Times New Roman"/>
              </a:rPr>
              <a:t>即时</a:t>
            </a:r>
            <a:r>
              <a:rPr lang="zh-CN" altLang="zh-CN" sz="2600" kern="100" dirty="0" smtClean="0">
                <a:solidFill>
                  <a:srgbClr val="E36C0A"/>
                </a:solidFill>
                <a:latin typeface="Times New Roman"/>
                <a:ea typeface="华文细黑"/>
                <a:cs typeface="Times New Roman"/>
              </a:rPr>
              <a:t>巩固</a:t>
            </a:r>
            <a:r>
              <a:rPr lang="en-US" altLang="zh-CN" sz="2600" dirty="0">
                <a:latin typeface="Times New Roman"/>
                <a:ea typeface="华文细黑"/>
                <a:cs typeface="Times New Roman"/>
              </a:rPr>
              <a:t> </a:t>
            </a:r>
            <a:r>
              <a:rPr lang="en-US" altLang="zh-CN" sz="2600" dirty="0" smtClean="0">
                <a:latin typeface="Times New Roman"/>
                <a:ea typeface="华文细黑"/>
                <a:cs typeface="Times New Roman"/>
              </a:rPr>
              <a:t>  </a:t>
            </a:r>
            <a:r>
              <a:rPr lang="zh-CN" altLang="zh-CN" sz="2600" kern="100" dirty="0" smtClean="0">
                <a:latin typeface="Times New Roman"/>
                <a:ea typeface="华文细黑"/>
                <a:cs typeface="Times New Roman"/>
              </a:rPr>
              <a:t>比</a:t>
            </a:r>
            <a:r>
              <a:rPr lang="zh-CN" altLang="zh-CN" sz="2600" kern="100" dirty="0">
                <a:latin typeface="Times New Roman"/>
                <a:ea typeface="华文细黑"/>
                <a:cs typeface="Times New Roman"/>
              </a:rPr>
              <a:t>对下列选项与原句之间的逻辑关系是否一致。如不一致，请说明理由。</a:t>
            </a:r>
            <a:endParaRPr lang="zh-CN" altLang="zh-CN" sz="1050" kern="100" dirty="0">
              <a:latin typeface="宋体"/>
              <a:cs typeface="Courier New"/>
            </a:endParaRPr>
          </a:p>
          <a:p>
            <a:pPr>
              <a:lnSpc>
                <a:spcPct val="130000"/>
              </a:lnSpc>
            </a:pPr>
            <a:r>
              <a:rPr lang="en-US" altLang="zh-CN" sz="2600" dirty="0">
                <a:latin typeface="Times New Roman"/>
                <a:ea typeface="华文细黑"/>
              </a:rPr>
              <a:t>7.</a:t>
            </a:r>
            <a:r>
              <a:rPr lang="zh-CN" altLang="zh-CN" sz="2600" dirty="0">
                <a:latin typeface="Times New Roman"/>
                <a:ea typeface="华文细黑"/>
                <a:cs typeface="Times New Roman"/>
              </a:rPr>
              <a:t>选项：</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Courier New"/>
              </a:rPr>
              <a:t>湖北卷第</a:t>
            </a:r>
            <a:r>
              <a:rPr lang="en-US" altLang="zh-CN" sz="2600" kern="100" dirty="0">
                <a:solidFill>
                  <a:srgbClr val="00B0F0"/>
                </a:solidFill>
                <a:latin typeface="Times New Roman"/>
                <a:ea typeface="华文细黑"/>
                <a:cs typeface="Courier New"/>
              </a:rPr>
              <a:t>6</a:t>
            </a:r>
            <a:r>
              <a:rPr lang="zh-CN" altLang="zh-CN" sz="2600" kern="100" dirty="0">
                <a:solidFill>
                  <a:srgbClr val="00B0F0"/>
                </a:solidFill>
                <a:latin typeface="Times New Roman"/>
                <a:ea typeface="华文细黑"/>
                <a:cs typeface="Courier New"/>
              </a:rPr>
              <a:t>题</a:t>
            </a:r>
            <a:r>
              <a:rPr lang="en-US" altLang="zh-CN" sz="2600" kern="100" dirty="0">
                <a:solidFill>
                  <a:srgbClr val="00B0F0"/>
                </a:solidFill>
                <a:latin typeface="Times New Roman"/>
                <a:ea typeface="华文细黑"/>
                <a:cs typeface="Courier New"/>
              </a:rPr>
              <a:t>D</a:t>
            </a:r>
            <a:r>
              <a:rPr lang="zh-CN" altLang="zh-CN" sz="2600" kern="100" dirty="0">
                <a:solidFill>
                  <a:srgbClr val="00B0F0"/>
                </a:solidFill>
                <a:latin typeface="Times New Roman"/>
                <a:ea typeface="华文细黑"/>
                <a:cs typeface="Courier New"/>
              </a:rPr>
              <a:t>项</a:t>
            </a:r>
            <a:r>
              <a:rPr lang="en-US" altLang="zh-CN" sz="2600" kern="100" dirty="0">
                <a:solidFill>
                  <a:srgbClr val="00B0F0"/>
                </a:solidFill>
                <a:latin typeface="Times New Roman"/>
                <a:ea typeface="华文细黑"/>
                <a:cs typeface="Courier New"/>
              </a:rPr>
              <a:t>)</a:t>
            </a:r>
            <a:r>
              <a:rPr lang="zh-CN" altLang="zh-CN" sz="2600" dirty="0">
                <a:latin typeface="Times New Roman"/>
                <a:ea typeface="华文细黑"/>
                <a:cs typeface="Times New Roman"/>
              </a:rPr>
              <a:t>正是由于礼乐的最后根据在于形而上的天地境界，所以二者成为中国社会的两大柱石，成为</a:t>
            </a:r>
            <a:r>
              <a:rPr lang="en-US" altLang="zh-CN" sz="2600" dirty="0">
                <a:latin typeface="宋体"/>
                <a:ea typeface="华文细黑"/>
                <a:cs typeface="Times New Roman"/>
              </a:rPr>
              <a:t>“</a:t>
            </a:r>
            <a:r>
              <a:rPr lang="zh-CN" altLang="zh-CN" sz="2600" dirty="0">
                <a:latin typeface="Times New Roman"/>
                <a:ea typeface="华文细黑"/>
                <a:cs typeface="Times New Roman"/>
              </a:rPr>
              <a:t>兴于诗</a:t>
            </a:r>
            <a:r>
              <a:rPr lang="en-US" altLang="zh-CN" sz="2600" dirty="0">
                <a:latin typeface="宋体"/>
                <a:ea typeface="华文细黑"/>
                <a:cs typeface="Times New Roman"/>
              </a:rPr>
              <a:t>”</a:t>
            </a:r>
            <a:r>
              <a:rPr lang="zh-CN" altLang="zh-CN" sz="2600" dirty="0">
                <a:latin typeface="Times New Roman"/>
                <a:ea typeface="华文细黑"/>
                <a:cs typeface="Times New Roman"/>
              </a:rPr>
              <a:t>得以实现的基础</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nSpc>
                <a:spcPct val="130000"/>
              </a:lnSpc>
            </a:pPr>
            <a:r>
              <a:rPr lang="zh-CN" altLang="zh-CN" sz="2600" dirty="0">
                <a:latin typeface="Times New Roman"/>
                <a:ea typeface="华文细黑"/>
                <a:cs typeface="Times New Roman"/>
              </a:rPr>
              <a:t>原句：礼和乐是中国社会的两大柱石。</a:t>
            </a:r>
            <a:r>
              <a:rPr lang="en-US" altLang="zh-CN" sz="2600" dirty="0">
                <a:latin typeface="宋体"/>
                <a:ea typeface="华文细黑"/>
                <a:cs typeface="Times New Roman"/>
              </a:rPr>
              <a:t>“</a:t>
            </a:r>
            <a:r>
              <a:rPr lang="zh-CN" altLang="zh-CN" sz="2600" dirty="0">
                <a:latin typeface="Times New Roman"/>
                <a:ea typeface="华文细黑"/>
                <a:cs typeface="Times New Roman"/>
              </a:rPr>
              <a:t>礼</a:t>
            </a:r>
            <a:r>
              <a:rPr lang="en-US" altLang="zh-CN" sz="2600" dirty="0">
                <a:latin typeface="宋体"/>
                <a:ea typeface="华文细黑"/>
                <a:cs typeface="Times New Roman"/>
              </a:rPr>
              <a:t>”</a:t>
            </a:r>
            <a:r>
              <a:rPr lang="zh-CN" altLang="zh-CN" sz="2600" dirty="0">
                <a:latin typeface="Times New Roman"/>
                <a:ea typeface="华文细黑"/>
                <a:cs typeface="Times New Roman"/>
              </a:rPr>
              <a:t>构成社会生活里的秩序条理。</a:t>
            </a:r>
            <a:r>
              <a:rPr lang="en-US" altLang="zh-CN" sz="2600" dirty="0">
                <a:latin typeface="宋体"/>
                <a:ea typeface="华文细黑"/>
                <a:cs typeface="Times New Roman"/>
              </a:rPr>
              <a:t>“</a:t>
            </a:r>
            <a:r>
              <a:rPr lang="zh-CN" altLang="zh-CN" sz="2600" dirty="0">
                <a:latin typeface="Times New Roman"/>
                <a:ea typeface="华文细黑"/>
                <a:cs typeface="Times New Roman"/>
              </a:rPr>
              <a:t>乐</a:t>
            </a:r>
            <a:r>
              <a:rPr lang="en-US" altLang="zh-CN" sz="2600" dirty="0">
                <a:latin typeface="宋体"/>
                <a:ea typeface="华文细黑"/>
                <a:cs typeface="Times New Roman"/>
              </a:rPr>
              <a:t>”</a:t>
            </a:r>
            <a:r>
              <a:rPr lang="zh-CN" altLang="zh-CN" sz="2600" dirty="0">
                <a:latin typeface="Times New Roman"/>
                <a:ea typeface="华文细黑"/>
                <a:cs typeface="Times New Roman"/>
              </a:rPr>
              <a:t>涵润着群体内心的和谐与团结力。然而礼乐的最后根据，在于形而上的天地境界。《礼记》上说：</a:t>
            </a:r>
            <a:r>
              <a:rPr lang="en-US" altLang="zh-CN" sz="2600" dirty="0">
                <a:latin typeface="宋体"/>
                <a:ea typeface="华文细黑"/>
                <a:cs typeface="Times New Roman"/>
              </a:rPr>
              <a:t>“</a:t>
            </a:r>
            <a:r>
              <a:rPr lang="zh-CN" altLang="zh-CN" sz="2600" dirty="0">
                <a:latin typeface="Times New Roman"/>
                <a:ea typeface="华文细黑"/>
                <a:cs typeface="Times New Roman"/>
              </a:rPr>
              <a:t>礼者，天地之序也；乐者，天地之和也。</a:t>
            </a:r>
            <a:r>
              <a:rPr lang="en-US" altLang="zh-CN" sz="2600" dirty="0">
                <a:latin typeface="宋体"/>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7049834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462" y="555526"/>
            <a:ext cx="8261068" cy="2492990"/>
          </a:xfrm>
          <a:prstGeom prst="rect">
            <a:avLst/>
          </a:prstGeom>
          <a:noFill/>
        </p:spPr>
        <p:txBody>
          <a:bodyPr wrap="square" rtlCol="0">
            <a:spAutoFit/>
          </a:bodyPr>
          <a:lstStyle/>
          <a:p>
            <a:pPr algn="just">
              <a:lnSpc>
                <a:spcPct val="200000"/>
              </a:lnSpc>
              <a:spcAft>
                <a:spcPts val="0"/>
              </a:spcAft>
            </a:pPr>
            <a:r>
              <a:rPr lang="zh-CN" altLang="zh-CN" sz="2600" kern="100" dirty="0">
                <a:latin typeface="Times New Roman"/>
                <a:ea typeface="华文细黑"/>
                <a:cs typeface="Times New Roman"/>
              </a:rPr>
              <a:t>比对结果</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_______</a:t>
            </a:r>
            <a:endParaRPr lang="zh-CN" altLang="zh-CN" sz="1050" kern="100" dirty="0">
              <a:latin typeface="宋体"/>
              <a:cs typeface="Courier New"/>
            </a:endParaRPr>
          </a:p>
          <a:p>
            <a:pPr>
              <a:lnSpc>
                <a:spcPct val="200000"/>
              </a:lnSpc>
            </a:pPr>
            <a:r>
              <a:rPr lang="zh-CN" altLang="zh-CN" sz="2600" dirty="0">
                <a:latin typeface="Times New Roman"/>
                <a:ea typeface="华文细黑"/>
                <a:cs typeface="Times New Roman"/>
              </a:rPr>
              <a:t>理由</a:t>
            </a:r>
            <a:r>
              <a:rPr lang="zh-CN" altLang="zh-CN" sz="2600" dirty="0" smtClean="0">
                <a:latin typeface="Times New Roman"/>
                <a:ea typeface="华文细黑"/>
                <a:cs typeface="Times New Roman"/>
              </a:rPr>
              <a:t>：</a:t>
            </a:r>
            <a:r>
              <a:rPr lang="en-US" altLang="zh-CN" sz="2600" dirty="0" smtClean="0">
                <a:latin typeface="Times New Roman"/>
                <a:ea typeface="华文细黑"/>
                <a:cs typeface="Times New Roman"/>
              </a:rPr>
              <a:t>__________________________________________</a:t>
            </a:r>
          </a:p>
          <a:p>
            <a:pPr>
              <a:lnSpc>
                <a:spcPct val="200000"/>
              </a:lnSpc>
            </a:pPr>
            <a:r>
              <a:rPr lang="en-US" altLang="zh-CN" sz="2600" kern="100" dirty="0" smtClean="0">
                <a:latin typeface="Times New Roman"/>
                <a:ea typeface="华文细黑"/>
                <a:cs typeface="Times New Roman"/>
              </a:rPr>
              <a:t>________________</a:t>
            </a:r>
            <a:endParaRPr lang="zh-CN" altLang="zh-CN" sz="2600" kern="100" dirty="0">
              <a:latin typeface="宋体"/>
              <a:cs typeface="Courier New"/>
            </a:endParaRPr>
          </a:p>
        </p:txBody>
      </p:sp>
      <p:sp>
        <p:nvSpPr>
          <p:cNvPr id="3" name="矩形 2"/>
          <p:cNvSpPr/>
          <p:nvPr/>
        </p:nvSpPr>
        <p:spPr>
          <a:xfrm>
            <a:off x="2116108" y="809650"/>
            <a:ext cx="1184940"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不一致</a:t>
            </a:r>
            <a:endParaRPr lang="zh-CN" altLang="en-US" dirty="0">
              <a:solidFill>
                <a:schemeClr val="accent6">
                  <a:lumMod val="75000"/>
                </a:schemeClr>
              </a:solidFill>
            </a:endParaRPr>
          </a:p>
        </p:txBody>
      </p:sp>
      <p:sp>
        <p:nvSpPr>
          <p:cNvPr id="6" name="矩形 5"/>
          <p:cNvSpPr/>
          <p:nvPr/>
        </p:nvSpPr>
        <p:spPr>
          <a:xfrm>
            <a:off x="467544" y="1203598"/>
            <a:ext cx="8223697" cy="1578381"/>
          </a:xfrm>
          <a:prstGeom prst="rect">
            <a:avLst/>
          </a:prstGeom>
        </p:spPr>
        <p:txBody>
          <a:bodyPr>
            <a:spAutoFit/>
          </a:bodyPr>
          <a:lstStyle/>
          <a:p>
            <a:pPr>
              <a:lnSpc>
                <a:spcPct val="200000"/>
              </a:lnSpc>
            </a:pPr>
            <a:r>
              <a:rPr lang="en-US" altLang="zh-CN" sz="2600" dirty="0" smtClean="0">
                <a:solidFill>
                  <a:schemeClr val="accent6"/>
                </a:solidFill>
                <a:latin typeface="Times New Roman"/>
                <a:ea typeface="华文细黑"/>
                <a:cs typeface="Times New Roman"/>
              </a:rPr>
              <a:t>           </a:t>
            </a:r>
            <a:r>
              <a:rPr lang="zh-CN" altLang="zh-CN" sz="2600" dirty="0" smtClean="0">
                <a:solidFill>
                  <a:schemeClr val="accent6">
                    <a:lumMod val="75000"/>
                  </a:schemeClr>
                </a:solidFill>
                <a:latin typeface="Times New Roman"/>
                <a:ea typeface="华文细黑"/>
                <a:cs typeface="Times New Roman"/>
              </a:rPr>
              <a:t>因果</a:t>
            </a:r>
            <a:r>
              <a:rPr lang="zh-CN" altLang="zh-CN" sz="2600" dirty="0">
                <a:solidFill>
                  <a:schemeClr val="accent6">
                    <a:lumMod val="75000"/>
                  </a:schemeClr>
                </a:solidFill>
                <a:latin typeface="Times New Roman"/>
                <a:ea typeface="华文细黑"/>
                <a:cs typeface="Times New Roman"/>
              </a:rPr>
              <a:t>关系不成立。原句两部分构成了转折关系，而不是因果关系。</a:t>
            </a:r>
            <a:endParaRPr lang="zh-CN" altLang="en-US" dirty="0">
              <a:solidFill>
                <a:schemeClr val="accent6">
                  <a:lumMod val="75000"/>
                </a:schemeClr>
              </a:solidFill>
            </a:endParaRPr>
          </a:p>
        </p:txBody>
      </p:sp>
    </p:spTree>
    <p:extLst>
      <p:ext uri="{BB962C8B-B14F-4D97-AF65-F5344CB8AC3E}">
        <p14:creationId xmlns:p14="http://schemas.microsoft.com/office/powerpoint/2010/main" val="379328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140" y="51470"/>
            <a:ext cx="8511387" cy="4924600"/>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选项：</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天津卷第</a:t>
            </a:r>
            <a:r>
              <a:rPr lang="en-US" altLang="zh-CN" sz="2600" kern="100" dirty="0">
                <a:solidFill>
                  <a:srgbClr val="00B0F0"/>
                </a:solidFill>
                <a:latin typeface="Times New Roman"/>
                <a:ea typeface="华文细黑"/>
                <a:cs typeface="Courier New"/>
              </a:rPr>
              <a:t>7</a:t>
            </a:r>
            <a:r>
              <a:rPr lang="zh-CN" altLang="zh-CN" sz="2600" kern="100" dirty="0">
                <a:solidFill>
                  <a:srgbClr val="00B0F0"/>
                </a:solidFill>
                <a:latin typeface="Times New Roman"/>
                <a:ea typeface="华文细黑"/>
                <a:cs typeface="Times New Roman"/>
              </a:rPr>
              <a:t>题</a:t>
            </a:r>
            <a:r>
              <a:rPr lang="en-US" altLang="zh-CN" sz="2600" kern="100" dirty="0">
                <a:solidFill>
                  <a:srgbClr val="00B0F0"/>
                </a:solidFill>
                <a:latin typeface="Times New Roman"/>
                <a:ea typeface="华文细黑"/>
                <a:cs typeface="Courier New"/>
              </a:rPr>
              <a:t>C</a:t>
            </a:r>
            <a:r>
              <a:rPr lang="zh-CN" altLang="zh-CN" sz="2600" kern="100" dirty="0">
                <a:solidFill>
                  <a:srgbClr val="00B0F0"/>
                </a:solidFill>
                <a:latin typeface="Times New Roman"/>
                <a:ea typeface="华文细黑"/>
                <a:cs typeface="Times New Roman"/>
              </a:rPr>
              <a:t>项</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隐性知识主要是长期积累的主观知识，因而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只能意会不可言传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原句：野中郁次郎也认为有两种不同的知识，即隐性知识和显性知识。隐性知识是高度个人化的知识，有其自身的特殊含义，因此很难规范化，也不易传递给他人，也就是我们常说的</a:t>
            </a:r>
            <a:r>
              <a:rPr lang="en-US" altLang="zh-CN" sz="2600" dirty="0">
                <a:latin typeface="宋体"/>
                <a:ea typeface="华文细黑"/>
                <a:cs typeface="Times New Roman"/>
              </a:rPr>
              <a:t>“</a:t>
            </a:r>
            <a:r>
              <a:rPr lang="zh-CN" altLang="zh-CN" sz="2600" dirty="0">
                <a:latin typeface="Times New Roman"/>
                <a:ea typeface="华文细黑"/>
                <a:cs typeface="Times New Roman"/>
              </a:rPr>
              <a:t>只能意会不可言传</a:t>
            </a:r>
            <a:r>
              <a:rPr lang="en-US" altLang="zh-CN" sz="2600" dirty="0">
                <a:latin typeface="宋体"/>
                <a:ea typeface="华文细黑"/>
                <a:cs typeface="Times New Roman"/>
              </a:rPr>
              <a:t>”</a:t>
            </a:r>
            <a:r>
              <a:rPr lang="zh-CN" altLang="zh-CN" sz="2600" dirty="0">
                <a:latin typeface="Times New Roman"/>
                <a:ea typeface="华文细黑"/>
                <a:cs typeface="Times New Roman"/>
              </a:rPr>
              <a:t>。隐性知识是一种主观的、基于长期经验积累的知识，不能用几个词、几句话、几组数据或公式来表达，内容有十分特殊的含义。</a:t>
            </a:r>
            <a:endParaRPr lang="zh-CN" altLang="zh-CN" sz="2600" kern="100" dirty="0">
              <a:latin typeface="宋体"/>
              <a:cs typeface="Courier New"/>
            </a:endParaRPr>
          </a:p>
        </p:txBody>
      </p:sp>
    </p:spTree>
    <p:extLst>
      <p:ext uri="{BB962C8B-B14F-4D97-AF65-F5344CB8AC3E}">
        <p14:creationId xmlns:p14="http://schemas.microsoft.com/office/powerpoint/2010/main" val="37932820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115858"/>
            <a:ext cx="8856984"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圈点出文中重要的词语。这些重要的词语是指：</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反复出现的词语，它往往是作者要表达的中心意思。</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陈述对象转换的词，它们的变化往往体现了行文的思路，抓住这一点有利于理清文章及其段落的思路。</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论点与论据。论点是论据的统帅，论据为论点服务。在提问中，对论点发问则答题的要点是论据，反之亦然。</a:t>
            </a:r>
            <a:endParaRPr lang="zh-CN" altLang="zh-CN" sz="2600" kern="100" dirty="0">
              <a:latin typeface="宋体"/>
              <a:cs typeface="Courier New"/>
            </a:endParaRPr>
          </a:p>
          <a:p>
            <a:pPr>
              <a:lnSpc>
                <a:spcPct val="150000"/>
              </a:lnSpc>
            </a:pPr>
            <a:r>
              <a:rPr lang="en-US" altLang="zh-CN" sz="2600" dirty="0">
                <a:latin typeface="宋体"/>
                <a:ea typeface="华文细黑"/>
                <a:cs typeface="Times New Roman"/>
              </a:rPr>
              <a:t>④</a:t>
            </a:r>
            <a:r>
              <a:rPr lang="zh-CN" altLang="zh-CN" sz="2600" dirty="0">
                <a:latin typeface="Times New Roman"/>
                <a:ea typeface="华文细黑"/>
                <a:cs typeface="Times New Roman"/>
              </a:rPr>
              <a:t>限定性的词语、定语与状语，如年代时间</a:t>
            </a:r>
            <a:r>
              <a:rPr lang="en-US" altLang="zh-CN" sz="2600" dirty="0">
                <a:latin typeface="Times New Roman"/>
                <a:ea typeface="华文细黑"/>
              </a:rPr>
              <a:t>(</a:t>
            </a:r>
            <a:r>
              <a:rPr lang="zh-CN" altLang="zh-CN" sz="2600" dirty="0">
                <a:latin typeface="Times New Roman"/>
                <a:ea typeface="华文细黑"/>
                <a:cs typeface="Times New Roman"/>
              </a:rPr>
              <a:t>多次出现时间</a:t>
            </a:r>
            <a:r>
              <a:rPr lang="en-US" altLang="zh-CN" sz="2600" dirty="0">
                <a:latin typeface="Times New Roman"/>
                <a:ea typeface="华文细黑"/>
              </a:rPr>
              <a:t>)</a:t>
            </a:r>
            <a:r>
              <a:rPr lang="zh-CN" altLang="zh-CN" sz="2600" dirty="0">
                <a:latin typeface="Times New Roman"/>
                <a:ea typeface="华文细黑"/>
                <a:cs typeface="Times New Roman"/>
              </a:rPr>
              <a:t>、数据</a:t>
            </a:r>
            <a:r>
              <a:rPr lang="en-US" altLang="zh-CN" sz="2600" dirty="0">
                <a:latin typeface="Times New Roman"/>
                <a:ea typeface="华文细黑"/>
              </a:rPr>
              <a:t>(</a:t>
            </a:r>
            <a:r>
              <a:rPr lang="zh-CN" altLang="zh-CN" sz="2600" dirty="0">
                <a:latin typeface="Times New Roman"/>
                <a:ea typeface="华文细黑"/>
                <a:cs typeface="Times New Roman"/>
              </a:rPr>
              <a:t>多个数据</a:t>
            </a:r>
            <a:r>
              <a:rPr lang="en-US" altLang="zh-CN" sz="2600" dirty="0">
                <a:latin typeface="Times New Roman"/>
                <a:ea typeface="华文细黑"/>
              </a:rPr>
              <a:t>)</a:t>
            </a:r>
            <a:r>
              <a:rPr lang="zh-CN" altLang="zh-CN" sz="2600" dirty="0">
                <a:latin typeface="Times New Roman"/>
                <a:ea typeface="华文细黑"/>
                <a:cs typeface="Times New Roman"/>
              </a:rPr>
              <a:t>及其概语</a:t>
            </a:r>
            <a:r>
              <a:rPr lang="en-US" altLang="zh-CN" sz="2600" dirty="0">
                <a:latin typeface="Times New Roman"/>
                <a:ea typeface="华文细黑"/>
              </a:rPr>
              <a:t>(</a:t>
            </a:r>
            <a:r>
              <a:rPr lang="zh-CN" altLang="zh-CN" sz="2600" dirty="0">
                <a:latin typeface="Times New Roman"/>
                <a:ea typeface="华文细黑"/>
                <a:cs typeface="Times New Roman"/>
              </a:rPr>
              <a:t>如多数、少量、凡是、所有、都</a:t>
            </a:r>
            <a:r>
              <a:rPr lang="zh-CN" altLang="zh-CN" sz="26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9717559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36480" y="627534"/>
            <a:ext cx="1184940"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不一致</a:t>
            </a:r>
            <a:endParaRPr lang="zh-CN" altLang="en-US" dirty="0">
              <a:solidFill>
                <a:schemeClr val="accent6">
                  <a:lumMod val="75000"/>
                </a:schemeClr>
              </a:solidFill>
            </a:endParaRPr>
          </a:p>
        </p:txBody>
      </p:sp>
      <p:sp>
        <p:nvSpPr>
          <p:cNvPr id="6" name="矩形 5"/>
          <p:cNvSpPr/>
          <p:nvPr/>
        </p:nvSpPr>
        <p:spPr>
          <a:xfrm>
            <a:off x="293194" y="1059582"/>
            <a:ext cx="8557612" cy="1816075"/>
          </a:xfrm>
          <a:prstGeom prst="rect">
            <a:avLst/>
          </a:prstGeom>
        </p:spPr>
        <p:txBody>
          <a:bodyPr>
            <a:spAutoFit/>
          </a:bodyPr>
          <a:lstStyle/>
          <a:p>
            <a:pPr lvl="0">
              <a:lnSpc>
                <a:spcPct val="150000"/>
              </a:lnSpc>
            </a:pPr>
            <a:r>
              <a:rPr lang="en-US" altLang="zh-CN" sz="2600" dirty="0" smtClean="0">
                <a:solidFill>
                  <a:schemeClr val="accent6">
                    <a:lumMod val="75000"/>
                  </a:schemeClr>
                </a:solidFill>
                <a:latin typeface="Times New Roman"/>
                <a:ea typeface="华文细黑"/>
                <a:cs typeface="Times New Roman"/>
              </a:rPr>
              <a:t>            </a:t>
            </a:r>
            <a:r>
              <a:rPr lang="zh-CN" altLang="zh-CN" sz="2600" dirty="0" smtClean="0">
                <a:solidFill>
                  <a:schemeClr val="accent6">
                    <a:lumMod val="75000"/>
                  </a:schemeClr>
                </a:solidFill>
                <a:latin typeface="Times New Roman"/>
                <a:ea typeface="华文细黑"/>
                <a:cs typeface="Times New Roman"/>
              </a:rPr>
              <a:t>隐性</a:t>
            </a:r>
            <a:r>
              <a:rPr lang="zh-CN" altLang="zh-CN" sz="2600" dirty="0">
                <a:solidFill>
                  <a:schemeClr val="accent6">
                    <a:lumMod val="75000"/>
                  </a:schemeClr>
                </a:solidFill>
                <a:latin typeface="Times New Roman"/>
                <a:ea typeface="华文细黑"/>
                <a:cs typeface="Times New Roman"/>
              </a:rPr>
              <a:t>知识</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只能意会不可言传</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的原因是它是</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高度个人化的知识，有其自身的特殊含义</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，而不是因为它</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主要是长期积累的主观知识</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，选项属</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因果失当</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宋体"/>
              <a:cs typeface="Courier New"/>
            </a:endParaRPr>
          </a:p>
        </p:txBody>
      </p:sp>
      <p:sp>
        <p:nvSpPr>
          <p:cNvPr id="5" name="TextBox 4"/>
          <p:cNvSpPr txBox="1"/>
          <p:nvPr/>
        </p:nvSpPr>
        <p:spPr>
          <a:xfrm>
            <a:off x="323528" y="483518"/>
            <a:ext cx="8445344" cy="2653034"/>
          </a:xfrm>
          <a:prstGeom prst="rect">
            <a:avLst/>
          </a:prstGeom>
          <a:noFill/>
        </p:spPr>
        <p:txBody>
          <a:bodyPr wrap="square" rtlCol="0">
            <a:spAutoFit/>
          </a:bodyPr>
          <a:lstStyle/>
          <a:p>
            <a:pPr algn="just">
              <a:lnSpc>
                <a:spcPct val="160000"/>
              </a:lnSpc>
              <a:spcAft>
                <a:spcPts val="0"/>
              </a:spcAft>
            </a:pPr>
            <a:r>
              <a:rPr lang="zh-CN" altLang="zh-CN" sz="2600" kern="100" dirty="0">
                <a:latin typeface="Times New Roman"/>
                <a:ea typeface="华文细黑"/>
                <a:cs typeface="Times New Roman"/>
              </a:rPr>
              <a:t>比对结果</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_______</a:t>
            </a:r>
            <a:endParaRPr lang="zh-CN" altLang="zh-CN" sz="1050" kern="100" dirty="0">
              <a:latin typeface="宋体"/>
              <a:cs typeface="Courier New"/>
            </a:endParaRPr>
          </a:p>
          <a:p>
            <a:pPr>
              <a:lnSpc>
                <a:spcPct val="160000"/>
              </a:lnSpc>
            </a:pPr>
            <a:r>
              <a:rPr lang="zh-CN" altLang="zh-CN" sz="2600" dirty="0">
                <a:latin typeface="Times New Roman"/>
                <a:ea typeface="华文细黑"/>
                <a:cs typeface="Times New Roman"/>
              </a:rPr>
              <a:t>理由</a:t>
            </a:r>
            <a:r>
              <a:rPr lang="zh-CN" altLang="zh-CN" sz="2600" dirty="0" smtClean="0">
                <a:latin typeface="Times New Roman"/>
                <a:ea typeface="华文细黑"/>
                <a:cs typeface="Times New Roman"/>
              </a:rPr>
              <a:t>：</a:t>
            </a:r>
            <a:r>
              <a:rPr lang="en-US" altLang="zh-CN" sz="2600" dirty="0" smtClean="0">
                <a:latin typeface="Times New Roman"/>
                <a:ea typeface="华文细黑"/>
                <a:cs typeface="Times New Roman"/>
              </a:rPr>
              <a:t>____________________________________</a:t>
            </a:r>
            <a:r>
              <a:rPr lang="en-US" altLang="zh-CN" sz="2600" dirty="0">
                <a:latin typeface="Times New Roman"/>
                <a:ea typeface="华文细黑"/>
                <a:cs typeface="Times New Roman"/>
              </a:rPr>
              <a:t>_</a:t>
            </a:r>
            <a:r>
              <a:rPr lang="en-US" altLang="zh-CN" sz="2600" dirty="0" smtClean="0">
                <a:latin typeface="Times New Roman"/>
                <a:ea typeface="华文细黑"/>
                <a:cs typeface="Times New Roman"/>
              </a:rPr>
              <a:t>_______</a:t>
            </a:r>
          </a:p>
          <a:p>
            <a:pPr>
              <a:lnSpc>
                <a:spcPct val="160000"/>
              </a:lnSpc>
            </a:pPr>
            <a:r>
              <a:rPr lang="en-US" altLang="zh-CN" sz="2600" kern="100" dirty="0" smtClean="0">
                <a:latin typeface="Times New Roman"/>
                <a:ea typeface="华文细黑"/>
                <a:cs typeface="Times New Roman"/>
              </a:rPr>
              <a:t>________________________________________________________________________________________________</a:t>
            </a:r>
            <a:endParaRPr lang="zh-CN" altLang="zh-CN" sz="2600" kern="100" dirty="0">
              <a:latin typeface="宋体"/>
              <a:cs typeface="Courier New"/>
            </a:endParaRPr>
          </a:p>
        </p:txBody>
      </p:sp>
    </p:spTree>
    <p:extLst>
      <p:ext uri="{BB962C8B-B14F-4D97-AF65-F5344CB8AC3E}">
        <p14:creationId xmlns:p14="http://schemas.microsoft.com/office/powerpoint/2010/main" val="379328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1351" y="120485"/>
            <a:ext cx="8769291" cy="4953664"/>
          </a:xfrm>
          <a:prstGeom prst="rect">
            <a:avLst/>
          </a:prstGeom>
          <a:noFill/>
        </p:spPr>
        <p:txBody>
          <a:bodyPr wrap="square" rtlCol="0">
            <a:spAutoFit/>
          </a:bodyPr>
          <a:lstStyle/>
          <a:p>
            <a:pPr algn="just">
              <a:lnSpc>
                <a:spcPct val="135000"/>
              </a:lnSpc>
              <a:spcAft>
                <a:spcPts val="0"/>
              </a:spcAft>
            </a:pPr>
            <a:r>
              <a:rPr lang="en-US" altLang="zh-CN" sz="2600" kern="100" dirty="0">
                <a:latin typeface="Times New Roman"/>
                <a:ea typeface="华文细黑"/>
                <a:cs typeface="Courier New"/>
              </a:rPr>
              <a:t>9.</a:t>
            </a:r>
            <a:r>
              <a:rPr lang="zh-CN" altLang="zh-CN" sz="2600" kern="100" dirty="0">
                <a:latin typeface="Times New Roman"/>
                <a:ea typeface="华文细黑"/>
                <a:cs typeface="Times New Roman"/>
              </a:rPr>
              <a:t>选项：</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四川卷第</a:t>
            </a:r>
            <a:r>
              <a:rPr lang="en-US" altLang="zh-CN" sz="2600" kern="100" dirty="0">
                <a:solidFill>
                  <a:srgbClr val="00B0F0"/>
                </a:solidFill>
                <a:latin typeface="Times New Roman"/>
                <a:ea typeface="华文细黑"/>
                <a:cs typeface="Courier New"/>
              </a:rPr>
              <a:t>7</a:t>
            </a:r>
            <a:r>
              <a:rPr lang="zh-CN" altLang="zh-CN" sz="2600" kern="100" dirty="0">
                <a:solidFill>
                  <a:srgbClr val="00B0F0"/>
                </a:solidFill>
                <a:latin typeface="Times New Roman"/>
                <a:ea typeface="华文细黑"/>
                <a:cs typeface="Times New Roman"/>
              </a:rPr>
              <a:t>题</a:t>
            </a:r>
            <a:r>
              <a:rPr lang="en-US" altLang="zh-CN" sz="2600" kern="100" dirty="0">
                <a:solidFill>
                  <a:srgbClr val="00B0F0"/>
                </a:solidFill>
                <a:latin typeface="Times New Roman"/>
                <a:ea typeface="华文细黑"/>
                <a:cs typeface="Courier New"/>
              </a:rPr>
              <a:t>B</a:t>
            </a:r>
            <a:r>
              <a:rPr lang="zh-CN" altLang="zh-CN" sz="2600" kern="100" dirty="0">
                <a:solidFill>
                  <a:srgbClr val="00B0F0"/>
                </a:solidFill>
                <a:latin typeface="Times New Roman"/>
                <a:ea typeface="华文细黑"/>
                <a:cs typeface="Times New Roman"/>
              </a:rPr>
              <a:t>项</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明代中期，吴门画派的花鸟画由于创作风格一开始就标新立异，所以取得了最高成就。</a:t>
            </a:r>
            <a:endParaRPr lang="zh-CN" altLang="zh-CN" sz="1050" kern="100" dirty="0">
              <a:latin typeface="宋体"/>
              <a:cs typeface="Courier New"/>
            </a:endParaRPr>
          </a:p>
          <a:p>
            <a:pPr algn="just">
              <a:lnSpc>
                <a:spcPct val="135000"/>
              </a:lnSpc>
              <a:spcAft>
                <a:spcPts val="0"/>
              </a:spcAft>
            </a:pPr>
            <a:r>
              <a:rPr lang="zh-CN" altLang="zh-CN" sz="2600" kern="100" dirty="0">
                <a:latin typeface="Times New Roman"/>
                <a:ea typeface="华文细黑"/>
                <a:cs typeface="Times New Roman"/>
              </a:rPr>
              <a:t>原句：明代中期，文人越来越多地参与花鸟画创作，他们的创作风格一开始就与院体画大相径庭，最有代表性的是吴门画派。</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他们的花鸟画在吸收前代大师成果的基础上发展出鲜明的个性特征，在美术史上颇有影响。</a:t>
            </a:r>
            <a:endParaRPr lang="zh-CN" altLang="zh-CN" sz="1050" kern="100" dirty="0">
              <a:latin typeface="宋体"/>
              <a:cs typeface="Courier New"/>
            </a:endParaRPr>
          </a:p>
          <a:p>
            <a:pPr algn="just">
              <a:lnSpc>
                <a:spcPct val="135000"/>
              </a:lnSpc>
              <a:spcAft>
                <a:spcPts val="0"/>
              </a:spcAft>
            </a:pPr>
            <a:r>
              <a:rPr lang="zh-CN" altLang="zh-CN" sz="2600" kern="100" dirty="0">
                <a:latin typeface="Times New Roman"/>
                <a:ea typeface="华文细黑"/>
                <a:cs typeface="Times New Roman"/>
              </a:rPr>
              <a:t>比对结果</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______</a:t>
            </a:r>
            <a:endParaRPr lang="zh-CN" altLang="zh-CN" sz="1050" kern="100" dirty="0">
              <a:latin typeface="宋体"/>
              <a:cs typeface="Courier New"/>
            </a:endParaRPr>
          </a:p>
          <a:p>
            <a:pPr>
              <a:lnSpc>
                <a:spcPct val="135000"/>
              </a:lnSpc>
            </a:pPr>
            <a:r>
              <a:rPr lang="zh-CN" altLang="zh-CN" sz="2600" dirty="0">
                <a:latin typeface="Times New Roman"/>
                <a:ea typeface="华文细黑"/>
                <a:cs typeface="Times New Roman"/>
              </a:rPr>
              <a:t>理由</a:t>
            </a:r>
            <a:r>
              <a:rPr lang="zh-CN" altLang="zh-CN" sz="2600" dirty="0" smtClean="0">
                <a:latin typeface="Times New Roman"/>
                <a:ea typeface="华文细黑"/>
                <a:cs typeface="Times New Roman"/>
              </a:rPr>
              <a:t>：</a:t>
            </a:r>
            <a:r>
              <a:rPr lang="en-US" altLang="zh-CN" sz="2600" dirty="0" smtClean="0">
                <a:latin typeface="Times New Roman"/>
                <a:ea typeface="华文细黑"/>
                <a:cs typeface="Times New Roman"/>
              </a:rPr>
              <a:t>______________________________________________</a:t>
            </a:r>
          </a:p>
          <a:p>
            <a:pPr>
              <a:lnSpc>
                <a:spcPct val="135000"/>
              </a:lnSpc>
            </a:pPr>
            <a:r>
              <a:rPr lang="en-US" altLang="zh-CN" sz="2600" kern="100" dirty="0" smtClean="0">
                <a:latin typeface="Times New Roman"/>
                <a:ea typeface="华文细黑"/>
                <a:cs typeface="Times New Roman"/>
              </a:rPr>
              <a:t>________________________________________________</a:t>
            </a:r>
            <a:endParaRPr lang="zh-CN" altLang="zh-CN" sz="2600" kern="100" dirty="0">
              <a:latin typeface="宋体"/>
              <a:cs typeface="Courier New"/>
            </a:endParaRPr>
          </a:p>
        </p:txBody>
      </p:sp>
      <p:sp>
        <p:nvSpPr>
          <p:cNvPr id="3" name="矩形 2"/>
          <p:cNvSpPr/>
          <p:nvPr/>
        </p:nvSpPr>
        <p:spPr>
          <a:xfrm>
            <a:off x="1786548" y="3420606"/>
            <a:ext cx="1184940"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不一致</a:t>
            </a:r>
            <a:endParaRPr lang="zh-CN" altLang="en-US" dirty="0">
              <a:solidFill>
                <a:schemeClr val="accent6">
                  <a:lumMod val="75000"/>
                </a:schemeClr>
              </a:solidFill>
            </a:endParaRPr>
          </a:p>
        </p:txBody>
      </p:sp>
      <p:sp>
        <p:nvSpPr>
          <p:cNvPr id="6" name="矩形 5"/>
          <p:cNvSpPr/>
          <p:nvPr/>
        </p:nvSpPr>
        <p:spPr>
          <a:xfrm>
            <a:off x="195799" y="3863935"/>
            <a:ext cx="8905085" cy="1084079"/>
          </a:xfrm>
          <a:prstGeom prst="rect">
            <a:avLst/>
          </a:prstGeom>
        </p:spPr>
        <p:txBody>
          <a:bodyPr>
            <a:spAutoFit/>
          </a:bodyPr>
          <a:lstStyle/>
          <a:p>
            <a:pPr>
              <a:lnSpc>
                <a:spcPct val="130000"/>
              </a:lnSpc>
            </a:pPr>
            <a:r>
              <a:rPr lang="en-US" altLang="zh-CN" sz="2600" dirty="0" smtClean="0">
                <a:solidFill>
                  <a:schemeClr val="accent6">
                    <a:lumMod val="75000"/>
                  </a:schemeClr>
                </a:solidFill>
                <a:latin typeface="Times New Roman"/>
                <a:ea typeface="华文细黑"/>
                <a:cs typeface="Times New Roman"/>
              </a:rPr>
              <a:t>            </a:t>
            </a:r>
            <a:r>
              <a:rPr lang="zh-CN" altLang="zh-CN" sz="2600" dirty="0" smtClean="0">
                <a:solidFill>
                  <a:schemeClr val="accent6">
                    <a:lumMod val="75000"/>
                  </a:schemeClr>
                </a:solidFill>
                <a:latin typeface="Times New Roman"/>
                <a:ea typeface="华文细黑"/>
                <a:cs typeface="Times New Roman"/>
              </a:rPr>
              <a:t>强加</a:t>
            </a:r>
            <a:r>
              <a:rPr lang="zh-CN" altLang="zh-CN" sz="2600" dirty="0">
                <a:solidFill>
                  <a:schemeClr val="accent6">
                    <a:lumMod val="75000"/>
                  </a:schemeClr>
                </a:solidFill>
                <a:latin typeface="Times New Roman"/>
                <a:ea typeface="华文细黑"/>
                <a:cs typeface="Times New Roman"/>
              </a:rPr>
              <a:t>因果，</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标新立异</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不是取得成就的原因，二者没有必然的联系。吴门画派也没有取得</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最高成就</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a:t>
            </a:r>
            <a:endParaRPr lang="zh-CN" altLang="en-US" dirty="0">
              <a:solidFill>
                <a:schemeClr val="accent6">
                  <a:lumMod val="75000"/>
                </a:schemeClr>
              </a:solidFill>
            </a:endParaRPr>
          </a:p>
        </p:txBody>
      </p:sp>
    </p:spTree>
    <p:extLst>
      <p:ext uri="{BB962C8B-B14F-4D97-AF65-F5344CB8AC3E}">
        <p14:creationId xmlns:p14="http://schemas.microsoft.com/office/powerpoint/2010/main" val="379328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892" y="-149314"/>
            <a:ext cx="9125360" cy="5389937"/>
          </a:xfrm>
          <a:prstGeom prst="rect">
            <a:avLst/>
          </a:prstGeom>
          <a:noFill/>
        </p:spPr>
        <p:txBody>
          <a:bodyPr wrap="square" rtlCol="0">
            <a:spAutoFit/>
          </a:bodyPr>
          <a:lstStyle/>
          <a:p>
            <a:pPr algn="just">
              <a:lnSpc>
                <a:spcPct val="150000"/>
              </a:lnSpc>
              <a:spcAft>
                <a:spcPts val="0"/>
              </a:spcAft>
            </a:pPr>
            <a:r>
              <a:rPr lang="en-US" altLang="zh-CN" sz="2550" kern="100" dirty="0">
                <a:latin typeface="Times New Roman"/>
                <a:ea typeface="华文细黑"/>
                <a:cs typeface="Courier New"/>
              </a:rPr>
              <a:t>10.</a:t>
            </a:r>
            <a:r>
              <a:rPr lang="zh-CN" altLang="zh-CN" sz="2550" kern="100" dirty="0">
                <a:latin typeface="Times New Roman"/>
                <a:ea typeface="华文细黑"/>
                <a:cs typeface="Times New Roman"/>
              </a:rPr>
              <a:t>选项：</a:t>
            </a:r>
            <a:r>
              <a:rPr lang="en-US" altLang="zh-CN" sz="2550" kern="100" dirty="0">
                <a:solidFill>
                  <a:srgbClr val="00B0F0"/>
                </a:solidFill>
                <a:latin typeface="Times New Roman"/>
                <a:ea typeface="华文细黑"/>
                <a:cs typeface="Courier New"/>
              </a:rPr>
              <a:t>(2012·</a:t>
            </a:r>
            <a:r>
              <a:rPr lang="zh-CN" altLang="zh-CN" sz="2550" kern="100" dirty="0">
                <a:solidFill>
                  <a:srgbClr val="00B0F0"/>
                </a:solidFill>
                <a:latin typeface="Times New Roman"/>
                <a:ea typeface="华文细黑"/>
                <a:cs typeface="Times New Roman"/>
              </a:rPr>
              <a:t>辽宁卷第</a:t>
            </a:r>
            <a:r>
              <a:rPr lang="en-US" altLang="zh-CN" sz="2550" kern="100" dirty="0">
                <a:solidFill>
                  <a:srgbClr val="00B0F0"/>
                </a:solidFill>
                <a:latin typeface="Times New Roman"/>
                <a:ea typeface="华文细黑"/>
                <a:cs typeface="Courier New"/>
              </a:rPr>
              <a:t>1</a:t>
            </a:r>
            <a:r>
              <a:rPr lang="zh-CN" altLang="zh-CN" sz="2550" kern="100" dirty="0">
                <a:solidFill>
                  <a:srgbClr val="00B0F0"/>
                </a:solidFill>
                <a:latin typeface="Times New Roman"/>
                <a:ea typeface="华文细黑"/>
                <a:cs typeface="Times New Roman"/>
              </a:rPr>
              <a:t>题</a:t>
            </a:r>
            <a:r>
              <a:rPr lang="en-US" altLang="zh-CN" sz="2550" kern="100" dirty="0">
                <a:solidFill>
                  <a:srgbClr val="00B0F0"/>
                </a:solidFill>
                <a:latin typeface="Times New Roman"/>
                <a:ea typeface="华文细黑"/>
                <a:cs typeface="Courier New"/>
              </a:rPr>
              <a:t>C</a:t>
            </a:r>
            <a:r>
              <a:rPr lang="zh-CN" altLang="zh-CN" sz="2550" kern="100" dirty="0">
                <a:solidFill>
                  <a:srgbClr val="00B0F0"/>
                </a:solidFill>
                <a:latin typeface="Times New Roman"/>
                <a:ea typeface="华文细黑"/>
                <a:cs typeface="Times New Roman"/>
              </a:rPr>
              <a:t>项</a:t>
            </a:r>
            <a:r>
              <a:rPr lang="en-US" altLang="zh-CN" sz="2550" kern="100" dirty="0">
                <a:solidFill>
                  <a:srgbClr val="00B0F0"/>
                </a:solidFill>
                <a:latin typeface="Times New Roman"/>
                <a:ea typeface="华文细黑"/>
                <a:cs typeface="Courier New"/>
              </a:rPr>
              <a:t>)</a:t>
            </a:r>
            <a:r>
              <a:rPr lang="zh-CN" altLang="zh-CN" sz="2550" kern="100" dirty="0">
                <a:latin typeface="Times New Roman"/>
                <a:ea typeface="华文细黑"/>
                <a:cs typeface="Times New Roman"/>
              </a:rPr>
              <a:t>资源外延小于环境，主要分为生产资源和生活资源。只有改变获取资源的手段，才能使人与自然不再对立。</a:t>
            </a:r>
            <a:endParaRPr lang="zh-CN" altLang="zh-CN" sz="2550" kern="100" dirty="0">
              <a:latin typeface="宋体"/>
              <a:cs typeface="Courier New"/>
            </a:endParaRPr>
          </a:p>
          <a:p>
            <a:pPr algn="just">
              <a:lnSpc>
                <a:spcPct val="150000"/>
              </a:lnSpc>
              <a:spcAft>
                <a:spcPts val="0"/>
              </a:spcAft>
            </a:pPr>
            <a:r>
              <a:rPr lang="zh-CN" altLang="zh-CN" sz="2550" kern="100" dirty="0">
                <a:latin typeface="Times New Roman"/>
                <a:ea typeface="华文细黑"/>
                <a:cs typeface="Times New Roman"/>
              </a:rPr>
              <a:t>原句：一般来说，环境比资源外延要大，但更重要的是，资源是人掠夺的对象，</a:t>
            </a:r>
            <a:r>
              <a:rPr lang="en-US" altLang="zh-CN" sz="2550" kern="100" dirty="0">
                <a:latin typeface="宋体"/>
                <a:ea typeface="华文细黑"/>
                <a:cs typeface="Times New Roman"/>
              </a:rPr>
              <a:t>……</a:t>
            </a:r>
            <a:r>
              <a:rPr lang="zh-CN" altLang="zh-CN" sz="2550" kern="100" dirty="0">
                <a:latin typeface="Times New Roman"/>
                <a:ea typeface="华文细黑"/>
                <a:cs typeface="Times New Roman"/>
              </a:rPr>
              <a:t>不管手段如何，人与自然的关系是</a:t>
            </a:r>
            <a:r>
              <a:rPr lang="zh-CN" altLang="zh-CN" sz="2550" kern="100" dirty="0" smtClean="0">
                <a:latin typeface="Times New Roman"/>
                <a:ea typeface="华文细黑"/>
                <a:cs typeface="Times New Roman"/>
              </a:rPr>
              <a:t>对</a:t>
            </a:r>
            <a:r>
              <a:rPr lang="en-US" altLang="zh-CN" sz="2550" kern="100" dirty="0" smtClean="0">
                <a:latin typeface="Times New Roman"/>
                <a:ea typeface="华文细黑"/>
                <a:cs typeface="Times New Roman"/>
              </a:rPr>
              <a:t/>
            </a:r>
            <a:br>
              <a:rPr lang="en-US" altLang="zh-CN" sz="2550" kern="100" dirty="0" smtClean="0">
                <a:latin typeface="Times New Roman"/>
                <a:ea typeface="华文细黑"/>
                <a:cs typeface="Times New Roman"/>
              </a:rPr>
            </a:br>
            <a:r>
              <a:rPr lang="zh-CN" altLang="zh-CN" sz="2550" kern="100" dirty="0" smtClean="0">
                <a:latin typeface="Times New Roman"/>
                <a:ea typeface="华文细黑"/>
                <a:cs typeface="Times New Roman"/>
              </a:rPr>
              <a:t>立</a:t>
            </a:r>
            <a:r>
              <a:rPr lang="zh-CN" altLang="zh-CN" sz="2550" kern="100" dirty="0">
                <a:latin typeface="Times New Roman"/>
                <a:ea typeface="华文细黑"/>
                <a:cs typeface="Times New Roman"/>
              </a:rPr>
              <a:t>的。</a:t>
            </a:r>
            <a:endParaRPr lang="zh-CN" altLang="zh-CN" sz="2550" kern="100" dirty="0">
              <a:latin typeface="宋体"/>
              <a:cs typeface="Courier New"/>
            </a:endParaRPr>
          </a:p>
          <a:p>
            <a:pPr algn="just">
              <a:lnSpc>
                <a:spcPct val="150000"/>
              </a:lnSpc>
              <a:spcAft>
                <a:spcPts val="0"/>
              </a:spcAft>
            </a:pPr>
            <a:r>
              <a:rPr lang="zh-CN" altLang="zh-CN" sz="2550" kern="100" dirty="0">
                <a:latin typeface="Times New Roman"/>
                <a:ea typeface="华文细黑"/>
                <a:cs typeface="Times New Roman"/>
              </a:rPr>
              <a:t>比对结果</a:t>
            </a:r>
            <a:r>
              <a:rPr lang="zh-CN" altLang="zh-CN" sz="2550" kern="100" dirty="0" smtClean="0">
                <a:latin typeface="Times New Roman"/>
                <a:ea typeface="华文细黑"/>
                <a:cs typeface="Times New Roman"/>
              </a:rPr>
              <a:t>：</a:t>
            </a:r>
            <a:r>
              <a:rPr lang="en-US" altLang="zh-CN" sz="2550" kern="100" dirty="0" smtClean="0">
                <a:latin typeface="Times New Roman"/>
                <a:ea typeface="华文细黑"/>
                <a:cs typeface="Times New Roman"/>
              </a:rPr>
              <a:t>_______</a:t>
            </a:r>
            <a:endParaRPr lang="zh-CN" altLang="zh-CN" sz="2550" kern="100" dirty="0">
              <a:latin typeface="宋体"/>
              <a:cs typeface="Courier New"/>
            </a:endParaRPr>
          </a:p>
          <a:p>
            <a:pPr>
              <a:lnSpc>
                <a:spcPct val="150000"/>
              </a:lnSpc>
            </a:pPr>
            <a:r>
              <a:rPr lang="zh-CN" altLang="zh-CN" sz="2550" dirty="0">
                <a:latin typeface="Times New Roman"/>
                <a:ea typeface="华文细黑"/>
                <a:cs typeface="Times New Roman"/>
              </a:rPr>
              <a:t>理由</a:t>
            </a:r>
            <a:r>
              <a:rPr lang="zh-CN" altLang="zh-CN" sz="2550" dirty="0" smtClean="0">
                <a:latin typeface="Times New Roman"/>
                <a:ea typeface="华文细黑"/>
                <a:cs typeface="Times New Roman"/>
              </a:rPr>
              <a:t>：</a:t>
            </a:r>
            <a:r>
              <a:rPr lang="en-US" altLang="zh-CN" sz="2550" dirty="0" smtClean="0">
                <a:latin typeface="Times New Roman"/>
                <a:ea typeface="华文细黑"/>
                <a:cs typeface="Times New Roman"/>
              </a:rPr>
              <a:t>_________________________________________________</a:t>
            </a:r>
          </a:p>
          <a:p>
            <a:pPr>
              <a:lnSpc>
                <a:spcPct val="150000"/>
              </a:lnSpc>
            </a:pPr>
            <a:r>
              <a:rPr lang="en-US" altLang="zh-CN" sz="2550" kern="100" dirty="0" smtClean="0">
                <a:latin typeface="Times New Roman"/>
                <a:ea typeface="华文细黑"/>
                <a:cs typeface="Times New Roman"/>
              </a:rPr>
              <a:t>__________________________________________</a:t>
            </a:r>
            <a:endParaRPr lang="zh-CN" altLang="zh-CN" sz="2550" kern="100" dirty="0">
              <a:latin typeface="宋体"/>
              <a:cs typeface="Courier New"/>
            </a:endParaRPr>
          </a:p>
        </p:txBody>
      </p:sp>
      <p:sp>
        <p:nvSpPr>
          <p:cNvPr id="3" name="矩形 2"/>
          <p:cNvSpPr/>
          <p:nvPr/>
        </p:nvSpPr>
        <p:spPr>
          <a:xfrm>
            <a:off x="1684060" y="3462774"/>
            <a:ext cx="1165704" cy="484748"/>
          </a:xfrm>
          <a:prstGeom prst="rect">
            <a:avLst/>
          </a:prstGeom>
        </p:spPr>
        <p:txBody>
          <a:bodyPr wrap="none">
            <a:spAutoFit/>
          </a:bodyPr>
          <a:lstStyle/>
          <a:p>
            <a:r>
              <a:rPr lang="zh-CN" altLang="zh-CN" sz="2550" kern="100" dirty="0">
                <a:solidFill>
                  <a:schemeClr val="accent6">
                    <a:lumMod val="75000"/>
                  </a:schemeClr>
                </a:solidFill>
                <a:latin typeface="Times New Roman"/>
                <a:ea typeface="华文细黑"/>
                <a:cs typeface="Times New Roman"/>
              </a:rPr>
              <a:t>不一致</a:t>
            </a:r>
            <a:endParaRPr lang="zh-CN" altLang="en-US" dirty="0">
              <a:solidFill>
                <a:schemeClr val="accent6">
                  <a:lumMod val="75000"/>
                </a:schemeClr>
              </a:solidFill>
            </a:endParaRPr>
          </a:p>
        </p:txBody>
      </p:sp>
      <p:sp>
        <p:nvSpPr>
          <p:cNvPr id="6" name="矩形 5"/>
          <p:cNvSpPr/>
          <p:nvPr/>
        </p:nvSpPr>
        <p:spPr>
          <a:xfrm>
            <a:off x="35496" y="3916782"/>
            <a:ext cx="9060972" cy="1206484"/>
          </a:xfrm>
          <a:prstGeom prst="rect">
            <a:avLst/>
          </a:prstGeom>
        </p:spPr>
        <p:txBody>
          <a:bodyPr wrap="square">
            <a:spAutoFit/>
          </a:bodyPr>
          <a:lstStyle/>
          <a:p>
            <a:pPr>
              <a:lnSpc>
                <a:spcPct val="150000"/>
              </a:lnSpc>
            </a:pPr>
            <a:r>
              <a:rPr lang="en-US" altLang="zh-CN" sz="2550" dirty="0" smtClean="0">
                <a:solidFill>
                  <a:schemeClr val="accent6">
                    <a:lumMod val="75000"/>
                  </a:schemeClr>
                </a:solidFill>
                <a:latin typeface="Times New Roman"/>
                <a:ea typeface="华文细黑"/>
                <a:cs typeface="Times New Roman"/>
              </a:rPr>
              <a:t>            </a:t>
            </a:r>
            <a:r>
              <a:rPr lang="zh-CN" altLang="zh-CN" sz="2550" dirty="0" smtClean="0">
                <a:solidFill>
                  <a:schemeClr val="accent6">
                    <a:lumMod val="75000"/>
                  </a:schemeClr>
                </a:solidFill>
                <a:latin typeface="Times New Roman"/>
                <a:ea typeface="华文细黑"/>
                <a:cs typeface="Times New Roman"/>
              </a:rPr>
              <a:t>原</a:t>
            </a:r>
            <a:r>
              <a:rPr lang="zh-CN" altLang="zh-CN" sz="2550" dirty="0">
                <a:solidFill>
                  <a:schemeClr val="accent6">
                    <a:lumMod val="75000"/>
                  </a:schemeClr>
                </a:solidFill>
                <a:latin typeface="Times New Roman"/>
                <a:ea typeface="华文细黑"/>
                <a:cs typeface="Times New Roman"/>
              </a:rPr>
              <a:t>句用的是</a:t>
            </a:r>
            <a:r>
              <a:rPr lang="en-US" altLang="zh-CN" sz="2550" dirty="0">
                <a:solidFill>
                  <a:schemeClr val="accent6">
                    <a:lumMod val="75000"/>
                  </a:schemeClr>
                </a:solidFill>
                <a:latin typeface="宋体"/>
                <a:ea typeface="华文细黑"/>
                <a:cs typeface="Times New Roman"/>
              </a:rPr>
              <a:t>“</a:t>
            </a:r>
            <a:r>
              <a:rPr lang="zh-CN" altLang="zh-CN" sz="2550" dirty="0">
                <a:solidFill>
                  <a:schemeClr val="accent6">
                    <a:lumMod val="75000"/>
                  </a:schemeClr>
                </a:solidFill>
                <a:latin typeface="Times New Roman"/>
                <a:ea typeface="华文细黑"/>
                <a:cs typeface="Times New Roman"/>
              </a:rPr>
              <a:t>不管</a:t>
            </a:r>
            <a:r>
              <a:rPr lang="en-US" altLang="zh-CN" sz="2550" dirty="0">
                <a:solidFill>
                  <a:schemeClr val="accent6">
                    <a:lumMod val="75000"/>
                  </a:schemeClr>
                </a:solidFill>
                <a:latin typeface="宋体"/>
                <a:ea typeface="华文细黑"/>
                <a:cs typeface="Times New Roman"/>
              </a:rPr>
              <a:t>……”</a:t>
            </a:r>
            <a:r>
              <a:rPr lang="zh-CN" altLang="zh-CN" sz="2550" dirty="0">
                <a:solidFill>
                  <a:schemeClr val="accent6">
                    <a:lumMod val="75000"/>
                  </a:schemeClr>
                </a:solidFill>
                <a:latin typeface="Times New Roman"/>
                <a:ea typeface="华文细黑"/>
                <a:cs typeface="Times New Roman"/>
              </a:rPr>
              <a:t>，选项用</a:t>
            </a:r>
            <a:r>
              <a:rPr lang="en-US" altLang="zh-CN" sz="2550" dirty="0">
                <a:solidFill>
                  <a:schemeClr val="accent6">
                    <a:lumMod val="75000"/>
                  </a:schemeClr>
                </a:solidFill>
                <a:latin typeface="宋体"/>
                <a:ea typeface="华文细黑"/>
                <a:cs typeface="Times New Roman"/>
              </a:rPr>
              <a:t>“</a:t>
            </a:r>
            <a:r>
              <a:rPr lang="zh-CN" altLang="zh-CN" sz="2550" dirty="0">
                <a:solidFill>
                  <a:schemeClr val="accent6">
                    <a:lumMod val="75000"/>
                  </a:schemeClr>
                </a:solidFill>
                <a:latin typeface="Times New Roman"/>
                <a:ea typeface="华文细黑"/>
                <a:cs typeface="Times New Roman"/>
              </a:rPr>
              <a:t>只有</a:t>
            </a:r>
            <a:r>
              <a:rPr lang="en-US" altLang="zh-CN" sz="2550" dirty="0">
                <a:solidFill>
                  <a:schemeClr val="accent6">
                    <a:lumMod val="75000"/>
                  </a:schemeClr>
                </a:solidFill>
                <a:latin typeface="宋体"/>
                <a:ea typeface="华文细黑"/>
                <a:cs typeface="Times New Roman"/>
              </a:rPr>
              <a:t>……</a:t>
            </a:r>
            <a:r>
              <a:rPr lang="zh-CN" altLang="zh-CN" sz="2550" dirty="0">
                <a:solidFill>
                  <a:schemeClr val="accent6">
                    <a:lumMod val="75000"/>
                  </a:schemeClr>
                </a:solidFill>
                <a:latin typeface="Times New Roman"/>
                <a:ea typeface="华文细黑"/>
                <a:cs typeface="Times New Roman"/>
              </a:rPr>
              <a:t>才能</a:t>
            </a:r>
            <a:r>
              <a:rPr lang="en-US" altLang="zh-CN" sz="2550" dirty="0">
                <a:solidFill>
                  <a:schemeClr val="accent6">
                    <a:lumMod val="75000"/>
                  </a:schemeClr>
                </a:solidFill>
                <a:latin typeface="宋体"/>
                <a:ea typeface="华文细黑"/>
                <a:cs typeface="Times New Roman"/>
              </a:rPr>
              <a:t>……”</a:t>
            </a:r>
            <a:r>
              <a:rPr lang="zh-CN" altLang="zh-CN" sz="2550" dirty="0">
                <a:solidFill>
                  <a:schemeClr val="accent6">
                    <a:lumMod val="75000"/>
                  </a:schemeClr>
                </a:solidFill>
                <a:latin typeface="Times New Roman"/>
                <a:ea typeface="华文细黑"/>
                <a:cs typeface="Times New Roman"/>
              </a:rPr>
              <a:t>表述，这既改变了原句关系，更改变了结果。</a:t>
            </a:r>
            <a:endParaRPr lang="zh-CN" altLang="en-US" dirty="0">
              <a:solidFill>
                <a:schemeClr val="accent6">
                  <a:lumMod val="75000"/>
                </a:schemeClr>
              </a:solidFill>
            </a:endParaRPr>
          </a:p>
        </p:txBody>
      </p:sp>
    </p:spTree>
    <p:extLst>
      <p:ext uri="{BB962C8B-B14F-4D97-AF65-F5344CB8AC3E}">
        <p14:creationId xmlns:p14="http://schemas.microsoft.com/office/powerpoint/2010/main" val="73694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123478"/>
            <a:ext cx="8427116"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11.</a:t>
            </a:r>
            <a:r>
              <a:rPr lang="zh-CN" altLang="zh-CN" sz="2600" kern="100" dirty="0">
                <a:latin typeface="Times New Roman"/>
                <a:ea typeface="华文细黑"/>
                <a:cs typeface="Times New Roman"/>
              </a:rPr>
              <a:t>选项：</a:t>
            </a: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北京卷第</a:t>
            </a:r>
            <a:r>
              <a:rPr lang="en-US" altLang="zh-CN" sz="2600" kern="100" dirty="0">
                <a:solidFill>
                  <a:srgbClr val="00B0F0"/>
                </a:solidFill>
                <a:latin typeface="Times New Roman"/>
                <a:ea typeface="华文细黑"/>
                <a:cs typeface="Courier New"/>
              </a:rPr>
              <a:t>14</a:t>
            </a:r>
            <a:r>
              <a:rPr lang="zh-CN" altLang="zh-CN" sz="2600" kern="100" dirty="0">
                <a:solidFill>
                  <a:srgbClr val="00B0F0"/>
                </a:solidFill>
                <a:latin typeface="Times New Roman"/>
                <a:ea typeface="华文细黑"/>
                <a:cs typeface="Times New Roman"/>
              </a:rPr>
              <a:t>题</a:t>
            </a:r>
            <a:r>
              <a:rPr lang="en-US" altLang="zh-CN" sz="2600" kern="100" dirty="0">
                <a:solidFill>
                  <a:srgbClr val="00B0F0"/>
                </a:solidFill>
                <a:latin typeface="Times New Roman"/>
                <a:ea typeface="华文细黑"/>
                <a:cs typeface="Courier New"/>
              </a:rPr>
              <a:t>A</a:t>
            </a:r>
            <a:r>
              <a:rPr lang="zh-CN" altLang="zh-CN" sz="2600" kern="100" dirty="0">
                <a:solidFill>
                  <a:srgbClr val="00B0F0"/>
                </a:solidFill>
                <a:latin typeface="Times New Roman"/>
                <a:ea typeface="华文细黑"/>
                <a:cs typeface="Times New Roman"/>
              </a:rPr>
              <a:t>项</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生命的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如果脱离了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而独立存在，则形神失调，人体就会产生疾病。</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原句：神不能脱离形体单独存在，有形才能有神；神是形的生命体现，形没有神的依附就是徒存躯壳。形神和谐是健康的象征，形神失调是疾病的标志。</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比对结果</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_______</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理由</a:t>
            </a:r>
            <a:r>
              <a:rPr lang="zh-CN" altLang="zh-CN" sz="2600" dirty="0" smtClean="0">
                <a:latin typeface="Times New Roman"/>
                <a:ea typeface="华文细黑"/>
                <a:cs typeface="Times New Roman"/>
              </a:rPr>
              <a:t>：</a:t>
            </a:r>
            <a:r>
              <a:rPr lang="en-US" altLang="zh-CN" sz="2600" dirty="0" smtClean="0">
                <a:latin typeface="Times New Roman"/>
                <a:ea typeface="华文细黑"/>
                <a:cs typeface="Times New Roman"/>
              </a:rPr>
              <a:t>___________________________________________</a:t>
            </a:r>
          </a:p>
          <a:p>
            <a:pPr>
              <a:lnSpc>
                <a:spcPct val="150000"/>
              </a:lnSpc>
            </a:pPr>
            <a:r>
              <a:rPr lang="en-US" altLang="zh-CN" sz="2600" dirty="0" smtClean="0">
                <a:latin typeface="Times New Roman"/>
                <a:ea typeface="华文细黑"/>
                <a:cs typeface="Times New Roman"/>
              </a:rPr>
              <a:t>_____________</a:t>
            </a:r>
            <a:endParaRPr lang="zh-CN" altLang="zh-CN" sz="2600" kern="100" dirty="0">
              <a:latin typeface="宋体"/>
              <a:cs typeface="Courier New"/>
            </a:endParaRPr>
          </a:p>
        </p:txBody>
      </p:sp>
      <p:sp>
        <p:nvSpPr>
          <p:cNvPr id="3" name="矩形 2"/>
          <p:cNvSpPr/>
          <p:nvPr/>
        </p:nvSpPr>
        <p:spPr>
          <a:xfrm>
            <a:off x="1907704" y="3239055"/>
            <a:ext cx="1184940"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不一致</a:t>
            </a:r>
            <a:endParaRPr lang="zh-CN" altLang="en-US" dirty="0">
              <a:solidFill>
                <a:schemeClr val="accent6">
                  <a:lumMod val="75000"/>
                </a:schemeClr>
              </a:solidFill>
            </a:endParaRPr>
          </a:p>
        </p:txBody>
      </p:sp>
      <p:sp>
        <p:nvSpPr>
          <p:cNvPr id="6" name="矩形 5"/>
          <p:cNvSpPr/>
          <p:nvPr/>
        </p:nvSpPr>
        <p:spPr>
          <a:xfrm>
            <a:off x="323528" y="3676295"/>
            <a:ext cx="8472883" cy="1228285"/>
          </a:xfrm>
          <a:prstGeom prst="rect">
            <a:avLst/>
          </a:prstGeom>
        </p:spPr>
        <p:txBody>
          <a:bodyPr>
            <a:spAutoFit/>
          </a:bodyPr>
          <a:lstStyle/>
          <a:p>
            <a:pPr>
              <a:lnSpc>
                <a:spcPct val="150000"/>
              </a:lnSpc>
            </a:pPr>
            <a:r>
              <a:rPr lang="en-US" altLang="zh-CN" sz="2600" dirty="0" smtClean="0">
                <a:solidFill>
                  <a:schemeClr val="accent6">
                    <a:lumMod val="75000"/>
                  </a:schemeClr>
                </a:solidFill>
                <a:latin typeface="Times New Roman"/>
                <a:ea typeface="华文细黑"/>
                <a:cs typeface="Times New Roman"/>
              </a:rPr>
              <a:t>            </a:t>
            </a:r>
            <a:r>
              <a:rPr lang="zh-CN" altLang="zh-CN" sz="2600" dirty="0" smtClean="0">
                <a:solidFill>
                  <a:schemeClr val="accent6">
                    <a:lumMod val="75000"/>
                  </a:schemeClr>
                </a:solidFill>
                <a:latin typeface="Times New Roman"/>
                <a:ea typeface="华文细黑"/>
                <a:cs typeface="Times New Roman"/>
              </a:rPr>
              <a:t>根据</a:t>
            </a:r>
            <a:r>
              <a:rPr lang="zh-CN" altLang="zh-CN" sz="2600" dirty="0">
                <a:solidFill>
                  <a:schemeClr val="accent6">
                    <a:lumMod val="75000"/>
                  </a:schemeClr>
                </a:solidFill>
                <a:latin typeface="Times New Roman"/>
                <a:ea typeface="华文细黑"/>
                <a:cs typeface="Times New Roman"/>
              </a:rPr>
              <a:t>原句，选项中</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如果</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则</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的假设推导关系不存在。</a:t>
            </a:r>
            <a:endParaRPr lang="zh-CN" altLang="en-US" dirty="0">
              <a:solidFill>
                <a:schemeClr val="accent6">
                  <a:lumMod val="75000"/>
                </a:schemeClr>
              </a:solidFill>
            </a:endParaRPr>
          </a:p>
        </p:txBody>
      </p:sp>
    </p:spTree>
    <p:extLst>
      <p:ext uri="{BB962C8B-B14F-4D97-AF65-F5344CB8AC3E}">
        <p14:creationId xmlns:p14="http://schemas.microsoft.com/office/powerpoint/2010/main" val="73694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942" y="95422"/>
            <a:ext cx="8945554" cy="4924600"/>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比对依据和结论，看推断是否成立</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推断题选项的表述，有的是完整的推断形式，原因结果或条件结论同时出现；有的只是一个判断句。对完整推断形式的表述，一看所述原因或条件文中是否有依据，二看所述结果</a:t>
            </a:r>
            <a:r>
              <a:rPr lang="en-US" altLang="zh-CN" sz="2600" dirty="0">
                <a:latin typeface="Times New Roman"/>
                <a:ea typeface="华文细黑"/>
              </a:rPr>
              <a:t>(</a:t>
            </a:r>
            <a:r>
              <a:rPr lang="zh-CN" altLang="zh-CN" sz="2600" dirty="0">
                <a:latin typeface="Times New Roman"/>
                <a:ea typeface="华文细黑"/>
                <a:cs typeface="Times New Roman"/>
              </a:rPr>
              <a:t>结论</a:t>
            </a:r>
            <a:r>
              <a:rPr lang="en-US" altLang="zh-CN" sz="2600" dirty="0">
                <a:latin typeface="Times New Roman"/>
                <a:ea typeface="华文细黑"/>
              </a:rPr>
              <a:t>)</a:t>
            </a:r>
            <a:r>
              <a:rPr lang="zh-CN" altLang="zh-CN" sz="2600" dirty="0">
                <a:latin typeface="Times New Roman"/>
                <a:ea typeface="华文细黑"/>
                <a:cs typeface="Times New Roman"/>
              </a:rPr>
              <a:t>文中是否有依据，三看原因或条件与结果或结论之间是否有合理的逻辑关系。对只是一个判断句的表述，一看文中是否提供了现成的结论，二看结论</a:t>
            </a:r>
            <a:r>
              <a:rPr lang="en-US" altLang="zh-CN" sz="2600" dirty="0">
                <a:latin typeface="Times New Roman"/>
                <a:ea typeface="华文细黑"/>
              </a:rPr>
              <a:t>(</a:t>
            </a:r>
            <a:r>
              <a:rPr lang="zh-CN" altLang="zh-CN" sz="2600" dirty="0">
                <a:latin typeface="Times New Roman"/>
                <a:ea typeface="华文细黑"/>
                <a:cs typeface="Times New Roman"/>
              </a:rPr>
              <a:t>既然是推断想象，</a:t>
            </a:r>
            <a:r>
              <a:rPr lang="en-US" altLang="zh-CN" sz="2600" dirty="0">
                <a:latin typeface="宋体"/>
                <a:ea typeface="华文细黑"/>
                <a:cs typeface="Times New Roman"/>
              </a:rPr>
              <a:t>“</a:t>
            </a:r>
            <a:r>
              <a:rPr lang="zh-CN" altLang="zh-CN" sz="2600" dirty="0">
                <a:latin typeface="Times New Roman"/>
                <a:ea typeface="华文细黑"/>
                <a:cs typeface="Times New Roman"/>
              </a:rPr>
              <a:t>这个结论</a:t>
            </a:r>
            <a:r>
              <a:rPr lang="en-US" altLang="zh-CN" sz="2600" dirty="0">
                <a:latin typeface="宋体"/>
                <a:ea typeface="华文细黑"/>
                <a:cs typeface="Times New Roman"/>
              </a:rPr>
              <a:t>”</a:t>
            </a:r>
            <a:r>
              <a:rPr lang="zh-CN" altLang="zh-CN" sz="2600" dirty="0">
                <a:latin typeface="Times New Roman"/>
                <a:ea typeface="华文细黑"/>
                <a:cs typeface="Times New Roman"/>
              </a:rPr>
              <a:t>文中往往没有提供</a:t>
            </a:r>
            <a:r>
              <a:rPr lang="en-US" altLang="zh-CN" sz="2600" dirty="0">
                <a:latin typeface="Times New Roman"/>
                <a:ea typeface="华文细黑"/>
              </a:rPr>
              <a:t>)</a:t>
            </a:r>
            <a:r>
              <a:rPr lang="zh-CN" altLang="zh-CN" sz="2600" dirty="0">
                <a:latin typeface="Times New Roman"/>
                <a:ea typeface="华文细黑"/>
                <a:cs typeface="Times New Roman"/>
              </a:rPr>
              <a:t>是否符合客观事实与逻辑事理。</a:t>
            </a:r>
            <a:endParaRPr lang="zh-CN" altLang="zh-CN" sz="1050" kern="100" dirty="0">
              <a:latin typeface="宋体"/>
              <a:cs typeface="Courier New"/>
            </a:endParaRPr>
          </a:p>
        </p:txBody>
      </p:sp>
    </p:spTree>
    <p:extLst>
      <p:ext uri="{BB962C8B-B14F-4D97-AF65-F5344CB8AC3E}">
        <p14:creationId xmlns:p14="http://schemas.microsoft.com/office/powerpoint/2010/main" val="31125882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496" y="126375"/>
            <a:ext cx="8909535" cy="4893647"/>
          </a:xfrm>
          <a:prstGeom prst="rect">
            <a:avLst/>
          </a:prstGeom>
        </p:spPr>
        <p:txBody>
          <a:bodyPr>
            <a:spAutoFit/>
          </a:bodyPr>
          <a:lstStyle/>
          <a:p>
            <a:pPr algn="just">
              <a:lnSpc>
                <a:spcPct val="150000"/>
              </a:lnSpc>
            </a:pPr>
            <a:r>
              <a:rPr lang="zh-CN" altLang="zh-CN" sz="2600" kern="100" dirty="0">
                <a:solidFill>
                  <a:srgbClr val="E36C0A"/>
                </a:solidFill>
                <a:latin typeface="Times New Roman"/>
                <a:ea typeface="华文细黑"/>
                <a:cs typeface="Times New Roman"/>
              </a:rPr>
              <a:t>即时</a:t>
            </a:r>
            <a:r>
              <a:rPr lang="zh-CN" altLang="zh-CN" sz="2600" kern="100" dirty="0" smtClean="0">
                <a:solidFill>
                  <a:srgbClr val="E36C0A"/>
                </a:solidFill>
                <a:latin typeface="Times New Roman"/>
                <a:ea typeface="华文细黑"/>
                <a:cs typeface="Times New Roman"/>
              </a:rPr>
              <a:t>巩固</a:t>
            </a:r>
            <a:r>
              <a:rPr lang="en-US" altLang="zh-CN" sz="2600" dirty="0" smtClean="0">
                <a:latin typeface="Times New Roman"/>
                <a:ea typeface="华文细黑"/>
                <a:cs typeface="Times New Roman"/>
              </a:rPr>
              <a:t>    </a:t>
            </a:r>
            <a:r>
              <a:rPr lang="zh-CN" altLang="zh-CN" sz="2600" kern="100" dirty="0" smtClean="0">
                <a:latin typeface="Times New Roman"/>
                <a:ea typeface="华文细黑"/>
                <a:cs typeface="Times New Roman"/>
              </a:rPr>
              <a:t>比</a:t>
            </a:r>
            <a:r>
              <a:rPr lang="zh-CN" altLang="zh-CN" sz="2600" kern="100" dirty="0">
                <a:latin typeface="Times New Roman"/>
                <a:ea typeface="华文细黑"/>
                <a:cs typeface="Times New Roman"/>
              </a:rPr>
              <a:t>对下列选项的推断是否成立。如不成立，请说明理由。</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12.</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大纲全国卷第</a:t>
            </a:r>
            <a:r>
              <a:rPr lang="en-US" altLang="zh-CN" sz="2600" kern="100" dirty="0">
                <a:solidFill>
                  <a:srgbClr val="00B0F0"/>
                </a:solidFill>
                <a:latin typeface="Times New Roman"/>
                <a:ea typeface="华文细黑"/>
                <a:cs typeface="Courier New"/>
              </a:rPr>
              <a:t>6</a:t>
            </a:r>
            <a:r>
              <a:rPr lang="zh-CN" altLang="zh-CN" sz="2600" kern="100" dirty="0">
                <a:solidFill>
                  <a:srgbClr val="00B0F0"/>
                </a:solidFill>
                <a:latin typeface="Times New Roman"/>
                <a:ea typeface="华文细黑"/>
                <a:cs typeface="Times New Roman"/>
              </a:rPr>
              <a:t>题</a:t>
            </a:r>
            <a:r>
              <a:rPr lang="en-US" altLang="zh-CN" sz="2600" kern="100" dirty="0">
                <a:solidFill>
                  <a:srgbClr val="00B0F0"/>
                </a:solidFill>
                <a:latin typeface="Times New Roman"/>
                <a:ea typeface="华文细黑"/>
                <a:cs typeface="Courier New"/>
              </a:rPr>
              <a:t>B</a:t>
            </a:r>
            <a:r>
              <a:rPr lang="zh-CN" altLang="zh-CN" sz="2600" kern="100" dirty="0">
                <a:solidFill>
                  <a:srgbClr val="00B0F0"/>
                </a:solidFill>
                <a:latin typeface="Times New Roman"/>
                <a:ea typeface="华文细黑"/>
                <a:cs typeface="Times New Roman"/>
              </a:rPr>
              <a:t>项</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秦王朝修建阿房宫时，不惜耗费巨大，许多木材从千里之外的四川运到陕西，而所用的石材则取自秦始皇陵西北大规模的加工场。</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原句：我们首先要注意的是，中国古代并不缺乏石材，在中国广袤的土地上，到处都蕴藏着适合建筑的优良石材。其次，古人的石材加工技术并不落后，先进的玉石文化，以及秦</a:t>
            </a:r>
            <a:r>
              <a:rPr lang="zh-CN" altLang="zh-CN" sz="2600" kern="100" dirty="0" smtClean="0">
                <a:latin typeface="Times New Roman"/>
                <a:ea typeface="华文细黑"/>
                <a:cs typeface="Times New Roman"/>
              </a:rPr>
              <a:t>始</a:t>
            </a:r>
            <a:endParaRPr lang="zh-CN" altLang="zh-CN" sz="2600" kern="100" dirty="0">
              <a:latin typeface="宋体"/>
              <a:cs typeface="Courier New"/>
            </a:endParaRPr>
          </a:p>
        </p:txBody>
      </p:sp>
    </p:spTree>
    <p:extLst>
      <p:ext uri="{BB962C8B-B14F-4D97-AF65-F5344CB8AC3E}">
        <p14:creationId xmlns:p14="http://schemas.microsoft.com/office/powerpoint/2010/main" val="27367417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3166" y="390599"/>
            <a:ext cx="8821322" cy="3693319"/>
          </a:xfrm>
          <a:prstGeom prst="rect">
            <a:avLst/>
          </a:prstGeom>
        </p:spPr>
        <p:txBody>
          <a:bodyPr>
            <a:spAutoFit/>
          </a:bodyPr>
          <a:lstStyle/>
          <a:p>
            <a:pPr algn="just">
              <a:lnSpc>
                <a:spcPct val="150000"/>
              </a:lnSpc>
            </a:pPr>
            <a:r>
              <a:rPr lang="zh-CN" altLang="zh-CN" sz="2600" kern="100" dirty="0" smtClean="0">
                <a:latin typeface="Times New Roman"/>
                <a:ea typeface="华文细黑"/>
                <a:cs typeface="Times New Roman"/>
              </a:rPr>
              <a:t>皇</a:t>
            </a:r>
            <a:r>
              <a:rPr lang="zh-CN" altLang="zh-CN" sz="2600" kern="100" dirty="0">
                <a:latin typeface="Times New Roman"/>
                <a:ea typeface="华文细黑"/>
                <a:cs typeface="Times New Roman"/>
              </a:rPr>
              <a:t>陵西北大规模的石材加工场遗址就是明证。同时我们也要注意到，在中国古代，适用的木材并非随处都容易取得。秦朝修建阿房宫，许多木材就是从千里之外的四川运到陕西的。</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比对结果</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_______</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理由</a:t>
            </a:r>
            <a:r>
              <a:rPr lang="zh-CN" altLang="zh-CN" sz="2600" dirty="0" smtClean="0">
                <a:latin typeface="Times New Roman"/>
                <a:ea typeface="华文细黑"/>
                <a:cs typeface="Times New Roman"/>
              </a:rPr>
              <a:t>：</a:t>
            </a:r>
            <a:r>
              <a:rPr lang="en-US" altLang="zh-CN" sz="2600" u="sng" dirty="0" smtClean="0">
                <a:latin typeface="宋体"/>
                <a:ea typeface="华文细黑"/>
                <a:cs typeface="Times New Roman"/>
              </a:rPr>
              <a:t>______________________________________________</a:t>
            </a:r>
          </a:p>
          <a:p>
            <a:pPr>
              <a:lnSpc>
                <a:spcPct val="150000"/>
              </a:lnSpc>
            </a:pPr>
            <a:r>
              <a:rPr lang="en-US" altLang="zh-CN" sz="2600" u="sng" kern="100" dirty="0" smtClean="0">
                <a:latin typeface="宋体"/>
                <a:ea typeface="华文细黑"/>
                <a:cs typeface="Times New Roman"/>
              </a:rPr>
              <a:t>___________________________</a:t>
            </a:r>
            <a:endParaRPr lang="zh-CN" altLang="zh-CN" sz="2600" kern="100" dirty="0">
              <a:latin typeface="宋体"/>
              <a:cs typeface="Courier New"/>
            </a:endParaRPr>
          </a:p>
        </p:txBody>
      </p:sp>
      <p:sp>
        <p:nvSpPr>
          <p:cNvPr id="4" name="矩形 3"/>
          <p:cNvSpPr/>
          <p:nvPr/>
        </p:nvSpPr>
        <p:spPr>
          <a:xfrm>
            <a:off x="1874892" y="2310289"/>
            <a:ext cx="1184940"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不成立</a:t>
            </a:r>
            <a:endParaRPr lang="zh-CN" altLang="en-US" dirty="0">
              <a:solidFill>
                <a:schemeClr val="accent6">
                  <a:lumMod val="75000"/>
                </a:schemeClr>
              </a:solidFill>
            </a:endParaRPr>
          </a:p>
        </p:txBody>
      </p:sp>
      <p:sp>
        <p:nvSpPr>
          <p:cNvPr id="6" name="矩形 5"/>
          <p:cNvSpPr/>
          <p:nvPr/>
        </p:nvSpPr>
        <p:spPr>
          <a:xfrm>
            <a:off x="171892" y="2747815"/>
            <a:ext cx="8816916" cy="1228285"/>
          </a:xfrm>
          <a:prstGeom prst="rect">
            <a:avLst/>
          </a:prstGeom>
        </p:spPr>
        <p:txBody>
          <a:bodyPr>
            <a:spAutoFit/>
          </a:bodyPr>
          <a:lstStyle/>
          <a:p>
            <a:pPr>
              <a:lnSpc>
                <a:spcPct val="150000"/>
              </a:lnSpc>
            </a:pPr>
            <a:r>
              <a:rPr lang="en-US" altLang="zh-CN" sz="2600" dirty="0" smtClean="0">
                <a:solidFill>
                  <a:schemeClr val="accent6">
                    <a:lumMod val="75000"/>
                  </a:schemeClr>
                </a:solidFill>
                <a:latin typeface="宋体"/>
                <a:ea typeface="华文细黑"/>
                <a:cs typeface="Times New Roman"/>
              </a:rPr>
              <a:t>     “</a:t>
            </a:r>
            <a:r>
              <a:rPr lang="zh-CN" altLang="zh-CN" sz="2600" dirty="0">
                <a:solidFill>
                  <a:schemeClr val="accent6">
                    <a:lumMod val="75000"/>
                  </a:schemeClr>
                </a:solidFill>
                <a:latin typeface="Times New Roman"/>
                <a:ea typeface="华文细黑"/>
                <a:cs typeface="Times New Roman"/>
              </a:rPr>
              <a:t>而所用的石材则取自秦始皇陵西北大规模的加工场</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在文中没有根据，属无中生有。</a:t>
            </a:r>
            <a:endParaRPr lang="zh-CN" altLang="en-US" dirty="0">
              <a:solidFill>
                <a:schemeClr val="accent6">
                  <a:lumMod val="75000"/>
                </a:schemeClr>
              </a:solidFill>
            </a:endParaRPr>
          </a:p>
        </p:txBody>
      </p:sp>
    </p:spTree>
    <p:extLst>
      <p:ext uri="{BB962C8B-B14F-4D97-AF65-F5344CB8AC3E}">
        <p14:creationId xmlns:p14="http://schemas.microsoft.com/office/powerpoint/2010/main" val="412029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5052" y="690995"/>
            <a:ext cx="8511387"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13.</a:t>
            </a:r>
            <a:r>
              <a:rPr lang="zh-CN" altLang="zh-CN" sz="2600" kern="100" dirty="0">
                <a:latin typeface="Times New Roman"/>
                <a:ea typeface="华文细黑"/>
                <a:cs typeface="Times New Roman"/>
              </a:rPr>
              <a:t>选项：</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广东卷第</a:t>
            </a:r>
            <a:r>
              <a:rPr lang="en-US" altLang="zh-CN" sz="2600" kern="100" dirty="0">
                <a:solidFill>
                  <a:srgbClr val="00B0F0"/>
                </a:solidFill>
                <a:latin typeface="Times New Roman"/>
                <a:ea typeface="华文细黑"/>
                <a:cs typeface="Courier New"/>
              </a:rPr>
              <a:t>12</a:t>
            </a:r>
            <a:r>
              <a:rPr lang="zh-CN" altLang="zh-CN" sz="2600" kern="100" dirty="0">
                <a:solidFill>
                  <a:srgbClr val="00B0F0"/>
                </a:solidFill>
                <a:latin typeface="Times New Roman"/>
                <a:ea typeface="华文细黑"/>
                <a:cs typeface="Times New Roman"/>
              </a:rPr>
              <a:t>题</a:t>
            </a:r>
            <a:r>
              <a:rPr lang="en-US" altLang="zh-CN" sz="2600" kern="100" dirty="0">
                <a:solidFill>
                  <a:srgbClr val="00B0F0"/>
                </a:solidFill>
                <a:latin typeface="Times New Roman"/>
                <a:ea typeface="华文细黑"/>
                <a:cs typeface="Courier New"/>
              </a:rPr>
              <a:t>D</a:t>
            </a:r>
            <a:r>
              <a:rPr lang="zh-CN" altLang="zh-CN" sz="2600" kern="100" dirty="0">
                <a:solidFill>
                  <a:srgbClr val="00B0F0"/>
                </a:solidFill>
                <a:latin typeface="Times New Roman"/>
                <a:ea typeface="华文细黑"/>
                <a:cs typeface="Times New Roman"/>
              </a:rPr>
              <a:t>项</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只有超越民族和地域限制而承担起终极关怀的艺术才具有永恒的价值。</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原句：古今中外凡是超越民族和地域从而具有永恒价值的艺术品，无不具有形而上的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终极关怀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比对结果</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______</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理由</a:t>
            </a:r>
            <a:r>
              <a:rPr lang="zh-CN" altLang="zh-CN" sz="2600" dirty="0" smtClean="0">
                <a:latin typeface="Times New Roman"/>
                <a:ea typeface="华文细黑"/>
                <a:cs typeface="Times New Roman"/>
              </a:rPr>
              <a:t>：</a:t>
            </a:r>
            <a:r>
              <a:rPr lang="en-US" altLang="zh-CN" sz="2600" u="sng" dirty="0" smtClean="0">
                <a:latin typeface="宋体"/>
                <a:ea typeface="华文细黑"/>
                <a:cs typeface="Times New Roman"/>
              </a:rPr>
              <a:t>_________________________________________</a:t>
            </a:r>
            <a:endParaRPr lang="zh-CN" altLang="zh-CN" sz="1050" kern="100" dirty="0">
              <a:latin typeface="宋体"/>
              <a:cs typeface="Courier New"/>
            </a:endParaRPr>
          </a:p>
        </p:txBody>
      </p:sp>
      <p:sp>
        <p:nvSpPr>
          <p:cNvPr id="3" name="矩形 2"/>
          <p:cNvSpPr/>
          <p:nvPr/>
        </p:nvSpPr>
        <p:spPr>
          <a:xfrm>
            <a:off x="1890132" y="3204582"/>
            <a:ext cx="1184940"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不成立</a:t>
            </a:r>
            <a:endParaRPr lang="zh-CN" altLang="en-US" dirty="0">
              <a:solidFill>
                <a:schemeClr val="accent6">
                  <a:lumMod val="75000"/>
                </a:schemeClr>
              </a:solidFill>
            </a:endParaRPr>
          </a:p>
        </p:txBody>
      </p:sp>
      <p:sp>
        <p:nvSpPr>
          <p:cNvPr id="6" name="矩形 5"/>
          <p:cNvSpPr/>
          <p:nvPr/>
        </p:nvSpPr>
        <p:spPr>
          <a:xfrm>
            <a:off x="1272007" y="3595559"/>
            <a:ext cx="7332441" cy="623953"/>
          </a:xfrm>
          <a:prstGeom prst="rect">
            <a:avLst/>
          </a:prstGeom>
        </p:spPr>
        <p:txBody>
          <a:bodyPr>
            <a:spAutoFit/>
          </a:bodyPr>
          <a:lstStyle/>
          <a:p>
            <a:pPr>
              <a:lnSpc>
                <a:spcPct val="150000"/>
              </a:lnSpc>
            </a:pP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只有</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才</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逻辑关系表述过于绝对化。</a:t>
            </a:r>
            <a:endParaRPr lang="zh-CN" altLang="en-US" dirty="0">
              <a:solidFill>
                <a:schemeClr val="accent6">
                  <a:lumMod val="75000"/>
                </a:schemeClr>
              </a:solidFill>
            </a:endParaRPr>
          </a:p>
        </p:txBody>
      </p:sp>
    </p:spTree>
    <p:extLst>
      <p:ext uri="{BB962C8B-B14F-4D97-AF65-F5344CB8AC3E}">
        <p14:creationId xmlns:p14="http://schemas.microsoft.com/office/powerpoint/2010/main" val="385851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593" y="411510"/>
            <a:ext cx="8682466"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14.</a:t>
            </a:r>
            <a:r>
              <a:rPr lang="zh-CN" altLang="zh-CN" sz="2600" kern="100" dirty="0">
                <a:latin typeface="Times New Roman"/>
                <a:ea typeface="华文细黑"/>
                <a:cs typeface="Times New Roman"/>
              </a:rPr>
              <a:t>选项：</a:t>
            </a: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四川卷第</a:t>
            </a:r>
            <a:r>
              <a:rPr lang="en-US" altLang="zh-CN" sz="2600" kern="100" dirty="0">
                <a:solidFill>
                  <a:srgbClr val="00B0F0"/>
                </a:solidFill>
                <a:latin typeface="Times New Roman"/>
                <a:ea typeface="华文细黑"/>
                <a:cs typeface="Courier New"/>
              </a:rPr>
              <a:t>7</a:t>
            </a:r>
            <a:r>
              <a:rPr lang="zh-CN" altLang="zh-CN" sz="2600" kern="100" dirty="0">
                <a:solidFill>
                  <a:srgbClr val="00B0F0"/>
                </a:solidFill>
                <a:latin typeface="Times New Roman"/>
                <a:ea typeface="华文细黑"/>
                <a:cs typeface="Times New Roman"/>
              </a:rPr>
              <a:t>题</a:t>
            </a:r>
            <a:r>
              <a:rPr lang="en-US" altLang="zh-CN" sz="2600" kern="100" dirty="0">
                <a:solidFill>
                  <a:srgbClr val="00B0F0"/>
                </a:solidFill>
                <a:latin typeface="Times New Roman"/>
                <a:ea typeface="华文细黑"/>
                <a:cs typeface="Courier New"/>
              </a:rPr>
              <a:t>D</a:t>
            </a:r>
            <a:r>
              <a:rPr lang="zh-CN" altLang="zh-CN" sz="2600" kern="100" dirty="0">
                <a:solidFill>
                  <a:srgbClr val="00B0F0"/>
                </a:solidFill>
                <a:latin typeface="Times New Roman"/>
                <a:ea typeface="华文细黑"/>
                <a:cs typeface="Times New Roman"/>
              </a:rPr>
              <a:t>项</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人类活动较少的北极上空大气中的汞浓度最低。</a:t>
            </a:r>
            <a:r>
              <a:rPr lang="zh-CN" altLang="zh-CN" sz="2600" kern="100" dirty="0">
                <a:latin typeface="宋体"/>
                <a:ea typeface="Times New Roman"/>
                <a:cs typeface="Courier New"/>
              </a:rPr>
              <a:t> </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原句：汞很容易蒸发到大气中，并且能够随空气团作全球范围的迁移，在大气中停留几个月甚至一年。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是除了温室气体外唯一一种对全球范围产生影响的化学物质。</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比对结果</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_______</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理由</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_________________________</a:t>
            </a:r>
            <a:endParaRPr lang="zh-CN" altLang="zh-CN" sz="1050" kern="100" dirty="0">
              <a:effectLst/>
              <a:latin typeface="宋体"/>
              <a:cs typeface="Courier New"/>
            </a:endParaRPr>
          </a:p>
        </p:txBody>
      </p:sp>
      <p:sp>
        <p:nvSpPr>
          <p:cNvPr id="3" name="矩形 2"/>
          <p:cNvSpPr/>
          <p:nvPr/>
        </p:nvSpPr>
        <p:spPr>
          <a:xfrm>
            <a:off x="1835696" y="3511847"/>
            <a:ext cx="1184940"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不成立</a:t>
            </a:r>
            <a:endParaRPr lang="zh-CN" altLang="en-US" dirty="0">
              <a:solidFill>
                <a:schemeClr val="accent6">
                  <a:lumMod val="75000"/>
                </a:schemeClr>
              </a:solidFill>
            </a:endParaRPr>
          </a:p>
        </p:txBody>
      </p:sp>
      <p:sp>
        <p:nvSpPr>
          <p:cNvPr id="6" name="矩形 5"/>
          <p:cNvSpPr/>
          <p:nvPr/>
        </p:nvSpPr>
        <p:spPr>
          <a:xfrm>
            <a:off x="1195244" y="4106778"/>
            <a:ext cx="3852337"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推断不合事理，属臆想。</a:t>
            </a:r>
            <a:endParaRPr lang="zh-CN" altLang="en-US" dirty="0">
              <a:solidFill>
                <a:schemeClr val="accent6">
                  <a:lumMod val="75000"/>
                </a:schemeClr>
              </a:solidFill>
            </a:endParaRPr>
          </a:p>
        </p:txBody>
      </p:sp>
    </p:spTree>
    <p:extLst>
      <p:ext uri="{BB962C8B-B14F-4D97-AF65-F5344CB8AC3E}">
        <p14:creationId xmlns:p14="http://schemas.microsoft.com/office/powerpoint/2010/main" val="223228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75856" y="1707654"/>
            <a:ext cx="2236510" cy="768415"/>
          </a:xfrm>
          <a:prstGeom prst="rect">
            <a:avLst/>
          </a:prstGeom>
        </p:spPr>
        <p:txBody>
          <a:bodyPr wrap="none">
            <a:spAutoFit/>
          </a:bodyPr>
          <a:lstStyle/>
          <a:p>
            <a:pPr>
              <a:lnSpc>
                <a:spcPct val="120000"/>
              </a:lnSpc>
              <a:defRPr/>
            </a:pPr>
            <a:r>
              <a:rPr lang="zh-CN" altLang="en-US" sz="4000" b="1" dirty="0" smtClean="0">
                <a:solidFill>
                  <a:srgbClr val="FFFFCC"/>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CC"/>
              </a:solidFill>
              <a:effectLst>
                <a:reflection blurRad="25400" stA="30000" endPos="30000" dist="50800" dir="5400000" sy="-100000" algn="bl" rotWithShape="0"/>
              </a:effectLst>
              <a:latin typeface="微软雅黑" pitchFamily="34" charset="-122"/>
              <a:ea typeface="微软雅黑" pitchFamily="34" charset="-122"/>
            </a:endParaRPr>
          </a:p>
        </p:txBody>
      </p:sp>
      <p:sp>
        <p:nvSpPr>
          <p:cNvPr id="9" name="标题 1"/>
          <p:cNvSpPr txBox="1">
            <a:spLocks/>
          </p:cNvSpPr>
          <p:nvPr/>
        </p:nvSpPr>
        <p:spPr>
          <a:xfrm>
            <a:off x="1835696" y="244497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bg1"/>
                </a:solidFill>
                <a:latin typeface="微软雅黑" pitchFamily="34" charset="-122"/>
                <a:ea typeface="微软雅黑" pitchFamily="34" charset="-122"/>
              </a:rPr>
              <a:t>更多精彩内容请登录</a:t>
            </a:r>
            <a:r>
              <a:rPr lang="en-US" altLang="zh-CN" sz="2600" b="1" dirty="0" smtClean="0">
                <a:solidFill>
                  <a:schemeClr val="bg1"/>
                </a:solidFill>
                <a:latin typeface="微软雅黑" pitchFamily="34" charset="-122"/>
                <a:ea typeface="微软雅黑" pitchFamily="34" charset="-122"/>
                <a:cs typeface="+mn-cs"/>
              </a:rPr>
              <a:t>www.91taoke.com</a:t>
            </a:r>
            <a:endParaRPr lang="zh-CN" altLang="en-US" sz="2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9861" y="533375"/>
            <a:ext cx="8358603" cy="4293483"/>
          </a:xfrm>
          <a:prstGeom prst="rect">
            <a:avLst/>
          </a:prstGeom>
          <a:noFill/>
        </p:spPr>
        <p:txBody>
          <a:bodyPr wrap="square" rtlCol="0">
            <a:spAutoFit/>
          </a:bodyPr>
          <a:lstStyle/>
          <a:p>
            <a:pPr>
              <a:lnSpc>
                <a:spcPct val="150000"/>
              </a:lnSpc>
            </a:pPr>
            <a:r>
              <a:rPr lang="zh-CN" altLang="zh-CN" sz="2600" dirty="0">
                <a:latin typeface="Times New Roman"/>
                <a:ea typeface="华文细黑"/>
                <a:cs typeface="Times New Roman"/>
              </a:rPr>
              <a:t>全、几乎等</a:t>
            </a:r>
            <a:r>
              <a:rPr lang="en-US" altLang="zh-CN" sz="2600" dirty="0">
                <a:latin typeface="Times New Roman"/>
                <a:ea typeface="华文细黑"/>
              </a:rPr>
              <a:t>)</a:t>
            </a:r>
            <a:r>
              <a:rPr lang="zh-CN" altLang="zh-CN" sz="2600" dirty="0">
                <a:latin typeface="Times New Roman"/>
                <a:ea typeface="华文细黑"/>
                <a:cs typeface="Times New Roman"/>
              </a:rPr>
              <a:t>，又如重要的修饰限制词语</a:t>
            </a:r>
            <a:r>
              <a:rPr lang="en-US" altLang="zh-CN" sz="2600" dirty="0">
                <a:latin typeface="Times New Roman"/>
                <a:ea typeface="华文细黑"/>
              </a:rPr>
              <a:t>(</a:t>
            </a:r>
            <a:r>
              <a:rPr lang="zh-CN" altLang="zh-CN" sz="2600" dirty="0">
                <a:latin typeface="Times New Roman"/>
                <a:ea typeface="华文细黑"/>
                <a:cs typeface="Times New Roman"/>
              </a:rPr>
              <a:t>如基本、最、非常等程度词，迄今为止、如果、可能、一定等已然、未然、或然词语</a:t>
            </a:r>
            <a:r>
              <a:rPr lang="en-US" altLang="zh-CN" sz="2600" dirty="0">
                <a:latin typeface="Times New Roman"/>
                <a:ea typeface="华文细黑"/>
              </a:rPr>
              <a:t>)</a:t>
            </a:r>
            <a:r>
              <a:rPr lang="zh-CN" altLang="zh-CN" sz="26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Courier New"/>
              </a:rPr>
              <a:t>3</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提取圈点内容，整体把握文意和思路。</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圈点的目的是把握文章的整体及理清文章的思路。在前面勾画圈点的基础上看看文章的核心话题是什么，基本观点包含的是什么内容，全文的思路是怎样的。</a:t>
            </a:r>
            <a:endParaRPr lang="zh-CN" altLang="zh-CN" sz="2600" kern="100" dirty="0">
              <a:latin typeface="宋体"/>
              <a:cs typeface="Courier New"/>
            </a:endParaRPr>
          </a:p>
        </p:txBody>
      </p:sp>
    </p:spTree>
    <p:extLst>
      <p:ext uri="{BB962C8B-B14F-4D97-AF65-F5344CB8AC3E}">
        <p14:creationId xmlns:p14="http://schemas.microsoft.com/office/powerpoint/2010/main" val="3111163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946" y="3131939"/>
            <a:ext cx="8462526" cy="1816075"/>
          </a:xfrm>
          <a:prstGeom prst="rect">
            <a:avLst/>
          </a:prstGeom>
          <a:noFill/>
        </p:spPr>
        <p:txBody>
          <a:bodyPr wrap="square" rtlCol="0">
            <a:spAutoFit/>
          </a:bodyPr>
          <a:lstStyle/>
          <a:p>
            <a:pPr algn="just">
              <a:lnSpc>
                <a:spcPct val="150000"/>
              </a:lnSpc>
              <a:spcAft>
                <a:spcPts val="0"/>
              </a:spcAft>
            </a:pPr>
            <a:r>
              <a:rPr lang="zh-CN" altLang="zh-CN" sz="2600" dirty="0">
                <a:solidFill>
                  <a:srgbClr val="C00000"/>
                </a:solidFill>
                <a:latin typeface="Times New Roman"/>
                <a:ea typeface="华文细黑"/>
                <a:cs typeface="Times New Roman"/>
              </a:rPr>
              <a:t>画线句子点明了正史的音乐史在研究中国音乐史中的作用。</a:t>
            </a:r>
            <a:r>
              <a:rPr lang="en-US" altLang="zh-CN" sz="2600" dirty="0">
                <a:solidFill>
                  <a:srgbClr val="C00000"/>
                </a:solidFill>
                <a:latin typeface="宋体"/>
                <a:ea typeface="华文细黑"/>
                <a:cs typeface="Times New Roman"/>
              </a:rPr>
              <a:t>“</a:t>
            </a:r>
            <a:r>
              <a:rPr lang="zh-CN" altLang="zh-CN" sz="2600" dirty="0">
                <a:solidFill>
                  <a:srgbClr val="C00000"/>
                </a:solidFill>
                <a:latin typeface="Times New Roman"/>
                <a:ea typeface="华文细黑"/>
                <a:cs typeface="Times New Roman"/>
              </a:rPr>
              <a:t>音乐史</a:t>
            </a:r>
            <a:r>
              <a:rPr lang="en-US" altLang="zh-CN" sz="2600" dirty="0">
                <a:solidFill>
                  <a:srgbClr val="C00000"/>
                </a:solidFill>
                <a:latin typeface="宋体"/>
                <a:ea typeface="华文细黑"/>
                <a:cs typeface="Times New Roman"/>
              </a:rPr>
              <a:t>”</a:t>
            </a:r>
            <a:r>
              <a:rPr lang="zh-CN" altLang="zh-CN" sz="2600" dirty="0">
                <a:solidFill>
                  <a:srgbClr val="C00000"/>
                </a:solidFill>
                <a:latin typeface="Times New Roman"/>
                <a:ea typeface="华文细黑"/>
                <a:cs typeface="Times New Roman"/>
              </a:rPr>
              <a:t>出现两次，表明论述对象。</a:t>
            </a:r>
            <a:r>
              <a:rPr lang="en-US" altLang="zh-CN" sz="2600" dirty="0">
                <a:solidFill>
                  <a:srgbClr val="C00000"/>
                </a:solidFill>
                <a:latin typeface="宋体"/>
                <a:ea typeface="华文细黑"/>
                <a:cs typeface="Times New Roman"/>
              </a:rPr>
              <a:t>“</a:t>
            </a:r>
            <a:r>
              <a:rPr lang="zh-CN" altLang="zh-CN" sz="2600" dirty="0">
                <a:solidFill>
                  <a:srgbClr val="C00000"/>
                </a:solidFill>
                <a:latin typeface="Times New Roman"/>
                <a:ea typeface="华文细黑"/>
                <a:cs typeface="Times New Roman"/>
              </a:rPr>
              <a:t>皆</a:t>
            </a:r>
            <a:r>
              <a:rPr lang="en-US" altLang="zh-CN" sz="2600" dirty="0">
                <a:solidFill>
                  <a:srgbClr val="C00000"/>
                </a:solidFill>
                <a:latin typeface="宋体"/>
                <a:ea typeface="华文细黑"/>
                <a:cs typeface="Times New Roman"/>
              </a:rPr>
              <a:t>”</a:t>
            </a:r>
            <a:r>
              <a:rPr lang="zh-CN" altLang="zh-CN" sz="2600" dirty="0">
                <a:solidFill>
                  <a:srgbClr val="C00000"/>
                </a:solidFill>
                <a:latin typeface="Times New Roman"/>
                <a:ea typeface="华文细黑"/>
                <a:cs typeface="Times New Roman"/>
              </a:rPr>
              <a:t>，全部；</a:t>
            </a:r>
            <a:r>
              <a:rPr lang="en-US" altLang="zh-CN" sz="2600" dirty="0">
                <a:solidFill>
                  <a:srgbClr val="C00000"/>
                </a:solidFill>
                <a:latin typeface="宋体"/>
                <a:ea typeface="华文细黑"/>
                <a:cs typeface="Times New Roman"/>
              </a:rPr>
              <a:t>“</a:t>
            </a:r>
            <a:r>
              <a:rPr lang="zh-CN" altLang="zh-CN" sz="2600" dirty="0">
                <a:solidFill>
                  <a:srgbClr val="C00000"/>
                </a:solidFill>
                <a:latin typeface="Times New Roman"/>
                <a:ea typeface="华文细黑"/>
                <a:cs typeface="Times New Roman"/>
              </a:rPr>
              <a:t>必</a:t>
            </a:r>
            <a:r>
              <a:rPr lang="en-US" altLang="zh-CN" sz="2600" dirty="0">
                <a:solidFill>
                  <a:srgbClr val="C00000"/>
                </a:solidFill>
                <a:latin typeface="宋体"/>
                <a:ea typeface="华文细黑"/>
                <a:cs typeface="Times New Roman"/>
              </a:rPr>
              <a:t>”“</a:t>
            </a:r>
            <a:r>
              <a:rPr lang="zh-CN" altLang="zh-CN" sz="2600" dirty="0">
                <a:solidFill>
                  <a:srgbClr val="C00000"/>
                </a:solidFill>
                <a:latin typeface="Times New Roman"/>
                <a:ea typeface="华文细黑"/>
                <a:cs typeface="Times New Roman"/>
              </a:rPr>
              <a:t>须</a:t>
            </a:r>
            <a:r>
              <a:rPr lang="en-US" altLang="zh-CN" sz="2600" dirty="0">
                <a:solidFill>
                  <a:srgbClr val="C00000"/>
                </a:solidFill>
                <a:latin typeface="宋体"/>
                <a:ea typeface="华文细黑"/>
                <a:cs typeface="Times New Roman"/>
              </a:rPr>
              <a:t>”</a:t>
            </a:r>
            <a:r>
              <a:rPr lang="zh-CN" altLang="zh-CN" sz="2600" dirty="0">
                <a:solidFill>
                  <a:srgbClr val="C00000"/>
                </a:solidFill>
                <a:latin typeface="Times New Roman"/>
                <a:ea typeface="华文细黑"/>
                <a:cs typeface="Times New Roman"/>
              </a:rPr>
              <a:t>，肯定。</a:t>
            </a:r>
            <a:endParaRPr lang="zh-CN" altLang="zh-CN" sz="2600" kern="100" dirty="0">
              <a:solidFill>
                <a:srgbClr val="C00000"/>
              </a:solidFill>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678142474"/>
              </p:ext>
            </p:extLst>
          </p:nvPr>
        </p:nvGraphicFramePr>
        <p:xfrm>
          <a:off x="541338" y="22225"/>
          <a:ext cx="8267700" cy="2979738"/>
        </p:xfrm>
        <a:graphic>
          <a:graphicData uri="http://schemas.openxmlformats.org/presentationml/2006/ole">
            <mc:AlternateContent xmlns:mc="http://schemas.openxmlformats.org/markup-compatibility/2006">
              <mc:Choice xmlns:v="urn:schemas-microsoft-com:vml" Requires="v">
                <p:oleObj spid="_x0000_s1049" name="文档" r:id="rId3" imgW="8265012" imgH="2983631" progId="Word.Document.12">
                  <p:embed/>
                </p:oleObj>
              </mc:Choice>
              <mc:Fallback>
                <p:oleObj name="文档" r:id="rId3" imgW="8265012" imgH="2983631" progId="Word.Document.12">
                  <p:embed/>
                  <p:pic>
                    <p:nvPicPr>
                      <p:cNvPr id="0" name=""/>
                      <p:cNvPicPr/>
                      <p:nvPr/>
                    </p:nvPicPr>
                    <p:blipFill>
                      <a:blip r:embed="rId4"/>
                      <a:stretch>
                        <a:fillRect/>
                      </a:stretch>
                    </p:blipFill>
                    <p:spPr>
                      <a:xfrm>
                        <a:off x="541338" y="22225"/>
                        <a:ext cx="8267700" cy="2979738"/>
                      </a:xfrm>
                      <a:prstGeom prst="rect">
                        <a:avLst/>
                      </a:prstGeom>
                    </p:spPr>
                  </p:pic>
                </p:oleObj>
              </mc:Fallback>
            </mc:AlternateContent>
          </a:graphicData>
        </a:graphic>
      </p:graphicFrame>
    </p:spTree>
    <p:extLst>
      <p:ext uri="{BB962C8B-B14F-4D97-AF65-F5344CB8AC3E}">
        <p14:creationId xmlns:p14="http://schemas.microsoft.com/office/powerpoint/2010/main" val="4033297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0988" y="54367"/>
            <a:ext cx="8682466" cy="4893647"/>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u="heavy" kern="100" dirty="0" smtClean="0">
                <a:latin typeface="Times New Roman"/>
                <a:ea typeface="华文细黑"/>
                <a:cs typeface="Times New Roman"/>
              </a:rPr>
              <a:t>中</a:t>
            </a:r>
            <a:r>
              <a:rPr lang="zh-CN" altLang="zh-CN" sz="2600" u="heavy" kern="100" dirty="0">
                <a:latin typeface="Times New Roman"/>
                <a:ea typeface="华文细黑"/>
                <a:cs typeface="Times New Roman"/>
              </a:rPr>
              <a:t>国是讲礼乐伦理秩序的文明大国</a:t>
            </a:r>
            <a:r>
              <a:rPr lang="zh-CN" altLang="zh-CN" sz="2600" kern="100" dirty="0">
                <a:latin typeface="Times New Roman"/>
                <a:ea typeface="华文细黑"/>
                <a:cs typeface="Times New Roman"/>
              </a:rPr>
              <a:t>。古书记大禹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以五声听治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，这一制度经夏商周继承完善，提升为普遍的礼乐伦理与礼乐世道秩序。《史记》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八书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礼书第一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乐书第二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。班固《汉书》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十志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中律历志、礼乐志等六大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皆在讲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礼乐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的渊源、哲理和治国治民的纲领作用。</a:t>
            </a:r>
            <a:endParaRPr lang="zh-CN" altLang="zh-CN" sz="1050" kern="100" dirty="0">
              <a:latin typeface="宋体"/>
              <a:cs typeface="Courier New"/>
            </a:endParaRPr>
          </a:p>
          <a:p>
            <a:pPr>
              <a:lnSpc>
                <a:spcPct val="150000"/>
              </a:lnSpc>
            </a:pPr>
            <a:r>
              <a:rPr lang="en-US" altLang="zh-CN" sz="2600" dirty="0" smtClean="0">
                <a:latin typeface="宋体"/>
                <a:ea typeface="华文细黑"/>
                <a:cs typeface="Times New Roman"/>
              </a:rPr>
              <a:t>    “</a:t>
            </a:r>
            <a:r>
              <a:rPr lang="zh-CN" altLang="zh-CN" sz="2600" dirty="0">
                <a:latin typeface="Times New Roman"/>
                <a:ea typeface="华文细黑"/>
                <a:cs typeface="Times New Roman"/>
              </a:rPr>
              <a:t>礼节民心，乐和民声，政以行之，刑以防之。礼乐刑政，四达而不悖，则王道备矣。</a:t>
            </a:r>
            <a:r>
              <a:rPr lang="en-US" altLang="zh-CN" sz="2600" dirty="0">
                <a:latin typeface="宋体"/>
                <a:ea typeface="华文细黑"/>
                <a:cs typeface="Times New Roman"/>
              </a:rPr>
              <a:t>”</a:t>
            </a:r>
            <a:r>
              <a:rPr lang="zh-CN" altLang="zh-CN" sz="2600" dirty="0">
                <a:latin typeface="Times New Roman"/>
                <a:ea typeface="华文细黑"/>
                <a:cs typeface="Times New Roman"/>
              </a:rPr>
              <a:t>在班固看来，孔子</a:t>
            </a:r>
            <a:r>
              <a:rPr lang="zh-CN" altLang="zh-CN" sz="2600" dirty="0" smtClean="0">
                <a:latin typeface="Times New Roman"/>
                <a:ea typeface="华文细黑"/>
                <a:cs typeface="Times New Roman"/>
              </a:rPr>
              <a:t>所</a:t>
            </a:r>
            <a:endParaRPr lang="zh-CN" altLang="zh-CN" sz="2600" kern="100" dirty="0">
              <a:latin typeface="宋体"/>
              <a:cs typeface="Courier New"/>
            </a:endParaRPr>
          </a:p>
        </p:txBody>
      </p:sp>
    </p:spTree>
    <p:extLst>
      <p:ext uri="{BB962C8B-B14F-4D97-AF65-F5344CB8AC3E}">
        <p14:creationId xmlns:p14="http://schemas.microsoft.com/office/powerpoint/2010/main" val="1346907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971" y="222483"/>
            <a:ext cx="8596501" cy="4293483"/>
          </a:xfrm>
          <a:prstGeom prst="rect">
            <a:avLst/>
          </a:prstGeom>
          <a:noFill/>
        </p:spPr>
        <p:txBody>
          <a:bodyPr wrap="square" rtlCol="0">
            <a:spAutoFit/>
          </a:bodyPr>
          <a:lstStyle/>
          <a:p>
            <a:pPr algn="just">
              <a:lnSpc>
                <a:spcPct val="150000"/>
              </a:lnSpc>
              <a:spcAft>
                <a:spcPts val="0"/>
              </a:spcAft>
            </a:pPr>
            <a:r>
              <a:rPr lang="zh-CN" altLang="zh-CN" sz="2600" dirty="0" smtClean="0">
                <a:latin typeface="Times New Roman"/>
                <a:ea typeface="华文细黑"/>
                <a:cs typeface="Times New Roman"/>
              </a:rPr>
              <a:t>教</a:t>
            </a:r>
            <a:r>
              <a:rPr lang="en-US" altLang="zh-CN" sz="2600" dirty="0">
                <a:latin typeface="宋体"/>
                <a:ea typeface="华文细黑"/>
                <a:cs typeface="Times New Roman"/>
              </a:rPr>
              <a:t>“</a:t>
            </a:r>
            <a:r>
              <a:rPr lang="zh-CN" altLang="zh-CN" sz="2600" dirty="0">
                <a:latin typeface="Times New Roman"/>
                <a:ea typeface="华文细黑"/>
                <a:cs typeface="Times New Roman"/>
              </a:rPr>
              <a:t>六经</a:t>
            </a:r>
            <a:r>
              <a:rPr lang="en-US" altLang="zh-CN" sz="2600" dirty="0">
                <a:latin typeface="宋体"/>
                <a:ea typeface="华文细黑"/>
                <a:cs typeface="Times New Roman"/>
              </a:rPr>
              <a:t>”</a:t>
            </a:r>
            <a:r>
              <a:rPr lang="zh-CN" altLang="zh-CN" sz="2600" dirty="0">
                <a:latin typeface="Times New Roman"/>
                <a:ea typeface="华文细黑"/>
                <a:cs typeface="Times New Roman"/>
              </a:rPr>
              <a:t>，本质上都是在教化</a:t>
            </a:r>
            <a:r>
              <a:rPr lang="en-US" altLang="zh-CN" sz="2600" dirty="0">
                <a:latin typeface="宋体"/>
                <a:ea typeface="华文细黑"/>
                <a:cs typeface="Times New Roman"/>
              </a:rPr>
              <a:t>“</a:t>
            </a:r>
            <a:r>
              <a:rPr lang="zh-CN" altLang="zh-CN" sz="2600" dirty="0">
                <a:latin typeface="Times New Roman"/>
                <a:ea typeface="华文细黑"/>
                <a:cs typeface="Times New Roman"/>
              </a:rPr>
              <a:t>礼乐</a:t>
            </a:r>
            <a:r>
              <a:rPr lang="en-US" altLang="zh-CN" sz="2600" dirty="0">
                <a:latin typeface="宋体"/>
                <a:ea typeface="华文细黑"/>
                <a:cs typeface="Times New Roman"/>
              </a:rPr>
              <a:t>”</a:t>
            </a:r>
            <a:r>
              <a:rPr lang="zh-CN" altLang="zh-CN" sz="2600" dirty="0">
                <a:latin typeface="Times New Roman"/>
                <a:ea typeface="华文细黑"/>
                <a:cs typeface="Times New Roman"/>
              </a:rPr>
              <a:t>与</a:t>
            </a:r>
            <a:r>
              <a:rPr lang="en-US" altLang="zh-CN" sz="2600" dirty="0">
                <a:latin typeface="宋体"/>
                <a:ea typeface="华文细黑"/>
                <a:cs typeface="Times New Roman"/>
              </a:rPr>
              <a:t>“</a:t>
            </a:r>
            <a:r>
              <a:rPr lang="zh-CN" altLang="zh-CN" sz="2600" dirty="0">
                <a:latin typeface="Times New Roman"/>
                <a:ea typeface="华文细黑"/>
                <a:cs typeface="Times New Roman"/>
              </a:rPr>
              <a:t>行</a:t>
            </a:r>
            <a:r>
              <a:rPr lang="en-US" altLang="zh-CN" sz="2600" dirty="0">
                <a:latin typeface="宋体"/>
                <a:ea typeface="华文细黑"/>
                <a:cs typeface="Times New Roman"/>
              </a:rPr>
              <a:t>”“</a:t>
            </a:r>
            <a:r>
              <a:rPr lang="zh-CN" altLang="zh-CN" sz="2600" dirty="0">
                <a:latin typeface="Times New Roman"/>
                <a:ea typeface="华文细黑"/>
                <a:cs typeface="Times New Roman"/>
              </a:rPr>
              <a:t>政</a:t>
            </a:r>
            <a:r>
              <a:rPr lang="en-US" altLang="zh-CN" sz="2600" dirty="0" smtClean="0">
                <a:latin typeface="宋体"/>
                <a:ea typeface="华文细黑"/>
                <a:cs typeface="Times New Roman"/>
              </a:rPr>
              <a:t>”</a:t>
            </a:r>
            <a:br>
              <a:rPr lang="en-US" altLang="zh-CN" sz="2600" dirty="0" smtClean="0">
                <a:latin typeface="宋体"/>
                <a:ea typeface="华文细黑"/>
                <a:cs typeface="Times New Roman"/>
              </a:rPr>
            </a:br>
            <a:r>
              <a:rPr lang="en-US" altLang="zh-CN" sz="2600" dirty="0" smtClean="0">
                <a:latin typeface="宋体"/>
                <a:ea typeface="华文细黑"/>
                <a:cs typeface="Times New Roman"/>
              </a:rPr>
              <a:t>“</a:t>
            </a:r>
            <a:r>
              <a:rPr lang="zh-CN" altLang="zh-CN" sz="2600" dirty="0">
                <a:latin typeface="Times New Roman"/>
                <a:ea typeface="华文细黑"/>
                <a:cs typeface="Times New Roman"/>
              </a:rPr>
              <a:t>世</a:t>
            </a:r>
            <a:r>
              <a:rPr lang="en-US" altLang="zh-CN" sz="2600" dirty="0">
                <a:latin typeface="宋体"/>
                <a:ea typeface="华文细黑"/>
                <a:cs typeface="Times New Roman"/>
              </a:rPr>
              <a:t>”</a:t>
            </a:r>
            <a:r>
              <a:rPr lang="zh-CN" altLang="zh-CN" sz="2600" dirty="0">
                <a:latin typeface="Times New Roman"/>
                <a:ea typeface="华文细黑"/>
                <a:cs typeface="Times New Roman"/>
              </a:rPr>
              <a:t>等的紧密关系，即：</a:t>
            </a:r>
            <a:r>
              <a:rPr lang="en-US" altLang="zh-CN" sz="2600" dirty="0">
                <a:latin typeface="宋体"/>
                <a:ea typeface="华文细黑"/>
                <a:cs typeface="Times New Roman"/>
              </a:rPr>
              <a:t>“</a:t>
            </a:r>
            <a:r>
              <a:rPr lang="zh-CN" altLang="zh-CN" sz="2600" dirty="0">
                <a:latin typeface="Times New Roman"/>
                <a:ea typeface="华文细黑"/>
                <a:cs typeface="Times New Roman"/>
              </a:rPr>
              <a:t>六经之道同归，而礼乐之用为急。</a:t>
            </a:r>
            <a:r>
              <a:rPr lang="en-US" altLang="zh-CN" sz="2600" dirty="0">
                <a:latin typeface="宋体"/>
                <a:ea typeface="华文细黑"/>
                <a:cs typeface="Times New Roman"/>
              </a:rPr>
              <a:t>……</a:t>
            </a:r>
            <a:r>
              <a:rPr lang="zh-CN" altLang="zh-CN" sz="2600" dirty="0">
                <a:latin typeface="Times New Roman"/>
                <a:ea typeface="华文细黑"/>
                <a:cs typeface="Times New Roman"/>
              </a:rPr>
              <a:t>所以通神明、立人伦、正性情，节万事者也。</a:t>
            </a:r>
            <a:r>
              <a:rPr lang="en-US" altLang="zh-CN" sz="2600" dirty="0">
                <a:latin typeface="宋体"/>
                <a:ea typeface="华文细黑"/>
                <a:cs typeface="Times New Roman"/>
              </a:rPr>
              <a:t>”</a:t>
            </a:r>
            <a:r>
              <a:rPr lang="zh-CN" altLang="zh-CN" sz="2600" u="heavy" dirty="0">
                <a:latin typeface="Times New Roman"/>
                <a:ea typeface="华文细黑"/>
                <a:cs typeface="Times New Roman"/>
              </a:rPr>
              <a:t>礼乐伦理成为中华文明的基本价值取向之一</a:t>
            </a:r>
            <a:r>
              <a:rPr lang="zh-CN" altLang="zh-CN" sz="2600" u="heavy" dirty="0" smtClean="0">
                <a:latin typeface="Times New Roman"/>
                <a:ea typeface="华文细黑"/>
                <a:cs typeface="Times New Roman"/>
              </a:rPr>
              <a:t>。</a:t>
            </a:r>
            <a:endParaRPr lang="en-US" altLang="zh-CN" sz="2600" u="heavy" dirty="0" smtClean="0">
              <a:latin typeface="Times New Roman"/>
              <a:ea typeface="华文细黑"/>
              <a:cs typeface="Times New Roman"/>
            </a:endParaRPr>
          </a:p>
          <a:p>
            <a:pPr algn="just">
              <a:lnSpc>
                <a:spcPct val="150000"/>
              </a:lnSpc>
              <a:spcAft>
                <a:spcPts val="0"/>
              </a:spcAft>
            </a:pPr>
            <a:r>
              <a:rPr lang="zh-CN" altLang="zh-CN" sz="2600" dirty="0">
                <a:solidFill>
                  <a:srgbClr val="C00000"/>
                </a:solidFill>
                <a:latin typeface="Times New Roman"/>
                <a:ea typeface="华文细黑"/>
                <a:cs typeface="Times New Roman"/>
              </a:rPr>
              <a:t>第二、三段的画线句为中心句、总结句，介绍中华文明的基本价值特点是礼乐伦理。同时紧承第一段，讲明</a:t>
            </a:r>
            <a:r>
              <a:rPr lang="en-US" altLang="zh-CN" sz="2600" dirty="0">
                <a:solidFill>
                  <a:srgbClr val="C00000"/>
                </a:solidFill>
                <a:latin typeface="宋体"/>
                <a:ea typeface="华文细黑"/>
                <a:cs typeface="Times New Roman"/>
              </a:rPr>
              <a:t>“</a:t>
            </a:r>
            <a:r>
              <a:rPr lang="zh-CN" altLang="zh-CN" sz="2600" dirty="0">
                <a:solidFill>
                  <a:srgbClr val="C00000"/>
                </a:solidFill>
                <a:latin typeface="Times New Roman"/>
                <a:ea typeface="华文细黑"/>
                <a:cs typeface="Times New Roman"/>
              </a:rPr>
              <a:t>寻宝</a:t>
            </a:r>
            <a:r>
              <a:rPr lang="en-US" altLang="zh-CN" sz="2600" dirty="0">
                <a:solidFill>
                  <a:srgbClr val="C00000"/>
                </a:solidFill>
                <a:latin typeface="宋体"/>
                <a:ea typeface="华文细黑"/>
                <a:cs typeface="Times New Roman"/>
              </a:rPr>
              <a:t>”</a:t>
            </a:r>
            <a:r>
              <a:rPr lang="zh-CN" altLang="zh-CN" sz="2600" dirty="0">
                <a:solidFill>
                  <a:srgbClr val="C00000"/>
                </a:solidFill>
                <a:latin typeface="Times New Roman"/>
                <a:ea typeface="华文细黑"/>
                <a:cs typeface="Times New Roman"/>
              </a:rPr>
              <a:t>的理由。</a:t>
            </a:r>
            <a:endParaRPr lang="zh-CN" altLang="zh-CN" sz="2600" kern="100" dirty="0">
              <a:solidFill>
                <a:srgbClr val="C00000"/>
              </a:solidFill>
              <a:latin typeface="宋体"/>
              <a:cs typeface="Courier New"/>
            </a:endParaRPr>
          </a:p>
        </p:txBody>
      </p:sp>
    </p:spTree>
    <p:extLst>
      <p:ext uri="{BB962C8B-B14F-4D97-AF65-F5344CB8AC3E}">
        <p14:creationId xmlns:p14="http://schemas.microsoft.com/office/powerpoint/2010/main" val="4140292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6705" y="733866"/>
            <a:ext cx="8511387" cy="4293483"/>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乐者，音之所由生也。其本在人心之感于物也。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这是讲音乐美的产生与接受都与创作者及受众心境相关。又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治世之音安以乐，其政和；乱世之音怨以怒，其政乖；亡国之音哀以思，其民困。声音之道，与政通矣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知音而不知乐者，众庶是也；唯君子为能知乐。是故，审声以知音，审音以知乐，审乐以知政。而治道备矣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先王之制礼</a:t>
            </a:r>
            <a:r>
              <a:rPr lang="zh-CN" altLang="zh-CN" sz="2600" kern="100" dirty="0" smtClean="0">
                <a:latin typeface="Times New Roman"/>
                <a:ea typeface="华文细黑"/>
                <a:cs typeface="Times New Roman"/>
              </a:rPr>
              <a:t>乐</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49640349"/>
              </p:ext>
            </p:extLst>
          </p:nvPr>
        </p:nvGraphicFramePr>
        <p:xfrm>
          <a:off x="479425" y="53975"/>
          <a:ext cx="7994650" cy="1385888"/>
        </p:xfrm>
        <a:graphic>
          <a:graphicData uri="http://schemas.openxmlformats.org/presentationml/2006/ole">
            <mc:AlternateContent xmlns:mc="http://schemas.openxmlformats.org/markup-compatibility/2006">
              <mc:Choice xmlns:v="urn:schemas-microsoft-com:vml" Requires="v">
                <p:oleObj spid="_x0000_s2072" name="文档" r:id="rId3" imgW="7992978" imgH="1388708" progId="Word.Document.12">
                  <p:embed/>
                </p:oleObj>
              </mc:Choice>
              <mc:Fallback>
                <p:oleObj name="文档" r:id="rId3" imgW="7992978" imgH="1388708" progId="Word.Document.12">
                  <p:embed/>
                  <p:pic>
                    <p:nvPicPr>
                      <p:cNvPr id="0" name=""/>
                      <p:cNvPicPr/>
                      <p:nvPr/>
                    </p:nvPicPr>
                    <p:blipFill>
                      <a:blip r:embed="rId4"/>
                      <a:stretch>
                        <a:fillRect/>
                      </a:stretch>
                    </p:blipFill>
                    <p:spPr>
                      <a:xfrm>
                        <a:off x="479425" y="53975"/>
                        <a:ext cx="7994650" cy="1385888"/>
                      </a:xfrm>
                      <a:prstGeom prst="rect">
                        <a:avLst/>
                      </a:prstGeom>
                    </p:spPr>
                  </p:pic>
                </p:oleObj>
              </mc:Fallback>
            </mc:AlternateContent>
          </a:graphicData>
        </a:graphic>
      </p:graphicFrame>
    </p:spTree>
    <p:extLst>
      <p:ext uri="{BB962C8B-B14F-4D97-AF65-F5344CB8AC3E}">
        <p14:creationId xmlns:p14="http://schemas.microsoft.com/office/powerpoint/2010/main" val="12683671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2238</TotalTime>
  <Words>5113</Words>
  <Application>Microsoft Office PowerPoint</Application>
  <PresentationFormat>全屏显示(16:9)</PresentationFormat>
  <Paragraphs>198</Paragraphs>
  <Slides>49</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49</vt:i4>
      </vt:variant>
    </vt:vector>
  </HeadingPairs>
  <TitlesOfParts>
    <vt:vector size="51"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181</cp:revision>
  <dcterms:created xsi:type="dcterms:W3CDTF">2014-12-15T01:46:29Z</dcterms:created>
  <dcterms:modified xsi:type="dcterms:W3CDTF">2015-04-14T03:55:41Z</dcterms:modified>
</cp:coreProperties>
</file>