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83" r:id="rId2"/>
    <p:sldId id="1084" r:id="rId3"/>
    <p:sldId id="1085" r:id="rId4"/>
    <p:sldId id="1086" r:id="rId5"/>
    <p:sldId id="1105" r:id="rId6"/>
    <p:sldId id="1106" r:id="rId7"/>
    <p:sldId id="1107" r:id="rId8"/>
    <p:sldId id="1108" r:id="rId9"/>
    <p:sldId id="1109" r:id="rId10"/>
    <p:sldId id="1110" r:id="rId11"/>
    <p:sldId id="1111" r:id="rId12"/>
    <p:sldId id="1112" r:id="rId13"/>
    <p:sldId id="1113" r:id="rId14"/>
    <p:sldId id="1093" r:id="rId15"/>
    <p:sldId id="1094" r:id="rId16"/>
    <p:sldId id="1095" r:id="rId17"/>
    <p:sldId id="1096" r:id="rId18"/>
    <p:sldId id="1097" r:id="rId19"/>
    <p:sldId id="1114" r:id="rId20"/>
    <p:sldId id="1098" r:id="rId21"/>
    <p:sldId id="1099" r:id="rId22"/>
    <p:sldId id="1115" r:id="rId23"/>
    <p:sldId id="1100" r:id="rId24"/>
    <p:sldId id="1101" r:id="rId25"/>
    <p:sldId id="1104" r:id="rId26"/>
    <p:sldId id="1102" r:id="rId27"/>
    <p:sldId id="1116" r:id="rId28"/>
    <p:sldId id="381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75214" autoAdjust="0"/>
  </p:normalViewPr>
  <p:slideViewPr>
    <p:cSldViewPr>
      <p:cViewPr>
        <p:scale>
          <a:sx n="100" d="100"/>
          <a:sy n="100" d="100"/>
        </p:scale>
        <p:origin x="-2118" y="-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文语\2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7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0567" y="2139702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考点三　语言得体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8844" y="3003798"/>
            <a:ext cx="55194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人分对象，境分场合</a:t>
            </a:r>
            <a:r>
              <a:rPr lang="zh-CN" altLang="zh-CN" sz="2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，语分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敬谦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577592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000" dirty="0">
                <a:solidFill>
                  <a:schemeClr val="bg1">
                    <a:lumMod val="65000"/>
                  </a:schemeClr>
                </a:solidFill>
                <a:latin typeface="方正中等线简体" pitchFamily="65" charset="-122"/>
                <a:ea typeface="方正中等线简体" pitchFamily="65" charset="-122"/>
              </a:rPr>
              <a:t>第二章　语言表达和运用</a:t>
            </a:r>
            <a:endParaRPr lang="zh-CN" altLang="en-US" sz="3000" dirty="0">
              <a:solidFill>
                <a:schemeClr val="bg1">
                  <a:lumMod val="65000"/>
                </a:schemeClr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1410" y="44968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语言文字运用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822" y="339502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在某班宣传交通文明的文艺节目中，李华扮演的志愿者对路萍扮演的违规行人进行了耐心劝导。下面是表演的对话片段，请补写出其中的空缺部分。要求：符合情境，简明得体，正确使用标点符号。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李华：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路萍：哟，红灯啊？我没注意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李华：阿姨，您看，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28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872" y="630724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路萍：嗯，是不该跟着别人抢。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李华：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 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Courier New"/>
              </a:rPr>
              <a:t>     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路萍：小伙子，你讲的在理。下次我会注意的。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李华：谢谢您，再见！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路萍：也谢谢你，再见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6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872" y="683375"/>
            <a:ext cx="8597865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本题考查语言表达简明、连贯、得体的能力。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处，后文路萍的语言提示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处的主要内容应是责问路萍闯红灯，但表达要委婉、得体。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处，根据下文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是不该跟着别人抢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，提示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处是关于抢红灯的话题，谈抢红灯的害处。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处，继续上文抢红灯的话题，结合后文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你讲的在理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说明此处应是谈遵守交通规则、不抢红灯的好处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97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882" y="774740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阿姨，您好！刚才是红灯，您怎么就过来了？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跟车抢红灯，多危险啊！再说，大家这样抢红灯，也容易影响交通；这不，堵上了。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人人遵守交通规则，大家出行才会安全、顺畅。阿姨，您看我的话对吗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4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796082"/>
            <a:ext cx="8262379" cy="24237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45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命题探究及备考启示</a:t>
            </a:r>
            <a:endParaRPr lang="zh-CN" altLang="zh-CN" sz="2800" b="1" kern="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新课标卷得体题命题有何特点？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(1)</a:t>
            </a:r>
            <a:r>
              <a:rPr lang="zh-CN" altLang="en-US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属于轮考点，甚至是潜在考点。</a:t>
            </a:r>
          </a:p>
          <a:p>
            <a:pPr lvl="0" algn="just">
              <a:lnSpc>
                <a:spcPts val="4500"/>
              </a:lnSpc>
            </a:pP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(2)</a:t>
            </a:r>
            <a:r>
              <a:rPr lang="zh-CN" altLang="en-US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题型为主观题，以语段修改为主</a:t>
            </a:r>
            <a:r>
              <a:rPr lang="zh-CN" altLang="en-US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134" y="538525"/>
            <a:ext cx="8439330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新课标卷得体题的命题特点对于我们复习备考来说有何启示？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语言得体是一个动态的过程，贵在实践。复习的内容主要放在掌握得体的要求、尤其是敬谦语上，贵在实践中运用。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重点练好语言修改题型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90749" y="4578937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35496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　掌握语言得体的要求和答题方法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47" y="796036"/>
            <a:ext cx="876929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一、语言得体要求</a:t>
            </a:r>
            <a:endParaRPr lang="zh-CN" altLang="zh-CN" sz="1050" kern="100" dirty="0" smtClean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用语要看对象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说话写文章，首先要看对象，即考虑谁是听话者、阅读者，要充分考虑对象的特征，诸如性别、年龄、职业、身份、文化、性格、气质、爱好，甚至禁忌等等。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说话写文章要看对象，还要注意尊称、谦称和习惯用语。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一些传统而现在仍在用的文明习惯语也应记住。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99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892" y="176436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用语要看场合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用语包括说话、写文章、书写标语等。俗话说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到什么山上唱什么歌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说的就是要注意在不同的场合说不同的话。一般来说，在庄重的场合，用语要庄重、规范，应用典范的书面语，而不能用拉家常的口吻和语气；在公共场合，用语要准确、扼要，话题要集中，经常使用自然、亲切、灵活的语言，并尽量用口语。同样的话，在不同的时间内，也应有不同的说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4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3103"/>
            <a:ext cx="8769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用语要注意语体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来说，不同的文体应有与之相适应的语体，而不同的语体又常常表现出不同的语体色彩和语体特征，如文艺语体要具有形象性，科学语体要具有精确性和严密性，政论语体要具有逻辑性和鼓动性，公文语体要准确、简洁和程式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用语要考虑目的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同一内容，因不同的表达目的，在内容取舍和侧重点方面也应有所不同。例如，同是一个文具盒，如果你是推销商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75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39" y="1134765"/>
            <a:ext cx="8769291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向人介绍这种产品时，你应该强调这种文具盒造型精美、功能多、价格低；如果你丢失了这个文具盒想拟一则寻物启事，则要强调这个文具盒的颜色、形状、材料以及盒内的文具等。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76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504972" y="1537357"/>
            <a:ext cx="5171484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en-US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精做高考真题，把握复习方向</a:t>
            </a:r>
            <a:endParaRPr lang="zh-CN" altLang="en-US" sz="2600" dirty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27" name="Text Box 5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462845" y="2298958"/>
            <a:ext cx="5494023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en-US" sz="26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掌握语言得体的要求和答题方法</a:t>
            </a:r>
          </a:p>
        </p:txBody>
      </p:sp>
    </p:spTree>
    <p:extLst>
      <p:ext uri="{BB962C8B-B14F-4D97-AF65-F5344CB8AC3E}">
        <p14:creationId xmlns:p14="http://schemas.microsoft.com/office/powerpoint/2010/main" val="4261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386" y="413682"/>
            <a:ext cx="8856984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二、答题方法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下列交际语言最为得体的一项是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一位同学在讨论会上说：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像孙老师这样快要退休的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老师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在为培养我们而略尽绵薄之力，我们深感荣光。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一位同学在班上的学习方法交流会上说：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我殷切期望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不当的同学调整心态，改进方法，取得佳绩。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55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417" y="167955"/>
            <a:ext cx="8769291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某报社的记者写给一位校长的便条：您来信约我莅临贵校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采访，我乐意。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某经理在部门工作分析会上作报告，最后总结说：这只是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我的浅知拙见，如有不当，敬请批评指正。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略尽绵薄之力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表示尽力，是谦辞，不可用于评价对方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殷切期望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多用于长辈对晚辈或领导对下属，用于同学之间不合适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5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417" y="1037463"/>
            <a:ext cx="8769291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莅临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特用于下级对上级的光临，属于客套的书面语，用在此处不合适。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57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88162"/>
            <a:ext cx="8769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下面这段文字有五处用词不当，请指出并改正，使文段语言得体，逻辑严密。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领导的机器人创新团队获得一等奖的事情传来，我顷刻止不住流下了眼泪。在完成这个项目的过程中，他们遇到过许多技术难关，就在前天还出现了突发情况，预想当天要完成的综合性运行检验无法进行。但整个团队通宵鏖战，用力攻坚，终于解决了问题。我为他们的成功而骄傲，更为他们面对难点的坚韧不拔的精神而感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0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811" y="390292"/>
            <a:ext cx="8793025" cy="421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本题考查词语的使用。本着语言得体与逻辑严密的要求，第一句中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事情传来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搭配不当，应将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事情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消息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喜讯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顷刻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用在这里不合逻辑，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顷刻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指极短的时间，多用于写天气或行动，且从语境来看，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流下了眼泪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说的是过去的事，用于叙述过去的事情多用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顿时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。第二句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预想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指事先料想，事前推想，重在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想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，不合语境，这里应是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本来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原本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之意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第三句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用力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86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291" y="210657"/>
            <a:ext cx="870596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使劲，根据语境，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攻坚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是花精力、下功夫的事情，因此应改为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努力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。最后一句中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难点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使用有误，一是语言不得体，二是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面对难点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搭配不当，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难点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困难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事情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喜讯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顷刻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顿时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预想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原本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努力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难点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困难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91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9" y="122520"/>
            <a:ext cx="8769291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五审五改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一看对象，审尊卑长幼是否得体，改换敬谦辞，做到敬谦辞使用不错位。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二看场合，审合不合氛围，改逆性悖理的语句为顺情顺理的语句。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三看感情，审褒贬误用词，改换褒贬词语，该褒不贬，该贬不褒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4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987" y="1131590"/>
            <a:ext cx="876929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看语体，审不伦不类、文白不得体，该用口语用口语，该用书面语用书面语。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五看劝诫语，审有无人文关怀，改粗俗浅陋语为温情关怀语。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390749" y="4578937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7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3282" y="2030090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B0F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28570" y="3311355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标题 1"/>
          <p:cNvSpPr txBox="1">
            <a:spLocks/>
          </p:cNvSpPr>
          <p:nvPr/>
        </p:nvSpPr>
        <p:spPr>
          <a:xfrm>
            <a:off x="2627784" y="2596608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35496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　精做高考真题，把握复习方向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17" y="795933"/>
            <a:ext cx="8945554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[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考点要求</a:t>
            </a: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]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语言表达得体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(2009·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宁夏、海南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下面一则文稿在表达上有五处不妥当，请指出并改正。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　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为提高电话网的通讯能力，我公司将对辖区电话局的交换机进行升级改造，现依据《中华人民共和国电信条例》，将有关事项宣布如下：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1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8560" y="28228"/>
            <a:ext cx="8858389" cy="50677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敝工程将于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时施工，在此期间会影响青山区电话用户的正常通话。交换机升级后，用户原有的一些业务功能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如闹钟、呼叫转移等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需要重新设置；热线和呼出限制的设置方法也有变化。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如有疑问，欢迎提出。本公司客服电话：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87654321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对工程施工给贵用户造成的不便，我们深表不安。请予理解和支持。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天网通信有限公司青山分公司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日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58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7397" y="483518"/>
            <a:ext cx="8597865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宣布：传播消息，尤指通过报刊或其他群众宣传工具公开发布。在这里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宣布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不符合通告的用词习惯，应为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作为谦辞，用于与自己有关的事物，这里的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工程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不是和自己有关，不能用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提出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一词过于生硬，应改为相应的敬辞。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贵用户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虽然是敬辞，但在这里不伦不类。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一词用语过重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30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8829" y="1072282"/>
            <a:ext cx="8428453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宣布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通告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提出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垂询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贵用户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不安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歉意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61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822" y="166911"/>
            <a:ext cx="8597865" cy="48168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下面是某杂志编辑部收到的一封读者来信的部分内容，有五处用词不当，请指出并改正，要求修改后语言得体，语意连贯。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我是一位退休的先生，长期以来一直自费订阅贵刊。我之所以如此，除了它内容丰富、知识性强之外，也有一点就是它格调高雅。因为贵刊今年第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期刊载的《烟酒与健康》一文不仅与你们一贯的风格明显不合，况且还有一些科学性错误，让我大感意外。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25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822" y="32420"/>
            <a:ext cx="8597865" cy="5066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本题考查内容涉及用词错误、衔接不当、关联词语使用不当、语言不得体。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含有尊敬之意，一般用于称呼别人，不用于自己。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一般不用来称呼自己，应改为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医生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或其他职业性称谓。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，才能与前面的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意思相符。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后面的内容意思上与前面是转折关系，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况且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后面的内容意思上与前面是递进关系，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况且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应改为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81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6447" y="971699"/>
            <a:ext cx="8597865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一位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先生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医生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或其他职业性称谓，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还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不过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况且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而且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83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2350</TotalTime>
  <Words>1190</Words>
  <Application>Microsoft Office PowerPoint</Application>
  <PresentationFormat>全屏显示(16:9)</PresentationFormat>
  <Paragraphs>83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181</cp:revision>
  <dcterms:created xsi:type="dcterms:W3CDTF">2014-12-15T01:46:29Z</dcterms:created>
  <dcterms:modified xsi:type="dcterms:W3CDTF">2015-04-15T08:51:45Z</dcterms:modified>
</cp:coreProperties>
</file>