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6" r:id="rId48"/>
    <p:sldId id="307" r:id="rId49"/>
    <p:sldId id="30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264499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376868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203780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132465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21469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209089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117211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172143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392104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82814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CBE82A-4AEA-44E5-8C17-AA46292F7A77}" type="datetimeFigureOut">
              <a:rPr lang="zh-CN" altLang="en-US" smtClean="0"/>
              <a:t>2016-03-22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15536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E82A-4AEA-44E5-8C17-AA46292F7A77}" type="datetimeFigureOut">
              <a:rPr lang="zh-CN" altLang="en-US" smtClean="0"/>
              <a:t>2016-03-22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BD4EE-CBF0-44C5-AD3B-AA19859E86F0}" type="slidenum">
              <a:rPr lang="zh-CN" altLang="en-US" smtClean="0"/>
              <a:t>‹#›</a:t>
            </a:fld>
            <a:endParaRPr lang="zh-CN" altLang="en-US"/>
          </a:p>
        </p:txBody>
      </p:sp>
    </p:spTree>
    <p:extLst>
      <p:ext uri="{BB962C8B-B14F-4D97-AF65-F5344CB8AC3E}">
        <p14:creationId xmlns:p14="http://schemas.microsoft.com/office/powerpoint/2010/main" val="271105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340768"/>
            <a:ext cx="7772400" cy="1470025"/>
          </a:xfrm>
        </p:spPr>
        <p:txBody>
          <a:bodyPr>
            <a:normAutofit/>
          </a:bodyPr>
          <a:lstStyle/>
          <a:p>
            <a:r>
              <a:rPr lang="zh-CN" altLang="en-US" sz="5400" b="1" dirty="0" smtClean="0"/>
              <a:t>传  记  阅  读</a:t>
            </a:r>
            <a:endParaRPr lang="zh-CN" altLang="en-US" sz="5400"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75552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ws_1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90" y="1236637"/>
            <a:ext cx="8360229" cy="421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59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11560" y="260648"/>
            <a:ext cx="1261564"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4</a:t>
            </a:r>
            <a:r>
              <a:rPr lang="zh-CN" altLang="en-US" sz="2800" b="1" dirty="0">
                <a:solidFill>
                  <a:srgbClr val="000000"/>
                </a:solidFill>
                <a:latin typeface="Times New Roman" pitchFamily="18" charset="0"/>
              </a:rPr>
              <a:t>．引用</a:t>
            </a:r>
          </a:p>
        </p:txBody>
      </p:sp>
      <p:sp>
        <p:nvSpPr>
          <p:cNvPr id="33795" name="Text Box 3"/>
          <p:cNvSpPr txBox="1">
            <a:spLocks noChangeArrowheads="1"/>
          </p:cNvSpPr>
          <p:nvPr/>
        </p:nvSpPr>
        <p:spPr bwMode="auto">
          <a:xfrm>
            <a:off x="422911" y="908720"/>
            <a:ext cx="8353249" cy="15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601"/>
              </a:lnSpc>
            </a:pPr>
            <a:r>
              <a:rPr lang="en-US" altLang="zh-CN" b="1" dirty="0" smtClean="0"/>
              <a:t>	</a:t>
            </a:r>
            <a:r>
              <a:rPr lang="zh-CN" altLang="en-US" sz="2400" b="1" dirty="0" smtClean="0">
                <a:solidFill>
                  <a:srgbClr val="000000"/>
                </a:solidFill>
                <a:latin typeface="Times New Roman" pitchFamily="18" charset="0"/>
              </a:rPr>
              <a:t>在传记中，直接采用大量原始材料</a:t>
            </a:r>
            <a:r>
              <a:rPr lang="en-US" altLang="zh-CN" sz="2400" b="1" dirty="0" smtClean="0">
                <a:solidFill>
                  <a:srgbClr val="000000"/>
                </a:solidFill>
                <a:latin typeface="Times New Roman" pitchFamily="18" charset="0"/>
              </a:rPr>
              <a:t>——</a:t>
            </a:r>
            <a:r>
              <a:rPr lang="zh-CN" altLang="en-US" sz="2400" b="1" dirty="0" smtClean="0">
                <a:solidFill>
                  <a:srgbClr val="000000"/>
                </a:solidFill>
                <a:latin typeface="Times New Roman" pitchFamily="18" charset="0"/>
              </a:rPr>
              <a:t>引用，可以更好地</a:t>
            </a:r>
          </a:p>
          <a:p>
            <a:pPr eaLnBrk="1" hangingPunct="1">
              <a:lnSpc>
                <a:spcPts val="1010"/>
              </a:lnSpc>
            </a:pPr>
            <a:endParaRPr lang="zh-CN" altLang="en-US" sz="2400" b="1" dirty="0" smtClean="0">
              <a:solidFill>
                <a:srgbClr val="000000"/>
              </a:solidFill>
              <a:latin typeface="Times New Roman" pitchFamily="18" charset="0"/>
            </a:endParaRPr>
          </a:p>
          <a:p>
            <a:pPr eaLnBrk="1" hangingPunct="1">
              <a:lnSpc>
                <a:spcPts val="1010"/>
              </a:lnSpc>
            </a:pPr>
            <a:endParaRPr lang="zh-CN" altLang="en-US" sz="2400" b="1" dirty="0" smtClean="0">
              <a:solidFill>
                <a:srgbClr val="000000"/>
              </a:solidFill>
              <a:latin typeface="Times New Roman" pitchFamily="18" charset="0"/>
            </a:endParaRPr>
          </a:p>
          <a:p>
            <a:pPr eaLnBrk="1" hangingPunct="1">
              <a:lnSpc>
                <a:spcPts val="2525"/>
              </a:lnSpc>
            </a:pPr>
            <a:r>
              <a:rPr lang="zh-CN" altLang="en-US" sz="2400" b="1" dirty="0" smtClean="0">
                <a:solidFill>
                  <a:srgbClr val="000000"/>
                </a:solidFill>
                <a:latin typeface="Times New Roman" pitchFamily="18" charset="0"/>
              </a:rPr>
              <a:t>突出人物</a:t>
            </a:r>
            <a:r>
              <a:rPr lang="zh-CN" altLang="en-US" sz="2400" b="1" dirty="0" smtClean="0">
                <a:solidFill>
                  <a:srgbClr val="000000"/>
                </a:solidFill>
              </a:rPr>
              <a:t>的特点，揭示人物的精神面貌，对人物作出客观公正</a:t>
            </a:r>
          </a:p>
          <a:p>
            <a:pPr eaLnBrk="1" hangingPunct="1">
              <a:lnSpc>
                <a:spcPts val="1010"/>
              </a:lnSpc>
            </a:pPr>
            <a:endParaRPr lang="zh-CN" altLang="en-US" sz="2400" b="1" dirty="0" smtClean="0">
              <a:solidFill>
                <a:srgbClr val="000000"/>
              </a:solidFill>
            </a:endParaRPr>
          </a:p>
          <a:p>
            <a:pPr eaLnBrk="1" hangingPunct="1">
              <a:lnSpc>
                <a:spcPts val="1010"/>
              </a:lnSpc>
            </a:pPr>
            <a:endParaRPr lang="zh-CN" altLang="en-US" sz="2400" b="1" dirty="0" smtClean="0">
              <a:solidFill>
                <a:srgbClr val="000000"/>
              </a:solidFill>
            </a:endParaRPr>
          </a:p>
          <a:p>
            <a:pPr eaLnBrk="1" hangingPunct="1">
              <a:lnSpc>
                <a:spcPts val="2677"/>
              </a:lnSpc>
            </a:pPr>
            <a:r>
              <a:rPr lang="zh-CN" altLang="en-US" sz="2400" b="1" dirty="0" smtClean="0">
                <a:solidFill>
                  <a:srgbClr val="000000"/>
                </a:solidFill>
              </a:rPr>
              <a:t>的评价。</a:t>
            </a:r>
            <a:endParaRPr lang="en-US" altLang="zh-CN" sz="2400" b="1" dirty="0" smtClean="0">
              <a:solidFill>
                <a:srgbClr val="000000"/>
              </a:solidFill>
            </a:endParaRPr>
          </a:p>
        </p:txBody>
      </p:sp>
      <p:sp>
        <p:nvSpPr>
          <p:cNvPr id="2" name="矩形 1"/>
          <p:cNvSpPr/>
          <p:nvPr/>
        </p:nvSpPr>
        <p:spPr>
          <a:xfrm>
            <a:off x="323528" y="5301208"/>
            <a:ext cx="8424936" cy="1137106"/>
          </a:xfrm>
          <a:prstGeom prst="rect">
            <a:avLst/>
          </a:prstGeom>
        </p:spPr>
        <p:txBody>
          <a:bodyPr wrap="square">
            <a:spAutoFit/>
          </a:bodyPr>
          <a:lstStyle/>
          <a:p>
            <a:pPr>
              <a:lnSpc>
                <a:spcPct val="150000"/>
              </a:lnSpc>
            </a:pPr>
            <a:r>
              <a:rPr lang="zh-CN" altLang="en-US" sz="2400" b="1" dirty="0">
                <a:solidFill>
                  <a:srgbClr val="000000"/>
                </a:solidFill>
              </a:rPr>
              <a:t>③引用</a:t>
            </a:r>
            <a:r>
              <a:rPr lang="zh-CN" altLang="en-US" sz="2400" b="1" dirty="0">
                <a:solidFill>
                  <a:srgbClr val="FF0000"/>
                </a:solidFill>
                <a:effectLst>
                  <a:outerShdw blurRad="38100" dist="38100" dir="2700000" algn="tl">
                    <a:srgbClr val="000000">
                      <a:alpha val="43137"/>
                    </a:srgbClr>
                  </a:outerShdw>
                </a:effectLst>
              </a:rPr>
              <a:t>传主</a:t>
            </a:r>
            <a:r>
              <a:rPr lang="zh-CN" altLang="en-US" sz="2400" b="1" dirty="0">
                <a:solidFill>
                  <a:srgbClr val="000000"/>
                </a:solidFill>
              </a:rPr>
              <a:t>在书信、日记中的</a:t>
            </a:r>
            <a:r>
              <a:rPr lang="zh-CN" altLang="en-US" sz="2400" b="1" dirty="0">
                <a:solidFill>
                  <a:srgbClr val="FF0000"/>
                </a:solidFill>
                <a:effectLst>
                  <a:outerShdw blurRad="38100" dist="38100" dir="2700000" algn="tl">
                    <a:srgbClr val="000000">
                      <a:alpha val="43137"/>
                    </a:srgbClr>
                  </a:outerShdw>
                </a:effectLst>
              </a:rPr>
              <a:t>表白</a:t>
            </a:r>
            <a:r>
              <a:rPr lang="zh-CN" altLang="en-US" sz="2400" b="1" dirty="0">
                <a:solidFill>
                  <a:srgbClr val="000000"/>
                </a:solidFill>
              </a:rPr>
              <a:t>，可以印证作者的观点，也</a:t>
            </a:r>
            <a:r>
              <a:rPr lang="zh-CN" altLang="en-US" sz="2400" b="1" dirty="0" smtClean="0">
                <a:solidFill>
                  <a:srgbClr val="000000"/>
                </a:solidFill>
              </a:rPr>
              <a:t>可以</a:t>
            </a:r>
            <a:r>
              <a:rPr lang="zh-CN" altLang="en-US" sz="2400" b="1" dirty="0">
                <a:solidFill>
                  <a:srgbClr val="000000"/>
                </a:solidFill>
              </a:rPr>
              <a:t>使传记具有更为</a:t>
            </a:r>
            <a:r>
              <a:rPr lang="zh-CN" altLang="en-US" sz="2400" b="1" dirty="0">
                <a:solidFill>
                  <a:srgbClr val="00B0F0"/>
                </a:solidFill>
                <a:effectLst>
                  <a:outerShdw blurRad="38100" dist="38100" dir="2700000" algn="tl">
                    <a:srgbClr val="000000">
                      <a:alpha val="43137"/>
                    </a:srgbClr>
                  </a:outerShdw>
                </a:effectLst>
              </a:rPr>
              <a:t>真实感人</a:t>
            </a:r>
            <a:r>
              <a:rPr lang="zh-CN" altLang="en-US" sz="2400" b="1" dirty="0">
                <a:solidFill>
                  <a:srgbClr val="000000"/>
                </a:solidFill>
              </a:rPr>
              <a:t>的力量。</a:t>
            </a:r>
          </a:p>
        </p:txBody>
      </p:sp>
      <p:sp>
        <p:nvSpPr>
          <p:cNvPr id="3" name="矩形 2"/>
          <p:cNvSpPr/>
          <p:nvPr/>
        </p:nvSpPr>
        <p:spPr>
          <a:xfrm>
            <a:off x="336993" y="4365104"/>
            <a:ext cx="8424936" cy="646331"/>
          </a:xfrm>
          <a:prstGeom prst="rect">
            <a:avLst/>
          </a:prstGeom>
        </p:spPr>
        <p:txBody>
          <a:bodyPr wrap="square">
            <a:spAutoFit/>
          </a:bodyPr>
          <a:lstStyle/>
          <a:p>
            <a:pPr>
              <a:lnSpc>
                <a:spcPct val="150000"/>
              </a:lnSpc>
            </a:pPr>
            <a:r>
              <a:rPr lang="zh-CN" altLang="en-US" sz="2400" b="1" dirty="0">
                <a:solidFill>
                  <a:srgbClr val="000000"/>
                </a:solidFill>
              </a:rPr>
              <a:t>②引用</a:t>
            </a:r>
            <a:r>
              <a:rPr lang="zh-CN" altLang="en-US" sz="2400" b="1" dirty="0">
                <a:solidFill>
                  <a:srgbClr val="FF0000"/>
                </a:solidFill>
                <a:effectLst>
                  <a:outerShdw blurRad="38100" dist="38100" dir="2700000" algn="tl">
                    <a:srgbClr val="000000">
                      <a:alpha val="43137"/>
                    </a:srgbClr>
                  </a:outerShdw>
                </a:effectLst>
              </a:rPr>
              <a:t>故事</a:t>
            </a:r>
            <a:r>
              <a:rPr lang="zh-CN" altLang="en-US" sz="2400" b="1" dirty="0">
                <a:solidFill>
                  <a:srgbClr val="000000"/>
                </a:solidFill>
              </a:rPr>
              <a:t>，可以</a:t>
            </a:r>
            <a:r>
              <a:rPr lang="zh-CN" altLang="en-US" sz="2400" b="1" dirty="0">
                <a:solidFill>
                  <a:srgbClr val="002060"/>
                </a:solidFill>
                <a:effectLst>
                  <a:outerShdw blurRad="38100" dist="38100" dir="2700000" algn="tl">
                    <a:srgbClr val="000000">
                      <a:alpha val="43137"/>
                    </a:srgbClr>
                  </a:outerShdw>
                </a:effectLst>
              </a:rPr>
              <a:t>增强</a:t>
            </a:r>
            <a:r>
              <a:rPr lang="zh-CN" altLang="en-US" sz="2400" b="1" dirty="0">
                <a:solidFill>
                  <a:srgbClr val="000000"/>
                </a:solidFill>
              </a:rPr>
              <a:t>文章的</a:t>
            </a:r>
            <a:r>
              <a:rPr lang="zh-CN" altLang="en-US" sz="2400" b="1" dirty="0">
                <a:solidFill>
                  <a:srgbClr val="002060"/>
                </a:solidFill>
                <a:effectLst>
                  <a:outerShdw blurRad="38100" dist="38100" dir="2700000" algn="tl">
                    <a:srgbClr val="000000">
                      <a:alpha val="43137"/>
                    </a:srgbClr>
                  </a:outerShdw>
                </a:effectLst>
              </a:rPr>
              <a:t>活泼度</a:t>
            </a:r>
            <a:r>
              <a:rPr lang="zh-CN" altLang="en-US" sz="2400" b="1" dirty="0">
                <a:solidFill>
                  <a:srgbClr val="000000"/>
                </a:solidFill>
              </a:rPr>
              <a:t>，使文章更具有</a:t>
            </a:r>
            <a:r>
              <a:rPr lang="zh-CN" altLang="en-US" sz="2400" b="1" dirty="0">
                <a:solidFill>
                  <a:srgbClr val="002060"/>
                </a:solidFill>
                <a:effectLst>
                  <a:outerShdw blurRad="38100" dist="38100" dir="2700000" algn="tl">
                    <a:srgbClr val="000000">
                      <a:alpha val="43137"/>
                    </a:srgbClr>
                  </a:outerShdw>
                </a:effectLst>
              </a:rPr>
              <a:t>可读性</a:t>
            </a:r>
            <a:r>
              <a:rPr lang="zh-CN" altLang="en-US" sz="2400" b="1" dirty="0">
                <a:solidFill>
                  <a:srgbClr val="000000"/>
                </a:solidFill>
              </a:rPr>
              <a:t>。</a:t>
            </a:r>
            <a:endParaRPr lang="en-US" altLang="zh-CN" sz="2400" b="1" dirty="0">
              <a:solidFill>
                <a:srgbClr val="000000"/>
              </a:solidFill>
            </a:endParaRPr>
          </a:p>
        </p:txBody>
      </p:sp>
      <p:sp>
        <p:nvSpPr>
          <p:cNvPr id="4" name="矩形 3"/>
          <p:cNvSpPr/>
          <p:nvPr/>
        </p:nvSpPr>
        <p:spPr>
          <a:xfrm>
            <a:off x="422911" y="2852936"/>
            <a:ext cx="8294385" cy="1137106"/>
          </a:xfrm>
          <a:prstGeom prst="rect">
            <a:avLst/>
          </a:prstGeom>
        </p:spPr>
        <p:txBody>
          <a:bodyPr wrap="square">
            <a:spAutoFit/>
          </a:bodyPr>
          <a:lstStyle/>
          <a:p>
            <a:pPr>
              <a:lnSpc>
                <a:spcPct val="150000"/>
              </a:lnSpc>
            </a:pPr>
            <a:r>
              <a:rPr lang="zh-CN" altLang="en-US" sz="2400" b="1" dirty="0">
                <a:solidFill>
                  <a:srgbClr val="000000"/>
                </a:solidFill>
              </a:rPr>
              <a:t>①引用</a:t>
            </a:r>
            <a:r>
              <a:rPr lang="zh-CN" altLang="en-US" sz="2400" b="1" dirty="0">
                <a:solidFill>
                  <a:srgbClr val="FF0000"/>
                </a:solidFill>
                <a:effectLst>
                  <a:outerShdw blurRad="38100" dist="38100" dir="2700000" algn="tl">
                    <a:srgbClr val="000000">
                      <a:alpha val="43137"/>
                    </a:srgbClr>
                  </a:outerShdw>
                </a:effectLst>
              </a:rPr>
              <a:t>诗词</a:t>
            </a:r>
            <a:r>
              <a:rPr lang="zh-CN" altLang="en-US" sz="2400" b="1" dirty="0">
                <a:solidFill>
                  <a:srgbClr val="000000"/>
                </a:solidFill>
              </a:rPr>
              <a:t>，可以从</a:t>
            </a:r>
            <a:r>
              <a:rPr lang="zh-CN" altLang="en-US" sz="2400" b="1" dirty="0">
                <a:solidFill>
                  <a:srgbClr val="7030A0"/>
                </a:solidFill>
                <a:effectLst>
                  <a:outerShdw blurRad="38100" dist="38100" dir="2700000" algn="tl">
                    <a:srgbClr val="000000">
                      <a:alpha val="43137"/>
                    </a:srgbClr>
                  </a:outerShdw>
                </a:effectLst>
              </a:rPr>
              <a:t>侧面烘托和丰富传主的思想精神</a:t>
            </a:r>
            <a:r>
              <a:rPr lang="zh-CN" altLang="en-US" sz="2400" b="1" dirty="0">
                <a:solidFill>
                  <a:srgbClr val="000000"/>
                </a:solidFill>
              </a:rPr>
              <a:t>，使传记</a:t>
            </a:r>
            <a:r>
              <a:rPr lang="zh-CN" altLang="en-US" sz="2400" b="1" dirty="0" smtClean="0">
                <a:solidFill>
                  <a:srgbClr val="000000"/>
                </a:solidFill>
              </a:rPr>
              <a:t>呈现</a:t>
            </a:r>
            <a:r>
              <a:rPr lang="zh-CN" altLang="en-US" sz="2400" b="1" dirty="0">
                <a:solidFill>
                  <a:srgbClr val="000000"/>
                </a:solidFill>
              </a:rPr>
              <a:t>出一种</a:t>
            </a:r>
            <a:r>
              <a:rPr lang="zh-CN" altLang="en-US" sz="2400" b="1" dirty="0">
                <a:solidFill>
                  <a:srgbClr val="7030A0"/>
                </a:solidFill>
                <a:effectLst>
                  <a:outerShdw blurRad="38100" dist="38100" dir="2700000" algn="tl">
                    <a:srgbClr val="000000">
                      <a:alpha val="43137"/>
                    </a:srgbClr>
                  </a:outerShdw>
                </a:effectLst>
              </a:rPr>
              <a:t>古朴文雅</a:t>
            </a:r>
            <a:r>
              <a:rPr lang="zh-CN" altLang="en-US" sz="2400" b="1" dirty="0">
                <a:solidFill>
                  <a:srgbClr val="000000"/>
                </a:solidFill>
              </a:rPr>
              <a:t>的风格。</a:t>
            </a:r>
            <a:endParaRPr lang="en-US" altLang="zh-CN" sz="2400" b="1" dirty="0">
              <a:solidFill>
                <a:srgbClr val="000000"/>
              </a:solidFill>
            </a:endParaRPr>
          </a:p>
        </p:txBody>
      </p:sp>
    </p:spTree>
    <p:extLst>
      <p:ext uri="{BB962C8B-B14F-4D97-AF65-F5344CB8AC3E}">
        <p14:creationId xmlns:p14="http://schemas.microsoft.com/office/powerpoint/2010/main" val="40744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gtEl>
                                        <p:attrNameLst>
                                          <p:attrName>style.visibility</p:attrName>
                                        </p:attrNameLst>
                                      </p:cBhvr>
                                      <p:to>
                                        <p:strVal val="visible"/>
                                      </p:to>
                                    </p:set>
                                    <p:anim calcmode="lin" valueType="num">
                                      <p:cBhvr additive="base">
                                        <p:cTn id="13" dur="500" fill="hold"/>
                                        <p:tgtEl>
                                          <p:spTgt spid="33795"/>
                                        </p:tgtEl>
                                        <p:attrNameLst>
                                          <p:attrName>ppt_x</p:attrName>
                                        </p:attrNameLst>
                                      </p:cBhvr>
                                      <p:tavLst>
                                        <p:tav tm="0">
                                          <p:val>
                                            <p:strVal val="#ppt_x"/>
                                          </p:val>
                                        </p:tav>
                                        <p:tav tm="100000">
                                          <p:val>
                                            <p:strVal val="#ppt_x"/>
                                          </p:val>
                                        </p:tav>
                                      </p:tavLst>
                                    </p:anim>
                                    <p:anim calcmode="lin" valueType="num">
                                      <p:cBhvr additive="base">
                                        <p:cTn id="14"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9552" y="260648"/>
            <a:ext cx="3606757"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800" b="1" dirty="0">
                <a:solidFill>
                  <a:srgbClr val="000000"/>
                </a:solidFill>
                <a:latin typeface="黑体" pitchFamily="49" charset="-122"/>
                <a:ea typeface="黑体" pitchFamily="49" charset="-122"/>
              </a:rPr>
              <a:t>四、传记阅读考点阐释</a:t>
            </a:r>
          </a:p>
          <a:p>
            <a:pPr eaLnBrk="1" hangingPunct="1">
              <a:lnSpc>
                <a:spcPts val="1010"/>
              </a:lnSpc>
            </a:pPr>
            <a:endParaRPr lang="zh-CN" altLang="en-US" sz="2800" b="1" dirty="0">
              <a:solidFill>
                <a:srgbClr val="000000"/>
              </a:solidFill>
              <a:latin typeface="黑体" pitchFamily="49" charset="-122"/>
              <a:ea typeface="黑体" pitchFamily="49" charset="-122"/>
            </a:endParaRPr>
          </a:p>
          <a:p>
            <a:pPr eaLnBrk="1" hangingPunct="1">
              <a:lnSpc>
                <a:spcPts val="1010"/>
              </a:lnSpc>
            </a:pPr>
            <a:endParaRPr lang="zh-CN" altLang="en-US" sz="2800" b="1" dirty="0">
              <a:solidFill>
                <a:srgbClr val="000000"/>
              </a:solidFill>
              <a:latin typeface="黑体" pitchFamily="49" charset="-122"/>
              <a:ea typeface="黑体" pitchFamily="49" charset="-122"/>
            </a:endParaRPr>
          </a:p>
        </p:txBody>
      </p:sp>
      <p:sp>
        <p:nvSpPr>
          <p:cNvPr id="34819" name="Text Box 3"/>
          <p:cNvSpPr txBox="1">
            <a:spLocks noChangeArrowheads="1"/>
          </p:cNvSpPr>
          <p:nvPr/>
        </p:nvSpPr>
        <p:spPr bwMode="auto">
          <a:xfrm>
            <a:off x="899592" y="1700808"/>
            <a:ext cx="4129336"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dirty="0">
                <a:solidFill>
                  <a:srgbClr val="000000"/>
                </a:solidFill>
                <a:effectLst>
                  <a:outerShdw blurRad="38100" dist="38100" dir="2700000" algn="tl">
                    <a:srgbClr val="000000">
                      <a:alpha val="43137"/>
                    </a:srgbClr>
                  </a:outerShdw>
                </a:effectLst>
                <a:latin typeface="Times New Roman" pitchFamily="18" charset="0"/>
              </a:rPr>
              <a:t>1</a:t>
            </a:r>
            <a:r>
              <a:rPr lang="zh-CN" altLang="en-US" sz="2800" dirty="0">
                <a:solidFill>
                  <a:srgbClr val="000000"/>
                </a:solidFill>
                <a:effectLst>
                  <a:outerShdw blurRad="38100" dist="38100" dir="2700000" algn="tl">
                    <a:srgbClr val="000000">
                      <a:alpha val="43137"/>
                    </a:srgbClr>
                  </a:outerShdw>
                </a:effectLst>
                <a:latin typeface="Times New Roman" pitchFamily="18" charset="0"/>
              </a:rPr>
              <a:t>．筛选并整合文中的信息</a:t>
            </a:r>
          </a:p>
        </p:txBody>
      </p:sp>
      <p:sp>
        <p:nvSpPr>
          <p:cNvPr id="34820" name="Text Box 4"/>
          <p:cNvSpPr txBox="1">
            <a:spLocks noChangeArrowheads="1"/>
          </p:cNvSpPr>
          <p:nvPr/>
        </p:nvSpPr>
        <p:spPr bwMode="auto">
          <a:xfrm>
            <a:off x="458706" y="2492896"/>
            <a:ext cx="8194551"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筛选并整合文中的信息”在传记阅读中通常要求考生提</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ct val="150000"/>
              </a:lnSpc>
            </a:pPr>
            <a:r>
              <a:rPr lang="zh-CN" altLang="en-US" sz="2400" b="1" dirty="0">
                <a:solidFill>
                  <a:srgbClr val="000000"/>
                </a:solidFill>
                <a:latin typeface="Times New Roman" pitchFamily="18" charset="0"/>
              </a:rPr>
              <a:t>取与传主相关的重要事实。传记的重要事实包括</a:t>
            </a:r>
            <a:r>
              <a:rPr lang="zh-CN" altLang="en-US" sz="2400" b="1" dirty="0" smtClean="0">
                <a:solidFill>
                  <a:srgbClr val="000000"/>
                </a:solidFill>
                <a:latin typeface="Times New Roman" pitchFamily="18" charset="0"/>
              </a:rPr>
              <a:t>：</a:t>
            </a:r>
            <a:endParaRPr lang="en-US" altLang="zh-CN" sz="2400" b="1" dirty="0" smtClean="0">
              <a:solidFill>
                <a:srgbClr val="000000"/>
              </a:solidFill>
              <a:latin typeface="Times New Roman" pitchFamily="18" charset="0"/>
            </a:endParaRPr>
          </a:p>
        </p:txBody>
      </p:sp>
      <p:sp>
        <p:nvSpPr>
          <p:cNvPr id="2" name="矩形 1"/>
          <p:cNvSpPr/>
          <p:nvPr/>
        </p:nvSpPr>
        <p:spPr>
          <a:xfrm>
            <a:off x="611560" y="851799"/>
            <a:ext cx="2710999" cy="438582"/>
          </a:xfrm>
          <a:prstGeom prst="rect">
            <a:avLst/>
          </a:prstGeom>
        </p:spPr>
        <p:txBody>
          <a:bodyPr wrap="none">
            <a:spAutoFit/>
          </a:bodyPr>
          <a:lstStyle/>
          <a:p>
            <a:pPr>
              <a:lnSpc>
                <a:spcPts val="2702"/>
              </a:lnSpc>
            </a:pPr>
            <a:r>
              <a:rPr lang="en-US" altLang="zh-CN" sz="2800" b="1" dirty="0">
                <a:solidFill>
                  <a:srgbClr val="000000"/>
                </a:solidFill>
                <a:latin typeface="黑体" pitchFamily="49" charset="-122"/>
                <a:ea typeface="黑体" pitchFamily="49" charset="-122"/>
              </a:rPr>
              <a:t>(</a:t>
            </a:r>
            <a:r>
              <a:rPr lang="zh-CN" altLang="en-US" sz="2800" b="1" dirty="0">
                <a:solidFill>
                  <a:srgbClr val="000000"/>
                </a:solidFill>
                <a:latin typeface="黑体" pitchFamily="49" charset="-122"/>
                <a:ea typeface="黑体" pitchFamily="49" charset="-122"/>
              </a:rPr>
              <a:t>一</a:t>
            </a:r>
            <a:r>
              <a:rPr lang="en-US" altLang="zh-CN" sz="2800" b="1" dirty="0">
                <a:solidFill>
                  <a:srgbClr val="000000"/>
                </a:solidFill>
                <a:latin typeface="黑体" pitchFamily="49" charset="-122"/>
                <a:ea typeface="黑体" pitchFamily="49" charset="-122"/>
              </a:rPr>
              <a:t>)</a:t>
            </a:r>
            <a:r>
              <a:rPr lang="zh-CN" altLang="en-US" sz="2800" b="1" dirty="0">
                <a:solidFill>
                  <a:srgbClr val="000000"/>
                </a:solidFill>
                <a:latin typeface="黑体" pitchFamily="49" charset="-122"/>
                <a:ea typeface="黑体" pitchFamily="49" charset="-122"/>
              </a:rPr>
              <a:t>分析综合类</a:t>
            </a:r>
          </a:p>
        </p:txBody>
      </p:sp>
      <p:sp>
        <p:nvSpPr>
          <p:cNvPr id="3" name="矩形 2"/>
          <p:cNvSpPr/>
          <p:nvPr/>
        </p:nvSpPr>
        <p:spPr>
          <a:xfrm>
            <a:off x="761688" y="5127575"/>
            <a:ext cx="7698744" cy="646331"/>
          </a:xfrm>
          <a:prstGeom prst="rect">
            <a:avLst/>
          </a:prstGeom>
        </p:spPr>
        <p:txBody>
          <a:bodyPr wrap="square">
            <a:spAutoFit/>
          </a:bodyPr>
          <a:lstStyle/>
          <a:p>
            <a:pPr>
              <a:lnSpc>
                <a:spcPct val="150000"/>
              </a:lnSpc>
            </a:pPr>
            <a:r>
              <a:rPr lang="zh-CN" altLang="en-US" sz="2400" b="1" dirty="0">
                <a:solidFill>
                  <a:srgbClr val="000000"/>
                </a:solidFill>
                <a:latin typeface="Times New Roman" pitchFamily="18" charset="0"/>
              </a:rPr>
              <a:t>②最能表达作者写作意图即</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文章主旨的语句</a:t>
            </a:r>
            <a:r>
              <a:rPr lang="zh-CN" altLang="en-US" sz="2400" b="1" dirty="0">
                <a:solidFill>
                  <a:srgbClr val="000000"/>
                </a:solidFill>
                <a:latin typeface="Times New Roman" pitchFamily="18" charset="0"/>
              </a:rPr>
              <a:t>等。</a:t>
            </a:r>
          </a:p>
        </p:txBody>
      </p:sp>
      <p:sp>
        <p:nvSpPr>
          <p:cNvPr id="4" name="矩形 3"/>
          <p:cNvSpPr/>
          <p:nvPr/>
        </p:nvSpPr>
        <p:spPr>
          <a:xfrm>
            <a:off x="739766" y="3892665"/>
            <a:ext cx="4873450" cy="656846"/>
          </a:xfrm>
          <a:prstGeom prst="rect">
            <a:avLst/>
          </a:prstGeom>
        </p:spPr>
        <p:txBody>
          <a:bodyPr wrap="none">
            <a:spAutoFit/>
          </a:bodyPr>
          <a:lstStyle/>
          <a:p>
            <a:pPr>
              <a:lnSpc>
                <a:spcPct val="150000"/>
              </a:lnSpc>
            </a:pPr>
            <a:r>
              <a:rPr lang="zh-CN" altLang="en-US" sz="2800" b="1" dirty="0">
                <a:solidFill>
                  <a:srgbClr val="000000"/>
                </a:solidFill>
                <a:latin typeface="Times New Roman" pitchFamily="18" charset="0"/>
              </a:rPr>
              <a:t>①传主及其作品</a:t>
            </a:r>
            <a:r>
              <a:rPr lang="zh-CN" altLang="en-US" sz="2800" b="1" dirty="0">
                <a:solidFill>
                  <a:srgbClr val="00B0F0"/>
                </a:solidFill>
                <a:effectLst>
                  <a:outerShdw blurRad="38100" dist="38100" dir="2700000" algn="tl">
                    <a:srgbClr val="000000">
                      <a:alpha val="43137"/>
                    </a:srgbClr>
                  </a:outerShdw>
                </a:effectLst>
                <a:latin typeface="Times New Roman" pitchFamily="18" charset="0"/>
              </a:rPr>
              <a:t>陈述的事实</a:t>
            </a:r>
            <a:r>
              <a:rPr lang="zh-CN" altLang="en-US" sz="2800" b="1" dirty="0">
                <a:solidFill>
                  <a:srgbClr val="000000"/>
                </a:solidFill>
                <a:latin typeface="Times New Roman" pitchFamily="18" charset="0"/>
              </a:rPr>
              <a:t>；</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179970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gtEl>
                                        <p:attrNameLst>
                                          <p:attrName>style.visibility</p:attrName>
                                        </p:attrNameLst>
                                      </p:cBhvr>
                                      <p:to>
                                        <p:strVal val="visible"/>
                                      </p:to>
                                    </p:set>
                                    <p:anim calcmode="lin" valueType="num">
                                      <p:cBhvr additive="base">
                                        <p:cTn id="19" dur="500" fill="hold"/>
                                        <p:tgtEl>
                                          <p:spTgt spid="34819"/>
                                        </p:tgtEl>
                                        <p:attrNameLst>
                                          <p:attrName>ppt_x</p:attrName>
                                        </p:attrNameLst>
                                      </p:cBhvr>
                                      <p:tavLst>
                                        <p:tav tm="0">
                                          <p:val>
                                            <p:strVal val="#ppt_x"/>
                                          </p:val>
                                        </p:tav>
                                        <p:tav tm="100000">
                                          <p:val>
                                            <p:strVal val="#ppt_x"/>
                                          </p:val>
                                        </p:tav>
                                      </p:tavLst>
                                    </p:anim>
                                    <p:anim calcmode="lin" valueType="num">
                                      <p:cBhvr additive="base">
                                        <p:cTn id="20"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0"/>
                                        </p:tgtEl>
                                        <p:attrNameLst>
                                          <p:attrName>style.visibility</p:attrName>
                                        </p:attrNameLst>
                                      </p:cBhvr>
                                      <p:to>
                                        <p:strVal val="visible"/>
                                      </p:to>
                                    </p:set>
                                    <p:anim calcmode="lin" valueType="num">
                                      <p:cBhvr additive="base">
                                        <p:cTn id="25" dur="500" fill="hold"/>
                                        <p:tgtEl>
                                          <p:spTgt spid="34820"/>
                                        </p:tgtEl>
                                        <p:attrNameLst>
                                          <p:attrName>ppt_x</p:attrName>
                                        </p:attrNameLst>
                                      </p:cBhvr>
                                      <p:tavLst>
                                        <p:tav tm="0">
                                          <p:val>
                                            <p:strVal val="#ppt_x"/>
                                          </p:val>
                                        </p:tav>
                                        <p:tav tm="100000">
                                          <p:val>
                                            <p:strVal val="#ppt_x"/>
                                          </p:val>
                                        </p:tav>
                                      </p:tavLst>
                                    </p:anim>
                                    <p:anim calcmode="lin" valueType="num">
                                      <p:cBhvr additive="base">
                                        <p:cTn id="26"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51520" y="328945"/>
            <a:ext cx="73866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如何全面准确地筛选、整合传记文本中的信息呢</a:t>
            </a:r>
            <a:r>
              <a:rPr lang="zh-CN" altLang="en-US" sz="2400" dirty="0" smtClean="0">
                <a:solidFill>
                  <a:srgbClr val="000000"/>
                </a:solidFill>
                <a:latin typeface="Times New Roman" pitchFamily="18" charset="0"/>
              </a:rPr>
              <a:t>？</a:t>
            </a:r>
            <a:endParaRPr lang="zh-CN" altLang="en-US" sz="2400" dirty="0">
              <a:solidFill>
                <a:srgbClr val="000000"/>
              </a:solidFill>
              <a:latin typeface="Times New Roman" pitchFamily="18" charset="0"/>
            </a:endParaRPr>
          </a:p>
        </p:txBody>
      </p:sp>
      <p:sp>
        <p:nvSpPr>
          <p:cNvPr id="2" name="矩形 1"/>
          <p:cNvSpPr/>
          <p:nvPr/>
        </p:nvSpPr>
        <p:spPr>
          <a:xfrm>
            <a:off x="247510" y="4941168"/>
            <a:ext cx="8640960" cy="1644040"/>
          </a:xfrm>
          <a:prstGeom prst="rect">
            <a:avLst/>
          </a:prstGeom>
        </p:spPr>
        <p:txBody>
          <a:bodyPr wrap="square">
            <a:spAutoFit/>
          </a:bodyPr>
          <a:lstStyle/>
          <a:p>
            <a:pPr>
              <a:lnSpc>
                <a:spcPts val="2677"/>
              </a:lnSpc>
            </a:pP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再次</a:t>
            </a:r>
            <a:r>
              <a:rPr lang="zh-CN" altLang="en-US" sz="2400" dirty="0">
                <a:solidFill>
                  <a:srgbClr val="000000"/>
                </a:solidFill>
                <a:latin typeface="Times New Roman" pitchFamily="18" charset="0"/>
              </a:rPr>
              <a:t>要通览全文，确定信息筛选的范围，然后在其范围内</a:t>
            </a:r>
          </a:p>
          <a:p>
            <a:pPr>
              <a:lnSpc>
                <a:spcPts val="1010"/>
              </a:lnSpc>
            </a:pPr>
            <a:endParaRPr lang="zh-CN" altLang="en-US" sz="2400" dirty="0">
              <a:solidFill>
                <a:srgbClr val="000000"/>
              </a:solidFill>
              <a:latin typeface="Times New Roman" pitchFamily="18" charset="0"/>
            </a:endParaRPr>
          </a:p>
          <a:p>
            <a:pPr>
              <a:lnSpc>
                <a:spcPts val="1010"/>
              </a:lnSpc>
            </a:pPr>
            <a:endParaRPr lang="zh-CN" altLang="en-US" sz="2400" dirty="0">
              <a:solidFill>
                <a:srgbClr val="000000"/>
              </a:solidFill>
              <a:latin typeface="Times New Roman" pitchFamily="18" charset="0"/>
            </a:endParaRPr>
          </a:p>
          <a:p>
            <a:pPr>
              <a:lnSpc>
                <a:spcPts val="2702"/>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找寻关键句</a:t>
            </a:r>
            <a:r>
              <a:rPr lang="zh-CN" altLang="en-US" sz="2400" dirty="0">
                <a:solidFill>
                  <a:srgbClr val="000000"/>
                </a:solidFill>
                <a:latin typeface="Times New Roman" pitchFamily="18" charset="0"/>
              </a:rPr>
              <a:t>，或</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提取重组</a:t>
            </a:r>
            <a:r>
              <a:rPr lang="zh-CN" altLang="en-US" sz="2400" dirty="0">
                <a:solidFill>
                  <a:srgbClr val="000000"/>
                </a:solidFill>
                <a:latin typeface="Times New Roman" pitchFamily="18" charset="0"/>
              </a:rPr>
              <a:t>，或</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概括转述</a:t>
            </a:r>
            <a:r>
              <a:rPr lang="zh-CN" altLang="en-US" sz="2400" dirty="0">
                <a:solidFill>
                  <a:srgbClr val="000000"/>
                </a:solidFill>
                <a:latin typeface="Times New Roman" pitchFamily="18" charset="0"/>
              </a:rPr>
              <a:t>，力求语言简明、连贯，</a:t>
            </a:r>
          </a:p>
          <a:p>
            <a:pPr>
              <a:lnSpc>
                <a:spcPts val="1010"/>
              </a:lnSpc>
            </a:pPr>
            <a:endParaRPr lang="zh-CN" altLang="en-US" sz="2400" dirty="0">
              <a:solidFill>
                <a:srgbClr val="000000"/>
              </a:solidFill>
              <a:latin typeface="Times New Roman" pitchFamily="18" charset="0"/>
            </a:endParaRPr>
          </a:p>
          <a:p>
            <a:pPr>
              <a:lnSpc>
                <a:spcPts val="1010"/>
              </a:lnSpc>
            </a:pPr>
            <a:endParaRPr lang="zh-CN" altLang="en-US" sz="2400" dirty="0">
              <a:solidFill>
                <a:srgbClr val="000000"/>
              </a:solidFill>
              <a:latin typeface="Times New Roman" pitchFamily="18" charset="0"/>
            </a:endParaRPr>
          </a:p>
          <a:p>
            <a:pPr>
              <a:lnSpc>
                <a:spcPts val="2677"/>
              </a:lnSpc>
            </a:pP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切忌大而无当，机械照抄</a:t>
            </a:r>
            <a:r>
              <a:rPr lang="zh-CN" altLang="en-US" sz="2400" dirty="0">
                <a:solidFill>
                  <a:srgbClr val="000000"/>
                </a:solidFill>
                <a:latin typeface="Times New Roman" pitchFamily="18" charset="0"/>
              </a:rPr>
              <a:t>。</a:t>
            </a:r>
          </a:p>
        </p:txBody>
      </p:sp>
      <p:sp>
        <p:nvSpPr>
          <p:cNvPr id="3" name="矩形 2"/>
          <p:cNvSpPr/>
          <p:nvPr/>
        </p:nvSpPr>
        <p:spPr>
          <a:xfrm>
            <a:off x="323528" y="2852936"/>
            <a:ext cx="8712968" cy="1130246"/>
          </a:xfrm>
          <a:prstGeom prst="rect">
            <a:avLst/>
          </a:prstGeom>
        </p:spPr>
        <p:txBody>
          <a:bodyPr wrap="square">
            <a:spAutoFit/>
          </a:bodyPr>
          <a:lstStyle/>
          <a:p>
            <a:pPr>
              <a:lnSpc>
                <a:spcPct val="150000"/>
              </a:lnSpc>
            </a:pP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其次</a:t>
            </a:r>
            <a:r>
              <a:rPr lang="zh-CN" altLang="en-US" sz="2400" dirty="0">
                <a:solidFill>
                  <a:srgbClr val="000000"/>
                </a:solidFill>
                <a:latin typeface="Times New Roman" pitchFamily="18" charset="0"/>
              </a:rPr>
              <a:t>要善于利用</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标题</a:t>
            </a:r>
            <a:r>
              <a:rPr lang="zh-CN" altLang="en-US" sz="2400" dirty="0">
                <a:solidFill>
                  <a:srgbClr val="000000"/>
                </a:solidFill>
                <a:latin typeface="Times New Roman" pitchFamily="18" charset="0"/>
              </a:rPr>
              <a:t>、</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首段起领</a:t>
            </a:r>
            <a:r>
              <a:rPr lang="zh-CN" altLang="en-US" sz="2400" dirty="0" smtClean="0">
                <a:solidFill>
                  <a:srgbClr val="000000"/>
                </a:solidFill>
                <a:latin typeface="Times New Roman" pitchFamily="18" charset="0"/>
              </a:rPr>
              <a:t>、</a:t>
            </a:r>
            <a:r>
              <a:rPr lang="zh-CN" altLang="en-US" sz="2400" b="1" dirty="0" smtClean="0">
                <a:solidFill>
                  <a:srgbClr val="7030A0"/>
                </a:solidFill>
                <a:effectLst>
                  <a:outerShdw blurRad="38100" dist="38100" dir="2700000" algn="tl">
                    <a:srgbClr val="000000">
                      <a:alpha val="43137"/>
                    </a:srgbClr>
                  </a:outerShdw>
                </a:effectLst>
                <a:latin typeface="Times New Roman" pitchFamily="18" charset="0"/>
              </a:rPr>
              <a:t>尾段</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总括</a:t>
            </a:r>
            <a:r>
              <a:rPr lang="zh-CN" altLang="en-US" sz="2400" dirty="0">
                <a:solidFill>
                  <a:srgbClr val="000000"/>
                </a:solidFill>
                <a:latin typeface="Times New Roman" pitchFamily="18" charset="0"/>
              </a:rPr>
              <a:t>以及</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文中的评议句</a:t>
            </a:r>
            <a:r>
              <a:rPr lang="zh-CN" altLang="en-US" sz="2400" dirty="0">
                <a:solidFill>
                  <a:srgbClr val="000000"/>
                </a:solidFill>
                <a:latin typeface="Times New Roman" pitchFamily="18" charset="0"/>
              </a:rPr>
              <a:t>等来快速提取有关传主的关键</a:t>
            </a:r>
            <a:r>
              <a:rPr lang="zh-CN" altLang="en-US" sz="2400" dirty="0" smtClean="0">
                <a:solidFill>
                  <a:srgbClr val="000000"/>
                </a:solidFill>
                <a:latin typeface="Times New Roman" pitchFamily="18" charset="0"/>
              </a:rPr>
              <a:t>信息。</a:t>
            </a:r>
            <a:endParaRPr lang="zh-CN" altLang="en-US" sz="2400" dirty="0">
              <a:solidFill>
                <a:srgbClr val="000000"/>
              </a:solidFill>
              <a:latin typeface="Times New Roman" pitchFamily="18" charset="0"/>
            </a:endParaRPr>
          </a:p>
        </p:txBody>
      </p:sp>
      <p:sp>
        <p:nvSpPr>
          <p:cNvPr id="4" name="矩形 3"/>
          <p:cNvSpPr/>
          <p:nvPr/>
        </p:nvSpPr>
        <p:spPr>
          <a:xfrm>
            <a:off x="427530" y="1027158"/>
            <a:ext cx="8280920" cy="1130246"/>
          </a:xfrm>
          <a:prstGeom prst="rect">
            <a:avLst/>
          </a:prstGeom>
        </p:spPr>
        <p:txBody>
          <a:bodyPr wrap="square">
            <a:spAutoFit/>
          </a:bodyPr>
          <a:lstStyle/>
          <a:p>
            <a:pPr>
              <a:lnSpc>
                <a:spcPct val="150000"/>
              </a:lnSpc>
            </a:pPr>
            <a:r>
              <a:rPr lang="zh-CN" altLang="en-US" sz="2400" b="1" dirty="0">
                <a:solidFill>
                  <a:srgbClr val="00B0F0"/>
                </a:solidFill>
                <a:effectLst>
                  <a:outerShdw blurRad="38100" dist="38100" dir="2700000" algn="tl">
                    <a:srgbClr val="000000">
                      <a:alpha val="43137"/>
                    </a:srgbClr>
                  </a:outerShdw>
                </a:effectLst>
                <a:latin typeface="Times New Roman" pitchFamily="18" charset="0"/>
              </a:rPr>
              <a:t>首先</a:t>
            </a:r>
            <a:r>
              <a:rPr lang="zh-CN" altLang="en-US" sz="2400" dirty="0" smtClean="0">
                <a:solidFill>
                  <a:srgbClr val="000000"/>
                </a:solidFill>
                <a:latin typeface="Times New Roman" pitchFamily="18" charset="0"/>
              </a:rPr>
              <a:t>要整体</a:t>
            </a:r>
            <a:r>
              <a:rPr lang="zh-CN" altLang="en-US" sz="2400" dirty="0">
                <a:solidFill>
                  <a:srgbClr val="000000"/>
                </a:solidFill>
                <a:latin typeface="Times New Roman" pitchFamily="18" charset="0"/>
              </a:rPr>
              <a:t>阅读感知全文，把握传记的主要内容，包括人物的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思想</a:t>
            </a:r>
            <a:r>
              <a:rPr lang="zh-CN" altLang="en-US" sz="2400" b="1" dirty="0" smtClean="0">
                <a:solidFill>
                  <a:srgbClr val="7030A0"/>
                </a:solidFill>
                <a:effectLst>
                  <a:outerShdw blurRad="38100" dist="38100" dir="2700000" algn="tl">
                    <a:srgbClr val="000000">
                      <a:alpha val="43137"/>
                    </a:srgbClr>
                  </a:outerShdw>
                </a:effectLst>
                <a:latin typeface="Times New Roman" pitchFamily="18" charset="0"/>
              </a:rPr>
              <a:t>、主张</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、个性及其相关事件</a:t>
            </a:r>
            <a:r>
              <a:rPr lang="zh-CN" altLang="en-US" sz="2400" dirty="0">
                <a:solidFill>
                  <a:srgbClr val="000000"/>
                </a:solidFill>
                <a:latin typeface="Times New Roman" pitchFamily="18" charset="0"/>
              </a:rPr>
              <a:t>。</a:t>
            </a:r>
          </a:p>
        </p:txBody>
      </p:sp>
    </p:spTree>
    <p:extLst>
      <p:ext uri="{BB962C8B-B14F-4D97-AF65-F5344CB8AC3E}">
        <p14:creationId xmlns:p14="http://schemas.microsoft.com/office/powerpoint/2010/main" val="391936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51520" y="260648"/>
            <a:ext cx="7752122"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2</a:t>
            </a:r>
            <a:r>
              <a:rPr lang="zh-CN" altLang="en-US" sz="2800" dirty="0">
                <a:solidFill>
                  <a:srgbClr val="000000"/>
                </a:solidFill>
                <a:latin typeface="Times New Roman" pitchFamily="18" charset="0"/>
              </a:rPr>
              <a:t>．</a:t>
            </a:r>
            <a:r>
              <a:rPr lang="zh-CN" altLang="en-US" sz="2800" b="1" dirty="0">
                <a:solidFill>
                  <a:srgbClr val="000000"/>
                </a:solidFill>
                <a:latin typeface="Times New Roman" pitchFamily="18" charset="0"/>
              </a:rPr>
              <a:t>分析语言特色，把握文章结构，概括中心意思</a:t>
            </a:r>
          </a:p>
        </p:txBody>
      </p:sp>
      <p:sp>
        <p:nvSpPr>
          <p:cNvPr id="36867" name="Text Box 3"/>
          <p:cNvSpPr txBox="1">
            <a:spLocks noChangeArrowheads="1"/>
          </p:cNvSpPr>
          <p:nvPr/>
        </p:nvSpPr>
        <p:spPr bwMode="auto">
          <a:xfrm>
            <a:off x="251520" y="692696"/>
            <a:ext cx="8736366"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ct val="150000"/>
              </a:lnSpc>
            </a:pPr>
            <a:r>
              <a:rPr lang="en-US" altLang="zh-CN" dirty="0"/>
              <a:t>	</a:t>
            </a: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分析语言特色。要求考生能分析传记文本的叙事语调</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叙</a:t>
            </a:r>
          </a:p>
          <a:p>
            <a:pPr eaLnBrk="1" hangingPunct="1">
              <a:lnSpc>
                <a:spcPct val="150000"/>
              </a:lnSpc>
            </a:pPr>
            <a:r>
              <a:rPr lang="zh-CN" altLang="en-US" sz="2400" dirty="0">
                <a:solidFill>
                  <a:srgbClr val="000000"/>
                </a:solidFill>
                <a:latin typeface="Times New Roman" pitchFamily="18" charset="0"/>
              </a:rPr>
              <a:t>述者的感情倾向</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及其语言表达风格</a:t>
            </a:r>
            <a:r>
              <a:rPr lang="en-US" altLang="zh-CN" sz="2400" dirty="0">
                <a:solidFill>
                  <a:srgbClr val="000000"/>
                </a:solidFill>
                <a:latin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平实、生动、诙谐、庄重、</a:t>
            </a:r>
          </a:p>
          <a:p>
            <a:pPr eaLnBrk="1" hangingPunct="1">
              <a:lnSpc>
                <a:spcPct val="150000"/>
              </a:lnSpc>
            </a:pPr>
            <a:r>
              <a:rPr lang="zh-CN" altLang="en-US" sz="2400" b="1" dirty="0">
                <a:solidFill>
                  <a:srgbClr val="002060"/>
                </a:solidFill>
                <a:effectLst>
                  <a:outerShdw blurRad="38100" dist="38100" dir="2700000" algn="tl">
                    <a:srgbClr val="000000">
                      <a:alpha val="43137"/>
                    </a:srgbClr>
                  </a:outerShdw>
                </a:effectLst>
                <a:latin typeface="Times New Roman" pitchFamily="18" charset="0"/>
              </a:rPr>
              <a:t>褒扬、冷静</a:t>
            </a:r>
            <a:r>
              <a:rPr lang="zh-CN" altLang="en-US" sz="2400" dirty="0">
                <a:solidFill>
                  <a:srgbClr val="000000"/>
                </a:solidFill>
              </a:rPr>
              <a:t>等</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，能体会其写人</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人物</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肖像、心理、行动、语言、</a:t>
            </a:r>
          </a:p>
          <a:p>
            <a:pPr eaLnBrk="1" hangingPunct="1">
              <a:lnSpc>
                <a:spcPct val="150000"/>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神态</a:t>
            </a:r>
            <a:r>
              <a:rPr lang="zh-CN" altLang="en-US" sz="2400" dirty="0">
                <a:solidFill>
                  <a:srgbClr val="000000"/>
                </a:solidFill>
                <a:latin typeface="Times New Roman" pitchFamily="18" charset="0"/>
              </a:rPr>
              <a:t>等</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叙事、抒情、议论</a:t>
            </a:r>
            <a:r>
              <a:rPr lang="zh-CN" altLang="en-US" sz="2400" dirty="0">
                <a:solidFill>
                  <a:srgbClr val="000000"/>
                </a:solidFill>
                <a:latin typeface="Times New Roman" pitchFamily="18" charset="0"/>
              </a:rPr>
              <a:t>等方面的技巧运用。</a:t>
            </a:r>
            <a:r>
              <a:rPr lang="zh-CN" altLang="en-US" sz="2400" dirty="0">
                <a:solidFill>
                  <a:srgbClr val="000000"/>
                </a:solidFill>
              </a:rPr>
              <a:t>分析语言特色，</a:t>
            </a:r>
          </a:p>
          <a:p>
            <a:pPr eaLnBrk="1" hangingPunct="1">
              <a:lnSpc>
                <a:spcPct val="150000"/>
              </a:lnSpc>
            </a:pPr>
            <a:r>
              <a:rPr lang="zh-CN" altLang="en-US" sz="2400" dirty="0">
                <a:solidFill>
                  <a:srgbClr val="000000"/>
                </a:solidFill>
              </a:rPr>
              <a:t>既要感知文本</a:t>
            </a:r>
            <a:r>
              <a:rPr lang="zh-CN" altLang="en-US" sz="2400" b="1" dirty="0">
                <a:solidFill>
                  <a:srgbClr val="FF0000"/>
                </a:solidFill>
                <a:effectLst>
                  <a:outerShdw blurRad="38100" dist="38100" dir="2700000" algn="tl">
                    <a:srgbClr val="000000">
                      <a:alpha val="43137"/>
                    </a:srgbClr>
                  </a:outerShdw>
                </a:effectLst>
              </a:rPr>
              <a:t>整体</a:t>
            </a:r>
            <a:r>
              <a:rPr lang="zh-CN" altLang="en-US" sz="2400" dirty="0">
                <a:solidFill>
                  <a:srgbClr val="000000"/>
                </a:solidFill>
              </a:rPr>
              <a:t>的感情基调和语言风格，又要品味</a:t>
            </a:r>
            <a:r>
              <a:rPr lang="zh-CN" altLang="en-US" sz="2400" b="1" dirty="0">
                <a:solidFill>
                  <a:srgbClr val="FF0000"/>
                </a:solidFill>
                <a:effectLst>
                  <a:outerShdw blurRad="38100" dist="38100" dir="2700000" algn="tl">
                    <a:srgbClr val="000000">
                      <a:alpha val="43137"/>
                    </a:srgbClr>
                  </a:outerShdw>
                </a:effectLst>
              </a:rPr>
              <a:t>局部</a:t>
            </a:r>
            <a:r>
              <a:rPr lang="zh-CN" altLang="en-US" sz="2400" b="1" dirty="0" smtClean="0">
                <a:solidFill>
                  <a:srgbClr val="FF0000"/>
                </a:solidFill>
                <a:effectLst>
                  <a:outerShdw blurRad="38100" dist="38100" dir="2700000" algn="tl">
                    <a:srgbClr val="000000">
                      <a:alpha val="43137"/>
                    </a:srgbClr>
                  </a:outerShdw>
                </a:effectLst>
              </a:rPr>
              <a:t>段落</a:t>
            </a:r>
            <a:endParaRPr lang="zh-CN" altLang="en-US" sz="2400" dirty="0">
              <a:solidFill>
                <a:srgbClr val="000000"/>
              </a:solidFill>
            </a:endParaRPr>
          </a:p>
          <a:p>
            <a:pPr eaLnBrk="1" hangingPunct="1">
              <a:lnSpc>
                <a:spcPct val="150000"/>
              </a:lnSpc>
            </a:pPr>
            <a:r>
              <a:rPr lang="zh-CN" altLang="en-US" sz="2400" dirty="0">
                <a:solidFill>
                  <a:srgbClr val="000000"/>
                </a:solidFill>
              </a:rPr>
              <a:t>乃至语句遣词造句的技巧和效果。</a:t>
            </a:r>
          </a:p>
        </p:txBody>
      </p:sp>
      <p:sp>
        <p:nvSpPr>
          <p:cNvPr id="36868" name="Text Box 4"/>
          <p:cNvSpPr txBox="1">
            <a:spLocks noChangeArrowheads="1"/>
          </p:cNvSpPr>
          <p:nvPr/>
        </p:nvSpPr>
        <p:spPr bwMode="auto">
          <a:xfrm>
            <a:off x="369086" y="4149080"/>
            <a:ext cx="8361263"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601"/>
              </a:lnSpc>
            </a:pPr>
            <a:r>
              <a:rPr lang="en-US" altLang="zh-CN" dirty="0"/>
              <a:t>	</a:t>
            </a: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把握文章结构，就是要把握传记文本的材料选用和组织</a:t>
            </a:r>
          </a:p>
          <a:p>
            <a:pPr eaLnBrk="1" hangingPunct="1">
              <a:lnSpc>
                <a:spcPts val="3409"/>
              </a:lnSpc>
            </a:pPr>
            <a:r>
              <a:rPr lang="zh-CN" altLang="en-US" sz="2400" dirty="0">
                <a:solidFill>
                  <a:srgbClr val="000000"/>
                </a:solidFill>
                <a:latin typeface="Times New Roman" pitchFamily="18" charset="0"/>
              </a:rPr>
              <a:t>安排的特点。结构是思路的具体表现，思路是结构安排的依据</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576"/>
              </a:lnSpc>
            </a:pPr>
            <a:r>
              <a:rPr lang="zh-CN" altLang="en-US" sz="2400" dirty="0">
                <a:solidFill>
                  <a:srgbClr val="000000"/>
                </a:solidFill>
                <a:latin typeface="Times New Roman" pitchFamily="18" charset="0"/>
              </a:rPr>
              <a:t>和理由。阅读传记文本，可以从划分段落层次，观察段与段的</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576"/>
              </a:lnSpc>
            </a:pPr>
            <a:r>
              <a:rPr lang="zh-CN" altLang="en-US" sz="2400" dirty="0">
                <a:solidFill>
                  <a:srgbClr val="000000"/>
                </a:solidFill>
                <a:latin typeface="Times New Roman" pitchFamily="18" charset="0"/>
              </a:rPr>
              <a:t>衔接转换，判断叙事的详略，抓住</a:t>
            </a:r>
            <a:r>
              <a:rPr lang="zh-CN" altLang="en-US" sz="2400" b="1" dirty="0">
                <a:solidFill>
                  <a:srgbClr val="000000"/>
                </a:solidFill>
                <a:effectLst>
                  <a:outerShdw blurRad="38100" dist="38100" dir="2700000" algn="tl">
                    <a:srgbClr val="000000">
                      <a:alpha val="43137"/>
                    </a:srgbClr>
                  </a:outerShdw>
                </a:effectLst>
                <a:latin typeface="Times New Roman" pitchFamily="18" charset="0"/>
              </a:rPr>
              <a:t>过渡句</a:t>
            </a:r>
            <a:r>
              <a:rPr lang="zh-CN" altLang="en-US" sz="2400" dirty="0">
                <a:solidFill>
                  <a:srgbClr val="000000"/>
                </a:solidFill>
                <a:latin typeface="Times New Roman"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关联词语</a:t>
            </a:r>
            <a:r>
              <a:rPr lang="zh-CN" altLang="en-US" sz="2400" dirty="0">
                <a:solidFill>
                  <a:srgbClr val="000000"/>
                </a:solidFill>
                <a:latin typeface="Times New Roman" pitchFamily="18" charset="0"/>
              </a:rPr>
              <a:t>等方面入</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576"/>
              </a:lnSpc>
            </a:pPr>
            <a:r>
              <a:rPr lang="zh-CN" altLang="en-US" sz="2400" dirty="0">
                <a:solidFill>
                  <a:srgbClr val="000000"/>
                </a:solidFill>
                <a:latin typeface="Times New Roman" pitchFamily="18" charset="0"/>
              </a:rPr>
              <a:t>手，快速理出文章的脉络。</a:t>
            </a:r>
          </a:p>
        </p:txBody>
      </p:sp>
    </p:spTree>
    <p:extLst>
      <p:ext uri="{BB962C8B-B14F-4D97-AF65-F5344CB8AC3E}">
        <p14:creationId xmlns:p14="http://schemas.microsoft.com/office/powerpoint/2010/main" val="329962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additive="base">
                                        <p:cTn id="13" dur="500" fill="hold"/>
                                        <p:tgtEl>
                                          <p:spTgt spid="36867"/>
                                        </p:tgtEl>
                                        <p:attrNameLst>
                                          <p:attrName>ppt_x</p:attrName>
                                        </p:attrNameLst>
                                      </p:cBhvr>
                                      <p:tavLst>
                                        <p:tav tm="0">
                                          <p:val>
                                            <p:strVal val="#ppt_x"/>
                                          </p:val>
                                        </p:tav>
                                        <p:tav tm="100000">
                                          <p:val>
                                            <p:strVal val="#ppt_x"/>
                                          </p:val>
                                        </p:tav>
                                      </p:tavLst>
                                    </p:anim>
                                    <p:anim calcmode="lin" valueType="num">
                                      <p:cBhvr additive="base">
                                        <p:cTn id="14"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additive="base">
                                        <p:cTn id="19" dur="500" fill="hold"/>
                                        <p:tgtEl>
                                          <p:spTgt spid="36868"/>
                                        </p:tgtEl>
                                        <p:attrNameLst>
                                          <p:attrName>ppt_x</p:attrName>
                                        </p:attrNameLst>
                                      </p:cBhvr>
                                      <p:tavLst>
                                        <p:tav tm="0">
                                          <p:val>
                                            <p:strVal val="#ppt_x"/>
                                          </p:val>
                                        </p:tav>
                                        <p:tav tm="100000">
                                          <p:val>
                                            <p:strVal val="#ppt_x"/>
                                          </p:val>
                                        </p:tav>
                                      </p:tavLst>
                                    </p:anim>
                                    <p:anim calcmode="lin" valueType="num">
                                      <p:cBhvr additive="base">
                                        <p:cTn id="20"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P spid="368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5219" y="548680"/>
            <a:ext cx="8309967" cy="31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传记离不开叙事，所以传记常按</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时间的推移</a:t>
            </a:r>
            <a:r>
              <a:rPr lang="zh-CN" altLang="en-US" sz="2400" b="1" dirty="0">
                <a:solidFill>
                  <a:srgbClr val="000000"/>
                </a:solidFill>
                <a:latin typeface="Times New Roman" pitchFamily="18" charset="0"/>
              </a:rPr>
              <a:t>和</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空间的转换</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来组织材料。在这种写法中，尤以</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顺叙</a:t>
            </a:r>
            <a:r>
              <a:rPr lang="zh-CN" altLang="en-US" sz="2400" b="1" dirty="0">
                <a:solidFill>
                  <a:srgbClr val="000000"/>
                </a:solidFill>
                <a:latin typeface="Times New Roman" pitchFamily="18" charset="0"/>
              </a:rPr>
              <a:t>最为常见。即按照</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人物</a:t>
            </a:r>
          </a:p>
          <a:p>
            <a:pPr eaLnBrk="1" hangingPunct="1">
              <a:lnSpc>
                <a:spcPts val="1010"/>
              </a:lnSpc>
            </a:pPr>
            <a:endParaRPr lang="zh-CN" altLang="en-US" sz="2400" b="1" dirty="0">
              <a:solidFill>
                <a:srgbClr val="C0000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a:solidFill>
                  <a:srgbClr val="C00000"/>
                </a:solidFill>
                <a:effectLst>
                  <a:outerShdw blurRad="38100" dist="38100" dir="2700000" algn="tl">
                    <a:srgbClr val="000000">
                      <a:alpha val="43137"/>
                    </a:srgbClr>
                  </a:outerShdw>
                </a:effectLst>
                <a:latin typeface="Times New Roman" pitchFamily="18" charset="0"/>
              </a:rPr>
              <a:t>的经历或事件发生、发展的先后顺序</a:t>
            </a:r>
            <a:r>
              <a:rPr lang="zh-CN" altLang="en-US" sz="2400" b="1" dirty="0">
                <a:solidFill>
                  <a:srgbClr val="000000"/>
                </a:solidFill>
                <a:latin typeface="Times New Roman" pitchFamily="18" charset="0"/>
              </a:rPr>
              <a:t>进行叙事。传记开头一般</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介绍人物的</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出身、环境</a:t>
            </a:r>
            <a:r>
              <a:rPr lang="zh-CN" altLang="en-US" sz="2400" b="1" dirty="0">
                <a:solidFill>
                  <a:srgbClr val="000000"/>
                </a:solidFill>
                <a:latin typeface="Times New Roman" pitchFamily="18" charset="0"/>
              </a:rPr>
              <a:t>等情况，接着是人物的</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成长、修养</a:t>
            </a:r>
            <a:r>
              <a:rPr lang="zh-CN" altLang="en-US" sz="2400" b="1" dirty="0">
                <a:solidFill>
                  <a:srgbClr val="000000"/>
                </a:solidFill>
                <a:latin typeface="Times New Roman" pitchFamily="18" charset="0"/>
              </a:rPr>
              <a:t>以及</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97"/>
              </a:lnSpc>
            </a:pPr>
            <a:r>
              <a:rPr lang="zh-CN" altLang="en-US" sz="2400" b="1" dirty="0">
                <a:solidFill>
                  <a:srgbClr val="000000"/>
                </a:solidFill>
                <a:latin typeface="Times New Roman" pitchFamily="18" charset="0"/>
              </a:rPr>
              <a:t>人物的</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工作经历与事迹</a:t>
            </a:r>
            <a:r>
              <a:rPr lang="zh-CN" altLang="en-US" sz="2400" b="1" dirty="0">
                <a:solidFill>
                  <a:srgbClr val="000000"/>
                </a:solidFill>
                <a:latin typeface="Times New Roman" pitchFamily="18" charset="0"/>
              </a:rPr>
              <a:t>等情况，这部分是传记的重点。结尾部</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分一般会写</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人物的影响</a:t>
            </a:r>
            <a:r>
              <a:rPr lang="zh-CN" altLang="en-US" sz="2400" b="1" dirty="0">
                <a:solidFill>
                  <a:srgbClr val="000000"/>
                </a:solidFill>
                <a:latin typeface="Times New Roman" pitchFamily="18" charset="0"/>
              </a:rPr>
              <a:t>。</a:t>
            </a:r>
          </a:p>
        </p:txBody>
      </p:sp>
      <p:sp>
        <p:nvSpPr>
          <p:cNvPr id="37891" name="Text Box 3"/>
          <p:cNvSpPr txBox="1">
            <a:spLocks noChangeArrowheads="1"/>
          </p:cNvSpPr>
          <p:nvPr/>
        </p:nvSpPr>
        <p:spPr bwMode="auto">
          <a:xfrm>
            <a:off x="413928" y="3933056"/>
            <a:ext cx="8617744"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但高考试题往往不会从全篇出题，而是就</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一段或几段</a:t>
            </a:r>
            <a:r>
              <a:rPr lang="zh-CN" altLang="en-US" sz="2400" b="1" dirty="0">
                <a:solidFill>
                  <a:srgbClr val="000000"/>
                </a:solidFill>
                <a:latin typeface="Times New Roman" pitchFamily="18" charset="0"/>
              </a:rPr>
              <a:t>出题，</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或划分层次，或阐述层意。这就要求找准题目涉及文中哪些段</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97"/>
              </a:lnSpc>
            </a:pPr>
            <a:r>
              <a:rPr lang="zh-CN" altLang="en-US" sz="2400" b="1" dirty="0">
                <a:solidFill>
                  <a:srgbClr val="000000"/>
                </a:solidFill>
                <a:latin typeface="Times New Roman" pitchFamily="18" charset="0"/>
              </a:rPr>
              <a:t>落或区域，确定对应的语句，再仔细分析每一句话的意思，理</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97"/>
              </a:lnSpc>
            </a:pPr>
            <a:r>
              <a:rPr lang="zh-CN" altLang="en-US" sz="2400" b="1" dirty="0">
                <a:solidFill>
                  <a:srgbClr val="000000"/>
                </a:solidFill>
                <a:latin typeface="Times New Roman" pitchFamily="18" charset="0"/>
              </a:rPr>
              <a:t>清段落之间的关系，了解行文的思路。</a:t>
            </a:r>
          </a:p>
        </p:txBody>
      </p:sp>
    </p:spTree>
    <p:extLst>
      <p:ext uri="{BB962C8B-B14F-4D97-AF65-F5344CB8AC3E}">
        <p14:creationId xmlns:p14="http://schemas.microsoft.com/office/powerpoint/2010/main" val="311067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additive="base">
                                        <p:cTn id="13" dur="500" fill="hold"/>
                                        <p:tgtEl>
                                          <p:spTgt spid="37891"/>
                                        </p:tgtEl>
                                        <p:attrNameLst>
                                          <p:attrName>ppt_x</p:attrName>
                                        </p:attrNameLst>
                                      </p:cBhvr>
                                      <p:tavLst>
                                        <p:tav tm="0">
                                          <p:val>
                                            <p:strVal val="#ppt_x"/>
                                          </p:val>
                                        </p:tav>
                                        <p:tav tm="100000">
                                          <p:val>
                                            <p:strVal val="#ppt_x"/>
                                          </p:val>
                                        </p:tav>
                                      </p:tavLst>
                                    </p:anim>
                                    <p:anim calcmode="lin" valueType="num">
                                      <p:cBhvr additive="base">
                                        <p:cTn id="14"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93992" y="105559"/>
            <a:ext cx="8859334" cy="144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en-US" altLang="zh-CN" sz="2400" dirty="0">
                <a:solidFill>
                  <a:srgbClr val="000000"/>
                </a:solidFill>
                <a:latin typeface="Times New Roman" pitchFamily="18" charset="0"/>
              </a:rPr>
              <a:t>(3)</a:t>
            </a:r>
            <a:r>
              <a:rPr lang="zh-CN" altLang="en-US" sz="2400" dirty="0">
                <a:solidFill>
                  <a:srgbClr val="000000"/>
                </a:solidFill>
                <a:latin typeface="Times New Roman" pitchFamily="18" charset="0"/>
              </a:rPr>
              <a:t>概括中心意思，要紧紧抓住传主的事迹，从事件的表象</a:t>
            </a:r>
            <a:r>
              <a:rPr lang="zh-CN" altLang="en-US" sz="2400" dirty="0" smtClean="0">
                <a:solidFill>
                  <a:srgbClr val="000000"/>
                </a:solidFill>
                <a:latin typeface="Times New Roman" pitchFamily="18" charset="0"/>
              </a:rPr>
              <a:t>中</a:t>
            </a:r>
            <a:endParaRPr lang="en-US" altLang="zh-CN" sz="2400" dirty="0" smtClean="0">
              <a:solidFill>
                <a:srgbClr val="000000"/>
              </a:solidFill>
              <a:latin typeface="Times New Roman" pitchFamily="18" charset="0"/>
            </a:endParaRPr>
          </a:p>
          <a:p>
            <a:pPr eaLnBrk="1" hangingPunct="1">
              <a:lnSpc>
                <a:spcPct val="150000"/>
              </a:lnSpc>
            </a:pPr>
            <a:r>
              <a:rPr lang="zh-CN" altLang="en-US" sz="2400" dirty="0" smtClean="0">
                <a:solidFill>
                  <a:srgbClr val="000000"/>
                </a:solidFill>
                <a:latin typeface="Times New Roman" pitchFamily="18" charset="0"/>
              </a:rPr>
              <a:t>探寻</a:t>
            </a:r>
            <a:r>
              <a:rPr lang="zh-CN" altLang="en-US" sz="2400" dirty="0">
                <a:solidFill>
                  <a:srgbClr val="000000"/>
                </a:solidFill>
                <a:latin typeface="Times New Roman" pitchFamily="18" charset="0"/>
              </a:rPr>
              <a:t>人物的</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情感、思想、精神</a:t>
            </a:r>
            <a:r>
              <a:rPr lang="zh-CN" altLang="en-US" sz="2400" dirty="0">
                <a:solidFill>
                  <a:srgbClr val="000000"/>
                </a:solidFill>
                <a:latin typeface="Times New Roman" pitchFamily="18" charset="0"/>
              </a:rPr>
              <a:t>等。</a:t>
            </a:r>
          </a:p>
          <a:p>
            <a:pPr eaLnBrk="1" hangingPunct="1">
              <a:lnSpc>
                <a:spcPts val="2601"/>
              </a:lnSpc>
            </a:pPr>
            <a:endParaRPr lang="zh-CN" altLang="en-US" sz="2400" dirty="0">
              <a:solidFill>
                <a:srgbClr val="000000"/>
              </a:solidFill>
              <a:latin typeface="Times New Roman" pitchFamily="18" charset="0"/>
            </a:endParaRPr>
          </a:p>
        </p:txBody>
      </p:sp>
      <p:sp>
        <p:nvSpPr>
          <p:cNvPr id="38916" name="Text Box 4"/>
          <p:cNvSpPr txBox="1">
            <a:spLocks noChangeArrowheads="1"/>
          </p:cNvSpPr>
          <p:nvPr/>
        </p:nvSpPr>
        <p:spPr bwMode="auto">
          <a:xfrm>
            <a:off x="314787" y="1377628"/>
            <a:ext cx="61555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在概括的过程中，可运用这样一些方法</a:t>
            </a:r>
            <a:r>
              <a:rPr lang="zh-CN" altLang="en-US" sz="2400" dirty="0" smtClean="0">
                <a:solidFill>
                  <a:srgbClr val="000000"/>
                </a:solidFill>
                <a:latin typeface="Times New Roman" pitchFamily="18" charset="0"/>
              </a:rPr>
              <a:t>：</a:t>
            </a:r>
            <a:endParaRPr lang="zh-CN" altLang="en-US" sz="2400" dirty="0">
              <a:solidFill>
                <a:srgbClr val="000000"/>
              </a:solidFill>
              <a:latin typeface="Times New Roman" pitchFamily="18" charset="0"/>
            </a:endParaRPr>
          </a:p>
        </p:txBody>
      </p:sp>
      <p:sp>
        <p:nvSpPr>
          <p:cNvPr id="38917" name="Text Box 5"/>
          <p:cNvSpPr txBox="1">
            <a:spLocks noChangeArrowheads="1"/>
          </p:cNvSpPr>
          <p:nvPr/>
        </p:nvSpPr>
        <p:spPr bwMode="auto">
          <a:xfrm>
            <a:off x="157693" y="5445224"/>
            <a:ext cx="8931932" cy="103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ct val="150000"/>
              </a:lnSpc>
            </a:pPr>
            <a:r>
              <a:rPr lang="zh-CN" altLang="en-US" sz="2400" dirty="0" smtClean="0">
                <a:solidFill>
                  <a:srgbClr val="000000"/>
                </a:solidFill>
                <a:latin typeface="Times New Roman" pitchFamily="18" charset="0"/>
              </a:rPr>
              <a:t>运用</a:t>
            </a:r>
            <a:r>
              <a:rPr lang="zh-CN" altLang="en-US" sz="2400" dirty="0">
                <a:solidFill>
                  <a:srgbClr val="000000"/>
                </a:solidFill>
                <a:latin typeface="Times New Roman" pitchFamily="18" charset="0"/>
              </a:rPr>
              <a:t>上述方法，要注意答题表述的语言格式，一般</a:t>
            </a:r>
            <a:r>
              <a:rPr lang="zh-CN" altLang="en-US" sz="2400" dirty="0" smtClean="0">
                <a:solidFill>
                  <a:srgbClr val="000000"/>
                </a:solidFill>
                <a:latin typeface="Times New Roman" pitchFamily="18" charset="0"/>
              </a:rPr>
              <a:t>按</a:t>
            </a:r>
            <a:r>
              <a:rPr lang="zh-CN" altLang="en-US" sz="2400" dirty="0" smtClean="0">
                <a:solidFill>
                  <a:srgbClr val="000000"/>
                </a:solidFill>
                <a:latin typeface="宋体" pitchFamily="2" charset="-122"/>
              </a:rPr>
              <a:t>“</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事实</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要点</a:t>
            </a:r>
            <a:r>
              <a:rPr lang="zh-CN" altLang="en-US" sz="2400" dirty="0" smtClean="0">
                <a:solidFill>
                  <a:srgbClr val="000000"/>
                </a:solidFill>
                <a:latin typeface="Times New Roman" pitchFamily="18" charset="0"/>
              </a:rPr>
              <a:t>＋</a:t>
            </a:r>
            <a:endParaRPr lang="en-US" altLang="zh-CN" sz="2400" dirty="0" smtClean="0">
              <a:solidFill>
                <a:srgbClr val="000000"/>
              </a:solidFill>
              <a:latin typeface="Times New Roman" pitchFamily="18" charset="0"/>
            </a:endParaRPr>
          </a:p>
          <a:p>
            <a:pPr eaLnBrk="1" hangingPunct="1">
              <a:lnSpc>
                <a:spcPct val="150000"/>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品行</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、德性要素</a:t>
            </a:r>
            <a:r>
              <a:rPr lang="en-US" altLang="zh-CN" sz="2400" b="1" dirty="0">
                <a:solidFill>
                  <a:srgbClr val="FF0000"/>
                </a:solidFill>
                <a:effectLst>
                  <a:outerShdw blurRad="38100" dist="38100" dir="2700000" algn="tl">
                    <a:srgbClr val="000000">
                      <a:alpha val="43137"/>
                    </a:srgbClr>
                  </a:outerShdw>
                </a:effectLst>
                <a:latin typeface="Times New Roman"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或精神内涵</a:t>
            </a:r>
            <a:r>
              <a:rPr lang="en-US" altLang="zh-CN" sz="2400" dirty="0">
                <a:solidFill>
                  <a:srgbClr val="000000"/>
                </a:solidFill>
                <a:latin typeface="Times New Roman" pitchFamily="18" charset="0"/>
              </a:rPr>
              <a:t>)</a:t>
            </a:r>
            <a:r>
              <a:rPr lang="en-US" altLang="zh-CN" sz="2400" dirty="0">
                <a:solidFill>
                  <a:srgbClr val="000000"/>
                </a:solidFill>
                <a:latin typeface="宋体" pitchFamily="2" charset="-122"/>
              </a:rPr>
              <a:t>”</a:t>
            </a:r>
            <a:r>
              <a:rPr lang="zh-CN" altLang="en-US" sz="2400" dirty="0">
                <a:solidFill>
                  <a:srgbClr val="000000"/>
                </a:solidFill>
                <a:latin typeface="Times New Roman" pitchFamily="18" charset="0"/>
              </a:rPr>
              <a:t>的结构来概括，语句</a:t>
            </a:r>
            <a:r>
              <a:rPr lang="zh-CN" altLang="en-US" sz="2400" dirty="0" smtClean="0">
                <a:solidFill>
                  <a:srgbClr val="000000"/>
                </a:solidFill>
                <a:latin typeface="Times New Roman" pitchFamily="18" charset="0"/>
              </a:rPr>
              <a:t>宜简要</a:t>
            </a:r>
            <a:r>
              <a:rPr lang="zh-CN" altLang="en-US" sz="2400" dirty="0">
                <a:solidFill>
                  <a:srgbClr val="000000"/>
                </a:solidFill>
                <a:latin typeface="Times New Roman" pitchFamily="18" charset="0"/>
              </a:rPr>
              <a:t>。</a:t>
            </a:r>
          </a:p>
        </p:txBody>
      </p:sp>
      <p:sp>
        <p:nvSpPr>
          <p:cNvPr id="2" name="矩形 1"/>
          <p:cNvSpPr/>
          <p:nvPr/>
        </p:nvSpPr>
        <p:spPr>
          <a:xfrm>
            <a:off x="228959" y="3861048"/>
            <a:ext cx="8635377" cy="1395062"/>
          </a:xfrm>
          <a:prstGeom prst="rect">
            <a:avLst/>
          </a:prstGeom>
        </p:spPr>
        <p:txBody>
          <a:bodyPr wrap="square">
            <a:spAutoFit/>
          </a:bodyPr>
          <a:lstStyle/>
          <a:p>
            <a:pPr>
              <a:lnSpc>
                <a:spcPts val="3500"/>
              </a:lnSpc>
            </a:pPr>
            <a:r>
              <a:rPr lang="zh-CN" altLang="en-US" sz="2400" dirty="0">
                <a:solidFill>
                  <a:srgbClr val="000000"/>
                </a:solidFill>
                <a:latin typeface="Times New Roman" pitchFamily="18" charset="0"/>
              </a:rPr>
              <a:t>③</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整体透视法</a:t>
            </a:r>
            <a:r>
              <a:rPr lang="zh-CN" altLang="en-US" sz="2400" dirty="0">
                <a:solidFill>
                  <a:srgbClr val="000000"/>
                </a:solidFill>
                <a:latin typeface="Times New Roman" pitchFamily="18" charset="0"/>
              </a:rPr>
              <a:t>。有些</a:t>
            </a:r>
            <a:r>
              <a:rPr lang="zh-CN" altLang="en-US" sz="2400" dirty="0" smtClean="0">
                <a:solidFill>
                  <a:srgbClr val="000000"/>
                </a:solidFill>
                <a:latin typeface="Times New Roman" pitchFamily="18" charset="0"/>
              </a:rPr>
              <a:t>中心</a:t>
            </a:r>
            <a:r>
              <a:rPr lang="zh-CN" altLang="en-US" sz="2400" dirty="0">
                <a:solidFill>
                  <a:srgbClr val="000000"/>
                </a:solidFill>
                <a:latin typeface="Times New Roman" pitchFamily="18" charset="0"/>
              </a:rPr>
              <a:t>句的意思较含蓄，若单独分析会割裂甚至曲解文意，其</a:t>
            </a:r>
            <a:r>
              <a:rPr lang="zh-CN" altLang="en-US" sz="2400" dirty="0" smtClean="0">
                <a:solidFill>
                  <a:srgbClr val="000000"/>
                </a:solidFill>
                <a:latin typeface="Times New Roman" pitchFamily="18" charset="0"/>
              </a:rPr>
              <a:t>内涵往往</a:t>
            </a:r>
            <a:r>
              <a:rPr lang="zh-CN" altLang="en-US" sz="2400" dirty="0">
                <a:solidFill>
                  <a:srgbClr val="000000"/>
                </a:solidFill>
                <a:latin typeface="Times New Roman" pitchFamily="18" charset="0"/>
              </a:rPr>
              <a:t>要通过整体来表现，甚至借助</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弦外之音</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，用</a:t>
            </a:r>
            <a:r>
              <a:rPr lang="zh-CN" altLang="en-US" sz="2400" dirty="0" smtClean="0">
                <a:solidFill>
                  <a:srgbClr val="000000"/>
                </a:solidFill>
                <a:latin typeface="宋体" pitchFamily="2" charset="-122"/>
              </a:rPr>
              <a:t>“</a:t>
            </a:r>
            <a:r>
              <a:rPr lang="zh-CN" altLang="en-US" sz="2400" dirty="0" smtClean="0">
                <a:solidFill>
                  <a:srgbClr val="000000"/>
                </a:solidFill>
                <a:latin typeface="Times New Roman" pitchFamily="18" charset="0"/>
              </a:rPr>
              <a:t>潜台词</a:t>
            </a:r>
            <a:r>
              <a:rPr lang="zh-CN" altLang="en-US" sz="2400" dirty="0" smtClean="0">
                <a:solidFill>
                  <a:srgbClr val="000000"/>
                </a:solidFill>
                <a:latin typeface="宋体" pitchFamily="2" charset="-122"/>
              </a:rPr>
              <a:t>”</a:t>
            </a:r>
            <a:r>
              <a:rPr lang="zh-CN" altLang="en-US" sz="2400" dirty="0" smtClean="0">
                <a:solidFill>
                  <a:srgbClr val="000000"/>
                </a:solidFill>
                <a:latin typeface="Times New Roman" pitchFamily="18" charset="0"/>
              </a:rPr>
              <a:t>曲折</a:t>
            </a:r>
            <a:r>
              <a:rPr lang="zh-CN" altLang="en-US" sz="2400" dirty="0">
                <a:solidFill>
                  <a:srgbClr val="000000"/>
                </a:solidFill>
                <a:latin typeface="Times New Roman" pitchFamily="18" charset="0"/>
              </a:rPr>
              <a:t>含蓄地表达。</a:t>
            </a:r>
            <a:endParaRPr lang="zh-CN" altLang="en-US" sz="2400" dirty="0">
              <a:solidFill>
                <a:srgbClr val="000000"/>
              </a:solidFill>
              <a:latin typeface="Times New Roman" pitchFamily="18" charset="0"/>
            </a:endParaRPr>
          </a:p>
        </p:txBody>
      </p:sp>
      <p:sp>
        <p:nvSpPr>
          <p:cNvPr id="3" name="矩形 2"/>
          <p:cNvSpPr/>
          <p:nvPr/>
        </p:nvSpPr>
        <p:spPr>
          <a:xfrm>
            <a:off x="264143" y="2780928"/>
            <a:ext cx="8565008" cy="946221"/>
          </a:xfrm>
          <a:prstGeom prst="rect">
            <a:avLst/>
          </a:prstGeom>
        </p:spPr>
        <p:txBody>
          <a:bodyPr wrap="square">
            <a:spAutoFit/>
          </a:bodyPr>
          <a:lstStyle/>
          <a:p>
            <a:pPr>
              <a:lnSpc>
                <a:spcPts val="3500"/>
              </a:lnSpc>
            </a:pPr>
            <a:r>
              <a:rPr lang="zh-CN" altLang="en-US" sz="2400" dirty="0">
                <a:solidFill>
                  <a:srgbClr val="000000"/>
                </a:solidFill>
                <a:latin typeface="Times New Roman" pitchFamily="18" charset="0"/>
              </a:rPr>
              <a:t>②</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综合段意法</a:t>
            </a:r>
            <a:r>
              <a:rPr lang="zh-CN" altLang="en-US" sz="2400" dirty="0">
                <a:solidFill>
                  <a:srgbClr val="000000"/>
                </a:solidFill>
                <a:latin typeface="Times New Roman" pitchFamily="18" charset="0"/>
              </a:rPr>
              <a:t>。即对于那些没有明显中心句的文本，我们就</a:t>
            </a:r>
            <a:r>
              <a:rPr lang="zh-CN" altLang="en-US" sz="2400" dirty="0" smtClean="0">
                <a:solidFill>
                  <a:srgbClr val="000000"/>
                </a:solidFill>
                <a:latin typeface="Times New Roman" pitchFamily="18" charset="0"/>
              </a:rPr>
              <a:t>必须</a:t>
            </a:r>
            <a:r>
              <a:rPr lang="zh-CN" altLang="en-US" sz="2400" dirty="0">
                <a:solidFill>
                  <a:srgbClr val="000000"/>
                </a:solidFill>
                <a:latin typeface="Times New Roman" pitchFamily="18" charset="0"/>
              </a:rPr>
              <a:t>对每个独立段的中心意思进行归纳。</a:t>
            </a:r>
            <a:endParaRPr lang="zh-CN" altLang="en-US" sz="2400" dirty="0">
              <a:solidFill>
                <a:srgbClr val="000000"/>
              </a:solidFill>
              <a:latin typeface="Times New Roman" pitchFamily="18" charset="0"/>
            </a:endParaRPr>
          </a:p>
        </p:txBody>
      </p:sp>
      <p:sp>
        <p:nvSpPr>
          <p:cNvPr id="4" name="矩形 3"/>
          <p:cNvSpPr/>
          <p:nvPr/>
        </p:nvSpPr>
        <p:spPr>
          <a:xfrm>
            <a:off x="283280" y="1772816"/>
            <a:ext cx="8433616" cy="861774"/>
          </a:xfrm>
          <a:prstGeom prst="rect">
            <a:avLst/>
          </a:prstGeom>
        </p:spPr>
        <p:txBody>
          <a:bodyPr wrap="square">
            <a:spAutoFit/>
          </a:bodyPr>
          <a:lstStyle/>
          <a:p>
            <a:pPr>
              <a:lnSpc>
                <a:spcPts val="2424"/>
              </a:lnSpc>
            </a:pPr>
            <a:r>
              <a:rPr lang="zh-CN" altLang="en-US" sz="2400" dirty="0">
                <a:solidFill>
                  <a:srgbClr val="000000"/>
                </a:solidFill>
                <a:latin typeface="Times New Roman" pitchFamily="18" charset="0"/>
              </a:rPr>
              <a:t>①</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提取精要法</a:t>
            </a:r>
            <a:r>
              <a:rPr lang="zh-CN" altLang="en-US" sz="2400" dirty="0">
                <a:solidFill>
                  <a:srgbClr val="000000"/>
                </a:solidFill>
                <a:latin typeface="Times New Roman" pitchFamily="18" charset="0"/>
              </a:rPr>
              <a:t>。</a:t>
            </a:r>
          </a:p>
          <a:p>
            <a:pPr>
              <a:lnSpc>
                <a:spcPts val="1010"/>
              </a:lnSpc>
            </a:pPr>
            <a:endParaRPr lang="zh-CN" altLang="en-US" sz="2400" dirty="0">
              <a:solidFill>
                <a:srgbClr val="000000"/>
              </a:solidFill>
              <a:latin typeface="Times New Roman" pitchFamily="18" charset="0"/>
            </a:endParaRPr>
          </a:p>
          <a:p>
            <a:pPr>
              <a:lnSpc>
                <a:spcPts val="2576"/>
              </a:lnSpc>
            </a:pPr>
            <a:r>
              <a:rPr lang="zh-CN" altLang="en-US" sz="2400" dirty="0">
                <a:solidFill>
                  <a:srgbClr val="000000"/>
                </a:solidFill>
                <a:latin typeface="Times New Roman" pitchFamily="18" charset="0"/>
              </a:rPr>
              <a:t>即要紧扣文本，重点理解</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关键词、中心句、重点段</a:t>
            </a:r>
            <a:r>
              <a:rPr lang="zh-CN" altLang="en-US" sz="2400" dirty="0">
                <a:solidFill>
                  <a:srgbClr val="000000"/>
                </a:solidFill>
                <a:latin typeface="Times New Roman" pitchFamily="18" charset="0"/>
              </a:rPr>
              <a:t>，由点带面。</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190467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ppt_x"/>
                                          </p:val>
                                        </p:tav>
                                        <p:tav tm="100000">
                                          <p:val>
                                            <p:strVal val="#ppt_x"/>
                                          </p:val>
                                        </p:tav>
                                      </p:tavLst>
                                    </p:anim>
                                    <p:anim calcmode="lin" valueType="num">
                                      <p:cBhvr additive="base">
                                        <p:cTn id="8"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ppt_x"/>
                                          </p:val>
                                        </p:tav>
                                        <p:tav tm="100000">
                                          <p:val>
                                            <p:strVal val="#ppt_x"/>
                                          </p:val>
                                        </p:tav>
                                      </p:tavLst>
                                    </p:anim>
                                    <p:anim calcmode="lin" valueType="num">
                                      <p:cBhvr additive="base">
                                        <p:cTn id="14"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17"/>
                                        </p:tgtEl>
                                        <p:attrNameLst>
                                          <p:attrName>style.visibility</p:attrName>
                                        </p:attrNameLst>
                                      </p:cBhvr>
                                      <p:to>
                                        <p:strVal val="visible"/>
                                      </p:to>
                                    </p:set>
                                    <p:anim calcmode="lin" valueType="num">
                                      <p:cBhvr additive="base">
                                        <p:cTn id="37" dur="500" fill="hold"/>
                                        <p:tgtEl>
                                          <p:spTgt spid="38917"/>
                                        </p:tgtEl>
                                        <p:attrNameLst>
                                          <p:attrName>ppt_x</p:attrName>
                                        </p:attrNameLst>
                                      </p:cBhvr>
                                      <p:tavLst>
                                        <p:tav tm="0">
                                          <p:val>
                                            <p:strVal val="#ppt_x"/>
                                          </p:val>
                                        </p:tav>
                                        <p:tav tm="100000">
                                          <p:val>
                                            <p:strVal val="#ppt_x"/>
                                          </p:val>
                                        </p:tav>
                                      </p:tavLst>
                                    </p:anim>
                                    <p:anim calcmode="lin" valueType="num">
                                      <p:cBhvr additive="base">
                                        <p:cTn id="38"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6" grpId="0"/>
      <p:bldP spid="38917" grpId="0"/>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55576" y="548680"/>
            <a:ext cx="7030771"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．分析文本的文体基本特征和主要表现手法</a:t>
            </a:r>
          </a:p>
        </p:txBody>
      </p:sp>
      <p:sp>
        <p:nvSpPr>
          <p:cNvPr id="39939" name="Text Box 3"/>
          <p:cNvSpPr txBox="1">
            <a:spLocks noChangeArrowheads="1"/>
          </p:cNvSpPr>
          <p:nvPr/>
        </p:nvSpPr>
        <p:spPr bwMode="auto">
          <a:xfrm>
            <a:off x="467544" y="1052736"/>
            <a:ext cx="8309967" cy="211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此考点要求能分析传记塑造人物形象、刻画人物性格所运</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用的表现手法，能分析传记选材组材的特点与用意，能区分传</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记的主要类型及其写作特点。传记采用的表现手法与一般记叙</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文相似</a:t>
            </a:r>
            <a:r>
              <a:rPr lang="zh-CN" altLang="en-US" sz="2400" dirty="0" smtClean="0">
                <a:solidFill>
                  <a:srgbClr val="000000"/>
                </a:solidFill>
                <a:latin typeface="Times New Roman" pitchFamily="18" charset="0"/>
              </a:rPr>
              <a:t>；</a:t>
            </a:r>
            <a:endParaRPr lang="zh-CN" altLang="en-US" sz="2400" dirty="0">
              <a:solidFill>
                <a:srgbClr val="000000"/>
              </a:solidFill>
              <a:latin typeface="Times New Roman" pitchFamily="18" charset="0"/>
            </a:endParaRPr>
          </a:p>
        </p:txBody>
      </p:sp>
      <p:sp>
        <p:nvSpPr>
          <p:cNvPr id="2" name="矩形 1"/>
          <p:cNvSpPr/>
          <p:nvPr/>
        </p:nvSpPr>
        <p:spPr>
          <a:xfrm>
            <a:off x="624179" y="5651458"/>
            <a:ext cx="4815742" cy="438582"/>
          </a:xfrm>
          <a:prstGeom prst="rect">
            <a:avLst/>
          </a:prstGeom>
        </p:spPr>
        <p:txBody>
          <a:bodyPr wrap="none">
            <a:spAutoFit/>
          </a:bodyPr>
          <a:lstStyle/>
          <a:p>
            <a:pPr>
              <a:lnSpc>
                <a:spcPts val="2677"/>
              </a:lnSpc>
            </a:pPr>
            <a:r>
              <a:rPr lang="zh-CN" altLang="en-US" sz="2400" dirty="0">
                <a:solidFill>
                  <a:srgbClr val="000000"/>
                </a:solidFill>
                <a:latin typeface="Times New Roman" pitchFamily="18" charset="0"/>
              </a:rPr>
              <a:t>从</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修辞手法</a:t>
            </a:r>
            <a:r>
              <a:rPr lang="zh-CN" altLang="en-US" sz="2400" dirty="0">
                <a:solidFill>
                  <a:srgbClr val="000000"/>
                </a:solidFill>
                <a:latin typeface="Times New Roman" pitchFamily="18" charset="0"/>
              </a:rPr>
              <a:t>看，有</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引用、比喻</a:t>
            </a:r>
            <a:r>
              <a:rPr lang="zh-CN" altLang="en-US" sz="2400" dirty="0">
                <a:solidFill>
                  <a:srgbClr val="000000"/>
                </a:solidFill>
                <a:latin typeface="Times New Roman" pitchFamily="18" charset="0"/>
              </a:rPr>
              <a:t>等。</a:t>
            </a:r>
          </a:p>
        </p:txBody>
      </p:sp>
      <p:sp>
        <p:nvSpPr>
          <p:cNvPr id="3" name="矩形 2"/>
          <p:cNvSpPr/>
          <p:nvPr/>
        </p:nvSpPr>
        <p:spPr>
          <a:xfrm>
            <a:off x="609380" y="4269169"/>
            <a:ext cx="8283099" cy="784830"/>
          </a:xfrm>
          <a:prstGeom prst="rect">
            <a:avLst/>
          </a:prstGeom>
        </p:spPr>
        <p:txBody>
          <a:bodyPr wrap="square">
            <a:spAutoFit/>
          </a:bodyPr>
          <a:lstStyle/>
          <a:p>
            <a:pPr>
              <a:lnSpc>
                <a:spcPts val="2677"/>
              </a:lnSpc>
            </a:pPr>
            <a:r>
              <a:rPr lang="zh-CN" altLang="en-US" sz="2400" dirty="0">
                <a:solidFill>
                  <a:srgbClr val="000000"/>
                </a:solidFill>
                <a:latin typeface="Times New Roman" pitchFamily="18" charset="0"/>
              </a:rPr>
              <a:t>从</a:t>
            </a:r>
            <a:r>
              <a:rPr lang="zh-CN" altLang="en-US" sz="2400" b="1" dirty="0" smtClean="0">
                <a:solidFill>
                  <a:srgbClr val="C00000"/>
                </a:solidFill>
                <a:effectLst>
                  <a:outerShdw blurRad="38100" dist="38100" dir="2700000" algn="tl">
                    <a:srgbClr val="000000">
                      <a:alpha val="43137"/>
                    </a:srgbClr>
                  </a:outerShdw>
                </a:effectLst>
                <a:latin typeface="Times New Roman" pitchFamily="18" charset="0"/>
              </a:rPr>
              <a:t>描写技法</a:t>
            </a:r>
            <a:r>
              <a:rPr lang="zh-CN" altLang="en-US" sz="2400" dirty="0">
                <a:solidFill>
                  <a:srgbClr val="000000"/>
                </a:solidFill>
                <a:latin typeface="Times New Roman" pitchFamily="18" charset="0"/>
              </a:rPr>
              <a:t>看有</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对照、衬托、象征、渲染、场面描写和细节勾勒</a:t>
            </a:r>
            <a:r>
              <a:rPr lang="zh-CN" altLang="en-US" sz="2400" dirty="0">
                <a:solidFill>
                  <a:srgbClr val="000000"/>
                </a:solidFill>
                <a:latin typeface="Times New Roman" pitchFamily="18" charset="0"/>
              </a:rPr>
              <a:t>等；</a:t>
            </a:r>
          </a:p>
        </p:txBody>
      </p:sp>
      <p:sp>
        <p:nvSpPr>
          <p:cNvPr id="4" name="矩形 3"/>
          <p:cNvSpPr/>
          <p:nvPr/>
        </p:nvSpPr>
        <p:spPr>
          <a:xfrm>
            <a:off x="638317" y="3429000"/>
            <a:ext cx="6354625" cy="438582"/>
          </a:xfrm>
          <a:prstGeom prst="rect">
            <a:avLst/>
          </a:prstGeom>
        </p:spPr>
        <p:txBody>
          <a:bodyPr wrap="none">
            <a:spAutoFit/>
          </a:bodyPr>
          <a:lstStyle/>
          <a:p>
            <a:pPr>
              <a:lnSpc>
                <a:spcPts val="2677"/>
              </a:lnSpc>
            </a:pPr>
            <a:r>
              <a:rPr lang="zh-CN" altLang="en-US" sz="2400" dirty="0">
                <a:solidFill>
                  <a:srgbClr val="000000"/>
                </a:solidFill>
                <a:latin typeface="Times New Roman" pitchFamily="18" charset="0"/>
              </a:rPr>
              <a:t>从</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结构章法上</a:t>
            </a:r>
            <a:r>
              <a:rPr lang="zh-CN" altLang="en-US" sz="2400" dirty="0">
                <a:solidFill>
                  <a:srgbClr val="000000"/>
                </a:solidFill>
                <a:latin typeface="Times New Roman" pitchFamily="18" charset="0"/>
              </a:rPr>
              <a:t>看有</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单线</a:t>
            </a:r>
            <a:r>
              <a:rPr lang="zh-CN" altLang="en-US" sz="2400" dirty="0">
                <a:solidFill>
                  <a:srgbClr val="000000"/>
                </a:solidFill>
                <a:latin typeface="Times New Roman" pitchFamily="18" charset="0"/>
              </a:rPr>
              <a:t>推进，也有</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双线</a:t>
            </a:r>
            <a:r>
              <a:rPr lang="zh-CN" altLang="en-US" sz="2400" dirty="0">
                <a:solidFill>
                  <a:srgbClr val="000000"/>
                </a:solidFill>
                <a:latin typeface="Times New Roman" pitchFamily="18" charset="0"/>
              </a:rPr>
              <a:t>并行；</a:t>
            </a:r>
          </a:p>
        </p:txBody>
      </p:sp>
    </p:spTree>
    <p:extLst>
      <p:ext uri="{BB962C8B-B14F-4D97-AF65-F5344CB8AC3E}">
        <p14:creationId xmlns:p14="http://schemas.microsoft.com/office/powerpoint/2010/main" val="13589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gtEl>
                                        <p:attrNameLst>
                                          <p:attrName>style.visibility</p:attrName>
                                        </p:attrNameLst>
                                      </p:cBhvr>
                                      <p:to>
                                        <p:strVal val="visible"/>
                                      </p:to>
                                    </p:set>
                                    <p:anim calcmode="lin" valueType="num">
                                      <p:cBhvr additive="base">
                                        <p:cTn id="13" dur="500" fill="hold"/>
                                        <p:tgtEl>
                                          <p:spTgt spid="39939"/>
                                        </p:tgtEl>
                                        <p:attrNameLst>
                                          <p:attrName>ppt_x</p:attrName>
                                        </p:attrNameLst>
                                      </p:cBhvr>
                                      <p:tavLst>
                                        <p:tav tm="0">
                                          <p:val>
                                            <p:strVal val="#ppt_x"/>
                                          </p:val>
                                        </p:tav>
                                        <p:tav tm="100000">
                                          <p:val>
                                            <p:strVal val="#ppt_x"/>
                                          </p:val>
                                        </p:tav>
                                      </p:tavLst>
                                    </p:anim>
                                    <p:anim calcmode="lin" valueType="num">
                                      <p:cBhvr additive="base">
                                        <p:cTn id="14"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9512" y="116632"/>
            <a:ext cx="8856984"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601"/>
              </a:lnSpc>
            </a:pPr>
            <a:r>
              <a:rPr lang="zh-CN" altLang="en-US" sz="2400" b="1" dirty="0" smtClean="0">
                <a:solidFill>
                  <a:srgbClr val="000000"/>
                </a:solidFill>
                <a:latin typeface="Times New Roman" pitchFamily="18" charset="0"/>
              </a:rPr>
              <a:t>题 </a:t>
            </a:r>
            <a:r>
              <a:rPr lang="en-US" altLang="zh-CN" sz="2400" b="1" dirty="0">
                <a:solidFill>
                  <a:srgbClr val="000000"/>
                </a:solidFill>
                <a:latin typeface="Times New Roman" pitchFamily="18" charset="0"/>
              </a:rPr>
              <a:t>1</a:t>
            </a:r>
            <a:r>
              <a:rPr lang="zh-CN" altLang="en-US" sz="2400" b="1" dirty="0">
                <a:solidFill>
                  <a:srgbClr val="000000"/>
                </a:solidFill>
                <a:latin typeface="Times New Roman" pitchFamily="18" charset="0"/>
              </a:rPr>
              <a:t>：为</a:t>
            </a:r>
            <a:r>
              <a:rPr lang="zh-CN" altLang="en-US" sz="2400" b="1" dirty="0">
                <a:solidFill>
                  <a:srgbClr val="000000"/>
                </a:solidFill>
              </a:rPr>
              <a:t>什么在法国经受普鲁士入侵时，罗曼</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罗兰却</a:t>
            </a:r>
            <a:r>
              <a:rPr lang="zh-CN" altLang="en-US" sz="2400" b="1" dirty="0" smtClean="0">
                <a:solidFill>
                  <a:srgbClr val="000000"/>
                </a:solidFill>
                <a:latin typeface="Times New Roman" pitchFamily="18" charset="0"/>
              </a:rPr>
              <a:t>醉心于</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敌人</a:t>
            </a:r>
            <a:r>
              <a:rPr lang="zh-CN" altLang="en-US" sz="2400" b="1" dirty="0">
                <a:solidFill>
                  <a:srgbClr val="000000"/>
                </a:solidFill>
                <a:latin typeface="宋体" pitchFamily="2" charset="-122"/>
              </a:rPr>
              <a:t>”</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德国</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的音乐艺术？请结合原文第②段内</a:t>
            </a:r>
            <a:r>
              <a:rPr lang="zh-CN" altLang="en-US" sz="2400" b="1" dirty="0">
                <a:solidFill>
                  <a:srgbClr val="000000"/>
                </a:solidFill>
              </a:rPr>
              <a:t>容作</a:t>
            </a:r>
            <a:r>
              <a:rPr lang="zh-CN" altLang="en-US" sz="2400" b="1" dirty="0" smtClean="0">
                <a:solidFill>
                  <a:srgbClr val="000000"/>
                </a:solidFill>
              </a:rPr>
              <a:t>简要分析</a:t>
            </a:r>
            <a:r>
              <a:rPr lang="zh-CN" altLang="en-US" sz="2400" b="1" dirty="0">
                <a:solidFill>
                  <a:srgbClr val="000000"/>
                </a:solidFill>
              </a:rPr>
              <a:t>。</a:t>
            </a:r>
          </a:p>
        </p:txBody>
      </p:sp>
      <p:sp>
        <p:nvSpPr>
          <p:cNvPr id="152579" name="Text Box 3"/>
          <p:cNvSpPr txBox="1">
            <a:spLocks noChangeArrowheads="1"/>
          </p:cNvSpPr>
          <p:nvPr/>
        </p:nvSpPr>
        <p:spPr bwMode="auto">
          <a:xfrm>
            <a:off x="193422" y="761886"/>
            <a:ext cx="8515152" cy="341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210"/>
              </a:lnSpc>
            </a:pPr>
            <a:r>
              <a:rPr lang="en-US" altLang="zh-CN" sz="2400" b="1" dirty="0">
                <a:solidFill>
                  <a:srgbClr val="7030A0"/>
                </a:solidFill>
              </a:rPr>
              <a:t>	</a:t>
            </a:r>
            <a:endParaRPr lang="en-US" altLang="zh-CN" sz="2400" b="1" dirty="0">
              <a:solidFill>
                <a:srgbClr val="7030A0"/>
              </a:solidFill>
              <a:latin typeface="Times New Roman" pitchFamily="18" charset="0"/>
            </a:endParaRPr>
          </a:p>
          <a:p>
            <a:pPr eaLnBrk="1" hangingPunct="1">
              <a:lnSpc>
                <a:spcPts val="2879"/>
              </a:lnSpc>
            </a:pPr>
            <a:r>
              <a:rPr lang="en-US" altLang="zh-CN" sz="2400" b="1" dirty="0">
                <a:solidFill>
                  <a:srgbClr val="7030A0"/>
                </a:solidFill>
                <a:latin typeface="Times New Roman" pitchFamily="18" charset="0"/>
              </a:rPr>
              <a:t>	</a:t>
            </a:r>
            <a:r>
              <a:rPr lang="en-US" altLang="zh-CN" sz="2400" b="1" dirty="0">
                <a:solidFill>
                  <a:srgbClr val="7030A0"/>
                </a:solidFill>
                <a:latin typeface="黑体" pitchFamily="49" charset="-122"/>
                <a:ea typeface="黑体" pitchFamily="49" charset="-122"/>
              </a:rPr>
              <a:t>【</a:t>
            </a:r>
            <a:r>
              <a:rPr lang="zh-CN" altLang="en-US" sz="2400" b="1" dirty="0">
                <a:solidFill>
                  <a:srgbClr val="7030A0"/>
                </a:solidFill>
                <a:latin typeface="黑体" pitchFamily="49" charset="-122"/>
                <a:ea typeface="黑体" pitchFamily="49" charset="-122"/>
              </a:rPr>
              <a:t>剖析</a:t>
            </a:r>
            <a:r>
              <a:rPr lang="en-US" altLang="zh-CN" sz="2400" b="1" dirty="0">
                <a:solidFill>
                  <a:srgbClr val="7030A0"/>
                </a:solidFill>
                <a:latin typeface="黑体" pitchFamily="49" charset="-122"/>
                <a:ea typeface="黑体" pitchFamily="49" charset="-122"/>
              </a:rPr>
              <a:t>】</a:t>
            </a:r>
            <a:r>
              <a:rPr lang="zh-CN" altLang="en-US" sz="2400" b="1" dirty="0">
                <a:solidFill>
                  <a:srgbClr val="7030A0"/>
                </a:solidFill>
                <a:latin typeface="楷体_GB2312" pitchFamily="49" charset="-122"/>
                <a:ea typeface="楷体_GB2312" pitchFamily="49" charset="-122"/>
              </a:rPr>
              <a:t>本题考查考生概括中心意思的能力，能力层级为</a:t>
            </a:r>
          </a:p>
          <a:p>
            <a:pPr eaLnBrk="1" hangingPunct="1">
              <a:lnSpc>
                <a:spcPts val="1010"/>
              </a:lnSpc>
            </a:pPr>
            <a:endParaRPr lang="zh-CN" altLang="en-US" sz="2400" b="1" dirty="0">
              <a:solidFill>
                <a:srgbClr val="7030A0"/>
              </a:solidFill>
              <a:latin typeface="楷体_GB2312" pitchFamily="49" charset="-122"/>
              <a:ea typeface="楷体_GB2312" pitchFamily="49" charset="-122"/>
            </a:endParaRPr>
          </a:p>
          <a:p>
            <a:pPr eaLnBrk="1" hangingPunct="1">
              <a:lnSpc>
                <a:spcPts val="3586"/>
              </a:lnSpc>
            </a:pPr>
            <a:r>
              <a:rPr lang="en-US" altLang="zh-CN" sz="2400" b="1" dirty="0">
                <a:solidFill>
                  <a:srgbClr val="7030A0"/>
                </a:solidFill>
                <a:latin typeface="Times New Roman" pitchFamily="18" charset="0"/>
                <a:ea typeface="楷体_GB2312" pitchFamily="49" charset="-122"/>
              </a:rPr>
              <a:t>C</a:t>
            </a:r>
            <a:r>
              <a:rPr lang="en-US" altLang="zh-CN" sz="2400" b="1" dirty="0">
                <a:solidFill>
                  <a:srgbClr val="7030A0"/>
                </a:solidFill>
                <a:latin typeface="楷体_GB2312" pitchFamily="49" charset="-122"/>
                <a:ea typeface="楷体_GB2312" pitchFamily="49" charset="-122"/>
              </a:rPr>
              <a:t> </a:t>
            </a:r>
            <a:r>
              <a:rPr lang="zh-CN" altLang="en-US" sz="2400" b="1" dirty="0">
                <a:solidFill>
                  <a:srgbClr val="7030A0"/>
                </a:solidFill>
                <a:latin typeface="楷体_GB2312" pitchFamily="49" charset="-122"/>
                <a:ea typeface="楷体_GB2312" pitchFamily="49" charset="-122"/>
              </a:rPr>
              <a:t>级。先提取精要，再将第</a:t>
            </a:r>
            <a:r>
              <a:rPr lang="en-US" altLang="zh-CN" sz="2400" b="1" dirty="0">
                <a:solidFill>
                  <a:srgbClr val="7030A0"/>
                </a:solidFill>
                <a:latin typeface="Times New Roman" pitchFamily="18" charset="0"/>
                <a:ea typeface="楷体_GB2312" pitchFamily="49" charset="-122"/>
              </a:rPr>
              <a:t>2</a:t>
            </a:r>
            <a:r>
              <a:rPr lang="zh-CN" altLang="en-US" sz="2400" b="1" dirty="0">
                <a:solidFill>
                  <a:srgbClr val="7030A0"/>
                </a:solidFill>
                <a:latin typeface="楷体_GB2312" pitchFamily="49" charset="-122"/>
                <a:ea typeface="楷体_GB2312" pitchFamily="49" charset="-122"/>
              </a:rPr>
              <a:t>段中对在法国经受普鲁士入侵时，</a:t>
            </a:r>
          </a:p>
          <a:p>
            <a:pPr eaLnBrk="1" hangingPunct="1">
              <a:lnSpc>
                <a:spcPts val="1010"/>
              </a:lnSpc>
            </a:pPr>
            <a:endParaRPr lang="zh-CN" altLang="en-US" sz="2400" b="1" dirty="0">
              <a:solidFill>
                <a:srgbClr val="7030A0"/>
              </a:solidFill>
              <a:latin typeface="楷体_GB2312" pitchFamily="49" charset="-122"/>
              <a:ea typeface="楷体_GB2312" pitchFamily="49" charset="-122"/>
            </a:endParaRPr>
          </a:p>
          <a:p>
            <a:pPr eaLnBrk="1" hangingPunct="1">
              <a:lnSpc>
                <a:spcPts val="3384"/>
              </a:lnSpc>
            </a:pPr>
            <a:r>
              <a:rPr lang="zh-CN" altLang="en-US" sz="2400" b="1" dirty="0">
                <a:solidFill>
                  <a:srgbClr val="7030A0"/>
                </a:solidFill>
                <a:latin typeface="楷体_GB2312" pitchFamily="49" charset="-122"/>
                <a:ea typeface="楷体_GB2312" pitchFamily="49" charset="-122"/>
              </a:rPr>
              <a:t>罗曼</a:t>
            </a:r>
            <a:r>
              <a:rPr lang="en-US" altLang="zh-CN" sz="2400" b="1" dirty="0">
                <a:solidFill>
                  <a:srgbClr val="7030A0"/>
                </a:solidFill>
                <a:latin typeface="宋体" pitchFamily="2" charset="-122"/>
                <a:ea typeface="楷体_GB2312" pitchFamily="49" charset="-122"/>
              </a:rPr>
              <a:t>·</a:t>
            </a:r>
            <a:r>
              <a:rPr lang="zh-CN" altLang="en-US" sz="2400" b="1" dirty="0">
                <a:solidFill>
                  <a:srgbClr val="7030A0"/>
                </a:solidFill>
                <a:latin typeface="楷体_GB2312" pitchFamily="49" charset="-122"/>
                <a:ea typeface="楷体_GB2312" pitchFamily="49" charset="-122"/>
              </a:rPr>
              <a:t>罗兰却醉心于</a:t>
            </a:r>
            <a:r>
              <a:rPr lang="zh-CN" altLang="en-US" sz="2400" b="1" dirty="0">
                <a:solidFill>
                  <a:srgbClr val="7030A0"/>
                </a:solidFill>
                <a:latin typeface="宋体" pitchFamily="2" charset="-122"/>
                <a:ea typeface="楷体_GB2312" pitchFamily="49" charset="-122"/>
              </a:rPr>
              <a:t>‘</a:t>
            </a:r>
            <a:r>
              <a:rPr lang="zh-CN" altLang="en-US" sz="2400" b="1" dirty="0">
                <a:solidFill>
                  <a:srgbClr val="7030A0"/>
                </a:solidFill>
                <a:latin typeface="楷体_GB2312" pitchFamily="49" charset="-122"/>
                <a:ea typeface="楷体_GB2312" pitchFamily="49" charset="-122"/>
              </a:rPr>
              <a:t>敌人</a:t>
            </a:r>
            <a:r>
              <a:rPr lang="zh-CN" altLang="en-US" sz="2400" b="1" dirty="0">
                <a:solidFill>
                  <a:srgbClr val="7030A0"/>
                </a:solidFill>
                <a:latin typeface="宋体" pitchFamily="2" charset="-122"/>
                <a:ea typeface="楷体_GB2312" pitchFamily="49" charset="-122"/>
              </a:rPr>
              <a:t>’</a:t>
            </a:r>
            <a:r>
              <a:rPr lang="en-US" altLang="zh-CN" sz="2400" b="1" dirty="0">
                <a:solidFill>
                  <a:srgbClr val="7030A0"/>
                </a:solidFill>
                <a:latin typeface="楷体_GB2312" pitchFamily="49" charset="-122"/>
                <a:ea typeface="楷体_GB2312" pitchFamily="49" charset="-122"/>
              </a:rPr>
              <a:t>(</a:t>
            </a:r>
            <a:r>
              <a:rPr lang="zh-CN" altLang="en-US" sz="2400" b="1" dirty="0">
                <a:solidFill>
                  <a:srgbClr val="7030A0"/>
                </a:solidFill>
                <a:latin typeface="楷体_GB2312" pitchFamily="49" charset="-122"/>
                <a:ea typeface="楷体_GB2312" pitchFamily="49" charset="-122"/>
              </a:rPr>
              <a:t>德国</a:t>
            </a:r>
            <a:r>
              <a:rPr lang="en-US" altLang="zh-CN" sz="2400" b="1" dirty="0">
                <a:solidFill>
                  <a:srgbClr val="7030A0"/>
                </a:solidFill>
                <a:latin typeface="楷体_GB2312" pitchFamily="49" charset="-122"/>
                <a:ea typeface="楷体_GB2312" pitchFamily="49" charset="-122"/>
              </a:rPr>
              <a:t>)</a:t>
            </a:r>
            <a:r>
              <a:rPr lang="zh-CN" altLang="en-US" sz="2400" b="1" dirty="0">
                <a:solidFill>
                  <a:srgbClr val="7030A0"/>
                </a:solidFill>
                <a:latin typeface="楷体_GB2312" pitchFamily="49" charset="-122"/>
                <a:ea typeface="楷体_GB2312" pitchFamily="49" charset="-122"/>
              </a:rPr>
              <a:t>的音乐艺术的叙述进行整</a:t>
            </a:r>
          </a:p>
          <a:p>
            <a:pPr eaLnBrk="1" hangingPunct="1">
              <a:lnSpc>
                <a:spcPts val="1010"/>
              </a:lnSpc>
            </a:pPr>
            <a:endParaRPr lang="zh-CN" altLang="en-US" sz="2400" b="1" dirty="0">
              <a:solidFill>
                <a:srgbClr val="7030A0"/>
              </a:solidFill>
              <a:latin typeface="楷体_GB2312" pitchFamily="49" charset="-122"/>
              <a:ea typeface="楷体_GB2312" pitchFamily="49" charset="-122"/>
            </a:endParaRPr>
          </a:p>
          <a:p>
            <a:pPr eaLnBrk="1" hangingPunct="1">
              <a:lnSpc>
                <a:spcPts val="3220"/>
              </a:lnSpc>
            </a:pPr>
            <a:r>
              <a:rPr lang="zh-CN" altLang="en-US" sz="2400" b="1" dirty="0">
                <a:solidFill>
                  <a:srgbClr val="7030A0"/>
                </a:solidFill>
                <a:latin typeface="楷体_GB2312" pitchFamily="49" charset="-122"/>
                <a:ea typeface="楷体_GB2312" pitchFamily="49" charset="-122"/>
              </a:rPr>
              <a:t>理、归纳、概括，从先到后，由浅入深。前面说他很年轻，不</a:t>
            </a:r>
          </a:p>
          <a:p>
            <a:pPr eaLnBrk="1" hangingPunct="1">
              <a:lnSpc>
                <a:spcPts val="1010"/>
              </a:lnSpc>
            </a:pPr>
            <a:endParaRPr lang="zh-CN" altLang="en-US" sz="2400" b="1" dirty="0">
              <a:solidFill>
                <a:srgbClr val="7030A0"/>
              </a:solidFill>
              <a:latin typeface="楷体_GB2312" pitchFamily="49" charset="-122"/>
              <a:ea typeface="楷体_GB2312" pitchFamily="49" charset="-122"/>
            </a:endParaRPr>
          </a:p>
          <a:p>
            <a:pPr eaLnBrk="1" hangingPunct="1">
              <a:lnSpc>
                <a:spcPts val="3397"/>
              </a:lnSpc>
            </a:pPr>
            <a:r>
              <a:rPr lang="zh-CN" altLang="en-US" sz="2400" b="1" dirty="0">
                <a:solidFill>
                  <a:srgbClr val="7030A0"/>
                </a:solidFill>
                <a:latin typeface="楷体_GB2312" pitchFamily="49" charset="-122"/>
                <a:ea typeface="楷体_GB2312" pitchFamily="49" charset="-122"/>
              </a:rPr>
              <a:t>懂得什么是侵略，也没有见过德国人；后面用他自己的话表明</a:t>
            </a:r>
          </a:p>
          <a:p>
            <a:pPr eaLnBrk="1" hangingPunct="1">
              <a:lnSpc>
                <a:spcPts val="1010"/>
              </a:lnSpc>
            </a:pPr>
            <a:endParaRPr lang="zh-CN" altLang="en-US" sz="2400" b="1" dirty="0">
              <a:solidFill>
                <a:srgbClr val="7030A0"/>
              </a:solidFill>
              <a:latin typeface="楷体_GB2312" pitchFamily="49" charset="-122"/>
              <a:ea typeface="楷体_GB2312" pitchFamily="49" charset="-122"/>
            </a:endParaRPr>
          </a:p>
          <a:p>
            <a:pPr eaLnBrk="1" hangingPunct="1">
              <a:lnSpc>
                <a:spcPts val="3384"/>
              </a:lnSpc>
            </a:pPr>
            <a:r>
              <a:rPr lang="zh-CN" altLang="en-US" sz="2400" b="1" dirty="0">
                <a:solidFill>
                  <a:srgbClr val="7030A0"/>
                </a:solidFill>
                <a:latin typeface="楷体_GB2312" pitchFamily="49" charset="-122"/>
                <a:ea typeface="楷体_GB2312" pitchFamily="49" charset="-122"/>
              </a:rPr>
              <a:t>他醉心于这种超越国界的音乐。</a:t>
            </a:r>
          </a:p>
        </p:txBody>
      </p:sp>
      <p:sp>
        <p:nvSpPr>
          <p:cNvPr id="4" name="Text Box 2"/>
          <p:cNvSpPr txBox="1">
            <a:spLocks noChangeArrowheads="1"/>
          </p:cNvSpPr>
          <p:nvPr/>
        </p:nvSpPr>
        <p:spPr bwMode="auto">
          <a:xfrm>
            <a:off x="199429" y="4365104"/>
            <a:ext cx="884307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ct val="150000"/>
              </a:lnSpc>
            </a:pPr>
            <a:r>
              <a:rPr lang="en-US" altLang="zh-CN" sz="2400" b="1" dirty="0" smtClean="0">
                <a:solidFill>
                  <a:srgbClr val="0000FF"/>
                </a:solidFill>
                <a:ea typeface="黑体" pitchFamily="49" charset="-122"/>
              </a:rPr>
              <a:t>【</a:t>
            </a:r>
            <a:r>
              <a:rPr lang="zh-CN" altLang="en-US" sz="2400" b="1" dirty="0">
                <a:solidFill>
                  <a:srgbClr val="0000FF"/>
                </a:solidFill>
                <a:ea typeface="黑体" pitchFamily="49" charset="-122"/>
              </a:rPr>
              <a:t>答案</a:t>
            </a:r>
            <a:r>
              <a:rPr lang="en-US" altLang="zh-CN" sz="2400" b="1" dirty="0" smtClean="0">
                <a:solidFill>
                  <a:srgbClr val="0000FF"/>
                </a:solidFill>
                <a:ea typeface="黑体" pitchFamily="49" charset="-122"/>
              </a:rPr>
              <a:t>】</a:t>
            </a:r>
            <a:r>
              <a:rPr lang="en-US" altLang="zh-CN" sz="2400" b="1" dirty="0" smtClean="0">
                <a:solidFill>
                  <a:srgbClr val="FF0000"/>
                </a:solidFill>
                <a:latin typeface="Times New Roman" pitchFamily="18" charset="0"/>
              </a:rPr>
              <a:t>①</a:t>
            </a:r>
            <a:r>
              <a:rPr lang="zh-CN" altLang="en-US" sz="2400" b="1" dirty="0">
                <a:solidFill>
                  <a:srgbClr val="FF0000"/>
                </a:solidFill>
                <a:latin typeface="Times New Roman" pitchFamily="18" charset="0"/>
              </a:rPr>
              <a:t>他开始接触德国音乐的时候，还没有在现实</a:t>
            </a:r>
            <a:r>
              <a:rPr lang="zh-CN" altLang="en-US" sz="2400" b="1" dirty="0" smtClean="0">
                <a:solidFill>
                  <a:srgbClr val="FF0000"/>
                </a:solidFill>
                <a:latin typeface="Times New Roman" pitchFamily="18" charset="0"/>
              </a:rPr>
              <a:t>生活</a:t>
            </a:r>
            <a:r>
              <a:rPr lang="zh-CN" altLang="en-US" sz="2400" b="1" dirty="0">
                <a:solidFill>
                  <a:srgbClr val="FF0000"/>
                </a:solidFill>
                <a:latin typeface="Times New Roman" pitchFamily="18" charset="0"/>
              </a:rPr>
              <a:t>中接触过德国人，也不了解</a:t>
            </a:r>
            <a:r>
              <a:rPr lang="zh-CN" altLang="en-US" sz="2400" b="1" dirty="0">
                <a:solidFill>
                  <a:srgbClr val="FF0000"/>
                </a:solidFill>
                <a:latin typeface="宋体" pitchFamily="2" charset="-122"/>
              </a:rPr>
              <a:t>“</a:t>
            </a:r>
            <a:r>
              <a:rPr lang="zh-CN" altLang="en-US" sz="2400" b="1" dirty="0">
                <a:solidFill>
                  <a:srgbClr val="FF0000"/>
                </a:solidFill>
                <a:latin typeface="Times New Roman" pitchFamily="18" charset="0"/>
              </a:rPr>
              <a:t>德国</a:t>
            </a:r>
            <a:r>
              <a:rPr lang="zh-CN" altLang="en-US" sz="2400" b="1" dirty="0">
                <a:solidFill>
                  <a:srgbClr val="FF0000"/>
                </a:solidFill>
                <a:latin typeface="宋体" pitchFamily="2" charset="-122"/>
              </a:rPr>
              <a:t>”</a:t>
            </a:r>
            <a:r>
              <a:rPr lang="zh-CN" altLang="en-US" sz="2400" b="1" dirty="0">
                <a:solidFill>
                  <a:srgbClr val="FF0000"/>
                </a:solidFill>
                <a:latin typeface="Times New Roman" pitchFamily="18" charset="0"/>
              </a:rPr>
              <a:t>一词意味着什么</a:t>
            </a:r>
            <a:r>
              <a:rPr lang="zh-CN" altLang="en-US" sz="2400" b="1" dirty="0" smtClean="0">
                <a:solidFill>
                  <a:srgbClr val="FF0000"/>
                </a:solidFill>
                <a:latin typeface="Times New Roman" pitchFamily="18" charset="0"/>
              </a:rPr>
              <a:t>。</a:t>
            </a:r>
            <a:endParaRPr lang="en-US" altLang="zh-CN" sz="2400" b="1" dirty="0" smtClean="0">
              <a:solidFill>
                <a:srgbClr val="FF0000"/>
              </a:solidFill>
              <a:latin typeface="Times New Roman" pitchFamily="18" charset="0"/>
            </a:endParaRPr>
          </a:p>
          <a:p>
            <a:pPr eaLnBrk="1" hangingPunct="1">
              <a:lnSpc>
                <a:spcPct val="150000"/>
              </a:lnSpc>
            </a:pPr>
            <a:r>
              <a:rPr lang="zh-CN" altLang="en-US" sz="2400" b="1" dirty="0" smtClean="0">
                <a:solidFill>
                  <a:srgbClr val="FF0000"/>
                </a:solidFill>
                <a:latin typeface="Times New Roman" pitchFamily="18" charset="0"/>
              </a:rPr>
              <a:t>②罗兰</a:t>
            </a:r>
            <a:r>
              <a:rPr lang="zh-CN" altLang="en-US" sz="2400" b="1" dirty="0">
                <a:solidFill>
                  <a:srgbClr val="FF0000"/>
                </a:solidFill>
                <a:latin typeface="Times New Roman" pitchFamily="18" charset="0"/>
              </a:rPr>
              <a:t>痴迷于音乐，音乐是他的生命。德国的音乐充满艺术魅力</a:t>
            </a:r>
            <a:r>
              <a:rPr lang="zh-CN" altLang="en-US" sz="2400" b="1" dirty="0" smtClean="0">
                <a:solidFill>
                  <a:srgbClr val="FF0000"/>
                </a:solidFill>
                <a:latin typeface="Times New Roman" pitchFamily="18" charset="0"/>
              </a:rPr>
              <a:t>，</a:t>
            </a:r>
            <a:endParaRPr lang="zh-CN" altLang="en-US" sz="2400" b="1" dirty="0">
              <a:solidFill>
                <a:srgbClr val="FF0000"/>
              </a:solidFill>
              <a:latin typeface="Times New Roman" pitchFamily="18" charset="0"/>
            </a:endParaRPr>
          </a:p>
          <a:p>
            <a:pPr eaLnBrk="1" hangingPunct="1">
              <a:lnSpc>
                <a:spcPct val="150000"/>
              </a:lnSpc>
            </a:pPr>
            <a:r>
              <a:rPr lang="zh-CN" altLang="en-US" sz="2400" b="1" dirty="0">
                <a:solidFill>
                  <a:srgbClr val="FF0000"/>
                </a:solidFill>
                <a:latin typeface="Times New Roman" pitchFamily="18" charset="0"/>
              </a:rPr>
              <a:t>滋润了罗兰的心灵。</a:t>
            </a:r>
          </a:p>
        </p:txBody>
      </p:sp>
    </p:spTree>
    <p:extLst>
      <p:ext uri="{BB962C8B-B14F-4D97-AF65-F5344CB8AC3E}">
        <p14:creationId xmlns:p14="http://schemas.microsoft.com/office/powerpoint/2010/main" val="182203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anim calcmode="lin" valueType="num">
                                      <p:cBhvr additive="base">
                                        <p:cTn id="17"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57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579">
                                            <p:txEl>
                                              <p:pRg st="5" end="5"/>
                                            </p:txEl>
                                          </p:spTgt>
                                        </p:tgtEl>
                                        <p:attrNameLst>
                                          <p:attrName>style.visibility</p:attrName>
                                        </p:attrNameLst>
                                      </p:cBhvr>
                                      <p:to>
                                        <p:strVal val="visible"/>
                                      </p:to>
                                    </p:set>
                                    <p:anim calcmode="lin" valueType="num">
                                      <p:cBhvr additive="base">
                                        <p:cTn id="21" dur="5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57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2579">
                                            <p:txEl>
                                              <p:pRg st="7" end="7"/>
                                            </p:txEl>
                                          </p:spTgt>
                                        </p:tgtEl>
                                        <p:attrNameLst>
                                          <p:attrName>style.visibility</p:attrName>
                                        </p:attrNameLst>
                                      </p:cBhvr>
                                      <p:to>
                                        <p:strVal val="visible"/>
                                      </p:to>
                                    </p:set>
                                    <p:anim calcmode="lin" valueType="num">
                                      <p:cBhvr additive="base">
                                        <p:cTn id="25" dur="500" fill="hold"/>
                                        <p:tgtEl>
                                          <p:spTgt spid="15257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2579">
                                            <p:txEl>
                                              <p:pRg st="9" end="9"/>
                                            </p:txEl>
                                          </p:spTgt>
                                        </p:tgtEl>
                                        <p:attrNameLst>
                                          <p:attrName>style.visibility</p:attrName>
                                        </p:attrNameLst>
                                      </p:cBhvr>
                                      <p:to>
                                        <p:strVal val="visible"/>
                                      </p:to>
                                    </p:set>
                                    <p:anim calcmode="lin" valueType="num">
                                      <p:cBhvr additive="base">
                                        <p:cTn id="29" dur="500" fill="hold"/>
                                        <p:tgtEl>
                                          <p:spTgt spid="15257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257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2579">
                                            <p:txEl>
                                              <p:pRg st="11" end="11"/>
                                            </p:txEl>
                                          </p:spTgt>
                                        </p:tgtEl>
                                        <p:attrNameLst>
                                          <p:attrName>style.visibility</p:attrName>
                                        </p:attrNameLst>
                                      </p:cBhvr>
                                      <p:to>
                                        <p:strVal val="visible"/>
                                      </p:to>
                                    </p:set>
                                    <p:anim calcmode="lin" valueType="num">
                                      <p:cBhvr additive="base">
                                        <p:cTn id="33" dur="500" fill="hold"/>
                                        <p:tgtEl>
                                          <p:spTgt spid="152579">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25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40435" y="175057"/>
            <a:ext cx="8335615"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zh-CN" altLang="en-US" sz="2400" b="1" dirty="0">
                <a:solidFill>
                  <a:srgbClr val="000000"/>
                </a:solidFill>
                <a:latin typeface="Times New Roman" pitchFamily="18" charset="0"/>
              </a:rPr>
              <a:t>题 </a:t>
            </a:r>
            <a:r>
              <a:rPr lang="en-US" altLang="zh-CN" sz="2400" b="1" dirty="0">
                <a:solidFill>
                  <a:srgbClr val="000000"/>
                </a:solidFill>
                <a:latin typeface="Times New Roman" pitchFamily="18" charset="0"/>
              </a:rPr>
              <a:t>2</a:t>
            </a:r>
            <a:r>
              <a:rPr lang="zh-CN" altLang="en-US" sz="2400" b="1" dirty="0">
                <a:solidFill>
                  <a:srgbClr val="000000"/>
                </a:solidFill>
                <a:latin typeface="Times New Roman" pitchFamily="18" charset="0"/>
              </a:rPr>
              <a:t>：罗</a:t>
            </a:r>
            <a:r>
              <a:rPr lang="zh-CN" altLang="en-US" sz="2400" b="1" dirty="0">
                <a:solidFill>
                  <a:srgbClr val="000000"/>
                </a:solidFill>
              </a:rPr>
              <a:t>曼</a:t>
            </a:r>
            <a:r>
              <a:rPr lang="en-US" altLang="zh-CN" sz="2400" b="1" dirty="0">
                <a:solidFill>
                  <a:srgbClr val="000000"/>
                </a:solidFill>
                <a:latin typeface="Times New Roman" pitchFamily="18" charset="0"/>
              </a:rPr>
              <a:t>·</a:t>
            </a:r>
            <a:r>
              <a:rPr lang="zh-CN" altLang="en-US" sz="2400" b="1" dirty="0">
                <a:solidFill>
                  <a:srgbClr val="000000"/>
                </a:solidFill>
              </a:rPr>
              <a:t>罗兰</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这个美丽的音乐的名字</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究竟代</a:t>
            </a:r>
            <a:r>
              <a:rPr lang="zh-CN" altLang="en-US" sz="2400" b="1" dirty="0">
                <a:solidFill>
                  <a:srgbClr val="000000"/>
                </a:solidFill>
              </a:rPr>
              <a:t>表些</a:t>
            </a:r>
            <a:r>
              <a:rPr lang="zh-CN" altLang="en-US" sz="2400" b="1" dirty="0" smtClean="0">
                <a:solidFill>
                  <a:srgbClr val="000000"/>
                </a:solidFill>
              </a:rPr>
              <a:t>什</a:t>
            </a:r>
            <a:r>
              <a:rPr lang="zh-CN" altLang="en-US" sz="2400" b="1" dirty="0" smtClean="0">
                <a:solidFill>
                  <a:srgbClr val="000000"/>
                </a:solidFill>
                <a:latin typeface="Times New Roman" pitchFamily="18" charset="0"/>
              </a:rPr>
              <a:t>么？</a:t>
            </a:r>
            <a:endParaRPr lang="en-US" altLang="zh-CN" sz="2400" b="1" dirty="0" smtClean="0">
              <a:solidFill>
                <a:srgbClr val="000000"/>
              </a:solidFill>
              <a:latin typeface="Times New Roman" pitchFamily="18" charset="0"/>
            </a:endParaRPr>
          </a:p>
          <a:p>
            <a:pPr eaLnBrk="1" hangingPunct="1">
              <a:lnSpc>
                <a:spcPts val="2601"/>
              </a:lnSpc>
            </a:pPr>
            <a:r>
              <a:rPr lang="zh-CN" altLang="en-US" sz="2400" b="1" dirty="0" smtClean="0">
                <a:solidFill>
                  <a:srgbClr val="000000"/>
                </a:solidFill>
                <a:latin typeface="Times New Roman" pitchFamily="18" charset="0"/>
              </a:rPr>
              <a:t>请结合原文作简要概括。</a:t>
            </a:r>
          </a:p>
          <a:p>
            <a:pPr eaLnBrk="1" hangingPunct="1">
              <a:lnSpc>
                <a:spcPts val="2601"/>
              </a:lnSpc>
            </a:pPr>
            <a:endParaRPr lang="zh-CN" altLang="en-US" sz="2400" b="1" dirty="0">
              <a:solidFill>
                <a:srgbClr val="000000"/>
              </a:solidFill>
            </a:endParaRPr>
          </a:p>
        </p:txBody>
      </p:sp>
      <p:sp>
        <p:nvSpPr>
          <p:cNvPr id="154628" name="Text Box 4"/>
          <p:cNvSpPr txBox="1">
            <a:spLocks noChangeArrowheads="1"/>
          </p:cNvSpPr>
          <p:nvPr/>
        </p:nvSpPr>
        <p:spPr bwMode="auto">
          <a:xfrm>
            <a:off x="258634" y="3429000"/>
            <a:ext cx="8617744" cy="305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210"/>
              </a:lnSpc>
            </a:pPr>
            <a:r>
              <a:rPr lang="en-US" altLang="zh-CN" b="1" dirty="0">
                <a:effectLst>
                  <a:outerShdw blurRad="38100" dist="38100" dir="2700000" algn="tl">
                    <a:srgbClr val="000000">
                      <a:alpha val="43137"/>
                    </a:srgbClr>
                  </a:outerShdw>
                </a:effectLst>
              </a:rPr>
              <a:t>	</a:t>
            </a:r>
            <a:r>
              <a:rPr lang="en-US" altLang="zh-CN" sz="2400" b="1" dirty="0">
                <a:solidFill>
                  <a:srgbClr val="000000"/>
                </a:solidFill>
                <a:effectLst>
                  <a:outerShdw blurRad="38100" dist="38100" dir="2700000" algn="tl">
                    <a:srgbClr val="000000">
                      <a:alpha val="43137"/>
                    </a:srgbClr>
                  </a:outerShdw>
                </a:effectLst>
                <a:latin typeface="Times New Roman" pitchFamily="18" charset="0"/>
              </a:rPr>
              <a:t>	</a:t>
            </a:r>
            <a:endParaRPr lang="zh-CN" altLang="en-US" sz="24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50000"/>
              </a:lnSpc>
            </a:pPr>
            <a:r>
              <a:rPr lang="en-US" altLang="zh-CN" sz="2400" b="1" dirty="0" smtClean="0">
                <a:solidFill>
                  <a:srgbClr val="0000FF"/>
                </a:solidFill>
                <a:effectLst>
                  <a:outerShdw blurRad="38100" dist="38100" dir="2700000" algn="tl">
                    <a:srgbClr val="000000">
                      <a:alpha val="43137"/>
                    </a:srgbClr>
                  </a:outerShdw>
                </a:effectLst>
                <a:ea typeface="黑体" pitchFamily="49" charset="-122"/>
              </a:rPr>
              <a:t>【</a:t>
            </a:r>
            <a:r>
              <a:rPr lang="zh-CN" altLang="en-US" sz="2400" b="1" dirty="0">
                <a:solidFill>
                  <a:srgbClr val="0000FF"/>
                </a:solidFill>
                <a:effectLst>
                  <a:outerShdw blurRad="38100" dist="38100" dir="2700000" algn="tl">
                    <a:srgbClr val="000000">
                      <a:alpha val="43137"/>
                    </a:srgbClr>
                  </a:outerShdw>
                </a:effectLst>
                <a:ea typeface="黑体" pitchFamily="49" charset="-122"/>
              </a:rPr>
              <a:t>答案</a:t>
            </a:r>
            <a:r>
              <a:rPr lang="en-US" altLang="zh-CN" sz="2400" b="1" dirty="0">
                <a:solidFill>
                  <a:srgbClr val="0000FF"/>
                </a:solidFill>
                <a:effectLst>
                  <a:outerShdw blurRad="38100" dist="38100" dir="2700000" algn="tl">
                    <a:srgbClr val="000000">
                      <a:alpha val="43137"/>
                    </a:srgbClr>
                  </a:outerShdw>
                </a:effectLst>
                <a:ea typeface="黑体" pitchFamily="49" charset="-122"/>
              </a:rPr>
              <a:t>】</a:t>
            </a:r>
            <a:r>
              <a:rPr lang="en-US" altLang="zh-CN" sz="2400" b="1" dirty="0">
                <a:solidFill>
                  <a:srgbClr val="FF0000"/>
                </a:solidFill>
                <a:effectLst>
                  <a:outerShdw blurRad="38100" dist="38100" dir="2700000" algn="tl">
                    <a:srgbClr val="000000">
                      <a:alpha val="43137"/>
                    </a:srgbClr>
                  </a:outerShdw>
                </a:effectLst>
                <a:latin typeface="Times New Roman" pitchFamily="18" charset="0"/>
                <a:ea typeface="黑体" pitchFamily="49" charset="-122"/>
              </a:rPr>
              <a:t>①</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天才的艺术家，表现在音乐和文学两方面</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②对</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信仰和真理不懈的追求者，表现在从崇拜贝多芬到接受托</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尔</a:t>
            </a: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斯泰的思想</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③年轻人</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的人生导师，表现在对待年轻人的</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态度上。</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④</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甘于寂寞的执着精神，表现为他的创作不被人理解时</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的坚持</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a:t>
            </a:r>
          </a:p>
        </p:txBody>
      </p:sp>
      <p:sp>
        <p:nvSpPr>
          <p:cNvPr id="2" name="矩形 1"/>
          <p:cNvSpPr/>
          <p:nvPr/>
        </p:nvSpPr>
        <p:spPr>
          <a:xfrm>
            <a:off x="139014" y="1268760"/>
            <a:ext cx="8856984" cy="1823576"/>
          </a:xfrm>
          <a:prstGeom prst="rect">
            <a:avLst/>
          </a:prstGeom>
        </p:spPr>
        <p:txBody>
          <a:bodyPr wrap="square">
            <a:spAutoFit/>
          </a:bodyPr>
          <a:lstStyle/>
          <a:p>
            <a:pPr>
              <a:lnSpc>
                <a:spcPts val="2210"/>
              </a:lnSpc>
            </a:pPr>
            <a:r>
              <a:rPr lang="en-US" altLang="zh-CN" sz="2400" b="1" dirty="0" smtClean="0">
                <a:solidFill>
                  <a:srgbClr val="7030A0"/>
                </a:solidFill>
                <a:effectLst>
                  <a:outerShdw blurRad="38100" dist="38100" dir="2700000" algn="tl">
                    <a:srgbClr val="000000">
                      <a:alpha val="43137"/>
                    </a:srgbClr>
                  </a:outerShdw>
                </a:effectLst>
                <a:latin typeface="黑体" pitchFamily="49" charset="-122"/>
                <a:ea typeface="黑体" pitchFamily="49" charset="-122"/>
              </a:rPr>
              <a:t>【</a:t>
            </a:r>
            <a:r>
              <a:rPr lang="zh-CN" altLang="en-US" sz="2400" b="1" dirty="0" smtClean="0">
                <a:solidFill>
                  <a:srgbClr val="7030A0"/>
                </a:solidFill>
                <a:effectLst>
                  <a:outerShdw blurRad="38100" dist="38100" dir="2700000" algn="tl">
                    <a:srgbClr val="000000">
                      <a:alpha val="43137"/>
                    </a:srgbClr>
                  </a:outerShdw>
                </a:effectLst>
                <a:latin typeface="黑体" pitchFamily="49" charset="-122"/>
                <a:ea typeface="黑体" pitchFamily="49" charset="-122"/>
              </a:rPr>
              <a:t>剖析</a:t>
            </a:r>
            <a:r>
              <a:rPr lang="en-US" altLang="zh-CN" sz="2400" b="1" dirty="0" smtClean="0">
                <a:solidFill>
                  <a:srgbClr val="7030A0"/>
                </a:solidFill>
                <a:effectLst>
                  <a:outerShdw blurRad="38100" dist="38100" dir="2700000" algn="tl">
                    <a:srgbClr val="000000">
                      <a:alpha val="43137"/>
                    </a:srgbClr>
                  </a:outerShdw>
                </a:effectLst>
                <a:latin typeface="黑体" pitchFamily="49" charset="-122"/>
                <a:ea typeface="黑体" pitchFamily="49" charset="-122"/>
              </a:rPr>
              <a:t>】</a:t>
            </a:r>
            <a:r>
              <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rPr>
              <a:t>本题考查考生筛选并整合文中信息、理解文意并</a:t>
            </a:r>
          </a:p>
          <a:p>
            <a:pPr>
              <a:lnSpc>
                <a:spcPts val="1010"/>
              </a:lnSpc>
            </a:pPr>
            <a:endPar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endParaRPr>
          </a:p>
          <a:p>
            <a:pPr>
              <a:lnSpc>
                <a:spcPts val="2929"/>
              </a:lnSpc>
            </a:pPr>
            <a:r>
              <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rPr>
              <a:t>归纳概括的能力，能力层级为</a:t>
            </a:r>
            <a:r>
              <a:rPr lang="en-US" altLang="zh-CN" sz="2400" b="1" dirty="0" smtClean="0">
                <a:solidFill>
                  <a:srgbClr val="7030A0"/>
                </a:solidFill>
                <a:effectLst>
                  <a:outerShdw blurRad="38100" dist="38100" dir="2700000" algn="tl">
                    <a:srgbClr val="000000">
                      <a:alpha val="43137"/>
                    </a:srgbClr>
                  </a:outerShdw>
                </a:effectLst>
                <a:latin typeface="Times New Roman" pitchFamily="18" charset="0"/>
                <a:ea typeface="黑体" pitchFamily="49" charset="-122"/>
              </a:rPr>
              <a:t>C </a:t>
            </a:r>
            <a:r>
              <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rPr>
              <a:t>级。信息点分布在全文中，主</a:t>
            </a:r>
          </a:p>
          <a:p>
            <a:pPr>
              <a:lnSpc>
                <a:spcPts val="1010"/>
              </a:lnSpc>
            </a:pPr>
            <a:endPar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endParaRPr>
          </a:p>
          <a:p>
            <a:pPr>
              <a:lnSpc>
                <a:spcPts val="2589"/>
              </a:lnSpc>
            </a:pPr>
            <a:r>
              <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rPr>
              <a:t>要筛选出文章的主要信息，归纳出要点，并举出文中的具体实</a:t>
            </a:r>
          </a:p>
          <a:p>
            <a:pPr>
              <a:lnSpc>
                <a:spcPts val="1010"/>
              </a:lnSpc>
            </a:pPr>
            <a:endPar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endParaRPr>
          </a:p>
          <a:p>
            <a:pPr>
              <a:lnSpc>
                <a:spcPts val="2778"/>
              </a:lnSpc>
            </a:pPr>
            <a:r>
              <a:rPr lang="zh-CN" altLang="en-US" sz="2400" b="1" dirty="0" smtClean="0">
                <a:solidFill>
                  <a:srgbClr val="7030A0"/>
                </a:solidFill>
                <a:effectLst>
                  <a:outerShdw blurRad="38100" dist="38100" dir="2700000" algn="tl">
                    <a:srgbClr val="000000">
                      <a:alpha val="43137"/>
                    </a:srgbClr>
                  </a:outerShdw>
                </a:effectLst>
                <a:latin typeface="楷体_GB2312" pitchFamily="49" charset="-122"/>
                <a:ea typeface="楷体_GB2312" pitchFamily="49" charset="-122"/>
              </a:rPr>
              <a:t>例加以佐证，一般采用总分结构形式。按照行文顺序去概括。</a:t>
            </a:r>
            <a:endParaRPr lang="zh-CN" altLang="en-US" sz="2400" b="1" dirty="0">
              <a:solidFill>
                <a:srgbClr val="7030A0"/>
              </a:solidFill>
              <a:effectLst>
                <a:outerShdw blurRad="38100" dist="38100" dir="2700000" algn="tl">
                  <a:srgbClr val="000000">
                    <a:alpha val="43137"/>
                  </a:srgbClr>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154397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8">
                                            <p:txEl>
                                              <p:pRg st="1" end="1"/>
                                            </p:txEl>
                                          </p:spTgt>
                                        </p:tgtEl>
                                        <p:attrNameLst>
                                          <p:attrName>style.visibility</p:attrName>
                                        </p:attrNameLst>
                                      </p:cBhvr>
                                      <p:to>
                                        <p:strVal val="visible"/>
                                      </p:to>
                                    </p:set>
                                    <p:anim calcmode="lin" valueType="num">
                                      <p:cBhvr additive="base">
                                        <p:cTn id="19" dur="500" fill="hold"/>
                                        <p:tgtEl>
                                          <p:spTgt spid="15462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8">
                                            <p:txEl>
                                              <p:pRg st="2" end="2"/>
                                            </p:txEl>
                                          </p:spTgt>
                                        </p:tgtEl>
                                        <p:attrNameLst>
                                          <p:attrName>style.visibility</p:attrName>
                                        </p:attrNameLst>
                                      </p:cBhvr>
                                      <p:to>
                                        <p:strVal val="visible"/>
                                      </p:to>
                                    </p:set>
                                    <p:anim calcmode="lin" valueType="num">
                                      <p:cBhvr additive="base">
                                        <p:cTn id="25" dur="500" fill="hold"/>
                                        <p:tgtEl>
                                          <p:spTgt spid="15462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8">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4628">
                                            <p:txEl>
                                              <p:pRg st="3" end="3"/>
                                            </p:txEl>
                                          </p:spTgt>
                                        </p:tgtEl>
                                        <p:attrNameLst>
                                          <p:attrName>style.visibility</p:attrName>
                                        </p:attrNameLst>
                                      </p:cBhvr>
                                      <p:to>
                                        <p:strVal val="visible"/>
                                      </p:to>
                                    </p:set>
                                    <p:anim calcmode="lin" valueType="num">
                                      <p:cBhvr additive="base">
                                        <p:cTn id="29" dur="500" fill="hold"/>
                                        <p:tgtEl>
                                          <p:spTgt spid="15462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4628">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4628">
                                            <p:txEl>
                                              <p:pRg st="4" end="4"/>
                                            </p:txEl>
                                          </p:spTgt>
                                        </p:tgtEl>
                                        <p:attrNameLst>
                                          <p:attrName>style.visibility</p:attrName>
                                        </p:attrNameLst>
                                      </p:cBhvr>
                                      <p:to>
                                        <p:strVal val="visible"/>
                                      </p:to>
                                    </p:set>
                                    <p:anim calcmode="lin" valueType="num">
                                      <p:cBhvr additive="base">
                                        <p:cTn id="33" dur="500" fill="hold"/>
                                        <p:tgtEl>
                                          <p:spTgt spid="15462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4628">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4628">
                                            <p:txEl>
                                              <p:pRg st="5" end="5"/>
                                            </p:txEl>
                                          </p:spTgt>
                                        </p:tgtEl>
                                        <p:attrNameLst>
                                          <p:attrName>style.visibility</p:attrName>
                                        </p:attrNameLst>
                                      </p:cBhvr>
                                      <p:to>
                                        <p:strVal val="visible"/>
                                      </p:to>
                                    </p:set>
                                    <p:anim calcmode="lin" valueType="num">
                                      <p:cBhvr additive="base">
                                        <p:cTn id="37" dur="500" fill="hold"/>
                                        <p:tgtEl>
                                          <p:spTgt spid="1546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323528" y="908720"/>
            <a:ext cx="8656216"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ct val="150000"/>
              </a:lnSpc>
            </a:pPr>
            <a:r>
              <a:rPr lang="zh-CN" altLang="en-US" sz="2800" b="1" dirty="0" smtClean="0">
                <a:solidFill>
                  <a:srgbClr val="000000"/>
                </a:solidFill>
                <a:latin typeface="Times New Roman" pitchFamily="18" charset="0"/>
              </a:rPr>
              <a:t>①</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筛选并整合</a:t>
            </a:r>
            <a:r>
              <a:rPr lang="zh-CN" altLang="en-US" sz="2800" b="1" dirty="0">
                <a:solidFill>
                  <a:srgbClr val="000000"/>
                </a:solidFill>
                <a:latin typeface="Times New Roman" pitchFamily="18" charset="0"/>
              </a:rPr>
              <a:t>文中的信息。</a:t>
            </a:r>
            <a:r>
              <a:rPr lang="zh-CN" altLang="en-US" sz="2800" b="1" dirty="0" smtClean="0">
                <a:solidFill>
                  <a:srgbClr val="000000"/>
                </a:solidFill>
                <a:latin typeface="Times New Roman" pitchFamily="18" charset="0"/>
              </a:rPr>
              <a:t>这类</a:t>
            </a:r>
            <a:r>
              <a:rPr lang="zh-CN" altLang="en-US" sz="2800" b="1" dirty="0">
                <a:solidFill>
                  <a:srgbClr val="000000"/>
                </a:solidFill>
                <a:latin typeface="Times New Roman" pitchFamily="18" charset="0"/>
              </a:rPr>
              <a:t>题通常是简答题，</a:t>
            </a:r>
            <a:r>
              <a:rPr lang="zh-CN" altLang="en-US" sz="2800" b="1" dirty="0" smtClean="0">
                <a:solidFill>
                  <a:srgbClr val="000000"/>
                </a:solidFill>
                <a:latin typeface="Times New Roman" pitchFamily="18" charset="0"/>
              </a:rPr>
              <a:t>要求</a:t>
            </a:r>
            <a:endParaRPr lang="en-US" altLang="zh-CN" sz="2800" b="1" dirty="0" smtClean="0">
              <a:solidFill>
                <a:srgbClr val="000000"/>
              </a:solidFill>
              <a:latin typeface="Times New Roman" pitchFamily="18" charset="0"/>
            </a:endParaRPr>
          </a:p>
          <a:p>
            <a:pPr eaLnBrk="1" hangingPunct="1">
              <a:lnSpc>
                <a:spcPct val="150000"/>
              </a:lnSpc>
            </a:pPr>
            <a:r>
              <a:rPr lang="zh-CN" altLang="en-US" sz="2800" b="1" dirty="0" smtClean="0">
                <a:solidFill>
                  <a:srgbClr val="000000"/>
                </a:solidFill>
                <a:latin typeface="Times New Roman" pitchFamily="18" charset="0"/>
              </a:rPr>
              <a:t>筛选出文章</a:t>
            </a:r>
            <a:r>
              <a:rPr lang="zh-CN" altLang="en-US" sz="2800" b="1" dirty="0">
                <a:solidFill>
                  <a:srgbClr val="000000"/>
                </a:solidFill>
                <a:latin typeface="Times New Roman" pitchFamily="18" charset="0"/>
              </a:rPr>
              <a:t>的主要信息，归纳出观点</a:t>
            </a:r>
            <a:r>
              <a:rPr lang="zh-CN" altLang="en-US" sz="2800" b="1" dirty="0" smtClean="0">
                <a:solidFill>
                  <a:srgbClr val="000000"/>
                </a:solidFill>
                <a:latin typeface="Times New Roman" pitchFamily="18" charset="0"/>
              </a:rPr>
              <a:t>，并举</a:t>
            </a:r>
            <a:r>
              <a:rPr lang="zh-CN" altLang="en-US" sz="2800" b="1" dirty="0">
                <a:solidFill>
                  <a:srgbClr val="000000"/>
                </a:solidFill>
                <a:latin typeface="Times New Roman" pitchFamily="18" charset="0"/>
              </a:rPr>
              <a:t>出文中的</a:t>
            </a:r>
            <a:r>
              <a:rPr lang="zh-CN" altLang="en-US" sz="2800" b="1" dirty="0" smtClean="0">
                <a:solidFill>
                  <a:srgbClr val="000000"/>
                </a:solidFill>
                <a:latin typeface="Times New Roman" pitchFamily="18" charset="0"/>
              </a:rPr>
              <a:t>具</a:t>
            </a:r>
            <a:endParaRPr lang="en-US" altLang="zh-CN" sz="2800" b="1" dirty="0" smtClean="0">
              <a:solidFill>
                <a:srgbClr val="000000"/>
              </a:solidFill>
              <a:latin typeface="Times New Roman" pitchFamily="18" charset="0"/>
            </a:endParaRPr>
          </a:p>
          <a:p>
            <a:pPr eaLnBrk="1" hangingPunct="1">
              <a:lnSpc>
                <a:spcPct val="150000"/>
              </a:lnSpc>
            </a:pPr>
            <a:r>
              <a:rPr lang="zh-CN" altLang="en-US" sz="2800" b="1" dirty="0" smtClean="0">
                <a:solidFill>
                  <a:srgbClr val="000000"/>
                </a:solidFill>
                <a:latin typeface="Times New Roman" pitchFamily="18" charset="0"/>
              </a:rPr>
              <a:t>体例</a:t>
            </a:r>
            <a:r>
              <a:rPr lang="zh-CN" altLang="en-US" sz="2800" b="1" dirty="0">
                <a:solidFill>
                  <a:srgbClr val="000000"/>
                </a:solidFill>
                <a:latin typeface="Times New Roman" pitchFamily="18" charset="0"/>
              </a:rPr>
              <a:t>子加以</a:t>
            </a:r>
            <a:r>
              <a:rPr lang="zh-CN" altLang="en-US" sz="2800" b="1" dirty="0" smtClean="0">
                <a:solidFill>
                  <a:srgbClr val="000000"/>
                </a:solidFill>
                <a:latin typeface="Times New Roman" pitchFamily="18" charset="0"/>
              </a:rPr>
              <a:t>分析</a:t>
            </a:r>
            <a:r>
              <a:rPr lang="zh-CN" altLang="en-US" sz="2800" b="1" dirty="0">
                <a:solidFill>
                  <a:srgbClr val="000000"/>
                </a:solidFill>
                <a:latin typeface="Times New Roman" pitchFamily="18" charset="0"/>
              </a:rPr>
              <a:t>论证</a:t>
            </a:r>
            <a:r>
              <a:rPr lang="zh-CN" altLang="en-US" sz="2800" b="1" dirty="0" smtClean="0">
                <a:solidFill>
                  <a:srgbClr val="000000"/>
                </a:solidFill>
                <a:latin typeface="Times New Roman" pitchFamily="18" charset="0"/>
              </a:rPr>
              <a:t>。</a:t>
            </a:r>
            <a:endParaRPr lang="en-US" altLang="zh-CN" sz="2800" b="1" dirty="0" smtClean="0">
              <a:solidFill>
                <a:srgbClr val="000000"/>
              </a:solidFill>
              <a:latin typeface="Times New Roman" pitchFamily="18" charset="0"/>
            </a:endParaRPr>
          </a:p>
          <a:p>
            <a:pPr eaLnBrk="1" hangingPunct="1">
              <a:lnSpc>
                <a:spcPct val="150000"/>
              </a:lnSpc>
            </a:pPr>
            <a:r>
              <a:rPr lang="zh-CN" altLang="en-US" sz="2800" b="1" dirty="0" smtClean="0">
                <a:solidFill>
                  <a:srgbClr val="000000"/>
                </a:solidFill>
                <a:latin typeface="Times New Roman" pitchFamily="18" charset="0"/>
              </a:rPr>
              <a:t>②</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评价</a:t>
            </a:r>
            <a:r>
              <a:rPr lang="zh-CN" altLang="en-US" sz="2800" b="1" dirty="0">
                <a:solidFill>
                  <a:srgbClr val="000000"/>
                </a:solidFill>
                <a:latin typeface="Times New Roman" pitchFamily="18" charset="0"/>
              </a:rPr>
              <a:t>文本的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主要</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观点</a:t>
            </a:r>
            <a:r>
              <a:rPr lang="zh-CN" altLang="en-US" sz="2800" b="1" dirty="0" smtClean="0">
                <a:solidFill>
                  <a:srgbClr val="000000"/>
                </a:solidFill>
                <a:latin typeface="Times New Roman" pitchFamily="18" charset="0"/>
              </a:rPr>
              <a:t>和</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基本倾向</a:t>
            </a:r>
            <a:r>
              <a:rPr lang="zh-CN" altLang="en-US" sz="2800" b="1" dirty="0" smtClean="0">
                <a:solidFill>
                  <a:srgbClr val="000000"/>
                </a:solidFill>
                <a:latin typeface="Times New Roman" pitchFamily="18" charset="0"/>
              </a:rPr>
              <a:t>。</a:t>
            </a:r>
            <a:endParaRPr lang="en-US" altLang="zh-CN" sz="2800" b="1" dirty="0" smtClean="0">
              <a:solidFill>
                <a:srgbClr val="000000"/>
              </a:solidFill>
              <a:latin typeface="Times New Roman" pitchFamily="18" charset="0"/>
            </a:endParaRPr>
          </a:p>
          <a:p>
            <a:pPr eaLnBrk="1" hangingPunct="1">
              <a:lnSpc>
                <a:spcPct val="150000"/>
              </a:lnSpc>
            </a:pPr>
            <a:r>
              <a:rPr lang="zh-CN" altLang="en-US" sz="2800" b="1" dirty="0" smtClean="0">
                <a:solidFill>
                  <a:srgbClr val="000000"/>
                </a:solidFill>
                <a:latin typeface="Times New Roman" pitchFamily="18" charset="0"/>
              </a:rPr>
              <a:t>③</a:t>
            </a:r>
            <a:r>
              <a:rPr lang="zh-CN" altLang="en-US" sz="2800" b="1" dirty="0">
                <a:solidFill>
                  <a:srgbClr val="000000"/>
                </a:solidFill>
                <a:latin typeface="Times New Roman" pitchFamily="18" charset="0"/>
              </a:rPr>
              <a:t>分析传记的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语言特色</a:t>
            </a:r>
            <a:r>
              <a:rPr lang="zh-CN" altLang="en-US" sz="2800" b="1" dirty="0">
                <a:solidFill>
                  <a:srgbClr val="000000"/>
                </a:solidFill>
                <a:latin typeface="Times New Roman" pitchFamily="18" charset="0"/>
              </a:rPr>
              <a:t>、文本的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基本特征和</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rPr>
              <a:t>表现手法</a:t>
            </a:r>
            <a:r>
              <a:rPr lang="zh-CN" altLang="en-US" sz="2800" b="1" dirty="0" smtClean="0">
                <a:solidFill>
                  <a:srgbClr val="000000"/>
                </a:solidFill>
                <a:latin typeface="Times New Roman" pitchFamily="18" charset="0"/>
              </a:rPr>
              <a:t>。</a:t>
            </a:r>
            <a:endParaRPr lang="en-US" altLang="zh-CN" sz="2800" b="1" dirty="0" smtClean="0">
              <a:solidFill>
                <a:srgbClr val="000000"/>
              </a:solidFill>
              <a:latin typeface="Times New Roman" pitchFamily="18" charset="0"/>
            </a:endParaRPr>
          </a:p>
          <a:p>
            <a:pPr eaLnBrk="1" hangingPunct="1">
              <a:lnSpc>
                <a:spcPct val="150000"/>
              </a:lnSpc>
            </a:pPr>
            <a:r>
              <a:rPr lang="zh-CN" altLang="en-US" sz="2800" b="1" dirty="0" smtClean="0">
                <a:solidFill>
                  <a:srgbClr val="000000"/>
                </a:solidFill>
                <a:latin typeface="Times New Roman" pitchFamily="18" charset="0"/>
              </a:rPr>
              <a:t>④</a:t>
            </a:r>
            <a:r>
              <a:rPr lang="zh-CN" altLang="en-US" sz="2800" b="1" dirty="0">
                <a:solidFill>
                  <a:srgbClr val="000000"/>
                </a:solidFill>
                <a:latin typeface="Times New Roman" pitchFamily="18" charset="0"/>
              </a:rPr>
              <a:t>探讨文本反映的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人生价值</a:t>
            </a:r>
            <a:r>
              <a:rPr lang="zh-CN" altLang="en-US" sz="2800" b="1" dirty="0">
                <a:solidFill>
                  <a:srgbClr val="000000"/>
                </a:solidFill>
                <a:latin typeface="Times New Roman" pitchFamily="18" charset="0"/>
              </a:rPr>
              <a:t>和</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时代精神</a:t>
            </a:r>
            <a:r>
              <a:rPr lang="zh-CN" altLang="en-US" sz="2800" b="1" dirty="0">
                <a:solidFill>
                  <a:srgbClr val="000000"/>
                </a:solidFill>
                <a:latin typeface="Times New Roman" pitchFamily="18" charset="0"/>
              </a:rPr>
              <a:t>。</a:t>
            </a:r>
          </a:p>
        </p:txBody>
      </p:sp>
      <p:sp>
        <p:nvSpPr>
          <p:cNvPr id="2" name="矩形 1"/>
          <p:cNvSpPr/>
          <p:nvPr/>
        </p:nvSpPr>
        <p:spPr>
          <a:xfrm>
            <a:off x="683568" y="260648"/>
            <a:ext cx="4493538" cy="402931"/>
          </a:xfrm>
          <a:prstGeom prst="rect">
            <a:avLst/>
          </a:prstGeom>
        </p:spPr>
        <p:txBody>
          <a:bodyPr wrap="none">
            <a:spAutoFit/>
          </a:bodyPr>
          <a:lstStyle/>
          <a:p>
            <a:pPr>
              <a:lnSpc>
                <a:spcPts val="2424"/>
              </a:lnSpc>
            </a:pPr>
            <a:r>
              <a:rPr lang="zh-CN" altLang="en-US" sz="2800" b="1" dirty="0" smtClean="0">
                <a:solidFill>
                  <a:srgbClr val="000000"/>
                </a:solidFill>
                <a:latin typeface="Times New Roman" pitchFamily="18" charset="0"/>
              </a:rPr>
              <a:t>近几年传记考查的热点有：</a:t>
            </a:r>
            <a:endParaRPr lang="en-US" altLang="zh-CN" sz="2800" b="1" dirty="0" smtClean="0">
              <a:solidFill>
                <a:srgbClr val="000000"/>
              </a:solidFill>
              <a:latin typeface="Times New Roman" pitchFamily="18" charset="0"/>
            </a:endParaRPr>
          </a:p>
        </p:txBody>
      </p:sp>
    </p:spTree>
    <p:extLst>
      <p:ext uri="{BB962C8B-B14F-4D97-AF65-F5344CB8AC3E}">
        <p14:creationId xmlns:p14="http://schemas.microsoft.com/office/powerpoint/2010/main" val="393215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0"/>
                                        </p:tgtEl>
                                        <p:attrNameLst>
                                          <p:attrName>style.visibility</p:attrName>
                                        </p:attrNameLst>
                                      </p:cBhvr>
                                      <p:to>
                                        <p:strVal val="visible"/>
                                      </p:to>
                                    </p:set>
                                    <p:anim calcmode="lin" valueType="num">
                                      <p:cBhvr additive="base">
                                        <p:cTn id="13" dur="500" fill="hold"/>
                                        <p:tgtEl>
                                          <p:spTgt spid="24580"/>
                                        </p:tgtEl>
                                        <p:attrNameLst>
                                          <p:attrName>ppt_x</p:attrName>
                                        </p:attrNameLst>
                                      </p:cBhvr>
                                      <p:tavLst>
                                        <p:tav tm="0">
                                          <p:val>
                                            <p:strVal val="#ppt_x"/>
                                          </p:val>
                                        </p:tav>
                                        <p:tav tm="100000">
                                          <p:val>
                                            <p:strVal val="#ppt_x"/>
                                          </p:val>
                                        </p:tav>
                                      </p:tavLst>
                                    </p:anim>
                                    <p:anim calcmode="lin" valueType="num">
                                      <p:cBhvr additive="base">
                                        <p:cTn id="14"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771" y="188640"/>
            <a:ext cx="2394886"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a:t>
            </a:r>
            <a:r>
              <a:rPr lang="zh-CN" altLang="en-US" sz="2800" b="1" dirty="0">
                <a:solidFill>
                  <a:srgbClr val="000000"/>
                </a:solidFill>
                <a:latin typeface="黑体" pitchFamily="49" charset="-122"/>
                <a:ea typeface="黑体" pitchFamily="49" charset="-122"/>
              </a:rPr>
              <a:t>二</a:t>
            </a:r>
            <a:r>
              <a:rPr lang="en-US" altLang="zh-CN" sz="2800" b="1" dirty="0">
                <a:solidFill>
                  <a:srgbClr val="000000"/>
                </a:solidFill>
                <a:latin typeface="Times New Roman" pitchFamily="18" charset="0"/>
                <a:ea typeface="黑体" pitchFamily="49" charset="-122"/>
              </a:rPr>
              <a:t>)</a:t>
            </a:r>
            <a:r>
              <a:rPr lang="zh-CN" altLang="en-US" sz="2800" b="1" dirty="0">
                <a:solidFill>
                  <a:srgbClr val="000000"/>
                </a:solidFill>
                <a:latin typeface="Times New Roman" pitchFamily="18" charset="0"/>
                <a:ea typeface="黑体" pitchFamily="49" charset="-122"/>
              </a:rPr>
              <a:t>鉴赏</a:t>
            </a:r>
            <a:r>
              <a:rPr lang="zh-CN" altLang="en-US" sz="2800" b="1" dirty="0">
                <a:solidFill>
                  <a:srgbClr val="000000"/>
                </a:solidFill>
                <a:ea typeface="黑体" pitchFamily="49" charset="-122"/>
              </a:rPr>
              <a:t>评价类</a:t>
            </a:r>
          </a:p>
        </p:txBody>
      </p:sp>
      <p:sp>
        <p:nvSpPr>
          <p:cNvPr id="50179" name="Text Box 3"/>
          <p:cNvSpPr txBox="1">
            <a:spLocks noChangeArrowheads="1"/>
          </p:cNvSpPr>
          <p:nvPr/>
        </p:nvSpPr>
        <p:spPr bwMode="auto">
          <a:xfrm>
            <a:off x="353280" y="692696"/>
            <a:ext cx="5589672" cy="32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538"/>
              </a:lnSpc>
            </a:pP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．评价文本的主要观点和基本倾向</a:t>
            </a:r>
          </a:p>
        </p:txBody>
      </p:sp>
      <p:sp>
        <p:nvSpPr>
          <p:cNvPr id="50180" name="Text Box 4"/>
          <p:cNvSpPr txBox="1">
            <a:spLocks noChangeArrowheads="1"/>
          </p:cNvSpPr>
          <p:nvPr/>
        </p:nvSpPr>
        <p:spPr bwMode="auto">
          <a:xfrm>
            <a:off x="366083" y="1556792"/>
            <a:ext cx="8309967" cy="425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阅读传记，应从对传主生平事迹的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叙述</a:t>
            </a:r>
            <a:r>
              <a:rPr lang="zh-CN" altLang="en-US" sz="2400" b="1" dirty="0">
                <a:solidFill>
                  <a:srgbClr val="000000"/>
                </a:solidFill>
                <a:latin typeface="Times New Roman" pitchFamily="18" charset="0"/>
              </a:rPr>
              <a:t>以及</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相关评论</a:t>
            </a:r>
            <a:r>
              <a:rPr lang="zh-CN" altLang="en-US" sz="2400" b="1" dirty="0">
                <a:solidFill>
                  <a:srgbClr val="000000"/>
                </a:solidFill>
                <a:latin typeface="Times New Roman" pitchFamily="18" charset="0"/>
              </a:rPr>
              <a:t>中把</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握作者对传主的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评价和情感倾向</a:t>
            </a:r>
            <a:r>
              <a:rPr lang="zh-CN" altLang="en-US" sz="2400" b="1" dirty="0">
                <a:solidFill>
                  <a:srgbClr val="000000"/>
                </a:solidFill>
                <a:latin typeface="Times New Roman" pitchFamily="18" charset="0"/>
              </a:rPr>
              <a:t>，了解传主的</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思想立场、政治</a:t>
            </a:r>
          </a:p>
          <a:p>
            <a:pPr eaLnBrk="1" hangingPunct="1">
              <a:lnSpc>
                <a:spcPts val="1010"/>
              </a:lnSpc>
            </a:pPr>
            <a:endParaRPr lang="zh-CN" altLang="en-US" sz="2400" b="1" dirty="0">
              <a:solidFill>
                <a:srgbClr val="00206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a:solidFill>
                  <a:srgbClr val="002060"/>
                </a:solidFill>
                <a:effectLst>
                  <a:outerShdw blurRad="38100" dist="38100" dir="2700000" algn="tl">
                    <a:srgbClr val="000000">
                      <a:alpha val="43137"/>
                    </a:srgbClr>
                  </a:outerShdw>
                </a:effectLst>
                <a:latin typeface="Times New Roman" pitchFamily="18" charset="0"/>
              </a:rPr>
              <a:t>主张或艺术观点</a:t>
            </a:r>
            <a:r>
              <a:rPr lang="zh-CN" altLang="en-US" sz="2400" b="1" dirty="0">
                <a:solidFill>
                  <a:srgbClr val="000000"/>
                </a:solidFill>
                <a:latin typeface="Times New Roman" pitchFamily="18" charset="0"/>
              </a:rPr>
              <a:t>等。传记是写人的艺术，</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事件和细节</a:t>
            </a:r>
            <a:r>
              <a:rPr lang="zh-CN" altLang="en-US" sz="2400" b="1" dirty="0">
                <a:solidFill>
                  <a:srgbClr val="000000"/>
                </a:solidFill>
                <a:latin typeface="Times New Roman" pitchFamily="18" charset="0"/>
              </a:rPr>
              <a:t>是传记的</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重要组成部分，作者对传主的态度和情感表现在具有典型意义</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97"/>
              </a:lnSpc>
            </a:pPr>
            <a:r>
              <a:rPr lang="zh-CN" altLang="en-US" sz="2400" b="1" dirty="0">
                <a:solidFill>
                  <a:srgbClr val="000000"/>
                </a:solidFill>
                <a:latin typeface="Times New Roman" pitchFamily="18" charset="0"/>
              </a:rPr>
              <a:t>的事件和最能表达人物个性的细节描写上，评价时要善于从梳</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84"/>
              </a:lnSpc>
            </a:pPr>
            <a:r>
              <a:rPr lang="zh-CN" altLang="en-US" sz="2400" b="1" dirty="0">
                <a:solidFill>
                  <a:srgbClr val="000000"/>
                </a:solidFill>
                <a:latin typeface="Times New Roman" pitchFamily="18" charset="0"/>
              </a:rPr>
              <a:t>理具体事件、场景、细节入手，由表及里，去粗存精，把握其</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97"/>
              </a:lnSpc>
            </a:pPr>
            <a:r>
              <a:rPr lang="zh-CN" altLang="en-US" sz="2400" b="1" dirty="0">
                <a:solidFill>
                  <a:srgbClr val="000000"/>
                </a:solidFill>
                <a:latin typeface="Times New Roman" pitchFamily="18" charset="0"/>
              </a:rPr>
              <a:t>主要观点和基本倾向；还要抓住</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文本中的议论或评论的文字</a:t>
            </a:r>
            <a:r>
              <a:rPr lang="zh-CN" altLang="en-US" sz="2400" b="1" dirty="0">
                <a:solidFill>
                  <a:srgbClr val="000000"/>
                </a:solidFill>
                <a:latin typeface="Times New Roman" pitchFamily="18" charset="0"/>
              </a:rPr>
              <a:t>，</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3397"/>
              </a:lnSpc>
            </a:pPr>
            <a:r>
              <a:rPr lang="zh-CN" altLang="en-US" sz="2400" b="1" dirty="0">
                <a:solidFill>
                  <a:srgbClr val="000000"/>
                </a:solidFill>
                <a:latin typeface="Times New Roman" pitchFamily="18" charset="0"/>
              </a:rPr>
              <a:t>体会作者的观点态度。</a:t>
            </a:r>
          </a:p>
        </p:txBody>
      </p:sp>
    </p:spTree>
    <p:extLst>
      <p:ext uri="{BB962C8B-B14F-4D97-AF65-F5344CB8AC3E}">
        <p14:creationId xmlns:p14="http://schemas.microsoft.com/office/powerpoint/2010/main" val="124071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79"/>
                                        </p:tgtEl>
                                        <p:attrNameLst>
                                          <p:attrName>style.visibility</p:attrName>
                                        </p:attrNameLst>
                                      </p:cBhvr>
                                      <p:to>
                                        <p:strVal val="visible"/>
                                      </p:to>
                                    </p:set>
                                    <p:anim calcmode="lin" valueType="num">
                                      <p:cBhvr additive="base">
                                        <p:cTn id="13" dur="500" fill="hold"/>
                                        <p:tgtEl>
                                          <p:spTgt spid="50179"/>
                                        </p:tgtEl>
                                        <p:attrNameLst>
                                          <p:attrName>ppt_x</p:attrName>
                                        </p:attrNameLst>
                                      </p:cBhvr>
                                      <p:tavLst>
                                        <p:tav tm="0">
                                          <p:val>
                                            <p:strVal val="#ppt_x"/>
                                          </p:val>
                                        </p:tav>
                                        <p:tav tm="100000">
                                          <p:val>
                                            <p:strVal val="#ppt_x"/>
                                          </p:val>
                                        </p:tav>
                                      </p:tavLst>
                                    </p:anim>
                                    <p:anim calcmode="lin" valueType="num">
                                      <p:cBhvr additive="base">
                                        <p:cTn id="14"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80"/>
                                        </p:tgtEl>
                                        <p:attrNameLst>
                                          <p:attrName>style.visibility</p:attrName>
                                        </p:attrNameLst>
                                      </p:cBhvr>
                                      <p:to>
                                        <p:strVal val="visible"/>
                                      </p:to>
                                    </p:set>
                                    <p:anim calcmode="lin" valueType="num">
                                      <p:cBhvr additive="base">
                                        <p:cTn id="19" dur="500" fill="hold"/>
                                        <p:tgtEl>
                                          <p:spTgt spid="50180"/>
                                        </p:tgtEl>
                                        <p:attrNameLst>
                                          <p:attrName>ppt_x</p:attrName>
                                        </p:attrNameLst>
                                      </p:cBhvr>
                                      <p:tavLst>
                                        <p:tav tm="0">
                                          <p:val>
                                            <p:strVal val="#ppt_x"/>
                                          </p:val>
                                        </p:tav>
                                        <p:tav tm="100000">
                                          <p:val>
                                            <p:strVal val="#ppt_x"/>
                                          </p:val>
                                        </p:tav>
                                      </p:tavLst>
                                    </p:anim>
                                    <p:anim calcmode="lin" valueType="num">
                                      <p:cBhvr additive="base">
                                        <p:cTn id="20"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5634" y="3212976"/>
            <a:ext cx="8335615"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ct val="150000"/>
              </a:lnSpc>
            </a:pPr>
            <a:r>
              <a:rPr lang="zh-CN" altLang="en-US" sz="2400" b="1" dirty="0" smtClean="0">
                <a:solidFill>
                  <a:srgbClr val="000000"/>
                </a:solidFill>
                <a:latin typeface="Times New Roman" pitchFamily="18" charset="0"/>
              </a:rPr>
              <a:t>②</a:t>
            </a:r>
            <a:r>
              <a:rPr lang="zh-CN" altLang="en-US" sz="2400" b="1" dirty="0">
                <a:solidFill>
                  <a:srgbClr val="FF0000"/>
                </a:solidFill>
                <a:latin typeface="Times New Roman" pitchFamily="18" charset="0"/>
              </a:rPr>
              <a:t>在文</a:t>
            </a:r>
            <a:r>
              <a:rPr lang="zh-CN" altLang="en-US" sz="2400" b="1" dirty="0">
                <a:solidFill>
                  <a:srgbClr val="FF0000"/>
                </a:solidFill>
                <a:latin typeface="宋体" pitchFamily="2" charset="-122"/>
              </a:rPr>
              <a:t>“</a:t>
            </a:r>
            <a:r>
              <a:rPr lang="zh-CN" altLang="en-US" sz="2400" b="1" dirty="0">
                <a:solidFill>
                  <a:srgbClr val="FF0000"/>
                </a:solidFill>
                <a:latin typeface="Times New Roman" pitchFamily="18" charset="0"/>
              </a:rPr>
              <a:t>外</a:t>
            </a:r>
            <a:r>
              <a:rPr lang="zh-CN" altLang="en-US" sz="2400" b="1" dirty="0">
                <a:solidFill>
                  <a:srgbClr val="FF0000"/>
                </a:solidFill>
                <a:latin typeface="宋体" pitchFamily="2" charset="-122"/>
              </a:rPr>
              <a:t>”</a:t>
            </a:r>
            <a:r>
              <a:rPr lang="zh-CN" altLang="en-US" sz="2400" b="1" dirty="0">
                <a:solidFill>
                  <a:srgbClr val="FF0000"/>
                </a:solidFill>
                <a:latin typeface="Times New Roman" pitchFamily="18" charset="0"/>
              </a:rPr>
              <a:t>大胆引申</a:t>
            </a:r>
            <a:r>
              <a:rPr lang="zh-CN" altLang="en-US" sz="2400" b="1" dirty="0" smtClean="0">
                <a:solidFill>
                  <a:srgbClr val="FF0000"/>
                </a:solidFill>
                <a:latin typeface="Times New Roman" pitchFamily="18" charset="0"/>
              </a:rPr>
              <a:t>联想</a:t>
            </a:r>
            <a:r>
              <a:rPr lang="zh-CN" altLang="en-US" sz="2400" b="1" dirty="0" smtClean="0">
                <a:solidFill>
                  <a:srgbClr val="000000"/>
                </a:solidFill>
                <a:latin typeface="Times New Roman" pitchFamily="18" charset="0"/>
              </a:rPr>
              <a:t>。</a:t>
            </a:r>
            <a:endParaRPr lang="en-US" altLang="zh-CN" sz="2400" b="1" dirty="0" smtClean="0">
              <a:solidFill>
                <a:srgbClr val="000000"/>
              </a:solidFill>
              <a:latin typeface="Times New Roman" pitchFamily="18" charset="0"/>
            </a:endParaRPr>
          </a:p>
          <a:p>
            <a:pPr eaLnBrk="1" hangingPunct="1">
              <a:lnSpc>
                <a:spcPct val="150000"/>
              </a:lnSpc>
            </a:pPr>
            <a:r>
              <a:rPr lang="zh-CN" altLang="en-US" sz="2400" b="1" dirty="0" smtClean="0">
                <a:solidFill>
                  <a:srgbClr val="000000"/>
                </a:solidFill>
                <a:latin typeface="Times New Roman" pitchFamily="18" charset="0"/>
              </a:rPr>
              <a:t>就是</a:t>
            </a:r>
            <a:r>
              <a:rPr lang="zh-CN" altLang="en-US" sz="2400" b="1" dirty="0">
                <a:solidFill>
                  <a:srgbClr val="000000"/>
                </a:solidFill>
                <a:latin typeface="Times New Roman" pitchFamily="18" charset="0"/>
              </a:rPr>
              <a:t>围绕</a:t>
            </a:r>
            <a:r>
              <a:rPr lang="zh-CN" altLang="en-US" sz="2400" b="1" dirty="0" smtClean="0">
                <a:solidFill>
                  <a:srgbClr val="000000"/>
                </a:solidFill>
                <a:latin typeface="Times New Roman" pitchFamily="18" charset="0"/>
              </a:rPr>
              <a:t>作品</a:t>
            </a:r>
            <a:r>
              <a:rPr lang="zh-CN" altLang="en-US" sz="2400" b="1" dirty="0">
                <a:solidFill>
                  <a:srgbClr val="000000"/>
                </a:solidFill>
                <a:latin typeface="Times New Roman" pitchFamily="18" charset="0"/>
              </a:rPr>
              <a:t>作相关、相似的引申或联想。有些寓意相对</a:t>
            </a:r>
            <a:r>
              <a:rPr lang="zh-CN" altLang="en-US" sz="2400" b="1" dirty="0" smtClean="0">
                <a:solidFill>
                  <a:srgbClr val="000000"/>
                </a:solidFill>
                <a:latin typeface="Times New Roman" pitchFamily="18" charset="0"/>
              </a:rPr>
              <a:t>丰富</a:t>
            </a:r>
            <a:endParaRPr lang="en-US" altLang="zh-CN" sz="2400" b="1" dirty="0" smtClean="0">
              <a:solidFill>
                <a:srgbClr val="000000"/>
              </a:solidFill>
              <a:latin typeface="Times New Roman" pitchFamily="18" charset="0"/>
            </a:endParaRPr>
          </a:p>
          <a:p>
            <a:pPr eaLnBrk="1" hangingPunct="1">
              <a:lnSpc>
                <a:spcPct val="150000"/>
              </a:lnSpc>
            </a:pPr>
            <a:r>
              <a:rPr lang="zh-CN" altLang="en-US" sz="2400" b="1" dirty="0" smtClean="0">
                <a:solidFill>
                  <a:srgbClr val="000000"/>
                </a:solidFill>
                <a:latin typeface="Times New Roman" pitchFamily="18" charset="0"/>
              </a:rPr>
              <a:t>深刻</a:t>
            </a:r>
            <a:r>
              <a:rPr lang="zh-CN" altLang="en-US" sz="2400" b="1" dirty="0">
                <a:solidFill>
                  <a:srgbClr val="000000"/>
                </a:solidFill>
                <a:latin typeface="Times New Roman" pitchFamily="18" charset="0"/>
              </a:rPr>
              <a:t>的作品</a:t>
            </a:r>
            <a:r>
              <a:rPr lang="zh-CN" altLang="en-US" sz="2400" b="1" dirty="0" smtClean="0">
                <a:solidFill>
                  <a:srgbClr val="000000"/>
                </a:solidFill>
                <a:latin typeface="Times New Roman" pitchFamily="18" charset="0"/>
              </a:rPr>
              <a:t>，要</a:t>
            </a:r>
            <a:r>
              <a:rPr lang="zh-CN" altLang="en-US" sz="2400" b="1" dirty="0">
                <a:solidFill>
                  <a:srgbClr val="000000"/>
                </a:solidFill>
                <a:latin typeface="Times New Roman" pitchFamily="18" charset="0"/>
              </a:rPr>
              <a:t>联系</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时代背景、作者情况及其他相关资料</a:t>
            </a:r>
            <a:r>
              <a:rPr lang="zh-CN" altLang="en-US" sz="2400" b="1" dirty="0">
                <a:solidFill>
                  <a:srgbClr val="000000"/>
                </a:solidFill>
                <a:latin typeface="Times New Roman" pitchFamily="18" charset="0"/>
              </a:rPr>
              <a:t>，</a:t>
            </a:r>
            <a:r>
              <a:rPr lang="zh-CN" altLang="en-US" sz="2400" b="1" dirty="0" smtClean="0">
                <a:solidFill>
                  <a:srgbClr val="000000"/>
                </a:solidFill>
                <a:latin typeface="Times New Roman" pitchFamily="18" charset="0"/>
              </a:rPr>
              <a:t>将</a:t>
            </a:r>
            <a:endParaRPr lang="en-US" altLang="zh-CN" sz="2400" b="1" dirty="0" smtClean="0">
              <a:solidFill>
                <a:srgbClr val="000000"/>
              </a:solidFill>
              <a:latin typeface="Times New Roman" pitchFamily="18" charset="0"/>
            </a:endParaRPr>
          </a:p>
          <a:p>
            <a:pPr eaLnBrk="1" hangingPunct="1">
              <a:lnSpc>
                <a:spcPct val="150000"/>
              </a:lnSpc>
            </a:pPr>
            <a:r>
              <a:rPr lang="zh-CN" altLang="en-US" sz="2400" b="1" dirty="0" smtClean="0">
                <a:solidFill>
                  <a:srgbClr val="000000"/>
                </a:solidFill>
                <a:latin typeface="Times New Roman" pitchFamily="18" charset="0"/>
              </a:rPr>
              <a:t>其</a:t>
            </a:r>
            <a:r>
              <a:rPr lang="zh-CN" altLang="en-US" sz="2400" b="1" dirty="0">
                <a:solidFill>
                  <a:srgbClr val="000000"/>
                </a:solidFill>
                <a:latin typeface="Times New Roman" pitchFamily="18" charset="0"/>
              </a:rPr>
              <a:t>置于特定</a:t>
            </a:r>
            <a:r>
              <a:rPr lang="zh-CN" altLang="en-US" sz="2400" b="1" dirty="0" smtClean="0">
                <a:solidFill>
                  <a:srgbClr val="000000"/>
                </a:solidFill>
                <a:latin typeface="Times New Roman" pitchFamily="18" charset="0"/>
              </a:rPr>
              <a:t>的氛围</a:t>
            </a:r>
            <a:r>
              <a:rPr lang="zh-CN" altLang="en-US" sz="2400" b="1" dirty="0">
                <a:solidFill>
                  <a:srgbClr val="000000"/>
                </a:solidFill>
                <a:latin typeface="Times New Roman" pitchFamily="18" charset="0"/>
              </a:rPr>
              <a:t>中才能对其正确认识评价；有些作品只有</a:t>
            </a:r>
            <a:r>
              <a:rPr lang="zh-CN" altLang="en-US" sz="2400" b="1" dirty="0" smtClean="0">
                <a:solidFill>
                  <a:srgbClr val="000000"/>
                </a:solidFill>
                <a:latin typeface="Times New Roman" pitchFamily="18" charset="0"/>
              </a:rPr>
              <a:t>通</a:t>
            </a:r>
            <a:endParaRPr lang="en-US" altLang="zh-CN" sz="2400" b="1" dirty="0" smtClean="0">
              <a:solidFill>
                <a:srgbClr val="000000"/>
              </a:solidFill>
              <a:latin typeface="Times New Roman" pitchFamily="18" charset="0"/>
            </a:endParaRPr>
          </a:p>
          <a:p>
            <a:pPr eaLnBrk="1" hangingPunct="1">
              <a:lnSpc>
                <a:spcPct val="150000"/>
              </a:lnSpc>
            </a:pPr>
            <a:r>
              <a:rPr lang="zh-CN" altLang="en-US" sz="2400" b="1" dirty="0" smtClean="0">
                <a:solidFill>
                  <a:srgbClr val="000000"/>
                </a:solidFill>
                <a:latin typeface="Times New Roman" pitchFamily="18" charset="0"/>
              </a:rPr>
              <a:t>过</a:t>
            </a:r>
            <a:r>
              <a:rPr lang="zh-CN" altLang="en-US" sz="2400" b="1" dirty="0">
                <a:solidFill>
                  <a:srgbClr val="000000"/>
                </a:solidFill>
                <a:latin typeface="Times New Roman" pitchFamily="18" charset="0"/>
              </a:rPr>
              <a:t>多方引申</a:t>
            </a:r>
            <a:r>
              <a:rPr lang="zh-CN" altLang="en-US" sz="2400" b="1" dirty="0" smtClean="0">
                <a:solidFill>
                  <a:srgbClr val="000000"/>
                </a:solidFill>
                <a:latin typeface="Times New Roman" pitchFamily="18" charset="0"/>
              </a:rPr>
              <a:t>联想</a:t>
            </a:r>
            <a:r>
              <a:rPr lang="zh-CN" altLang="en-US" sz="2400" b="1" dirty="0">
                <a:solidFill>
                  <a:srgbClr val="000000"/>
                </a:solidFill>
                <a:latin typeface="Times New Roman" pitchFamily="18" charset="0"/>
              </a:rPr>
              <a:t>，才能在动态中，在</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纵横比较中</a:t>
            </a:r>
            <a:r>
              <a:rPr lang="zh-CN" altLang="en-US" sz="2400" b="1" dirty="0">
                <a:solidFill>
                  <a:srgbClr val="000000"/>
                </a:solidFill>
                <a:latin typeface="Times New Roman" pitchFamily="18" charset="0"/>
              </a:rPr>
              <a:t>进行评价。</a:t>
            </a:r>
          </a:p>
        </p:txBody>
      </p:sp>
      <p:sp>
        <p:nvSpPr>
          <p:cNvPr id="2" name="矩形 1"/>
          <p:cNvSpPr/>
          <p:nvPr/>
        </p:nvSpPr>
        <p:spPr>
          <a:xfrm>
            <a:off x="319997" y="204609"/>
            <a:ext cx="8486891" cy="400110"/>
          </a:xfrm>
          <a:prstGeom prst="rect">
            <a:avLst/>
          </a:prstGeom>
        </p:spPr>
        <p:txBody>
          <a:bodyPr wrap="square">
            <a:spAutoFit/>
          </a:bodyPr>
          <a:lstStyle/>
          <a:p>
            <a:pPr>
              <a:lnSpc>
                <a:spcPts val="2424"/>
              </a:lnSpc>
            </a:pPr>
            <a:r>
              <a:rPr lang="zh-CN" altLang="en-US" sz="2800" b="1" dirty="0" smtClean="0">
                <a:solidFill>
                  <a:srgbClr val="000000"/>
                </a:solidFill>
                <a:latin typeface="Times New Roman" pitchFamily="18" charset="0"/>
              </a:rPr>
              <a:t>鉴赏</a:t>
            </a:r>
            <a:r>
              <a:rPr lang="zh-CN" altLang="en-US" sz="2800" b="1" dirty="0">
                <a:solidFill>
                  <a:srgbClr val="000000"/>
                </a:solidFill>
                <a:latin typeface="Times New Roman" pitchFamily="18" charset="0"/>
              </a:rPr>
              <a:t>评价传记的思想内容和作者的观点态度必须做到：</a:t>
            </a:r>
            <a:endParaRPr lang="en-US" altLang="zh-CN" sz="2800" b="1" dirty="0">
              <a:solidFill>
                <a:srgbClr val="000000"/>
              </a:solidFill>
              <a:latin typeface="Times New Roman" pitchFamily="18" charset="0"/>
            </a:endParaRPr>
          </a:p>
        </p:txBody>
      </p:sp>
      <p:sp>
        <p:nvSpPr>
          <p:cNvPr id="3" name="矩形 2"/>
          <p:cNvSpPr/>
          <p:nvPr/>
        </p:nvSpPr>
        <p:spPr>
          <a:xfrm>
            <a:off x="316268" y="844031"/>
            <a:ext cx="8648220" cy="2031325"/>
          </a:xfrm>
          <a:prstGeom prst="rect">
            <a:avLst/>
          </a:prstGeom>
        </p:spPr>
        <p:txBody>
          <a:bodyPr wrap="square">
            <a:spAutoFit/>
          </a:bodyPr>
          <a:lstStyle/>
          <a:p>
            <a:pPr>
              <a:lnSpc>
                <a:spcPct val="150000"/>
              </a:lnSpc>
            </a:pPr>
            <a:r>
              <a:rPr lang="zh-CN" altLang="en-US" sz="2800" dirty="0" smtClean="0">
                <a:solidFill>
                  <a:srgbClr val="000000"/>
                </a:solidFill>
                <a:latin typeface="Times New Roman" pitchFamily="18" charset="0"/>
              </a:rPr>
              <a:t>①</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在文</a:t>
            </a:r>
            <a:r>
              <a:rPr lang="zh-CN" altLang="en-US" sz="2800" b="1" dirty="0">
                <a:solidFill>
                  <a:srgbClr val="FF0000"/>
                </a:solidFill>
                <a:effectLst>
                  <a:outerShdw blurRad="38100" dist="38100" dir="2700000" algn="tl">
                    <a:srgbClr val="000000">
                      <a:alpha val="43137"/>
                    </a:srgbClr>
                  </a:outerShdw>
                </a:effectLst>
                <a:latin typeface="宋体" pitchFamily="2" charset="-122"/>
              </a:rPr>
              <a:t>“</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内</a:t>
            </a:r>
            <a:r>
              <a:rPr lang="zh-CN" altLang="en-US" sz="2800" b="1" dirty="0">
                <a:solidFill>
                  <a:srgbClr val="FF0000"/>
                </a:solidFill>
                <a:effectLst>
                  <a:outerShdw blurRad="38100" dist="38100" dir="2700000" algn="tl">
                    <a:srgbClr val="000000">
                      <a:alpha val="43137"/>
                    </a:srgbClr>
                  </a:outerShdw>
                </a:effectLst>
                <a:latin typeface="宋体" pitchFamily="2" charset="-122"/>
              </a:rPr>
              <a:t>”</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充分挖掘</a:t>
            </a:r>
            <a:r>
              <a:rPr lang="zh-CN" altLang="en-US" sz="2800" dirty="0">
                <a:solidFill>
                  <a:srgbClr val="000000"/>
                </a:solidFill>
                <a:latin typeface="Times New Roman" pitchFamily="18" charset="0"/>
              </a:rPr>
              <a:t>。要对作品内容有准确的把握，不仅要</a:t>
            </a:r>
            <a:r>
              <a:rPr lang="zh-CN" altLang="en-US" sz="2800" dirty="0" smtClean="0">
                <a:solidFill>
                  <a:srgbClr val="000000"/>
                </a:solidFill>
                <a:latin typeface="Times New Roman" pitchFamily="18" charset="0"/>
              </a:rPr>
              <a:t>把握</a:t>
            </a:r>
            <a:r>
              <a:rPr lang="zh-CN" altLang="en-US" sz="2800" dirty="0">
                <a:solidFill>
                  <a:srgbClr val="000000"/>
                </a:solidFill>
                <a:latin typeface="Times New Roman" pitchFamily="18" charset="0"/>
              </a:rPr>
              <a:t>作品直观显现的内容，而且要弄清作品隐含的内容，这是</a:t>
            </a:r>
            <a:r>
              <a:rPr lang="zh-CN" altLang="en-US" sz="2800" dirty="0" smtClean="0">
                <a:solidFill>
                  <a:srgbClr val="000000"/>
                </a:solidFill>
                <a:latin typeface="Times New Roman" pitchFamily="18" charset="0"/>
              </a:rPr>
              <a:t>鉴赏</a:t>
            </a:r>
            <a:r>
              <a:rPr lang="zh-CN" altLang="en-US" sz="2800" dirty="0">
                <a:solidFill>
                  <a:srgbClr val="000000"/>
                </a:solidFill>
                <a:latin typeface="Times New Roman" pitchFamily="18" charset="0"/>
              </a:rPr>
              <a:t>评价的首要任务。</a:t>
            </a:r>
            <a:endParaRPr lang="en-US" altLang="zh-CN" sz="2800" dirty="0">
              <a:solidFill>
                <a:srgbClr val="000000"/>
              </a:solidFill>
              <a:latin typeface="Times New Roman" pitchFamily="18" charset="0"/>
            </a:endParaRPr>
          </a:p>
        </p:txBody>
      </p:sp>
    </p:spTree>
    <p:extLst>
      <p:ext uri="{BB962C8B-B14F-4D97-AF65-F5344CB8AC3E}">
        <p14:creationId xmlns:p14="http://schemas.microsoft.com/office/powerpoint/2010/main" val="37356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2"/>
                                        </p:tgtEl>
                                        <p:attrNameLst>
                                          <p:attrName>style.visibility</p:attrName>
                                        </p:attrNameLst>
                                      </p:cBhvr>
                                      <p:to>
                                        <p:strVal val="visible"/>
                                      </p:to>
                                    </p:set>
                                    <p:anim calcmode="lin" valueType="num">
                                      <p:cBhvr additive="base">
                                        <p:cTn id="19" dur="500" fill="hold"/>
                                        <p:tgtEl>
                                          <p:spTgt spid="51202"/>
                                        </p:tgtEl>
                                        <p:attrNameLst>
                                          <p:attrName>ppt_x</p:attrName>
                                        </p:attrNameLst>
                                      </p:cBhvr>
                                      <p:tavLst>
                                        <p:tav tm="0">
                                          <p:val>
                                            <p:strVal val="#ppt_x"/>
                                          </p:val>
                                        </p:tav>
                                        <p:tav tm="100000">
                                          <p:val>
                                            <p:strVal val="#ppt_x"/>
                                          </p:val>
                                        </p:tav>
                                      </p:tavLst>
                                    </p:anim>
                                    <p:anim calcmode="lin" valueType="num">
                                      <p:cBhvr additive="base">
                                        <p:cTn id="20" dur="500" fill="hold"/>
                                        <p:tgtEl>
                                          <p:spTgt spid="51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83568" y="332656"/>
            <a:ext cx="5588068"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2</a:t>
            </a:r>
            <a:r>
              <a:rPr lang="zh-CN" altLang="en-US" sz="2800" dirty="0">
                <a:solidFill>
                  <a:srgbClr val="000000"/>
                </a:solidFill>
                <a:latin typeface="Times New Roman" pitchFamily="18" charset="0"/>
              </a:rPr>
              <a:t>．</a:t>
            </a:r>
            <a:r>
              <a:rPr lang="zh-CN" altLang="en-US" sz="2800" b="1" dirty="0">
                <a:solidFill>
                  <a:srgbClr val="000000"/>
                </a:solidFill>
                <a:latin typeface="Times New Roman" pitchFamily="18" charset="0"/>
              </a:rPr>
              <a:t>评价文本产生的社会价值和影响</a:t>
            </a:r>
          </a:p>
        </p:txBody>
      </p:sp>
      <p:sp>
        <p:nvSpPr>
          <p:cNvPr id="52227" name="Text Box 3"/>
          <p:cNvSpPr txBox="1">
            <a:spLocks noChangeArrowheads="1"/>
          </p:cNvSpPr>
          <p:nvPr/>
        </p:nvSpPr>
        <p:spPr bwMode="auto">
          <a:xfrm>
            <a:off x="366083" y="1583596"/>
            <a:ext cx="830996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阅读传记，要理解作者塑造传主的意图，这是评价文本社</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702"/>
              </a:lnSpc>
            </a:pPr>
            <a:r>
              <a:rPr lang="zh-CN" altLang="en-US" sz="2400" b="1" dirty="0">
                <a:solidFill>
                  <a:srgbClr val="000000"/>
                </a:solidFill>
                <a:latin typeface="Times New Roman" pitchFamily="18" charset="0"/>
              </a:rPr>
              <a:t>会价值和影响的一个切入点。传主一般是</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对国家或人类</a:t>
            </a:r>
            <a:r>
              <a:rPr lang="zh-CN" altLang="en-US" sz="2400" b="1" dirty="0">
                <a:solidFill>
                  <a:srgbClr val="000000"/>
                </a:solidFill>
                <a:latin typeface="Times New Roman" pitchFamily="18" charset="0"/>
              </a:rPr>
              <a:t>作出</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重</a:t>
            </a: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2677"/>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大贡献或有重要影响</a:t>
            </a:r>
            <a:r>
              <a:rPr lang="zh-CN" altLang="en-US" sz="2400" b="1" dirty="0">
                <a:solidFill>
                  <a:srgbClr val="000000"/>
                </a:solidFill>
                <a:latin typeface="Times New Roman" pitchFamily="18" charset="0"/>
              </a:rPr>
              <a:t>的人；阅读时，应结合传主生活的</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时代背</a:t>
            </a:r>
          </a:p>
          <a:p>
            <a:pPr eaLnBrk="1" hangingPunct="1">
              <a:lnSpc>
                <a:spcPts val="1010"/>
              </a:lnSpc>
            </a:pP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2702"/>
              </a:lnSpc>
            </a:pP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景和社会环境</a:t>
            </a:r>
            <a:r>
              <a:rPr lang="zh-CN" altLang="en-US" sz="2400" b="1" dirty="0">
                <a:solidFill>
                  <a:srgbClr val="000000"/>
                </a:solidFill>
                <a:latin typeface="Times New Roman" pitchFamily="18" charset="0"/>
              </a:rPr>
              <a:t>，把握作品所述的传主</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个人事业及心路历程</a:t>
            </a:r>
            <a:r>
              <a:rPr lang="zh-CN" altLang="en-US" sz="2400" b="1" dirty="0">
                <a:solidFill>
                  <a:srgbClr val="000000"/>
                </a:solidFill>
                <a:latin typeface="Times New Roman" pitchFamily="18" charset="0"/>
              </a:rPr>
              <a:t>的重</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要事实，抓住具有</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典型意义的事件和细节</a:t>
            </a:r>
            <a:r>
              <a:rPr lang="zh-CN" altLang="en-US" sz="2400" b="1" dirty="0">
                <a:solidFill>
                  <a:srgbClr val="000000"/>
                </a:solidFill>
                <a:latin typeface="Times New Roman" pitchFamily="18" charset="0"/>
              </a:rPr>
              <a:t>，对影响传主成长的</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702"/>
              </a:lnSpc>
            </a:pPr>
            <a:r>
              <a:rPr lang="zh-CN" altLang="en-US" sz="2400" b="1" dirty="0">
                <a:solidFill>
                  <a:srgbClr val="000000"/>
                </a:solidFill>
                <a:latin typeface="Times New Roman" pitchFamily="18" charset="0"/>
              </a:rPr>
              <a:t>各种因素作出符合实际的</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分析和客观的评价</a:t>
            </a:r>
            <a:r>
              <a:rPr lang="zh-CN" altLang="en-US" sz="2400" b="1" dirty="0">
                <a:solidFill>
                  <a:srgbClr val="000000"/>
                </a:solidFill>
                <a:latin typeface="Times New Roman" pitchFamily="18" charset="0"/>
              </a:rPr>
              <a:t>，从而揭示出传主</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形象所具有的典型</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社会意义和影响</a:t>
            </a:r>
            <a:r>
              <a:rPr lang="zh-CN" altLang="en-US" sz="2400" b="1" dirty="0">
                <a:solidFill>
                  <a:srgbClr val="000000"/>
                </a:solidFill>
                <a:latin typeface="Times New Roman" pitchFamily="18" charset="0"/>
              </a:rPr>
              <a:t>。</a:t>
            </a:r>
          </a:p>
        </p:txBody>
      </p:sp>
    </p:spTree>
    <p:extLst>
      <p:ext uri="{BB962C8B-B14F-4D97-AF65-F5344CB8AC3E}">
        <p14:creationId xmlns:p14="http://schemas.microsoft.com/office/powerpoint/2010/main" val="681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ppt_x"/>
                                          </p:val>
                                        </p:tav>
                                        <p:tav tm="100000">
                                          <p:val>
                                            <p:strVal val="#ppt_x"/>
                                          </p:val>
                                        </p:tav>
                                      </p:tavLst>
                                    </p:anim>
                                    <p:anim calcmode="lin" valueType="num">
                                      <p:cBhvr additive="base">
                                        <p:cTn id="8"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 calcmode="lin" valueType="num">
                                      <p:cBhvr additive="base">
                                        <p:cTn id="13" dur="500" fill="hold"/>
                                        <p:tgtEl>
                                          <p:spTgt spid="52227"/>
                                        </p:tgtEl>
                                        <p:attrNameLst>
                                          <p:attrName>ppt_x</p:attrName>
                                        </p:attrNameLst>
                                      </p:cBhvr>
                                      <p:tavLst>
                                        <p:tav tm="0">
                                          <p:val>
                                            <p:strVal val="#ppt_x"/>
                                          </p:val>
                                        </p:tav>
                                        <p:tav tm="100000">
                                          <p:val>
                                            <p:strVal val="#ppt_x"/>
                                          </p:val>
                                        </p:tav>
                                      </p:tavLst>
                                    </p:anim>
                                    <p:anim calcmode="lin" valueType="num">
                                      <p:cBhvr additive="base">
                                        <p:cTn id="14"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07504" y="116632"/>
            <a:ext cx="887632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题：尽管黄宾虹和张大千都是一代宗师，但二人的人生态</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551"/>
              </a:lnSpc>
            </a:pPr>
            <a:r>
              <a:rPr lang="zh-CN" altLang="en-US" sz="2400" b="1" dirty="0">
                <a:solidFill>
                  <a:srgbClr val="000000"/>
                </a:solidFill>
                <a:latin typeface="Times New Roman" pitchFamily="18" charset="0"/>
              </a:rPr>
              <a:t>度、对金钱的看法以及艺道旨趣却大相径庭。这给你什么样的</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576"/>
              </a:lnSpc>
            </a:pPr>
            <a:r>
              <a:rPr lang="zh-CN" altLang="en-US" sz="2400" b="1" dirty="0">
                <a:solidFill>
                  <a:srgbClr val="000000"/>
                </a:solidFill>
                <a:latin typeface="Times New Roman" pitchFamily="18" charset="0"/>
              </a:rPr>
              <a:t>启示？请结合全文，谈谈你的看法。</a:t>
            </a:r>
          </a:p>
        </p:txBody>
      </p:sp>
      <p:sp>
        <p:nvSpPr>
          <p:cNvPr id="164867" name="Text Box 3"/>
          <p:cNvSpPr txBox="1">
            <a:spLocks noChangeArrowheads="1"/>
          </p:cNvSpPr>
          <p:nvPr/>
        </p:nvSpPr>
        <p:spPr bwMode="auto">
          <a:xfrm>
            <a:off x="236792" y="1628800"/>
            <a:ext cx="8799703" cy="251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800"/>
              </a:lnSpc>
            </a:pPr>
            <a:r>
              <a:rPr lang="en-US" altLang="zh-CN" sz="24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a:t>
            </a:r>
            <a:r>
              <a:rPr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剖析</a:t>
            </a:r>
            <a:r>
              <a:rPr lang="en-US" altLang="zh-CN"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a:t>
            </a:r>
            <a:r>
              <a:rPr lang="zh-CN" altLang="en-US" sz="2400" b="1" dirty="0">
                <a:solidFill>
                  <a:srgbClr val="002060"/>
                </a:solidFill>
                <a:effectLst>
                  <a:outerShdw blurRad="38100" dist="38100" dir="2700000" algn="tl">
                    <a:srgbClr val="000000">
                      <a:alpha val="43137"/>
                    </a:srgbClr>
                  </a:outerShdw>
                </a:effectLst>
                <a:latin typeface="楷体_GB2312" pitchFamily="49" charset="-122"/>
                <a:ea typeface="楷体_GB2312" pitchFamily="49" charset="-122"/>
              </a:rPr>
              <a:t>本题考查考生评价文本主要观点和基本倾向的</a:t>
            </a:r>
            <a:r>
              <a:rPr lang="zh-CN" altLang="en-US" sz="2400" b="1" dirty="0" smtClean="0">
                <a:solidFill>
                  <a:srgbClr val="002060"/>
                </a:solidFill>
                <a:effectLst>
                  <a:outerShdw blurRad="38100" dist="38100" dir="2700000" algn="tl">
                    <a:srgbClr val="000000">
                      <a:alpha val="43137"/>
                    </a:srgbClr>
                  </a:outerShdw>
                </a:effectLst>
                <a:latin typeface="楷体_GB2312" pitchFamily="49" charset="-122"/>
                <a:ea typeface="楷体_GB2312" pitchFamily="49" charset="-122"/>
              </a:rPr>
              <a:t>能力</a:t>
            </a:r>
            <a:r>
              <a:rPr lang="zh-CN" altLang="en-US" sz="2400" b="1" dirty="0">
                <a:solidFill>
                  <a:srgbClr val="002060"/>
                </a:solidFill>
                <a:effectLst>
                  <a:outerShdw blurRad="38100" dist="38100" dir="2700000" algn="tl">
                    <a:srgbClr val="000000">
                      <a:alpha val="43137"/>
                    </a:srgbClr>
                  </a:outerShdw>
                </a:effectLst>
                <a:latin typeface="楷体_GB2312" pitchFamily="49" charset="-122"/>
                <a:ea typeface="楷体_GB2312" pitchFamily="49" charset="-122"/>
              </a:rPr>
              <a:t>，能力层级为 </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rPr>
              <a:t>D </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级。解答此题，我们应该对两位大师的</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人生态度</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等方面作出判断，思</a:t>
            </a:r>
            <a:r>
              <a:rPr lang="zh-CN" altLang="en-US" sz="2400" b="1" dirty="0">
                <a:solidFill>
                  <a:srgbClr val="002060"/>
                </a:solidFill>
                <a:effectLst>
                  <a:outerShdw blurRad="38100" dist="38100" dir="2700000" algn="tl">
                    <a:srgbClr val="000000">
                      <a:alpha val="43137"/>
                    </a:srgbClr>
                  </a:outerShdw>
                </a:effectLst>
                <a:ea typeface="楷体_GB2312" pitchFamily="49" charset="-122"/>
              </a:rPr>
              <a:t>考从他们身上学到了什么。如从黄</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宾虹</a:t>
            </a:r>
            <a:r>
              <a:rPr lang="zh-CN" altLang="en-US" sz="2400" b="1" dirty="0">
                <a:solidFill>
                  <a:srgbClr val="002060"/>
                </a:solidFill>
                <a:effectLst>
                  <a:outerShdw blurRad="38100" dist="38100" dir="2700000" algn="tl">
                    <a:srgbClr val="000000">
                      <a:alpha val="43137"/>
                    </a:srgbClr>
                  </a:outerShdw>
                </a:effectLst>
                <a:ea typeface="楷体_GB2312" pitchFamily="49" charset="-122"/>
              </a:rPr>
              <a:t>身上学到了恪守传统的雅正之风，淡泊名利，追求艺术真谛</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；从</a:t>
            </a:r>
            <a:r>
              <a:rPr lang="zh-CN" altLang="en-US" sz="2400" b="1" dirty="0">
                <a:solidFill>
                  <a:srgbClr val="002060"/>
                </a:solidFill>
                <a:effectLst>
                  <a:outerShdw blurRad="38100" dist="38100" dir="2700000" algn="tl">
                    <a:srgbClr val="000000">
                      <a:alpha val="43137"/>
                    </a:srgbClr>
                  </a:outerShdw>
                </a:effectLst>
                <a:ea typeface="楷体_GB2312" pitchFamily="49" charset="-122"/>
              </a:rPr>
              <a:t>张大千身上学到了既要模仿也要创新；同时也可从吸收两</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人的</a:t>
            </a:r>
            <a:r>
              <a:rPr lang="zh-CN" altLang="en-US" sz="2400" b="1" dirty="0">
                <a:solidFill>
                  <a:srgbClr val="002060"/>
                </a:solidFill>
                <a:effectLst>
                  <a:outerShdw blurRad="38100" dist="38100" dir="2700000" algn="tl">
                    <a:srgbClr val="000000">
                      <a:alpha val="43137"/>
                    </a:srgbClr>
                  </a:outerShdw>
                </a:effectLst>
                <a:ea typeface="楷体_GB2312" pitchFamily="49" charset="-122"/>
              </a:rPr>
              <a:t>优点这一角度来谈。但要注要结合文章中的明确观点，</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然后再</a:t>
            </a:r>
            <a:r>
              <a:rPr lang="zh-CN" altLang="en-US" sz="2400" b="1" dirty="0">
                <a:solidFill>
                  <a:srgbClr val="002060"/>
                </a:solidFill>
                <a:effectLst>
                  <a:outerShdw blurRad="38100" dist="38100" dir="2700000" algn="tl">
                    <a:srgbClr val="000000">
                      <a:alpha val="43137"/>
                    </a:srgbClr>
                  </a:outerShdw>
                </a:effectLst>
                <a:ea typeface="楷体_GB2312" pitchFamily="49" charset="-122"/>
              </a:rPr>
              <a:t>结合文章内容进行具体阐释，不用面面俱到，选择其中一</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个角度</a:t>
            </a:r>
            <a:r>
              <a:rPr lang="zh-CN" altLang="en-US" sz="2400" b="1" dirty="0">
                <a:solidFill>
                  <a:srgbClr val="002060"/>
                </a:solidFill>
                <a:effectLst>
                  <a:outerShdw blurRad="38100" dist="38100" dir="2700000" algn="tl">
                    <a:srgbClr val="000000">
                      <a:alpha val="43137"/>
                    </a:srgbClr>
                  </a:outerShdw>
                </a:effectLst>
                <a:ea typeface="楷体_GB2312" pitchFamily="49" charset="-122"/>
              </a:rPr>
              <a:t>即可。</a:t>
            </a:r>
          </a:p>
        </p:txBody>
      </p:sp>
      <p:sp>
        <p:nvSpPr>
          <p:cNvPr id="4" name="Text Box 2"/>
          <p:cNvSpPr txBox="1">
            <a:spLocks noChangeArrowheads="1"/>
          </p:cNvSpPr>
          <p:nvPr/>
        </p:nvSpPr>
        <p:spPr bwMode="auto">
          <a:xfrm>
            <a:off x="263125" y="4304338"/>
            <a:ext cx="8747035"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sz="2400" b="1" dirty="0" smtClean="0">
                <a:solidFill>
                  <a:srgbClr val="0000FF"/>
                </a:solidFill>
                <a:effectLst>
                  <a:outerShdw blurRad="38100" dist="38100" dir="2700000" algn="tl">
                    <a:srgbClr val="000000">
                      <a:alpha val="43137"/>
                    </a:srgbClr>
                  </a:outerShdw>
                </a:effectLst>
                <a:ea typeface="黑体" pitchFamily="49" charset="-122"/>
              </a:rPr>
              <a:t>【</a:t>
            </a:r>
            <a:r>
              <a:rPr lang="zh-CN" altLang="en-US" sz="2400" b="1" dirty="0">
                <a:solidFill>
                  <a:srgbClr val="0000FF"/>
                </a:solidFill>
                <a:effectLst>
                  <a:outerShdw blurRad="38100" dist="38100" dir="2700000" algn="tl">
                    <a:srgbClr val="000000">
                      <a:alpha val="43137"/>
                    </a:srgbClr>
                  </a:outerShdw>
                </a:effectLst>
                <a:ea typeface="黑体" pitchFamily="49" charset="-122"/>
              </a:rPr>
              <a:t>答案</a:t>
            </a:r>
            <a:r>
              <a:rPr lang="en-US" altLang="zh-CN" sz="2400" b="1" dirty="0" smtClean="0">
                <a:solidFill>
                  <a:srgbClr val="0000FF"/>
                </a:solidFill>
                <a:effectLst>
                  <a:outerShdw blurRad="38100" dist="38100" dir="2700000" algn="tl">
                    <a:srgbClr val="000000">
                      <a:alpha val="43137"/>
                    </a:srgbClr>
                  </a:outerShdw>
                </a:effectLst>
                <a:ea typeface="黑体" pitchFamily="49" charset="-122"/>
              </a:rPr>
              <a:t>】</a:t>
            </a:r>
          </a:p>
          <a:p>
            <a:pPr eaLnBrk="1" hangingPunct="1">
              <a:lnSpc>
                <a:spcPts val="2424"/>
              </a:lnSpc>
            </a:pPr>
            <a:r>
              <a:rPr lang="zh-CN" altLang="en-US" sz="2400" b="1" dirty="0" smtClean="0">
                <a:solidFill>
                  <a:srgbClr val="FF0000"/>
                </a:solidFill>
                <a:effectLst>
                  <a:outerShdw blurRad="38100" dist="38100" dir="2700000" algn="tl">
                    <a:srgbClr val="000000">
                      <a:alpha val="43137"/>
                    </a:srgbClr>
                  </a:outerShdw>
                </a:effectLst>
                <a:ea typeface="黑体" pitchFamily="49" charset="-122"/>
              </a:rPr>
              <a:t>示例</a:t>
            </a:r>
            <a:r>
              <a:rPr lang="zh-CN" altLang="en-US" sz="2400" b="1" dirty="0">
                <a:solidFill>
                  <a:srgbClr val="FF0000"/>
                </a:solidFill>
                <a:effectLst>
                  <a:outerShdw blurRad="38100" dist="38100" dir="2700000" algn="tl">
                    <a:srgbClr val="000000">
                      <a:alpha val="43137"/>
                    </a:srgbClr>
                  </a:outerShdw>
                </a:effectLst>
                <a:ea typeface="黑体" pitchFamily="49" charset="-122"/>
              </a:rPr>
              <a:t>一：</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恪守传统，力求雅正，甘于清寂淡泊</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，追寻</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艺术真谛</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84"/>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①</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于平静淡泊中求真务实的人生态度</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84"/>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②淡泊名利</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，不言阿堵，保持传统学人本色</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84"/>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③</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避俗趋雅，不为</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流俗所</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动，寻求华滋浑厚的画风。</a:t>
            </a:r>
          </a:p>
        </p:txBody>
      </p:sp>
    </p:spTree>
    <p:extLst>
      <p:ext uri="{BB962C8B-B14F-4D97-AF65-F5344CB8AC3E}">
        <p14:creationId xmlns:p14="http://schemas.microsoft.com/office/powerpoint/2010/main" val="26696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ppt_x"/>
                                          </p:val>
                                        </p:tav>
                                        <p:tav tm="100000">
                                          <p:val>
                                            <p:strVal val="#ppt_x"/>
                                          </p:val>
                                        </p:tav>
                                      </p:tavLst>
                                    </p:anim>
                                    <p:anim calcmode="lin" valueType="num">
                                      <p:cBhvr additive="base">
                                        <p:cTn id="8"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867"/>
                                        </p:tgtEl>
                                        <p:attrNameLst>
                                          <p:attrName>style.visibility</p:attrName>
                                        </p:attrNameLst>
                                      </p:cBhvr>
                                      <p:to>
                                        <p:strVal val="visible"/>
                                      </p:to>
                                    </p:set>
                                    <p:anim calcmode="lin" valueType="num">
                                      <p:cBhvr additive="base">
                                        <p:cTn id="13" dur="500" fill="hold"/>
                                        <p:tgtEl>
                                          <p:spTgt spid="164867"/>
                                        </p:tgtEl>
                                        <p:attrNameLst>
                                          <p:attrName>ppt_x</p:attrName>
                                        </p:attrNameLst>
                                      </p:cBhvr>
                                      <p:tavLst>
                                        <p:tav tm="0">
                                          <p:val>
                                            <p:strVal val="#ppt_x"/>
                                          </p:val>
                                        </p:tav>
                                        <p:tav tm="100000">
                                          <p:val>
                                            <p:strVal val="#ppt_x"/>
                                          </p:val>
                                        </p:tav>
                                      </p:tavLst>
                                    </p:anim>
                                    <p:anim calcmode="lin" valueType="num">
                                      <p:cBhvr additive="base">
                                        <p:cTn id="14" dur="500" fill="hold"/>
                                        <p:tgtEl>
                                          <p:spTgt spid="1648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164867"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251520" y="260648"/>
            <a:ext cx="615553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ct val="150000"/>
              </a:lnSpc>
            </a:pPr>
            <a:r>
              <a:rPr lang="zh-CN" altLang="en-US" sz="2400" b="1" dirty="0" smtClean="0">
                <a:solidFill>
                  <a:srgbClr val="002060"/>
                </a:solidFill>
                <a:effectLst>
                  <a:outerShdw blurRad="38100" dist="38100" dir="2700000" algn="tl">
                    <a:srgbClr val="000000">
                      <a:alpha val="43137"/>
                    </a:srgbClr>
                  </a:outerShdw>
                </a:effectLst>
                <a:ea typeface="黑体" pitchFamily="49" charset="-122"/>
              </a:rPr>
              <a:t>示例</a:t>
            </a:r>
            <a:r>
              <a:rPr lang="zh-CN" altLang="en-US" sz="2400" b="1" dirty="0">
                <a:solidFill>
                  <a:srgbClr val="002060"/>
                </a:solidFill>
                <a:effectLst>
                  <a:outerShdw blurRad="38100" dist="38100" dir="2700000" algn="tl">
                    <a:srgbClr val="000000">
                      <a:alpha val="43137"/>
                    </a:srgbClr>
                  </a:outerShdw>
                </a:effectLst>
                <a:ea typeface="黑体" pitchFamily="49" charset="-122"/>
              </a:rPr>
              <a:t>二：</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创新与模仿并重，理想与时尚兼顾</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①</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创造与</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仿作</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兼顾</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②</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对金钱的开通看法和潇洒态度</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③</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注重民间时尚</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意趣</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a:t>
            </a:r>
          </a:p>
        </p:txBody>
      </p:sp>
      <p:sp>
        <p:nvSpPr>
          <p:cNvPr id="165892" name="Text Box 4"/>
          <p:cNvSpPr txBox="1">
            <a:spLocks noChangeArrowheads="1"/>
          </p:cNvSpPr>
          <p:nvPr/>
        </p:nvSpPr>
        <p:spPr bwMode="auto">
          <a:xfrm>
            <a:off x="273442" y="3573016"/>
            <a:ext cx="7694414" cy="218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zh-CN" altLang="en-US" sz="2400" b="1" dirty="0" smtClean="0">
                <a:solidFill>
                  <a:srgbClr val="FF0000"/>
                </a:solidFill>
                <a:effectLst>
                  <a:outerShdw blurRad="38100" dist="38100" dir="2700000" algn="tl">
                    <a:srgbClr val="000000">
                      <a:alpha val="43137"/>
                    </a:srgbClr>
                  </a:outerShdw>
                </a:effectLst>
                <a:ea typeface="黑体" pitchFamily="49" charset="-122"/>
              </a:rPr>
              <a:t>示例</a:t>
            </a:r>
            <a:r>
              <a:rPr lang="zh-CN" altLang="en-US" sz="2400" b="1" dirty="0">
                <a:solidFill>
                  <a:srgbClr val="FF0000"/>
                </a:solidFill>
                <a:effectLst>
                  <a:outerShdw blurRad="38100" dist="38100" dir="2700000" algn="tl">
                    <a:srgbClr val="000000">
                      <a:alpha val="43137"/>
                    </a:srgbClr>
                  </a:outerShdw>
                </a:effectLst>
                <a:ea typeface="黑体" pitchFamily="49" charset="-122"/>
              </a:rPr>
              <a:t>三：</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既恪守传统，又勇于创新，在追求自己理想的过</a:t>
            </a:r>
          </a:p>
          <a:p>
            <a:pPr eaLnBrk="1" hangingPunct="1">
              <a:lnSpc>
                <a:spcPts val="1010"/>
              </a:lnSpc>
            </a:pP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程中享受人生</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①</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守正出新，继承与创新兼顾</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②</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怀抱艺术</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理想</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，追求名声事业</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③</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脚踏实地，享受人生。</a:t>
            </a:r>
          </a:p>
        </p:txBody>
      </p:sp>
    </p:spTree>
    <p:extLst>
      <p:ext uri="{BB962C8B-B14F-4D97-AF65-F5344CB8AC3E}">
        <p14:creationId xmlns:p14="http://schemas.microsoft.com/office/powerpoint/2010/main" val="2353769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ppt_x"/>
                                          </p:val>
                                        </p:tav>
                                        <p:tav tm="100000">
                                          <p:val>
                                            <p:strVal val="#ppt_x"/>
                                          </p:val>
                                        </p:tav>
                                      </p:tavLst>
                                    </p:anim>
                                    <p:anim calcmode="lin" valueType="num">
                                      <p:cBhvr additive="base">
                                        <p:cTn id="8"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 calcmode="lin" valueType="num">
                                      <p:cBhvr additive="base">
                                        <p:cTn id="13" dur="500" fill="hold"/>
                                        <p:tgtEl>
                                          <p:spTgt spid="165892"/>
                                        </p:tgtEl>
                                        <p:attrNameLst>
                                          <p:attrName>ppt_x</p:attrName>
                                        </p:attrNameLst>
                                      </p:cBhvr>
                                      <p:tavLst>
                                        <p:tav tm="0">
                                          <p:val>
                                            <p:strVal val="#ppt_x"/>
                                          </p:val>
                                        </p:tav>
                                        <p:tav tm="100000">
                                          <p:val>
                                            <p:strVal val="#ppt_x"/>
                                          </p:val>
                                        </p:tav>
                                      </p:tavLst>
                                    </p:anim>
                                    <p:anim calcmode="lin" valueType="num">
                                      <p:cBhvr additive="base">
                                        <p:cTn id="14"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7544" y="355352"/>
            <a:ext cx="2975173"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400" dirty="0">
                <a:solidFill>
                  <a:srgbClr val="000000"/>
                </a:solidFill>
                <a:latin typeface="Times New Roman" pitchFamily="18" charset="0"/>
              </a:rPr>
              <a:t>(</a:t>
            </a:r>
            <a:r>
              <a:rPr lang="zh-CN" altLang="en-US" sz="2400" dirty="0">
                <a:solidFill>
                  <a:srgbClr val="000000"/>
                </a:solidFill>
                <a:latin typeface="黑体" pitchFamily="49" charset="-122"/>
                <a:ea typeface="黑体" pitchFamily="49" charset="-122"/>
              </a:rPr>
              <a:t>三</a:t>
            </a:r>
            <a:r>
              <a:rPr lang="en-US" altLang="zh-CN" sz="2400" dirty="0">
                <a:solidFill>
                  <a:srgbClr val="000000"/>
                </a:solidFill>
                <a:latin typeface="Times New Roman" pitchFamily="18" charset="0"/>
                <a:ea typeface="黑体" pitchFamily="49" charset="-122"/>
              </a:rPr>
              <a:t>)</a:t>
            </a:r>
            <a:r>
              <a:rPr lang="zh-CN" altLang="en-US" sz="2400" dirty="0">
                <a:solidFill>
                  <a:srgbClr val="000000"/>
                </a:solidFill>
                <a:latin typeface="Times New Roman" pitchFamily="18" charset="0"/>
                <a:ea typeface="黑体" pitchFamily="49" charset="-122"/>
              </a:rPr>
              <a:t>探究</a:t>
            </a:r>
            <a:r>
              <a:rPr lang="zh-CN" altLang="en-US" sz="2400" dirty="0">
                <a:solidFill>
                  <a:srgbClr val="000000"/>
                </a:solidFill>
                <a:ea typeface="黑体" pitchFamily="49" charset="-122"/>
              </a:rPr>
              <a:t>及个性解读类</a:t>
            </a:r>
          </a:p>
        </p:txBody>
      </p:sp>
      <p:sp>
        <p:nvSpPr>
          <p:cNvPr id="61443" name="Text Box 3"/>
          <p:cNvSpPr txBox="1">
            <a:spLocks noChangeArrowheads="1"/>
          </p:cNvSpPr>
          <p:nvPr/>
        </p:nvSpPr>
        <p:spPr bwMode="auto">
          <a:xfrm>
            <a:off x="251520" y="908720"/>
            <a:ext cx="8350043" cy="91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这一类包涵探究能力层级的三个考点，这类题目既有开放</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性也有限制性</a:t>
            </a:r>
            <a:r>
              <a:rPr lang="zh-CN" altLang="en-US" sz="2400" b="1" dirty="0" smtClean="0">
                <a:solidFill>
                  <a:srgbClr val="000000"/>
                </a:solidFill>
                <a:latin typeface="Times New Roman" pitchFamily="18" charset="0"/>
              </a:rPr>
              <a:t>。</a:t>
            </a:r>
            <a:endParaRPr lang="en-US" altLang="zh-CN" sz="2400" b="1" dirty="0" smtClean="0">
              <a:solidFill>
                <a:srgbClr val="000000"/>
              </a:solidFill>
              <a:latin typeface="Times New Roman" pitchFamily="18" charset="0"/>
            </a:endParaRPr>
          </a:p>
        </p:txBody>
      </p:sp>
      <p:sp>
        <p:nvSpPr>
          <p:cNvPr id="2" name="矩形 1"/>
          <p:cNvSpPr/>
          <p:nvPr/>
        </p:nvSpPr>
        <p:spPr>
          <a:xfrm>
            <a:off x="321018" y="3931319"/>
            <a:ext cx="8640960" cy="2677656"/>
          </a:xfrm>
          <a:prstGeom prst="rect">
            <a:avLst/>
          </a:prstGeom>
        </p:spPr>
        <p:txBody>
          <a:bodyPr wrap="square">
            <a:spAutoFit/>
          </a:bodyPr>
          <a:lstStyle/>
          <a:p>
            <a:pPr>
              <a:lnSpc>
                <a:spcPct val="150000"/>
              </a:lnSpc>
            </a:pPr>
            <a:r>
              <a:rPr lang="zh-CN" altLang="en-US" sz="2800" b="1" dirty="0">
                <a:solidFill>
                  <a:srgbClr val="000000"/>
                </a:solidFill>
                <a:latin typeface="宋体" pitchFamily="2" charset="-122"/>
              </a:rPr>
              <a:t>“</a:t>
            </a:r>
            <a:r>
              <a:rPr lang="zh-CN" altLang="en-US" sz="2800" b="1" dirty="0">
                <a:solidFill>
                  <a:srgbClr val="00B050"/>
                </a:solidFill>
                <a:effectLst>
                  <a:outerShdw blurRad="38100" dist="38100" dir="2700000" algn="tl">
                    <a:srgbClr val="000000">
                      <a:alpha val="43137"/>
                    </a:srgbClr>
                  </a:outerShdw>
                </a:effectLst>
                <a:latin typeface="Times New Roman" pitchFamily="18" charset="0"/>
              </a:rPr>
              <a:t>限制性</a:t>
            </a:r>
            <a:r>
              <a:rPr lang="zh-CN" altLang="en-US" sz="2800" b="1" dirty="0">
                <a:solidFill>
                  <a:srgbClr val="000000"/>
                </a:solidFill>
                <a:latin typeface="宋体" pitchFamily="2" charset="-122"/>
              </a:rPr>
              <a:t>”</a:t>
            </a:r>
            <a:r>
              <a:rPr lang="zh-CN" altLang="en-US" sz="2800" b="1" dirty="0">
                <a:solidFill>
                  <a:srgbClr val="000000"/>
                </a:solidFill>
                <a:latin typeface="Times New Roman" pitchFamily="18" charset="0"/>
              </a:rPr>
              <a:t>体现为，考生</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必须从文中挖掘隐性信息</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nSpc>
                <a:spcPct val="150000"/>
              </a:lnSpc>
            </a:pPr>
            <a:r>
              <a:rPr lang="zh-CN" altLang="en-US" sz="2800" b="1" dirty="0">
                <a:solidFill>
                  <a:srgbClr val="000000"/>
                </a:solidFill>
                <a:latin typeface="Times New Roman" pitchFamily="18" charset="0"/>
              </a:rPr>
              <a:t>如</a:t>
            </a:r>
            <a:r>
              <a:rPr lang="zh-CN" altLang="en-US" sz="2800" b="1" dirty="0">
                <a:solidFill>
                  <a:srgbClr val="C00000"/>
                </a:solidFill>
                <a:effectLst>
                  <a:outerShdw blurRad="38100" dist="38100" dir="2700000" algn="tl">
                    <a:srgbClr val="000000">
                      <a:alpha val="43137"/>
                    </a:srgbClr>
                  </a:outerShdw>
                </a:effectLst>
                <a:latin typeface="宋体" pitchFamily="2" charset="-122"/>
              </a:rPr>
              <a:t>“</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联系全文</a:t>
            </a:r>
            <a:r>
              <a:rPr lang="zh-CN" altLang="en-US" sz="2800" b="1" dirty="0">
                <a:solidFill>
                  <a:srgbClr val="C00000"/>
                </a:solidFill>
                <a:effectLst>
                  <a:outerShdw blurRad="38100" dist="38100" dir="2700000" algn="tl">
                    <a:srgbClr val="000000">
                      <a:alpha val="43137"/>
                    </a:srgbClr>
                  </a:outerShdw>
                </a:effectLst>
                <a:latin typeface="宋体" pitchFamily="2" charset="-122"/>
              </a:rPr>
              <a:t>”</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a:t>
            </a:r>
            <a:r>
              <a:rPr lang="zh-CN" altLang="en-US" sz="2800" b="1" dirty="0">
                <a:solidFill>
                  <a:srgbClr val="C00000"/>
                </a:solidFill>
                <a:effectLst>
                  <a:outerShdw blurRad="38100" dist="38100" dir="2700000" algn="tl">
                    <a:srgbClr val="000000">
                      <a:alpha val="43137"/>
                    </a:srgbClr>
                  </a:outerShdw>
                </a:effectLst>
                <a:latin typeface="宋体" pitchFamily="2" charset="-122"/>
              </a:rPr>
              <a:t>“</a:t>
            </a:r>
            <a:r>
              <a:rPr lang="zh-CN" altLang="en-US" sz="2800" b="1" dirty="0">
                <a:solidFill>
                  <a:srgbClr val="C00000"/>
                </a:solidFill>
                <a:effectLst>
                  <a:outerShdw blurRad="38100" dist="38100" dir="2700000" algn="tl">
                    <a:srgbClr val="000000">
                      <a:alpha val="43137"/>
                    </a:srgbClr>
                  </a:outerShdw>
                </a:effectLst>
                <a:latin typeface="Times New Roman" pitchFamily="18" charset="0"/>
              </a:rPr>
              <a:t>结合传主的人生经历</a:t>
            </a:r>
            <a:r>
              <a:rPr lang="zh-CN" altLang="en-US" sz="2800" b="1" dirty="0">
                <a:solidFill>
                  <a:srgbClr val="000000"/>
                </a:solidFill>
                <a:latin typeface="宋体" pitchFamily="2" charset="-122"/>
              </a:rPr>
              <a:t>”</a:t>
            </a:r>
            <a:r>
              <a:rPr lang="zh-CN" altLang="en-US" sz="2800" b="1" dirty="0">
                <a:solidFill>
                  <a:srgbClr val="000000"/>
                </a:solidFill>
                <a:latin typeface="Times New Roman" pitchFamily="18" charset="0"/>
              </a:rPr>
              <a:t>等，对这些限制</a:t>
            </a:r>
            <a:r>
              <a:rPr lang="zh-CN" altLang="en-US" sz="2800" b="1" dirty="0" smtClean="0">
                <a:solidFill>
                  <a:srgbClr val="000000"/>
                </a:solidFill>
                <a:latin typeface="Times New Roman" pitchFamily="18" charset="0"/>
              </a:rPr>
              <a:t>，答题</a:t>
            </a:r>
            <a:r>
              <a:rPr lang="zh-CN" altLang="en-US" sz="2800" b="1" dirty="0">
                <a:solidFill>
                  <a:srgbClr val="000000"/>
                </a:solidFill>
                <a:latin typeface="Times New Roman" pitchFamily="18" charset="0"/>
              </a:rPr>
              <a:t>时不能视而不见，否则会偏离命题指向，导致失分。</a:t>
            </a:r>
            <a:endParaRPr lang="zh-CN" altLang="en-US" sz="2800" b="1" dirty="0">
              <a:solidFill>
                <a:srgbClr val="000000"/>
              </a:solidFill>
              <a:latin typeface="Times New Roman" pitchFamily="18" charset="0"/>
            </a:endParaRPr>
          </a:p>
        </p:txBody>
      </p:sp>
      <p:sp>
        <p:nvSpPr>
          <p:cNvPr id="3" name="矩形 2"/>
          <p:cNvSpPr/>
          <p:nvPr/>
        </p:nvSpPr>
        <p:spPr>
          <a:xfrm>
            <a:off x="341900" y="1916832"/>
            <a:ext cx="8599197" cy="2031325"/>
          </a:xfrm>
          <a:prstGeom prst="rect">
            <a:avLst/>
          </a:prstGeom>
        </p:spPr>
        <p:txBody>
          <a:bodyPr wrap="square">
            <a:spAutoFit/>
          </a:bodyPr>
          <a:lstStyle/>
          <a:p>
            <a:pPr>
              <a:lnSpc>
                <a:spcPct val="150000"/>
              </a:lnSpc>
            </a:pPr>
            <a:r>
              <a:rPr lang="zh-CN" altLang="en-US" sz="2800" b="1" dirty="0">
                <a:solidFill>
                  <a:srgbClr val="000000"/>
                </a:solidFill>
                <a:latin typeface="宋体" pitchFamily="2" charset="-122"/>
              </a:rPr>
              <a:t>“</a:t>
            </a:r>
            <a:r>
              <a:rPr lang="zh-CN" altLang="en-US" sz="2800" b="1" dirty="0">
                <a:solidFill>
                  <a:srgbClr val="00B050"/>
                </a:solidFill>
                <a:effectLst>
                  <a:outerShdw blurRad="38100" dist="38100" dir="2700000" algn="tl">
                    <a:srgbClr val="000000">
                      <a:alpha val="43137"/>
                    </a:srgbClr>
                  </a:outerShdw>
                </a:effectLst>
                <a:latin typeface="Times New Roman" pitchFamily="18" charset="0"/>
              </a:rPr>
              <a:t>开放性</a:t>
            </a:r>
            <a:r>
              <a:rPr lang="zh-CN" altLang="en-US" sz="2800" b="1" dirty="0">
                <a:solidFill>
                  <a:srgbClr val="000000"/>
                </a:solidFill>
                <a:latin typeface="宋体" pitchFamily="2" charset="-122"/>
              </a:rPr>
              <a:t>”</a:t>
            </a:r>
            <a:r>
              <a:rPr lang="zh-CN" altLang="en-US" sz="2800" b="1" dirty="0">
                <a:solidFill>
                  <a:srgbClr val="000000"/>
                </a:solidFill>
                <a:latin typeface="Times New Roman" pitchFamily="18" charset="0"/>
              </a:rPr>
              <a:t>体现为答案是</a:t>
            </a:r>
            <a:r>
              <a:rPr lang="zh-CN" altLang="en-US" sz="2800" b="1" dirty="0">
                <a:solidFill>
                  <a:srgbClr val="002060"/>
                </a:solidFill>
                <a:effectLst>
                  <a:outerShdw blurRad="38100" dist="38100" dir="2700000" algn="tl">
                    <a:srgbClr val="000000">
                      <a:alpha val="43137"/>
                    </a:srgbClr>
                  </a:outerShdw>
                </a:effectLst>
                <a:latin typeface="Times New Roman" pitchFamily="18" charset="0"/>
              </a:rPr>
              <a:t>丰富多彩、</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rPr>
              <a:t>不拘一格</a:t>
            </a:r>
            <a:r>
              <a:rPr lang="zh-CN" altLang="en-US" sz="2800" b="1" dirty="0" smtClean="0">
                <a:solidFill>
                  <a:srgbClr val="000000"/>
                </a:solidFill>
                <a:latin typeface="Times New Roman" pitchFamily="18" charset="0"/>
              </a:rPr>
              <a:t>的</a:t>
            </a:r>
            <a:r>
              <a:rPr lang="zh-CN" altLang="en-US" sz="2800" b="1" dirty="0">
                <a:solidFill>
                  <a:srgbClr val="000000"/>
                </a:solidFill>
                <a:latin typeface="Times New Roman" pitchFamily="18" charset="0"/>
              </a:rPr>
              <a:t>，只要</a:t>
            </a:r>
            <a:r>
              <a:rPr lang="zh-CN" altLang="en-US" sz="2800" b="1" dirty="0">
                <a:solidFill>
                  <a:srgbClr val="7030A0"/>
                </a:solidFill>
                <a:effectLst>
                  <a:outerShdw blurRad="38100" dist="38100" dir="2700000" algn="tl">
                    <a:srgbClr val="000000">
                      <a:alpha val="43137"/>
                    </a:srgbClr>
                  </a:outerShdw>
                </a:effectLst>
                <a:latin typeface="Times New Roman" pitchFamily="18" charset="0"/>
              </a:rPr>
              <a:t>符合试题要求，言之成理，自圆其说</a:t>
            </a:r>
            <a:r>
              <a:rPr lang="zh-CN" altLang="en-US" sz="2800" b="1" dirty="0">
                <a:solidFill>
                  <a:srgbClr val="000000"/>
                </a:solidFill>
                <a:latin typeface="Times New Roman" pitchFamily="18" charset="0"/>
              </a:rPr>
              <a:t>，也即</a:t>
            </a:r>
            <a:r>
              <a:rPr lang="zh-CN" altLang="en-US" sz="2800" b="1" dirty="0" smtClean="0">
                <a:solidFill>
                  <a:srgbClr val="000000"/>
                </a:solidFill>
                <a:latin typeface="宋体" pitchFamily="2" charset="-122"/>
              </a:rPr>
              <a:t>“</a:t>
            </a:r>
            <a:r>
              <a:rPr lang="zh-CN" altLang="en-US" sz="2800" b="1" dirty="0" smtClean="0">
                <a:solidFill>
                  <a:srgbClr val="000000"/>
                </a:solidFill>
                <a:latin typeface="Times New Roman" pitchFamily="18" charset="0"/>
              </a:rPr>
              <a:t>个性化解读</a:t>
            </a:r>
            <a:r>
              <a:rPr lang="zh-CN" altLang="en-US" sz="2800" b="1" dirty="0" smtClean="0">
                <a:solidFill>
                  <a:srgbClr val="000000"/>
                </a:solidFill>
                <a:latin typeface="宋体" pitchFamily="2" charset="-122"/>
              </a:rPr>
              <a:t>”</a:t>
            </a:r>
            <a:r>
              <a:rPr lang="zh-CN" altLang="en-US" sz="2800" b="1" dirty="0">
                <a:solidFill>
                  <a:srgbClr val="000000"/>
                </a:solidFill>
                <a:latin typeface="Times New Roman" pitchFamily="18" charset="0"/>
              </a:rPr>
              <a:t>；</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115047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gtEl>
                                        <p:attrNameLst>
                                          <p:attrName>style.visibility</p:attrName>
                                        </p:attrNameLst>
                                      </p:cBhvr>
                                      <p:to>
                                        <p:strVal val="visible"/>
                                      </p:to>
                                    </p:set>
                                    <p:anim calcmode="lin" valueType="num">
                                      <p:cBhvr additive="base">
                                        <p:cTn id="13" dur="500" fill="hold"/>
                                        <p:tgtEl>
                                          <p:spTgt spid="61443"/>
                                        </p:tgtEl>
                                        <p:attrNameLst>
                                          <p:attrName>ppt_x</p:attrName>
                                        </p:attrNameLst>
                                      </p:cBhvr>
                                      <p:tavLst>
                                        <p:tav tm="0">
                                          <p:val>
                                            <p:strVal val="#ppt_x"/>
                                          </p:val>
                                        </p:tav>
                                        <p:tav tm="100000">
                                          <p:val>
                                            <p:strVal val="#ppt_x"/>
                                          </p:val>
                                        </p:tav>
                                      </p:tavLst>
                                    </p:anim>
                                    <p:anim calcmode="lin" valueType="num">
                                      <p:cBhvr additive="base">
                                        <p:cTn id="14"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56419" y="188640"/>
            <a:ext cx="8196154" cy="64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88"/>
              </a:lnSpc>
            </a:pPr>
            <a:r>
              <a:rPr lang="en-US" altLang="zh-CN" sz="2400" b="1" dirty="0">
                <a:solidFill>
                  <a:srgbClr val="000000"/>
                </a:solidFill>
                <a:latin typeface="Times New Roman" pitchFamily="18" charset="0"/>
              </a:rPr>
              <a:t>1</a:t>
            </a:r>
            <a:r>
              <a:rPr lang="zh-CN" altLang="en-US" sz="2400" dirty="0">
                <a:solidFill>
                  <a:srgbClr val="000000"/>
                </a:solidFill>
                <a:latin typeface="Times New Roman" pitchFamily="18" charset="0"/>
              </a:rPr>
              <a:t>．</a:t>
            </a:r>
            <a:r>
              <a:rPr lang="zh-CN" altLang="en-US" sz="2400" b="1" dirty="0">
                <a:solidFill>
                  <a:srgbClr val="000000"/>
                </a:solidFill>
                <a:latin typeface="Times New Roman" pitchFamily="18" charset="0"/>
              </a:rPr>
              <a:t>从不同的角度和层面发掘文本反映的人生价值和时代</a:t>
            </a:r>
            <a:r>
              <a:rPr lang="zh-CN" altLang="en-US" sz="2400" b="1" dirty="0" smtClean="0">
                <a:solidFill>
                  <a:srgbClr val="000000"/>
                </a:solidFill>
                <a:latin typeface="Times New Roman" pitchFamily="18" charset="0"/>
              </a:rPr>
              <a:t>精神</a:t>
            </a:r>
          </a:p>
          <a:p>
            <a:pPr eaLnBrk="1" hangingPunct="1">
              <a:lnSpc>
                <a:spcPts val="2488"/>
              </a:lnSpc>
            </a:pPr>
            <a:endParaRPr lang="zh-CN" altLang="en-US" sz="2400" b="1" dirty="0">
              <a:solidFill>
                <a:srgbClr val="000000"/>
              </a:solidFill>
              <a:latin typeface="Times New Roman" pitchFamily="18" charset="0"/>
            </a:endParaRPr>
          </a:p>
        </p:txBody>
      </p:sp>
      <p:sp>
        <p:nvSpPr>
          <p:cNvPr id="62468" name="Text Box 4"/>
          <p:cNvSpPr txBox="1">
            <a:spLocks noChangeArrowheads="1"/>
          </p:cNvSpPr>
          <p:nvPr/>
        </p:nvSpPr>
        <p:spPr bwMode="auto">
          <a:xfrm>
            <a:off x="256485" y="980728"/>
            <a:ext cx="8617744" cy="173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b="1" dirty="0"/>
              <a:t>	</a:t>
            </a:r>
            <a:r>
              <a:rPr lang="zh-CN" altLang="en-US" sz="2400" b="1" dirty="0">
                <a:solidFill>
                  <a:srgbClr val="000000"/>
                </a:solidFill>
                <a:latin typeface="Times New Roman" pitchFamily="18" charset="0"/>
              </a:rPr>
              <a:t>传记无不体现一定的时代精神风貌，体现人物的价值追求。</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702"/>
              </a:lnSpc>
            </a:pPr>
            <a:r>
              <a:rPr lang="zh-CN" altLang="en-US" sz="2400" b="1" dirty="0">
                <a:solidFill>
                  <a:srgbClr val="000000"/>
                </a:solidFill>
                <a:latin typeface="Times New Roman" pitchFamily="18" charset="0"/>
              </a:rPr>
              <a:t>从</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不同的角度</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发掘，就是要求我们采取</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不同视角</a:t>
            </a:r>
            <a:r>
              <a:rPr lang="zh-CN" altLang="en-US" sz="2400" b="1" dirty="0">
                <a:solidFill>
                  <a:srgbClr val="000000"/>
                </a:solidFill>
                <a:latin typeface="Times New Roman" pitchFamily="18" charset="0"/>
              </a:rPr>
              <a:t>对文本作</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多</a:t>
            </a:r>
          </a:p>
          <a:p>
            <a:pPr eaLnBrk="1" hangingPunct="1">
              <a:lnSpc>
                <a:spcPts val="1010"/>
              </a:lnSpc>
            </a:pPr>
            <a:endParaRPr lang="zh-CN" altLang="en-US" sz="2400" b="1" dirty="0">
              <a:solidFill>
                <a:srgbClr val="0070C0"/>
              </a:solidFill>
              <a:effectLst>
                <a:outerShdw blurRad="38100" dist="38100" dir="2700000" algn="tl">
                  <a:srgbClr val="000000">
                    <a:alpha val="43137"/>
                  </a:srgbClr>
                </a:outerShdw>
              </a:effectLst>
              <a:latin typeface="Times New Roman" pitchFamily="18" charset="0"/>
            </a:endParaRPr>
          </a:p>
          <a:p>
            <a:pPr eaLnBrk="1" hangingPunct="1">
              <a:lnSpc>
                <a:spcPts val="2677"/>
              </a:lnSpc>
            </a:pPr>
            <a:r>
              <a:rPr lang="zh-CN" altLang="en-US" sz="2400" b="1" dirty="0">
                <a:solidFill>
                  <a:srgbClr val="0070C0"/>
                </a:solidFill>
                <a:effectLst>
                  <a:outerShdw blurRad="38100" dist="38100" dir="2700000" algn="tl">
                    <a:srgbClr val="000000">
                      <a:alpha val="43137"/>
                    </a:srgbClr>
                  </a:outerShdw>
                </a:effectLst>
                <a:latin typeface="Times New Roman" pitchFamily="18" charset="0"/>
              </a:rPr>
              <a:t>侧面</a:t>
            </a:r>
            <a:r>
              <a:rPr lang="zh-CN" altLang="en-US" sz="2400" b="1" dirty="0">
                <a:solidFill>
                  <a:srgbClr val="000000"/>
                </a:solidFill>
                <a:latin typeface="Times New Roman" pitchFamily="18" charset="0"/>
              </a:rPr>
              <a:t>的考察；从</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不同的层面</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发掘，就是要求我们对文本能够</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702"/>
              </a:lnSpc>
            </a:pPr>
            <a:r>
              <a:rPr lang="zh-CN" altLang="en-US" sz="2400" b="1" dirty="0">
                <a:solidFill>
                  <a:srgbClr val="000000"/>
                </a:solidFill>
                <a:latin typeface="Times New Roman" pitchFamily="18" charset="0"/>
              </a:rPr>
              <a:t>作出</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深浅度不同的认知解读</a:t>
            </a:r>
            <a:r>
              <a:rPr lang="zh-CN" altLang="en-US" sz="2400" b="1" dirty="0">
                <a:solidFill>
                  <a:srgbClr val="000000"/>
                </a:solidFill>
                <a:latin typeface="Times New Roman" pitchFamily="18" charset="0"/>
              </a:rPr>
              <a:t>。</a:t>
            </a:r>
          </a:p>
        </p:txBody>
      </p:sp>
      <p:sp>
        <p:nvSpPr>
          <p:cNvPr id="62469" name="Text Box 5"/>
          <p:cNvSpPr txBox="1">
            <a:spLocks noChangeArrowheads="1"/>
          </p:cNvSpPr>
          <p:nvPr/>
        </p:nvSpPr>
        <p:spPr bwMode="auto">
          <a:xfrm>
            <a:off x="403896" y="3140968"/>
            <a:ext cx="8617744" cy="12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b="1" dirty="0"/>
              <a:t>	</a:t>
            </a:r>
            <a:r>
              <a:rPr lang="en-US" altLang="zh-CN" sz="2400" b="1" dirty="0">
                <a:solidFill>
                  <a:srgbClr val="000000"/>
                </a:solidFill>
                <a:latin typeface="宋体" pitchFamily="2" charset="-122"/>
              </a:rPr>
              <a:t>“</a:t>
            </a:r>
            <a:r>
              <a:rPr lang="zh-CN" altLang="en-US" sz="2400" b="1" dirty="0">
                <a:solidFill>
                  <a:srgbClr val="000000"/>
                </a:solidFill>
                <a:latin typeface="Times New Roman" pitchFamily="18" charset="0"/>
              </a:rPr>
              <a:t>发掘文本反映的</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人生价值</a:t>
            </a:r>
            <a:r>
              <a:rPr lang="zh-CN" altLang="en-US" sz="2400" b="1" dirty="0">
                <a:solidFill>
                  <a:srgbClr val="000000"/>
                </a:solidFill>
                <a:latin typeface="Times New Roman" pitchFamily="18" charset="0"/>
              </a:rPr>
              <a:t>和</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时代精神</a:t>
            </a:r>
            <a:r>
              <a:rPr lang="zh-CN" altLang="en-US" sz="2400" b="1" dirty="0">
                <a:solidFill>
                  <a:srgbClr val="000000"/>
                </a:solidFill>
                <a:latin typeface="宋体" pitchFamily="2" charset="-122"/>
              </a:rPr>
              <a:t>”</a:t>
            </a:r>
            <a:r>
              <a:rPr lang="zh-CN" altLang="en-US" sz="2400" b="1" dirty="0">
                <a:solidFill>
                  <a:srgbClr val="000000"/>
                </a:solidFill>
                <a:latin typeface="Times New Roman" pitchFamily="18" charset="0"/>
              </a:rPr>
              <a:t>，高考命题多采用</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阐述题或论述题。解答这种题，要善于捕捉主要材料，善于分析</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702"/>
              </a:lnSpc>
            </a:pPr>
            <a:r>
              <a:rPr lang="zh-CN" altLang="en-US" sz="2400" b="1" dirty="0">
                <a:solidFill>
                  <a:srgbClr val="000000"/>
                </a:solidFill>
                <a:latin typeface="Times New Roman" pitchFamily="18" charset="0"/>
              </a:rPr>
              <a:t>提炼概括，善于个性化解读。</a:t>
            </a:r>
          </a:p>
        </p:txBody>
      </p:sp>
      <p:sp>
        <p:nvSpPr>
          <p:cNvPr id="62470" name="Text Box 6"/>
          <p:cNvSpPr txBox="1">
            <a:spLocks noChangeArrowheads="1"/>
          </p:cNvSpPr>
          <p:nvPr/>
        </p:nvSpPr>
        <p:spPr bwMode="auto">
          <a:xfrm>
            <a:off x="256420" y="4956095"/>
            <a:ext cx="8912696" cy="12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b="1" dirty="0"/>
              <a:t>	</a:t>
            </a:r>
            <a:r>
              <a:rPr lang="zh-CN" altLang="en-US" sz="2400" b="1" dirty="0">
                <a:solidFill>
                  <a:srgbClr val="000000"/>
                </a:solidFill>
                <a:latin typeface="Times New Roman" pitchFamily="18" charset="0"/>
              </a:rPr>
              <a:t>答题时，一要</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结合文本，分析人物</a:t>
            </a:r>
            <a:r>
              <a:rPr lang="zh-CN" altLang="en-US" sz="2400" b="1" dirty="0">
                <a:solidFill>
                  <a:srgbClr val="000000"/>
                </a:solidFill>
                <a:latin typeface="Times New Roman" pitchFamily="18" charset="0"/>
              </a:rPr>
              <a:t>，探讨有</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个性色彩的性格、</a:t>
            </a: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2702"/>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思想、品质特点</a:t>
            </a:r>
            <a:r>
              <a:rPr lang="zh-CN" altLang="en-US" sz="2400" b="1" dirty="0">
                <a:solidFill>
                  <a:srgbClr val="000000"/>
                </a:solidFill>
                <a:latin typeface="Times New Roman" pitchFamily="18" charset="0"/>
              </a:rPr>
              <a:t>；二要</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联系时代</a:t>
            </a:r>
            <a:r>
              <a:rPr lang="zh-CN" altLang="en-US" sz="2400" b="1" dirty="0">
                <a:solidFill>
                  <a:srgbClr val="000000"/>
                </a:solidFill>
                <a:latin typeface="Times New Roman" pitchFamily="18" charset="0"/>
              </a:rPr>
              <a:t>，把人物放到时代的大背景中进</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行分析，揭示其</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性格、思想及精神风貌</a:t>
            </a:r>
            <a:r>
              <a:rPr lang="zh-CN" altLang="en-US" sz="2400" b="1" dirty="0">
                <a:solidFill>
                  <a:srgbClr val="000000"/>
                </a:solidFill>
                <a:latin typeface="Times New Roman" pitchFamily="18" charset="0"/>
              </a:rPr>
              <a:t>代表的</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时代意义</a:t>
            </a:r>
            <a:r>
              <a:rPr lang="zh-CN" altLang="en-US" sz="2400" b="1" dirty="0">
                <a:solidFill>
                  <a:srgbClr val="000000"/>
                </a:solidFill>
                <a:latin typeface="Times New Roman" pitchFamily="18" charset="0"/>
              </a:rPr>
              <a:t>。</a:t>
            </a:r>
          </a:p>
        </p:txBody>
      </p:sp>
    </p:spTree>
    <p:extLst>
      <p:ext uri="{BB962C8B-B14F-4D97-AF65-F5344CB8AC3E}">
        <p14:creationId xmlns:p14="http://schemas.microsoft.com/office/powerpoint/2010/main" val="24393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8"/>
                                        </p:tgtEl>
                                        <p:attrNameLst>
                                          <p:attrName>style.visibility</p:attrName>
                                        </p:attrNameLst>
                                      </p:cBhvr>
                                      <p:to>
                                        <p:strVal val="visible"/>
                                      </p:to>
                                    </p:set>
                                    <p:anim calcmode="lin" valueType="num">
                                      <p:cBhvr additive="base">
                                        <p:cTn id="13" dur="500" fill="hold"/>
                                        <p:tgtEl>
                                          <p:spTgt spid="62468"/>
                                        </p:tgtEl>
                                        <p:attrNameLst>
                                          <p:attrName>ppt_x</p:attrName>
                                        </p:attrNameLst>
                                      </p:cBhvr>
                                      <p:tavLst>
                                        <p:tav tm="0">
                                          <p:val>
                                            <p:strVal val="#ppt_x"/>
                                          </p:val>
                                        </p:tav>
                                        <p:tav tm="100000">
                                          <p:val>
                                            <p:strVal val="#ppt_x"/>
                                          </p:val>
                                        </p:tav>
                                      </p:tavLst>
                                    </p:anim>
                                    <p:anim calcmode="lin" valueType="num">
                                      <p:cBhvr additive="base">
                                        <p:cTn id="14"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69"/>
                                        </p:tgtEl>
                                        <p:attrNameLst>
                                          <p:attrName>style.visibility</p:attrName>
                                        </p:attrNameLst>
                                      </p:cBhvr>
                                      <p:to>
                                        <p:strVal val="visible"/>
                                      </p:to>
                                    </p:set>
                                    <p:anim calcmode="lin" valueType="num">
                                      <p:cBhvr additive="base">
                                        <p:cTn id="19" dur="500" fill="hold"/>
                                        <p:tgtEl>
                                          <p:spTgt spid="62469"/>
                                        </p:tgtEl>
                                        <p:attrNameLst>
                                          <p:attrName>ppt_x</p:attrName>
                                        </p:attrNameLst>
                                      </p:cBhvr>
                                      <p:tavLst>
                                        <p:tav tm="0">
                                          <p:val>
                                            <p:strVal val="#ppt_x"/>
                                          </p:val>
                                        </p:tav>
                                        <p:tav tm="100000">
                                          <p:val>
                                            <p:strVal val="#ppt_x"/>
                                          </p:val>
                                        </p:tav>
                                      </p:tavLst>
                                    </p:anim>
                                    <p:anim calcmode="lin" valueType="num">
                                      <p:cBhvr additive="base">
                                        <p:cTn id="20"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470"/>
                                        </p:tgtEl>
                                        <p:attrNameLst>
                                          <p:attrName>style.visibility</p:attrName>
                                        </p:attrNameLst>
                                      </p:cBhvr>
                                      <p:to>
                                        <p:strVal val="visible"/>
                                      </p:to>
                                    </p:set>
                                    <p:anim calcmode="lin" valueType="num">
                                      <p:cBhvr additive="base">
                                        <p:cTn id="25" dur="500" fill="hold"/>
                                        <p:tgtEl>
                                          <p:spTgt spid="62470"/>
                                        </p:tgtEl>
                                        <p:attrNameLst>
                                          <p:attrName>ppt_x</p:attrName>
                                        </p:attrNameLst>
                                      </p:cBhvr>
                                      <p:tavLst>
                                        <p:tav tm="0">
                                          <p:val>
                                            <p:strVal val="#ppt_x"/>
                                          </p:val>
                                        </p:tav>
                                        <p:tav tm="100000">
                                          <p:val>
                                            <p:strVal val="#ppt_x"/>
                                          </p:val>
                                        </p:tav>
                                      </p:tavLst>
                                    </p:anim>
                                    <p:anim calcmode="lin" valueType="num">
                                      <p:cBhvr additive="base">
                                        <p:cTn id="26"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8" grpId="0"/>
      <p:bldP spid="62469" grpId="0"/>
      <p:bldP spid="624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66083" y="260648"/>
            <a:ext cx="4792979"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400" b="1" dirty="0">
                <a:solidFill>
                  <a:srgbClr val="000000"/>
                </a:solidFill>
                <a:latin typeface="Times New Roman" pitchFamily="18" charset="0"/>
              </a:rPr>
              <a:t>2</a:t>
            </a:r>
            <a:r>
              <a:rPr lang="zh-CN" altLang="en-US" sz="2400" dirty="0">
                <a:solidFill>
                  <a:srgbClr val="000000"/>
                </a:solidFill>
                <a:latin typeface="Times New Roman" pitchFamily="18" charset="0"/>
              </a:rPr>
              <a:t>．</a:t>
            </a:r>
            <a:r>
              <a:rPr lang="zh-CN" altLang="en-US" sz="2400" b="1" dirty="0">
                <a:solidFill>
                  <a:srgbClr val="000000"/>
                </a:solidFill>
                <a:latin typeface="Times New Roman" pitchFamily="18" charset="0"/>
              </a:rPr>
              <a:t>探讨作者的写作背景和写作意图</a:t>
            </a:r>
          </a:p>
        </p:txBody>
      </p:sp>
      <p:sp>
        <p:nvSpPr>
          <p:cNvPr id="63491" name="Text Box 3"/>
          <p:cNvSpPr txBox="1">
            <a:spLocks noChangeArrowheads="1"/>
          </p:cNvSpPr>
          <p:nvPr/>
        </p:nvSpPr>
        <p:spPr bwMode="auto">
          <a:xfrm>
            <a:off x="366082" y="4293096"/>
            <a:ext cx="8598406" cy="146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867"/>
              </a:lnSpc>
            </a:pPr>
            <a:r>
              <a:rPr lang="en-US" altLang="zh-CN" sz="2400" dirty="0" smtClean="0">
                <a:solidFill>
                  <a:srgbClr val="000000"/>
                </a:solidFill>
                <a:latin typeface="Times New Roman" pitchFamily="18" charset="0"/>
              </a:rPr>
              <a:t>(</a:t>
            </a:r>
            <a:r>
              <a:rPr lang="en-US" altLang="zh-CN" sz="2400" dirty="0">
                <a:solidFill>
                  <a:srgbClr val="000000"/>
                </a:solidFill>
                <a:latin typeface="Times New Roman" pitchFamily="18" charset="0"/>
              </a:rPr>
              <a:t>2)</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立足文本</a:t>
            </a:r>
            <a:r>
              <a:rPr lang="zh-CN" altLang="en-US" sz="2400" dirty="0">
                <a:solidFill>
                  <a:srgbClr val="000000"/>
                </a:solidFill>
                <a:latin typeface="Times New Roman" pitchFamily="18" charset="0"/>
              </a:rPr>
              <a:t>。同一个作家在同一时期的作品也会存在一定</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525"/>
              </a:lnSpc>
            </a:pPr>
            <a:r>
              <a:rPr lang="zh-CN" altLang="en-US" sz="2400" dirty="0">
                <a:solidFill>
                  <a:srgbClr val="000000"/>
                </a:solidFill>
                <a:latin typeface="Times New Roman" pitchFamily="18" charset="0"/>
              </a:rPr>
              <a:t>的差异，因此，探究作者的写作背景或写作意图，必须立足</a:t>
            </a:r>
            <a:r>
              <a:rPr lang="zh-CN" altLang="en-US" sz="2400" dirty="0" smtClean="0">
                <a:solidFill>
                  <a:srgbClr val="000000"/>
                </a:solidFill>
                <a:latin typeface="Times New Roman" pitchFamily="18" charset="0"/>
              </a:rPr>
              <a:t>文本</a:t>
            </a:r>
            <a:endParaRPr lang="zh-CN" altLang="en-US" sz="2400" dirty="0">
              <a:solidFill>
                <a:srgbClr val="000000"/>
              </a:solidFill>
              <a:latin typeface="Times New Roman" pitchFamily="18" charset="0"/>
            </a:endParaRPr>
          </a:p>
        </p:txBody>
      </p:sp>
      <p:sp>
        <p:nvSpPr>
          <p:cNvPr id="2" name="矩形 1"/>
          <p:cNvSpPr/>
          <p:nvPr/>
        </p:nvSpPr>
        <p:spPr>
          <a:xfrm>
            <a:off x="366082" y="823158"/>
            <a:ext cx="8454389" cy="1605568"/>
          </a:xfrm>
          <a:prstGeom prst="rect">
            <a:avLst/>
          </a:prstGeom>
        </p:spPr>
        <p:txBody>
          <a:bodyPr wrap="square">
            <a:spAutoFit/>
          </a:bodyPr>
          <a:lstStyle/>
          <a:p>
            <a:pPr>
              <a:lnSpc>
                <a:spcPts val="2424"/>
              </a:lnSpc>
            </a:pPr>
            <a:r>
              <a:rPr lang="en-US" altLang="zh-CN" sz="2400" dirty="0" smtClean="0">
                <a:solidFill>
                  <a:srgbClr val="000000"/>
                </a:solidFill>
                <a:latin typeface="宋体" pitchFamily="2" charset="-122"/>
              </a:rPr>
              <a:t>“</a:t>
            </a:r>
            <a:r>
              <a:rPr lang="zh-CN" altLang="en-US" sz="2400" dirty="0" smtClean="0">
                <a:solidFill>
                  <a:srgbClr val="000000"/>
                </a:solidFill>
                <a:latin typeface="Times New Roman" pitchFamily="18" charset="0"/>
              </a:rPr>
              <a:t>探讨作者的写作背景和写作意图</a:t>
            </a:r>
            <a:r>
              <a:rPr lang="zh-CN" altLang="en-US" sz="2400" dirty="0" smtClean="0">
                <a:solidFill>
                  <a:srgbClr val="000000"/>
                </a:solidFill>
                <a:latin typeface="宋体" pitchFamily="2" charset="-122"/>
              </a:rPr>
              <a:t>”</a:t>
            </a:r>
            <a:r>
              <a:rPr lang="zh-CN" altLang="en-US" sz="2400" dirty="0" smtClean="0">
                <a:solidFill>
                  <a:srgbClr val="000000"/>
                </a:solidFill>
                <a:latin typeface="Times New Roman" pitchFamily="18" charset="0"/>
              </a:rPr>
              <a:t>，高考命题多采用阐</a:t>
            </a:r>
          </a:p>
          <a:p>
            <a:pPr>
              <a:lnSpc>
                <a:spcPts val="1010"/>
              </a:lnSpc>
            </a:pPr>
            <a:endParaRPr lang="zh-CN" altLang="en-US" sz="2400" dirty="0" smtClean="0">
              <a:solidFill>
                <a:srgbClr val="000000"/>
              </a:solidFill>
              <a:latin typeface="Times New Roman" pitchFamily="18" charset="0"/>
            </a:endParaRPr>
          </a:p>
          <a:p>
            <a:pPr>
              <a:lnSpc>
                <a:spcPts val="1010"/>
              </a:lnSpc>
            </a:pPr>
            <a:endParaRPr lang="zh-CN" altLang="en-US" sz="2400" dirty="0" smtClean="0">
              <a:solidFill>
                <a:srgbClr val="000000"/>
              </a:solidFill>
              <a:latin typeface="Times New Roman" pitchFamily="18" charset="0"/>
            </a:endParaRPr>
          </a:p>
          <a:p>
            <a:pPr>
              <a:lnSpc>
                <a:spcPts val="2677"/>
              </a:lnSpc>
            </a:pPr>
            <a:r>
              <a:rPr lang="zh-CN" altLang="en-US" sz="2400" dirty="0" smtClean="0">
                <a:solidFill>
                  <a:srgbClr val="000000"/>
                </a:solidFill>
                <a:latin typeface="Times New Roman" pitchFamily="18" charset="0"/>
              </a:rPr>
              <a:t>述题或论述题。解答这种题，不仅要善于整体把握文本内涵，</a:t>
            </a:r>
          </a:p>
          <a:p>
            <a:pPr>
              <a:lnSpc>
                <a:spcPts val="1010"/>
              </a:lnSpc>
            </a:pPr>
            <a:endParaRPr lang="zh-CN" altLang="en-US" sz="2400" dirty="0" smtClean="0">
              <a:solidFill>
                <a:srgbClr val="000000"/>
              </a:solidFill>
              <a:latin typeface="Times New Roman" pitchFamily="18" charset="0"/>
            </a:endParaRPr>
          </a:p>
          <a:p>
            <a:pPr>
              <a:lnSpc>
                <a:spcPts val="1010"/>
              </a:lnSpc>
            </a:pPr>
            <a:endParaRPr lang="zh-CN" altLang="en-US" sz="2400" dirty="0" smtClean="0">
              <a:solidFill>
                <a:srgbClr val="000000"/>
              </a:solidFill>
              <a:latin typeface="Times New Roman" pitchFamily="18" charset="0"/>
            </a:endParaRPr>
          </a:p>
          <a:p>
            <a:pPr>
              <a:lnSpc>
                <a:spcPts val="2702"/>
              </a:lnSpc>
            </a:pPr>
            <a:r>
              <a:rPr lang="zh-CN" altLang="en-US" sz="2400" dirty="0" smtClean="0">
                <a:solidFill>
                  <a:srgbClr val="000000"/>
                </a:solidFill>
                <a:latin typeface="Times New Roman" pitchFamily="18" charset="0"/>
              </a:rPr>
              <a:t>捕捉文本主要材料，善于分析提炼概括，还要坚持两个原则：</a:t>
            </a:r>
            <a:endParaRPr lang="zh-CN" altLang="en-US" sz="2400" dirty="0">
              <a:solidFill>
                <a:srgbClr val="000000"/>
              </a:solidFill>
              <a:latin typeface="Times New Roman" pitchFamily="18" charset="0"/>
            </a:endParaRPr>
          </a:p>
        </p:txBody>
      </p:sp>
      <p:sp>
        <p:nvSpPr>
          <p:cNvPr id="3" name="矩形 2"/>
          <p:cNvSpPr/>
          <p:nvPr/>
        </p:nvSpPr>
        <p:spPr>
          <a:xfrm>
            <a:off x="366082" y="2924944"/>
            <a:ext cx="8526398" cy="1041311"/>
          </a:xfrm>
          <a:prstGeom prst="rect">
            <a:avLst/>
          </a:prstGeom>
        </p:spPr>
        <p:txBody>
          <a:bodyPr wrap="square">
            <a:spAutoFit/>
          </a:bodyPr>
          <a:lstStyle/>
          <a:p>
            <a:pPr>
              <a:lnSpc>
                <a:spcPts val="2867"/>
              </a:lnSpc>
            </a:pPr>
            <a:r>
              <a:rPr lang="en-US" altLang="zh-CN" sz="2400" b="1" dirty="0" smtClean="0">
                <a:solidFill>
                  <a:srgbClr val="000000"/>
                </a:solidFill>
                <a:latin typeface="Times New Roman" pitchFamily="18" charset="0"/>
              </a:rPr>
              <a:t>(1)</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知人论世</a:t>
            </a:r>
            <a:r>
              <a:rPr lang="zh-CN" altLang="en-US" sz="2400" b="1" dirty="0" smtClean="0">
                <a:solidFill>
                  <a:srgbClr val="000000"/>
                </a:solidFill>
                <a:latin typeface="Times New Roman" pitchFamily="18" charset="0"/>
              </a:rPr>
              <a:t>。只有了解作者的生活思想和写作的时代背景，</a:t>
            </a:r>
          </a:p>
          <a:p>
            <a:pPr>
              <a:lnSpc>
                <a:spcPts val="1010"/>
              </a:lnSpc>
            </a:pPr>
            <a:endParaRPr lang="zh-CN" altLang="en-US" sz="2400" b="1" dirty="0" smtClean="0">
              <a:solidFill>
                <a:srgbClr val="000000"/>
              </a:solidFill>
              <a:latin typeface="Times New Roman" pitchFamily="18" charset="0"/>
            </a:endParaRPr>
          </a:p>
          <a:p>
            <a:pPr>
              <a:lnSpc>
                <a:spcPts val="1010"/>
              </a:lnSpc>
            </a:pPr>
            <a:endParaRPr lang="zh-CN" altLang="en-US" sz="2400" b="1" dirty="0" smtClean="0">
              <a:solidFill>
                <a:srgbClr val="000000"/>
              </a:solidFill>
              <a:latin typeface="Times New Roman" pitchFamily="18" charset="0"/>
            </a:endParaRPr>
          </a:p>
          <a:p>
            <a:pPr>
              <a:lnSpc>
                <a:spcPts val="2525"/>
              </a:lnSpc>
            </a:pPr>
            <a:r>
              <a:rPr lang="zh-CN" altLang="en-US" sz="2400" b="1" dirty="0" smtClean="0">
                <a:solidFill>
                  <a:srgbClr val="000000"/>
                </a:solidFill>
                <a:latin typeface="Times New Roman" pitchFamily="18" charset="0"/>
              </a:rPr>
              <a:t>才能客观、正确地理解和把握文学作品的思想内容。</a:t>
            </a:r>
            <a:endParaRPr lang="zh-CN" altLang="en-US" sz="2400" b="1" dirty="0">
              <a:solidFill>
                <a:srgbClr val="000000"/>
              </a:solidFill>
              <a:latin typeface="Times New Roman" pitchFamily="18" charset="0"/>
            </a:endParaRPr>
          </a:p>
        </p:txBody>
      </p:sp>
    </p:spTree>
    <p:extLst>
      <p:ext uri="{BB962C8B-B14F-4D97-AF65-F5344CB8AC3E}">
        <p14:creationId xmlns:p14="http://schemas.microsoft.com/office/powerpoint/2010/main" val="14833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ppt_x"/>
                                          </p:val>
                                        </p:tav>
                                        <p:tav tm="100000">
                                          <p:val>
                                            <p:strVal val="#ppt_x"/>
                                          </p:val>
                                        </p:tav>
                                      </p:tavLst>
                                    </p:anim>
                                    <p:anim calcmode="lin" valueType="num">
                                      <p:cBhvr additive="base">
                                        <p:cTn id="8"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1"/>
                                        </p:tgtEl>
                                        <p:attrNameLst>
                                          <p:attrName>style.visibility</p:attrName>
                                        </p:attrNameLst>
                                      </p:cBhvr>
                                      <p:to>
                                        <p:strVal val="visible"/>
                                      </p:to>
                                    </p:set>
                                    <p:anim calcmode="lin" valueType="num">
                                      <p:cBhvr additive="base">
                                        <p:cTn id="25" dur="500" fill="hold"/>
                                        <p:tgtEl>
                                          <p:spTgt spid="63491"/>
                                        </p:tgtEl>
                                        <p:attrNameLst>
                                          <p:attrName>ppt_x</p:attrName>
                                        </p:attrNameLst>
                                      </p:cBhvr>
                                      <p:tavLst>
                                        <p:tav tm="0">
                                          <p:val>
                                            <p:strVal val="#ppt_x"/>
                                          </p:val>
                                        </p:tav>
                                        <p:tav tm="100000">
                                          <p:val>
                                            <p:strVal val="#ppt_x"/>
                                          </p:val>
                                        </p:tav>
                                      </p:tavLst>
                                    </p:anim>
                                    <p:anim calcmode="lin" valueType="num">
                                      <p:cBhvr additive="base">
                                        <p:cTn id="26" dur="500" fill="hold"/>
                                        <p:tgtEl>
                                          <p:spTgt spid="634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66083" y="991538"/>
            <a:ext cx="8617744" cy="452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zh-CN" altLang="en-US" sz="2400" b="1" dirty="0">
                <a:solidFill>
                  <a:srgbClr val="000000"/>
                </a:solidFill>
                <a:latin typeface="Times New Roman" pitchFamily="18" charset="0"/>
              </a:rPr>
              <a:t>本，从文本</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包括命题人提供的补充性材料</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中去深入发掘。尤其</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500"/>
              </a:lnSpc>
            </a:pPr>
            <a:r>
              <a:rPr lang="zh-CN" altLang="en-US" sz="2400" b="1" dirty="0">
                <a:solidFill>
                  <a:srgbClr val="000000"/>
                </a:solidFill>
                <a:latin typeface="Times New Roman" pitchFamily="18" charset="0"/>
              </a:rPr>
              <a:t>是当题目要求结</a:t>
            </a:r>
            <a:r>
              <a:rPr lang="zh-CN" altLang="en-US" sz="2400" b="1" dirty="0">
                <a:solidFill>
                  <a:srgbClr val="000000"/>
                </a:solidFill>
              </a:rPr>
              <a:t>合写作背景或写作意图探究作者为什么要如此</a:t>
            </a:r>
          </a:p>
          <a:p>
            <a:pPr eaLnBrk="1" hangingPunct="1">
              <a:lnSpc>
                <a:spcPts val="1010"/>
              </a:lnSpc>
            </a:pPr>
            <a:endParaRPr lang="zh-CN" altLang="en-US" sz="2400" b="1" dirty="0">
              <a:solidFill>
                <a:srgbClr val="000000"/>
              </a:solidFill>
            </a:endParaRPr>
          </a:p>
          <a:p>
            <a:pPr eaLnBrk="1" hangingPunct="1">
              <a:lnSpc>
                <a:spcPts val="1010"/>
              </a:lnSpc>
            </a:pPr>
            <a:endParaRPr lang="zh-CN" altLang="en-US" sz="2400" b="1" dirty="0">
              <a:solidFill>
                <a:srgbClr val="000000"/>
              </a:solidFill>
            </a:endParaRPr>
          </a:p>
          <a:p>
            <a:pPr eaLnBrk="1" hangingPunct="1">
              <a:lnSpc>
                <a:spcPts val="2702"/>
              </a:lnSpc>
            </a:pPr>
            <a:r>
              <a:rPr lang="zh-CN" altLang="en-US" sz="2400" b="1" dirty="0">
                <a:solidFill>
                  <a:srgbClr val="000000"/>
                </a:solidFill>
              </a:rPr>
              <a:t>处理某一内容时，一定</a:t>
            </a:r>
            <a:r>
              <a:rPr lang="zh-CN" altLang="en-US" sz="2400" b="1" dirty="0">
                <a:solidFill>
                  <a:srgbClr val="002060"/>
                </a:solidFill>
                <a:effectLst>
                  <a:outerShdw blurRad="38100" dist="38100" dir="2700000" algn="tl">
                    <a:srgbClr val="000000">
                      <a:alpha val="43137"/>
                    </a:srgbClr>
                  </a:outerShdw>
                </a:effectLst>
              </a:rPr>
              <a:t>要紧扣文本，从主旨出发</a:t>
            </a:r>
            <a:r>
              <a:rPr lang="zh-CN" altLang="en-US" sz="2400" b="1" dirty="0">
                <a:solidFill>
                  <a:srgbClr val="000000"/>
                </a:solidFill>
              </a:rPr>
              <a:t>，探求某一内</a:t>
            </a:r>
          </a:p>
          <a:p>
            <a:pPr eaLnBrk="1" hangingPunct="1">
              <a:lnSpc>
                <a:spcPts val="1010"/>
              </a:lnSpc>
            </a:pPr>
            <a:endParaRPr lang="zh-CN" altLang="en-US" sz="2400" b="1" dirty="0">
              <a:solidFill>
                <a:srgbClr val="000000"/>
              </a:solidFill>
            </a:endParaRPr>
          </a:p>
          <a:p>
            <a:pPr eaLnBrk="1" hangingPunct="1">
              <a:lnSpc>
                <a:spcPts val="1010"/>
              </a:lnSpc>
            </a:pPr>
            <a:endParaRPr lang="zh-CN" altLang="en-US" sz="2400" b="1" dirty="0">
              <a:solidFill>
                <a:srgbClr val="000000"/>
              </a:solidFill>
            </a:endParaRPr>
          </a:p>
          <a:p>
            <a:pPr eaLnBrk="1" hangingPunct="1">
              <a:lnSpc>
                <a:spcPts val="2677"/>
              </a:lnSpc>
            </a:pPr>
            <a:r>
              <a:rPr lang="zh-CN" altLang="en-US" sz="2400" b="1" dirty="0">
                <a:solidFill>
                  <a:srgbClr val="000000"/>
                </a:solidFill>
              </a:rPr>
              <a:t>容在文本中的意义。或从主要的</a:t>
            </a:r>
            <a:r>
              <a:rPr lang="zh-CN" altLang="en-US" sz="2400" b="1" dirty="0">
                <a:solidFill>
                  <a:srgbClr val="002060"/>
                </a:solidFill>
                <a:effectLst>
                  <a:outerShdw blurRad="38100" dist="38100" dir="2700000" algn="tl">
                    <a:srgbClr val="000000">
                      <a:alpha val="43137"/>
                    </a:srgbClr>
                  </a:outerShdw>
                </a:effectLst>
              </a:rPr>
              <a:t>人物、事件、场景</a:t>
            </a:r>
            <a:r>
              <a:rPr lang="zh-CN" altLang="en-US" sz="2400" b="1" dirty="0">
                <a:solidFill>
                  <a:srgbClr val="000000"/>
                </a:solidFill>
              </a:rPr>
              <a:t>的</a:t>
            </a:r>
            <a:r>
              <a:rPr lang="zh-CN" altLang="en-US" sz="2400" b="1" dirty="0">
                <a:solidFill>
                  <a:srgbClr val="FF0000"/>
                </a:solidFill>
                <a:effectLst>
                  <a:outerShdw blurRad="38100" dist="38100" dir="2700000" algn="tl">
                    <a:srgbClr val="000000">
                      <a:alpha val="43137"/>
                    </a:srgbClr>
                  </a:outerShdw>
                </a:effectLst>
              </a:rPr>
              <a:t>特征</a:t>
            </a:r>
            <a:r>
              <a:rPr lang="zh-CN" altLang="en-US" sz="2400" b="1" dirty="0">
                <a:solidFill>
                  <a:srgbClr val="000000"/>
                </a:solidFill>
              </a:rPr>
              <a:t>出发，</a:t>
            </a:r>
          </a:p>
          <a:p>
            <a:pPr eaLnBrk="1" hangingPunct="1">
              <a:lnSpc>
                <a:spcPts val="1010"/>
              </a:lnSpc>
            </a:pPr>
            <a:endParaRPr lang="zh-CN" altLang="en-US" sz="2400" b="1" dirty="0">
              <a:solidFill>
                <a:srgbClr val="000000"/>
              </a:solidFill>
            </a:endParaRPr>
          </a:p>
          <a:p>
            <a:pPr eaLnBrk="1" hangingPunct="1">
              <a:lnSpc>
                <a:spcPts val="1010"/>
              </a:lnSpc>
            </a:pPr>
            <a:endParaRPr lang="zh-CN" altLang="en-US" sz="2400" b="1" dirty="0">
              <a:solidFill>
                <a:srgbClr val="000000"/>
              </a:solidFill>
            </a:endParaRPr>
          </a:p>
          <a:p>
            <a:pPr eaLnBrk="1" hangingPunct="1">
              <a:lnSpc>
                <a:spcPts val="2702"/>
              </a:lnSpc>
            </a:pPr>
            <a:r>
              <a:rPr lang="zh-CN" altLang="en-US" sz="2400" b="1" dirty="0">
                <a:solidFill>
                  <a:srgbClr val="000000"/>
                </a:solidFill>
              </a:rPr>
              <a:t>辨明这一内容与总体特征的关系；或从</a:t>
            </a:r>
            <a:r>
              <a:rPr lang="zh-CN" altLang="en-US" sz="2400" b="1" dirty="0">
                <a:solidFill>
                  <a:srgbClr val="002060"/>
                </a:solidFill>
                <a:effectLst>
                  <a:outerShdw blurRad="38100" dist="38100" dir="2700000" algn="tl">
                    <a:srgbClr val="000000">
                      <a:alpha val="43137"/>
                    </a:srgbClr>
                  </a:outerShdw>
                </a:effectLst>
              </a:rPr>
              <a:t>其他内容与这一内容的</a:t>
            </a:r>
          </a:p>
          <a:p>
            <a:pPr eaLnBrk="1" hangingPunct="1">
              <a:lnSpc>
                <a:spcPts val="1010"/>
              </a:lnSpc>
            </a:pPr>
            <a:endParaRPr lang="zh-CN" altLang="en-US" sz="2400" b="1" dirty="0">
              <a:solidFill>
                <a:srgbClr val="002060"/>
              </a:solidFill>
              <a:effectLst>
                <a:outerShdw blurRad="38100" dist="38100" dir="2700000" algn="tl">
                  <a:srgbClr val="000000">
                    <a:alpha val="43137"/>
                  </a:srgbClr>
                </a:outerShdw>
              </a:effectLst>
            </a:endParaRPr>
          </a:p>
          <a:p>
            <a:pPr eaLnBrk="1" hangingPunct="1">
              <a:lnSpc>
                <a:spcPts val="1010"/>
              </a:lnSpc>
            </a:pPr>
            <a:endParaRPr lang="zh-CN" altLang="en-US" sz="2400" b="1" dirty="0">
              <a:solidFill>
                <a:srgbClr val="002060"/>
              </a:solidFill>
              <a:effectLst>
                <a:outerShdw blurRad="38100" dist="38100" dir="2700000" algn="tl">
                  <a:srgbClr val="000000">
                    <a:alpha val="43137"/>
                  </a:srgbClr>
                </a:outerShdw>
              </a:effectLst>
            </a:endParaRPr>
          </a:p>
          <a:p>
            <a:pPr eaLnBrk="1" hangingPunct="1">
              <a:lnSpc>
                <a:spcPts val="2677"/>
              </a:lnSpc>
            </a:pPr>
            <a:r>
              <a:rPr lang="zh-CN" altLang="en-US" sz="2400" b="1" dirty="0">
                <a:solidFill>
                  <a:srgbClr val="002060"/>
                </a:solidFill>
                <a:effectLst>
                  <a:outerShdw blurRad="38100" dist="38100" dir="2700000" algn="tl">
                    <a:srgbClr val="000000">
                      <a:alpha val="43137"/>
                    </a:srgbClr>
                  </a:outerShdw>
                </a:effectLst>
              </a:rPr>
              <a:t>关系</a:t>
            </a:r>
            <a:r>
              <a:rPr lang="zh-CN" altLang="en-US" sz="2400" b="1" dirty="0">
                <a:solidFill>
                  <a:srgbClr val="000000"/>
                </a:solidFill>
              </a:rPr>
              <a:t>着眼，探求其内在的关系；或从</a:t>
            </a:r>
            <a:r>
              <a:rPr lang="zh-CN" altLang="en-US" sz="2400" b="1" dirty="0">
                <a:solidFill>
                  <a:srgbClr val="002060"/>
                </a:solidFill>
                <a:effectLst>
                  <a:outerShdw blurRad="38100" dist="38100" dir="2700000" algn="tl">
                    <a:srgbClr val="000000">
                      <a:alpha val="43137"/>
                    </a:srgbClr>
                  </a:outerShdw>
                </a:effectLst>
              </a:rPr>
              <a:t>文本提及的其他因素</a:t>
            </a:r>
            <a:r>
              <a:rPr lang="zh-CN" altLang="en-US" sz="2400" b="1" dirty="0">
                <a:solidFill>
                  <a:srgbClr val="000000"/>
                </a:solidFill>
              </a:rPr>
              <a:t>考虑，</a:t>
            </a:r>
          </a:p>
          <a:p>
            <a:pPr eaLnBrk="1" hangingPunct="1">
              <a:lnSpc>
                <a:spcPts val="1010"/>
              </a:lnSpc>
            </a:pPr>
            <a:endParaRPr lang="zh-CN" altLang="en-US" sz="2400" b="1" dirty="0">
              <a:solidFill>
                <a:srgbClr val="000000"/>
              </a:solidFill>
            </a:endParaRPr>
          </a:p>
          <a:p>
            <a:pPr eaLnBrk="1" hangingPunct="1">
              <a:lnSpc>
                <a:spcPts val="1010"/>
              </a:lnSpc>
            </a:pPr>
            <a:endParaRPr lang="zh-CN" altLang="en-US" sz="2400" b="1" dirty="0">
              <a:solidFill>
                <a:srgbClr val="000000"/>
              </a:solidFill>
            </a:endParaRPr>
          </a:p>
          <a:p>
            <a:pPr eaLnBrk="1" hangingPunct="1">
              <a:lnSpc>
                <a:spcPts val="2702"/>
              </a:lnSpc>
            </a:pPr>
            <a:r>
              <a:rPr lang="zh-CN" altLang="en-US" sz="2400" b="1" dirty="0">
                <a:solidFill>
                  <a:srgbClr val="000000"/>
                </a:solidFill>
              </a:rPr>
              <a:t>分析这一内容是否合理；等等。而运用</a:t>
            </a:r>
            <a:r>
              <a:rPr lang="zh-CN" altLang="en-US" sz="2400" b="1" dirty="0">
                <a:solidFill>
                  <a:srgbClr val="C00000"/>
                </a:solidFill>
                <a:effectLst>
                  <a:outerShdw blurRad="38100" dist="38100" dir="2700000" algn="tl">
                    <a:srgbClr val="000000">
                      <a:alpha val="43137"/>
                    </a:srgbClr>
                  </a:outerShdw>
                </a:effectLst>
              </a:rPr>
              <a:t>自己的阅读经验和相关</a:t>
            </a:r>
          </a:p>
          <a:p>
            <a:pPr eaLnBrk="1" hangingPunct="1">
              <a:lnSpc>
                <a:spcPts val="1010"/>
              </a:lnSpc>
            </a:pPr>
            <a:endParaRPr lang="zh-CN" altLang="en-US" sz="2400" b="1" dirty="0">
              <a:solidFill>
                <a:srgbClr val="C00000"/>
              </a:solidFill>
              <a:effectLst>
                <a:outerShdw blurRad="38100" dist="38100" dir="2700000" algn="tl">
                  <a:srgbClr val="000000">
                    <a:alpha val="43137"/>
                  </a:srgbClr>
                </a:outerShdw>
              </a:effectLst>
            </a:endParaRPr>
          </a:p>
          <a:p>
            <a:pPr eaLnBrk="1" hangingPunct="1">
              <a:lnSpc>
                <a:spcPts val="1010"/>
              </a:lnSpc>
            </a:pPr>
            <a:endParaRPr lang="zh-CN" altLang="en-US" sz="2400" b="1" dirty="0">
              <a:solidFill>
                <a:srgbClr val="C00000"/>
              </a:solidFill>
              <a:effectLst>
                <a:outerShdw blurRad="38100" dist="38100" dir="2700000" algn="tl">
                  <a:srgbClr val="000000">
                    <a:alpha val="43137"/>
                  </a:srgbClr>
                </a:outerShdw>
              </a:effectLst>
            </a:endParaRPr>
          </a:p>
          <a:p>
            <a:pPr eaLnBrk="1" hangingPunct="1">
              <a:lnSpc>
                <a:spcPts val="2677"/>
              </a:lnSpc>
            </a:pPr>
            <a:r>
              <a:rPr lang="zh-CN" altLang="en-US" sz="2400" b="1" dirty="0">
                <a:solidFill>
                  <a:srgbClr val="C00000"/>
                </a:solidFill>
                <a:effectLst>
                  <a:outerShdw blurRad="38100" dist="38100" dir="2700000" algn="tl">
                    <a:srgbClr val="000000">
                      <a:alpha val="43137"/>
                    </a:srgbClr>
                  </a:outerShdw>
                </a:effectLst>
              </a:rPr>
              <a:t>的背景知识</a:t>
            </a:r>
            <a:r>
              <a:rPr lang="zh-CN" altLang="en-US" sz="2400" b="1" dirty="0">
                <a:solidFill>
                  <a:srgbClr val="000000"/>
                </a:solidFill>
              </a:rPr>
              <a:t>，审视这一内容的合理性，则只能作为辅助手段。</a:t>
            </a:r>
          </a:p>
        </p:txBody>
      </p:sp>
    </p:spTree>
    <p:extLst>
      <p:ext uri="{BB962C8B-B14F-4D97-AF65-F5344CB8AC3E}">
        <p14:creationId xmlns:p14="http://schemas.microsoft.com/office/powerpoint/2010/main" val="21816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ppt_x"/>
                                          </p:val>
                                        </p:tav>
                                        <p:tav tm="100000">
                                          <p:val>
                                            <p:strVal val="#ppt_x"/>
                                          </p:val>
                                        </p:tav>
                                      </p:tavLst>
                                    </p:anim>
                                    <p:anim calcmode="lin" valueType="num">
                                      <p:cBhvr additive="base">
                                        <p:cTn id="8" dur="500" fill="hold"/>
                                        <p:tgtEl>
                                          <p:spTgt spid="64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23528" y="260648"/>
            <a:ext cx="7030771"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3</a:t>
            </a:r>
            <a:r>
              <a:rPr lang="zh-CN" altLang="en-US" sz="2800" dirty="0">
                <a:solidFill>
                  <a:srgbClr val="000000"/>
                </a:solidFill>
                <a:latin typeface="Times New Roman" pitchFamily="18" charset="0"/>
              </a:rPr>
              <a:t>．</a:t>
            </a:r>
            <a:r>
              <a:rPr lang="zh-CN" altLang="en-US" sz="2800" b="1" dirty="0">
                <a:solidFill>
                  <a:srgbClr val="000000"/>
                </a:solidFill>
                <a:latin typeface="Times New Roman" pitchFamily="18" charset="0"/>
              </a:rPr>
              <a:t>探究文本中的某些问题，提出自己的见解</a:t>
            </a:r>
          </a:p>
        </p:txBody>
      </p:sp>
      <p:sp>
        <p:nvSpPr>
          <p:cNvPr id="65539" name="Text Box 3"/>
          <p:cNvSpPr txBox="1">
            <a:spLocks noChangeArrowheads="1"/>
          </p:cNvSpPr>
          <p:nvPr/>
        </p:nvSpPr>
        <p:spPr bwMode="auto">
          <a:xfrm>
            <a:off x="226716" y="1052736"/>
            <a:ext cx="8309967" cy="1679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en-US" altLang="zh-CN" sz="2400" dirty="0">
                <a:solidFill>
                  <a:srgbClr val="000000"/>
                </a:solidFill>
                <a:latin typeface="宋体" pitchFamily="2" charset="-122"/>
              </a:rPr>
              <a:t>“</a:t>
            </a:r>
            <a:r>
              <a:rPr lang="zh-CN" altLang="en-US" sz="2400" dirty="0">
                <a:solidFill>
                  <a:srgbClr val="000000"/>
                </a:solidFill>
                <a:latin typeface="Times New Roman" pitchFamily="18" charset="0"/>
              </a:rPr>
              <a:t>探究文本中的某些问题，提出自己的见解</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，高考命题</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892"/>
              </a:lnSpc>
            </a:pPr>
            <a:r>
              <a:rPr lang="zh-CN" altLang="en-US" sz="2400" dirty="0">
                <a:solidFill>
                  <a:srgbClr val="000000"/>
                </a:solidFill>
                <a:latin typeface="Times New Roman" pitchFamily="18" charset="0"/>
              </a:rPr>
              <a:t>多采用论述题或小论文的形式，题型主要有三种</a:t>
            </a:r>
            <a:r>
              <a:rPr lang="zh-CN" altLang="en-US" sz="2400" dirty="0" smtClean="0">
                <a:solidFill>
                  <a:srgbClr val="000000"/>
                </a:solidFill>
                <a:latin typeface="Times New Roman" pitchFamily="18" charset="0"/>
              </a:rPr>
              <a:t>：</a:t>
            </a:r>
            <a:endParaRPr lang="en-US" altLang="zh-CN" sz="2400" dirty="0" smtClean="0">
              <a:solidFill>
                <a:srgbClr val="000000"/>
              </a:solidFill>
              <a:latin typeface="Times New Roman" pitchFamily="18" charset="0"/>
            </a:endParaRPr>
          </a:p>
          <a:p>
            <a:pPr eaLnBrk="1" hangingPunct="1">
              <a:lnSpc>
                <a:spcPts val="2892"/>
              </a:lnSpc>
            </a:pPr>
            <a:endParaRPr lang="en-US" altLang="zh-CN" sz="2400" dirty="0" smtClean="0">
              <a:solidFill>
                <a:srgbClr val="000000"/>
              </a:solidFill>
              <a:latin typeface="Times New Roman" pitchFamily="18" charset="0"/>
            </a:endParaRPr>
          </a:p>
          <a:p>
            <a:pPr eaLnBrk="1" hangingPunct="1">
              <a:lnSpc>
                <a:spcPts val="2892"/>
              </a:lnSpc>
            </a:pPr>
            <a:endParaRPr lang="en-US" altLang="zh-CN" sz="2400" dirty="0" smtClean="0">
              <a:solidFill>
                <a:srgbClr val="000000"/>
              </a:solidFill>
              <a:latin typeface="Times New Roman" pitchFamily="18" charset="0"/>
            </a:endParaRPr>
          </a:p>
        </p:txBody>
      </p:sp>
      <p:sp>
        <p:nvSpPr>
          <p:cNvPr id="2" name="矩形 1"/>
          <p:cNvSpPr/>
          <p:nvPr/>
        </p:nvSpPr>
        <p:spPr>
          <a:xfrm>
            <a:off x="467544" y="2420888"/>
            <a:ext cx="8280920" cy="2862322"/>
          </a:xfrm>
          <a:prstGeom prst="rect">
            <a:avLst/>
          </a:prstGeom>
        </p:spPr>
        <p:txBody>
          <a:bodyPr wrap="square">
            <a:spAutoFit/>
          </a:bodyPr>
          <a:lstStyle/>
          <a:p>
            <a:pPr>
              <a:lnSpc>
                <a:spcPct val="150000"/>
              </a:lnSpc>
            </a:pPr>
            <a:r>
              <a:rPr lang="zh-CN" altLang="en-US" sz="2400" b="1" dirty="0" smtClean="0">
                <a:solidFill>
                  <a:srgbClr val="000000"/>
                </a:solidFill>
                <a:latin typeface="Times New Roman" pitchFamily="18" charset="0"/>
              </a:rPr>
              <a:t>①</a:t>
            </a:r>
            <a:r>
              <a:rPr lang="zh-CN" altLang="en-US" sz="2400" b="1" dirty="0" smtClean="0">
                <a:solidFill>
                  <a:srgbClr val="C00000"/>
                </a:solidFill>
                <a:effectLst>
                  <a:outerShdw blurRad="38100" dist="38100" dir="2700000" algn="tl">
                    <a:srgbClr val="000000">
                      <a:alpha val="43137"/>
                    </a:srgbClr>
                  </a:outerShdw>
                </a:effectLst>
                <a:latin typeface="Times New Roman" pitchFamily="18" charset="0"/>
              </a:rPr>
              <a:t>评析类</a:t>
            </a:r>
            <a:r>
              <a:rPr lang="en-US" altLang="zh-CN" sz="2400" b="1" dirty="0" smtClean="0">
                <a:solidFill>
                  <a:srgbClr val="000000"/>
                </a:solidFill>
                <a:latin typeface="Times New Roman" pitchFamily="18" charset="0"/>
              </a:rPr>
              <a:t>——</a:t>
            </a:r>
          </a:p>
          <a:p>
            <a:pPr>
              <a:lnSpc>
                <a:spcPct val="150000"/>
              </a:lnSpc>
            </a:pPr>
            <a:r>
              <a:rPr lang="zh-CN" altLang="en-US" sz="2400" b="1" dirty="0" smtClean="0">
                <a:solidFill>
                  <a:srgbClr val="000000"/>
                </a:solidFill>
                <a:latin typeface="Times New Roman" pitchFamily="18" charset="0"/>
              </a:rPr>
              <a:t>命题人就文本提出某些问题，要求考生深入研讨。这类题目的特点是要求</a:t>
            </a:r>
            <a:r>
              <a:rPr lang="zh-CN" altLang="en-US" sz="2400" b="1" dirty="0" smtClean="0">
                <a:solidFill>
                  <a:srgbClr val="7030A0"/>
                </a:solidFill>
                <a:effectLst>
                  <a:outerShdw blurRad="38100" dist="38100" dir="2700000" algn="tl">
                    <a:srgbClr val="000000">
                      <a:alpha val="43137"/>
                    </a:srgbClr>
                  </a:outerShdw>
                </a:effectLst>
                <a:latin typeface="Times New Roman" pitchFamily="18" charset="0"/>
              </a:rPr>
              <a:t>针对</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文本</a:t>
            </a:r>
            <a:r>
              <a:rPr lang="zh-CN" altLang="en-US" sz="2400" b="1" dirty="0" smtClean="0">
                <a:solidFill>
                  <a:srgbClr val="7030A0"/>
                </a:solidFill>
                <a:effectLst>
                  <a:outerShdw blurRad="38100" dist="38100" dir="2700000" algn="tl">
                    <a:srgbClr val="000000">
                      <a:alpha val="43137"/>
                    </a:srgbClr>
                  </a:outerShdw>
                </a:effectLst>
                <a:latin typeface="Times New Roman" pitchFamily="18" charset="0"/>
              </a:rPr>
              <a:t>思想内容或写作艺术上</a:t>
            </a:r>
            <a:r>
              <a:rPr lang="zh-CN" altLang="en-US" sz="2400" b="1" dirty="0" smtClean="0">
                <a:solidFill>
                  <a:srgbClr val="000000"/>
                </a:solidFill>
                <a:latin typeface="Times New Roman" pitchFamily="18" charset="0"/>
              </a:rPr>
              <a:t>某个比较复杂、比较有深度的问题进行思考分析。由于考查的内容多在语文的范畴内，这类题目出现的频率很高。</a:t>
            </a:r>
            <a:endParaRPr lang="en-US" altLang="zh-CN" sz="2400" b="1" dirty="0" smtClean="0">
              <a:solidFill>
                <a:srgbClr val="000000"/>
              </a:solidFill>
              <a:latin typeface="Times New Roman" pitchFamily="18" charset="0"/>
            </a:endParaRPr>
          </a:p>
        </p:txBody>
      </p:sp>
    </p:spTree>
    <p:extLst>
      <p:ext uri="{BB962C8B-B14F-4D97-AF65-F5344CB8AC3E}">
        <p14:creationId xmlns:p14="http://schemas.microsoft.com/office/powerpoint/2010/main" val="17959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ppt_x"/>
                                          </p:val>
                                        </p:tav>
                                        <p:tav tm="100000">
                                          <p:val>
                                            <p:strVal val="#ppt_x"/>
                                          </p:val>
                                        </p:tav>
                                      </p:tavLst>
                                    </p:anim>
                                    <p:anim calcmode="lin" valueType="num">
                                      <p:cBhvr additive="base">
                                        <p:cTn id="8"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gtEl>
                                        <p:attrNameLst>
                                          <p:attrName>style.visibility</p:attrName>
                                        </p:attrNameLst>
                                      </p:cBhvr>
                                      <p:to>
                                        <p:strVal val="visible"/>
                                      </p:to>
                                    </p:set>
                                    <p:anim calcmode="lin" valueType="num">
                                      <p:cBhvr additive="base">
                                        <p:cTn id="13" dur="500" fill="hold"/>
                                        <p:tgtEl>
                                          <p:spTgt spid="65539"/>
                                        </p:tgtEl>
                                        <p:attrNameLst>
                                          <p:attrName>ppt_x</p:attrName>
                                        </p:attrNameLst>
                                      </p:cBhvr>
                                      <p:tavLst>
                                        <p:tav tm="0">
                                          <p:val>
                                            <p:strVal val="#ppt_x"/>
                                          </p:val>
                                        </p:tav>
                                        <p:tav tm="100000">
                                          <p:val>
                                            <p:strVal val="#ppt_x"/>
                                          </p:val>
                                        </p:tav>
                                      </p:tavLst>
                                    </p:anim>
                                    <p:anim calcmode="lin" valueType="num">
                                      <p:cBhvr additive="base">
                                        <p:cTn id="14"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251520" y="188640"/>
            <a:ext cx="1436291" cy="30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800" b="1" dirty="0">
                <a:solidFill>
                  <a:srgbClr val="000000"/>
                </a:solidFill>
                <a:ea typeface="黑体" pitchFamily="49" charset="-122"/>
              </a:rPr>
              <a:t>考点透析</a:t>
            </a:r>
          </a:p>
        </p:txBody>
      </p:sp>
      <p:sp>
        <p:nvSpPr>
          <p:cNvPr id="25605" name="Text Box 5"/>
          <p:cNvSpPr txBox="1">
            <a:spLocks noChangeArrowheads="1"/>
          </p:cNvSpPr>
          <p:nvPr/>
        </p:nvSpPr>
        <p:spPr bwMode="auto">
          <a:xfrm>
            <a:off x="2915816" y="692696"/>
            <a:ext cx="2513509" cy="30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800" b="1" dirty="0">
                <a:solidFill>
                  <a:srgbClr val="000000"/>
                </a:solidFill>
                <a:ea typeface="黑体" pitchFamily="49" charset="-122"/>
              </a:rPr>
              <a:t>一、传记的概念</a:t>
            </a:r>
          </a:p>
        </p:txBody>
      </p:sp>
      <p:sp>
        <p:nvSpPr>
          <p:cNvPr id="25606" name="Text Box 6"/>
          <p:cNvSpPr txBox="1">
            <a:spLocks noChangeArrowheads="1"/>
          </p:cNvSpPr>
          <p:nvPr/>
        </p:nvSpPr>
        <p:spPr bwMode="auto">
          <a:xfrm>
            <a:off x="398467" y="2348880"/>
            <a:ext cx="8309967" cy="211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b="1" dirty="0"/>
              <a:t>	</a:t>
            </a:r>
            <a:r>
              <a:rPr lang="zh-CN" altLang="en-US" sz="2400" b="1" dirty="0">
                <a:solidFill>
                  <a:srgbClr val="000000"/>
                </a:solidFill>
                <a:latin typeface="Times New Roman" pitchFamily="18" charset="0"/>
              </a:rPr>
              <a:t>传记是遵循真实性原则，用形象化的方法记述人物的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生活</a:t>
            </a: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2702"/>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经历</a:t>
            </a:r>
            <a:r>
              <a:rPr lang="zh-CN" altLang="en-US" sz="2400" b="1" dirty="0">
                <a:solidFill>
                  <a:srgbClr val="000000"/>
                </a:solidFill>
                <a:effectLst>
                  <a:outerShdw blurRad="38100" dist="38100" dir="2700000" algn="tl">
                    <a:srgbClr val="000000">
                      <a:alpha val="43137"/>
                    </a:srgbClr>
                  </a:outerShdw>
                </a:effectLst>
                <a:latin typeface="Times New Roman" pitchFamily="18" charset="0"/>
              </a:rPr>
              <a:t>、</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精神风貌</a:t>
            </a:r>
            <a:r>
              <a:rPr lang="zh-CN" altLang="en-US" sz="2400" b="1" dirty="0">
                <a:solidFill>
                  <a:srgbClr val="000000"/>
                </a:solidFill>
                <a:effectLst>
                  <a:outerShdw blurRad="38100" dist="38100" dir="2700000" algn="tl">
                    <a:srgbClr val="000000">
                      <a:alpha val="43137"/>
                    </a:srgbClr>
                  </a:outerShdw>
                </a:effectLst>
                <a:latin typeface="Times New Roman" pitchFamily="18" charset="0"/>
              </a:rPr>
              <a:t>及其</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历史背景</a:t>
            </a:r>
            <a:r>
              <a:rPr lang="zh-CN" altLang="en-US" sz="2400" b="1" dirty="0">
                <a:solidFill>
                  <a:srgbClr val="000000"/>
                </a:solidFill>
                <a:latin typeface="Times New Roman" pitchFamily="18" charset="0"/>
              </a:rPr>
              <a:t>的一种</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叙事性文体</a:t>
            </a:r>
            <a:r>
              <a:rPr lang="zh-CN" altLang="en-US" sz="2400" b="1" dirty="0">
                <a:solidFill>
                  <a:srgbClr val="000000"/>
                </a:solidFill>
                <a:latin typeface="Times New Roman" pitchFamily="18" charset="0"/>
              </a:rPr>
              <a:t>。它以记叙人</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物的</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生平事迹</a:t>
            </a:r>
            <a:r>
              <a:rPr lang="zh-CN" altLang="en-US" sz="2400" b="1" dirty="0">
                <a:solidFill>
                  <a:srgbClr val="000000"/>
                </a:solidFill>
                <a:latin typeface="Times New Roman" pitchFamily="18" charset="0"/>
              </a:rPr>
              <a:t>为内容，有的记叙人物完整的一生，有的记叙一</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702"/>
              </a:lnSpc>
            </a:pPr>
            <a:r>
              <a:rPr lang="zh-CN" altLang="en-US" sz="2400" b="1" dirty="0">
                <a:solidFill>
                  <a:srgbClr val="000000"/>
                </a:solidFill>
                <a:latin typeface="Times New Roman" pitchFamily="18" charset="0"/>
              </a:rPr>
              <a:t>生中的某个阶段。</a:t>
            </a:r>
          </a:p>
        </p:txBody>
      </p:sp>
    </p:spTree>
    <p:extLst>
      <p:ext uri="{BB962C8B-B14F-4D97-AF65-F5344CB8AC3E}">
        <p14:creationId xmlns:p14="http://schemas.microsoft.com/office/powerpoint/2010/main" val="41579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anim calcmode="lin" valueType="num">
                                      <p:cBhvr additive="base">
                                        <p:cTn id="13" dur="500" fill="hold"/>
                                        <p:tgtEl>
                                          <p:spTgt spid="25605"/>
                                        </p:tgtEl>
                                        <p:attrNameLst>
                                          <p:attrName>ppt_x</p:attrName>
                                        </p:attrNameLst>
                                      </p:cBhvr>
                                      <p:tavLst>
                                        <p:tav tm="0">
                                          <p:val>
                                            <p:strVal val="#ppt_x"/>
                                          </p:val>
                                        </p:tav>
                                        <p:tav tm="100000">
                                          <p:val>
                                            <p:strVal val="#ppt_x"/>
                                          </p:val>
                                        </p:tav>
                                      </p:tavLst>
                                    </p:anim>
                                    <p:anim calcmode="lin" valueType="num">
                                      <p:cBhvr additive="base">
                                        <p:cTn id="14"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ppt_x"/>
                                          </p:val>
                                        </p:tav>
                                        <p:tav tm="100000">
                                          <p:val>
                                            <p:strVal val="#ppt_x"/>
                                          </p:val>
                                        </p:tav>
                                      </p:tavLst>
                                    </p:anim>
                                    <p:anim calcmode="lin" valueType="num">
                                      <p:cBhvr additive="base">
                                        <p:cTn id="20"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51520" y="404664"/>
            <a:ext cx="8662628"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400" b="1" dirty="0" smtClean="0">
                <a:solidFill>
                  <a:srgbClr val="000000"/>
                </a:solidFill>
                <a:latin typeface="Times New Roman" pitchFamily="18" charset="0"/>
              </a:rPr>
              <a:t>②</a:t>
            </a:r>
            <a:r>
              <a:rPr lang="zh-CN" altLang="en-US" sz="2400" b="1" dirty="0" smtClean="0">
                <a:solidFill>
                  <a:srgbClr val="C00000"/>
                </a:solidFill>
                <a:effectLst>
                  <a:outerShdw blurRad="38100" dist="38100" dir="2700000" algn="tl">
                    <a:srgbClr val="000000">
                      <a:alpha val="43137"/>
                    </a:srgbClr>
                  </a:outerShdw>
                </a:effectLst>
                <a:latin typeface="Times New Roman" pitchFamily="18" charset="0"/>
              </a:rPr>
              <a:t>辨析类</a:t>
            </a:r>
            <a:r>
              <a:rPr lang="en-US" altLang="zh-CN" sz="2400" b="1" dirty="0" smtClean="0">
                <a:solidFill>
                  <a:srgbClr val="000000"/>
                </a:solidFill>
                <a:latin typeface="Times New Roman" pitchFamily="18" charset="0"/>
              </a:rPr>
              <a:t>——</a:t>
            </a:r>
            <a:r>
              <a:rPr lang="zh-CN" altLang="en-US" sz="2400" b="1" dirty="0" smtClean="0">
                <a:solidFill>
                  <a:srgbClr val="000000"/>
                </a:solidFill>
                <a:latin typeface="Times New Roman" pitchFamily="18" charset="0"/>
              </a:rPr>
              <a:t>命题人根据文本内容提出问题，设置</a:t>
            </a:r>
            <a:r>
              <a:rPr lang="zh-CN" altLang="en-US" sz="2400" b="1" dirty="0" smtClean="0">
                <a:solidFill>
                  <a:srgbClr val="00B0F0"/>
                </a:solidFill>
                <a:effectLst>
                  <a:outerShdw blurRad="38100" dist="38100" dir="2700000" algn="tl">
                    <a:srgbClr val="000000">
                      <a:alpha val="43137"/>
                    </a:srgbClr>
                  </a:outerShdw>
                </a:effectLst>
                <a:latin typeface="Times New Roman" pitchFamily="18" charset="0"/>
              </a:rPr>
              <a:t>两个或两个以</a:t>
            </a:r>
            <a:endParaRPr lang="en-US" altLang="zh-CN" sz="2400" b="1" dirty="0" smtClean="0">
              <a:solidFill>
                <a:srgbClr val="00B0F0"/>
              </a:solidFill>
              <a:effectLst>
                <a:outerShdw blurRad="38100" dist="38100" dir="2700000" algn="tl">
                  <a:srgbClr val="000000">
                    <a:alpha val="43137"/>
                  </a:srgbClr>
                </a:outerShdw>
              </a:effectLst>
              <a:latin typeface="Times New Roman" pitchFamily="18" charset="0"/>
            </a:endParaRPr>
          </a:p>
          <a:p>
            <a:pPr eaLnBrk="1" hangingPunct="1">
              <a:lnSpc>
                <a:spcPct val="150000"/>
              </a:lnSpc>
            </a:pPr>
            <a:r>
              <a:rPr lang="zh-CN" altLang="en-US" sz="2400" b="1" dirty="0" smtClean="0">
                <a:solidFill>
                  <a:srgbClr val="00B0F0"/>
                </a:solidFill>
                <a:effectLst>
                  <a:outerShdw blurRad="38100" dist="38100" dir="2700000" algn="tl">
                    <a:srgbClr val="000000">
                      <a:alpha val="43137"/>
                    </a:srgbClr>
                  </a:outerShdw>
                </a:effectLst>
                <a:latin typeface="Times New Roman" pitchFamily="18" charset="0"/>
              </a:rPr>
              <a:t>上</a:t>
            </a:r>
            <a:r>
              <a:rPr lang="zh-CN" altLang="en-US" sz="2400" b="1" dirty="0" smtClean="0">
                <a:solidFill>
                  <a:srgbClr val="000000"/>
                </a:solidFill>
                <a:latin typeface="Times New Roman" pitchFamily="18" charset="0"/>
              </a:rPr>
              <a:t>答案，让考生充分发挥独立思考、辨析判断的能力。这类题目</a:t>
            </a:r>
            <a:endParaRPr lang="en-US" altLang="zh-CN" sz="2400" b="1" dirty="0" smtClean="0">
              <a:solidFill>
                <a:srgbClr val="000000"/>
              </a:solidFill>
              <a:latin typeface="Times New Roman" pitchFamily="18" charset="0"/>
            </a:endParaRPr>
          </a:p>
          <a:p>
            <a:pPr eaLnBrk="1" hangingPunct="1">
              <a:lnSpc>
                <a:spcPct val="150000"/>
              </a:lnSpc>
            </a:pPr>
            <a:r>
              <a:rPr lang="zh-CN" altLang="en-US" sz="2400" b="1" dirty="0" smtClean="0">
                <a:solidFill>
                  <a:srgbClr val="FF0000"/>
                </a:solidFill>
                <a:latin typeface="Times New Roman" pitchFamily="18" charset="0"/>
              </a:rPr>
              <a:t>不要求</a:t>
            </a:r>
            <a:r>
              <a:rPr lang="zh-CN" altLang="en-US" sz="2400" b="1" dirty="0" smtClean="0">
                <a:solidFill>
                  <a:srgbClr val="000000"/>
                </a:solidFill>
                <a:latin typeface="Times New Roman" pitchFamily="18" charset="0"/>
              </a:rPr>
              <a:t>考生对问题</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纵向深入</a:t>
            </a:r>
            <a:r>
              <a:rPr lang="zh-CN" altLang="en-US" sz="2400" b="1" dirty="0">
                <a:solidFill>
                  <a:srgbClr val="000000"/>
                </a:solidFill>
                <a:latin typeface="Times New Roman" pitchFamily="18" charset="0"/>
              </a:rPr>
              <a:t>思考，而是在读懂文本的基础上</a:t>
            </a:r>
            <a:r>
              <a:rPr lang="zh-CN" altLang="en-US" sz="2400" b="1" dirty="0" smtClean="0">
                <a:solidFill>
                  <a:srgbClr val="000000"/>
                </a:solidFill>
                <a:latin typeface="Times New Roman" pitchFamily="18" charset="0"/>
              </a:rPr>
              <a:t>，</a:t>
            </a:r>
            <a:endParaRPr lang="en-US" altLang="zh-CN" sz="2400" b="1" dirty="0" smtClean="0">
              <a:solidFill>
                <a:srgbClr val="000000"/>
              </a:solidFill>
              <a:latin typeface="Times New Roman" pitchFamily="18" charset="0"/>
            </a:endParaRPr>
          </a:p>
          <a:p>
            <a:pPr eaLnBrk="1" hangingPunct="1">
              <a:lnSpc>
                <a:spcPct val="150000"/>
              </a:lnSpc>
            </a:pPr>
            <a:r>
              <a:rPr lang="zh-CN" altLang="en-US" sz="2400" b="1" dirty="0" smtClean="0">
                <a:solidFill>
                  <a:srgbClr val="000000"/>
                </a:solidFill>
                <a:latin typeface="Times New Roman" pitchFamily="18" charset="0"/>
              </a:rPr>
              <a:t>对</a:t>
            </a:r>
            <a:r>
              <a:rPr lang="zh-CN" altLang="en-US" sz="2400" b="1" dirty="0">
                <a:solidFill>
                  <a:srgbClr val="000000"/>
                </a:solidFill>
                <a:latin typeface="Times New Roman" pitchFamily="18" charset="0"/>
              </a:rPr>
              <a:t>问题可能产生的</a:t>
            </a:r>
            <a:r>
              <a:rPr lang="zh-CN" altLang="en-US" sz="2400" b="1" dirty="0" smtClean="0">
                <a:solidFill>
                  <a:srgbClr val="000000"/>
                </a:solidFill>
                <a:latin typeface="Times New Roman" pitchFamily="18" charset="0"/>
              </a:rPr>
              <a:t>不同答案</a:t>
            </a:r>
            <a:r>
              <a:rPr lang="zh-CN" altLang="en-US" sz="2400" b="1" dirty="0">
                <a:solidFill>
                  <a:srgbClr val="000000"/>
                </a:solidFill>
                <a:latin typeface="Times New Roman" pitchFamily="18" charset="0"/>
              </a:rPr>
              <a:t>进行</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横向比较</a:t>
            </a:r>
            <a:r>
              <a:rPr lang="zh-CN" altLang="en-US" sz="2400" b="1" dirty="0">
                <a:solidFill>
                  <a:srgbClr val="000000"/>
                </a:solidFill>
                <a:latin typeface="Times New Roman" pitchFamily="18" charset="0"/>
              </a:rPr>
              <a:t>，作出自己的回答</a:t>
            </a:r>
            <a:r>
              <a:rPr lang="zh-CN" altLang="en-US" sz="2400" b="1" dirty="0" smtClean="0">
                <a:solidFill>
                  <a:srgbClr val="000000"/>
                </a:solidFill>
                <a:latin typeface="Times New Roman" pitchFamily="18" charset="0"/>
              </a:rPr>
              <a:t>。</a:t>
            </a:r>
            <a:endParaRPr lang="zh-CN" altLang="en-US" sz="2400" b="1" dirty="0">
              <a:solidFill>
                <a:srgbClr val="000000"/>
              </a:solidFill>
            </a:endParaRPr>
          </a:p>
        </p:txBody>
      </p:sp>
      <p:sp>
        <p:nvSpPr>
          <p:cNvPr id="2" name="矩形 1"/>
          <p:cNvSpPr/>
          <p:nvPr/>
        </p:nvSpPr>
        <p:spPr>
          <a:xfrm>
            <a:off x="236158" y="3429000"/>
            <a:ext cx="8496944" cy="2862322"/>
          </a:xfrm>
          <a:prstGeom prst="rect">
            <a:avLst/>
          </a:prstGeom>
        </p:spPr>
        <p:txBody>
          <a:bodyPr wrap="square">
            <a:spAutoFit/>
          </a:bodyPr>
          <a:lstStyle/>
          <a:p>
            <a:pPr>
              <a:lnSpc>
                <a:spcPct val="150000"/>
              </a:lnSpc>
            </a:pPr>
            <a:r>
              <a:rPr lang="zh-CN" altLang="en-US" sz="2400" b="1" dirty="0" smtClean="0">
                <a:solidFill>
                  <a:srgbClr val="000000"/>
                </a:solidFill>
                <a:latin typeface="Times New Roman" pitchFamily="18" charset="0"/>
              </a:rPr>
              <a:t>③质疑类</a:t>
            </a:r>
            <a:r>
              <a:rPr lang="en-US" altLang="zh-CN" sz="2400" b="1" dirty="0" smtClean="0">
                <a:solidFill>
                  <a:srgbClr val="000000"/>
                </a:solidFill>
                <a:latin typeface="Times New Roman" pitchFamily="18" charset="0"/>
              </a:rPr>
              <a:t>——</a:t>
            </a:r>
            <a:r>
              <a:rPr lang="zh-CN" altLang="en-US" sz="2400" b="1" dirty="0" smtClean="0">
                <a:solidFill>
                  <a:srgbClr val="000000"/>
                </a:solidFill>
                <a:latin typeface="Times New Roman" pitchFamily="18" charset="0"/>
              </a:rPr>
              <a:t>让考生质疑某些作品在</a:t>
            </a:r>
            <a:r>
              <a:rPr lang="zh-CN" altLang="en-US" sz="2400" b="1" dirty="0" smtClean="0">
                <a:solidFill>
                  <a:srgbClr val="7030A0"/>
                </a:solidFill>
                <a:effectLst>
                  <a:outerShdw blurRad="38100" dist="38100" dir="2700000" algn="tl">
                    <a:srgbClr val="000000">
                      <a:alpha val="43137"/>
                    </a:srgbClr>
                  </a:outerShdw>
                </a:effectLst>
                <a:latin typeface="Times New Roman" pitchFamily="18" charset="0"/>
              </a:rPr>
              <a:t>思想内容或写作方法</a:t>
            </a:r>
            <a:r>
              <a:rPr lang="zh-CN" altLang="en-US" sz="2400" b="1" dirty="0" smtClean="0">
                <a:solidFill>
                  <a:srgbClr val="000000"/>
                </a:solidFill>
                <a:latin typeface="Times New Roman" pitchFamily="18" charset="0"/>
              </a:rPr>
              <a:t>上可能存在的不足，提出自己的见解。考生应解除</a:t>
            </a:r>
            <a:r>
              <a:rPr lang="zh-CN" altLang="en-US" sz="2400" b="1" dirty="0" smtClean="0">
                <a:solidFill>
                  <a:srgbClr val="000000"/>
                </a:solidFill>
                <a:latin typeface="宋体" pitchFamily="2" charset="-122"/>
              </a:rPr>
              <a:t>“</a:t>
            </a:r>
            <a:r>
              <a:rPr lang="zh-CN" altLang="en-US" sz="2400" b="1" dirty="0" smtClean="0">
                <a:solidFill>
                  <a:srgbClr val="000000"/>
                </a:solidFill>
                <a:latin typeface="Times New Roman" pitchFamily="18" charset="0"/>
              </a:rPr>
              <a:t>伟人</a:t>
            </a:r>
            <a:r>
              <a:rPr lang="zh-CN" altLang="en-US" sz="2400" b="1" dirty="0" smtClean="0">
                <a:solidFill>
                  <a:srgbClr val="000000"/>
                </a:solidFill>
                <a:latin typeface="宋体" pitchFamily="2" charset="-122"/>
              </a:rPr>
              <a:t>”</a:t>
            </a:r>
            <a:r>
              <a:rPr lang="zh-CN" altLang="en-US" sz="2400" b="1" dirty="0" smtClean="0">
                <a:solidFill>
                  <a:srgbClr val="000000"/>
                </a:solidFill>
                <a:latin typeface="Times New Roman" pitchFamily="18" charset="0"/>
              </a:rPr>
              <a:t>、</a:t>
            </a:r>
            <a:r>
              <a:rPr lang="zh-CN" altLang="en-US" sz="2400" b="1" dirty="0" smtClean="0">
                <a:solidFill>
                  <a:srgbClr val="000000"/>
                </a:solidFill>
                <a:latin typeface="宋体" pitchFamily="2" charset="-122"/>
              </a:rPr>
              <a:t>“</a:t>
            </a:r>
            <a:r>
              <a:rPr lang="zh-CN" altLang="en-US" sz="2400" b="1" dirty="0" smtClean="0">
                <a:solidFill>
                  <a:srgbClr val="000000"/>
                </a:solidFill>
                <a:latin typeface="Times New Roman" pitchFamily="18" charset="0"/>
              </a:rPr>
              <a:t>名作</a:t>
            </a:r>
            <a:r>
              <a:rPr lang="zh-CN" altLang="en-US" sz="2400" b="1" dirty="0" smtClean="0">
                <a:solidFill>
                  <a:srgbClr val="000000"/>
                </a:solidFill>
                <a:latin typeface="宋体" pitchFamily="2" charset="-122"/>
              </a:rPr>
              <a:t>”</a:t>
            </a:r>
            <a:r>
              <a:rPr lang="zh-CN" altLang="en-US" sz="2400" b="1" dirty="0" smtClean="0">
                <a:solidFill>
                  <a:srgbClr val="000000"/>
                </a:solidFill>
                <a:latin typeface="Times New Roman" pitchFamily="18" charset="0"/>
              </a:rPr>
              <a:t>完美无缺的思想束</a:t>
            </a:r>
            <a:r>
              <a:rPr lang="zh-CN" altLang="en-US" sz="2400" b="1" dirty="0" smtClean="0">
                <a:solidFill>
                  <a:srgbClr val="000000"/>
                </a:solidFill>
              </a:rPr>
              <a:t>缚，立足文本材料，大胆对作品进行个性化阅读和有创意的解读。对一些作品还可以联系</a:t>
            </a:r>
            <a:r>
              <a:rPr lang="zh-CN" altLang="en-US" sz="2400" b="1" dirty="0" smtClean="0">
                <a:solidFill>
                  <a:srgbClr val="FF0000"/>
                </a:solidFill>
                <a:effectLst>
                  <a:outerShdw blurRad="38100" dist="38100" dir="2700000" algn="tl">
                    <a:srgbClr val="000000">
                      <a:alpha val="43137"/>
                    </a:srgbClr>
                  </a:outerShdw>
                </a:effectLst>
              </a:rPr>
              <a:t>作品的时代背景、作者身世</a:t>
            </a:r>
            <a:r>
              <a:rPr lang="zh-CN" altLang="en-US" sz="2400" b="1" dirty="0" smtClean="0">
                <a:solidFill>
                  <a:srgbClr val="000000"/>
                </a:solidFill>
              </a:rPr>
              <a:t>等去分析其</a:t>
            </a:r>
            <a:r>
              <a:rPr lang="zh-CN" altLang="en-US" sz="2400" b="1" dirty="0" smtClean="0">
                <a:solidFill>
                  <a:srgbClr val="00B050"/>
                </a:solidFill>
                <a:effectLst>
                  <a:outerShdw blurRad="38100" dist="38100" dir="2700000" algn="tl">
                    <a:srgbClr val="000000">
                      <a:alpha val="43137"/>
                    </a:srgbClr>
                  </a:outerShdw>
                </a:effectLst>
              </a:rPr>
              <a:t>思想内容</a:t>
            </a:r>
            <a:r>
              <a:rPr lang="zh-CN" altLang="en-US" sz="2400" b="1" dirty="0" smtClean="0">
                <a:solidFill>
                  <a:srgbClr val="000000"/>
                </a:solidFill>
              </a:rPr>
              <a:t>的不足和局限。</a:t>
            </a:r>
            <a:endParaRPr lang="zh-CN" altLang="en-US" sz="2400" b="1" dirty="0">
              <a:solidFill>
                <a:srgbClr val="000000"/>
              </a:solidFill>
            </a:endParaRPr>
          </a:p>
        </p:txBody>
      </p:sp>
    </p:spTree>
    <p:extLst>
      <p:ext uri="{BB962C8B-B14F-4D97-AF65-F5344CB8AC3E}">
        <p14:creationId xmlns:p14="http://schemas.microsoft.com/office/powerpoint/2010/main" val="16410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ppt_x"/>
                                          </p:val>
                                        </p:tav>
                                        <p:tav tm="100000">
                                          <p:val>
                                            <p:strVal val="#ppt_x"/>
                                          </p:val>
                                        </p:tav>
                                      </p:tavLst>
                                    </p:anim>
                                    <p:anim calcmode="lin" valueType="num">
                                      <p:cBhvr additive="base">
                                        <p:cTn id="8" dur="500" fill="hold"/>
                                        <p:tgtEl>
                                          <p:spTgt spid="66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64278" y="165943"/>
            <a:ext cx="4514056"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400" dirty="0">
                <a:solidFill>
                  <a:srgbClr val="000000"/>
                </a:solidFill>
                <a:ea typeface="黑体" pitchFamily="49" charset="-122"/>
              </a:rPr>
              <a:t>【</a:t>
            </a:r>
            <a:r>
              <a:rPr lang="zh-CN" altLang="en-US" sz="2400" dirty="0">
                <a:solidFill>
                  <a:srgbClr val="000000"/>
                </a:solidFill>
                <a:ea typeface="黑体" pitchFamily="49" charset="-122"/>
              </a:rPr>
              <a:t>示例</a:t>
            </a:r>
            <a:r>
              <a:rPr lang="en-US" altLang="zh-CN" sz="2400" dirty="0" smtClean="0">
                <a:solidFill>
                  <a:srgbClr val="000000"/>
                </a:solidFill>
                <a:ea typeface="黑体" pitchFamily="49" charset="-122"/>
              </a:rPr>
              <a:t>】</a:t>
            </a:r>
            <a:r>
              <a:rPr lang="en-US" altLang="zh-CN" sz="2400" dirty="0" smtClean="0">
                <a:solidFill>
                  <a:srgbClr val="000000"/>
                </a:solidFill>
                <a:latin typeface="Times New Roman" pitchFamily="18" charset="0"/>
              </a:rPr>
              <a:t>(</a:t>
            </a:r>
            <a:r>
              <a:rPr lang="zh-CN" altLang="en-US" sz="2400" dirty="0" smtClean="0">
                <a:solidFill>
                  <a:srgbClr val="000000"/>
                </a:solidFill>
                <a:latin typeface="楷体_GB2312" pitchFamily="49" charset="-122"/>
                <a:ea typeface="楷体_GB2312" pitchFamily="49" charset="-122"/>
              </a:rPr>
              <a:t>湖北</a:t>
            </a:r>
            <a:r>
              <a:rPr lang="zh-CN" altLang="en-US" sz="2400" dirty="0">
                <a:solidFill>
                  <a:srgbClr val="000000"/>
                </a:solidFill>
                <a:latin typeface="楷体_GB2312" pitchFamily="49" charset="-122"/>
                <a:ea typeface="楷体_GB2312" pitchFamily="49" charset="-122"/>
              </a:rPr>
              <a:t>卷</a:t>
            </a:r>
            <a:r>
              <a:rPr lang="en-US" altLang="zh-CN" sz="2400" dirty="0">
                <a:latin typeface="Times New Roman" pitchFamily="18" charset="0"/>
              </a:rPr>
              <a:t>)《</a:t>
            </a:r>
            <a:r>
              <a:rPr lang="zh-CN" altLang="en-US" sz="2400" dirty="0">
                <a:latin typeface="Times New Roman" pitchFamily="18" charset="0"/>
              </a:rPr>
              <a:t>罗曼</a:t>
            </a:r>
            <a:r>
              <a:rPr lang="en-US" altLang="zh-CN" sz="2400" dirty="0">
                <a:latin typeface="宋体" pitchFamily="2" charset="-122"/>
              </a:rPr>
              <a:t>·</a:t>
            </a:r>
            <a:r>
              <a:rPr lang="zh-CN" altLang="en-US" sz="2400" dirty="0">
                <a:latin typeface="Times New Roman" pitchFamily="18" charset="0"/>
              </a:rPr>
              <a:t>罗兰</a:t>
            </a:r>
            <a:r>
              <a:rPr lang="en-US" altLang="zh-CN" sz="2400" dirty="0" smtClean="0">
                <a:latin typeface="Times New Roman" pitchFamily="18" charset="0"/>
              </a:rPr>
              <a:t>》</a:t>
            </a:r>
            <a:endParaRPr lang="zh-CN" altLang="en-US" sz="2400" dirty="0">
              <a:solidFill>
                <a:srgbClr val="000000"/>
              </a:solidFill>
              <a:latin typeface="Times New Roman" pitchFamily="18" charset="0"/>
            </a:endParaRPr>
          </a:p>
        </p:txBody>
      </p:sp>
      <p:sp>
        <p:nvSpPr>
          <p:cNvPr id="67588" name="Text Box 4"/>
          <p:cNvSpPr txBox="1">
            <a:spLocks noChangeArrowheads="1"/>
          </p:cNvSpPr>
          <p:nvPr/>
        </p:nvSpPr>
        <p:spPr bwMode="auto">
          <a:xfrm>
            <a:off x="273851" y="764704"/>
            <a:ext cx="8412559" cy="15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601"/>
              </a:lnSpc>
            </a:pPr>
            <a:r>
              <a:rPr lang="en-US" altLang="zh-CN" dirty="0"/>
              <a:t>	</a:t>
            </a:r>
            <a:r>
              <a:rPr lang="zh-CN" altLang="en-US" sz="2400" dirty="0">
                <a:solidFill>
                  <a:srgbClr val="000000"/>
                </a:solidFill>
                <a:latin typeface="Times New Roman" pitchFamily="18" charset="0"/>
              </a:rPr>
              <a:t>题：罗曼</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罗兰的经</a:t>
            </a:r>
            <a:r>
              <a:rPr lang="zh-CN" altLang="en-US" sz="2400" dirty="0">
                <a:solidFill>
                  <a:srgbClr val="000000"/>
                </a:solidFill>
              </a:rPr>
              <a:t>历说明，一个人的成功离</a:t>
            </a:r>
            <a:r>
              <a:rPr lang="zh-CN" altLang="en-US" sz="2400" dirty="0">
                <a:solidFill>
                  <a:srgbClr val="000000"/>
                </a:solidFill>
                <a:latin typeface="Times New Roman" pitchFamily="18" charset="0"/>
              </a:rPr>
              <a:t>不开</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英雄</a:t>
            </a:r>
            <a:r>
              <a:rPr lang="zh-CN" altLang="en-US" sz="2400" dirty="0">
                <a:solidFill>
                  <a:srgbClr val="000000"/>
                </a:solidFill>
                <a:latin typeface="宋体" pitchFamily="2" charset="-122"/>
              </a:rPr>
              <a:t>”</a:t>
            </a: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endParaRPr>
          </a:p>
          <a:p>
            <a:pPr eaLnBrk="1" hangingPunct="1">
              <a:lnSpc>
                <a:spcPts val="1010"/>
              </a:lnSpc>
            </a:pPr>
            <a:endParaRPr lang="zh-CN" altLang="en-US" sz="2400" dirty="0">
              <a:solidFill>
                <a:srgbClr val="000000"/>
              </a:solidFill>
            </a:endParaRPr>
          </a:p>
          <a:p>
            <a:pPr eaLnBrk="1" hangingPunct="1">
              <a:lnSpc>
                <a:spcPts val="2525"/>
              </a:lnSpc>
            </a:pPr>
            <a:r>
              <a:rPr lang="zh-CN" altLang="en-US" sz="2400" dirty="0">
                <a:solidFill>
                  <a:srgbClr val="000000"/>
                </a:solidFill>
              </a:rPr>
              <a:t>的影响。我们从中可获得哪些启示？请结合原文并联系现实加</a:t>
            </a:r>
          </a:p>
          <a:p>
            <a:pPr eaLnBrk="1" hangingPunct="1">
              <a:lnSpc>
                <a:spcPts val="1010"/>
              </a:lnSpc>
            </a:pPr>
            <a:endParaRPr lang="zh-CN" altLang="en-US" sz="2400" dirty="0">
              <a:solidFill>
                <a:srgbClr val="000000"/>
              </a:solidFill>
            </a:endParaRPr>
          </a:p>
          <a:p>
            <a:pPr eaLnBrk="1" hangingPunct="1">
              <a:lnSpc>
                <a:spcPts val="1010"/>
              </a:lnSpc>
            </a:pPr>
            <a:endParaRPr lang="zh-CN" altLang="en-US" sz="2400" dirty="0">
              <a:solidFill>
                <a:srgbClr val="000000"/>
              </a:solidFill>
            </a:endParaRPr>
          </a:p>
          <a:p>
            <a:pPr eaLnBrk="1" hangingPunct="1">
              <a:lnSpc>
                <a:spcPts val="2677"/>
              </a:lnSpc>
            </a:pPr>
            <a:r>
              <a:rPr lang="zh-CN" altLang="en-US" sz="2400" dirty="0">
                <a:solidFill>
                  <a:srgbClr val="000000"/>
                </a:solidFill>
              </a:rPr>
              <a:t>以探究。</a:t>
            </a:r>
          </a:p>
        </p:txBody>
      </p:sp>
      <p:sp>
        <p:nvSpPr>
          <p:cNvPr id="2" name="矩形 1"/>
          <p:cNvSpPr/>
          <p:nvPr/>
        </p:nvSpPr>
        <p:spPr>
          <a:xfrm>
            <a:off x="107504" y="2429897"/>
            <a:ext cx="8912005" cy="4094967"/>
          </a:xfrm>
          <a:prstGeom prst="rect">
            <a:avLst/>
          </a:prstGeom>
        </p:spPr>
        <p:txBody>
          <a:bodyPr wrap="square">
            <a:spAutoFit/>
          </a:bodyPr>
          <a:lstStyle/>
          <a:p>
            <a:pPr>
              <a:lnSpc>
                <a:spcPts val="3500"/>
              </a:lnSpc>
            </a:pPr>
            <a:r>
              <a:rPr lang="en-US" altLang="zh-CN" sz="2400" b="1" dirty="0" smtClean="0">
                <a:solidFill>
                  <a:srgbClr val="002060"/>
                </a:solidFill>
                <a:effectLst>
                  <a:outerShdw blurRad="38100" dist="38100" dir="2700000" algn="tl">
                    <a:srgbClr val="000000">
                      <a:alpha val="43137"/>
                    </a:srgbClr>
                  </a:outerShdw>
                </a:effectLst>
                <a:ea typeface="黑体" pitchFamily="49" charset="-122"/>
              </a:rPr>
              <a:t>【</a:t>
            </a:r>
            <a:r>
              <a:rPr lang="zh-CN" altLang="en-US" sz="2400" b="1" dirty="0" smtClean="0">
                <a:solidFill>
                  <a:srgbClr val="002060"/>
                </a:solidFill>
                <a:effectLst>
                  <a:outerShdw blurRad="38100" dist="38100" dir="2700000" algn="tl">
                    <a:srgbClr val="000000">
                      <a:alpha val="43137"/>
                    </a:srgbClr>
                  </a:outerShdw>
                </a:effectLst>
                <a:ea typeface="黑体" pitchFamily="49" charset="-122"/>
              </a:rPr>
              <a:t>剖析</a:t>
            </a:r>
            <a:r>
              <a:rPr lang="en-US" altLang="zh-CN" sz="2400" b="1" dirty="0" smtClean="0">
                <a:solidFill>
                  <a:srgbClr val="002060"/>
                </a:solidFill>
                <a:effectLst>
                  <a:outerShdw blurRad="38100" dist="38100" dir="2700000" algn="tl">
                    <a:srgbClr val="000000">
                      <a:alpha val="43137"/>
                    </a:srgbClr>
                  </a:outerShdw>
                </a:effectLst>
                <a:ea typeface="黑体" pitchFamily="49" charset="-122"/>
              </a:rPr>
              <a:t>】</a:t>
            </a:r>
            <a:r>
              <a:rPr lang="zh-CN" altLang="en-US" sz="2400" b="1" dirty="0" smtClean="0">
                <a:solidFill>
                  <a:srgbClr val="002060"/>
                </a:solidFill>
                <a:effectLst>
                  <a:outerShdw blurRad="38100" dist="38100" dir="2700000" algn="tl">
                    <a:srgbClr val="000000">
                      <a:alpha val="43137"/>
                    </a:srgbClr>
                  </a:outerShdw>
                </a:effectLst>
                <a:latin typeface="楷体_GB2312" pitchFamily="49" charset="-122"/>
                <a:ea typeface="楷体_GB2312" pitchFamily="49" charset="-122"/>
              </a:rPr>
              <a:t>本题考查考生探究文本中的某些问题，提出自己见解的能力及对作品进行个性化阅读和有创意的解读的能力，能力层级为 </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rPr>
              <a:t>F </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级。这类探究题一般包含四个要点：①文本中的人是怎样做的，②结合文本，对①进行说明；③现实中我们应该如何向文本</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中的人学习；</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④得出结论，只有这样做，才能像文本中的</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人一样，取得成功。值得注意的是，探究题不是随心所欲，应以文本为基础。</a:t>
            </a:r>
            <a:r>
              <a:rPr lang="zh-CN" altLang="en-US" sz="2400" b="1" dirty="0" smtClean="0">
                <a:solidFill>
                  <a:srgbClr val="002060"/>
                </a:solidFill>
                <a:effectLst>
                  <a:outerShdw blurRad="38100" dist="38100" dir="2700000" algn="tl">
                    <a:srgbClr val="000000">
                      <a:alpha val="43137"/>
                    </a:srgbClr>
                  </a:outerShdw>
                </a:effectLst>
                <a:latin typeface="宋体" pitchFamily="2" charset="-122"/>
                <a:ea typeface="楷体_GB2312" pitchFamily="49" charset="-122"/>
              </a:rPr>
              <a:t>“</a:t>
            </a:r>
            <a:r>
              <a:rPr lang="zh-CN" altLang="en-US" sz="2400" b="1" dirty="0" smtClean="0">
                <a:solidFill>
                  <a:srgbClr val="002060"/>
                </a:solidFill>
                <a:effectLst>
                  <a:outerShdw blurRad="38100" dist="38100" dir="2700000" algn="tl">
                    <a:srgbClr val="000000">
                      <a:alpha val="43137"/>
                    </a:srgbClr>
                  </a:outerShdw>
                </a:effectLst>
                <a:latin typeface="楷体_GB2312" pitchFamily="49" charset="-122"/>
                <a:ea typeface="楷体_GB2312" pitchFamily="49" charset="-122"/>
              </a:rPr>
              <a:t>结合原文</a:t>
            </a:r>
            <a:r>
              <a:rPr lang="zh-CN" altLang="en-US" sz="2400" b="1" dirty="0" smtClean="0">
                <a:solidFill>
                  <a:srgbClr val="002060"/>
                </a:solidFill>
                <a:effectLst>
                  <a:outerShdw blurRad="38100" dist="38100" dir="2700000" algn="tl">
                    <a:srgbClr val="000000">
                      <a:alpha val="43137"/>
                    </a:srgbClr>
                  </a:outerShdw>
                </a:effectLst>
                <a:latin typeface="宋体" pitchFamily="2" charset="-122"/>
                <a:ea typeface="楷体_GB2312" pitchFamily="49" charset="-122"/>
              </a:rPr>
              <a: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就是要求你提到的做法或观点，文本中一定有依据，甚至题干中已经有明确的要求</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如本题</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楷体_GB2312" pitchFamily="49" charset="-122"/>
              </a:rPr>
              <a:t>；你所联系的现实，也一定是文本中包含的，而且与你前文相适应的</a:t>
            </a:r>
            <a:r>
              <a:rPr lang="zh-CN" altLang="en-US" sz="2400" b="1" dirty="0" smtClean="0">
                <a:solidFill>
                  <a:srgbClr val="002060"/>
                </a:solidFill>
                <a:effectLst>
                  <a:outerShdw blurRad="38100" dist="38100" dir="2700000" algn="tl">
                    <a:srgbClr val="000000">
                      <a:alpha val="43137"/>
                    </a:srgbClr>
                  </a:outerShdw>
                </a:effectLst>
                <a:ea typeface="楷体_GB2312" pitchFamily="49" charset="-122"/>
              </a:rPr>
              <a:t>。</a:t>
            </a:r>
            <a:endParaRPr lang="zh-CN" altLang="en-US" sz="2400" b="1" dirty="0">
              <a:solidFill>
                <a:srgbClr val="002060"/>
              </a:solidFill>
              <a:effectLst>
                <a:outerShdw blurRad="38100" dist="38100" dir="2700000" algn="tl">
                  <a:srgbClr val="000000">
                    <a:alpha val="43137"/>
                  </a:srgbClr>
                </a:outerShdw>
              </a:effectLst>
              <a:ea typeface="楷体_GB2312" pitchFamily="49" charset="-122"/>
            </a:endParaRPr>
          </a:p>
        </p:txBody>
      </p:sp>
    </p:spTree>
    <p:extLst>
      <p:ext uri="{BB962C8B-B14F-4D97-AF65-F5344CB8AC3E}">
        <p14:creationId xmlns:p14="http://schemas.microsoft.com/office/powerpoint/2010/main" val="25985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ppt_x"/>
                                          </p:val>
                                        </p:tav>
                                        <p:tav tm="100000">
                                          <p:val>
                                            <p:strVal val="#ppt_x"/>
                                          </p:val>
                                        </p:tav>
                                      </p:tavLst>
                                    </p:anim>
                                    <p:anim calcmode="lin" valueType="num">
                                      <p:cBhvr additive="base">
                                        <p:cTn id="14"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8"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251520" y="260648"/>
            <a:ext cx="8640960" cy="582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sz="2400" b="1" dirty="0" smtClean="0">
                <a:solidFill>
                  <a:srgbClr val="0000FF"/>
                </a:solidFill>
                <a:ea typeface="黑体" pitchFamily="49" charset="-122"/>
              </a:rPr>
              <a:t>【</a:t>
            </a:r>
            <a:r>
              <a:rPr lang="zh-CN" altLang="en-US" sz="2400" b="1" dirty="0">
                <a:solidFill>
                  <a:srgbClr val="0000FF"/>
                </a:solidFill>
                <a:ea typeface="黑体" pitchFamily="49" charset="-122"/>
              </a:rPr>
              <a:t>答案</a:t>
            </a:r>
            <a:r>
              <a:rPr lang="en-US" altLang="zh-CN" sz="2400" b="1" dirty="0">
                <a:solidFill>
                  <a:srgbClr val="0000FF"/>
                </a:solidFill>
                <a:ea typeface="黑体" pitchFamily="49" charset="-122"/>
              </a:rPr>
              <a:t>】</a:t>
            </a:r>
            <a:r>
              <a:rPr lang="en-US" altLang="zh-CN" sz="2400" b="1" dirty="0">
                <a:solidFill>
                  <a:srgbClr val="FF0000"/>
                </a:solidFill>
                <a:latin typeface="Times New Roman" pitchFamily="18" charset="0"/>
              </a:rPr>
              <a:t>①</a:t>
            </a:r>
            <a:r>
              <a:rPr lang="zh-CN" altLang="en-US" sz="2400" b="1" dirty="0">
                <a:solidFill>
                  <a:srgbClr val="FF0000"/>
                </a:solidFill>
                <a:latin typeface="Times New Roman" pitchFamily="18" charset="0"/>
              </a:rPr>
              <a:t>一个人</a:t>
            </a:r>
            <a:r>
              <a:rPr lang="zh-CN" altLang="en-US" sz="2400" b="1" dirty="0">
                <a:solidFill>
                  <a:srgbClr val="FF0000"/>
                </a:solidFill>
                <a:latin typeface="楷体_GB2312" pitchFamily="49" charset="-122"/>
                <a:ea typeface="楷体_GB2312" pitchFamily="49" charset="-122"/>
              </a:rPr>
              <a:t>应该转益多师。罗兰在人生不同阶段有</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677"/>
              </a:lnSpc>
            </a:pPr>
            <a:r>
              <a:rPr lang="zh-CN" altLang="en-US" sz="2400" b="1" dirty="0">
                <a:solidFill>
                  <a:srgbClr val="FF0000"/>
                </a:solidFill>
                <a:latin typeface="楷体_GB2312" pitchFamily="49" charset="-122"/>
                <a:ea typeface="楷体_GB2312" pitchFamily="49" charset="-122"/>
              </a:rPr>
              <a:t>不同的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英雄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。莫扎特与贝多芬奠定了罗兰的艺术基础；莎</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702"/>
              </a:lnSpc>
            </a:pPr>
            <a:r>
              <a:rPr lang="zh-CN" altLang="en-US" sz="2400" b="1" dirty="0">
                <a:solidFill>
                  <a:srgbClr val="FF0000"/>
                </a:solidFill>
                <a:latin typeface="楷体_GB2312" pitchFamily="49" charset="-122"/>
                <a:ea typeface="楷体_GB2312" pitchFamily="49" charset="-122"/>
              </a:rPr>
              <a:t>士比亚拓展了罗兰的艺术世界；托尔斯泰为他树立了人生的榜</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677"/>
              </a:lnSpc>
            </a:pPr>
            <a:r>
              <a:rPr lang="zh-CN" altLang="en-US" sz="2400" b="1" dirty="0">
                <a:solidFill>
                  <a:srgbClr val="FF0000"/>
                </a:solidFill>
                <a:latin typeface="楷体_GB2312" pitchFamily="49" charset="-122"/>
                <a:ea typeface="楷体_GB2312" pitchFamily="49" charset="-122"/>
              </a:rPr>
              <a:t>样</a:t>
            </a:r>
            <a:r>
              <a:rPr lang="zh-CN" altLang="en-US" sz="2400" b="1" dirty="0" smtClean="0">
                <a:solidFill>
                  <a:srgbClr val="FF0000"/>
                </a:solidFill>
                <a:latin typeface="楷体_GB2312" pitchFamily="49" charset="-122"/>
                <a:ea typeface="楷体_GB2312" pitchFamily="49" charset="-122"/>
              </a:rPr>
              <a:t>。</a:t>
            </a:r>
            <a:endParaRPr lang="en-US" altLang="zh-CN" sz="2400" b="1" dirty="0" smtClean="0">
              <a:solidFill>
                <a:srgbClr val="FF0000"/>
              </a:solidFill>
              <a:latin typeface="楷体_GB2312" pitchFamily="49" charset="-122"/>
              <a:ea typeface="楷体_GB2312" pitchFamily="49" charset="-122"/>
            </a:endParaRPr>
          </a:p>
          <a:p>
            <a:pPr eaLnBrk="1" hangingPunct="1">
              <a:lnSpc>
                <a:spcPts val="2677"/>
              </a:lnSpc>
            </a:pPr>
            <a:r>
              <a:rPr lang="zh-CN" altLang="en-US" sz="2400" b="1" dirty="0" smtClean="0">
                <a:solidFill>
                  <a:srgbClr val="FF0000"/>
                </a:solidFill>
                <a:latin typeface="楷体_GB2312" pitchFamily="49" charset="-122"/>
                <a:ea typeface="楷体_GB2312" pitchFamily="49" charset="-122"/>
              </a:rPr>
              <a:t>②</a:t>
            </a:r>
            <a:r>
              <a:rPr lang="zh-CN" altLang="en-US" sz="2400" b="1" dirty="0">
                <a:solidFill>
                  <a:srgbClr val="FF0000"/>
                </a:solidFill>
                <a:latin typeface="楷体_GB2312" pitchFamily="49" charset="-122"/>
                <a:ea typeface="楷体_GB2312" pitchFamily="49" charset="-122"/>
              </a:rPr>
              <a:t>要选择真正的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英雄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。罗兰的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英雄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莫扎特、贝多</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702"/>
              </a:lnSpc>
            </a:pPr>
            <a:r>
              <a:rPr lang="zh-CN" altLang="en-US" sz="2400" b="1" dirty="0">
                <a:solidFill>
                  <a:srgbClr val="FF0000"/>
                </a:solidFill>
                <a:latin typeface="楷体_GB2312" pitchFamily="49" charset="-122"/>
                <a:ea typeface="楷体_GB2312" pitchFamily="49" charset="-122"/>
              </a:rPr>
              <a:t>芬、莎士比亚、托尔斯泰等都是世界性的先圣与时贤，是人类</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677"/>
              </a:lnSpc>
            </a:pPr>
            <a:r>
              <a:rPr lang="zh-CN" altLang="en-US" sz="2400" b="1" dirty="0">
                <a:solidFill>
                  <a:srgbClr val="FF0000"/>
                </a:solidFill>
                <a:latin typeface="楷体_GB2312" pitchFamily="49" charset="-122"/>
                <a:ea typeface="楷体_GB2312" pitchFamily="49" charset="-122"/>
              </a:rPr>
              <a:t>艺术史上的丰碑</a:t>
            </a:r>
            <a:r>
              <a:rPr lang="zh-CN" altLang="en-US" sz="2400" b="1" dirty="0" smtClean="0">
                <a:solidFill>
                  <a:srgbClr val="FF0000"/>
                </a:solidFill>
                <a:latin typeface="楷体_GB2312" pitchFamily="49" charset="-122"/>
                <a:ea typeface="楷体_GB2312" pitchFamily="49" charset="-122"/>
              </a:rPr>
              <a:t>。</a:t>
            </a:r>
            <a:endParaRPr lang="en-US" altLang="zh-CN" sz="2400" b="1" dirty="0" smtClean="0">
              <a:solidFill>
                <a:srgbClr val="FF0000"/>
              </a:solidFill>
              <a:latin typeface="楷体_GB2312" pitchFamily="49" charset="-122"/>
              <a:ea typeface="楷体_GB2312" pitchFamily="49" charset="-122"/>
            </a:endParaRPr>
          </a:p>
          <a:p>
            <a:pPr eaLnBrk="1" hangingPunct="1">
              <a:lnSpc>
                <a:spcPts val="2677"/>
              </a:lnSpc>
            </a:pPr>
            <a:r>
              <a:rPr lang="zh-CN" altLang="en-US" sz="2400" b="1" dirty="0" smtClean="0">
                <a:solidFill>
                  <a:srgbClr val="FF0000"/>
                </a:solidFill>
                <a:latin typeface="楷体_GB2312" pitchFamily="49" charset="-122"/>
                <a:ea typeface="楷体_GB2312" pitchFamily="49" charset="-122"/>
              </a:rPr>
              <a:t>③</a:t>
            </a:r>
            <a:r>
              <a:rPr lang="zh-CN" altLang="en-US" sz="2400" b="1" dirty="0">
                <a:solidFill>
                  <a:srgbClr val="FF0000"/>
                </a:solidFill>
                <a:latin typeface="楷体_GB2312" pitchFamily="49" charset="-122"/>
                <a:ea typeface="楷体_GB2312" pitchFamily="49" charset="-122"/>
              </a:rPr>
              <a:t>在</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英雄</a:t>
            </a:r>
            <a:r>
              <a:rPr lang="zh-CN" altLang="en-US" sz="2400" b="1" dirty="0">
                <a:solidFill>
                  <a:srgbClr val="FF0000"/>
                </a:solidFill>
                <a:latin typeface="宋体" pitchFamily="2" charset="-122"/>
                <a:ea typeface="楷体_GB2312" pitchFamily="49" charset="-122"/>
              </a:rPr>
              <a:t>”</a:t>
            </a:r>
            <a:r>
              <a:rPr lang="zh-CN" altLang="en-US" sz="2400" b="1" dirty="0">
                <a:solidFill>
                  <a:srgbClr val="FF0000"/>
                </a:solidFill>
                <a:latin typeface="楷体_GB2312" pitchFamily="49" charset="-122"/>
                <a:ea typeface="楷体_GB2312" pitchFamily="49" charset="-122"/>
              </a:rPr>
              <a:t>的影响下，自身还应不懈地努</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702"/>
              </a:lnSpc>
            </a:pPr>
            <a:r>
              <a:rPr lang="zh-CN" altLang="en-US" sz="2400" b="1" dirty="0">
                <a:solidFill>
                  <a:srgbClr val="FF0000"/>
                </a:solidFill>
                <a:latin typeface="楷体_GB2312" pitchFamily="49" charset="-122"/>
                <a:ea typeface="楷体_GB2312" pitchFamily="49" charset="-122"/>
              </a:rPr>
              <a:t>力。罗兰在坚持不懈并经尝种种精神的苦痛后，才逐步被世界</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677"/>
              </a:lnSpc>
            </a:pPr>
            <a:r>
              <a:rPr lang="zh-CN" altLang="en-US" sz="2400" b="1" dirty="0">
                <a:solidFill>
                  <a:srgbClr val="FF0000"/>
                </a:solidFill>
                <a:latin typeface="楷体_GB2312" pitchFamily="49" charset="-122"/>
                <a:ea typeface="楷体_GB2312" pitchFamily="49" charset="-122"/>
              </a:rPr>
              <a:t>认识与接受。</a:t>
            </a: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1010"/>
              </a:lnSpc>
            </a:pPr>
            <a:endParaRPr lang="zh-CN" altLang="en-US" sz="2400" b="1" dirty="0">
              <a:solidFill>
                <a:srgbClr val="FF0000"/>
              </a:solidFill>
              <a:latin typeface="楷体_GB2312" pitchFamily="49" charset="-122"/>
              <a:ea typeface="楷体_GB2312" pitchFamily="49" charset="-122"/>
            </a:endParaRPr>
          </a:p>
          <a:p>
            <a:pPr eaLnBrk="1" hangingPunct="1">
              <a:lnSpc>
                <a:spcPts val="2702"/>
              </a:lnSpc>
            </a:pPr>
            <a:r>
              <a:rPr lang="zh-CN" altLang="en-US" sz="2400" b="1" dirty="0">
                <a:solidFill>
                  <a:srgbClr val="FF0000"/>
                </a:solidFill>
                <a:latin typeface="楷体_GB2312" pitchFamily="49" charset="-122"/>
                <a:ea typeface="楷体_GB2312" pitchFamily="49" charset="-122"/>
              </a:rPr>
              <a:t>	联系现实略。</a:t>
            </a:r>
          </a:p>
        </p:txBody>
      </p:sp>
    </p:spTree>
    <p:extLst>
      <p:ext uri="{BB962C8B-B14F-4D97-AF65-F5344CB8AC3E}">
        <p14:creationId xmlns:p14="http://schemas.microsoft.com/office/powerpoint/2010/main" val="1111600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ppt_x"/>
                                          </p:val>
                                        </p:tav>
                                        <p:tav tm="100000">
                                          <p:val>
                                            <p:strVal val="#ppt_x"/>
                                          </p:val>
                                        </p:tav>
                                      </p:tavLst>
                                    </p:anim>
                                    <p:anim calcmode="lin" valueType="num">
                                      <p:cBhvr additive="base">
                                        <p:cTn id="8" dur="500" fill="hold"/>
                                        <p:tgtEl>
                                          <p:spTgt spid="175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251520" y="188640"/>
            <a:ext cx="1238552" cy="3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dirty="0">
                <a:solidFill>
                  <a:srgbClr val="000000"/>
                </a:solidFill>
                <a:ea typeface="黑体" pitchFamily="49" charset="-122"/>
              </a:rPr>
              <a:t>解题指津</a:t>
            </a:r>
          </a:p>
        </p:txBody>
      </p:sp>
      <p:sp>
        <p:nvSpPr>
          <p:cNvPr id="70660" name="Text Box 4"/>
          <p:cNvSpPr txBox="1">
            <a:spLocks noChangeArrowheads="1"/>
          </p:cNvSpPr>
          <p:nvPr/>
        </p:nvSpPr>
        <p:spPr bwMode="auto">
          <a:xfrm>
            <a:off x="539552" y="692696"/>
            <a:ext cx="2786743" cy="3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dirty="0">
                <a:solidFill>
                  <a:srgbClr val="000000"/>
                </a:solidFill>
                <a:ea typeface="黑体" pitchFamily="49" charset="-122"/>
              </a:rPr>
              <a:t>一、传记阅读的要点</a:t>
            </a:r>
          </a:p>
        </p:txBody>
      </p:sp>
      <p:sp>
        <p:nvSpPr>
          <p:cNvPr id="70661" name="Text Box 5"/>
          <p:cNvSpPr txBox="1">
            <a:spLocks noChangeArrowheads="1"/>
          </p:cNvSpPr>
          <p:nvPr/>
        </p:nvSpPr>
        <p:spPr bwMode="auto">
          <a:xfrm>
            <a:off x="566482" y="1494536"/>
            <a:ext cx="3406019" cy="3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en-US" altLang="zh-CN" sz="2400" dirty="0">
                <a:solidFill>
                  <a:srgbClr val="000000"/>
                </a:solidFill>
                <a:latin typeface="黑体" pitchFamily="49" charset="-122"/>
                <a:ea typeface="黑体" pitchFamily="49" charset="-122"/>
              </a:rPr>
              <a:t>(</a:t>
            </a:r>
            <a:r>
              <a:rPr lang="zh-CN" altLang="en-US" sz="2400" dirty="0">
                <a:solidFill>
                  <a:srgbClr val="000000"/>
                </a:solidFill>
                <a:latin typeface="黑体" pitchFamily="49" charset="-122"/>
                <a:ea typeface="黑体" pitchFamily="49" charset="-122"/>
              </a:rPr>
              <a:t>一</a:t>
            </a:r>
            <a:r>
              <a:rPr lang="en-US" altLang="zh-CN" sz="2400" dirty="0">
                <a:solidFill>
                  <a:srgbClr val="000000"/>
                </a:solidFill>
                <a:latin typeface="黑体" pitchFamily="49" charset="-122"/>
                <a:ea typeface="黑体" pitchFamily="49" charset="-122"/>
              </a:rPr>
              <a:t>)</a:t>
            </a:r>
            <a:r>
              <a:rPr lang="zh-CN" altLang="en-US" sz="2400" dirty="0">
                <a:solidFill>
                  <a:srgbClr val="000000"/>
                </a:solidFill>
                <a:latin typeface="黑体" pitchFamily="49" charset="-122"/>
                <a:ea typeface="黑体" pitchFamily="49" charset="-122"/>
              </a:rPr>
              <a:t>把握人物的精神面貌</a:t>
            </a:r>
          </a:p>
        </p:txBody>
      </p:sp>
      <p:sp>
        <p:nvSpPr>
          <p:cNvPr id="70662" name="Text Box 6"/>
          <p:cNvSpPr txBox="1">
            <a:spLocks noChangeArrowheads="1"/>
          </p:cNvSpPr>
          <p:nvPr/>
        </p:nvSpPr>
        <p:spPr bwMode="auto">
          <a:xfrm>
            <a:off x="492578" y="2420888"/>
            <a:ext cx="8309967" cy="15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传记是记载人物生平事迹的作品，一般是通过人物的具体</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言行展现他的</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思想、性格、道德、情操</a:t>
            </a:r>
            <a:r>
              <a:rPr lang="zh-CN" altLang="en-US" sz="2400" dirty="0">
                <a:solidFill>
                  <a:srgbClr val="000000"/>
                </a:solidFill>
                <a:latin typeface="Times New Roman" pitchFamily="18" charset="0"/>
              </a:rPr>
              <a:t>，表现出这个人的精神</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面貌。因此，把握人物的精神面貌，是传记阅读的关键一环。</a:t>
            </a:r>
          </a:p>
        </p:txBody>
      </p:sp>
      <p:sp>
        <p:nvSpPr>
          <p:cNvPr id="70663" name="Text Box 7"/>
          <p:cNvSpPr txBox="1">
            <a:spLocks noChangeArrowheads="1"/>
          </p:cNvSpPr>
          <p:nvPr/>
        </p:nvSpPr>
        <p:spPr bwMode="auto">
          <a:xfrm>
            <a:off x="985359" y="4859010"/>
            <a:ext cx="68336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dirty="0">
                <a:solidFill>
                  <a:srgbClr val="000000"/>
                </a:solidFill>
                <a:latin typeface="Times New Roman" pitchFamily="18" charset="0"/>
              </a:rPr>
              <a:t>把握</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人物的精神面貌</a:t>
            </a:r>
            <a:r>
              <a:rPr lang="zh-CN" altLang="en-US" sz="2400" dirty="0">
                <a:solidFill>
                  <a:srgbClr val="000000"/>
                </a:solidFill>
                <a:latin typeface="Times New Roman" pitchFamily="18" charset="0"/>
              </a:rPr>
              <a:t>可以从以下三个方面进行：</a:t>
            </a:r>
          </a:p>
        </p:txBody>
      </p:sp>
    </p:spTree>
    <p:extLst>
      <p:ext uri="{BB962C8B-B14F-4D97-AF65-F5344CB8AC3E}">
        <p14:creationId xmlns:p14="http://schemas.microsoft.com/office/powerpoint/2010/main" val="321712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ppt_x"/>
                                          </p:val>
                                        </p:tav>
                                        <p:tav tm="100000">
                                          <p:val>
                                            <p:strVal val="#ppt_x"/>
                                          </p:val>
                                        </p:tav>
                                      </p:tavLst>
                                    </p:anim>
                                    <p:anim calcmode="lin" valueType="num">
                                      <p:cBhvr additive="base">
                                        <p:cTn id="8" dur="500" fill="hold"/>
                                        <p:tgtEl>
                                          <p:spTgt spid="706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0"/>
                                        </p:tgtEl>
                                        <p:attrNameLst>
                                          <p:attrName>style.visibility</p:attrName>
                                        </p:attrNameLst>
                                      </p:cBhvr>
                                      <p:to>
                                        <p:strVal val="visible"/>
                                      </p:to>
                                    </p:set>
                                    <p:anim calcmode="lin" valueType="num">
                                      <p:cBhvr additive="base">
                                        <p:cTn id="13" dur="500" fill="hold"/>
                                        <p:tgtEl>
                                          <p:spTgt spid="70660"/>
                                        </p:tgtEl>
                                        <p:attrNameLst>
                                          <p:attrName>ppt_x</p:attrName>
                                        </p:attrNameLst>
                                      </p:cBhvr>
                                      <p:tavLst>
                                        <p:tav tm="0">
                                          <p:val>
                                            <p:strVal val="#ppt_x"/>
                                          </p:val>
                                        </p:tav>
                                        <p:tav tm="100000">
                                          <p:val>
                                            <p:strVal val="#ppt_x"/>
                                          </p:val>
                                        </p:tav>
                                      </p:tavLst>
                                    </p:anim>
                                    <p:anim calcmode="lin" valueType="num">
                                      <p:cBhvr additive="base">
                                        <p:cTn id="14"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61"/>
                                        </p:tgtEl>
                                        <p:attrNameLst>
                                          <p:attrName>style.visibility</p:attrName>
                                        </p:attrNameLst>
                                      </p:cBhvr>
                                      <p:to>
                                        <p:strVal val="visible"/>
                                      </p:to>
                                    </p:set>
                                    <p:anim calcmode="lin" valueType="num">
                                      <p:cBhvr additive="base">
                                        <p:cTn id="19" dur="500" fill="hold"/>
                                        <p:tgtEl>
                                          <p:spTgt spid="70661"/>
                                        </p:tgtEl>
                                        <p:attrNameLst>
                                          <p:attrName>ppt_x</p:attrName>
                                        </p:attrNameLst>
                                      </p:cBhvr>
                                      <p:tavLst>
                                        <p:tav tm="0">
                                          <p:val>
                                            <p:strVal val="#ppt_x"/>
                                          </p:val>
                                        </p:tav>
                                        <p:tav tm="100000">
                                          <p:val>
                                            <p:strVal val="#ppt_x"/>
                                          </p:val>
                                        </p:tav>
                                      </p:tavLst>
                                    </p:anim>
                                    <p:anim calcmode="lin" valueType="num">
                                      <p:cBhvr additive="base">
                                        <p:cTn id="20"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62"/>
                                        </p:tgtEl>
                                        <p:attrNameLst>
                                          <p:attrName>style.visibility</p:attrName>
                                        </p:attrNameLst>
                                      </p:cBhvr>
                                      <p:to>
                                        <p:strVal val="visible"/>
                                      </p:to>
                                    </p:set>
                                    <p:anim calcmode="lin" valueType="num">
                                      <p:cBhvr additive="base">
                                        <p:cTn id="25" dur="500" fill="hold"/>
                                        <p:tgtEl>
                                          <p:spTgt spid="70662"/>
                                        </p:tgtEl>
                                        <p:attrNameLst>
                                          <p:attrName>ppt_x</p:attrName>
                                        </p:attrNameLst>
                                      </p:cBhvr>
                                      <p:tavLst>
                                        <p:tav tm="0">
                                          <p:val>
                                            <p:strVal val="#ppt_x"/>
                                          </p:val>
                                        </p:tav>
                                        <p:tav tm="100000">
                                          <p:val>
                                            <p:strVal val="#ppt_x"/>
                                          </p:val>
                                        </p:tav>
                                      </p:tavLst>
                                    </p:anim>
                                    <p:anim calcmode="lin" valueType="num">
                                      <p:cBhvr additive="base">
                                        <p:cTn id="26"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63"/>
                                        </p:tgtEl>
                                        <p:attrNameLst>
                                          <p:attrName>style.visibility</p:attrName>
                                        </p:attrNameLst>
                                      </p:cBhvr>
                                      <p:to>
                                        <p:strVal val="visible"/>
                                      </p:to>
                                    </p:set>
                                    <p:anim calcmode="lin" valueType="num">
                                      <p:cBhvr additive="base">
                                        <p:cTn id="31" dur="500" fill="hold"/>
                                        <p:tgtEl>
                                          <p:spTgt spid="70663"/>
                                        </p:tgtEl>
                                        <p:attrNameLst>
                                          <p:attrName>ppt_x</p:attrName>
                                        </p:attrNameLst>
                                      </p:cBhvr>
                                      <p:tavLst>
                                        <p:tav tm="0">
                                          <p:val>
                                            <p:strVal val="#ppt_x"/>
                                          </p:val>
                                        </p:tav>
                                        <p:tav tm="100000">
                                          <p:val>
                                            <p:strVal val="#ppt_x"/>
                                          </p:val>
                                        </p:tav>
                                      </p:tavLst>
                                    </p:anim>
                                    <p:anim calcmode="lin" valueType="num">
                                      <p:cBhvr additive="base">
                                        <p:cTn id="32" dur="500" fill="hold"/>
                                        <p:tgtEl>
                                          <p:spTgt spid="70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60" grpId="0"/>
      <p:bldP spid="70661" grpId="0"/>
      <p:bldP spid="70662" grpId="0"/>
      <p:bldP spid="706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36962" y="3429000"/>
            <a:ext cx="8617744" cy="302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dirty="0"/>
              <a:t>	</a:t>
            </a: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	第二，抓住人物本质，</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从环境中</a:t>
            </a:r>
            <a:r>
              <a:rPr lang="zh-CN" altLang="en-US" sz="2400" dirty="0">
                <a:solidFill>
                  <a:srgbClr val="000000"/>
                </a:solidFill>
                <a:latin typeface="Times New Roman" pitchFamily="18" charset="0"/>
              </a:rPr>
              <a:t>把握人物的精神面貌。任何</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人的思想和行动都受到一定的社会关系的制约，人物传记就是要</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写出一定的社会关系造就了一定的人，而这个人又怎样对当时的</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社会关系产生一定的影响。因而，阅读人物传记，必须从人物所</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处的</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历史环境与时代背景</a:t>
            </a:r>
            <a:r>
              <a:rPr lang="zh-CN" altLang="en-US" sz="2400" dirty="0">
                <a:solidFill>
                  <a:srgbClr val="000000"/>
                </a:solidFill>
                <a:latin typeface="Times New Roman" pitchFamily="18" charset="0"/>
              </a:rPr>
              <a:t>出发，论其世知其人，才能准确把握人</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物的精神面貌。</a:t>
            </a:r>
          </a:p>
        </p:txBody>
      </p:sp>
      <p:sp>
        <p:nvSpPr>
          <p:cNvPr id="2" name="矩形 1"/>
          <p:cNvSpPr/>
          <p:nvPr/>
        </p:nvSpPr>
        <p:spPr>
          <a:xfrm>
            <a:off x="211256" y="116632"/>
            <a:ext cx="8897248" cy="3416320"/>
          </a:xfrm>
          <a:prstGeom prst="rect">
            <a:avLst/>
          </a:prstGeom>
        </p:spPr>
        <p:txBody>
          <a:bodyPr wrap="square">
            <a:spAutoFit/>
          </a:bodyPr>
          <a:lstStyle/>
          <a:p>
            <a:pPr>
              <a:lnSpc>
                <a:spcPct val="150000"/>
              </a:lnSpc>
            </a:pPr>
            <a:r>
              <a:rPr lang="zh-CN" altLang="en-US" sz="2400" dirty="0">
                <a:solidFill>
                  <a:srgbClr val="000000"/>
                </a:solidFill>
                <a:latin typeface="Times New Roman" pitchFamily="18" charset="0"/>
              </a:rPr>
              <a:t>第一，人物的精神面貌贯穿于传记作品的始终。阅读记载</a:t>
            </a:r>
            <a:r>
              <a:rPr lang="zh-CN" altLang="en-US" sz="2400" dirty="0" smtClean="0">
                <a:solidFill>
                  <a:srgbClr val="000000"/>
                </a:solidFill>
                <a:latin typeface="Times New Roman" pitchFamily="18" charset="0"/>
              </a:rPr>
              <a:t>人</a:t>
            </a:r>
            <a:endParaRPr lang="zh-CN" altLang="en-US" sz="2400" dirty="0">
              <a:solidFill>
                <a:srgbClr val="000000"/>
              </a:solidFill>
              <a:latin typeface="Times New Roman" pitchFamily="18" charset="0"/>
            </a:endParaRPr>
          </a:p>
          <a:p>
            <a:pPr>
              <a:lnSpc>
                <a:spcPct val="150000"/>
              </a:lnSpc>
            </a:pPr>
            <a:r>
              <a:rPr lang="zh-CN" altLang="en-US" sz="2400" dirty="0">
                <a:solidFill>
                  <a:srgbClr val="000000"/>
                </a:solidFill>
                <a:latin typeface="Times New Roman" pitchFamily="18" charset="0"/>
              </a:rPr>
              <a:t>物生平事迹的传记，应该明白</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人物是主体</a:t>
            </a:r>
            <a:r>
              <a:rPr lang="zh-CN" altLang="en-US" sz="2400" dirty="0">
                <a:solidFill>
                  <a:srgbClr val="000000"/>
                </a:solidFill>
                <a:latin typeface="Times New Roman" pitchFamily="18" charset="0"/>
              </a:rPr>
              <a:t>，而</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事迹、经历</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rPr>
              <a:t>不过是具体</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描述人物精神面貌的材料</a:t>
            </a:r>
            <a:r>
              <a:rPr lang="zh-CN" altLang="en-US" sz="2400" dirty="0">
                <a:solidFill>
                  <a:srgbClr val="000000"/>
                </a:solidFill>
                <a:latin typeface="Times New Roman" pitchFamily="18" charset="0"/>
              </a:rPr>
              <a:t>罢了。传记写人物，其方法有二</a:t>
            </a:r>
            <a:r>
              <a:rPr lang="zh-CN" altLang="en-US" sz="2400" dirty="0" smtClean="0">
                <a:solidFill>
                  <a:srgbClr val="000000"/>
                </a:solidFill>
                <a:latin typeface="Times New Roman" pitchFamily="18" charset="0"/>
              </a:rPr>
              <a:t>：一</a:t>
            </a:r>
            <a:r>
              <a:rPr lang="zh-CN" altLang="en-US" sz="2400" dirty="0">
                <a:solidFill>
                  <a:srgbClr val="000000"/>
                </a:solidFill>
                <a:latin typeface="Times New Roman" pitchFamily="18" charset="0"/>
              </a:rPr>
              <a:t>是从</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人物出发</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写事件</a:t>
            </a:r>
            <a:r>
              <a:rPr lang="zh-CN" altLang="en-US" sz="2400" dirty="0">
                <a:solidFill>
                  <a:srgbClr val="000000"/>
                </a:solidFill>
                <a:latin typeface="Times New Roman" pitchFamily="18" charset="0"/>
              </a:rPr>
              <a:t>，即以人物思想的发展串联事件的发展</a:t>
            </a:r>
            <a:r>
              <a:rPr lang="zh-CN" altLang="en-US" sz="2400" dirty="0" smtClean="0">
                <a:solidFill>
                  <a:srgbClr val="000000"/>
                </a:solidFill>
                <a:latin typeface="Times New Roman" pitchFamily="18" charset="0"/>
              </a:rPr>
              <a:t>；二</a:t>
            </a:r>
            <a:r>
              <a:rPr lang="zh-CN" altLang="en-US" sz="2400" dirty="0">
                <a:solidFill>
                  <a:srgbClr val="000000"/>
                </a:solidFill>
                <a:latin typeface="Times New Roman" pitchFamily="18" charset="0"/>
              </a:rPr>
              <a:t>是</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从事件出发</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写人物</a:t>
            </a:r>
            <a:r>
              <a:rPr lang="zh-CN" altLang="en-US" sz="2400" dirty="0">
                <a:solidFill>
                  <a:srgbClr val="000000"/>
                </a:solidFill>
                <a:latin typeface="Times New Roman" pitchFamily="18" charset="0"/>
              </a:rPr>
              <a:t>，即以事件的发展来展示人物思想的</a:t>
            </a:r>
            <a:r>
              <a:rPr lang="zh-CN" altLang="en-US" sz="2400" dirty="0" smtClean="0">
                <a:solidFill>
                  <a:srgbClr val="000000"/>
                </a:solidFill>
                <a:latin typeface="Times New Roman" pitchFamily="18" charset="0"/>
              </a:rPr>
              <a:t>发展</a:t>
            </a:r>
            <a:r>
              <a:rPr lang="zh-CN" altLang="en-US" sz="2400" dirty="0">
                <a:solidFill>
                  <a:srgbClr val="000000"/>
                </a:solidFill>
                <a:latin typeface="Times New Roman" pitchFamily="18" charset="0"/>
              </a:rPr>
              <a:t>。这两种写法不是截然分开的，而是相辅相成，有机统一的。</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26586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2"/>
                                        </p:tgtEl>
                                        <p:attrNameLst>
                                          <p:attrName>style.visibility</p:attrName>
                                        </p:attrNameLst>
                                      </p:cBhvr>
                                      <p:to>
                                        <p:strVal val="visible"/>
                                      </p:to>
                                    </p:set>
                                    <p:anim calcmode="lin" valueType="num">
                                      <p:cBhvr additive="base">
                                        <p:cTn id="13" dur="500" fill="hold"/>
                                        <p:tgtEl>
                                          <p:spTgt spid="71682"/>
                                        </p:tgtEl>
                                        <p:attrNameLst>
                                          <p:attrName>ppt_x</p:attrName>
                                        </p:attrNameLst>
                                      </p:cBhvr>
                                      <p:tavLst>
                                        <p:tav tm="0">
                                          <p:val>
                                            <p:strVal val="#ppt_x"/>
                                          </p:val>
                                        </p:tav>
                                        <p:tav tm="100000">
                                          <p:val>
                                            <p:strVal val="#ppt_x"/>
                                          </p:val>
                                        </p:tav>
                                      </p:tavLst>
                                    </p:anim>
                                    <p:anim calcmode="lin" valueType="num">
                                      <p:cBhvr additive="base">
                                        <p:cTn id="14"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66083" y="1052736"/>
            <a:ext cx="830996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第三，把握作品中</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作者</a:t>
            </a:r>
            <a:r>
              <a:rPr lang="zh-CN" altLang="en-US" sz="2400" dirty="0">
                <a:solidFill>
                  <a:srgbClr val="000000"/>
                </a:solidFill>
                <a:latin typeface="Times New Roman" pitchFamily="18" charset="0"/>
              </a:rPr>
              <a:t>对人物的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态度和评价</a:t>
            </a:r>
            <a:r>
              <a:rPr lang="zh-CN" altLang="en-US" sz="2400" dirty="0">
                <a:solidFill>
                  <a:srgbClr val="000000"/>
                </a:solidFill>
                <a:latin typeface="Times New Roman" pitchFamily="18" charset="0"/>
              </a:rPr>
              <a:t>。历史是绚丽</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多彩的万花筒，历史人物有其复杂性。在错综复杂的历史条件</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下，大量的历史人物功过掺和，瑕瑜互见。有的人功大于过，</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有的人过大于功。作者在写作时，要尊重事实，尊重历史，对</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历史人物进行全面的研究，具体分析，一分为二地看待人物的</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好与坏、功与过。把握人物的精神面貌，也要看作者在作品中</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反映出的对人物的态度和评价。</a:t>
            </a:r>
          </a:p>
        </p:txBody>
      </p:sp>
    </p:spTree>
    <p:extLst>
      <p:ext uri="{BB962C8B-B14F-4D97-AF65-F5344CB8AC3E}">
        <p14:creationId xmlns:p14="http://schemas.microsoft.com/office/powerpoint/2010/main" val="60359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ppt_x"/>
                                          </p:val>
                                        </p:tav>
                                        <p:tav tm="100000">
                                          <p:val>
                                            <p:strVal val="#ppt_x"/>
                                          </p:val>
                                        </p:tav>
                                      </p:tavLst>
                                    </p:anim>
                                    <p:anim calcmode="lin" valueType="num">
                                      <p:cBhvr additive="base">
                                        <p:cTn id="8" dur="500" fill="hold"/>
                                        <p:tgtEl>
                                          <p:spTgt spid="72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67544" y="433704"/>
            <a:ext cx="3831177"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dirty="0">
                <a:solidFill>
                  <a:srgbClr val="000000"/>
                </a:solidFill>
                <a:latin typeface="Times New Roman" pitchFamily="18" charset="0"/>
              </a:rPr>
              <a:t>(</a:t>
            </a:r>
            <a:r>
              <a:rPr lang="zh-CN" altLang="en-US" sz="2800" dirty="0">
                <a:solidFill>
                  <a:srgbClr val="000000"/>
                </a:solidFill>
                <a:latin typeface="黑体" pitchFamily="49" charset="-122"/>
                <a:ea typeface="黑体" pitchFamily="49" charset="-122"/>
              </a:rPr>
              <a:t>二</a:t>
            </a:r>
            <a:r>
              <a:rPr lang="en-US" altLang="zh-CN" sz="2800" dirty="0">
                <a:solidFill>
                  <a:srgbClr val="000000"/>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把握</a:t>
            </a:r>
            <a:r>
              <a:rPr lang="zh-CN" altLang="en-US" sz="2800" dirty="0">
                <a:solidFill>
                  <a:srgbClr val="000000"/>
                </a:solidFill>
                <a:ea typeface="黑体" pitchFamily="49" charset="-122"/>
              </a:rPr>
              <a:t>传记作品的结构</a:t>
            </a:r>
          </a:p>
        </p:txBody>
      </p:sp>
      <p:sp>
        <p:nvSpPr>
          <p:cNvPr id="73731" name="Text Box 3"/>
          <p:cNvSpPr txBox="1">
            <a:spLocks noChangeArrowheads="1"/>
          </p:cNvSpPr>
          <p:nvPr/>
        </p:nvSpPr>
        <p:spPr bwMode="auto">
          <a:xfrm>
            <a:off x="366083" y="1124744"/>
            <a:ext cx="8309967" cy="241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传记的结构，一般采用</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时间顺序</a:t>
            </a:r>
            <a:r>
              <a:rPr lang="zh-CN" altLang="en-US" sz="2400" dirty="0">
                <a:solidFill>
                  <a:srgbClr val="000000"/>
                </a:solidFill>
                <a:latin typeface="Times New Roman" pitchFamily="18" charset="0"/>
              </a:rPr>
              <a:t>。因为这种结构方式能清</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晰地反映人物的发展规律，反映其</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成长、发展、成熟、死亡</a:t>
            </a:r>
            <a:r>
              <a:rPr lang="zh-CN" altLang="en-US" sz="2400" dirty="0">
                <a:solidFill>
                  <a:srgbClr val="000000"/>
                </a:solidFill>
                <a:latin typeface="Times New Roman" pitchFamily="18" charset="0"/>
              </a:rPr>
              <a:t>的</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69"/>
              </a:lnSpc>
            </a:pPr>
            <a:r>
              <a:rPr lang="zh-CN" altLang="en-US" sz="2400" dirty="0">
                <a:solidFill>
                  <a:srgbClr val="000000"/>
                </a:solidFill>
                <a:latin typeface="Times New Roman" pitchFamily="18" charset="0"/>
              </a:rPr>
              <a:t>自然顺序。根据人物发展的过程来安排传记的结构，人物的成</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长、发展、成熟、死亡及其所作所为的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前因后果、来龙去脉</a:t>
            </a:r>
            <a:r>
              <a:rPr lang="zh-CN" altLang="en-US" sz="2400" dirty="0">
                <a:solidFill>
                  <a:srgbClr val="000000"/>
                </a:solidFill>
                <a:latin typeface="Times New Roman" pitchFamily="18" charset="0"/>
              </a:rPr>
              <a:t>就</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清楚了。</a:t>
            </a:r>
          </a:p>
        </p:txBody>
      </p:sp>
      <p:sp>
        <p:nvSpPr>
          <p:cNvPr id="73732" name="Text Box 4"/>
          <p:cNvSpPr txBox="1">
            <a:spLocks noChangeArrowheads="1"/>
          </p:cNvSpPr>
          <p:nvPr/>
        </p:nvSpPr>
        <p:spPr bwMode="auto">
          <a:xfrm>
            <a:off x="366083" y="3856333"/>
            <a:ext cx="8617744" cy="241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以时间顺序为线索来组织材料，是安排传记结构最好的写</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法。在这种写法中，叙述方式中的</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顺叙</a:t>
            </a:r>
            <a:r>
              <a:rPr lang="zh-CN" altLang="en-US" sz="2400" dirty="0">
                <a:solidFill>
                  <a:srgbClr val="000000"/>
                </a:solidFill>
                <a:latin typeface="Times New Roman" pitchFamily="18" charset="0"/>
              </a:rPr>
              <a:t>最佳。顺叙是依照人物</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69"/>
              </a:lnSpc>
            </a:pPr>
            <a:r>
              <a:rPr lang="zh-CN" altLang="en-US" sz="2400" dirty="0">
                <a:solidFill>
                  <a:srgbClr val="000000"/>
                </a:solidFill>
                <a:latin typeface="Times New Roman" pitchFamily="18" charset="0"/>
              </a:rPr>
              <a:t>的经历或事件发生、发展的先后顺序进行的述说，其好处是容</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易做到</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线索清楚，层次分明</a:t>
            </a:r>
            <a:r>
              <a:rPr lang="zh-CN" altLang="en-US" sz="2400" dirty="0">
                <a:solidFill>
                  <a:srgbClr val="000000"/>
                </a:solidFill>
                <a:latin typeface="Times New Roman" pitchFamily="18" charset="0"/>
              </a:rPr>
              <a:t>，</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合乎读者认识人物、事物的习惯</a:t>
            </a:r>
            <a:r>
              <a:rPr lang="zh-CN" altLang="en-US" sz="2400" dirty="0">
                <a:solidFill>
                  <a:srgbClr val="000000"/>
                </a:solidFill>
                <a:latin typeface="Times New Roman" pitchFamily="18" charset="0"/>
              </a:rPr>
              <a:t>，</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69"/>
              </a:lnSpc>
            </a:pPr>
            <a:r>
              <a:rPr lang="zh-CN" altLang="en-US" sz="2400" dirty="0">
                <a:solidFill>
                  <a:srgbClr val="000000"/>
                </a:solidFill>
                <a:latin typeface="Times New Roman" pitchFamily="18" charset="0"/>
              </a:rPr>
              <a:t>便于掌握人物、事物发展变化的来龙去脉。</a:t>
            </a:r>
          </a:p>
        </p:txBody>
      </p:sp>
    </p:spTree>
    <p:extLst>
      <p:ext uri="{BB962C8B-B14F-4D97-AF65-F5344CB8AC3E}">
        <p14:creationId xmlns:p14="http://schemas.microsoft.com/office/powerpoint/2010/main" val="43469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ppt_x"/>
                                          </p:val>
                                        </p:tav>
                                        <p:tav tm="100000">
                                          <p:val>
                                            <p:strVal val="#ppt_x"/>
                                          </p:val>
                                        </p:tav>
                                      </p:tavLst>
                                    </p:anim>
                                    <p:anim calcmode="lin" valueType="num">
                                      <p:cBhvr additive="base">
                                        <p:cTn id="8"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1"/>
                                        </p:tgtEl>
                                        <p:attrNameLst>
                                          <p:attrName>style.visibility</p:attrName>
                                        </p:attrNameLst>
                                      </p:cBhvr>
                                      <p:to>
                                        <p:strVal val="visible"/>
                                      </p:to>
                                    </p:set>
                                    <p:anim calcmode="lin" valueType="num">
                                      <p:cBhvr additive="base">
                                        <p:cTn id="13" dur="500" fill="hold"/>
                                        <p:tgtEl>
                                          <p:spTgt spid="73731"/>
                                        </p:tgtEl>
                                        <p:attrNameLst>
                                          <p:attrName>ppt_x</p:attrName>
                                        </p:attrNameLst>
                                      </p:cBhvr>
                                      <p:tavLst>
                                        <p:tav tm="0">
                                          <p:val>
                                            <p:strVal val="#ppt_x"/>
                                          </p:val>
                                        </p:tav>
                                        <p:tav tm="100000">
                                          <p:val>
                                            <p:strVal val="#ppt_x"/>
                                          </p:val>
                                        </p:tav>
                                      </p:tavLst>
                                    </p:anim>
                                    <p:anim calcmode="lin" valueType="num">
                                      <p:cBhvr additive="base">
                                        <p:cTn id="14" dur="5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2"/>
                                        </p:tgtEl>
                                        <p:attrNameLst>
                                          <p:attrName>style.visibility</p:attrName>
                                        </p:attrNameLst>
                                      </p:cBhvr>
                                      <p:to>
                                        <p:strVal val="visible"/>
                                      </p:to>
                                    </p:set>
                                    <p:anim calcmode="lin" valueType="num">
                                      <p:cBhvr additive="base">
                                        <p:cTn id="19" dur="500" fill="hold"/>
                                        <p:tgtEl>
                                          <p:spTgt spid="73732"/>
                                        </p:tgtEl>
                                        <p:attrNameLst>
                                          <p:attrName>ppt_x</p:attrName>
                                        </p:attrNameLst>
                                      </p:cBhvr>
                                      <p:tavLst>
                                        <p:tav tm="0">
                                          <p:val>
                                            <p:strVal val="#ppt_x"/>
                                          </p:val>
                                        </p:tav>
                                        <p:tav tm="100000">
                                          <p:val>
                                            <p:strVal val="#ppt_x"/>
                                          </p:val>
                                        </p:tav>
                                      </p:tavLst>
                                    </p:anim>
                                    <p:anim calcmode="lin" valueType="num">
                                      <p:cBhvr additive="base">
                                        <p:cTn id="20"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66083" y="476672"/>
            <a:ext cx="8617744" cy="188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按照这种结构方式和叙述顺序，传记开头要写的内容，一</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69"/>
              </a:lnSpc>
            </a:pPr>
            <a:r>
              <a:rPr lang="zh-CN" altLang="en-US" sz="2400" dirty="0">
                <a:solidFill>
                  <a:srgbClr val="000000"/>
                </a:solidFill>
                <a:latin typeface="Times New Roman" pitchFamily="18" charset="0"/>
              </a:rPr>
              <a:t>般是介绍人物的出身、环境等情况。接着要写的是人物的成长、</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修养等情况，人物从事工作、斗争的经历与事迹是传记的重点。</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69"/>
              </a:lnSpc>
            </a:pPr>
            <a:r>
              <a:rPr lang="zh-CN" altLang="en-US" sz="2400" dirty="0">
                <a:solidFill>
                  <a:srgbClr val="000000"/>
                </a:solidFill>
                <a:latin typeface="Times New Roman" pitchFamily="18" charset="0"/>
              </a:rPr>
              <a:t>最后要写的是人物之死及其影响。</a:t>
            </a:r>
          </a:p>
        </p:txBody>
      </p:sp>
      <p:sp>
        <p:nvSpPr>
          <p:cNvPr id="74755" name="Text Box 3"/>
          <p:cNvSpPr txBox="1">
            <a:spLocks noChangeArrowheads="1"/>
          </p:cNvSpPr>
          <p:nvPr/>
        </p:nvSpPr>
        <p:spPr bwMode="auto">
          <a:xfrm>
            <a:off x="611560" y="2671734"/>
            <a:ext cx="2753959"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dirty="0">
                <a:solidFill>
                  <a:srgbClr val="000000"/>
                </a:solidFill>
                <a:latin typeface="Times New Roman" pitchFamily="18" charset="0"/>
              </a:rPr>
              <a:t>(</a:t>
            </a:r>
            <a:r>
              <a:rPr lang="zh-CN" altLang="en-US" sz="2800" dirty="0">
                <a:solidFill>
                  <a:srgbClr val="000000"/>
                </a:solidFill>
                <a:latin typeface="黑体" pitchFamily="49" charset="-122"/>
                <a:ea typeface="黑体" pitchFamily="49" charset="-122"/>
              </a:rPr>
              <a:t>三</a:t>
            </a:r>
            <a:r>
              <a:rPr lang="en-US" altLang="zh-CN" sz="2800" dirty="0">
                <a:solidFill>
                  <a:srgbClr val="000000"/>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把握</a:t>
            </a:r>
            <a:r>
              <a:rPr lang="zh-CN" altLang="en-US" sz="2800" dirty="0">
                <a:solidFill>
                  <a:srgbClr val="000000"/>
                </a:solidFill>
                <a:ea typeface="黑体" pitchFamily="49" charset="-122"/>
              </a:rPr>
              <a:t>语言特色</a:t>
            </a:r>
          </a:p>
        </p:txBody>
      </p:sp>
      <p:sp>
        <p:nvSpPr>
          <p:cNvPr id="74756" name="Text Box 4"/>
          <p:cNvSpPr txBox="1">
            <a:spLocks noChangeArrowheads="1"/>
          </p:cNvSpPr>
          <p:nvPr/>
        </p:nvSpPr>
        <p:spPr bwMode="auto">
          <a:xfrm>
            <a:off x="366083" y="3518923"/>
            <a:ext cx="8309967" cy="241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首先明确传记的类别，了解不同类别的传记具有的不同特</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69"/>
              </a:lnSpc>
            </a:pPr>
            <a:r>
              <a:rPr lang="zh-CN" altLang="en-US" sz="2400" dirty="0">
                <a:solidFill>
                  <a:srgbClr val="000000"/>
                </a:solidFill>
                <a:latin typeface="Times New Roman" pitchFamily="18" charset="0"/>
              </a:rPr>
              <a:t>点。在此基础上，再结合具体文本加以辨别分析。如，</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自传</a:t>
            </a:r>
            <a:r>
              <a:rPr lang="zh-CN" altLang="en-US" sz="2400" dirty="0">
                <a:solidFill>
                  <a:srgbClr val="000000"/>
                </a:solidFill>
                <a:latin typeface="Times New Roman" pitchFamily="18" charset="0"/>
              </a:rPr>
              <a:t>采</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081"/>
              </a:lnSpc>
            </a:pPr>
            <a:r>
              <a:rPr lang="zh-CN" altLang="en-US" sz="2400" dirty="0">
                <a:solidFill>
                  <a:srgbClr val="000000"/>
                </a:solidFill>
                <a:latin typeface="Times New Roman" pitchFamily="18" charset="0"/>
              </a:rPr>
              <a:t>用</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第一人称，语言或幽默调侃或自然亲切，通常以记叙为主，</a:t>
            </a: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3069"/>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兼有描写抒情</a:t>
            </a:r>
            <a:r>
              <a:rPr lang="zh-CN" altLang="en-US" sz="2400" dirty="0">
                <a:solidFill>
                  <a:srgbClr val="000000"/>
                </a:solidFill>
                <a:latin typeface="Times New Roman"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他传</a:t>
            </a:r>
            <a:r>
              <a:rPr lang="zh-CN" altLang="en-US" sz="2400" dirty="0">
                <a:solidFill>
                  <a:srgbClr val="000000"/>
                </a:solidFill>
                <a:latin typeface="Times New Roman" pitchFamily="18" charset="0"/>
              </a:rPr>
              <a:t>采用</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第三人称</a:t>
            </a:r>
            <a:r>
              <a:rPr lang="zh-CN" altLang="en-US" sz="2400" dirty="0">
                <a:solidFill>
                  <a:srgbClr val="000000"/>
                </a:solidFill>
                <a:latin typeface="Times New Roman" pitchFamily="18" charset="0"/>
              </a:rPr>
              <a:t>，</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语言或朴实自然或文采斐</a:t>
            </a:r>
          </a:p>
          <a:p>
            <a:pPr eaLnBrk="1" hangingPunct="1">
              <a:lnSpc>
                <a:spcPts val="1010"/>
              </a:lnSpc>
            </a:pPr>
            <a:endParaRPr lang="zh-CN" altLang="en-US" sz="2400" b="1" dirty="0">
              <a:solidFill>
                <a:srgbClr val="0070C0"/>
              </a:solidFill>
              <a:effectLst>
                <a:outerShdw blurRad="38100" dist="38100" dir="2700000" algn="tl">
                  <a:srgbClr val="000000">
                    <a:alpha val="43137"/>
                  </a:srgbClr>
                </a:outerShdw>
              </a:effectLst>
              <a:latin typeface="Times New Roman" pitchFamily="18" charset="0"/>
            </a:endParaRPr>
          </a:p>
          <a:p>
            <a:pPr eaLnBrk="1" hangingPunct="1">
              <a:lnSpc>
                <a:spcPts val="3081"/>
              </a:lnSpc>
            </a:pPr>
            <a:r>
              <a:rPr lang="zh-CN" altLang="en-US" sz="2400" b="1" dirty="0">
                <a:solidFill>
                  <a:srgbClr val="0070C0"/>
                </a:solidFill>
                <a:effectLst>
                  <a:outerShdw blurRad="38100" dist="38100" dir="2700000" algn="tl">
                    <a:srgbClr val="000000">
                      <a:alpha val="43137"/>
                    </a:srgbClr>
                  </a:outerShdw>
                </a:effectLst>
                <a:latin typeface="Times New Roman" pitchFamily="18" charset="0"/>
              </a:rPr>
              <a:t>然</a:t>
            </a:r>
            <a:r>
              <a:rPr lang="zh-CN" altLang="en-US" sz="2400" dirty="0">
                <a:solidFill>
                  <a:srgbClr val="000000"/>
                </a:solidFill>
                <a:latin typeface="Times New Roman" pitchFamily="18" charset="0"/>
              </a:rPr>
              <a:t>。</a:t>
            </a:r>
          </a:p>
        </p:txBody>
      </p:sp>
    </p:spTree>
    <p:extLst>
      <p:ext uri="{BB962C8B-B14F-4D97-AF65-F5344CB8AC3E}">
        <p14:creationId xmlns:p14="http://schemas.microsoft.com/office/powerpoint/2010/main" val="28655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ppt_x"/>
                                          </p:val>
                                        </p:tav>
                                        <p:tav tm="100000">
                                          <p:val>
                                            <p:strVal val="#ppt_x"/>
                                          </p:val>
                                        </p:tav>
                                      </p:tavLst>
                                    </p:anim>
                                    <p:anim calcmode="lin" valueType="num">
                                      <p:cBhvr additive="base">
                                        <p:cTn id="8" dur="500" fill="hold"/>
                                        <p:tgtEl>
                                          <p:spTgt spid="747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additive="base">
                                        <p:cTn id="13" dur="500" fill="hold"/>
                                        <p:tgtEl>
                                          <p:spTgt spid="74755"/>
                                        </p:tgtEl>
                                        <p:attrNameLst>
                                          <p:attrName>ppt_x</p:attrName>
                                        </p:attrNameLst>
                                      </p:cBhvr>
                                      <p:tavLst>
                                        <p:tav tm="0">
                                          <p:val>
                                            <p:strVal val="#ppt_x"/>
                                          </p:val>
                                        </p:tav>
                                        <p:tav tm="100000">
                                          <p:val>
                                            <p:strVal val="#ppt_x"/>
                                          </p:val>
                                        </p:tav>
                                      </p:tavLst>
                                    </p:anim>
                                    <p:anim calcmode="lin" valueType="num">
                                      <p:cBhvr additive="base">
                                        <p:cTn id="14"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6"/>
                                        </p:tgtEl>
                                        <p:attrNameLst>
                                          <p:attrName>style.visibility</p:attrName>
                                        </p:attrNameLst>
                                      </p:cBhvr>
                                      <p:to>
                                        <p:strVal val="visible"/>
                                      </p:to>
                                    </p:set>
                                    <p:anim calcmode="lin" valueType="num">
                                      <p:cBhvr additive="base">
                                        <p:cTn id="19" dur="500" fill="hold"/>
                                        <p:tgtEl>
                                          <p:spTgt spid="74756"/>
                                        </p:tgtEl>
                                        <p:attrNameLst>
                                          <p:attrName>ppt_x</p:attrName>
                                        </p:attrNameLst>
                                      </p:cBhvr>
                                      <p:tavLst>
                                        <p:tav tm="0">
                                          <p:val>
                                            <p:strVal val="#ppt_x"/>
                                          </p:val>
                                        </p:tav>
                                        <p:tav tm="100000">
                                          <p:val>
                                            <p:strVal val="#ppt_x"/>
                                          </p:val>
                                        </p:tav>
                                      </p:tavLst>
                                    </p:anim>
                                    <p:anim calcmode="lin" valueType="num">
                                      <p:cBhvr additive="base">
                                        <p:cTn id="20" dur="500" fill="hold"/>
                                        <p:tgtEl>
                                          <p:spTgt spid="74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p:bldP spid="747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7544" y="548680"/>
            <a:ext cx="2477105" cy="3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dirty="0">
                <a:solidFill>
                  <a:srgbClr val="000000"/>
                </a:solidFill>
                <a:ea typeface="黑体" pitchFamily="49" charset="-122"/>
              </a:rPr>
              <a:t>二、整体阅读指导</a:t>
            </a:r>
          </a:p>
        </p:txBody>
      </p:sp>
      <p:sp>
        <p:nvSpPr>
          <p:cNvPr id="75779" name="Text Box 3"/>
          <p:cNvSpPr txBox="1">
            <a:spLocks noChangeArrowheads="1"/>
          </p:cNvSpPr>
          <p:nvPr/>
        </p:nvSpPr>
        <p:spPr bwMode="auto">
          <a:xfrm>
            <a:off x="985359" y="1360778"/>
            <a:ext cx="7078861" cy="91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dirty="0">
                <a:solidFill>
                  <a:srgbClr val="000000"/>
                </a:solidFill>
                <a:latin typeface="Times New Roman" pitchFamily="18" charset="0"/>
              </a:rPr>
              <a:t>第一，掌握传记文学的特点，熟悉传记文学的写法。</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第二，</a:t>
            </a:r>
            <a:r>
              <a:rPr lang="zh-CN" altLang="en-US" sz="2400" dirty="0">
                <a:latin typeface="Times New Roman" pitchFamily="18" charset="0"/>
              </a:rPr>
              <a:t>理解</a:t>
            </a:r>
            <a:r>
              <a:rPr lang="zh-CN" altLang="en-US" sz="2400" dirty="0">
                <a:latin typeface="宋体" pitchFamily="2" charset="-122"/>
              </a:rPr>
              <a:t>“</a:t>
            </a:r>
            <a:r>
              <a:rPr lang="zh-CN" altLang="en-US" sz="2400" dirty="0">
                <a:latin typeface="Times New Roman" pitchFamily="18" charset="0"/>
              </a:rPr>
              <a:t>评</a:t>
            </a:r>
            <a:r>
              <a:rPr lang="zh-CN" altLang="en-US" sz="2400" dirty="0">
                <a:latin typeface="宋体" pitchFamily="2" charset="-122"/>
              </a:rPr>
              <a:t>”</a:t>
            </a:r>
            <a:r>
              <a:rPr lang="zh-CN" altLang="en-US" sz="2400" dirty="0">
                <a:latin typeface="Times New Roman" pitchFamily="18" charset="0"/>
              </a:rPr>
              <a:t>与</a:t>
            </a:r>
            <a:r>
              <a:rPr lang="zh-CN" altLang="en-US" sz="2400" dirty="0">
                <a:latin typeface="宋体" pitchFamily="2" charset="-122"/>
              </a:rPr>
              <a:t>“</a:t>
            </a:r>
            <a:r>
              <a:rPr lang="zh-CN" altLang="en-US" sz="2400" dirty="0">
                <a:latin typeface="Times New Roman" pitchFamily="18" charset="0"/>
              </a:rPr>
              <a:t>传</a:t>
            </a:r>
            <a:r>
              <a:rPr lang="zh-CN" altLang="en-US" sz="2400" dirty="0">
                <a:latin typeface="宋体" pitchFamily="2" charset="-122"/>
              </a:rPr>
              <a:t>”</a:t>
            </a:r>
            <a:r>
              <a:rPr lang="zh-CN" altLang="en-US" sz="2400" dirty="0">
                <a:latin typeface="Times New Roman" pitchFamily="18" charset="0"/>
              </a:rPr>
              <a:t>的关系</a:t>
            </a:r>
            <a:r>
              <a:rPr lang="zh-CN" altLang="en-US" sz="2400" dirty="0">
                <a:solidFill>
                  <a:srgbClr val="000000"/>
                </a:solidFill>
                <a:latin typeface="Times New Roman" pitchFamily="18" charset="0"/>
              </a:rPr>
              <a:t>。</a:t>
            </a:r>
          </a:p>
        </p:txBody>
      </p:sp>
      <p:sp>
        <p:nvSpPr>
          <p:cNvPr id="75780" name="Text Box 4"/>
          <p:cNvSpPr txBox="1">
            <a:spLocks noChangeArrowheads="1"/>
          </p:cNvSpPr>
          <p:nvPr/>
        </p:nvSpPr>
        <p:spPr bwMode="auto">
          <a:xfrm>
            <a:off x="366083" y="2548076"/>
            <a:ext cx="8309967" cy="332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传记中的</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评</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往往是解题的关键。而传记中的评传是</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评</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与</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传</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的结合，是把</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对传主的评价与对其生平的叙述</a:t>
            </a:r>
          </a:p>
          <a:p>
            <a:pPr eaLnBrk="1" hangingPunct="1">
              <a:lnSpc>
                <a:spcPts val="1010"/>
              </a:lnSpc>
            </a:pPr>
            <a:endParaRPr lang="zh-CN" altLang="en-US" sz="2400" b="1" dirty="0">
              <a:solidFill>
                <a:srgbClr val="00B05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00B050"/>
              </a:solidFill>
              <a:effectLst>
                <a:outerShdw blurRad="38100" dist="38100" dir="2700000" algn="tl">
                  <a:srgbClr val="000000">
                    <a:alpha val="43137"/>
                  </a:srgbClr>
                </a:outerShdw>
              </a:effectLst>
              <a:latin typeface="Times New Roman" pitchFamily="18" charset="0"/>
            </a:endParaRPr>
          </a:p>
          <a:p>
            <a:pPr eaLnBrk="1" hangingPunct="1">
              <a:lnSpc>
                <a:spcPts val="2677"/>
              </a:lnSpc>
            </a:pPr>
            <a:r>
              <a:rPr lang="zh-CN" altLang="en-US" sz="2400" b="1" dirty="0">
                <a:solidFill>
                  <a:srgbClr val="00B050"/>
                </a:solidFill>
                <a:effectLst>
                  <a:outerShdw blurRad="38100" dist="38100" dir="2700000" algn="tl">
                    <a:srgbClr val="000000">
                      <a:alpha val="43137"/>
                    </a:srgbClr>
                  </a:outerShdw>
                </a:effectLst>
                <a:latin typeface="Times New Roman" pitchFamily="18" charset="0"/>
              </a:rPr>
              <a:t>结合</a:t>
            </a:r>
            <a:r>
              <a:rPr lang="zh-CN" altLang="en-US" sz="2400" dirty="0">
                <a:solidFill>
                  <a:srgbClr val="000000"/>
                </a:solidFill>
                <a:latin typeface="Times New Roman" pitchFamily="18" charset="0"/>
              </a:rPr>
              <a:t>起来的一种传记。评传常用</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第三人称</a:t>
            </a:r>
            <a:r>
              <a:rPr lang="zh-CN" altLang="en-US" sz="2400" dirty="0">
                <a:solidFill>
                  <a:srgbClr val="000000"/>
                </a:solidFill>
                <a:latin typeface="Times New Roman" pitchFamily="18" charset="0"/>
              </a:rPr>
              <a:t>，一方面比较完整地</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叙述传主的生平事迹，展示传主的人生道路；另一方面结合这</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些叙述，</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分析传主的思想行为</a:t>
            </a:r>
            <a:r>
              <a:rPr lang="zh-CN" altLang="en-US" sz="2400" dirty="0">
                <a:solidFill>
                  <a:srgbClr val="000000"/>
                </a:solidFill>
                <a:latin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评价他对社会发展的作用</a:t>
            </a:r>
            <a:r>
              <a:rPr lang="zh-CN" altLang="en-US" sz="2400" dirty="0">
                <a:solidFill>
                  <a:srgbClr val="000000"/>
                </a:solidFill>
                <a:latin typeface="Times New Roman" pitchFamily="18" charset="0"/>
              </a:rPr>
              <a:t>，</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确</a:t>
            </a: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2702"/>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定他在历史进程中的地位</a:t>
            </a:r>
            <a:r>
              <a:rPr lang="zh-CN" altLang="en-US" sz="2400" dirty="0">
                <a:solidFill>
                  <a:srgbClr val="000000"/>
                </a:solidFill>
                <a:latin typeface="Times New Roman" pitchFamily="18" charset="0"/>
              </a:rPr>
              <a:t>。</a:t>
            </a:r>
          </a:p>
        </p:txBody>
      </p:sp>
    </p:spTree>
    <p:extLst>
      <p:ext uri="{BB962C8B-B14F-4D97-AF65-F5344CB8AC3E}">
        <p14:creationId xmlns:p14="http://schemas.microsoft.com/office/powerpoint/2010/main" val="131606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ppt_x"/>
                                          </p:val>
                                        </p:tav>
                                        <p:tav tm="100000">
                                          <p:val>
                                            <p:strVal val="#ppt_x"/>
                                          </p:val>
                                        </p:tav>
                                      </p:tavLst>
                                    </p:anim>
                                    <p:anim calcmode="lin" valueType="num">
                                      <p:cBhvr additive="base">
                                        <p:cTn id="14"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780"/>
                                        </p:tgtEl>
                                        <p:attrNameLst>
                                          <p:attrName>style.visibility</p:attrName>
                                        </p:attrNameLst>
                                      </p:cBhvr>
                                      <p:to>
                                        <p:strVal val="visible"/>
                                      </p:to>
                                    </p:set>
                                    <p:anim calcmode="lin" valueType="num">
                                      <p:cBhvr additive="base">
                                        <p:cTn id="19" dur="500" fill="hold"/>
                                        <p:tgtEl>
                                          <p:spTgt spid="75780"/>
                                        </p:tgtEl>
                                        <p:attrNameLst>
                                          <p:attrName>ppt_x</p:attrName>
                                        </p:attrNameLst>
                                      </p:cBhvr>
                                      <p:tavLst>
                                        <p:tav tm="0">
                                          <p:val>
                                            <p:strVal val="#ppt_x"/>
                                          </p:val>
                                        </p:tav>
                                        <p:tav tm="100000">
                                          <p:val>
                                            <p:strVal val="#ppt_x"/>
                                          </p:val>
                                        </p:tav>
                                      </p:tavLst>
                                    </p:anim>
                                    <p:anim calcmode="lin" valueType="num">
                                      <p:cBhvr additive="base">
                                        <p:cTn id="20"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p:bldP spid="757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27646" y="201906"/>
            <a:ext cx="3406019" cy="3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b="1" dirty="0">
                <a:solidFill>
                  <a:srgbClr val="000000"/>
                </a:solidFill>
                <a:effectLst>
                  <a:outerShdw blurRad="38100" dist="38100" dir="2700000" algn="tl">
                    <a:srgbClr val="000000">
                      <a:alpha val="43137"/>
                    </a:srgbClr>
                  </a:outerShdw>
                </a:effectLst>
                <a:latin typeface="Times New Roman" pitchFamily="18" charset="0"/>
              </a:rPr>
              <a:t>第三，传记的阅读要求：</a:t>
            </a:r>
          </a:p>
        </p:txBody>
      </p:sp>
      <p:sp>
        <p:nvSpPr>
          <p:cNvPr id="76803" name="Text Box 3"/>
          <p:cNvSpPr txBox="1">
            <a:spLocks noChangeArrowheads="1"/>
          </p:cNvSpPr>
          <p:nvPr/>
        </p:nvSpPr>
        <p:spPr bwMode="auto">
          <a:xfrm>
            <a:off x="292704" y="836712"/>
            <a:ext cx="7232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400" dirty="0">
                <a:solidFill>
                  <a:srgbClr val="000000"/>
                </a:solidFill>
                <a:latin typeface="Times New Roman" pitchFamily="18" charset="0"/>
              </a:rPr>
              <a:t>1</a:t>
            </a:r>
            <a:r>
              <a:rPr lang="zh-CN" altLang="en-US" sz="2400" dirty="0">
                <a:solidFill>
                  <a:srgbClr val="000000"/>
                </a:solidFill>
                <a:latin typeface="Times New Roman" pitchFamily="18" charset="0"/>
              </a:rPr>
              <a:t>．理清作品陈述的基本事实，把握传主的</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人生经历</a:t>
            </a:r>
            <a:r>
              <a:rPr lang="zh-CN" altLang="en-US" sz="2400" dirty="0">
                <a:solidFill>
                  <a:srgbClr val="000000"/>
                </a:solidFill>
                <a:latin typeface="Times New Roman" pitchFamily="18" charset="0"/>
              </a:rPr>
              <a:t>；</a:t>
            </a:r>
          </a:p>
          <a:p>
            <a:pPr eaLnBrk="1" hangingPunct="1">
              <a:lnSpc>
                <a:spcPts val="1010"/>
              </a:lnSpc>
            </a:pPr>
            <a:endParaRPr lang="zh-CN" altLang="en-US" sz="2400" dirty="0">
              <a:solidFill>
                <a:srgbClr val="000000"/>
              </a:solidFill>
              <a:latin typeface="Times New Roman" pitchFamily="18" charset="0"/>
            </a:endParaRPr>
          </a:p>
        </p:txBody>
      </p:sp>
      <p:sp>
        <p:nvSpPr>
          <p:cNvPr id="76805" name="Text Box 5"/>
          <p:cNvSpPr txBox="1">
            <a:spLocks noChangeArrowheads="1"/>
          </p:cNvSpPr>
          <p:nvPr/>
        </p:nvSpPr>
        <p:spPr bwMode="auto">
          <a:xfrm>
            <a:off x="211371" y="2564904"/>
            <a:ext cx="8463855" cy="144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en-US" altLang="zh-CN" sz="2400" dirty="0">
                <a:solidFill>
                  <a:srgbClr val="000000"/>
                </a:solidFill>
                <a:latin typeface="Times New Roman" pitchFamily="18" charset="0"/>
              </a:rPr>
              <a:t>3</a:t>
            </a:r>
            <a:r>
              <a:rPr lang="zh-CN" altLang="en-US" sz="2400" dirty="0">
                <a:solidFill>
                  <a:srgbClr val="000000"/>
                </a:solidFill>
                <a:latin typeface="Times New Roman" pitchFamily="18" charset="0"/>
              </a:rPr>
              <a:t>．理解作者的评论、思想，分析</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作者</a:t>
            </a:r>
            <a:r>
              <a:rPr lang="zh-CN" altLang="en-US" sz="2400" dirty="0">
                <a:solidFill>
                  <a:srgbClr val="000000"/>
                </a:solidFill>
                <a:latin typeface="Times New Roman" pitchFamily="18" charset="0"/>
              </a:rPr>
              <a:t>的</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评论、思想</a:t>
            </a:r>
            <a:r>
              <a:rPr lang="zh-CN" altLang="en-US" sz="2400" dirty="0">
                <a:solidFill>
                  <a:srgbClr val="000000"/>
                </a:solidFill>
                <a:latin typeface="Times New Roman" pitchFamily="18" charset="0"/>
              </a:rPr>
              <a:t>与</a:t>
            </a:r>
            <a:r>
              <a:rPr lang="zh-CN" altLang="en-US" sz="2400" dirty="0">
                <a:solidFill>
                  <a:srgbClr val="000000"/>
                </a:solidFill>
                <a:latin typeface="Times New Roman" pitchFamily="18" charset="0"/>
              </a:rPr>
              <a:t>基本</a:t>
            </a:r>
            <a:r>
              <a:rPr lang="zh-CN" altLang="en-US" sz="2400" dirty="0" smtClean="0">
                <a:solidFill>
                  <a:srgbClr val="000000"/>
                </a:solidFill>
                <a:latin typeface="Times New Roman" pitchFamily="18" charset="0"/>
              </a:rPr>
              <a:t>事实</a:t>
            </a:r>
            <a:endParaRPr lang="en-US" altLang="zh-CN" sz="2400" dirty="0" smtClean="0">
              <a:solidFill>
                <a:srgbClr val="000000"/>
              </a:solidFill>
              <a:latin typeface="Times New Roman" pitchFamily="18" charset="0"/>
            </a:endParaRPr>
          </a:p>
          <a:p>
            <a:pPr eaLnBrk="1" hangingPunct="1">
              <a:lnSpc>
                <a:spcPct val="150000"/>
              </a:lnSpc>
            </a:pPr>
            <a:r>
              <a:rPr lang="zh-CN" altLang="en-US" sz="2400" dirty="0" smtClean="0">
                <a:solidFill>
                  <a:srgbClr val="000000"/>
                </a:solidFill>
                <a:latin typeface="Times New Roman" pitchFamily="18" charset="0"/>
              </a:rPr>
              <a:t>      之间</a:t>
            </a:r>
            <a:r>
              <a:rPr lang="zh-CN" altLang="en-US" sz="2400" dirty="0">
                <a:solidFill>
                  <a:srgbClr val="000000"/>
                </a:solidFill>
                <a:latin typeface="Times New Roman" pitchFamily="18" charset="0"/>
              </a:rPr>
              <a:t>的关系；</a:t>
            </a:r>
          </a:p>
          <a:p>
            <a:pPr eaLnBrk="1" hangingPunct="1">
              <a:lnSpc>
                <a:spcPts val="2601"/>
              </a:lnSpc>
            </a:pPr>
            <a:endParaRPr lang="zh-CN" altLang="en-US" sz="2400" dirty="0">
              <a:solidFill>
                <a:srgbClr val="000000"/>
              </a:solidFill>
              <a:latin typeface="Times New Roman" pitchFamily="18" charset="0"/>
            </a:endParaRPr>
          </a:p>
        </p:txBody>
      </p:sp>
      <p:sp>
        <p:nvSpPr>
          <p:cNvPr id="76807" name="Text Box 7"/>
          <p:cNvSpPr txBox="1">
            <a:spLocks noChangeArrowheads="1"/>
          </p:cNvSpPr>
          <p:nvPr/>
        </p:nvSpPr>
        <p:spPr bwMode="auto">
          <a:xfrm>
            <a:off x="165103" y="4005064"/>
            <a:ext cx="8156079" cy="144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en-US" altLang="zh-CN" sz="2400" dirty="0">
                <a:solidFill>
                  <a:srgbClr val="000000"/>
                </a:solidFill>
                <a:latin typeface="Times New Roman" pitchFamily="18" charset="0"/>
              </a:rPr>
              <a:t>4</a:t>
            </a:r>
            <a:r>
              <a:rPr lang="zh-CN" altLang="en-US" sz="2400" dirty="0">
                <a:solidFill>
                  <a:srgbClr val="000000"/>
                </a:solidFill>
                <a:latin typeface="Times New Roman" pitchFamily="18" charset="0"/>
              </a:rPr>
              <a:t>．通过分析作品的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选材、表现手法、修辞技巧、语言</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特色</a:t>
            </a:r>
            <a:r>
              <a:rPr lang="zh-CN" altLang="en-US" sz="2400" dirty="0" smtClean="0">
                <a:solidFill>
                  <a:srgbClr val="000000"/>
                </a:solidFill>
                <a:latin typeface="Times New Roman" pitchFamily="18" charset="0"/>
              </a:rPr>
              <a:t>等</a:t>
            </a:r>
            <a:endParaRPr lang="en-US" altLang="zh-CN" sz="2400" dirty="0" smtClean="0">
              <a:solidFill>
                <a:srgbClr val="000000"/>
              </a:solidFill>
              <a:latin typeface="Times New Roman" pitchFamily="18" charset="0"/>
            </a:endParaRPr>
          </a:p>
          <a:p>
            <a:pPr eaLnBrk="1" hangingPunct="1">
              <a:lnSpc>
                <a:spcPct val="150000"/>
              </a:lnSpc>
            </a:pPr>
            <a:r>
              <a:rPr lang="zh-CN" altLang="en-US" sz="2400" dirty="0" smtClean="0">
                <a:solidFill>
                  <a:srgbClr val="000000"/>
                </a:solidFill>
                <a:latin typeface="Times New Roman" pitchFamily="18" charset="0"/>
              </a:rPr>
              <a:t>      艺术</a:t>
            </a:r>
            <a:r>
              <a:rPr lang="zh-CN" altLang="en-US" sz="2400" dirty="0">
                <a:solidFill>
                  <a:srgbClr val="000000"/>
                </a:solidFill>
                <a:latin typeface="Times New Roman" pitchFamily="18" charset="0"/>
              </a:rPr>
              <a:t>形式，了解作者这样处理的意图；</a:t>
            </a:r>
          </a:p>
          <a:p>
            <a:pPr eaLnBrk="1" hangingPunct="1">
              <a:lnSpc>
                <a:spcPts val="2601"/>
              </a:lnSpc>
            </a:pPr>
            <a:endParaRPr lang="zh-CN" altLang="en-US" sz="2400" dirty="0">
              <a:solidFill>
                <a:srgbClr val="000000"/>
              </a:solidFill>
              <a:latin typeface="Times New Roman" pitchFamily="18" charset="0"/>
            </a:endParaRPr>
          </a:p>
        </p:txBody>
      </p:sp>
      <p:sp>
        <p:nvSpPr>
          <p:cNvPr id="76809" name="Text Box 9"/>
          <p:cNvSpPr txBox="1">
            <a:spLocks noChangeArrowheads="1"/>
          </p:cNvSpPr>
          <p:nvPr/>
        </p:nvSpPr>
        <p:spPr bwMode="auto">
          <a:xfrm>
            <a:off x="157645" y="5373216"/>
            <a:ext cx="8463855" cy="144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en-US" altLang="zh-CN" sz="2400" dirty="0">
                <a:solidFill>
                  <a:srgbClr val="000000"/>
                </a:solidFill>
                <a:latin typeface="Times New Roman" pitchFamily="18" charset="0"/>
              </a:rPr>
              <a:t>5</a:t>
            </a:r>
            <a:r>
              <a:rPr lang="zh-CN" altLang="en-US" sz="2400" dirty="0">
                <a:solidFill>
                  <a:srgbClr val="000000"/>
                </a:solidFill>
                <a:latin typeface="Times New Roman" pitchFamily="18" charset="0"/>
              </a:rPr>
              <a:t>．探讨文本反映的</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人生价值和时代精神</a:t>
            </a:r>
            <a:r>
              <a:rPr lang="zh-CN" altLang="en-US" sz="2400" dirty="0">
                <a:solidFill>
                  <a:srgbClr val="000000"/>
                </a:solidFill>
                <a:latin typeface="Times New Roman" pitchFamily="18" charset="0"/>
              </a:rPr>
              <a:t>，能对作者所持</a:t>
            </a:r>
            <a:r>
              <a:rPr lang="zh-CN" altLang="en-US" sz="2400" dirty="0">
                <a:solidFill>
                  <a:srgbClr val="000000"/>
                </a:solidFill>
                <a:latin typeface="Times New Roman" pitchFamily="18" charset="0"/>
              </a:rPr>
              <a:t>的</a:t>
            </a:r>
            <a:r>
              <a:rPr lang="zh-CN" altLang="en-US" sz="2400" dirty="0" smtClean="0">
                <a:solidFill>
                  <a:srgbClr val="000000"/>
                </a:solidFill>
                <a:latin typeface="Times New Roman" pitchFamily="18" charset="0"/>
              </a:rPr>
              <a:t>观点</a:t>
            </a:r>
            <a:endParaRPr lang="en-US" altLang="zh-CN" sz="2400" dirty="0" smtClean="0">
              <a:solidFill>
                <a:srgbClr val="000000"/>
              </a:solidFill>
              <a:latin typeface="Times New Roman" pitchFamily="18" charset="0"/>
            </a:endParaRPr>
          </a:p>
          <a:p>
            <a:pPr eaLnBrk="1" hangingPunct="1">
              <a:lnSpc>
                <a:spcPct val="150000"/>
              </a:lnSpc>
            </a:pPr>
            <a:r>
              <a:rPr lang="en-US" altLang="zh-CN" sz="2400" dirty="0">
                <a:solidFill>
                  <a:srgbClr val="000000"/>
                </a:solidFill>
                <a:latin typeface="Times New Roman" pitchFamily="18" charset="0"/>
              </a:rPr>
              <a:t> </a:t>
            </a:r>
            <a:r>
              <a:rPr lang="en-US" altLang="zh-CN" sz="2400" dirty="0" smtClean="0">
                <a:solidFill>
                  <a:srgbClr val="000000"/>
                </a:solidFill>
                <a:latin typeface="Times New Roman" pitchFamily="18" charset="0"/>
              </a:rPr>
              <a:t>      </a:t>
            </a:r>
            <a:r>
              <a:rPr lang="zh-CN" altLang="en-US" sz="2400" dirty="0" smtClean="0">
                <a:solidFill>
                  <a:srgbClr val="000000"/>
                </a:solidFill>
                <a:latin typeface="Times New Roman" pitchFamily="18" charset="0"/>
              </a:rPr>
              <a:t>和</a:t>
            </a:r>
            <a:r>
              <a:rPr lang="zh-CN" altLang="en-US" sz="2400" dirty="0">
                <a:solidFill>
                  <a:srgbClr val="000000"/>
                </a:solidFill>
                <a:latin typeface="Times New Roman" pitchFamily="18" charset="0"/>
              </a:rPr>
              <a:t>艺术处理提出自己的看法。</a:t>
            </a:r>
          </a:p>
          <a:p>
            <a:pPr eaLnBrk="1" hangingPunct="1">
              <a:lnSpc>
                <a:spcPts val="2601"/>
              </a:lnSpc>
            </a:pPr>
            <a:endParaRPr lang="zh-CN" altLang="en-US" sz="2400" dirty="0">
              <a:solidFill>
                <a:srgbClr val="000000"/>
              </a:solidFill>
              <a:latin typeface="Times New Roman" pitchFamily="18" charset="0"/>
            </a:endParaRPr>
          </a:p>
        </p:txBody>
      </p:sp>
      <p:sp>
        <p:nvSpPr>
          <p:cNvPr id="2" name="矩形 1"/>
          <p:cNvSpPr/>
          <p:nvPr/>
        </p:nvSpPr>
        <p:spPr>
          <a:xfrm>
            <a:off x="165103" y="1323766"/>
            <a:ext cx="8671783" cy="1200329"/>
          </a:xfrm>
          <a:prstGeom prst="rect">
            <a:avLst/>
          </a:prstGeom>
        </p:spPr>
        <p:txBody>
          <a:bodyPr wrap="square">
            <a:spAutoFit/>
          </a:bodyPr>
          <a:lstStyle/>
          <a:p>
            <a:pPr>
              <a:lnSpc>
                <a:spcPct val="150000"/>
              </a:lnSpc>
            </a:pPr>
            <a:r>
              <a:rPr lang="en-US" altLang="zh-CN" sz="2400" dirty="0">
                <a:solidFill>
                  <a:srgbClr val="000000"/>
                </a:solidFill>
                <a:latin typeface="Times New Roman" pitchFamily="18" charset="0"/>
              </a:rPr>
              <a:t>2</a:t>
            </a:r>
            <a:r>
              <a:rPr lang="zh-CN" altLang="en-US" sz="2400" dirty="0">
                <a:solidFill>
                  <a:srgbClr val="000000"/>
                </a:solidFill>
                <a:latin typeface="Times New Roman" pitchFamily="18" charset="0"/>
              </a:rPr>
              <a:t>．分析传主的性格、情感，把握传主的</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性格、情感</a:t>
            </a:r>
            <a:r>
              <a:rPr lang="zh-CN" altLang="en-US" sz="2400" dirty="0">
                <a:solidFill>
                  <a:srgbClr val="000000"/>
                </a:solidFill>
                <a:latin typeface="Times New Roman" pitchFamily="18" charset="0"/>
              </a:rPr>
              <a:t>与</a:t>
            </a:r>
            <a:r>
              <a:rPr lang="zh-CN" altLang="en-US" sz="2400" dirty="0" smtClean="0">
                <a:solidFill>
                  <a:srgbClr val="000000"/>
                </a:solidFill>
                <a:latin typeface="Times New Roman" pitchFamily="18" charset="0"/>
              </a:rPr>
              <a:t>基本事实</a:t>
            </a:r>
            <a:endParaRPr lang="en-US" altLang="zh-CN" sz="2400" dirty="0" smtClean="0">
              <a:solidFill>
                <a:srgbClr val="000000"/>
              </a:solidFill>
              <a:latin typeface="Times New Roman" pitchFamily="18" charset="0"/>
            </a:endParaRPr>
          </a:p>
          <a:p>
            <a:pPr>
              <a:lnSpc>
                <a:spcPct val="150000"/>
              </a:lnSpc>
            </a:pPr>
            <a:r>
              <a:rPr lang="en-US" altLang="zh-CN" sz="2400" dirty="0">
                <a:solidFill>
                  <a:srgbClr val="000000"/>
                </a:solidFill>
                <a:latin typeface="Times New Roman" pitchFamily="18" charset="0"/>
              </a:rPr>
              <a:t> </a:t>
            </a:r>
            <a:r>
              <a:rPr lang="zh-CN" altLang="en-US" sz="2400" dirty="0" smtClean="0">
                <a:solidFill>
                  <a:srgbClr val="000000"/>
                </a:solidFill>
                <a:latin typeface="Times New Roman" pitchFamily="18" charset="0"/>
              </a:rPr>
              <a:t>    之间</a:t>
            </a:r>
            <a:r>
              <a:rPr lang="zh-CN" altLang="en-US" sz="2400" dirty="0">
                <a:solidFill>
                  <a:srgbClr val="000000"/>
                </a:solidFill>
                <a:latin typeface="Times New Roman" pitchFamily="18" charset="0"/>
              </a:rPr>
              <a:t>的关系</a:t>
            </a:r>
            <a:r>
              <a:rPr lang="zh-CN" altLang="en-US" sz="2400" dirty="0" smtClean="0">
                <a:solidFill>
                  <a:srgbClr val="000000"/>
                </a:solidFill>
                <a:latin typeface="Times New Roman" pitchFamily="18" charset="0"/>
              </a:rPr>
              <a:t>；</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120325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ppt_x"/>
                                          </p:val>
                                        </p:tav>
                                        <p:tav tm="100000">
                                          <p:val>
                                            <p:strVal val="#ppt_x"/>
                                          </p:val>
                                        </p:tav>
                                      </p:tavLst>
                                    </p:anim>
                                    <p:anim calcmode="lin" valueType="num">
                                      <p:cBhvr additive="base">
                                        <p:cTn id="8" dur="500" fill="hold"/>
                                        <p:tgtEl>
                                          <p:spTgt spid="768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3"/>
                                        </p:tgtEl>
                                        <p:attrNameLst>
                                          <p:attrName>style.visibility</p:attrName>
                                        </p:attrNameLst>
                                      </p:cBhvr>
                                      <p:to>
                                        <p:strVal val="visible"/>
                                      </p:to>
                                    </p:set>
                                    <p:anim calcmode="lin" valueType="num">
                                      <p:cBhvr additive="base">
                                        <p:cTn id="13" dur="500" fill="hold"/>
                                        <p:tgtEl>
                                          <p:spTgt spid="76803"/>
                                        </p:tgtEl>
                                        <p:attrNameLst>
                                          <p:attrName>ppt_x</p:attrName>
                                        </p:attrNameLst>
                                      </p:cBhvr>
                                      <p:tavLst>
                                        <p:tav tm="0">
                                          <p:val>
                                            <p:strVal val="#ppt_x"/>
                                          </p:val>
                                        </p:tav>
                                        <p:tav tm="100000">
                                          <p:val>
                                            <p:strVal val="#ppt_x"/>
                                          </p:val>
                                        </p:tav>
                                      </p:tavLst>
                                    </p:anim>
                                    <p:anim calcmode="lin" valueType="num">
                                      <p:cBhvr additive="base">
                                        <p:cTn id="14"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6805"/>
                                        </p:tgtEl>
                                        <p:attrNameLst>
                                          <p:attrName>style.visibility</p:attrName>
                                        </p:attrNameLst>
                                      </p:cBhvr>
                                      <p:to>
                                        <p:strVal val="visible"/>
                                      </p:to>
                                    </p:set>
                                    <p:anim calcmode="lin" valueType="num">
                                      <p:cBhvr additive="base">
                                        <p:cTn id="25" dur="500" fill="hold"/>
                                        <p:tgtEl>
                                          <p:spTgt spid="76805"/>
                                        </p:tgtEl>
                                        <p:attrNameLst>
                                          <p:attrName>ppt_x</p:attrName>
                                        </p:attrNameLst>
                                      </p:cBhvr>
                                      <p:tavLst>
                                        <p:tav tm="0">
                                          <p:val>
                                            <p:strVal val="#ppt_x"/>
                                          </p:val>
                                        </p:tav>
                                        <p:tav tm="100000">
                                          <p:val>
                                            <p:strVal val="#ppt_x"/>
                                          </p:val>
                                        </p:tav>
                                      </p:tavLst>
                                    </p:anim>
                                    <p:anim calcmode="lin" valueType="num">
                                      <p:cBhvr additive="base">
                                        <p:cTn id="26"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7"/>
                                        </p:tgtEl>
                                        <p:attrNameLst>
                                          <p:attrName>style.visibility</p:attrName>
                                        </p:attrNameLst>
                                      </p:cBhvr>
                                      <p:to>
                                        <p:strVal val="visible"/>
                                      </p:to>
                                    </p:set>
                                    <p:anim calcmode="lin" valueType="num">
                                      <p:cBhvr additive="base">
                                        <p:cTn id="31" dur="500" fill="hold"/>
                                        <p:tgtEl>
                                          <p:spTgt spid="76807"/>
                                        </p:tgtEl>
                                        <p:attrNameLst>
                                          <p:attrName>ppt_x</p:attrName>
                                        </p:attrNameLst>
                                      </p:cBhvr>
                                      <p:tavLst>
                                        <p:tav tm="0">
                                          <p:val>
                                            <p:strVal val="#ppt_x"/>
                                          </p:val>
                                        </p:tav>
                                        <p:tav tm="100000">
                                          <p:val>
                                            <p:strVal val="#ppt_x"/>
                                          </p:val>
                                        </p:tav>
                                      </p:tavLst>
                                    </p:anim>
                                    <p:anim calcmode="lin" valueType="num">
                                      <p:cBhvr additive="base">
                                        <p:cTn id="32" dur="500" fill="hold"/>
                                        <p:tgtEl>
                                          <p:spTgt spid="7680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09"/>
                                        </p:tgtEl>
                                        <p:attrNameLst>
                                          <p:attrName>style.visibility</p:attrName>
                                        </p:attrNameLst>
                                      </p:cBhvr>
                                      <p:to>
                                        <p:strVal val="visible"/>
                                      </p:to>
                                    </p:set>
                                    <p:anim calcmode="lin" valueType="num">
                                      <p:cBhvr additive="base">
                                        <p:cTn id="37" dur="500" fill="hold"/>
                                        <p:tgtEl>
                                          <p:spTgt spid="76809"/>
                                        </p:tgtEl>
                                        <p:attrNameLst>
                                          <p:attrName>ppt_x</p:attrName>
                                        </p:attrNameLst>
                                      </p:cBhvr>
                                      <p:tavLst>
                                        <p:tav tm="0">
                                          <p:val>
                                            <p:strVal val="#ppt_x"/>
                                          </p:val>
                                        </p:tav>
                                        <p:tav tm="100000">
                                          <p:val>
                                            <p:strVal val="#ppt_x"/>
                                          </p:val>
                                        </p:tav>
                                      </p:tavLst>
                                    </p:anim>
                                    <p:anim calcmode="lin" valueType="num">
                                      <p:cBhvr additive="base">
                                        <p:cTn id="38" dur="500" fill="hold"/>
                                        <p:tgtEl>
                                          <p:spTgt spid="768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p:bldP spid="76805" grpId="0"/>
      <p:bldP spid="76807" grpId="0"/>
      <p:bldP spid="7680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7686" y="260648"/>
            <a:ext cx="2513509" cy="30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800" b="1" dirty="0">
                <a:solidFill>
                  <a:srgbClr val="000000"/>
                </a:solidFill>
                <a:ea typeface="黑体" pitchFamily="49" charset="-122"/>
              </a:rPr>
              <a:t>二、传记的特征</a:t>
            </a:r>
          </a:p>
        </p:txBody>
      </p:sp>
      <p:sp>
        <p:nvSpPr>
          <p:cNvPr id="26627" name="Text Box 3"/>
          <p:cNvSpPr txBox="1">
            <a:spLocks noChangeArrowheads="1"/>
          </p:cNvSpPr>
          <p:nvPr/>
        </p:nvSpPr>
        <p:spPr bwMode="auto">
          <a:xfrm>
            <a:off x="337029" y="1283329"/>
            <a:ext cx="8657819" cy="21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601"/>
              </a:lnSpc>
            </a:pPr>
            <a:r>
              <a:rPr lang="en-US" altLang="zh-CN" b="1" dirty="0"/>
              <a:t>	</a:t>
            </a:r>
            <a:r>
              <a:rPr lang="en-US" altLang="zh-CN" sz="2400" b="1" dirty="0">
                <a:solidFill>
                  <a:srgbClr val="000000"/>
                </a:solidFill>
                <a:latin typeface="Times New Roman" pitchFamily="18" charset="0"/>
              </a:rPr>
              <a:t>1</a:t>
            </a:r>
            <a:r>
              <a:rPr lang="zh-CN" altLang="en-US" sz="2400" b="1" dirty="0">
                <a:solidFill>
                  <a:srgbClr val="000000"/>
                </a:solidFill>
                <a:latin typeface="Times New Roman" pitchFamily="18" charset="0"/>
              </a:rPr>
              <a:t>．</a:t>
            </a:r>
            <a:r>
              <a:rPr lang="zh-CN" altLang="en-US" sz="2800" b="1" dirty="0">
                <a:solidFill>
                  <a:srgbClr val="000000"/>
                </a:solidFill>
                <a:effectLst>
                  <a:outerShdw blurRad="38100" dist="38100" dir="2700000" algn="tl">
                    <a:srgbClr val="000000">
                      <a:alpha val="43137"/>
                    </a:srgbClr>
                  </a:outerShdw>
                </a:effectLst>
                <a:latin typeface="Times New Roman" pitchFamily="18" charset="0"/>
              </a:rPr>
              <a:t>真实性</a:t>
            </a:r>
            <a:r>
              <a:rPr lang="zh-CN" altLang="en-US" sz="2400" b="1" dirty="0">
                <a:solidFill>
                  <a:srgbClr val="000000"/>
                </a:solidFill>
                <a:latin typeface="Times New Roman" pitchFamily="18" charset="0"/>
              </a:rPr>
              <a:t>。传记是用来记叙人物生平事迹的文章，真实性</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525"/>
              </a:lnSpc>
            </a:pPr>
            <a:r>
              <a:rPr lang="zh-CN" altLang="en-US" sz="2400" b="1" dirty="0">
                <a:solidFill>
                  <a:srgbClr val="000000"/>
                </a:solidFill>
                <a:latin typeface="Times New Roman" pitchFamily="18" charset="0"/>
              </a:rPr>
              <a:t>是传记的第一特征。我们所说的传记，叙写的是历史上出现过</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677"/>
              </a:lnSpc>
            </a:pPr>
            <a:r>
              <a:rPr lang="zh-CN" altLang="en-US" sz="2400" b="1" dirty="0">
                <a:solidFill>
                  <a:srgbClr val="000000"/>
                </a:solidFill>
                <a:latin typeface="Times New Roman" pitchFamily="18" charset="0"/>
              </a:rPr>
              <a:t>或现实中存在的人，有</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真名实姓、居住地点、活动范围</a:t>
            </a:r>
            <a:r>
              <a:rPr lang="zh-CN" altLang="en-US" sz="2400" b="1" dirty="0">
                <a:solidFill>
                  <a:srgbClr val="000000"/>
                </a:solidFill>
                <a:latin typeface="Times New Roman" pitchFamily="18" charset="0"/>
              </a:rPr>
              <a:t>等。</a:t>
            </a: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1010"/>
              </a:lnSpc>
            </a:pPr>
            <a:endParaRPr lang="zh-CN" altLang="en-US" sz="2400" b="1" dirty="0">
              <a:solidFill>
                <a:srgbClr val="000000"/>
              </a:solidFill>
              <a:latin typeface="Times New Roman" pitchFamily="18" charset="0"/>
            </a:endParaRPr>
          </a:p>
          <a:p>
            <a:pPr eaLnBrk="1" hangingPunct="1">
              <a:lnSpc>
                <a:spcPts val="2892"/>
              </a:lnSpc>
            </a:pPr>
            <a:r>
              <a:rPr lang="zh-CN" altLang="en-US" sz="2400" b="1" dirty="0">
                <a:solidFill>
                  <a:srgbClr val="000000"/>
                </a:solidFill>
                <a:latin typeface="Times New Roman" pitchFamily="18" charset="0"/>
              </a:rPr>
              <a:t>	</a:t>
            </a:r>
            <a:endParaRPr lang="zh-CN" altLang="en-US" sz="2400" b="1" dirty="0">
              <a:solidFill>
                <a:srgbClr val="000000"/>
              </a:solidFill>
            </a:endParaRPr>
          </a:p>
        </p:txBody>
      </p:sp>
      <p:sp>
        <p:nvSpPr>
          <p:cNvPr id="2" name="矩形 1"/>
          <p:cNvSpPr/>
          <p:nvPr/>
        </p:nvSpPr>
        <p:spPr>
          <a:xfrm>
            <a:off x="467544" y="3429000"/>
            <a:ext cx="8556358" cy="2954655"/>
          </a:xfrm>
          <a:prstGeom prst="rect">
            <a:avLst/>
          </a:prstGeom>
        </p:spPr>
        <p:txBody>
          <a:bodyPr wrap="square">
            <a:spAutoFit/>
          </a:bodyPr>
          <a:lstStyle/>
          <a:p>
            <a:pPr>
              <a:lnSpc>
                <a:spcPct val="150000"/>
              </a:lnSpc>
            </a:pPr>
            <a:r>
              <a:rPr lang="en-US" altLang="zh-CN" sz="2400" b="1" dirty="0">
                <a:solidFill>
                  <a:srgbClr val="000000"/>
                </a:solidFill>
                <a:latin typeface="Times New Roman" pitchFamily="18" charset="0"/>
              </a:rPr>
              <a:t>2</a:t>
            </a:r>
            <a:r>
              <a:rPr lang="zh-CN" altLang="en-US" sz="2400" b="1" dirty="0">
                <a:solidFill>
                  <a:srgbClr val="000000"/>
                </a:solidFill>
                <a:latin typeface="Times New Roman" pitchFamily="18" charset="0"/>
              </a:rPr>
              <a:t>．</a:t>
            </a:r>
            <a:r>
              <a:rPr lang="zh-CN" altLang="en-US" sz="2800" b="1" dirty="0">
                <a:solidFill>
                  <a:srgbClr val="000000"/>
                </a:solidFill>
                <a:effectLst>
                  <a:outerShdw blurRad="38100" dist="38100" dir="2700000" algn="tl">
                    <a:srgbClr val="000000">
                      <a:alpha val="43137"/>
                    </a:srgbClr>
                  </a:outerShdw>
                </a:effectLst>
                <a:latin typeface="Times New Roman" pitchFamily="18" charset="0"/>
              </a:rPr>
              <a:t>文学性</a:t>
            </a:r>
            <a:r>
              <a:rPr lang="zh-CN" altLang="en-US" sz="2400" b="1" dirty="0">
                <a:solidFill>
                  <a:srgbClr val="000000"/>
                </a:solidFill>
                <a:latin typeface="Times New Roman" pitchFamily="18" charset="0"/>
              </a:rPr>
              <a:t>。传记又不同于一般的枯燥的历史记录，除了</a:t>
            </a:r>
            <a:r>
              <a:rPr lang="zh-CN" altLang="en-US" sz="2400" b="1" dirty="0" smtClean="0">
                <a:solidFill>
                  <a:srgbClr val="000000"/>
                </a:solidFill>
                <a:latin typeface="Times New Roman" pitchFamily="18" charset="0"/>
              </a:rPr>
              <a:t>真</a:t>
            </a:r>
            <a:endParaRPr lang="zh-CN" altLang="en-US" sz="2400" b="1" dirty="0">
              <a:solidFill>
                <a:srgbClr val="000000"/>
              </a:solidFill>
              <a:latin typeface="Times New Roman" pitchFamily="18" charset="0"/>
            </a:endParaRPr>
          </a:p>
          <a:p>
            <a:pPr>
              <a:lnSpc>
                <a:spcPct val="150000"/>
              </a:lnSpc>
            </a:pPr>
            <a:r>
              <a:rPr lang="zh-CN" altLang="en-US" sz="2400" b="1" dirty="0">
                <a:solidFill>
                  <a:srgbClr val="000000"/>
                </a:solidFill>
                <a:latin typeface="Times New Roman" pitchFamily="18" charset="0"/>
              </a:rPr>
              <a:t>实记录外，还必须有感人的力量。传记是写人的，有人的</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生命</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rPr>
              <a:t>、经历</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、情感</a:t>
            </a:r>
            <a:r>
              <a:rPr lang="zh-CN" altLang="en-US" sz="2400" b="1" dirty="0">
                <a:solidFill>
                  <a:srgbClr val="000000"/>
                </a:solidFill>
                <a:latin typeface="Times New Roman" pitchFamily="18" charset="0"/>
              </a:rPr>
              <a:t>在内，而一旦通过作者的选择、剪辑、组接，就</a:t>
            </a:r>
            <a:r>
              <a:rPr lang="zh-CN" altLang="en-US" sz="2400" b="1" dirty="0" smtClean="0">
                <a:solidFill>
                  <a:srgbClr val="000000"/>
                </a:solidFill>
                <a:latin typeface="Times New Roman" pitchFamily="18" charset="0"/>
              </a:rPr>
              <a:t>倾</a:t>
            </a:r>
            <a:r>
              <a:rPr lang="zh-CN" altLang="en-US" sz="2400" b="1" dirty="0" smtClean="0">
                <a:solidFill>
                  <a:srgbClr val="000000"/>
                </a:solidFill>
              </a:rPr>
              <a:t>注</a:t>
            </a:r>
            <a:r>
              <a:rPr lang="zh-CN" altLang="en-US" sz="2400" b="1" dirty="0">
                <a:solidFill>
                  <a:srgbClr val="000000"/>
                </a:solidFill>
              </a:rPr>
              <a:t>了</a:t>
            </a:r>
            <a:r>
              <a:rPr lang="zh-CN" altLang="en-US" sz="2400" b="1" dirty="0">
                <a:solidFill>
                  <a:srgbClr val="7030A0"/>
                </a:solidFill>
                <a:effectLst>
                  <a:outerShdw blurRad="38100" dist="38100" dir="2700000" algn="tl">
                    <a:srgbClr val="000000">
                      <a:alpha val="43137"/>
                    </a:srgbClr>
                  </a:outerShdw>
                </a:effectLst>
              </a:rPr>
              <a:t>爱憎</a:t>
            </a:r>
            <a:r>
              <a:rPr lang="zh-CN" altLang="en-US" sz="2400" b="1" dirty="0">
                <a:solidFill>
                  <a:srgbClr val="000000"/>
                </a:solidFill>
              </a:rPr>
              <a:t>的情感，需要用艺术的色彩加以表现，以达到传神</a:t>
            </a:r>
            <a:r>
              <a:rPr lang="zh-CN" altLang="en-US" sz="2400" b="1" dirty="0" smtClean="0">
                <a:solidFill>
                  <a:srgbClr val="000000"/>
                </a:solidFill>
              </a:rPr>
              <a:t>的目的</a:t>
            </a:r>
            <a:r>
              <a:rPr lang="zh-CN" altLang="en-US" sz="2400" b="1" dirty="0">
                <a:solidFill>
                  <a:srgbClr val="000000"/>
                </a:solidFill>
              </a:rPr>
              <a:t>。</a:t>
            </a:r>
          </a:p>
        </p:txBody>
      </p:sp>
    </p:spTree>
    <p:extLst>
      <p:ext uri="{BB962C8B-B14F-4D97-AF65-F5344CB8AC3E}">
        <p14:creationId xmlns:p14="http://schemas.microsoft.com/office/powerpoint/2010/main" val="160748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additive="base">
                                        <p:cTn id="13" dur="500" fill="hold"/>
                                        <p:tgtEl>
                                          <p:spTgt spid="26627"/>
                                        </p:tgtEl>
                                        <p:attrNameLst>
                                          <p:attrName>ppt_x</p:attrName>
                                        </p:attrNameLst>
                                      </p:cBhvr>
                                      <p:tavLst>
                                        <p:tav tm="0">
                                          <p:val>
                                            <p:strVal val="#ppt_x"/>
                                          </p:val>
                                        </p:tav>
                                        <p:tav tm="100000">
                                          <p:val>
                                            <p:strVal val="#ppt_x"/>
                                          </p:val>
                                        </p:tav>
                                      </p:tavLst>
                                    </p:anim>
                                    <p:anim calcmode="lin" valueType="num">
                                      <p:cBhvr additive="base">
                                        <p:cTn id="14"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23528" y="260648"/>
            <a:ext cx="3590727" cy="31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374"/>
              </a:lnSpc>
            </a:pPr>
            <a:r>
              <a:rPr lang="zh-CN" altLang="en-US" sz="2800" dirty="0">
                <a:solidFill>
                  <a:srgbClr val="000000"/>
                </a:solidFill>
                <a:latin typeface="Times New Roman" pitchFamily="18" charset="0"/>
              </a:rPr>
              <a:t>第四，掌握解题策略。</a:t>
            </a:r>
          </a:p>
        </p:txBody>
      </p:sp>
      <p:sp>
        <p:nvSpPr>
          <p:cNvPr id="77827" name="Text Box 3"/>
          <p:cNvSpPr txBox="1">
            <a:spLocks noChangeArrowheads="1"/>
          </p:cNvSpPr>
          <p:nvPr/>
        </p:nvSpPr>
        <p:spPr bwMode="auto">
          <a:xfrm>
            <a:off x="179512" y="720927"/>
            <a:ext cx="8617744" cy="105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900"/>
              </a:lnSpc>
            </a:pPr>
            <a:r>
              <a:rPr lang="zh-CN" altLang="en-US" sz="2400" dirty="0">
                <a:solidFill>
                  <a:srgbClr val="000000"/>
                </a:solidFill>
                <a:latin typeface="Times New Roman" pitchFamily="18" charset="0"/>
              </a:rPr>
              <a:t>在整体阅读理解的基础上，我们还应培养全面审题与确认</a:t>
            </a:r>
            <a:r>
              <a:rPr lang="zh-CN" altLang="en-US" sz="2400" dirty="0">
                <a:solidFill>
                  <a:srgbClr val="000000"/>
                </a:solidFill>
                <a:latin typeface="Times New Roman" pitchFamily="18" charset="0"/>
              </a:rPr>
              <a:t>阅读</a:t>
            </a:r>
            <a:r>
              <a:rPr lang="zh-CN" altLang="en-US" sz="2400" dirty="0" smtClean="0">
                <a:solidFill>
                  <a:srgbClr val="000000"/>
                </a:solidFill>
                <a:latin typeface="Times New Roman" pitchFamily="18" charset="0"/>
              </a:rPr>
              <a:t>区</a:t>
            </a:r>
            <a:endParaRPr lang="en-US" altLang="zh-CN" sz="2400" dirty="0" smtClean="0">
              <a:solidFill>
                <a:srgbClr val="000000"/>
              </a:solidFill>
              <a:latin typeface="Times New Roman" pitchFamily="18" charset="0"/>
            </a:endParaRPr>
          </a:p>
          <a:p>
            <a:pPr eaLnBrk="1" hangingPunct="1">
              <a:lnSpc>
                <a:spcPts val="2900"/>
              </a:lnSpc>
            </a:pPr>
            <a:r>
              <a:rPr lang="zh-CN" altLang="en-US" sz="2400" dirty="0" smtClean="0">
                <a:solidFill>
                  <a:srgbClr val="000000"/>
                </a:solidFill>
                <a:latin typeface="Times New Roman" pitchFamily="18" charset="0"/>
              </a:rPr>
              <a:t>间</a:t>
            </a:r>
            <a:r>
              <a:rPr lang="zh-CN" altLang="en-US" sz="2400" dirty="0">
                <a:solidFill>
                  <a:srgbClr val="000000"/>
                </a:solidFill>
                <a:latin typeface="Times New Roman" pitchFamily="18" charset="0"/>
              </a:rPr>
              <a:t>的能力。</a:t>
            </a:r>
          </a:p>
          <a:p>
            <a:pPr eaLnBrk="1" hangingPunct="1">
              <a:lnSpc>
                <a:spcPts val="2374"/>
              </a:lnSpc>
            </a:pPr>
            <a:endParaRPr lang="zh-CN" altLang="en-US" sz="2400" dirty="0">
              <a:solidFill>
                <a:srgbClr val="000000"/>
              </a:solidFill>
              <a:latin typeface="Times New Roman" pitchFamily="18" charset="0"/>
            </a:endParaRPr>
          </a:p>
        </p:txBody>
      </p:sp>
      <p:sp>
        <p:nvSpPr>
          <p:cNvPr id="77829" name="Text Box 5"/>
          <p:cNvSpPr txBox="1">
            <a:spLocks noChangeArrowheads="1"/>
          </p:cNvSpPr>
          <p:nvPr/>
        </p:nvSpPr>
        <p:spPr bwMode="auto">
          <a:xfrm>
            <a:off x="256484" y="1618609"/>
            <a:ext cx="8617744" cy="205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dirty="0"/>
              <a:t>	</a:t>
            </a:r>
            <a:r>
              <a:rPr lang="zh-CN" altLang="en-US" sz="2400" dirty="0">
                <a:solidFill>
                  <a:srgbClr val="000000"/>
                </a:solidFill>
                <a:latin typeface="Times New Roman" pitchFamily="18" charset="0"/>
              </a:rPr>
              <a:t>首先，能体会命题意图。题干的设置通常包含三个方面的内</a:t>
            </a:r>
          </a:p>
          <a:p>
            <a:pPr eaLnBrk="1" hangingPunct="1">
              <a:lnSpc>
                <a:spcPts val="3372"/>
              </a:lnSpc>
            </a:pPr>
            <a:r>
              <a:rPr lang="zh-CN" altLang="en-US" sz="2400" dirty="0">
                <a:solidFill>
                  <a:srgbClr val="000000"/>
                </a:solidFill>
                <a:latin typeface="Times New Roman" pitchFamily="18" charset="0"/>
              </a:rPr>
              <a:t>容：创设情境、设问角度和命题意图。前两者是显性的，后者则</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387"/>
              </a:lnSpc>
            </a:pPr>
            <a:r>
              <a:rPr lang="zh-CN" altLang="en-US" sz="2400" dirty="0">
                <a:solidFill>
                  <a:srgbClr val="000000"/>
                </a:solidFill>
                <a:latin typeface="Times New Roman" pitchFamily="18" charset="0"/>
              </a:rPr>
              <a:t>是隐性的，但却又是最为关键的，它直接关系到答题的方向，与</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387"/>
              </a:lnSpc>
            </a:pPr>
            <a:r>
              <a:rPr lang="zh-CN" altLang="en-US" sz="2400" dirty="0">
                <a:solidFill>
                  <a:srgbClr val="000000"/>
                </a:solidFill>
                <a:latin typeface="Times New Roman" pitchFamily="18" charset="0"/>
              </a:rPr>
              <a:t>命题意图吻合的答案才是正确的，要努力通过题干去揣摩命题的</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387"/>
              </a:lnSpc>
            </a:pPr>
            <a:r>
              <a:rPr lang="zh-CN" altLang="en-US" sz="2400" dirty="0">
                <a:solidFill>
                  <a:srgbClr val="000000"/>
                </a:solidFill>
                <a:latin typeface="Times New Roman" pitchFamily="18" charset="0"/>
              </a:rPr>
              <a:t>意图。</a:t>
            </a:r>
          </a:p>
        </p:txBody>
      </p:sp>
      <p:sp>
        <p:nvSpPr>
          <p:cNvPr id="77830" name="Text Box 6"/>
          <p:cNvSpPr txBox="1">
            <a:spLocks noChangeArrowheads="1"/>
          </p:cNvSpPr>
          <p:nvPr/>
        </p:nvSpPr>
        <p:spPr bwMode="auto">
          <a:xfrm>
            <a:off x="247241" y="3861048"/>
            <a:ext cx="8617744"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dirty="0"/>
              <a:t>	</a:t>
            </a:r>
            <a:r>
              <a:rPr lang="zh-CN" altLang="en-US" sz="2400" dirty="0">
                <a:solidFill>
                  <a:srgbClr val="000000"/>
                </a:solidFill>
                <a:latin typeface="Times New Roman" pitchFamily="18" charset="0"/>
              </a:rPr>
              <a:t>其次，寻找阅读区间。发掘题干中所隐含的信息，以题干的</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387"/>
              </a:lnSpc>
            </a:pP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此信息</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去求答案区间的</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彼信息</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。传记作品包含的议论和</a:t>
            </a:r>
          </a:p>
          <a:p>
            <a:pPr eaLnBrk="1" hangingPunct="1">
              <a:lnSpc>
                <a:spcPts val="3372"/>
              </a:lnSpc>
            </a:pPr>
            <a:r>
              <a:rPr lang="zh-CN" altLang="en-US" sz="2400" dirty="0">
                <a:solidFill>
                  <a:srgbClr val="000000"/>
                </a:solidFill>
                <a:latin typeface="Times New Roman" pitchFamily="18" charset="0"/>
              </a:rPr>
              <a:t>抒情，是答题的重要区间。</a:t>
            </a:r>
          </a:p>
        </p:txBody>
      </p:sp>
      <p:sp>
        <p:nvSpPr>
          <p:cNvPr id="77831" name="Text Box 7"/>
          <p:cNvSpPr txBox="1">
            <a:spLocks noChangeArrowheads="1"/>
          </p:cNvSpPr>
          <p:nvPr/>
        </p:nvSpPr>
        <p:spPr bwMode="auto">
          <a:xfrm>
            <a:off x="862794" y="5460617"/>
            <a:ext cx="8002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374"/>
              </a:lnSpc>
            </a:pPr>
            <a:r>
              <a:rPr lang="zh-CN" altLang="en-US" sz="2400" dirty="0">
                <a:solidFill>
                  <a:srgbClr val="000000"/>
                </a:solidFill>
                <a:latin typeface="Times New Roman" pitchFamily="18" charset="0"/>
              </a:rPr>
              <a:t>最后，我们要具有信息筛选与语言转换整合能力，能转换说</a:t>
            </a:r>
          </a:p>
        </p:txBody>
      </p:sp>
      <p:sp>
        <p:nvSpPr>
          <p:cNvPr id="77832" name="Text Box 8"/>
          <p:cNvSpPr txBox="1">
            <a:spLocks noChangeArrowheads="1"/>
          </p:cNvSpPr>
          <p:nvPr/>
        </p:nvSpPr>
        <p:spPr bwMode="auto">
          <a:xfrm>
            <a:off x="256420" y="5887153"/>
            <a:ext cx="40010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374"/>
              </a:lnSpc>
            </a:pPr>
            <a:r>
              <a:rPr lang="zh-CN" altLang="en-US" sz="2400" dirty="0">
                <a:solidFill>
                  <a:srgbClr val="000000"/>
                </a:solidFill>
                <a:latin typeface="Times New Roman" pitchFamily="18" charset="0"/>
              </a:rPr>
              <a:t>法、重组语言、提炼概括等。</a:t>
            </a:r>
          </a:p>
        </p:txBody>
      </p:sp>
    </p:spTree>
    <p:extLst>
      <p:ext uri="{BB962C8B-B14F-4D97-AF65-F5344CB8AC3E}">
        <p14:creationId xmlns:p14="http://schemas.microsoft.com/office/powerpoint/2010/main" val="26989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ppt_x"/>
                                          </p:val>
                                        </p:tav>
                                        <p:tav tm="100000">
                                          <p:val>
                                            <p:strVal val="#ppt_x"/>
                                          </p:val>
                                        </p:tav>
                                      </p:tavLst>
                                    </p:anim>
                                    <p:anim calcmode="lin" valueType="num">
                                      <p:cBhvr additive="base">
                                        <p:cTn id="8" dur="500" fill="hold"/>
                                        <p:tgtEl>
                                          <p:spTgt spid="778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additive="base">
                                        <p:cTn id="13" dur="500" fill="hold"/>
                                        <p:tgtEl>
                                          <p:spTgt spid="77827"/>
                                        </p:tgtEl>
                                        <p:attrNameLst>
                                          <p:attrName>ppt_x</p:attrName>
                                        </p:attrNameLst>
                                      </p:cBhvr>
                                      <p:tavLst>
                                        <p:tav tm="0">
                                          <p:val>
                                            <p:strVal val="#ppt_x"/>
                                          </p:val>
                                        </p:tav>
                                        <p:tav tm="100000">
                                          <p:val>
                                            <p:strVal val="#ppt_x"/>
                                          </p:val>
                                        </p:tav>
                                      </p:tavLst>
                                    </p:anim>
                                    <p:anim calcmode="lin" valueType="num">
                                      <p:cBhvr additive="base">
                                        <p:cTn id="14" dur="500" fill="hold"/>
                                        <p:tgtEl>
                                          <p:spTgt spid="778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829"/>
                                        </p:tgtEl>
                                        <p:attrNameLst>
                                          <p:attrName>style.visibility</p:attrName>
                                        </p:attrNameLst>
                                      </p:cBhvr>
                                      <p:to>
                                        <p:strVal val="visible"/>
                                      </p:to>
                                    </p:set>
                                    <p:anim calcmode="lin" valueType="num">
                                      <p:cBhvr additive="base">
                                        <p:cTn id="19" dur="500" fill="hold"/>
                                        <p:tgtEl>
                                          <p:spTgt spid="77829"/>
                                        </p:tgtEl>
                                        <p:attrNameLst>
                                          <p:attrName>ppt_x</p:attrName>
                                        </p:attrNameLst>
                                      </p:cBhvr>
                                      <p:tavLst>
                                        <p:tav tm="0">
                                          <p:val>
                                            <p:strVal val="#ppt_x"/>
                                          </p:val>
                                        </p:tav>
                                        <p:tav tm="100000">
                                          <p:val>
                                            <p:strVal val="#ppt_x"/>
                                          </p:val>
                                        </p:tav>
                                      </p:tavLst>
                                    </p:anim>
                                    <p:anim calcmode="lin" valueType="num">
                                      <p:cBhvr additive="base">
                                        <p:cTn id="20" dur="500" fill="hold"/>
                                        <p:tgtEl>
                                          <p:spTgt spid="778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830"/>
                                        </p:tgtEl>
                                        <p:attrNameLst>
                                          <p:attrName>style.visibility</p:attrName>
                                        </p:attrNameLst>
                                      </p:cBhvr>
                                      <p:to>
                                        <p:strVal val="visible"/>
                                      </p:to>
                                    </p:set>
                                    <p:anim calcmode="lin" valueType="num">
                                      <p:cBhvr additive="base">
                                        <p:cTn id="25" dur="500" fill="hold"/>
                                        <p:tgtEl>
                                          <p:spTgt spid="77830"/>
                                        </p:tgtEl>
                                        <p:attrNameLst>
                                          <p:attrName>ppt_x</p:attrName>
                                        </p:attrNameLst>
                                      </p:cBhvr>
                                      <p:tavLst>
                                        <p:tav tm="0">
                                          <p:val>
                                            <p:strVal val="#ppt_x"/>
                                          </p:val>
                                        </p:tav>
                                        <p:tav tm="100000">
                                          <p:val>
                                            <p:strVal val="#ppt_x"/>
                                          </p:val>
                                        </p:tav>
                                      </p:tavLst>
                                    </p:anim>
                                    <p:anim calcmode="lin" valueType="num">
                                      <p:cBhvr additive="base">
                                        <p:cTn id="26" dur="500" fill="hold"/>
                                        <p:tgtEl>
                                          <p:spTgt spid="778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7832"/>
                                        </p:tgtEl>
                                        <p:attrNameLst>
                                          <p:attrName>style.visibility</p:attrName>
                                        </p:attrNameLst>
                                      </p:cBhvr>
                                      <p:to>
                                        <p:strVal val="visible"/>
                                      </p:to>
                                    </p:set>
                                    <p:anim calcmode="lin" valueType="num">
                                      <p:cBhvr additive="base">
                                        <p:cTn id="31" dur="500" fill="hold"/>
                                        <p:tgtEl>
                                          <p:spTgt spid="77832"/>
                                        </p:tgtEl>
                                        <p:attrNameLst>
                                          <p:attrName>ppt_x</p:attrName>
                                        </p:attrNameLst>
                                      </p:cBhvr>
                                      <p:tavLst>
                                        <p:tav tm="0">
                                          <p:val>
                                            <p:strVal val="#ppt_x"/>
                                          </p:val>
                                        </p:tav>
                                        <p:tav tm="100000">
                                          <p:val>
                                            <p:strVal val="#ppt_x"/>
                                          </p:val>
                                        </p:tav>
                                      </p:tavLst>
                                    </p:anim>
                                    <p:anim calcmode="lin" valueType="num">
                                      <p:cBhvr additive="base">
                                        <p:cTn id="32" dur="500" fill="hold"/>
                                        <p:tgtEl>
                                          <p:spTgt spid="778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829" grpId="0"/>
      <p:bldP spid="77830" grpId="0"/>
      <p:bldP spid="778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解题方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0866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929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checkerboard(across)">
                                      <p:cBhvr>
                                        <p:cTn id="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80202" y="476672"/>
            <a:ext cx="8534400" cy="582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dirty="0"/>
              <a:t>       </a:t>
            </a:r>
            <a:r>
              <a:rPr lang="zh-CN" altLang="en-US" dirty="0"/>
              <a:t>从命题上来说，传记阅读除了关注传统阅读材料所考查的</a:t>
            </a:r>
            <a:r>
              <a:rPr lang="zh-CN" altLang="en-US" b="1" dirty="0">
                <a:solidFill>
                  <a:srgbClr val="002060"/>
                </a:solidFill>
                <a:effectLst>
                  <a:outerShdw blurRad="38100" dist="38100" dir="2700000" algn="tl">
                    <a:srgbClr val="000000">
                      <a:alpha val="43137"/>
                    </a:srgbClr>
                  </a:outerShdw>
                </a:effectLst>
              </a:rPr>
              <a:t>重点语句</a:t>
            </a:r>
            <a:r>
              <a:rPr lang="zh-CN" altLang="en-US" dirty="0"/>
              <a:t>的理解，</a:t>
            </a:r>
            <a:r>
              <a:rPr lang="zh-CN" altLang="en-US" b="1" dirty="0">
                <a:solidFill>
                  <a:srgbClr val="002060"/>
                </a:solidFill>
                <a:effectLst>
                  <a:outerShdw blurRad="38100" dist="38100" dir="2700000" algn="tl">
                    <a:srgbClr val="000000">
                      <a:alpha val="43137"/>
                    </a:srgbClr>
                  </a:outerShdw>
                </a:effectLst>
              </a:rPr>
              <a:t>文章主旨</a:t>
            </a:r>
            <a:r>
              <a:rPr lang="zh-CN" altLang="en-US" dirty="0"/>
              <a:t>的把握，</a:t>
            </a:r>
            <a:r>
              <a:rPr lang="zh-CN" altLang="en-US" b="1" dirty="0">
                <a:solidFill>
                  <a:srgbClr val="002060"/>
                </a:solidFill>
                <a:effectLst>
                  <a:outerShdw blurRad="38100" dist="38100" dir="2700000" algn="tl">
                    <a:srgbClr val="000000">
                      <a:alpha val="43137"/>
                    </a:srgbClr>
                  </a:outerShdw>
                </a:effectLst>
              </a:rPr>
              <a:t>艺术手法</a:t>
            </a:r>
            <a:r>
              <a:rPr lang="zh-CN" altLang="en-US" dirty="0"/>
              <a:t>的考查等内容外，我们还要掌握关于传记的</a:t>
            </a:r>
            <a:r>
              <a:rPr lang="zh-CN" altLang="en-US" b="1" dirty="0">
                <a:solidFill>
                  <a:srgbClr val="002060"/>
                </a:solidFill>
                <a:effectLst>
                  <a:outerShdw blurRad="38100" dist="38100" dir="2700000" algn="tl">
                    <a:srgbClr val="000000">
                      <a:alpha val="43137"/>
                    </a:srgbClr>
                  </a:outerShdw>
                </a:effectLst>
              </a:rPr>
              <a:t>文体知识</a:t>
            </a:r>
            <a:r>
              <a:rPr lang="zh-CN" altLang="en-US" dirty="0"/>
              <a:t>，特别关注如何评价传主的</a:t>
            </a:r>
            <a:r>
              <a:rPr lang="zh-CN" altLang="en-US" b="1" dirty="0">
                <a:solidFill>
                  <a:srgbClr val="00B0F0"/>
                </a:solidFill>
                <a:effectLst>
                  <a:outerShdw blurRad="38100" dist="38100" dir="2700000" algn="tl">
                    <a:srgbClr val="000000">
                      <a:alpha val="43137"/>
                    </a:srgbClr>
                  </a:outerShdw>
                </a:effectLst>
              </a:rPr>
              <a:t>功过得失</a:t>
            </a:r>
            <a:r>
              <a:rPr lang="zh-CN" altLang="en-US" dirty="0"/>
              <a:t>，如何从选文中汲取有益的</a:t>
            </a:r>
            <a:r>
              <a:rPr lang="zh-CN" altLang="en-US" b="1" dirty="0">
                <a:solidFill>
                  <a:srgbClr val="FF0000"/>
                </a:solidFill>
                <a:effectLst>
                  <a:outerShdw blurRad="38100" dist="38100" dir="2700000" algn="tl">
                    <a:srgbClr val="000000">
                      <a:alpha val="43137"/>
                    </a:srgbClr>
                  </a:outerShdw>
                </a:effectLst>
              </a:rPr>
              <a:t>人生启示</a:t>
            </a:r>
            <a:r>
              <a:rPr lang="zh-CN" altLang="en-US" dirty="0"/>
              <a:t>这些内容。这就要求我们要善于从传记中了解传主的</a:t>
            </a:r>
            <a:r>
              <a:rPr lang="zh-CN" altLang="en-US" b="1" dirty="0">
                <a:solidFill>
                  <a:srgbClr val="7030A0"/>
                </a:solidFill>
                <a:effectLst>
                  <a:outerShdw blurRad="38100" dist="38100" dir="2700000" algn="tl">
                    <a:srgbClr val="000000">
                      <a:alpha val="43137"/>
                    </a:srgbClr>
                  </a:outerShdw>
                </a:effectLst>
              </a:rPr>
              <a:t>生活经历</a:t>
            </a:r>
            <a:r>
              <a:rPr lang="zh-CN" altLang="en-US" dirty="0"/>
              <a:t>，体悟传主的</a:t>
            </a:r>
            <a:r>
              <a:rPr lang="zh-CN" altLang="en-US" b="1" dirty="0">
                <a:solidFill>
                  <a:srgbClr val="7030A0"/>
                </a:solidFill>
                <a:effectLst>
                  <a:outerShdw blurRad="38100" dist="38100" dir="2700000" algn="tl">
                    <a:srgbClr val="000000">
                      <a:alpha val="43137"/>
                    </a:srgbClr>
                  </a:outerShdw>
                </a:effectLst>
              </a:rPr>
              <a:t>情感世界</a:t>
            </a:r>
            <a:r>
              <a:rPr lang="zh-CN" altLang="en-US" dirty="0"/>
              <a:t>，追寻传主</a:t>
            </a:r>
            <a:r>
              <a:rPr lang="zh-CN" altLang="en-US" b="1" dirty="0">
                <a:solidFill>
                  <a:srgbClr val="7030A0"/>
                </a:solidFill>
                <a:effectLst>
                  <a:outerShdw blurRad="38100" dist="38100" dir="2700000" algn="tl">
                    <a:srgbClr val="000000">
                      <a:alpha val="43137"/>
                    </a:srgbClr>
                  </a:outerShdw>
                </a:effectLst>
              </a:rPr>
              <a:t>思想演变</a:t>
            </a:r>
            <a:r>
              <a:rPr lang="zh-CN" altLang="en-US" dirty="0"/>
              <a:t>的线索，剖析传主成败的缘由，感受其人生经历的沧桑。要做到这些，必须掌握一些行之有效的阅读方法。</a:t>
            </a:r>
          </a:p>
        </p:txBody>
      </p:sp>
    </p:spTree>
    <p:extLst>
      <p:ext uri="{BB962C8B-B14F-4D97-AF65-F5344CB8AC3E}">
        <p14:creationId xmlns:p14="http://schemas.microsoft.com/office/powerpoint/2010/main" val="3343131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01252" y="2060848"/>
            <a:ext cx="8382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zh-CN" altLang="en-US" b="1" dirty="0" smtClean="0"/>
              <a:t>一个人</a:t>
            </a:r>
            <a:r>
              <a:rPr lang="zh-CN" altLang="en-US" b="1" dirty="0"/>
              <a:t>的成长不可能完全取决于内因，他的个性、思想的形成必定会受到所处的</a:t>
            </a:r>
            <a:r>
              <a:rPr lang="zh-CN" altLang="en-US" b="1" dirty="0">
                <a:solidFill>
                  <a:srgbClr val="002060"/>
                </a:solidFill>
                <a:effectLst>
                  <a:outerShdw blurRad="38100" dist="38100" dir="2700000" algn="tl">
                    <a:srgbClr val="000000">
                      <a:alpha val="43137"/>
                    </a:srgbClr>
                  </a:outerShdw>
                </a:effectLst>
              </a:rPr>
              <a:t>特定时代及其成长环境</a:t>
            </a:r>
            <a:r>
              <a:rPr lang="zh-CN" altLang="en-US" b="1" dirty="0"/>
              <a:t>等</a:t>
            </a:r>
            <a:r>
              <a:rPr lang="zh-CN" altLang="en-US" b="1" dirty="0">
                <a:solidFill>
                  <a:srgbClr val="FF0000"/>
                </a:solidFill>
                <a:effectLst>
                  <a:outerShdw blurRad="38100" dist="38100" dir="2700000" algn="tl">
                    <a:srgbClr val="000000">
                      <a:alpha val="43137"/>
                    </a:srgbClr>
                  </a:outerShdw>
                </a:effectLst>
              </a:rPr>
              <a:t>外因</a:t>
            </a:r>
            <a:r>
              <a:rPr lang="zh-CN" altLang="en-US" b="1" dirty="0"/>
              <a:t>的影响，了解这些重要事实，可以帮助我们对传主成长的各种因素作出符合实际的分析，以便更立体地了解人物，对其思想、品格及功过作出客观公允的评价。</a:t>
            </a:r>
          </a:p>
        </p:txBody>
      </p:sp>
      <p:sp>
        <p:nvSpPr>
          <p:cNvPr id="2" name="矩形 1"/>
          <p:cNvSpPr/>
          <p:nvPr/>
        </p:nvSpPr>
        <p:spPr>
          <a:xfrm>
            <a:off x="539552" y="692696"/>
            <a:ext cx="8352928" cy="523220"/>
          </a:xfrm>
          <a:prstGeom prst="rect">
            <a:avLst/>
          </a:prstGeom>
        </p:spPr>
        <p:txBody>
          <a:bodyPr wrap="square">
            <a:spAutoFit/>
          </a:bodyPr>
          <a:lstStyle/>
          <a:p>
            <a:r>
              <a:rPr lang="en-US" altLang="zh-CN" sz="2800" b="1" dirty="0">
                <a:solidFill>
                  <a:srgbClr val="0000FF"/>
                </a:solidFill>
              </a:rPr>
              <a:t>1</a:t>
            </a:r>
            <a:r>
              <a:rPr lang="zh-CN" altLang="en-US" sz="2800" b="1" dirty="0">
                <a:solidFill>
                  <a:srgbClr val="0000FF"/>
                </a:solidFill>
              </a:rPr>
              <a:t>．必须联系传主生活的时代背景和社会环境。</a:t>
            </a:r>
            <a:endParaRPr lang="zh-CN" altLang="en-US" sz="2800" dirty="0"/>
          </a:p>
        </p:txBody>
      </p:sp>
    </p:spTree>
    <p:extLst>
      <p:ext uri="{BB962C8B-B14F-4D97-AF65-F5344CB8AC3E}">
        <p14:creationId xmlns:p14="http://schemas.microsoft.com/office/powerpoint/2010/main" val="6262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4"/>
                                        </p:tgtEl>
                                        <p:attrNameLst>
                                          <p:attrName>style.visibility</p:attrName>
                                        </p:attrNameLst>
                                      </p:cBhvr>
                                      <p:to>
                                        <p:strVal val="visible"/>
                                      </p:to>
                                    </p:set>
                                    <p:anim calcmode="lin" valueType="num">
                                      <p:cBhvr additive="base">
                                        <p:cTn id="13" dur="500" fill="hold"/>
                                        <p:tgtEl>
                                          <p:spTgt spid="18434"/>
                                        </p:tgtEl>
                                        <p:attrNameLst>
                                          <p:attrName>ppt_x</p:attrName>
                                        </p:attrNameLst>
                                      </p:cBhvr>
                                      <p:tavLst>
                                        <p:tav tm="0">
                                          <p:val>
                                            <p:strVal val="#ppt_x"/>
                                          </p:val>
                                        </p:tav>
                                        <p:tav tm="100000">
                                          <p:val>
                                            <p:strVal val="#ppt_x"/>
                                          </p:val>
                                        </p:tav>
                                      </p:tavLst>
                                    </p:anim>
                                    <p:anim calcmode="lin" valueType="num">
                                      <p:cBhvr additive="base">
                                        <p:cTn id="14"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23528" y="1412776"/>
            <a:ext cx="871296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zh-CN" altLang="en-US" b="1" dirty="0" smtClean="0"/>
              <a:t>只有</a:t>
            </a:r>
            <a:r>
              <a:rPr lang="zh-CN" altLang="en-US" b="1" dirty="0"/>
              <a:t>深刻地认识传主的成长经历并感悟其心路历程，注重分析传主的</a:t>
            </a:r>
            <a:r>
              <a:rPr lang="zh-CN" altLang="en-US" b="1" dirty="0">
                <a:solidFill>
                  <a:srgbClr val="7030A0"/>
                </a:solidFill>
                <a:effectLst>
                  <a:outerShdw blurRad="38100" dist="38100" dir="2700000" algn="tl">
                    <a:srgbClr val="000000">
                      <a:alpha val="43137"/>
                    </a:srgbClr>
                  </a:outerShdw>
                </a:effectLst>
              </a:rPr>
              <a:t>先天禀赋和后天环境、志向和命运、奋斗和机遇、挫折和成功、事业和爱情</a:t>
            </a:r>
            <a:r>
              <a:rPr lang="zh-CN" altLang="en-US" b="1" dirty="0"/>
              <a:t>等诸多因素对其人生发展的重要意义，才能让读者在评价传主的</a:t>
            </a:r>
            <a:r>
              <a:rPr lang="zh-CN" altLang="en-US" b="1" dirty="0">
                <a:solidFill>
                  <a:srgbClr val="0070C0"/>
                </a:solidFill>
                <a:effectLst>
                  <a:outerShdw blurRad="38100" dist="38100" dir="2700000" algn="tl">
                    <a:srgbClr val="000000">
                      <a:alpha val="43137"/>
                    </a:srgbClr>
                  </a:outerShdw>
                </a:effectLst>
              </a:rPr>
              <a:t>思想、感情、品格、气质、成就</a:t>
            </a:r>
            <a:r>
              <a:rPr lang="zh-CN" altLang="en-US" b="1" dirty="0"/>
              <a:t>等方面的同时，也能从中汲取</a:t>
            </a:r>
            <a:r>
              <a:rPr lang="zh-CN" altLang="en-US" b="1" dirty="0">
                <a:solidFill>
                  <a:srgbClr val="00B050"/>
                </a:solidFill>
                <a:effectLst>
                  <a:outerShdw blurRad="38100" dist="38100" dir="2700000" algn="tl">
                    <a:srgbClr val="000000">
                      <a:alpha val="43137"/>
                    </a:srgbClr>
                  </a:outerShdw>
                </a:effectLst>
              </a:rPr>
              <a:t>精神养料</a:t>
            </a:r>
            <a:r>
              <a:rPr lang="zh-CN" altLang="en-US" b="1" dirty="0"/>
              <a:t>，获得有益的</a:t>
            </a:r>
            <a:r>
              <a:rPr lang="zh-CN" altLang="en-US" b="1" dirty="0">
                <a:solidFill>
                  <a:srgbClr val="00B050"/>
                </a:solidFill>
                <a:effectLst>
                  <a:outerShdw blurRad="38100" dist="38100" dir="2700000" algn="tl">
                    <a:srgbClr val="000000">
                      <a:alpha val="43137"/>
                    </a:srgbClr>
                  </a:outerShdw>
                </a:effectLst>
              </a:rPr>
              <a:t>启示</a:t>
            </a:r>
            <a:r>
              <a:rPr lang="zh-CN" altLang="en-US" b="1" dirty="0"/>
              <a:t>，丰富自己的人生经验，形成主动规划人生的意识和能力。</a:t>
            </a:r>
          </a:p>
        </p:txBody>
      </p:sp>
      <p:sp>
        <p:nvSpPr>
          <p:cNvPr id="2" name="矩形 1"/>
          <p:cNvSpPr/>
          <p:nvPr/>
        </p:nvSpPr>
        <p:spPr>
          <a:xfrm>
            <a:off x="251520" y="431086"/>
            <a:ext cx="8784976" cy="523220"/>
          </a:xfrm>
          <a:prstGeom prst="rect">
            <a:avLst/>
          </a:prstGeom>
        </p:spPr>
        <p:txBody>
          <a:bodyPr wrap="square">
            <a:spAutoFit/>
          </a:bodyPr>
          <a:lstStyle/>
          <a:p>
            <a:r>
              <a:rPr lang="en-US" altLang="zh-CN" sz="2800" b="1" dirty="0">
                <a:solidFill>
                  <a:srgbClr val="0000FF"/>
                </a:solidFill>
              </a:rPr>
              <a:t>2</a:t>
            </a:r>
            <a:r>
              <a:rPr lang="zh-CN" altLang="en-US" sz="2800" b="1" dirty="0">
                <a:solidFill>
                  <a:srgbClr val="0000FF"/>
                </a:solidFill>
              </a:rPr>
              <a:t>．必须认识到传主的成长经历并感悟传主的心路历程。</a:t>
            </a:r>
            <a:endParaRPr lang="zh-CN" altLang="en-US" sz="2800" dirty="0"/>
          </a:p>
        </p:txBody>
      </p:sp>
    </p:spTree>
    <p:extLst>
      <p:ext uri="{BB962C8B-B14F-4D97-AF65-F5344CB8AC3E}">
        <p14:creationId xmlns:p14="http://schemas.microsoft.com/office/powerpoint/2010/main" val="322810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additive="base">
                                        <p:cTn id="13" dur="500" fill="hold"/>
                                        <p:tgtEl>
                                          <p:spTgt spid="19458"/>
                                        </p:tgtEl>
                                        <p:attrNameLst>
                                          <p:attrName>ppt_x</p:attrName>
                                        </p:attrNameLst>
                                      </p:cBhvr>
                                      <p:tavLst>
                                        <p:tav tm="0">
                                          <p:val>
                                            <p:strVal val="#ppt_x"/>
                                          </p:val>
                                        </p:tav>
                                        <p:tav tm="100000">
                                          <p:val>
                                            <p:strVal val="#ppt_x"/>
                                          </p:val>
                                        </p:tav>
                                      </p:tavLst>
                                    </p:anim>
                                    <p:anim calcmode="lin" valueType="num">
                                      <p:cBhvr additive="base">
                                        <p:cTn id="14"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7504" y="828538"/>
            <a:ext cx="8856984" cy="334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zh-CN" altLang="en-US" sz="2400" b="1" dirty="0" smtClean="0"/>
              <a:t>传记</a:t>
            </a:r>
            <a:r>
              <a:rPr lang="zh-CN" altLang="en-US" sz="2400" b="1" dirty="0"/>
              <a:t>属于纪实性作品，</a:t>
            </a:r>
            <a:r>
              <a:rPr lang="zh-CN" altLang="en-US" sz="2400" b="1" dirty="0">
                <a:solidFill>
                  <a:srgbClr val="FF0000"/>
                </a:solidFill>
                <a:effectLst>
                  <a:outerShdw blurRad="38100" dist="38100" dir="2700000" algn="tl">
                    <a:srgbClr val="000000">
                      <a:alpha val="43137"/>
                    </a:srgbClr>
                  </a:outerShdw>
                </a:effectLst>
              </a:rPr>
              <a:t>纪实性</a:t>
            </a:r>
            <a:r>
              <a:rPr lang="zh-CN" altLang="en-US" sz="2400" b="1" dirty="0"/>
              <a:t>要求传记记述的事实是客观存在的、准确的、真实的，不允许有任何夸张与虚构。但历史的真实，只能是相对的真实，任何已经成为过去的历史是不可能全面复现的，任何对历史的叙述，也只能是相对真实的描述。因此，传记允许作者对</a:t>
            </a:r>
            <a:r>
              <a:rPr lang="zh-CN" altLang="en-US" sz="2400" b="1" dirty="0">
                <a:solidFill>
                  <a:srgbClr val="00B050"/>
                </a:solidFill>
                <a:effectLst>
                  <a:outerShdw blurRad="38100" dist="38100" dir="2700000" algn="tl">
                    <a:srgbClr val="000000">
                      <a:alpha val="43137"/>
                    </a:srgbClr>
                  </a:outerShdw>
                </a:effectLst>
              </a:rPr>
              <a:t>个别细节、某些场景</a:t>
            </a:r>
            <a:r>
              <a:rPr lang="zh-CN" altLang="en-US" sz="2400" b="1" dirty="0"/>
              <a:t>进行符合时代环境的合理的有限度的</a:t>
            </a:r>
            <a:r>
              <a:rPr lang="zh-CN" altLang="en-US" sz="2400" b="1" dirty="0">
                <a:solidFill>
                  <a:srgbClr val="FF0000"/>
                </a:solidFill>
                <a:effectLst>
                  <a:outerShdw blurRad="38100" dist="38100" dir="2700000" algn="tl">
                    <a:srgbClr val="000000">
                      <a:alpha val="43137"/>
                    </a:srgbClr>
                  </a:outerShdw>
                </a:effectLst>
              </a:rPr>
              <a:t>想象</a:t>
            </a:r>
            <a:r>
              <a:rPr lang="zh-CN" altLang="en-US" sz="2400" b="1" dirty="0"/>
              <a:t>，以便丰富、生动地描绘人物，凸现人物特性。</a:t>
            </a:r>
          </a:p>
        </p:txBody>
      </p:sp>
      <p:sp>
        <p:nvSpPr>
          <p:cNvPr id="3" name="Text Box 2"/>
          <p:cNvSpPr txBox="1">
            <a:spLocks noChangeArrowheads="1"/>
          </p:cNvSpPr>
          <p:nvPr/>
        </p:nvSpPr>
        <p:spPr bwMode="auto">
          <a:xfrm>
            <a:off x="421776" y="4239453"/>
            <a:ext cx="85427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zh-CN" altLang="en-US" sz="2400" b="1" dirty="0"/>
              <a:t>了解了传记作品的这些特点，我们就可以在学习的过程中欣赏、品味传记作品</a:t>
            </a:r>
            <a:r>
              <a:rPr lang="zh-CN" altLang="en-US" sz="2400" b="1" dirty="0">
                <a:solidFill>
                  <a:srgbClr val="FF0000"/>
                </a:solidFill>
                <a:effectLst>
                  <a:outerShdw blurRad="38100" dist="38100" dir="2700000" algn="tl">
                    <a:srgbClr val="000000">
                      <a:alpha val="43137"/>
                    </a:srgbClr>
                  </a:outerShdw>
                </a:effectLst>
              </a:rPr>
              <a:t>真实性与文学性</a:t>
            </a:r>
            <a:r>
              <a:rPr lang="zh-CN" altLang="en-US" sz="2400" b="1" dirty="0"/>
              <a:t>相结合、</a:t>
            </a:r>
            <a:r>
              <a:rPr lang="zh-CN" altLang="en-US" sz="2400" b="1" dirty="0">
                <a:solidFill>
                  <a:srgbClr val="FF0000"/>
                </a:solidFill>
                <a:effectLst>
                  <a:outerShdw blurRad="38100" dist="38100" dir="2700000" algn="tl">
                    <a:srgbClr val="000000">
                      <a:alpha val="43137"/>
                    </a:srgbClr>
                  </a:outerShdw>
                </a:effectLst>
              </a:rPr>
              <a:t>哲理性与形象性</a:t>
            </a:r>
            <a:r>
              <a:rPr lang="zh-CN" altLang="en-US" sz="2400" b="1" dirty="0"/>
              <a:t>相结合、</a:t>
            </a:r>
            <a:r>
              <a:rPr lang="zh-CN" altLang="en-US" sz="2400" b="1" dirty="0">
                <a:solidFill>
                  <a:srgbClr val="FF0000"/>
                </a:solidFill>
                <a:effectLst>
                  <a:outerShdw blurRad="38100" dist="38100" dir="2700000" algn="tl">
                    <a:srgbClr val="000000">
                      <a:alpha val="43137"/>
                    </a:srgbClr>
                  </a:outerShdw>
                </a:effectLst>
              </a:rPr>
              <a:t>思辨性与审美性</a:t>
            </a:r>
            <a:r>
              <a:rPr lang="zh-CN" altLang="en-US" sz="2400" b="1" dirty="0"/>
              <a:t>相结合所产生的魅力，赏析传记中的想象艺术，多角度地培养自己的鉴赏能力。</a:t>
            </a:r>
          </a:p>
        </p:txBody>
      </p:sp>
      <p:sp>
        <p:nvSpPr>
          <p:cNvPr id="2" name="矩形 1"/>
          <p:cNvSpPr/>
          <p:nvPr/>
        </p:nvSpPr>
        <p:spPr>
          <a:xfrm>
            <a:off x="467544" y="116632"/>
            <a:ext cx="8352928" cy="738664"/>
          </a:xfrm>
          <a:prstGeom prst="rect">
            <a:avLst/>
          </a:prstGeom>
        </p:spPr>
        <p:txBody>
          <a:bodyPr wrap="square">
            <a:spAutoFit/>
          </a:bodyPr>
          <a:lstStyle/>
          <a:p>
            <a:pPr>
              <a:lnSpc>
                <a:spcPct val="150000"/>
              </a:lnSpc>
            </a:pPr>
            <a:r>
              <a:rPr lang="en-US" altLang="zh-CN" sz="2800" b="1" dirty="0">
                <a:solidFill>
                  <a:srgbClr val="0000FF"/>
                </a:solidFill>
              </a:rPr>
              <a:t>3</a:t>
            </a:r>
            <a:r>
              <a:rPr lang="zh-CN" altLang="en-US" sz="2800" b="1" dirty="0">
                <a:solidFill>
                  <a:srgbClr val="0000FF"/>
                </a:solidFill>
              </a:rPr>
              <a:t>．必须懂得传记作品与其他文学作品的区别。</a:t>
            </a:r>
            <a:endParaRPr lang="en-US" altLang="zh-CN" sz="2800" b="1" dirty="0">
              <a:solidFill>
                <a:srgbClr val="0000FF"/>
              </a:solidFill>
            </a:endParaRPr>
          </a:p>
        </p:txBody>
      </p:sp>
    </p:spTree>
    <p:extLst>
      <p:ext uri="{BB962C8B-B14F-4D97-AF65-F5344CB8AC3E}">
        <p14:creationId xmlns:p14="http://schemas.microsoft.com/office/powerpoint/2010/main" val="269896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additive="base">
                                        <p:cTn id="13" dur="500" fill="hold"/>
                                        <p:tgtEl>
                                          <p:spTgt spid="20482"/>
                                        </p:tgtEl>
                                        <p:attrNameLst>
                                          <p:attrName>ppt_x</p:attrName>
                                        </p:attrNameLst>
                                      </p:cBhvr>
                                      <p:tavLst>
                                        <p:tav tm="0">
                                          <p:val>
                                            <p:strVal val="#ppt_x"/>
                                          </p:val>
                                        </p:tav>
                                        <p:tav tm="100000">
                                          <p:val>
                                            <p:strVal val="#ppt_x"/>
                                          </p:val>
                                        </p:tav>
                                      </p:tavLst>
                                    </p:anim>
                                    <p:anim calcmode="lin" valueType="num">
                                      <p:cBhvr additive="base">
                                        <p:cTn id="1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3"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260648"/>
            <a:ext cx="8305800" cy="389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sz="2400" b="1" dirty="0">
                <a:solidFill>
                  <a:srgbClr val="0000FF"/>
                </a:solidFill>
              </a:rPr>
              <a:t>4</a:t>
            </a:r>
            <a:r>
              <a:rPr lang="zh-CN" altLang="en-US" sz="2400" b="1" dirty="0">
                <a:solidFill>
                  <a:srgbClr val="0000FF"/>
                </a:solidFill>
              </a:rPr>
              <a:t>．要关注传主具有典型意义的事件和细节。</a:t>
            </a:r>
            <a:r>
              <a:rPr lang="zh-CN" altLang="en-US" sz="2400" b="1" dirty="0"/>
              <a:t>典型事件往往是传主一生的关键所在，能反映他一生中的主要功过，而且可以显示有关的历史进程及特点，有利于读者把握文章的重点，理清其</a:t>
            </a:r>
            <a:r>
              <a:rPr lang="zh-CN" altLang="en-US" sz="2400" b="1" dirty="0">
                <a:solidFill>
                  <a:srgbClr val="7030A0"/>
                </a:solidFill>
                <a:effectLst>
                  <a:outerShdw blurRad="38100" dist="38100" dir="2700000" algn="tl">
                    <a:srgbClr val="000000">
                      <a:alpha val="43137"/>
                    </a:srgbClr>
                  </a:outerShdw>
                </a:effectLst>
              </a:rPr>
              <a:t>人生发展的脉络</a:t>
            </a:r>
            <a:r>
              <a:rPr lang="zh-CN" altLang="en-US" sz="2400" b="1" dirty="0"/>
              <a:t>；富有特性的</a:t>
            </a:r>
            <a:r>
              <a:rPr lang="zh-CN" altLang="en-US" sz="2400" b="1" dirty="0">
                <a:solidFill>
                  <a:srgbClr val="FF0000"/>
                </a:solidFill>
                <a:effectLst>
                  <a:outerShdw blurRad="38100" dist="38100" dir="2700000" algn="tl">
                    <a:srgbClr val="000000">
                      <a:alpha val="43137"/>
                    </a:srgbClr>
                  </a:outerShdw>
                </a:effectLst>
              </a:rPr>
              <a:t>细节描写</a:t>
            </a:r>
            <a:r>
              <a:rPr lang="zh-CN" altLang="en-US" sz="2400" b="1" dirty="0"/>
              <a:t>犹如人体之血肉，能使</a:t>
            </a:r>
            <a:r>
              <a:rPr lang="zh-CN" altLang="en-US" sz="2400" b="1" dirty="0">
                <a:solidFill>
                  <a:srgbClr val="002060"/>
                </a:solidFill>
                <a:effectLst>
                  <a:outerShdw blurRad="38100" dist="38100" dir="2700000" algn="tl">
                    <a:srgbClr val="000000">
                      <a:alpha val="43137"/>
                    </a:srgbClr>
                  </a:outerShdw>
                </a:effectLst>
              </a:rPr>
              <a:t>传主的形象更加丰满</a:t>
            </a:r>
            <a:r>
              <a:rPr lang="zh-CN" altLang="en-US" sz="2400" b="1" dirty="0"/>
              <a:t>，能帮助读者更准确地了解</a:t>
            </a:r>
            <a:r>
              <a:rPr lang="zh-CN" altLang="en-US" sz="2400" b="1" dirty="0">
                <a:solidFill>
                  <a:srgbClr val="002060"/>
                </a:solidFill>
                <a:effectLst>
                  <a:outerShdw blurRad="38100" dist="38100" dir="2700000" algn="tl">
                    <a:srgbClr val="000000">
                      <a:alpha val="43137"/>
                    </a:srgbClr>
                  </a:outerShdw>
                </a:effectLst>
              </a:rPr>
              <a:t>传主的性格、理想</a:t>
            </a:r>
            <a:r>
              <a:rPr lang="zh-CN" altLang="en-US" sz="2400" b="1" dirty="0"/>
              <a:t>。同时，关注这些还可以</a:t>
            </a:r>
            <a:r>
              <a:rPr lang="zh-CN" altLang="en-US" sz="2400" b="1" dirty="0">
                <a:solidFill>
                  <a:srgbClr val="0070C0"/>
                </a:solidFill>
                <a:effectLst>
                  <a:outerShdw blurRad="38100" dist="38100" dir="2700000" algn="tl">
                    <a:srgbClr val="000000">
                      <a:alpha val="43137"/>
                    </a:srgbClr>
                  </a:outerShdw>
                </a:effectLst>
              </a:rPr>
              <a:t>引发读者的思考，使之从中获得更多的人生教益</a:t>
            </a:r>
            <a:r>
              <a:rPr lang="zh-CN" altLang="en-US" sz="2400" b="1" dirty="0"/>
              <a:t>。</a:t>
            </a:r>
          </a:p>
        </p:txBody>
      </p:sp>
      <p:sp>
        <p:nvSpPr>
          <p:cNvPr id="3" name="Text Box 2"/>
          <p:cNvSpPr txBox="1">
            <a:spLocks noChangeArrowheads="1"/>
          </p:cNvSpPr>
          <p:nvPr/>
        </p:nvSpPr>
        <p:spPr bwMode="auto">
          <a:xfrm>
            <a:off x="257527" y="4365104"/>
            <a:ext cx="87224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r>
              <a:rPr lang="zh-CN" altLang="en-US" sz="2400" b="1" dirty="0"/>
              <a:t>另外，</a:t>
            </a:r>
            <a:r>
              <a:rPr lang="zh-CN" altLang="en-US" sz="2400" b="1" dirty="0">
                <a:solidFill>
                  <a:srgbClr val="FF0000"/>
                </a:solidFill>
                <a:effectLst>
                  <a:outerShdw blurRad="38100" dist="38100" dir="2700000" algn="tl">
                    <a:srgbClr val="000000">
                      <a:alpha val="43137"/>
                    </a:srgbClr>
                  </a:outerShdw>
                </a:effectLst>
              </a:rPr>
              <a:t>评传</a:t>
            </a:r>
            <a:r>
              <a:rPr lang="zh-CN" altLang="en-US" sz="2400" b="1" dirty="0"/>
              <a:t>是传记中的跨类文体，处于</a:t>
            </a:r>
            <a:r>
              <a:rPr lang="zh-CN" altLang="en-US" sz="2400" b="1" dirty="0">
                <a:solidFill>
                  <a:srgbClr val="00B0F0"/>
                </a:solidFill>
                <a:effectLst>
                  <a:outerShdw blurRad="38100" dist="38100" dir="2700000" algn="tl">
                    <a:srgbClr val="000000">
                      <a:alpha val="43137"/>
                    </a:srgbClr>
                  </a:outerShdw>
                </a:effectLst>
              </a:rPr>
              <a:t>人物传记和文学评论</a:t>
            </a:r>
            <a:r>
              <a:rPr lang="zh-CN" altLang="en-US" sz="2400" b="1" dirty="0"/>
              <a:t>之间。一方面有对人物生平较完整的叙述，借以展示传主的人生道路；另一方面结合这些叙述，分析传主的思想行为，</a:t>
            </a:r>
            <a:r>
              <a:rPr lang="zh-CN" altLang="en-US" sz="2400" b="1" dirty="0">
                <a:solidFill>
                  <a:srgbClr val="7030A0"/>
                </a:solidFill>
                <a:effectLst>
                  <a:outerShdw blurRad="38100" dist="38100" dir="2700000" algn="tl">
                    <a:srgbClr val="000000">
                      <a:alpha val="43137"/>
                    </a:srgbClr>
                  </a:outerShdw>
                </a:effectLst>
              </a:rPr>
              <a:t>评价他对社会发展的作用</a:t>
            </a:r>
            <a:r>
              <a:rPr lang="zh-CN" altLang="en-US" sz="2400" b="1" dirty="0"/>
              <a:t>。同时因为它的篇幅较简短，更适合于高考命题时选用，因此，对这一类型的文章应给予更多的关注。</a:t>
            </a:r>
          </a:p>
        </p:txBody>
      </p:sp>
    </p:spTree>
    <p:extLst>
      <p:ext uri="{BB962C8B-B14F-4D97-AF65-F5344CB8AC3E}">
        <p14:creationId xmlns:p14="http://schemas.microsoft.com/office/powerpoint/2010/main" val="810158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23528" y="1556792"/>
            <a:ext cx="8305800" cy="51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lnSpc>
                <a:spcPct val="150000"/>
              </a:lnSpc>
            </a:pPr>
            <a:r>
              <a:rPr lang="zh-CN" altLang="en-US" b="1" dirty="0" smtClean="0"/>
              <a:t>第一</a:t>
            </a:r>
            <a:r>
              <a:rPr lang="zh-CN" altLang="en-US" b="1" dirty="0"/>
              <a:t>，把握传主的形象，概括传主的精神品质。</a:t>
            </a:r>
            <a:r>
              <a:rPr lang="zh-CN" altLang="en-US" dirty="0"/>
              <a:t>通过阅读，梳理出主要事件，从人物在事件中的表现来把握其形象。如果是评传，要区分传记中的</a:t>
            </a:r>
            <a:r>
              <a:rPr lang="zh-CN" altLang="en-US" b="1" dirty="0">
                <a:solidFill>
                  <a:srgbClr val="FF0000"/>
                </a:solidFill>
                <a:effectLst>
                  <a:outerShdw blurRad="38100" dist="38100" dir="2700000" algn="tl">
                    <a:srgbClr val="000000">
                      <a:alpha val="43137"/>
                    </a:srgbClr>
                  </a:outerShdw>
                </a:effectLst>
              </a:rPr>
              <a:t>叙与评</a:t>
            </a:r>
            <a:r>
              <a:rPr lang="zh-CN" altLang="en-US" dirty="0"/>
              <a:t>，把握</a:t>
            </a:r>
            <a:r>
              <a:rPr lang="zh-CN" altLang="en-US" b="1" dirty="0">
                <a:solidFill>
                  <a:srgbClr val="00B0F0"/>
                </a:solidFill>
                <a:effectLst>
                  <a:outerShdw blurRad="38100" dist="38100" dir="2700000" algn="tl">
                    <a:srgbClr val="000000">
                      <a:alpha val="43137"/>
                    </a:srgbClr>
                  </a:outerShdw>
                </a:effectLst>
              </a:rPr>
              <a:t>事件与观点</a:t>
            </a:r>
            <a:r>
              <a:rPr lang="zh-CN" altLang="en-US" dirty="0"/>
              <a:t>的关系。同时又要注意细节描写，细节特别是</a:t>
            </a:r>
            <a:r>
              <a:rPr lang="zh-CN" altLang="en-US" b="1" dirty="0">
                <a:solidFill>
                  <a:srgbClr val="7030A0"/>
                </a:solidFill>
                <a:effectLst>
                  <a:outerShdw blurRad="38100" dist="38100" dir="2700000" algn="tl">
                    <a:srgbClr val="000000">
                      <a:alpha val="43137"/>
                    </a:srgbClr>
                  </a:outerShdw>
                </a:effectLst>
              </a:rPr>
              <a:t>典型细节</a:t>
            </a:r>
            <a:r>
              <a:rPr lang="zh-CN" altLang="en-US" dirty="0"/>
              <a:t>往往最能传神，最能打动人，给人以深刻印象。阅读传记时要学会把握作品中具有典型意义的事件细节，并对这些细节加以仔细思考。 </a:t>
            </a:r>
          </a:p>
        </p:txBody>
      </p:sp>
      <p:sp>
        <p:nvSpPr>
          <p:cNvPr id="2" name="矩形 1"/>
          <p:cNvSpPr/>
          <p:nvPr/>
        </p:nvSpPr>
        <p:spPr>
          <a:xfrm>
            <a:off x="683568" y="404664"/>
            <a:ext cx="7992888" cy="664862"/>
          </a:xfrm>
          <a:prstGeom prst="rect">
            <a:avLst/>
          </a:prstGeom>
        </p:spPr>
        <p:txBody>
          <a:bodyPr wrap="square">
            <a:spAutoFit/>
          </a:bodyPr>
          <a:lstStyle/>
          <a:p>
            <a:pPr>
              <a:lnSpc>
                <a:spcPct val="150000"/>
              </a:lnSpc>
            </a:pPr>
            <a:r>
              <a:rPr lang="zh-CN" altLang="en-US" sz="2800" b="1" dirty="0">
                <a:effectLst>
                  <a:outerShdw blurRad="38100" dist="38100" dir="2700000" algn="tl">
                    <a:srgbClr val="000000">
                      <a:alpha val="43137"/>
                    </a:srgbClr>
                  </a:outerShdw>
                </a:effectLst>
              </a:rPr>
              <a:t>在具体阅读过程中，我们要特别注意以下两点。</a:t>
            </a:r>
            <a:endParaRPr lang="zh-CN"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037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8"/>
                                        </p:tgtEl>
                                        <p:attrNameLst>
                                          <p:attrName>style.visibility</p:attrName>
                                        </p:attrNameLst>
                                      </p:cBhvr>
                                      <p:to>
                                        <p:strVal val="visible"/>
                                      </p:to>
                                    </p:set>
                                    <p:anim calcmode="lin" valueType="num">
                                      <p:cBhvr additive="base">
                                        <p:cTn id="13" dur="500" fill="hold"/>
                                        <p:tgtEl>
                                          <p:spTgt spid="24578"/>
                                        </p:tgtEl>
                                        <p:attrNameLst>
                                          <p:attrName>ppt_x</p:attrName>
                                        </p:attrNameLst>
                                      </p:cBhvr>
                                      <p:tavLst>
                                        <p:tav tm="0">
                                          <p:val>
                                            <p:strVal val="#ppt_x"/>
                                          </p:val>
                                        </p:tav>
                                        <p:tav tm="100000">
                                          <p:val>
                                            <p:strVal val="#ppt_x"/>
                                          </p:val>
                                        </p:tav>
                                      </p:tavLst>
                                    </p:anim>
                                    <p:anim calcmode="lin" valueType="num">
                                      <p:cBhvr additive="base">
                                        <p:cTn id="14"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33375" y="609600"/>
            <a:ext cx="8458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r>
              <a:rPr lang="zh-CN" altLang="en-US" dirty="0"/>
              <a:t>例如，这一细节表现了什么，它与整个事件之间是什么关系，它在事件或传主的生活中起了什么作用，它表现了人物怎样的精神特质等。注意从传主与时代，传主与他人的关系上去把握传主形象。“</a:t>
            </a:r>
            <a:r>
              <a:rPr lang="zh-CN" altLang="en-US" b="1" dirty="0">
                <a:solidFill>
                  <a:srgbClr val="FF0000"/>
                </a:solidFill>
                <a:effectLst>
                  <a:outerShdw blurRad="38100" dist="38100" dir="2700000" algn="tl">
                    <a:srgbClr val="000000">
                      <a:alpha val="43137"/>
                    </a:srgbClr>
                  </a:outerShdw>
                </a:effectLst>
              </a:rPr>
              <a:t>传主与时代”“传主与他人</a:t>
            </a:r>
            <a:r>
              <a:rPr lang="zh-CN" altLang="en-US" dirty="0"/>
              <a:t>”是理解传记的经纬</a:t>
            </a:r>
            <a:r>
              <a:rPr lang="zh-CN" altLang="en-US" dirty="0" smtClean="0"/>
              <a:t>。</a:t>
            </a:r>
            <a:endParaRPr lang="en-US" altLang="zh-CN" dirty="0" smtClean="0"/>
          </a:p>
          <a:p>
            <a:pPr eaLnBrk="1" hangingPunct="1"/>
            <a:r>
              <a:rPr lang="zh-CN" altLang="en-US" dirty="0" smtClean="0"/>
              <a:t>       </a:t>
            </a:r>
            <a:r>
              <a:rPr lang="zh-CN" altLang="en-US" b="1" dirty="0" smtClean="0">
                <a:effectLst>
                  <a:outerShdw blurRad="38100" dist="38100" dir="2700000" algn="tl">
                    <a:srgbClr val="000000">
                      <a:alpha val="43137"/>
                    </a:srgbClr>
                  </a:outerShdw>
                </a:effectLst>
              </a:rPr>
              <a:t>首先</a:t>
            </a:r>
            <a:r>
              <a:rPr lang="zh-CN" altLang="en-US" dirty="0"/>
              <a:t>要关注时代、社会、家庭背景下的传主。要理解传主其人其事，就要了解他所处的</a:t>
            </a:r>
            <a:r>
              <a:rPr lang="zh-CN" altLang="en-US" b="1" dirty="0">
                <a:solidFill>
                  <a:srgbClr val="00B0F0"/>
                </a:solidFill>
                <a:effectLst>
                  <a:outerShdw blurRad="38100" dist="38100" dir="2700000" algn="tl">
                    <a:srgbClr val="000000">
                      <a:alpha val="43137"/>
                    </a:srgbClr>
                  </a:outerShdw>
                </a:effectLst>
              </a:rPr>
              <a:t>时代背景、社会背景、家庭生活背景</a:t>
            </a:r>
            <a:r>
              <a:rPr lang="zh-CN" altLang="en-US" dirty="0"/>
              <a:t>等众多因素</a:t>
            </a:r>
            <a:r>
              <a:rPr lang="zh-CN" altLang="en-US" dirty="0" smtClean="0"/>
              <a:t>。</a:t>
            </a:r>
            <a:endParaRPr lang="en-US" altLang="zh-CN" dirty="0" smtClean="0"/>
          </a:p>
          <a:p>
            <a:pPr eaLnBrk="1" hangingPunct="1"/>
            <a:r>
              <a:rPr lang="zh-CN" altLang="en-US" dirty="0" smtClean="0"/>
              <a:t>       </a:t>
            </a:r>
            <a:r>
              <a:rPr lang="zh-CN" altLang="en-US" b="1" dirty="0" smtClean="0">
                <a:effectLst>
                  <a:outerShdw blurRad="38100" dist="38100" dir="2700000" algn="tl">
                    <a:srgbClr val="000000">
                      <a:alpha val="43137"/>
                    </a:srgbClr>
                  </a:outerShdw>
                </a:effectLst>
              </a:rPr>
              <a:t>其次</a:t>
            </a:r>
            <a:r>
              <a:rPr lang="zh-CN" altLang="en-US" dirty="0"/>
              <a:t>，要理解</a:t>
            </a:r>
            <a:r>
              <a:rPr lang="zh-CN" altLang="en-US" b="1" dirty="0">
                <a:solidFill>
                  <a:srgbClr val="002060"/>
                </a:solidFill>
                <a:effectLst>
                  <a:outerShdw blurRad="38100" dist="38100" dir="2700000" algn="tl">
                    <a:srgbClr val="000000">
                      <a:alpha val="43137"/>
                    </a:srgbClr>
                  </a:outerShdw>
                </a:effectLst>
              </a:rPr>
              <a:t>关系网</a:t>
            </a:r>
            <a:r>
              <a:rPr lang="zh-CN" altLang="en-US" dirty="0"/>
              <a:t>中的传主。传主的人际交往是影响他也是组成他人生经历的重要方面，通过传主与他人的关系去把握传主，是阅读传记的一条通道。</a:t>
            </a:r>
          </a:p>
        </p:txBody>
      </p:sp>
    </p:spTree>
    <p:extLst>
      <p:ext uri="{BB962C8B-B14F-4D97-AF65-F5344CB8AC3E}">
        <p14:creationId xmlns:p14="http://schemas.microsoft.com/office/powerpoint/2010/main" val="4003904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 y="1340768"/>
            <a:ext cx="8839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6pPr>
            <a:lvl7pPr marL="29718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7pPr>
            <a:lvl8pPr marL="34290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8pPr>
            <a:lvl9pPr marL="3886200" indent="-228600" algn="just" eaLnBrk="0" fontAlgn="base" hangingPunct="0">
              <a:lnSpc>
                <a:spcPct val="120000"/>
              </a:lnSpc>
              <a:spcBef>
                <a:spcPct val="25000"/>
              </a:spcBef>
              <a:spcAft>
                <a:spcPct val="0"/>
              </a:spcAft>
              <a:defRPr sz="2800">
                <a:solidFill>
                  <a:schemeClr val="tx1"/>
                </a:solidFill>
                <a:latin typeface="Arial" charset="0"/>
                <a:ea typeface="宋体" pitchFamily="2" charset="-122"/>
              </a:defRPr>
            </a:lvl9pPr>
          </a:lstStyle>
          <a:p>
            <a:pPr eaLnBrk="1" hangingPunct="1"/>
            <a:r>
              <a:rPr lang="zh-CN" altLang="en-US" b="1" dirty="0" smtClean="0">
                <a:effectLst>
                  <a:outerShdw blurRad="38100" dist="38100" dir="2700000" algn="tl">
                    <a:srgbClr val="000000">
                      <a:alpha val="43137"/>
                    </a:srgbClr>
                  </a:outerShdw>
                </a:effectLst>
              </a:rPr>
              <a:t>首先</a:t>
            </a:r>
            <a:r>
              <a:rPr lang="zh-CN" altLang="en-US" dirty="0"/>
              <a:t>明确传记类别，了解不同类别的传记具有不同的特点</a:t>
            </a:r>
            <a:r>
              <a:rPr lang="zh-CN" altLang="en-US" dirty="0" smtClean="0"/>
              <a:t>。</a:t>
            </a:r>
            <a:endParaRPr lang="en-US" altLang="zh-CN" dirty="0" smtClean="0"/>
          </a:p>
          <a:p>
            <a:pPr eaLnBrk="1" hangingPunct="1"/>
            <a:r>
              <a:rPr lang="zh-CN" altLang="en-US" b="1" dirty="0" smtClean="0">
                <a:effectLst>
                  <a:outerShdw blurRad="38100" dist="38100" dir="2700000" algn="tl">
                    <a:srgbClr val="000000">
                      <a:alpha val="43137"/>
                    </a:srgbClr>
                  </a:outerShdw>
                </a:effectLst>
              </a:rPr>
              <a:t>其次</a:t>
            </a:r>
            <a:r>
              <a:rPr lang="zh-CN" altLang="en-US" dirty="0" smtClean="0"/>
              <a:t>结合</a:t>
            </a:r>
            <a:r>
              <a:rPr lang="zh-CN" altLang="en-US" dirty="0"/>
              <a:t>具体文本加以辨别分析。如，自传采用第一人称，语言或自然亲切或幽默调侃，通常以记叙为主，兼有描写抒情。他传采用第三人称，语言或朴实自然或文采斐然。了解传记常用的表现手法，结合文本加以判断分析。传记采用的</a:t>
            </a:r>
            <a:r>
              <a:rPr lang="zh-CN" altLang="en-US" b="1" dirty="0">
                <a:solidFill>
                  <a:srgbClr val="00B0F0"/>
                </a:solidFill>
                <a:effectLst>
                  <a:outerShdw blurRad="38100" dist="38100" dir="2700000" algn="tl">
                    <a:srgbClr val="000000">
                      <a:alpha val="43137"/>
                    </a:srgbClr>
                  </a:outerShdw>
                </a:effectLst>
              </a:rPr>
              <a:t>表现手法</a:t>
            </a:r>
            <a:r>
              <a:rPr lang="zh-CN" altLang="en-US" dirty="0"/>
              <a:t>与一般记叙文相似，有</a:t>
            </a:r>
            <a:r>
              <a:rPr lang="zh-CN" altLang="en-US" b="1" dirty="0">
                <a:solidFill>
                  <a:srgbClr val="C00000"/>
                </a:solidFill>
                <a:effectLst>
                  <a:outerShdw blurRad="38100" dist="38100" dir="2700000" algn="tl">
                    <a:srgbClr val="000000">
                      <a:alpha val="43137"/>
                    </a:srgbClr>
                  </a:outerShdw>
                </a:effectLst>
              </a:rPr>
              <a:t>首尾照应、巧用修辞、详略得当、叙议结合、正侧相映</a:t>
            </a:r>
            <a:r>
              <a:rPr lang="zh-CN" altLang="en-US" dirty="0"/>
              <a:t>等。此外，</a:t>
            </a:r>
            <a:r>
              <a:rPr lang="zh-CN" altLang="en-US" b="1" dirty="0">
                <a:solidFill>
                  <a:srgbClr val="FF0000"/>
                </a:solidFill>
                <a:effectLst>
                  <a:outerShdw blurRad="38100" dist="38100" dir="2700000" algn="tl">
                    <a:srgbClr val="000000">
                      <a:alpha val="43137"/>
                    </a:srgbClr>
                  </a:outerShdw>
                </a:effectLst>
              </a:rPr>
              <a:t>引用</a:t>
            </a:r>
            <a:r>
              <a:rPr lang="zh-CN" altLang="en-US" dirty="0"/>
              <a:t>是传记常用的表现手法，如引用</a:t>
            </a:r>
            <a:r>
              <a:rPr lang="zh-CN" altLang="en-US" b="1" dirty="0">
                <a:solidFill>
                  <a:srgbClr val="7030A0"/>
                </a:solidFill>
                <a:effectLst>
                  <a:outerShdw blurRad="38100" dist="38100" dir="2700000" algn="tl">
                    <a:srgbClr val="000000">
                      <a:alpha val="43137"/>
                    </a:srgbClr>
                  </a:outerShdw>
                </a:effectLst>
              </a:rPr>
              <a:t>传主在书信、日记中的表白</a:t>
            </a:r>
            <a:r>
              <a:rPr lang="zh-CN" altLang="en-US" dirty="0"/>
              <a:t>，它可以</a:t>
            </a:r>
            <a:r>
              <a:rPr lang="zh-CN" altLang="en-US" b="1" dirty="0">
                <a:solidFill>
                  <a:srgbClr val="FF0000"/>
                </a:solidFill>
                <a:effectLst>
                  <a:outerShdw blurRad="38100" dist="38100" dir="2700000" algn="tl">
                    <a:srgbClr val="000000">
                      <a:alpha val="43137"/>
                    </a:srgbClr>
                  </a:outerShdw>
                </a:effectLst>
              </a:rPr>
              <a:t>印证作者的观点</a:t>
            </a:r>
            <a:r>
              <a:rPr lang="zh-CN" altLang="en-US" dirty="0"/>
              <a:t>，也可以</a:t>
            </a:r>
            <a:r>
              <a:rPr lang="zh-CN" altLang="en-US" b="1" dirty="0">
                <a:solidFill>
                  <a:srgbClr val="00B050"/>
                </a:solidFill>
                <a:effectLst>
                  <a:outerShdw blurRad="38100" dist="38100" dir="2700000" algn="tl">
                    <a:srgbClr val="000000">
                      <a:alpha val="43137"/>
                    </a:srgbClr>
                  </a:outerShdw>
                </a:effectLst>
              </a:rPr>
              <a:t>使传记具有更为真实感人的力量</a:t>
            </a:r>
            <a:r>
              <a:rPr lang="zh-CN" altLang="en-US" dirty="0"/>
              <a:t>。</a:t>
            </a:r>
          </a:p>
        </p:txBody>
      </p:sp>
      <p:sp>
        <p:nvSpPr>
          <p:cNvPr id="2" name="矩形 1"/>
          <p:cNvSpPr/>
          <p:nvPr/>
        </p:nvSpPr>
        <p:spPr>
          <a:xfrm>
            <a:off x="152400" y="332656"/>
            <a:ext cx="8839200" cy="523220"/>
          </a:xfrm>
          <a:prstGeom prst="rect">
            <a:avLst/>
          </a:prstGeom>
        </p:spPr>
        <p:txBody>
          <a:bodyPr wrap="square">
            <a:spAutoFit/>
          </a:bodyPr>
          <a:lstStyle/>
          <a:p>
            <a:r>
              <a:rPr lang="zh-CN" altLang="en-US" sz="2800" b="1" dirty="0">
                <a:effectLst>
                  <a:outerShdw blurRad="38100" dist="38100" dir="2700000" algn="tl">
                    <a:srgbClr val="000000">
                      <a:alpha val="43137"/>
                    </a:srgbClr>
                  </a:outerShdw>
                </a:effectLst>
              </a:rPr>
              <a:t>第二，分析传记的语言特色、文本基本特征和表现手法</a:t>
            </a:r>
            <a:endParaRPr lang="zh-CN" alt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7178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 calcmode="lin" valueType="num">
                                      <p:cBhvr additive="base">
                                        <p:cTn id="13" dur="500" fill="hold"/>
                                        <p:tgtEl>
                                          <p:spTgt spid="26626"/>
                                        </p:tgtEl>
                                        <p:attrNameLst>
                                          <p:attrName>ppt_x</p:attrName>
                                        </p:attrNameLst>
                                      </p:cBhvr>
                                      <p:tavLst>
                                        <p:tav tm="0">
                                          <p:val>
                                            <p:strVal val="#ppt_x"/>
                                          </p:val>
                                        </p:tav>
                                        <p:tav tm="100000">
                                          <p:val>
                                            <p:strVal val="#ppt_x"/>
                                          </p:val>
                                        </p:tav>
                                      </p:tavLst>
                                    </p:anim>
                                    <p:anim calcmode="lin" valueType="num">
                                      <p:cBhvr additive="base">
                                        <p:cTn id="14"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1071" y="188640"/>
            <a:ext cx="4328108"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374"/>
              </a:lnSpc>
            </a:pPr>
            <a:r>
              <a:rPr lang="zh-CN" altLang="en-US" sz="2800" b="1" dirty="0">
                <a:solidFill>
                  <a:srgbClr val="000000"/>
                </a:solidFill>
                <a:ea typeface="黑体" pitchFamily="49" charset="-122"/>
              </a:rPr>
              <a:t>三、传记的分类和写作手法</a:t>
            </a:r>
          </a:p>
          <a:p>
            <a:pPr eaLnBrk="1" hangingPunct="1">
              <a:lnSpc>
                <a:spcPts val="1010"/>
              </a:lnSpc>
            </a:pPr>
            <a:endParaRPr lang="zh-CN" altLang="en-US" sz="2800" b="1" dirty="0">
              <a:solidFill>
                <a:srgbClr val="000000"/>
              </a:solidFill>
              <a:ea typeface="黑体" pitchFamily="49" charset="-122"/>
            </a:endParaRPr>
          </a:p>
        </p:txBody>
      </p:sp>
      <p:sp>
        <p:nvSpPr>
          <p:cNvPr id="27651" name="Text Box 3"/>
          <p:cNvSpPr txBox="1">
            <a:spLocks noChangeArrowheads="1"/>
          </p:cNvSpPr>
          <p:nvPr/>
        </p:nvSpPr>
        <p:spPr bwMode="auto">
          <a:xfrm>
            <a:off x="179512" y="1484784"/>
            <a:ext cx="8931932" cy="120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500"/>
              </a:lnSpc>
            </a:pPr>
            <a:r>
              <a:rPr lang="zh-CN" altLang="en-US" sz="2400" dirty="0">
                <a:solidFill>
                  <a:srgbClr val="000000"/>
                </a:solidFill>
                <a:latin typeface="Times New Roman" pitchFamily="18" charset="0"/>
              </a:rPr>
              <a:t>从</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叙述人称</a:t>
            </a:r>
            <a:r>
              <a:rPr lang="zh-CN" altLang="en-US" sz="2400" dirty="0">
                <a:solidFill>
                  <a:srgbClr val="000000"/>
                </a:solidFill>
                <a:latin typeface="Times New Roman" pitchFamily="18" charset="0"/>
              </a:rPr>
              <a:t>看，传记可分为</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自传</a:t>
            </a:r>
            <a:r>
              <a:rPr lang="zh-CN" altLang="en-US" sz="2400" dirty="0">
                <a:solidFill>
                  <a:srgbClr val="000000"/>
                </a:solidFill>
                <a:latin typeface="Times New Roman" pitchFamily="18" charset="0"/>
              </a:rPr>
              <a:t>和</a:t>
            </a:r>
            <a:r>
              <a:rPr lang="zh-CN" altLang="en-US" sz="2400" b="1" dirty="0">
                <a:solidFill>
                  <a:srgbClr val="7030A0"/>
                </a:solidFill>
                <a:latin typeface="Times New Roman" pitchFamily="18" charset="0"/>
              </a:rPr>
              <a:t>他传</a:t>
            </a:r>
            <a:r>
              <a:rPr lang="zh-CN" altLang="en-US" sz="2400" dirty="0">
                <a:solidFill>
                  <a:srgbClr val="000000"/>
                </a:solidFill>
                <a:latin typeface="Times New Roman" pitchFamily="18" charset="0"/>
              </a:rPr>
              <a:t>。自传是作者自己撰写的</a:t>
            </a:r>
            <a:r>
              <a:rPr lang="zh-CN" altLang="en-US" sz="2400" dirty="0" smtClean="0">
                <a:solidFill>
                  <a:srgbClr val="000000"/>
                </a:solidFill>
                <a:latin typeface="Times New Roman" pitchFamily="18" charset="0"/>
              </a:rPr>
              <a:t>，</a:t>
            </a:r>
            <a:endParaRPr lang="en-US" altLang="zh-CN" sz="2400" dirty="0" smtClean="0">
              <a:solidFill>
                <a:srgbClr val="000000"/>
              </a:solidFill>
              <a:latin typeface="Times New Roman" pitchFamily="18" charset="0"/>
            </a:endParaRPr>
          </a:p>
          <a:p>
            <a:pPr eaLnBrk="1" hangingPunct="1">
              <a:lnSpc>
                <a:spcPts val="3500"/>
              </a:lnSpc>
            </a:pPr>
            <a:r>
              <a:rPr lang="zh-CN" altLang="en-US" sz="2400" dirty="0" smtClean="0">
                <a:solidFill>
                  <a:srgbClr val="000000"/>
                </a:solidFill>
                <a:latin typeface="Times New Roman" pitchFamily="18" charset="0"/>
              </a:rPr>
              <a:t>他</a:t>
            </a:r>
            <a:r>
              <a:rPr lang="zh-CN" altLang="en-US" sz="2400" dirty="0">
                <a:solidFill>
                  <a:srgbClr val="000000"/>
                </a:solidFill>
                <a:latin typeface="Times New Roman" pitchFamily="18" charset="0"/>
              </a:rPr>
              <a:t>传是由他人撰写的。</a:t>
            </a:r>
          </a:p>
          <a:p>
            <a:pPr eaLnBrk="1" hangingPunct="1">
              <a:lnSpc>
                <a:spcPts val="2374"/>
              </a:lnSpc>
            </a:pPr>
            <a:endParaRPr lang="zh-CN" altLang="en-US" sz="2400" dirty="0">
              <a:solidFill>
                <a:srgbClr val="000000"/>
              </a:solidFill>
              <a:latin typeface="Times New Roman" pitchFamily="18" charset="0"/>
            </a:endParaRPr>
          </a:p>
        </p:txBody>
      </p:sp>
      <p:sp>
        <p:nvSpPr>
          <p:cNvPr id="27653" name="Text Box 5"/>
          <p:cNvSpPr txBox="1">
            <a:spLocks noChangeArrowheads="1"/>
          </p:cNvSpPr>
          <p:nvPr/>
        </p:nvSpPr>
        <p:spPr bwMode="auto">
          <a:xfrm>
            <a:off x="256419" y="2627654"/>
            <a:ext cx="8617744" cy="12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dirty="0"/>
              <a:t>	</a:t>
            </a:r>
            <a:r>
              <a:rPr lang="zh-CN" altLang="en-US" sz="2400" dirty="0">
                <a:solidFill>
                  <a:srgbClr val="000000"/>
                </a:solidFill>
                <a:latin typeface="Times New Roman" pitchFamily="18" charset="0"/>
              </a:rPr>
              <a:t>从</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表达方式</a:t>
            </a:r>
            <a:r>
              <a:rPr lang="zh-CN" altLang="en-US" sz="2400" dirty="0">
                <a:solidFill>
                  <a:srgbClr val="000000"/>
                </a:solidFill>
                <a:latin typeface="Times New Roman" pitchFamily="18" charset="0"/>
              </a:rPr>
              <a:t>看，一般的传记以</a:t>
            </a:r>
            <a:r>
              <a:rPr lang="zh-CN" altLang="en-US" sz="2400" b="1" dirty="0">
                <a:solidFill>
                  <a:srgbClr val="00B050"/>
                </a:solidFill>
                <a:latin typeface="Times New Roman" pitchFamily="18" charset="0"/>
              </a:rPr>
              <a:t>记叙</a:t>
            </a:r>
            <a:r>
              <a:rPr lang="zh-CN" altLang="en-US" sz="2400" dirty="0">
                <a:solidFill>
                  <a:srgbClr val="000000"/>
                </a:solidFill>
                <a:latin typeface="Times New Roman" pitchFamily="18" charset="0"/>
              </a:rPr>
              <a:t>为主。还有的传记，一边</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记述人物的经历，一边加以评论，</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记叙与评论各半</a:t>
            </a:r>
            <a:r>
              <a:rPr lang="zh-CN" altLang="en-US" sz="2400" dirty="0">
                <a:solidFill>
                  <a:srgbClr val="000000"/>
                </a:solidFill>
                <a:latin typeface="Times New Roman" pitchFamily="18" charset="0"/>
              </a:rPr>
              <a:t>，这种传记称</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为“</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评传</a:t>
            </a:r>
            <a:r>
              <a:rPr lang="zh-CN" altLang="en-US" sz="2400" dirty="0">
                <a:solidFill>
                  <a:srgbClr val="000000"/>
                </a:solidFill>
                <a:latin typeface="Times New Roman" pitchFamily="18" charset="0"/>
              </a:rPr>
              <a:t>”。</a:t>
            </a:r>
          </a:p>
        </p:txBody>
      </p:sp>
      <p:sp>
        <p:nvSpPr>
          <p:cNvPr id="27654" name="Text Box 6"/>
          <p:cNvSpPr txBox="1">
            <a:spLocks noChangeArrowheads="1"/>
          </p:cNvSpPr>
          <p:nvPr/>
        </p:nvSpPr>
        <p:spPr bwMode="auto">
          <a:xfrm>
            <a:off x="256419" y="4023445"/>
            <a:ext cx="8925520" cy="173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596900" algn="l"/>
              </a:tabLst>
              <a:defRPr>
                <a:solidFill>
                  <a:schemeClr val="tx1"/>
                </a:solidFill>
                <a:latin typeface="Arial" charset="0"/>
                <a:ea typeface="宋体" pitchFamily="2" charset="-122"/>
              </a:defRPr>
            </a:lvl1pPr>
            <a:lvl2pPr marL="742950" indent="-285750" eaLnBrk="0" hangingPunct="0">
              <a:tabLst>
                <a:tab pos="596900" algn="l"/>
              </a:tabLst>
              <a:defRPr>
                <a:solidFill>
                  <a:schemeClr val="tx1"/>
                </a:solidFill>
                <a:latin typeface="Arial" charset="0"/>
                <a:ea typeface="宋体" pitchFamily="2" charset="-122"/>
              </a:defRPr>
            </a:lvl2pPr>
            <a:lvl3pPr marL="1143000" indent="-228600" eaLnBrk="0" hangingPunct="0">
              <a:tabLst>
                <a:tab pos="596900" algn="l"/>
              </a:tabLst>
              <a:defRPr>
                <a:solidFill>
                  <a:schemeClr val="tx1"/>
                </a:solidFill>
                <a:latin typeface="Arial" charset="0"/>
                <a:ea typeface="宋体" pitchFamily="2" charset="-122"/>
              </a:defRPr>
            </a:lvl3pPr>
            <a:lvl4pPr marL="1600200" indent="-228600" eaLnBrk="0" hangingPunct="0">
              <a:tabLst>
                <a:tab pos="596900" algn="l"/>
              </a:tabLst>
              <a:defRPr>
                <a:solidFill>
                  <a:schemeClr val="tx1"/>
                </a:solidFill>
                <a:latin typeface="Arial" charset="0"/>
                <a:ea typeface="宋体" pitchFamily="2" charset="-122"/>
              </a:defRPr>
            </a:lvl4pPr>
            <a:lvl5pPr marL="2057400" indent="-228600" eaLnBrk="0" hangingPunct="0">
              <a:tabLst>
                <a:tab pos="5969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596900" algn="l"/>
              </a:tabLst>
              <a:defRPr>
                <a:solidFill>
                  <a:schemeClr val="tx1"/>
                </a:solidFill>
                <a:latin typeface="Arial" charset="0"/>
                <a:ea typeface="宋体" pitchFamily="2" charset="-122"/>
              </a:defRPr>
            </a:lvl9pPr>
          </a:lstStyle>
          <a:p>
            <a:pPr eaLnBrk="1" hangingPunct="1">
              <a:lnSpc>
                <a:spcPts val="2374"/>
              </a:lnSpc>
            </a:pPr>
            <a:r>
              <a:rPr lang="en-US" altLang="zh-CN" dirty="0"/>
              <a:t>	</a:t>
            </a:r>
            <a:r>
              <a:rPr lang="zh-CN" altLang="en-US" sz="2400" dirty="0">
                <a:solidFill>
                  <a:srgbClr val="000000"/>
                </a:solidFill>
                <a:latin typeface="Times New Roman" pitchFamily="18" charset="0"/>
              </a:rPr>
              <a:t>从</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创作方法</a:t>
            </a:r>
            <a:r>
              <a:rPr lang="zh-CN" altLang="en-US" sz="2400" dirty="0">
                <a:solidFill>
                  <a:srgbClr val="000000"/>
                </a:solidFill>
                <a:latin typeface="Times New Roman" pitchFamily="18" charset="0"/>
              </a:rPr>
              <a:t>看，有的传记以记叙翔实的史实为主，用语比较</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平实，称为</a:t>
            </a:r>
            <a:r>
              <a:rPr lang="zh-CN" altLang="en-US" sz="2400" dirty="0">
                <a:solidFill>
                  <a:srgbClr val="000000"/>
                </a:solidFill>
                <a:latin typeface="宋体" pitchFamily="2" charset="-122"/>
              </a:rPr>
              <a:t>“</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历史性传记</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；有的传记多用</a:t>
            </a:r>
            <a:r>
              <a:rPr lang="zh-CN" altLang="en-US" sz="2400" b="1" dirty="0">
                <a:solidFill>
                  <a:srgbClr val="C00000"/>
                </a:solidFill>
                <a:effectLst>
                  <a:outerShdw blurRad="38100" dist="38100" dir="2700000" algn="tl">
                    <a:srgbClr val="000000">
                      <a:alpha val="43137"/>
                    </a:srgbClr>
                  </a:outerShdw>
                </a:effectLst>
                <a:latin typeface="Times New Roman" pitchFamily="18" charset="0"/>
              </a:rPr>
              <a:t>形象化手法</a:t>
            </a:r>
            <a:r>
              <a:rPr lang="zh-CN" altLang="en-US" sz="2400" dirty="0">
                <a:solidFill>
                  <a:srgbClr val="000000"/>
                </a:solidFill>
                <a:latin typeface="Times New Roman" pitchFamily="18" charset="0"/>
              </a:rPr>
              <a:t>，描述人</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物的生活经历、精神风貌及其活动的历史背景等，以史实为依据，</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但又不排斥某些联想性的文学描写，称为</a:t>
            </a:r>
            <a:r>
              <a:rPr lang="zh-CN" altLang="en-US" sz="2400" dirty="0">
                <a:solidFill>
                  <a:srgbClr val="000000"/>
                </a:solidFill>
                <a:latin typeface="宋体" pitchFamily="2" charset="-122"/>
              </a:rPr>
              <a:t>“</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传记文学</a:t>
            </a:r>
            <a:r>
              <a:rPr lang="zh-CN" altLang="en-US" sz="2400" dirty="0">
                <a:solidFill>
                  <a:srgbClr val="000000"/>
                </a:solidFill>
                <a:latin typeface="宋体" pitchFamily="2" charset="-122"/>
              </a:rPr>
              <a:t>”</a:t>
            </a:r>
            <a:r>
              <a:rPr lang="zh-CN" altLang="en-US" sz="2400" dirty="0">
                <a:solidFill>
                  <a:srgbClr val="000000"/>
                </a:solidFill>
                <a:latin typeface="Times New Roman" pitchFamily="18" charset="0"/>
              </a:rPr>
              <a:t>。</a:t>
            </a:r>
          </a:p>
        </p:txBody>
      </p:sp>
      <p:sp>
        <p:nvSpPr>
          <p:cNvPr id="27655" name="Text Box 7"/>
          <p:cNvSpPr txBox="1">
            <a:spLocks noChangeArrowheads="1"/>
          </p:cNvSpPr>
          <p:nvPr/>
        </p:nvSpPr>
        <p:spPr bwMode="auto">
          <a:xfrm>
            <a:off x="628524" y="6039431"/>
            <a:ext cx="5573486" cy="30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24"/>
              </a:lnSpc>
            </a:pPr>
            <a:r>
              <a:rPr lang="zh-CN" altLang="en-US" sz="2400" dirty="0">
                <a:solidFill>
                  <a:srgbClr val="000000"/>
                </a:solidFill>
                <a:latin typeface="Times New Roman" pitchFamily="18" charset="0"/>
              </a:rPr>
              <a:t>从</a:t>
            </a:r>
            <a:r>
              <a:rPr lang="zh-CN" altLang="en-US" sz="2400" b="1" dirty="0">
                <a:solidFill>
                  <a:srgbClr val="002060"/>
                </a:solidFill>
                <a:effectLst>
                  <a:outerShdw blurRad="38100" dist="38100" dir="2700000" algn="tl">
                    <a:srgbClr val="000000">
                      <a:alpha val="43137"/>
                    </a:srgbClr>
                  </a:outerShdw>
                </a:effectLst>
                <a:latin typeface="Times New Roman" pitchFamily="18" charset="0"/>
              </a:rPr>
              <a:t>篇幅长短</a:t>
            </a:r>
            <a:r>
              <a:rPr lang="zh-CN" altLang="en-US" sz="2400" dirty="0">
                <a:solidFill>
                  <a:srgbClr val="000000"/>
                </a:solidFill>
                <a:latin typeface="Times New Roman" pitchFamily="18" charset="0"/>
              </a:rPr>
              <a:t>看，传记可分为</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大传</a:t>
            </a:r>
            <a:r>
              <a:rPr lang="zh-CN" altLang="en-US" sz="2400" dirty="0">
                <a:solidFill>
                  <a:srgbClr val="000000"/>
                </a:solidFill>
                <a:latin typeface="Times New Roman" pitchFamily="18" charset="0"/>
              </a:rPr>
              <a:t>和</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小传</a:t>
            </a:r>
            <a:r>
              <a:rPr lang="zh-CN" altLang="en-US" sz="2400" dirty="0">
                <a:solidFill>
                  <a:srgbClr val="000000"/>
                </a:solidFill>
                <a:latin typeface="Times New Roman" pitchFamily="18" charset="0"/>
              </a:rPr>
              <a:t>。</a:t>
            </a:r>
          </a:p>
        </p:txBody>
      </p:sp>
      <p:sp>
        <p:nvSpPr>
          <p:cNvPr id="2" name="矩形 1"/>
          <p:cNvSpPr/>
          <p:nvPr/>
        </p:nvSpPr>
        <p:spPr>
          <a:xfrm>
            <a:off x="683568" y="764704"/>
            <a:ext cx="2589170" cy="464230"/>
          </a:xfrm>
          <a:prstGeom prst="rect">
            <a:avLst/>
          </a:prstGeom>
        </p:spPr>
        <p:txBody>
          <a:bodyPr wrap="none">
            <a:spAutoFit/>
          </a:bodyPr>
          <a:lstStyle/>
          <a:p>
            <a:pPr>
              <a:lnSpc>
                <a:spcPts val="2854"/>
              </a:lnSpc>
            </a:pP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一</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传记的分类</a:t>
            </a:r>
          </a:p>
        </p:txBody>
      </p:sp>
    </p:spTree>
    <p:extLst>
      <p:ext uri="{BB962C8B-B14F-4D97-AF65-F5344CB8AC3E}">
        <p14:creationId xmlns:p14="http://schemas.microsoft.com/office/powerpoint/2010/main" val="226997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gtEl>
                                        <p:attrNameLst>
                                          <p:attrName>style.visibility</p:attrName>
                                        </p:attrNameLst>
                                      </p:cBhvr>
                                      <p:to>
                                        <p:strVal val="visible"/>
                                      </p:to>
                                    </p:set>
                                    <p:anim calcmode="lin" valueType="num">
                                      <p:cBhvr additive="base">
                                        <p:cTn id="19" dur="500" fill="hold"/>
                                        <p:tgtEl>
                                          <p:spTgt spid="27651"/>
                                        </p:tgtEl>
                                        <p:attrNameLst>
                                          <p:attrName>ppt_x</p:attrName>
                                        </p:attrNameLst>
                                      </p:cBhvr>
                                      <p:tavLst>
                                        <p:tav tm="0">
                                          <p:val>
                                            <p:strVal val="#ppt_x"/>
                                          </p:val>
                                        </p:tav>
                                        <p:tav tm="100000">
                                          <p:val>
                                            <p:strVal val="#ppt_x"/>
                                          </p:val>
                                        </p:tav>
                                      </p:tavLst>
                                    </p:anim>
                                    <p:anim calcmode="lin" valueType="num">
                                      <p:cBhvr additive="base">
                                        <p:cTn id="20"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3"/>
                                        </p:tgtEl>
                                        <p:attrNameLst>
                                          <p:attrName>style.visibility</p:attrName>
                                        </p:attrNameLst>
                                      </p:cBhvr>
                                      <p:to>
                                        <p:strVal val="visible"/>
                                      </p:to>
                                    </p:set>
                                    <p:anim calcmode="lin" valueType="num">
                                      <p:cBhvr additive="base">
                                        <p:cTn id="25" dur="500" fill="hold"/>
                                        <p:tgtEl>
                                          <p:spTgt spid="27653"/>
                                        </p:tgtEl>
                                        <p:attrNameLst>
                                          <p:attrName>ppt_x</p:attrName>
                                        </p:attrNameLst>
                                      </p:cBhvr>
                                      <p:tavLst>
                                        <p:tav tm="0">
                                          <p:val>
                                            <p:strVal val="#ppt_x"/>
                                          </p:val>
                                        </p:tav>
                                        <p:tav tm="100000">
                                          <p:val>
                                            <p:strVal val="#ppt_x"/>
                                          </p:val>
                                        </p:tav>
                                      </p:tavLst>
                                    </p:anim>
                                    <p:anim calcmode="lin" valueType="num">
                                      <p:cBhvr additive="base">
                                        <p:cTn id="26"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4"/>
                                        </p:tgtEl>
                                        <p:attrNameLst>
                                          <p:attrName>style.visibility</p:attrName>
                                        </p:attrNameLst>
                                      </p:cBhvr>
                                      <p:to>
                                        <p:strVal val="visible"/>
                                      </p:to>
                                    </p:set>
                                    <p:anim calcmode="lin" valueType="num">
                                      <p:cBhvr additive="base">
                                        <p:cTn id="31" dur="500" fill="hold"/>
                                        <p:tgtEl>
                                          <p:spTgt spid="27654"/>
                                        </p:tgtEl>
                                        <p:attrNameLst>
                                          <p:attrName>ppt_x</p:attrName>
                                        </p:attrNameLst>
                                      </p:cBhvr>
                                      <p:tavLst>
                                        <p:tav tm="0">
                                          <p:val>
                                            <p:strVal val="#ppt_x"/>
                                          </p:val>
                                        </p:tav>
                                        <p:tav tm="100000">
                                          <p:val>
                                            <p:strVal val="#ppt_x"/>
                                          </p:val>
                                        </p:tav>
                                      </p:tavLst>
                                    </p:anim>
                                    <p:anim calcmode="lin" valueType="num">
                                      <p:cBhvr additive="base">
                                        <p:cTn id="32"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55"/>
                                        </p:tgtEl>
                                        <p:attrNameLst>
                                          <p:attrName>style.visibility</p:attrName>
                                        </p:attrNameLst>
                                      </p:cBhvr>
                                      <p:to>
                                        <p:strVal val="visible"/>
                                      </p:to>
                                    </p:set>
                                    <p:anim calcmode="lin" valueType="num">
                                      <p:cBhvr additive="base">
                                        <p:cTn id="37" dur="500" fill="hold"/>
                                        <p:tgtEl>
                                          <p:spTgt spid="27655"/>
                                        </p:tgtEl>
                                        <p:attrNameLst>
                                          <p:attrName>ppt_x</p:attrName>
                                        </p:attrNameLst>
                                      </p:cBhvr>
                                      <p:tavLst>
                                        <p:tav tm="0">
                                          <p:val>
                                            <p:strVal val="#ppt_x"/>
                                          </p:val>
                                        </p:tav>
                                        <p:tav tm="100000">
                                          <p:val>
                                            <p:strVal val="#ppt_x"/>
                                          </p:val>
                                        </p:tav>
                                      </p:tavLst>
                                    </p:anim>
                                    <p:anim calcmode="lin" valueType="num">
                                      <p:cBhvr additive="base">
                                        <p:cTn id="38" dur="500" fill="hold"/>
                                        <p:tgtEl>
                                          <p:spTgt spid="27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53" grpId="0"/>
      <p:bldP spid="27654" grpId="0"/>
      <p:bldP spid="2765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66083" y="188640"/>
            <a:ext cx="3113032"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a:t>
            </a:r>
            <a:r>
              <a:rPr lang="zh-CN" altLang="en-US" sz="2800" b="1" dirty="0">
                <a:solidFill>
                  <a:srgbClr val="000000"/>
                </a:solidFill>
                <a:latin typeface="黑体" pitchFamily="49" charset="-122"/>
                <a:ea typeface="黑体" pitchFamily="49" charset="-122"/>
              </a:rPr>
              <a:t>二</a:t>
            </a:r>
            <a:r>
              <a:rPr lang="en-US" altLang="zh-CN" sz="2800" b="1" dirty="0">
                <a:solidFill>
                  <a:srgbClr val="000000"/>
                </a:solidFill>
                <a:latin typeface="Times New Roman" pitchFamily="18" charset="0"/>
                <a:ea typeface="黑体" pitchFamily="49" charset="-122"/>
              </a:rPr>
              <a:t>)</a:t>
            </a:r>
            <a:r>
              <a:rPr lang="zh-CN" altLang="en-US" sz="2800" b="1" dirty="0">
                <a:solidFill>
                  <a:srgbClr val="000000"/>
                </a:solidFill>
                <a:latin typeface="Times New Roman" pitchFamily="18" charset="0"/>
                <a:ea typeface="黑体" pitchFamily="49" charset="-122"/>
              </a:rPr>
              <a:t>传记</a:t>
            </a:r>
            <a:r>
              <a:rPr lang="zh-CN" altLang="en-US" sz="2800" b="1" dirty="0">
                <a:solidFill>
                  <a:srgbClr val="000000"/>
                </a:solidFill>
                <a:ea typeface="黑体" pitchFamily="49" charset="-122"/>
              </a:rPr>
              <a:t>的写作手法</a:t>
            </a:r>
          </a:p>
        </p:txBody>
      </p:sp>
      <p:sp>
        <p:nvSpPr>
          <p:cNvPr id="28675" name="Text Box 3"/>
          <p:cNvSpPr txBox="1">
            <a:spLocks noChangeArrowheads="1"/>
          </p:cNvSpPr>
          <p:nvPr/>
        </p:nvSpPr>
        <p:spPr bwMode="auto">
          <a:xfrm>
            <a:off x="251520" y="980728"/>
            <a:ext cx="8309967" cy="143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分析传记的写作手法，即分析其</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表达技巧、艺术特色</a:t>
            </a:r>
            <a:r>
              <a:rPr lang="zh-CN" altLang="en-US" sz="2400" dirty="0">
                <a:solidFill>
                  <a:srgbClr val="000000"/>
                </a:solidFill>
                <a:latin typeface="Times New Roman" pitchFamily="18" charset="0"/>
              </a:rPr>
              <a:t>，通</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397"/>
              </a:lnSpc>
            </a:pPr>
            <a:r>
              <a:rPr lang="zh-CN" altLang="en-US" sz="2400" dirty="0">
                <a:solidFill>
                  <a:srgbClr val="000000"/>
                </a:solidFill>
                <a:latin typeface="Times New Roman" pitchFamily="18" charset="0"/>
              </a:rPr>
              <a:t>过分析作品的</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表现手法、语言特色、修辞技巧</a:t>
            </a:r>
            <a:r>
              <a:rPr lang="zh-CN" altLang="en-US" sz="2400" dirty="0">
                <a:solidFill>
                  <a:srgbClr val="000000"/>
                </a:solidFill>
                <a:latin typeface="Times New Roman" pitchFamily="18" charset="0"/>
              </a:rPr>
              <a:t>等艺术形式，了</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384"/>
              </a:lnSpc>
            </a:pPr>
            <a:r>
              <a:rPr lang="zh-CN" altLang="en-US" sz="2400" dirty="0">
                <a:solidFill>
                  <a:srgbClr val="000000"/>
                </a:solidFill>
                <a:latin typeface="Times New Roman" pitchFamily="18" charset="0"/>
              </a:rPr>
              <a:t>解作者这样处理的意图。可从以下几个方面展开：</a:t>
            </a:r>
          </a:p>
        </p:txBody>
      </p:sp>
      <p:sp>
        <p:nvSpPr>
          <p:cNvPr id="28676" name="Text Box 4"/>
          <p:cNvSpPr txBox="1">
            <a:spLocks noChangeArrowheads="1"/>
          </p:cNvSpPr>
          <p:nvPr/>
        </p:nvSpPr>
        <p:spPr bwMode="auto">
          <a:xfrm>
            <a:off x="985360" y="2985753"/>
            <a:ext cx="1700787"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400" b="1" dirty="0">
                <a:solidFill>
                  <a:srgbClr val="000000"/>
                </a:solidFill>
                <a:latin typeface="Times New Roman" pitchFamily="18" charset="0"/>
              </a:rPr>
              <a:t>1</a:t>
            </a:r>
            <a:r>
              <a:rPr lang="zh-CN" altLang="en-US" sz="2400" b="1" dirty="0">
                <a:solidFill>
                  <a:srgbClr val="000000"/>
                </a:solidFill>
                <a:latin typeface="Times New Roman" pitchFamily="18" charset="0"/>
              </a:rPr>
              <a:t>．表达方式</a:t>
            </a:r>
          </a:p>
        </p:txBody>
      </p:sp>
      <p:sp>
        <p:nvSpPr>
          <p:cNvPr id="28677" name="Text Box 5"/>
          <p:cNvSpPr txBox="1">
            <a:spLocks noChangeArrowheads="1"/>
          </p:cNvSpPr>
          <p:nvPr/>
        </p:nvSpPr>
        <p:spPr bwMode="auto">
          <a:xfrm>
            <a:off x="366083" y="3539613"/>
            <a:ext cx="8309967" cy="256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传记以</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叙述、描写、议论</a:t>
            </a:r>
            <a:r>
              <a:rPr lang="zh-CN" altLang="en-US" sz="2400" dirty="0">
                <a:solidFill>
                  <a:srgbClr val="000000"/>
                </a:solidFill>
                <a:latin typeface="Times New Roman" pitchFamily="18" charset="0"/>
              </a:rPr>
              <a:t>为主要表达方式。写人、叙事是</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397"/>
              </a:lnSpc>
            </a:pPr>
            <a:r>
              <a:rPr lang="zh-CN" altLang="en-US" sz="2400" dirty="0">
                <a:solidFill>
                  <a:srgbClr val="000000"/>
                </a:solidFill>
                <a:latin typeface="Times New Roman" pitchFamily="18" charset="0"/>
              </a:rPr>
              <a:t>其基本特征，此外还有</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议论、说明</a:t>
            </a:r>
            <a:r>
              <a:rPr lang="zh-CN" altLang="en-US" sz="2400" dirty="0">
                <a:solidFill>
                  <a:srgbClr val="000000"/>
                </a:solidFill>
                <a:latin typeface="Times New Roman" pitchFamily="18" charset="0"/>
              </a:rPr>
              <a:t>等，用以揭示传主的</a:t>
            </a:r>
            <a:r>
              <a:rPr lang="zh-CN" altLang="en-US" sz="2400" b="1" dirty="0">
                <a:solidFill>
                  <a:srgbClr val="00B050"/>
                </a:solidFill>
                <a:effectLst>
                  <a:outerShdw blurRad="38100" dist="38100" dir="2700000" algn="tl">
                    <a:srgbClr val="000000">
                      <a:alpha val="43137"/>
                    </a:srgbClr>
                  </a:outerShdw>
                </a:effectLst>
                <a:latin typeface="Times New Roman" pitchFamily="18" charset="0"/>
              </a:rPr>
              <a:t>历史贡</a:t>
            </a:r>
          </a:p>
          <a:p>
            <a:pPr eaLnBrk="1" hangingPunct="1">
              <a:lnSpc>
                <a:spcPts val="1010"/>
              </a:lnSpc>
            </a:pPr>
            <a:endParaRPr lang="zh-CN" altLang="en-US" sz="2400" b="1" dirty="0">
              <a:solidFill>
                <a:srgbClr val="00B050"/>
              </a:solidFill>
              <a:effectLst>
                <a:outerShdw blurRad="38100" dist="38100" dir="2700000" algn="tl">
                  <a:srgbClr val="000000">
                    <a:alpha val="43137"/>
                  </a:srgbClr>
                </a:outerShdw>
              </a:effectLst>
              <a:latin typeface="Times New Roman" pitchFamily="18" charset="0"/>
            </a:endParaRPr>
          </a:p>
          <a:p>
            <a:pPr eaLnBrk="1" hangingPunct="1">
              <a:lnSpc>
                <a:spcPts val="3384"/>
              </a:lnSpc>
            </a:pPr>
            <a:r>
              <a:rPr lang="zh-CN" altLang="en-US" sz="2400" b="1" dirty="0">
                <a:solidFill>
                  <a:srgbClr val="00B050"/>
                </a:solidFill>
                <a:effectLst>
                  <a:outerShdw blurRad="38100" dist="38100" dir="2700000" algn="tl">
                    <a:srgbClr val="000000">
                      <a:alpha val="43137"/>
                    </a:srgbClr>
                  </a:outerShdw>
                </a:effectLst>
                <a:latin typeface="Times New Roman" pitchFamily="18" charset="0"/>
              </a:rPr>
              <a:t>献、思想主张、生活的时代背景</a:t>
            </a:r>
            <a:r>
              <a:rPr lang="zh-CN" altLang="en-US" sz="2400" dirty="0">
                <a:solidFill>
                  <a:srgbClr val="000000"/>
                </a:solidFill>
                <a:latin typeface="Times New Roman" pitchFamily="18" charset="0"/>
              </a:rPr>
              <a:t>等。阅读时，要关注</a:t>
            </a:r>
            <a:r>
              <a:rPr lang="zh-CN" altLang="en-US" sz="2400" b="1" dirty="0">
                <a:solidFill>
                  <a:srgbClr val="00B0F0"/>
                </a:solidFill>
                <a:effectLst>
                  <a:outerShdw blurRad="38100" dist="38100" dir="2700000" algn="tl">
                    <a:srgbClr val="000000">
                      <a:alpha val="43137"/>
                    </a:srgbClr>
                  </a:outerShdw>
                </a:effectLst>
                <a:latin typeface="Times New Roman" pitchFamily="18" charset="0"/>
              </a:rPr>
              <a:t>事件的前</a:t>
            </a:r>
          </a:p>
          <a:p>
            <a:pPr eaLnBrk="1" hangingPunct="1">
              <a:lnSpc>
                <a:spcPts val="1010"/>
              </a:lnSpc>
            </a:pPr>
            <a:endParaRPr lang="zh-CN" altLang="en-US" sz="2400" b="1" dirty="0">
              <a:solidFill>
                <a:srgbClr val="00B0F0"/>
              </a:solidFill>
              <a:effectLst>
                <a:outerShdw blurRad="38100" dist="38100" dir="2700000" algn="tl">
                  <a:srgbClr val="000000">
                    <a:alpha val="43137"/>
                  </a:srgbClr>
                </a:outerShdw>
              </a:effectLst>
              <a:latin typeface="Times New Roman" pitchFamily="18" charset="0"/>
            </a:endParaRPr>
          </a:p>
          <a:p>
            <a:pPr eaLnBrk="1" hangingPunct="1">
              <a:lnSpc>
                <a:spcPts val="3397"/>
              </a:lnSpc>
            </a:pPr>
            <a:r>
              <a:rPr lang="zh-CN" altLang="en-US" sz="2400" b="1" dirty="0">
                <a:solidFill>
                  <a:srgbClr val="00B0F0"/>
                </a:solidFill>
                <a:effectLst>
                  <a:outerShdw blurRad="38100" dist="38100" dir="2700000" algn="tl">
                    <a:srgbClr val="000000">
                      <a:alpha val="43137"/>
                    </a:srgbClr>
                  </a:outerShdw>
                </a:effectLst>
                <a:latin typeface="Times New Roman" pitchFamily="18" charset="0"/>
              </a:rPr>
              <a:t>因后果，作者的评论、抒情</a:t>
            </a:r>
            <a:r>
              <a:rPr lang="zh-CN" altLang="en-US" sz="2400" dirty="0">
                <a:solidFill>
                  <a:srgbClr val="000000"/>
                </a:solidFill>
                <a:latin typeface="Times New Roman" pitchFamily="18" charset="0"/>
              </a:rPr>
              <a:t>，从中发现其对表现</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传主形象</a:t>
            </a:r>
            <a:r>
              <a:rPr lang="zh-CN" altLang="en-US" sz="2400" dirty="0">
                <a:solidFill>
                  <a:srgbClr val="000000"/>
                </a:solidFill>
                <a:latin typeface="Times New Roman" pitchFamily="18" charset="0"/>
              </a:rPr>
              <a:t>特点</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397"/>
              </a:lnSpc>
            </a:pPr>
            <a:r>
              <a:rPr lang="zh-CN" altLang="en-US" sz="2400" dirty="0">
                <a:solidFill>
                  <a:srgbClr val="000000"/>
                </a:solidFill>
                <a:latin typeface="Times New Roman" pitchFamily="18" charset="0"/>
              </a:rPr>
              <a:t>及意义的作用。</a:t>
            </a:r>
          </a:p>
        </p:txBody>
      </p:sp>
    </p:spTree>
    <p:extLst>
      <p:ext uri="{BB962C8B-B14F-4D97-AF65-F5344CB8AC3E}">
        <p14:creationId xmlns:p14="http://schemas.microsoft.com/office/powerpoint/2010/main" val="50859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gtEl>
                                        <p:attrNameLst>
                                          <p:attrName>style.visibility</p:attrName>
                                        </p:attrNameLst>
                                      </p:cBhvr>
                                      <p:to>
                                        <p:strVal val="visible"/>
                                      </p:to>
                                    </p:set>
                                    <p:anim calcmode="lin" valueType="num">
                                      <p:cBhvr additive="base">
                                        <p:cTn id="13" dur="500" fill="hold"/>
                                        <p:tgtEl>
                                          <p:spTgt spid="28675"/>
                                        </p:tgtEl>
                                        <p:attrNameLst>
                                          <p:attrName>ppt_x</p:attrName>
                                        </p:attrNameLst>
                                      </p:cBhvr>
                                      <p:tavLst>
                                        <p:tav tm="0">
                                          <p:val>
                                            <p:strVal val="#ppt_x"/>
                                          </p:val>
                                        </p:tav>
                                        <p:tav tm="100000">
                                          <p:val>
                                            <p:strVal val="#ppt_x"/>
                                          </p:val>
                                        </p:tav>
                                      </p:tavLst>
                                    </p:anim>
                                    <p:anim calcmode="lin" valueType="num">
                                      <p:cBhvr additive="base">
                                        <p:cTn id="14"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ppt_x"/>
                                          </p:val>
                                        </p:tav>
                                        <p:tav tm="100000">
                                          <p:val>
                                            <p:strVal val="#ppt_x"/>
                                          </p:val>
                                        </p:tav>
                                      </p:tavLst>
                                    </p:anim>
                                    <p:anim calcmode="lin" valueType="num">
                                      <p:cBhvr additive="base">
                                        <p:cTn id="20"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7"/>
                                        </p:tgtEl>
                                        <p:attrNameLst>
                                          <p:attrName>style.visibility</p:attrName>
                                        </p:attrNameLst>
                                      </p:cBhvr>
                                      <p:to>
                                        <p:strVal val="visible"/>
                                      </p:to>
                                    </p:set>
                                    <p:anim calcmode="lin" valueType="num">
                                      <p:cBhvr additive="base">
                                        <p:cTn id="25" dur="500" fill="hold"/>
                                        <p:tgtEl>
                                          <p:spTgt spid="28677"/>
                                        </p:tgtEl>
                                        <p:attrNameLst>
                                          <p:attrName>ppt_x</p:attrName>
                                        </p:attrNameLst>
                                      </p:cBhvr>
                                      <p:tavLst>
                                        <p:tav tm="0">
                                          <p:val>
                                            <p:strVal val="#ppt_x"/>
                                          </p:val>
                                        </p:tav>
                                        <p:tav tm="100000">
                                          <p:val>
                                            <p:strVal val="#ppt_x"/>
                                          </p:val>
                                        </p:tav>
                                      </p:tavLst>
                                    </p:anim>
                                    <p:anim calcmode="lin" valueType="num">
                                      <p:cBhvr additive="base">
                                        <p:cTn id="26"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6" grpId="0"/>
      <p:bldP spid="286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ws_1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85" y="3816543"/>
            <a:ext cx="8166705" cy="213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3"/>
          <p:cNvSpPr txBox="1">
            <a:spLocks noChangeArrowheads="1"/>
          </p:cNvSpPr>
          <p:nvPr/>
        </p:nvSpPr>
        <p:spPr bwMode="auto">
          <a:xfrm>
            <a:off x="755576" y="260648"/>
            <a:ext cx="4143763"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．处理选材</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详略得当</a:t>
            </a:r>
          </a:p>
        </p:txBody>
      </p:sp>
      <p:sp>
        <p:nvSpPr>
          <p:cNvPr id="29700" name="Text Box 4"/>
          <p:cNvSpPr txBox="1">
            <a:spLocks noChangeArrowheads="1"/>
          </p:cNvSpPr>
          <p:nvPr/>
        </p:nvSpPr>
        <p:spPr bwMode="auto">
          <a:xfrm>
            <a:off x="328990" y="980728"/>
            <a:ext cx="8309967" cy="21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传记的选材是与主题密切相关的。对中心有用的、与主题</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关系特别密切的材料，是主要内容，需</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浓墨重彩地渲染</a:t>
            </a:r>
            <a:r>
              <a:rPr lang="zh-CN" altLang="en-US" sz="2400" dirty="0">
                <a:solidFill>
                  <a:srgbClr val="000000"/>
                </a:solidFill>
                <a:latin typeface="Times New Roman" pitchFamily="18" charset="0"/>
              </a:rPr>
              <a:t>，要</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详</a:t>
            </a:r>
          </a:p>
          <a:p>
            <a:pPr eaLnBrk="1" hangingPunct="1">
              <a:lnSpc>
                <a:spcPts val="1010"/>
              </a:lnSpc>
            </a:pP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a:p>
            <a:pPr eaLnBrk="1" hangingPunct="1">
              <a:lnSpc>
                <a:spcPts val="2677"/>
              </a:lnSpc>
            </a:pP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写；</a:t>
            </a:r>
            <a:r>
              <a:rPr lang="zh-CN" altLang="en-US" sz="2400" dirty="0">
                <a:solidFill>
                  <a:srgbClr val="000000"/>
                </a:solidFill>
                <a:latin typeface="Times New Roman" pitchFamily="18" charset="0"/>
              </a:rPr>
              <a:t>与主题关系不很密切的材料，是次要内容，则只需轻描淡</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892"/>
              </a:lnSpc>
            </a:pPr>
            <a:r>
              <a:rPr lang="zh-CN" altLang="en-US" sz="2400" dirty="0">
                <a:solidFill>
                  <a:srgbClr val="000000"/>
                </a:solidFill>
                <a:latin typeface="Times New Roman" pitchFamily="18" charset="0"/>
              </a:rPr>
              <a:t>写，甚至一笔带过。</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综括如下图</a:t>
            </a:r>
            <a:r>
              <a:rPr lang="en-US" altLang="zh-CN" sz="2400" dirty="0">
                <a:solidFill>
                  <a:srgbClr val="000000"/>
                </a:solidFill>
                <a:latin typeface="Times New Roman" pitchFamily="18" charset="0"/>
              </a:rPr>
              <a:t>)</a:t>
            </a:r>
          </a:p>
        </p:txBody>
      </p:sp>
    </p:spTree>
    <p:extLst>
      <p:ext uri="{BB962C8B-B14F-4D97-AF65-F5344CB8AC3E}">
        <p14:creationId xmlns:p14="http://schemas.microsoft.com/office/powerpoint/2010/main" val="243787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ppt_x"/>
                                          </p:val>
                                        </p:tav>
                                        <p:tav tm="100000">
                                          <p:val>
                                            <p:strVal val="#ppt_x"/>
                                          </p:val>
                                        </p:tav>
                                      </p:tavLst>
                                    </p:anim>
                                    <p:anim calcmode="lin" valueType="num">
                                      <p:cBhvr additive="base">
                                        <p:cTn id="8"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ppt_x"/>
                                          </p:val>
                                        </p:tav>
                                        <p:tav tm="100000">
                                          <p:val>
                                            <p:strVal val="#ppt_x"/>
                                          </p:val>
                                        </p:tav>
                                      </p:tavLst>
                                    </p:anim>
                                    <p:anim calcmode="lin" valueType="num">
                                      <p:cBhvr additive="base">
                                        <p:cTn id="14"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8"/>
                                        </p:tgtEl>
                                        <p:attrNameLst>
                                          <p:attrName>style.visibility</p:attrName>
                                        </p:attrNameLst>
                                      </p:cBhvr>
                                      <p:to>
                                        <p:strVal val="visible"/>
                                      </p:to>
                                    </p:set>
                                    <p:anim calcmode="lin" valueType="num">
                                      <p:cBhvr additive="base">
                                        <p:cTn id="19" dur="500" fill="hold"/>
                                        <p:tgtEl>
                                          <p:spTgt spid="29698"/>
                                        </p:tgtEl>
                                        <p:attrNameLst>
                                          <p:attrName>ppt_x</p:attrName>
                                        </p:attrNameLst>
                                      </p:cBhvr>
                                      <p:tavLst>
                                        <p:tav tm="0">
                                          <p:val>
                                            <p:strVal val="#ppt_x"/>
                                          </p:val>
                                        </p:tav>
                                        <p:tav tm="100000">
                                          <p:val>
                                            <p:strVal val="#ppt_x"/>
                                          </p:val>
                                        </p:tav>
                                      </p:tavLst>
                                    </p:anim>
                                    <p:anim calcmode="lin" valueType="num">
                                      <p:cBhvr additive="base">
                                        <p:cTn id="20"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83568" y="476672"/>
            <a:ext cx="2704266" cy="3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601"/>
              </a:lnSpc>
            </a:pP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．人物描写方法</a:t>
            </a:r>
          </a:p>
        </p:txBody>
      </p:sp>
      <p:sp>
        <p:nvSpPr>
          <p:cNvPr id="30723" name="Text Box 3"/>
          <p:cNvSpPr txBox="1">
            <a:spLocks noChangeArrowheads="1"/>
          </p:cNvSpPr>
          <p:nvPr/>
        </p:nvSpPr>
        <p:spPr bwMode="auto">
          <a:xfrm>
            <a:off x="328990" y="2118357"/>
            <a:ext cx="8515152" cy="271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传记是记载人物生平或事迹的一类记叙文体，其描写手法</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677"/>
              </a:lnSpc>
            </a:pPr>
            <a:r>
              <a:rPr lang="zh-CN" altLang="en-US" sz="2400" dirty="0">
                <a:solidFill>
                  <a:srgbClr val="000000"/>
                </a:solidFill>
                <a:latin typeface="Times New Roman" pitchFamily="18" charset="0"/>
              </a:rPr>
              <a:t>比较接近</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小说</a:t>
            </a:r>
            <a:r>
              <a:rPr lang="zh-CN" altLang="en-US" sz="2400" dirty="0">
                <a:solidFill>
                  <a:srgbClr val="000000"/>
                </a:solidFill>
                <a:latin typeface="Times New Roman" pitchFamily="18" charset="0"/>
              </a:rPr>
              <a:t>。它往往通过对传主的</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肖像描写、心理描写、行</a:t>
            </a: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1010"/>
              </a:lnSpc>
            </a:pPr>
            <a:endParaRPr lang="zh-CN" altLang="en-US" sz="2400" b="1" dirty="0">
              <a:solidFill>
                <a:srgbClr val="7030A0"/>
              </a:solidFill>
              <a:effectLst>
                <a:outerShdw blurRad="38100" dist="38100" dir="2700000" algn="tl">
                  <a:srgbClr val="000000">
                    <a:alpha val="43137"/>
                  </a:srgbClr>
                </a:outerShdw>
              </a:effectLst>
              <a:latin typeface="Times New Roman" pitchFamily="18" charset="0"/>
            </a:endParaRPr>
          </a:p>
          <a:p>
            <a:pPr eaLnBrk="1" hangingPunct="1">
              <a:lnSpc>
                <a:spcPts val="2892"/>
              </a:lnSpc>
            </a:pPr>
            <a:r>
              <a:rPr lang="zh-CN" altLang="en-US" sz="2400" b="1" dirty="0">
                <a:solidFill>
                  <a:srgbClr val="7030A0"/>
                </a:solidFill>
                <a:effectLst>
                  <a:outerShdw blurRad="38100" dist="38100" dir="2700000" algn="tl">
                    <a:srgbClr val="000000">
                      <a:alpha val="43137"/>
                    </a:srgbClr>
                  </a:outerShdw>
                </a:effectLst>
                <a:latin typeface="Times New Roman" pitchFamily="18" charset="0"/>
              </a:rPr>
              <a:t>动描写、语言描写、细节描写、侧面描写</a:t>
            </a:r>
            <a:r>
              <a:rPr lang="en-US" altLang="zh-CN" sz="2400" b="1" dirty="0">
                <a:solidFill>
                  <a:srgbClr val="7030A0"/>
                </a:solidFill>
                <a:effectLst>
                  <a:outerShdw blurRad="38100" dist="38100" dir="2700000" algn="tl">
                    <a:srgbClr val="000000">
                      <a:alpha val="43137"/>
                    </a:srgbClr>
                  </a:outerShdw>
                </a:effectLst>
                <a:latin typeface="Times New Roman" pitchFamily="18" charset="0"/>
              </a:rPr>
              <a:t>(</a:t>
            </a:r>
            <a:r>
              <a:rPr lang="zh-CN" altLang="en-US" sz="2400" b="1" dirty="0">
                <a:solidFill>
                  <a:srgbClr val="7030A0"/>
                </a:solidFill>
                <a:effectLst>
                  <a:outerShdw blurRad="38100" dist="38100" dir="2700000" algn="tl">
                    <a:srgbClr val="000000">
                      <a:alpha val="43137"/>
                    </a:srgbClr>
                  </a:outerShdw>
                </a:effectLst>
                <a:latin typeface="Times New Roman" pitchFamily="18" charset="0"/>
              </a:rPr>
              <a:t>间接描写</a:t>
            </a:r>
            <a:r>
              <a:rPr lang="en-US" altLang="zh-CN" sz="2400" b="1" dirty="0">
                <a:solidFill>
                  <a:srgbClr val="7030A0"/>
                </a:solidFill>
                <a:effectLst>
                  <a:outerShdw blurRad="38100" dist="38100" dir="2700000" algn="tl">
                    <a:srgbClr val="000000">
                      <a:alpha val="43137"/>
                    </a:srgbClr>
                  </a:outerShdw>
                </a:effectLst>
                <a:latin typeface="Times New Roman" pitchFamily="18" charset="0"/>
              </a:rPr>
              <a:t>)</a:t>
            </a:r>
            <a:r>
              <a:rPr lang="zh-CN" altLang="en-US" sz="2400" dirty="0">
                <a:solidFill>
                  <a:srgbClr val="000000"/>
                </a:solidFill>
                <a:latin typeface="Times New Roman" pitchFamily="18" charset="0"/>
              </a:rPr>
              <a:t>等来突出表</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500"/>
              </a:lnSpc>
            </a:pPr>
            <a:r>
              <a:rPr lang="zh-CN" altLang="en-US" sz="2400" dirty="0">
                <a:solidFill>
                  <a:srgbClr val="000000"/>
                </a:solidFill>
                <a:latin typeface="Times New Roman" pitchFamily="18" charset="0"/>
              </a:rPr>
              <a:t>现传主的人物形象和精神世界，使人物形象血肉丰满、栩栩如</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1010"/>
              </a:lnSpc>
            </a:pPr>
            <a:endParaRPr lang="zh-CN" altLang="en-US" sz="2400" dirty="0">
              <a:solidFill>
                <a:srgbClr val="000000"/>
              </a:solidFill>
              <a:latin typeface="Times New Roman" pitchFamily="18" charset="0"/>
            </a:endParaRPr>
          </a:p>
          <a:p>
            <a:pPr eaLnBrk="1" hangingPunct="1">
              <a:lnSpc>
                <a:spcPts val="2702"/>
              </a:lnSpc>
            </a:pPr>
            <a:r>
              <a:rPr lang="zh-CN" altLang="en-US" sz="2400" dirty="0">
                <a:solidFill>
                  <a:srgbClr val="000000"/>
                </a:solidFill>
                <a:latin typeface="Times New Roman" pitchFamily="18" charset="0"/>
              </a:rPr>
              <a:t>生，增强文章的感染力。</a:t>
            </a:r>
          </a:p>
        </p:txBody>
      </p:sp>
    </p:spTree>
    <p:extLst>
      <p:ext uri="{BB962C8B-B14F-4D97-AF65-F5344CB8AC3E}">
        <p14:creationId xmlns:p14="http://schemas.microsoft.com/office/powerpoint/2010/main" val="1892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ppt_x"/>
                                          </p:val>
                                        </p:tav>
                                        <p:tav tm="100000">
                                          <p:val>
                                            <p:strVal val="#ppt_x"/>
                                          </p:val>
                                        </p:tav>
                                      </p:tavLst>
                                    </p:anim>
                                    <p:anim calcmode="lin" valueType="num">
                                      <p:cBhvr additive="base">
                                        <p:cTn id="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ppt_x"/>
                                          </p:val>
                                        </p:tav>
                                        <p:tav tm="100000">
                                          <p:val>
                                            <p:strVal val="#ppt_x"/>
                                          </p:val>
                                        </p:tav>
                                      </p:tavLst>
                                    </p:anim>
                                    <p:anim calcmode="lin" valueType="num">
                                      <p:cBhvr additive="base">
                                        <p:cTn id="14"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56419" y="837156"/>
            <a:ext cx="8669867" cy="511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tabLst>
                <a:tab pos="609600" algn="l"/>
              </a:tabLst>
              <a:defRPr>
                <a:solidFill>
                  <a:schemeClr val="tx1"/>
                </a:solidFill>
                <a:latin typeface="Arial" charset="0"/>
                <a:ea typeface="宋体" pitchFamily="2" charset="-122"/>
              </a:defRPr>
            </a:lvl1pPr>
            <a:lvl2pPr marL="742950" indent="-285750" eaLnBrk="0" hangingPunct="0">
              <a:tabLst>
                <a:tab pos="609600" algn="l"/>
              </a:tabLst>
              <a:defRPr>
                <a:solidFill>
                  <a:schemeClr val="tx1"/>
                </a:solidFill>
                <a:latin typeface="Arial" charset="0"/>
                <a:ea typeface="宋体" pitchFamily="2" charset="-122"/>
              </a:defRPr>
            </a:lvl2pPr>
            <a:lvl3pPr marL="1143000" indent="-228600" eaLnBrk="0" hangingPunct="0">
              <a:tabLst>
                <a:tab pos="609600" algn="l"/>
              </a:tabLst>
              <a:defRPr>
                <a:solidFill>
                  <a:schemeClr val="tx1"/>
                </a:solidFill>
                <a:latin typeface="Arial" charset="0"/>
                <a:ea typeface="宋体" pitchFamily="2" charset="-122"/>
              </a:defRPr>
            </a:lvl3pPr>
            <a:lvl4pPr marL="1600200" indent="-228600" eaLnBrk="0" hangingPunct="0">
              <a:tabLst>
                <a:tab pos="609600" algn="l"/>
              </a:tabLst>
              <a:defRPr>
                <a:solidFill>
                  <a:schemeClr val="tx1"/>
                </a:solidFill>
                <a:latin typeface="Arial" charset="0"/>
                <a:ea typeface="宋体" pitchFamily="2" charset="-122"/>
              </a:defRPr>
            </a:lvl4pPr>
            <a:lvl5pPr marL="2057400" indent="-228600" eaLnBrk="0" hangingPunct="0">
              <a:tabLst>
                <a:tab pos="609600" algn="l"/>
              </a:tabLst>
              <a:defRPr>
                <a:solidFill>
                  <a:schemeClr val="tx1"/>
                </a:solidFill>
                <a:latin typeface="Arial" charset="0"/>
                <a:ea typeface="宋体" pitchFamily="2" charset="-122"/>
              </a:defRPr>
            </a:lvl5pPr>
            <a:lvl6pPr marL="25146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6pPr>
            <a:lvl7pPr marL="29718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7pPr>
            <a:lvl8pPr marL="34290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8pPr>
            <a:lvl9pPr marL="3886200" indent="-228600" eaLnBrk="0" fontAlgn="base" hangingPunct="0">
              <a:spcBef>
                <a:spcPct val="0"/>
              </a:spcBef>
              <a:spcAft>
                <a:spcPct val="0"/>
              </a:spcAft>
              <a:tabLst>
                <a:tab pos="609600" algn="l"/>
              </a:tabLst>
              <a:defRPr>
                <a:solidFill>
                  <a:schemeClr val="tx1"/>
                </a:solidFill>
                <a:latin typeface="Arial" charset="0"/>
                <a:ea typeface="宋体" pitchFamily="2" charset="-122"/>
              </a:defRPr>
            </a:lvl9pPr>
          </a:lstStyle>
          <a:p>
            <a:pPr eaLnBrk="1" hangingPunct="1">
              <a:lnSpc>
                <a:spcPts val="2424"/>
              </a:lnSpc>
            </a:pPr>
            <a:r>
              <a:rPr lang="en-US" altLang="zh-CN" dirty="0"/>
              <a:t>	</a:t>
            </a:r>
            <a:r>
              <a:rPr lang="zh-CN" altLang="en-US" sz="2400" dirty="0">
                <a:solidFill>
                  <a:srgbClr val="000000"/>
                </a:solidFill>
                <a:latin typeface="Times New Roman" pitchFamily="18" charset="0"/>
              </a:rPr>
              <a:t>传记作为写人的艺术，为了渲染人物个性，离不开记叙具</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有典型意义的事件和最能表现人物个性的细节。不写事件，传</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记无以表现人物；不写细节，作者难以使人物生动起来。因此</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阅读传记需要特别关注</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细节描写</a:t>
            </a:r>
            <a:r>
              <a:rPr lang="zh-CN" altLang="en-US" sz="2400" dirty="0">
                <a:solidFill>
                  <a:srgbClr val="000000"/>
                </a:solidFill>
                <a:latin typeface="Times New Roman" pitchFamily="18" charset="0"/>
              </a:rPr>
              <a:t>。作者通过描写传主的日常生</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活细节，折射出传主的思想观点，保持传主基本思想的整体性，</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各方面多角度地展现出传主的个性情感特征，使传主的个性丰</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满而鲜活，生命历程更富有光彩，此外还可增强文章的可读性。</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	另外，还需特别留意，有些</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侧面描写</a:t>
            </a:r>
            <a:r>
              <a:rPr lang="zh-CN" altLang="en-US" sz="2400" dirty="0">
                <a:solidFill>
                  <a:srgbClr val="000000"/>
                </a:solidFill>
                <a:latin typeface="Times New Roman" pitchFamily="18" charset="0"/>
              </a:rPr>
              <a:t>看似与传主无关，但</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却对刻画传主有着重要的作用。例如，利用与传主关系密切者</a:t>
            </a:r>
          </a:p>
          <a:p>
            <a:pPr eaLnBrk="1" hangingPunct="1">
              <a:lnSpc>
                <a:spcPts val="1010"/>
              </a:lnSpc>
            </a:pPr>
            <a:endParaRPr lang="zh-CN" altLang="en-US" sz="2400" dirty="0">
              <a:solidFill>
                <a:srgbClr val="000000"/>
              </a:solidFill>
              <a:latin typeface="Times New Roman" pitchFamily="18" charset="0"/>
            </a:endParaRPr>
          </a:p>
          <a:p>
            <a:pPr eaLnBrk="1" hangingPunct="1">
              <a:lnSpc>
                <a:spcPts val="3232"/>
              </a:lnSpc>
            </a:pPr>
            <a:r>
              <a:rPr lang="zh-CN" altLang="en-US" sz="2400" dirty="0">
                <a:solidFill>
                  <a:srgbClr val="000000"/>
                </a:solidFill>
                <a:latin typeface="Times New Roman" pitchFamily="18" charset="0"/>
              </a:rPr>
              <a:t>的相关资料来突出传主的形象。综括如下图</a:t>
            </a:r>
          </a:p>
        </p:txBody>
      </p:sp>
    </p:spTree>
    <p:extLst>
      <p:ext uri="{BB962C8B-B14F-4D97-AF65-F5344CB8AC3E}">
        <p14:creationId xmlns:p14="http://schemas.microsoft.com/office/powerpoint/2010/main" val="246981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3691</Words>
  <Application>Microsoft Office PowerPoint</Application>
  <PresentationFormat>全屏显示(4:3)</PresentationFormat>
  <Paragraphs>555</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传  记  阅  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  记  阅  读</dc:title>
  <dc:creator>USER</dc:creator>
  <cp:lastModifiedBy>USER</cp:lastModifiedBy>
  <cp:revision>31</cp:revision>
  <dcterms:created xsi:type="dcterms:W3CDTF">2016-03-14T01:12:15Z</dcterms:created>
  <dcterms:modified xsi:type="dcterms:W3CDTF">2016-03-22T07:57:22Z</dcterms:modified>
</cp:coreProperties>
</file>