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5"/>
  </p:notesMasterIdLst>
  <p:handoutMasterIdLst>
    <p:handoutMasterId r:id="rId156"/>
  </p:handoutMasterIdLst>
  <p:sldIdLst>
    <p:sldId id="257" r:id="rId2"/>
    <p:sldId id="430" r:id="rId3"/>
    <p:sldId id="431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432" r:id="rId22"/>
    <p:sldId id="433" r:id="rId23"/>
    <p:sldId id="276" r:id="rId24"/>
    <p:sldId id="434" r:id="rId25"/>
    <p:sldId id="277" r:id="rId26"/>
    <p:sldId id="279" r:id="rId27"/>
    <p:sldId id="280" r:id="rId28"/>
    <p:sldId id="281" r:id="rId29"/>
    <p:sldId id="282" r:id="rId30"/>
    <p:sldId id="283" r:id="rId31"/>
    <p:sldId id="285" r:id="rId32"/>
    <p:sldId id="288" r:id="rId33"/>
    <p:sldId id="290" r:id="rId34"/>
    <p:sldId id="292" r:id="rId35"/>
    <p:sldId id="293" r:id="rId36"/>
    <p:sldId id="295" r:id="rId37"/>
    <p:sldId id="297" r:id="rId38"/>
    <p:sldId id="299" r:id="rId39"/>
    <p:sldId id="300" r:id="rId40"/>
    <p:sldId id="302" r:id="rId41"/>
    <p:sldId id="304" r:id="rId42"/>
    <p:sldId id="306" r:id="rId43"/>
    <p:sldId id="308" r:id="rId44"/>
    <p:sldId id="309" r:id="rId45"/>
    <p:sldId id="311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2" r:id="rId75"/>
    <p:sldId id="344" r:id="rId76"/>
    <p:sldId id="346" r:id="rId77"/>
    <p:sldId id="348" r:id="rId78"/>
    <p:sldId id="350" r:id="rId79"/>
    <p:sldId id="352" r:id="rId80"/>
    <p:sldId id="354" r:id="rId81"/>
    <p:sldId id="356" r:id="rId82"/>
    <p:sldId id="358" r:id="rId83"/>
    <p:sldId id="359" r:id="rId84"/>
    <p:sldId id="365" r:id="rId85"/>
    <p:sldId id="366" r:id="rId86"/>
    <p:sldId id="360" r:id="rId87"/>
    <p:sldId id="367" r:id="rId88"/>
    <p:sldId id="368" r:id="rId89"/>
    <p:sldId id="361" r:id="rId90"/>
    <p:sldId id="369" r:id="rId91"/>
    <p:sldId id="362" r:id="rId92"/>
    <p:sldId id="370" r:id="rId93"/>
    <p:sldId id="363" r:id="rId94"/>
    <p:sldId id="364" r:id="rId95"/>
    <p:sldId id="371" r:id="rId96"/>
    <p:sldId id="372" r:id="rId97"/>
    <p:sldId id="373" r:id="rId98"/>
    <p:sldId id="374" r:id="rId99"/>
    <p:sldId id="375" r:id="rId100"/>
    <p:sldId id="376" r:id="rId101"/>
    <p:sldId id="377" r:id="rId102"/>
    <p:sldId id="378" r:id="rId103"/>
    <p:sldId id="379" r:id="rId104"/>
    <p:sldId id="380" r:id="rId105"/>
    <p:sldId id="381" r:id="rId106"/>
    <p:sldId id="382" r:id="rId107"/>
    <p:sldId id="383" r:id="rId108"/>
    <p:sldId id="384" r:id="rId109"/>
    <p:sldId id="385" r:id="rId110"/>
    <p:sldId id="386" r:id="rId111"/>
    <p:sldId id="387" r:id="rId112"/>
    <p:sldId id="388" r:id="rId113"/>
    <p:sldId id="389" r:id="rId114"/>
    <p:sldId id="390" r:id="rId115"/>
    <p:sldId id="391" r:id="rId116"/>
    <p:sldId id="392" r:id="rId117"/>
    <p:sldId id="393" r:id="rId118"/>
    <p:sldId id="394" r:id="rId119"/>
    <p:sldId id="395" r:id="rId120"/>
    <p:sldId id="396" r:id="rId121"/>
    <p:sldId id="397" r:id="rId122"/>
    <p:sldId id="398" r:id="rId123"/>
    <p:sldId id="399" r:id="rId124"/>
    <p:sldId id="400" r:id="rId125"/>
    <p:sldId id="401" r:id="rId126"/>
    <p:sldId id="402" r:id="rId127"/>
    <p:sldId id="403" r:id="rId128"/>
    <p:sldId id="404" r:id="rId129"/>
    <p:sldId id="405" r:id="rId130"/>
    <p:sldId id="406" r:id="rId131"/>
    <p:sldId id="407" r:id="rId132"/>
    <p:sldId id="408" r:id="rId133"/>
    <p:sldId id="409" r:id="rId134"/>
    <p:sldId id="410" r:id="rId135"/>
    <p:sldId id="411" r:id="rId136"/>
    <p:sldId id="412" r:id="rId137"/>
    <p:sldId id="413" r:id="rId138"/>
    <p:sldId id="414" r:id="rId139"/>
    <p:sldId id="415" r:id="rId140"/>
    <p:sldId id="416" r:id="rId141"/>
    <p:sldId id="417" r:id="rId142"/>
    <p:sldId id="418" r:id="rId143"/>
    <p:sldId id="419" r:id="rId144"/>
    <p:sldId id="420" r:id="rId145"/>
    <p:sldId id="421" r:id="rId146"/>
    <p:sldId id="422" r:id="rId147"/>
    <p:sldId id="423" r:id="rId148"/>
    <p:sldId id="424" r:id="rId149"/>
    <p:sldId id="425" r:id="rId150"/>
    <p:sldId id="426" r:id="rId151"/>
    <p:sldId id="427" r:id="rId152"/>
    <p:sldId id="428" r:id="rId153"/>
    <p:sldId id="429" r:id="rId154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74500-F207-4706-97FD-56B5299233F4}" type="datetimeFigureOut">
              <a:rPr lang="zh-CN" altLang="en-US" smtClean="0"/>
              <a:pPr/>
              <a:t>2015-06-17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E6307-6834-4F56-A056-DA0815486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5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2DB20-47F3-4E91-BD1C-77A66DE8F71C}" type="datetimeFigureOut">
              <a:rPr lang="zh-CN" altLang="en-US" smtClean="0"/>
              <a:pPr/>
              <a:t>2015-06-17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BACBE-5F4E-4ED1-86FE-32D49B8C2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5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29FE2-0147-4A78-B821-6ED42413061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3E341E-0759-4F7D-BA2C-CF725955FDA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21F8-7B22-4BA6-8D43-A2BDC07C0BA2}" type="datetimeFigureOut">
              <a:rPr lang="zh-CN" altLang="en-US" smtClean="0"/>
              <a:pPr/>
              <a:t>2015-06-17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95C7-F695-4505-8382-C6550215FC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0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21F8-7B22-4BA6-8D43-A2BDC07C0BA2}" type="datetimeFigureOut">
              <a:rPr lang="zh-CN" altLang="en-US" smtClean="0"/>
              <a:pPr/>
              <a:t>2015-06-17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95C7-F695-4505-8382-C6550215FC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5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21F8-7B22-4BA6-8D43-A2BDC07C0BA2}" type="datetimeFigureOut">
              <a:rPr lang="zh-CN" altLang="en-US" smtClean="0"/>
              <a:pPr/>
              <a:t>2015-06-17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95C7-F695-4505-8382-C6550215FC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5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21F8-7B22-4BA6-8D43-A2BDC07C0BA2}" type="datetimeFigureOut">
              <a:rPr lang="zh-CN" altLang="en-US" smtClean="0"/>
              <a:pPr/>
              <a:t>2015-06-17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95C7-F695-4505-8382-C6550215FC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21F8-7B22-4BA6-8D43-A2BDC07C0BA2}" type="datetimeFigureOut">
              <a:rPr lang="zh-CN" altLang="en-US" smtClean="0"/>
              <a:pPr/>
              <a:t>2015-06-17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95C7-F695-4505-8382-C6550215FC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21F8-7B22-4BA6-8D43-A2BDC07C0BA2}" type="datetimeFigureOut">
              <a:rPr lang="zh-CN" altLang="en-US" smtClean="0"/>
              <a:pPr/>
              <a:t>2015-06-17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95C7-F695-4505-8382-C6550215FC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8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21F8-7B22-4BA6-8D43-A2BDC07C0BA2}" type="datetimeFigureOut">
              <a:rPr lang="zh-CN" altLang="en-US" smtClean="0"/>
              <a:pPr/>
              <a:t>2015-06-17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95C7-F695-4505-8382-C6550215FC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4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21F8-7B22-4BA6-8D43-A2BDC07C0BA2}" type="datetimeFigureOut">
              <a:rPr lang="zh-CN" altLang="en-US" smtClean="0"/>
              <a:pPr/>
              <a:t>2015-06-17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95C7-F695-4505-8382-C6550215FC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4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21F8-7B22-4BA6-8D43-A2BDC07C0BA2}" type="datetimeFigureOut">
              <a:rPr lang="zh-CN" altLang="en-US" smtClean="0"/>
              <a:pPr/>
              <a:t>2015-06-17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95C7-F695-4505-8382-C6550215FC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3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21F8-7B22-4BA6-8D43-A2BDC07C0BA2}" type="datetimeFigureOut">
              <a:rPr lang="zh-CN" altLang="en-US" smtClean="0"/>
              <a:pPr/>
              <a:t>2015-06-17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95C7-F695-4505-8382-C6550215FC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0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21F8-7B22-4BA6-8D43-A2BDC07C0BA2}" type="datetimeFigureOut">
              <a:rPr lang="zh-CN" altLang="en-US" smtClean="0"/>
              <a:pPr/>
              <a:t>2015-06-17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95C7-F695-4505-8382-C6550215FC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6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621F8-7B22-4BA6-8D43-A2BDC07C0BA2}" type="datetimeFigureOut">
              <a:rPr lang="zh-CN" altLang="en-US" smtClean="0"/>
              <a:pPr/>
              <a:t>2015-06-17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C95C7-F695-4505-8382-C6550215FC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8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slide" Target="slide1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slide" Target="slide1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slide" Target="slide1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84857.htm" TargetMode="External"/><Relationship Id="rId2" Type="http://schemas.openxmlformats.org/officeDocument/2006/relationships/hyperlink" Target="http://baike.baidu.com/view/88972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view/615175.htm" TargetMode="Externa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88168.htm" TargetMode="External"/><Relationship Id="rId2" Type="http://schemas.openxmlformats.org/officeDocument/2006/relationships/hyperlink" Target="http://baike.baidu.com/view/856493.htm" TargetMode="Externa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259240.htm" TargetMode="Externa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530681.htm" TargetMode="Externa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27088" y="1792288"/>
            <a:ext cx="756126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2016</a:t>
            </a:r>
            <a:r>
              <a:rPr lang="zh-CN" altLang="en-US" sz="4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届</a:t>
            </a:r>
            <a:r>
              <a:rPr lang="zh-CN" altLang="en-US" sz="4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高考专题复习：</a:t>
            </a:r>
          </a:p>
          <a:p>
            <a:pPr algn="ctr"/>
            <a:endParaRPr lang="zh-CN" altLang="en-US" sz="44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4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熟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语  的</a:t>
            </a:r>
            <a:r>
              <a:rPr lang="zh-CN" altLang="en-US" sz="4400" b="1" dirty="0">
                <a:solidFill>
                  <a:srgbClr val="FF0000"/>
                </a:solidFill>
                <a:ea typeface="黑体" pitchFamily="2" charset="-122"/>
              </a:rPr>
              <a:t>正确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用法</a:t>
            </a:r>
          </a:p>
        </p:txBody>
      </p:sp>
    </p:spTree>
    <p:extLst>
      <p:ext uri="{BB962C8B-B14F-4D97-AF65-F5344CB8AC3E}">
        <p14:creationId xmlns:p14="http://schemas.microsoft.com/office/powerpoint/2010/main" val="13973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8280400" cy="632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这些食品是交给奶奶保管的，可她并不是一个</a:t>
            </a: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从长计议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的人，常常领着我们将下一日的提前消耗掉，造成寅吃卯粮的局面。</a:t>
            </a:r>
          </a:p>
          <a:p>
            <a:pPr>
              <a:lnSpc>
                <a:spcPct val="160000"/>
              </a:lnSpc>
            </a:pP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这种首饰的款式非常新颖、时尚，一经推出，不少爱美的女士</a:t>
            </a: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慷慨解囊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抢购。</a:t>
            </a:r>
          </a:p>
          <a:p>
            <a:pPr>
              <a:lnSpc>
                <a:spcPct val="160000"/>
              </a:lnSpc>
            </a:pPr>
            <a:endParaRPr kumimoji="1" lang="zh-CN" altLang="en-US" sz="3200" b="1">
              <a:solidFill>
                <a:srgbClr val="33CC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>
              <a:lnSpc>
                <a:spcPct val="160000"/>
              </a:lnSpc>
            </a:pPr>
            <a:endParaRPr kumimoji="1" lang="en-US" altLang="zh-CN" sz="3200" b="1">
              <a:solidFill>
                <a:srgbClr val="33CC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116013" y="3068638"/>
            <a:ext cx="6303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itchFamily="49" charset="-122"/>
              </a:rPr>
              <a:t>从长计议，是指不急于做出决定。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900113" y="5589588"/>
            <a:ext cx="732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itchFamily="49" charset="-122"/>
              </a:rPr>
              <a:t>慷慨解囊，指毫不吝啬地拿出钱来帮助别人。</a:t>
            </a:r>
          </a:p>
        </p:txBody>
      </p:sp>
    </p:spTree>
    <p:extLst>
      <p:ext uri="{BB962C8B-B14F-4D97-AF65-F5344CB8AC3E}">
        <p14:creationId xmlns:p14="http://schemas.microsoft.com/office/powerpoint/2010/main" val="21263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  <p:bldP spid="10547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539750" y="620713"/>
            <a:ext cx="79914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、泰山确实很高。孔子尚且发出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登泰山而小鲁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的感叹，杜工部吟出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一览众山小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的绝唱，何况我等凡夫俗子呢？登上泰山绝顶，自然免不了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登高自卑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了。</a:t>
            </a:r>
          </a:p>
          <a:p>
            <a:pPr algn="just" eaLnBrk="1" hangingPunct="1">
              <a:spcBef>
                <a:spcPct val="50000"/>
              </a:spcBef>
            </a:pP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、前不久，郴州市委书记被查出贪污受贿达三千多万元，自然将受到法律的严厉制裁。但也有人说，受贿往往是情非得已，即使数额再大，也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罪不容诛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pic>
        <p:nvPicPr>
          <p:cNvPr id="44035" name="Picture 4" descr="gx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88913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611188" y="2708275"/>
            <a:ext cx="80311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登高自卑”不是登上高处感觉自己的渺小。本指登山从山底下开始，比喻事情循序进行由浅入深。“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611188" y="5661025"/>
            <a:ext cx="8064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ea typeface="黑体" pitchFamily="49" charset="-122"/>
              </a:rPr>
              <a:t>“</a:t>
            </a:r>
            <a:r>
              <a:rPr kumimoji="1" lang="zh-CN" altLang="en-US" sz="2400" b="1">
                <a:solidFill>
                  <a:srgbClr val="FF3300"/>
                </a:solidFill>
                <a:ea typeface="黑体" pitchFamily="49" charset="-122"/>
              </a:rPr>
              <a:t>罪不容诛”不是说罪行不够处死，而是说判处死罪还抵偿不了罪恶。</a:t>
            </a:r>
          </a:p>
        </p:txBody>
      </p:sp>
    </p:spTree>
    <p:extLst>
      <p:ext uri="{BB962C8B-B14F-4D97-AF65-F5344CB8AC3E}">
        <p14:creationId xmlns:p14="http://schemas.microsoft.com/office/powerpoint/2010/main" val="3622211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195513" y="8366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195513" y="476250"/>
            <a:ext cx="4824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误区二：张冠李戴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842486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请指出下列句中使用错误的成语：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、博物馆里保存着大量有艺术价值的石刻作品，上面的各种花鸟虫兽、人物形象栩栩如生，美轮美奂。 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395288" y="2924175"/>
            <a:ext cx="8497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ea typeface="黑体" pitchFamily="49" charset="-122"/>
              </a:rPr>
              <a:t>美轮美奂：形容高大华美，多用于赞美新屋</a:t>
            </a:r>
            <a:r>
              <a:rPr lang="zh-CN" altLang="en-US"/>
              <a:t> </a:t>
            </a: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395288" y="3573463"/>
            <a:ext cx="8424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、古人中不乏学习的楷模，悬梁刺股者、秉烛达旦者、闻鸡起舞者，在历史上汗牛充栋。 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395288" y="4724400"/>
            <a:ext cx="6697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汗牛充栋：形容书籍极多 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360363" y="5373688"/>
            <a:ext cx="7019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如：</a:t>
            </a:r>
            <a:r>
              <a:rPr lang="zh-CN" altLang="en-US" sz="3200" b="1">
                <a:solidFill>
                  <a:srgbClr val="000000"/>
                </a:solidFill>
                <a:ea typeface="黑体" pitchFamily="49" charset="-122"/>
              </a:rPr>
              <a:t>举案齐眉、破镜重圆、相敬如宾               青梅竹马、两小无猜</a:t>
            </a: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；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877050" y="5229225"/>
            <a:ext cx="1944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指夫妻</a:t>
            </a:r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4498975" y="5805488"/>
            <a:ext cx="1944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指儿童</a:t>
            </a:r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057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/>
      <p:bldP spid="177158" grpId="0"/>
      <p:bldP spid="177159" grpId="0"/>
      <p:bldP spid="177160" grpId="0"/>
      <p:bldP spid="177161" grpId="0"/>
      <p:bldP spid="177162" grpId="0"/>
      <p:bldP spid="17716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611188" y="960438"/>
            <a:ext cx="7993062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、马克思、恩格斯为了共同的理想而奋斗，几十年如一日，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相敬如宾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，堪称人类历史上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最珍贵的友谊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、今年消费者对小型发电机反应冷淡，造成厂家发电机大量积压，各仓库发电机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汗牛充栋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539750" y="4483100"/>
            <a:ext cx="81549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分析</a:t>
            </a:r>
            <a:r>
              <a:rPr kumimoji="1" lang="zh-CN" altLang="en-US" sz="3200">
                <a:latin typeface="宋体" pitchFamily="2" charset="-122"/>
              </a:rPr>
              <a:t>：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有些成语有特定的使用对象，如果把握不准，就极易扩大使用的范围或误作他用。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相敬如宾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，只能针对夫妻而言，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汗牛充栋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只能形容书多。</a:t>
            </a:r>
          </a:p>
        </p:txBody>
      </p:sp>
      <p:pic>
        <p:nvPicPr>
          <p:cNvPr id="46084" name="Picture 6" descr="gx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60350"/>
            <a:ext cx="11525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486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195513" y="8366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195513" y="476250"/>
            <a:ext cx="4824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误区三：误用褒贬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893175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找错：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为救活这家濒临倒闭的工厂，新上任的厂领导积极开展市场调查，狠抓产品质量和开发，可谓处心积虑。</a:t>
            </a:r>
            <a:r>
              <a:rPr lang="zh-CN" altLang="en-US"/>
              <a:t> 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395288" y="2924175"/>
            <a:ext cx="8497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ea typeface="黑体" pitchFamily="49" charset="-122"/>
              </a:rPr>
              <a:t>处心积虑：千方百计地盘算。多含贬义</a:t>
            </a:r>
            <a:r>
              <a:rPr lang="zh-CN" altLang="en-US"/>
              <a:t> 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323850" y="3573463"/>
            <a:ext cx="8424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本刊将洗心革面，继续提高稿件的编辑质量，决心向文学刊物的高层次、高水平攀登。</a:t>
            </a:r>
            <a:r>
              <a:rPr lang="zh-CN" altLang="en-US"/>
              <a:t>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395288" y="4581525"/>
            <a:ext cx="8929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a typeface="黑体" pitchFamily="49" charset="-122"/>
              </a:rPr>
              <a:t>洗心革面，是清除旧思想，改变旧面貌。比喻彻底悔改</a:t>
            </a:r>
            <a:r>
              <a:rPr lang="zh-CN" altLang="en-US"/>
              <a:t> </a:t>
            </a: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360363" y="5373688"/>
            <a:ext cx="72358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如：</a:t>
            </a:r>
            <a:r>
              <a:rPr lang="zh-CN" altLang="en-US" sz="3200" b="1">
                <a:solidFill>
                  <a:srgbClr val="000000"/>
                </a:solidFill>
                <a:ea typeface="黑体" pitchFamily="49" charset="-122"/>
              </a:rPr>
              <a:t>趋之若骛、始作俑者、各有千秋</a:t>
            </a: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、</a:t>
            </a:r>
            <a:r>
              <a:rPr lang="zh-CN" altLang="en-US" sz="3200" b="1">
                <a:solidFill>
                  <a:srgbClr val="000000"/>
                </a:solidFill>
                <a:ea typeface="黑体" pitchFamily="49" charset="-122"/>
              </a:rPr>
              <a:t>附庸风雅、粉墨登场、罄竹难书</a:t>
            </a:r>
            <a:endParaRPr lang="zh-CN" altLang="en-US" sz="3200" b="1">
              <a:solidFill>
                <a:srgbClr val="000000"/>
              </a:solidFill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7019925" y="5229225"/>
            <a:ext cx="1944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贬义</a:t>
            </a:r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69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1" grpId="0"/>
      <p:bldP spid="178182" grpId="0"/>
      <p:bldP spid="178183" grpId="0"/>
      <p:bldP spid="178184" grpId="0"/>
      <p:bldP spid="178185" grpId="0"/>
      <p:bldP spid="17818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466725" y="476250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、刘翔继今年</a:t>
            </a: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月破世界纪录之后，又以</a:t>
            </a: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12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秒</a:t>
            </a: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88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的成绩获世界冠军，消息传来，国人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弹冠相庆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。这确实是中华民族之大喜，也是黄色人种之大喜，在</a:t>
            </a: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110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米栏这一项目上，他是黄色人种冲击世界顶峰的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始作俑者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，不是吗？</a:t>
            </a:r>
          </a:p>
          <a:p>
            <a:pPr algn="just" eaLnBrk="1" hangingPunct="1">
              <a:spcBef>
                <a:spcPct val="50000"/>
              </a:spcBef>
            </a:pP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、汪锦元长期打入汪伪内部做情报工作，不料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东窗事发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，被捕入狱。</a:t>
            </a:r>
            <a:endParaRPr kumimoji="1" lang="zh-CN" altLang="en-US"/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517525" y="3068638"/>
            <a:ext cx="8302625" cy="1320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弹冠相庆：指因即将作官而互相庆贺。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始作俑者：比喻首开恶例的人。贬义。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68313" y="5661025"/>
            <a:ext cx="8280400" cy="588963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东窗事发：罪行暴露。贬义，不指正面人物。</a:t>
            </a:r>
            <a:r>
              <a:rPr kumimoji="1" lang="zh-CN" altLang="en-US">
                <a:solidFill>
                  <a:srgbClr val="FF3300"/>
                </a:solidFill>
              </a:rPr>
              <a:t> </a:t>
            </a:r>
          </a:p>
        </p:txBody>
      </p:sp>
      <p:pic>
        <p:nvPicPr>
          <p:cNvPr id="48133" name="Picture 6" descr="gx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262688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05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 autoUpdateAnimBg="0"/>
      <p:bldP spid="200709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195513" y="8366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195513" y="188913"/>
            <a:ext cx="4824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误区四：不分尊卑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8931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你尽管放心，你的困难，也就是我的困难，今后，你工作中遇到什么阻力，或是生活中遇到什么困难，我一定会鼎力相助的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395288" y="2565400"/>
            <a:ext cx="8497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ea typeface="黑体" pitchFamily="49" charset="-122"/>
              </a:rPr>
              <a:t>鼎力相助：敬辞。用在别人身上</a:t>
            </a:r>
            <a:r>
              <a:rPr lang="zh-CN" altLang="en-US"/>
              <a:t> 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250825" y="3141663"/>
            <a:ext cx="8424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、老师，您的好意，我只能敬谢不敏，因为我有自知之明，我做普通学生尚可，班长一职实难胜任。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323850" y="4149725"/>
            <a:ext cx="8496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敬谢不敏：谦辞。推辞做某事的客气话 </a:t>
            </a: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144463" y="5013325"/>
            <a:ext cx="80279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itchFamily="49" charset="-122"/>
              </a:rPr>
              <a:t>如：</a:t>
            </a:r>
            <a:r>
              <a:rPr lang="zh-CN" altLang="en-US" sz="3600" b="1">
                <a:solidFill>
                  <a:srgbClr val="000000"/>
                </a:solidFill>
                <a:ea typeface="黑体" pitchFamily="49" charset="-122"/>
              </a:rPr>
              <a:t>班门弄斧、信笔涂鸦、抛砖引玉；               高抬贵手、高朋满座、大材小用</a:t>
            </a:r>
            <a:endParaRPr lang="zh-CN" altLang="en-US" sz="3600" b="1">
              <a:solidFill>
                <a:srgbClr val="000000"/>
              </a:solidFill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7451725" y="4941888"/>
            <a:ext cx="1944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谦辞</a:t>
            </a:r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7416800" y="5589588"/>
            <a:ext cx="1476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敬辞</a:t>
            </a:r>
            <a:r>
              <a:rPr lang="zh-CN" altLang="en-US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4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/>
      <p:bldP spid="179206" grpId="0"/>
      <p:bldP spid="179207" grpId="0"/>
      <p:bldP spid="179208" grpId="0"/>
      <p:bldP spid="179209" grpId="0"/>
      <p:bldP spid="179210" grpId="0"/>
      <p:bldP spid="17921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80010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、您刚刚乔迁新居，房间宽敞明亮，只是摆设略显单调，建议您挂幅油画，一定会使居室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蓬筚生辉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、我总结自己的成功经验，最重要的一条就是做到了海纳百川，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虚怀若谷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0179" name="Picture 3" descr="gx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589588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108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195513" y="8366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187450" y="188913"/>
            <a:ext cx="7056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误区五：语义重复，自相矛盾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8931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、那是一张两人的合影，左边是一位英俊的解放军战士，右边是一位文弱的莘莘学子。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95288" y="2708275"/>
            <a:ext cx="84978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>
                <a:solidFill>
                  <a:srgbClr val="FF3300"/>
                </a:solidFill>
                <a:ea typeface="黑体" pitchFamily="49" charset="-122"/>
              </a:rPr>
              <a:t>莘莘学子：众多学生</a:t>
            </a:r>
            <a:endParaRPr lang="zh-CN" altLang="en-US" sz="4400" b="1">
              <a:ea typeface="黑体" pitchFamily="49" charset="-122"/>
            </a:endParaRP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179388" y="4005263"/>
            <a:ext cx="8785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、当时那激动人心的场面，至今还记忆犹新。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250825" y="5084763"/>
            <a:ext cx="8713788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记忆犹新：过去的事，至今还清楚记得，就像刚发生的一样。</a:t>
            </a:r>
          </a:p>
        </p:txBody>
      </p:sp>
      <p:pic>
        <p:nvPicPr>
          <p:cNvPr id="51209" name="Picture 12" descr="f01_3_06020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543675"/>
            <a:ext cx="755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56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/>
      <p:bldP spid="180230" grpId="0"/>
      <p:bldP spid="180231" grpId="0"/>
      <p:bldP spid="18023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447675" y="942975"/>
            <a:ext cx="8228013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、在二中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申示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进程中，社会各界人士对学校工作尽最大可能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鼎力相助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，我深表感谢！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感动中国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人物陈健，为朋友守墓</a:t>
            </a:r>
            <a:r>
              <a:rPr kumimoji="1" lang="en-US" altLang="zh-CN" sz="3200" b="1">
                <a:latin typeface="黑体" pitchFamily="49" charset="-122"/>
                <a:ea typeface="黑体" pitchFamily="49" charset="-122"/>
              </a:rPr>
              <a:t>37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年，这种信守承诺的精神，使他在海内外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闻名遐迩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395288" y="4149725"/>
            <a:ext cx="8353425" cy="20510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运用成语要注意成语隐含义和句子语意是否重复。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鼎力相助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指尽全力帮助人，与</a:t>
            </a:r>
            <a:r>
              <a:rPr kumimoji="1" lang="zh-CN" altLang="en-US" sz="3200" b="1" u="sng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 u="sng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尽最大可能</a:t>
            </a:r>
            <a:r>
              <a:rPr kumimoji="1" lang="zh-CN" altLang="en-US" sz="3200" b="1" u="sng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意思重复。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闻名遐迩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，远近闻名之意，与前面</a:t>
            </a:r>
            <a:r>
              <a:rPr kumimoji="1" lang="zh-CN" altLang="en-US" sz="3200" b="1" u="sng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 u="sng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海内外</a:t>
            </a:r>
            <a:r>
              <a:rPr kumimoji="1" lang="zh-CN" altLang="en-US" sz="3200" b="1" u="sng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语意重复。</a:t>
            </a:r>
          </a:p>
        </p:txBody>
      </p:sp>
      <p:pic>
        <p:nvPicPr>
          <p:cNvPr id="52228" name="Picture 6" descr="gx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12738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672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nimBg="1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468313" y="1184275"/>
            <a:ext cx="845820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、每个考生都要注意休息，否则有个</a:t>
            </a:r>
            <a:r>
              <a:rPr kumimoji="1" lang="zh-CN" altLang="en-US" sz="2800" b="1" u="sng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三长两短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，就会影响考试。</a:t>
            </a:r>
          </a:p>
          <a:p>
            <a:pPr algn="just" eaLnBrk="1" hangingPunct="1">
              <a:spcBef>
                <a:spcPct val="1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、对于郴洲人来说，目前可谓</a:t>
            </a:r>
            <a:r>
              <a:rPr kumimoji="1" lang="zh-CN" altLang="en-US" sz="2800" b="1" u="sng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多事之秋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，洪魔刚刚从身边离开，人们惊魂未定，政坛又大起风波，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158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名官商相继落马。</a:t>
            </a:r>
          </a:p>
          <a:p>
            <a:pPr algn="just" eaLnBrk="1" hangingPunct="1">
              <a:spcBef>
                <a:spcPct val="1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、大家休息时，小金还在割稻子。他</a:t>
            </a:r>
            <a:r>
              <a:rPr kumimoji="1" lang="zh-CN" altLang="en-US" sz="2800" b="1" u="sng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挥汗如雨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，身上衣服全湿透了。</a:t>
            </a:r>
            <a:endParaRPr kumimoji="1" lang="zh-CN" altLang="en-US" sz="2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3251" name="Picture 4" descr="gx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49950"/>
            <a:ext cx="11525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468313" y="4533900"/>
            <a:ext cx="82819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三长两短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多用来指意外的事故或灾祸，常用作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死亡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的委婉语，用来形容考生有些言重了。</a:t>
            </a:r>
          </a:p>
          <a:p>
            <a:pPr algn="just">
              <a:spcBef>
                <a:spcPct val="1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多事之秋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指事情很多的时期。形容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国家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不安定。这里不合语境，范围把握不对。</a:t>
            </a:r>
          </a:p>
          <a:p>
            <a:pPr algn="just">
              <a:spcBef>
                <a:spcPct val="1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挥汗如雨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只能用于指很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多人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。一个人应为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楷体_GB2312" pitchFamily="49" charset="-122"/>
              </a:rPr>
              <a:t>汗流浃背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楷体_GB2312" pitchFamily="49" charset="-122"/>
              </a:rPr>
              <a:t>。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468313" y="476250"/>
            <a:ext cx="6999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0033CC"/>
                </a:solidFill>
                <a:ea typeface="黑体" pitchFamily="49" charset="-122"/>
              </a:rPr>
              <a:t>误区六：轻重失当，范围不清。</a:t>
            </a:r>
          </a:p>
        </p:txBody>
      </p:sp>
    </p:spTree>
    <p:extLst>
      <p:ext uri="{BB962C8B-B14F-4D97-AF65-F5344CB8AC3E}">
        <p14:creationId xmlns:p14="http://schemas.microsoft.com/office/powerpoint/2010/main" val="219719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00034" y="285728"/>
            <a:ext cx="8208963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6.</a:t>
            </a:r>
            <a:r>
              <a:rPr kumimoji="1" lang="zh-CN" altLang="en-US" sz="3200" b="1" dirty="0">
                <a:latin typeface="Times New Roman" pitchFamily="18" charset="0"/>
              </a:rPr>
              <a:t>只见演员手中的折扇飞快闪动，一张张生动传神的戏剧脸谱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稍纵即逝</a:t>
            </a:r>
            <a:r>
              <a:rPr kumimoji="1" lang="zh-CN" altLang="en-US" sz="3200" b="1" dirty="0">
                <a:latin typeface="Times New Roman" pitchFamily="18" charset="0"/>
              </a:rPr>
              <a:t>，川剧的变脸绝技赢得了观众的一片喝彩。</a:t>
            </a:r>
          </a:p>
          <a:p>
            <a:pPr>
              <a:lnSpc>
                <a:spcPct val="11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  </a:t>
            </a:r>
          </a:p>
          <a:p>
            <a:pPr>
              <a:lnSpc>
                <a:spcPct val="110000"/>
              </a:lnSpc>
            </a:pPr>
            <a:endParaRPr kumimoji="1" lang="zh-CN" altLang="en-US" sz="3200" b="1" dirty="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 </a:t>
            </a:r>
            <a:endParaRPr kumimoji="1"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7.</a:t>
            </a:r>
            <a:r>
              <a:rPr kumimoji="1" lang="zh-CN" altLang="en-US" sz="3200" b="1" dirty="0">
                <a:latin typeface="Times New Roman" pitchFamily="18" charset="0"/>
              </a:rPr>
              <a:t>我国许多城市都建立了食品质量报告制度，定期向社会公布有关部门的检验结果，从而使那些劣质食品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在劫难逃</a:t>
            </a:r>
            <a:r>
              <a:rPr kumimoji="1" lang="zh-CN" altLang="en-US" sz="32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827088" y="2333625"/>
            <a:ext cx="661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itchFamily="49" charset="-122"/>
              </a:rPr>
              <a:t>稍纵即逝，形容时间或机会很容易过去。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68313" y="5445125"/>
            <a:ext cx="8424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itchFamily="49" charset="-122"/>
              </a:rPr>
              <a:t>在劫难逃，指坏事一定要发生，要避免也避免不了。</a:t>
            </a:r>
            <a:endParaRPr kumimoji="1" lang="zh-CN" alt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9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  <p:bldP spid="10650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73063" y="1303338"/>
            <a:ext cx="837565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、这件事对于我无异于晴空霹雳，如同一块珍藏多年的璧玉，顷刻间变成一块</a:t>
            </a:r>
            <a:r>
              <a:rPr kumimoji="1" lang="zh-CN" altLang="en-US" sz="3200" b="1" u="sng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一文不名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的瓦片。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、清华大学食堂卖馒头的小伙竟然考上北大国际贸易系，令全体清华人对之</a:t>
            </a:r>
            <a:r>
              <a:rPr kumimoji="1" lang="zh-CN" altLang="en-US" sz="3200" b="1" u="sng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侧目而视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449263" y="4411663"/>
            <a:ext cx="8370887" cy="2041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一文不名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指一分钱都不占有，形容极贫困，用在句中不通，应用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一文不值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。  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侧目而视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斜着眼睛看人。形容畏惧，憎怒或鄙视的样子。此处应用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刮目相看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323850" y="474663"/>
            <a:ext cx="5903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误区七</a:t>
            </a:r>
            <a:r>
              <a:rPr kumimoji="1" lang="zh-CN" altLang="en-US" sz="3600" b="1">
                <a:latin typeface="宋体" pitchFamily="2" charset="-122"/>
              </a:rPr>
              <a:t>：</a:t>
            </a:r>
            <a:r>
              <a:rPr kumimoji="1" lang="zh-CN" altLang="en-US" sz="3600" b="1">
                <a:latin typeface="宋体" pitchFamily="2" charset="-122"/>
                <a:ea typeface="黑体" pitchFamily="49" charset="-122"/>
              </a:rPr>
              <a:t>音或形相近致误</a:t>
            </a:r>
            <a:r>
              <a:rPr kumimoji="1" lang="zh-CN" altLang="en-US" sz="3600" b="1">
                <a:latin typeface="宋体" pitchFamily="2" charset="-122"/>
              </a:rPr>
              <a:t>。</a:t>
            </a:r>
            <a:endParaRPr kumimoji="1" lang="zh-CN" altLang="en-US" sz="3600" b="1">
              <a:latin typeface="Verdana" pitchFamily="34" charset="0"/>
            </a:endParaRPr>
          </a:p>
        </p:txBody>
      </p:sp>
      <p:pic>
        <p:nvPicPr>
          <p:cNvPr id="54277" name="Picture 5" descr="gx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0"/>
            <a:ext cx="11525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318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animBg="1" autoUpdateAnimBg="0"/>
      <p:bldP spid="20582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61950" y="1143000"/>
            <a:ext cx="8458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、包围圈越来越小，这群罪恶极大的歹徒已成了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瓮中捉鳖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、折扇和信封上面，</a:t>
            </a:r>
            <a:r>
              <a:rPr kumimoji="1" lang="zh-CN" altLang="en-US" sz="3200" b="1" u="sng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龙飞凤舞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着文艺界几十名委员风采各异的签名。</a:t>
            </a: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285750" y="3443288"/>
            <a:ext cx="853440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分析：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每个成语由于本身的词义和词性不同，因而在句子中的语法功能也不同。例</a:t>
            </a:r>
            <a:r>
              <a:rPr kumimoji="1"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14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中，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瓮中捉鳖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是一个动词性成语，在句中应当充当谓语，而该句由于对它的语法功能把握不准，误把它当作名词性成语，用来充当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成了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的宾语，应将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瓮中捉鳖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改为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瓮中之鳖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。例</a:t>
            </a:r>
            <a:r>
              <a:rPr kumimoji="1"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中的错误是把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龙飞凤舞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这一形容词性的成语误作及物动词使用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461963" y="484188"/>
            <a:ext cx="5478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误区八</a:t>
            </a:r>
            <a:r>
              <a:rPr kumimoji="1" lang="zh-CN" altLang="en-US" sz="3600" b="1">
                <a:latin typeface="宋体" pitchFamily="2" charset="-122"/>
              </a:rPr>
              <a:t>：</a:t>
            </a: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功能混乱</a:t>
            </a:r>
            <a:r>
              <a:rPr kumimoji="1" lang="zh-CN" altLang="en-US" sz="3600" b="1">
                <a:latin typeface="宋体" pitchFamily="2" charset="-122"/>
              </a:rPr>
              <a:t>。</a:t>
            </a:r>
            <a:endParaRPr kumimoji="1" lang="zh-CN" altLang="en-US" sz="3600" b="1">
              <a:latin typeface="Verdana" pitchFamily="34" charset="0"/>
            </a:endParaRPr>
          </a:p>
        </p:txBody>
      </p:sp>
      <p:pic>
        <p:nvPicPr>
          <p:cNvPr id="55301" name="Picture 5" descr="gx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021388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00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5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84213" y="1557338"/>
            <a:ext cx="78486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、有一个同学跟我说：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想到八个月后就要参加高考，我就</a:t>
            </a:r>
            <a:r>
              <a:rPr kumimoji="1" lang="zh-CN" altLang="en-US" sz="3200" b="1" u="sng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心有余悸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。真的还没有准备好呀！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”</a:t>
            </a:r>
            <a:endParaRPr kumimoji="1" lang="zh-CN" altLang="en-US" sz="32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609600" y="3276600"/>
            <a:ext cx="799465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</a:t>
            </a:r>
            <a:r>
              <a:rPr kumimoji="1" lang="zh-CN" altLang="en-US" sz="3200"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不合逻辑是指所使用的成语与整个句子的意思不符甚至矛盾。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3200" b="1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心有余悸</a:t>
            </a: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应针对已经过去的事而言，这高考是八个月后的事，用在句中不合逻辑。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755650" y="765175"/>
            <a:ext cx="533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误区九：不合逻辑</a:t>
            </a:r>
          </a:p>
        </p:txBody>
      </p:sp>
      <p:pic>
        <p:nvPicPr>
          <p:cNvPr id="56325" name="Picture 5" descr="gx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516563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233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utoUpdateAnimBg="0"/>
      <p:bldP spid="208900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50403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4400" b="1">
                <a:latin typeface="黑体" pitchFamily="49" charset="-122"/>
                <a:ea typeface="黑体" pitchFamily="49" charset="-122"/>
              </a:rPr>
              <a:t>误区十</a:t>
            </a:r>
            <a:r>
              <a:rPr kumimoji="1" lang="zh-CN" altLang="en-US" sz="4400"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4400" b="1">
                <a:latin typeface="黑体" pitchFamily="49" charset="-122"/>
                <a:ea typeface="黑体" pitchFamily="49" charset="-122"/>
              </a:rPr>
              <a:t>违背常规</a:t>
            </a:r>
            <a:endParaRPr kumimoji="1" lang="zh-CN" altLang="en-US" sz="4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539750" y="2205038"/>
            <a:ext cx="759460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有些成语有固定的用法，如</a:t>
            </a:r>
            <a:r>
              <a:rPr kumimoji="1" lang="zh-CN" altLang="en-US" sz="4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善罢甘休、同日而语、一概而论、无时无刻、等闲视之、等量齐观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等，只能用于</a:t>
            </a:r>
            <a:r>
              <a:rPr kumimoji="1" lang="zh-CN" altLang="en-US" sz="4800" b="1" u="sng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否定句式</a:t>
            </a: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中，否则就属运用错误。</a:t>
            </a:r>
          </a:p>
        </p:txBody>
      </p:sp>
      <p:pic>
        <p:nvPicPr>
          <p:cNvPr id="57348" name="Picture 4" descr="gx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125538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74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utoUpdateAnimBg="0"/>
      <p:bldP spid="209923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高中生极易用错的</a:t>
            </a:r>
            <a:r>
              <a:rPr lang="en-US" altLang="zh-CN" b="1"/>
              <a:t>40</a:t>
            </a:r>
            <a:r>
              <a:rPr lang="zh-CN" altLang="en-US" b="1"/>
              <a:t>成语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563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905000"/>
            <a:ext cx="4191000" cy="41941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坐收渔利 </a:t>
            </a:r>
            <a:r>
              <a:rPr lang="en-US" altLang="zh-CN" sz="2400" dirty="0" err="1"/>
              <a:t>zuò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shōu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yú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lì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解释</a:t>
            </a:r>
            <a:r>
              <a:rPr lang="en-US" altLang="zh-CN" sz="2400" dirty="0"/>
              <a:t>】</a:t>
            </a:r>
            <a:r>
              <a:rPr lang="zh-CN" altLang="en-US" sz="2400" dirty="0"/>
              <a:t>：比喻利用</a:t>
            </a:r>
            <a:r>
              <a:rPr lang="zh-CN" altLang="en-US" sz="2400" b="1" dirty="0">
                <a:solidFill>
                  <a:srgbClr val="FF0000"/>
                </a:solidFill>
              </a:rPr>
              <a:t>别人的矛盾</a:t>
            </a:r>
            <a:r>
              <a:rPr lang="zh-CN" altLang="en-US" sz="2400" dirty="0"/>
              <a:t>而从中获利。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出自</a:t>
            </a:r>
            <a:r>
              <a:rPr lang="en-US" altLang="zh-CN" sz="2400" dirty="0"/>
              <a:t>】</a:t>
            </a:r>
            <a:r>
              <a:rPr lang="zh-CN" altLang="en-US" sz="2400" dirty="0"/>
              <a:t>：</a:t>
            </a:r>
            <a:r>
              <a:rPr lang="en-US" altLang="zh-CN" sz="2400" dirty="0"/>
              <a:t>《</a:t>
            </a:r>
            <a:r>
              <a:rPr lang="zh-CN" altLang="en-US" sz="2400" dirty="0"/>
              <a:t>战国策</a:t>
            </a:r>
            <a:r>
              <a:rPr lang="en-US" altLang="zh-CN" sz="2400" dirty="0"/>
              <a:t>·</a:t>
            </a:r>
            <a:r>
              <a:rPr lang="zh-CN" altLang="en-US" sz="2400" dirty="0"/>
              <a:t>燕策二</a:t>
            </a:r>
            <a:r>
              <a:rPr lang="en-US" altLang="zh-CN" sz="2400" dirty="0"/>
              <a:t>》</a:t>
            </a:r>
            <a:r>
              <a:rPr lang="zh-CN" altLang="en-US" sz="2400" dirty="0"/>
              <a:t>：“今者臣来，过易水，蚌方出曝，而鹬啄其肉，蚌合而拑其喙。</a:t>
            </a:r>
            <a:r>
              <a:rPr lang="en-US" altLang="zh-CN" sz="2400" dirty="0"/>
              <a:t>……</a:t>
            </a:r>
            <a:r>
              <a:rPr lang="zh-CN" altLang="en-US" sz="2400" dirty="0"/>
              <a:t>两者不肯相舍，渔者得而并禽之。”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近义词</a:t>
            </a:r>
            <a:r>
              <a:rPr lang="en-US" altLang="zh-CN" sz="2400" dirty="0"/>
              <a:t>】</a:t>
            </a:r>
            <a:r>
              <a:rPr lang="zh-CN" altLang="en-US" sz="2400" dirty="0"/>
              <a:t>：坐享其成、不劳而获、无功受禄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语法</a:t>
            </a:r>
            <a:r>
              <a:rPr lang="en-US" altLang="zh-CN" sz="2400" dirty="0"/>
              <a:t>】</a:t>
            </a:r>
            <a:r>
              <a:rPr lang="zh-CN" altLang="en-US" sz="2400" dirty="0"/>
              <a:t>：动宾式；作谓语、宾语、定语；含贬义</a:t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34820" name="Rectangle 4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651375" y="1905000"/>
            <a:ext cx="4191000" cy="41941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高山景行</a:t>
            </a:r>
            <a:r>
              <a:rPr lang="en-US" altLang="zh-CN" sz="2400" dirty="0" err="1"/>
              <a:t>gāo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shān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jǐng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xíng</a:t>
            </a:r>
            <a:r>
              <a:rPr lang="en-US" altLang="zh-CN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解释</a:t>
            </a:r>
            <a:r>
              <a:rPr lang="en-US" altLang="zh-CN" sz="2400" dirty="0"/>
              <a:t>】</a:t>
            </a:r>
            <a:r>
              <a:rPr lang="zh-CN" altLang="en-US" sz="2400" dirty="0"/>
              <a:t>：高山：比喻道德崇高；景行：大路，比喻行为正大光明。指</a:t>
            </a:r>
            <a:r>
              <a:rPr lang="zh-CN" altLang="en-US" sz="2400" b="1" dirty="0">
                <a:solidFill>
                  <a:srgbClr val="FF0000"/>
                </a:solidFill>
              </a:rPr>
              <a:t>值得效法的崇高德行。</a:t>
            </a:r>
            <a:br>
              <a:rPr lang="zh-CN" altLang="en-US" sz="2400" b="1" dirty="0">
                <a:solidFill>
                  <a:srgbClr val="FF0000"/>
                </a:solidFill>
              </a:rPr>
            </a:br>
            <a:r>
              <a:rPr lang="en-US" altLang="zh-CN" sz="2400" dirty="0"/>
              <a:t>【</a:t>
            </a:r>
            <a:r>
              <a:rPr lang="zh-CN" altLang="en-US" sz="2400" dirty="0"/>
              <a:t>出自</a:t>
            </a:r>
            <a:r>
              <a:rPr lang="en-US" altLang="zh-CN" sz="2400" dirty="0"/>
              <a:t>】</a:t>
            </a:r>
            <a:r>
              <a:rPr lang="zh-CN" altLang="en-US" sz="2400" dirty="0"/>
              <a:t>：</a:t>
            </a:r>
            <a:r>
              <a:rPr lang="en-US" altLang="zh-CN" sz="2400" dirty="0"/>
              <a:t>《</a:t>
            </a:r>
            <a:r>
              <a:rPr lang="zh-CN" altLang="en-US" sz="2400" dirty="0"/>
              <a:t>诗经</a:t>
            </a:r>
            <a:r>
              <a:rPr lang="en-US" altLang="zh-CN" sz="2400" dirty="0"/>
              <a:t>·</a:t>
            </a:r>
            <a:r>
              <a:rPr lang="zh-CN" altLang="en-US" sz="2400" dirty="0"/>
              <a:t>小雅</a:t>
            </a:r>
            <a:r>
              <a:rPr lang="en-US" altLang="zh-CN" sz="2400" dirty="0"/>
              <a:t>·</a:t>
            </a:r>
            <a:r>
              <a:rPr lang="zh-CN" altLang="en-US" sz="2400" dirty="0"/>
              <a:t>车辖</a:t>
            </a:r>
            <a:r>
              <a:rPr lang="en-US" altLang="zh-CN" sz="2400" dirty="0"/>
              <a:t>》</a:t>
            </a:r>
            <a:r>
              <a:rPr lang="zh-CN" altLang="en-US" sz="2400" dirty="0"/>
              <a:t>：“高山仰止，景行行止。”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示例</a:t>
            </a:r>
            <a:r>
              <a:rPr lang="en-US" altLang="zh-CN" sz="2400" dirty="0"/>
              <a:t>】</a:t>
            </a:r>
            <a:r>
              <a:rPr lang="zh-CN" altLang="en-US" sz="2400" dirty="0"/>
              <a:t>：若夫清风明月，必思玄度，～，独仰仲尼。 ◎宋</a:t>
            </a:r>
            <a:r>
              <a:rPr lang="en-US" altLang="zh-CN" sz="2400" dirty="0"/>
              <a:t>·</a:t>
            </a:r>
            <a:r>
              <a:rPr lang="zh-CN" altLang="en-US" sz="2400" dirty="0"/>
              <a:t>杨万里</a:t>
            </a:r>
            <a:r>
              <a:rPr lang="en-US" altLang="zh-CN" sz="2400" dirty="0"/>
              <a:t>《</a:t>
            </a:r>
            <a:r>
              <a:rPr lang="zh-CN" altLang="en-US" sz="2400" dirty="0"/>
              <a:t>与余丞相</a:t>
            </a:r>
            <a:r>
              <a:rPr lang="en-US" altLang="zh-CN" sz="2400" dirty="0"/>
              <a:t>》</a:t>
            </a:r>
            <a:br>
              <a:rPr lang="en-US" altLang="zh-CN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语法</a:t>
            </a:r>
            <a:r>
              <a:rPr lang="en-US" altLang="zh-CN" sz="2400" dirty="0"/>
              <a:t>】</a:t>
            </a:r>
            <a:r>
              <a:rPr lang="zh-CN" altLang="en-US" sz="2400" dirty="0"/>
              <a:t>：联合式；作谓语、定语；指崇高德行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129326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江河日下</a:t>
            </a:r>
            <a:r>
              <a:rPr lang="en-US" altLang="zh-CN"/>
              <a:t>jiāng hé rì xià 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905000"/>
            <a:ext cx="8374063" cy="4194175"/>
          </a:xfrm>
        </p:spPr>
        <p:txBody>
          <a:bodyPr/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解释</a:t>
            </a:r>
            <a:r>
              <a:rPr lang="en-US" altLang="zh-CN" sz="2400" dirty="0"/>
              <a:t>】</a:t>
            </a:r>
            <a:r>
              <a:rPr lang="zh-CN" altLang="en-US" sz="2400" dirty="0"/>
              <a:t>：江河的水一天天地向下流。</a:t>
            </a:r>
            <a:r>
              <a:rPr lang="zh-CN" altLang="en-US" sz="2400" dirty="0">
                <a:solidFill>
                  <a:srgbClr val="FF0000"/>
                </a:solidFill>
              </a:rPr>
              <a:t>比喻情况一天天地坏下去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出自</a:t>
            </a:r>
            <a:r>
              <a:rPr lang="en-US" altLang="zh-CN" sz="2400" dirty="0"/>
              <a:t>】</a:t>
            </a:r>
            <a:r>
              <a:rPr lang="zh-CN" altLang="en-US" sz="2400" dirty="0"/>
              <a:t>：宋</a:t>
            </a:r>
            <a:r>
              <a:rPr lang="en-US" altLang="zh-CN" sz="2400" dirty="0"/>
              <a:t>·</a:t>
            </a:r>
            <a:r>
              <a:rPr lang="zh-CN" altLang="en-US" sz="2400" dirty="0"/>
              <a:t>苏辙</a:t>
            </a:r>
            <a:r>
              <a:rPr lang="en-US" altLang="zh-CN" sz="2400" dirty="0"/>
              <a:t>《</a:t>
            </a:r>
            <a:r>
              <a:rPr lang="zh-CN" altLang="en-US" sz="2400" dirty="0"/>
              <a:t>栾城集</a:t>
            </a:r>
            <a:r>
              <a:rPr lang="en-US" altLang="zh-CN" sz="2400" dirty="0"/>
              <a:t>·</a:t>
            </a:r>
            <a:r>
              <a:rPr lang="zh-CN" altLang="en-US" sz="2400" dirty="0"/>
              <a:t>应诏进策</a:t>
            </a:r>
            <a:r>
              <a:rPr lang="en-US" altLang="zh-CN" sz="2400" dirty="0"/>
              <a:t>·</a:t>
            </a:r>
            <a:r>
              <a:rPr lang="zh-CN" altLang="en-US" sz="2400" dirty="0"/>
              <a:t>君术策第五道</a:t>
            </a:r>
            <a:r>
              <a:rPr lang="en-US" altLang="zh-CN" sz="2400" dirty="0"/>
              <a:t>》</a:t>
            </a:r>
            <a:r>
              <a:rPr lang="zh-CN" altLang="en-US" sz="2400" dirty="0"/>
              <a:t>：“其状如长江大河，日夜浑浑趋于下而不能止。”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示例</a:t>
            </a:r>
            <a:r>
              <a:rPr lang="en-US" altLang="zh-CN" sz="2400" dirty="0"/>
              <a:t>】</a:t>
            </a:r>
            <a:r>
              <a:rPr lang="zh-CN" altLang="en-US" sz="2400" dirty="0"/>
              <a:t>：不瞒大师说，现在的时势，实在是～了！ ◎清</a:t>
            </a:r>
            <a:r>
              <a:rPr lang="en-US" altLang="zh-CN" sz="2400" dirty="0"/>
              <a:t>·</a:t>
            </a:r>
            <a:r>
              <a:rPr lang="zh-CN" altLang="en-US" sz="2400" dirty="0"/>
              <a:t>李宝嘉</a:t>
            </a:r>
            <a:r>
              <a:rPr lang="en-US" altLang="zh-CN" sz="2400" dirty="0"/>
              <a:t>《</a:t>
            </a:r>
            <a:r>
              <a:rPr lang="zh-CN" altLang="en-US" sz="2400" dirty="0"/>
              <a:t>官场现形记</a:t>
            </a:r>
            <a:r>
              <a:rPr lang="en-US" altLang="zh-CN" sz="2400" dirty="0"/>
              <a:t>》</a:t>
            </a:r>
            <a:r>
              <a:rPr lang="zh-CN" altLang="en-US" sz="2400" dirty="0"/>
              <a:t>第二十九回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近义词</a:t>
            </a:r>
            <a:r>
              <a:rPr lang="en-US" altLang="zh-CN" sz="2400" dirty="0"/>
              <a:t>】</a:t>
            </a:r>
            <a:r>
              <a:rPr lang="zh-CN" altLang="en-US" sz="2400" dirty="0"/>
              <a:t>：每况愈下、江流日下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反义词</a:t>
            </a:r>
            <a:r>
              <a:rPr lang="en-US" altLang="zh-CN" sz="2400" dirty="0"/>
              <a:t>】</a:t>
            </a:r>
            <a:r>
              <a:rPr lang="zh-CN" altLang="en-US" sz="2400" dirty="0"/>
              <a:t>：蒸蒸日上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语法</a:t>
            </a:r>
            <a:r>
              <a:rPr lang="en-US" altLang="zh-CN" sz="2400" dirty="0"/>
              <a:t>】</a:t>
            </a:r>
            <a:r>
              <a:rPr lang="zh-CN" altLang="en-US" sz="2400" dirty="0"/>
              <a:t>：主谓式；作谓语、宾语、补语；指事业精力等每况愈下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420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危言危行</a:t>
            </a:r>
            <a:r>
              <a:rPr lang="en-US" altLang="zh-CN"/>
              <a:t>wēi yán wēi xíng 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：危：正直。</a:t>
            </a:r>
            <a:r>
              <a:rPr lang="zh-CN" altLang="en-US" b="1" dirty="0">
                <a:solidFill>
                  <a:srgbClr val="FF0000"/>
                </a:solidFill>
              </a:rPr>
              <a:t>说正直的话，做正直的事。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论语</a:t>
            </a:r>
            <a:r>
              <a:rPr lang="en-US" altLang="zh-CN" dirty="0"/>
              <a:t>·</a:t>
            </a:r>
            <a:r>
              <a:rPr lang="zh-CN" altLang="en-US" dirty="0"/>
              <a:t>宪问</a:t>
            </a:r>
            <a:r>
              <a:rPr lang="en-US" altLang="zh-CN" dirty="0"/>
              <a:t>》</a:t>
            </a:r>
            <a:r>
              <a:rPr lang="zh-CN" altLang="en-US" dirty="0"/>
              <a:t>：“邦有道，危言危行，邦无道，危行言孙。”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：联合式；作主语、宾语；含褒义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68131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目无全牛</a:t>
            </a:r>
            <a:r>
              <a:rPr lang="en-US" altLang="zh-CN"/>
              <a:t>mù wú quán niú 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：全牛：整个一头牛。眼中没有完整的牛，只有牛的筋骨结构。比喻</a:t>
            </a:r>
            <a:r>
              <a:rPr lang="zh-CN" altLang="en-US" b="1" dirty="0">
                <a:solidFill>
                  <a:srgbClr val="FF0000"/>
                </a:solidFill>
              </a:rPr>
              <a:t>技术熟练到了得心应手的境地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庄子</a:t>
            </a:r>
            <a:r>
              <a:rPr lang="en-US" altLang="zh-CN" dirty="0"/>
              <a:t>·</a:t>
            </a:r>
            <a:r>
              <a:rPr lang="zh-CN" altLang="en-US" dirty="0"/>
              <a:t>养生说</a:t>
            </a:r>
            <a:r>
              <a:rPr lang="en-US" altLang="zh-CN" dirty="0"/>
              <a:t>》</a:t>
            </a:r>
            <a:r>
              <a:rPr lang="zh-CN" altLang="en-US" dirty="0"/>
              <a:t>：“始臣之解牛之时，所见无非牛者；三年之后，未尝见全牛也。”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：主谓式；作谓语、定语；含褒义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66960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不赞一词</a:t>
            </a:r>
            <a:r>
              <a:rPr lang="en-US" altLang="zh-CN"/>
              <a:t>bù zàn yī cí 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一句话也不说。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史记</a:t>
            </a:r>
            <a:r>
              <a:rPr lang="en-US" altLang="zh-CN" dirty="0"/>
              <a:t>·</a:t>
            </a:r>
            <a:r>
              <a:rPr lang="zh-CN" altLang="en-US" dirty="0"/>
              <a:t>孔子世家</a:t>
            </a:r>
            <a:r>
              <a:rPr lang="en-US" altLang="zh-CN" dirty="0"/>
              <a:t>》</a:t>
            </a:r>
            <a:r>
              <a:rPr lang="zh-CN" altLang="en-US" dirty="0"/>
              <a:t>：“至于为</a:t>
            </a:r>
            <a:r>
              <a:rPr lang="en-US" altLang="zh-CN" dirty="0"/>
              <a:t>《</a:t>
            </a:r>
            <a:r>
              <a:rPr lang="zh-CN" altLang="en-US" dirty="0"/>
              <a:t>春秋</a:t>
            </a:r>
            <a:r>
              <a:rPr lang="en-US" altLang="zh-CN" dirty="0"/>
              <a:t>》</a:t>
            </a:r>
            <a:r>
              <a:rPr lang="zh-CN" altLang="en-US" dirty="0"/>
              <a:t>，笔则笔，削则削，子夏之徒，不能赞一辞。”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：我大抵任他自言自语，～，他独自发完议论，也就算了。 ◎鲁迅</a:t>
            </a:r>
            <a:r>
              <a:rPr lang="en-US" altLang="zh-CN" dirty="0"/>
              <a:t>《</a:t>
            </a:r>
            <a:r>
              <a:rPr lang="zh-CN" altLang="en-US" dirty="0"/>
              <a:t>呐喊</a:t>
            </a:r>
            <a:r>
              <a:rPr lang="en-US" altLang="zh-CN" dirty="0"/>
              <a:t>·</a:t>
            </a:r>
            <a:r>
              <a:rPr lang="zh-CN" altLang="en-US" dirty="0"/>
              <a:t>头发的故事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：缄口不言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：动宾式；作谓语；指一言不发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46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34181" y="1052736"/>
            <a:ext cx="8204200" cy="54864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1.</a:t>
            </a:r>
            <a:r>
              <a:rPr lang="zh-CN" altLang="en-US" b="1" dirty="0">
                <a:ea typeface="黑体" pitchFamily="2" charset="-122"/>
              </a:rPr>
              <a:t>古人中不乏刻苦学习的楷模，悬梁刺股者、秉烛达旦者、闻鸡起舞者，在历史上</a:t>
            </a:r>
            <a:r>
              <a:rPr lang="zh-CN" altLang="en-US" b="1" i="1" dirty="0">
                <a:solidFill>
                  <a:srgbClr val="FF0000"/>
                </a:solidFill>
                <a:ea typeface="黑体" pitchFamily="2" charset="-122"/>
              </a:rPr>
              <a:t>汗牛充栋</a:t>
            </a:r>
            <a:r>
              <a:rPr lang="zh-CN" altLang="en-US" b="1" dirty="0">
                <a:ea typeface="黑体" pitchFamily="2" charset="-122"/>
              </a:rPr>
              <a:t>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2.</a:t>
            </a:r>
            <a:r>
              <a:rPr lang="zh-CN" altLang="en-US" b="1" dirty="0">
                <a:ea typeface="黑体" pitchFamily="2" charset="-122"/>
              </a:rPr>
              <a:t>看好了那件款式新颖的运动服，可惜带的钱不够，我只好</a:t>
            </a:r>
            <a:r>
              <a:rPr lang="zh-CN" altLang="en-US" b="1" i="1" dirty="0">
                <a:solidFill>
                  <a:srgbClr val="FF0000"/>
                </a:solidFill>
                <a:ea typeface="黑体" pitchFamily="2" charset="-122"/>
              </a:rPr>
              <a:t>忍痛割爱</a:t>
            </a:r>
            <a:r>
              <a:rPr lang="zh-CN" altLang="en-US" b="1" dirty="0">
                <a:ea typeface="黑体" pitchFamily="2" charset="-122"/>
              </a:rPr>
              <a:t>。</a:t>
            </a:r>
            <a:endParaRPr lang="zh-CN" altLang="en-US" sz="3600" b="1" dirty="0">
              <a:ea typeface="黑体" pitchFamily="2" charset="-122"/>
            </a:endParaRPr>
          </a:p>
        </p:txBody>
      </p:sp>
      <p:sp>
        <p:nvSpPr>
          <p:cNvPr id="108548" name="WordArt 4"/>
          <p:cNvSpPr>
            <a:spLocks noChangeArrowheads="1" noChangeShapeType="1" noTextEdit="1"/>
          </p:cNvSpPr>
          <p:nvPr/>
        </p:nvSpPr>
        <p:spPr bwMode="auto">
          <a:xfrm>
            <a:off x="1115616" y="134996"/>
            <a:ext cx="5270500" cy="5762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5400" b="1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二</a:t>
            </a:r>
            <a:r>
              <a:rPr lang="en-US" altLang="zh-CN" sz="5400" b="1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</a:t>
            </a:r>
            <a:r>
              <a:rPr lang="zh-CN" altLang="en-US" sz="5400" b="1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用错对象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250825" y="3933825"/>
            <a:ext cx="85709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汗牛充栋：</a:t>
            </a:r>
            <a:r>
              <a:rPr lang="zh-CN" altLang="en-US" sz="32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用牛运书，牛要累得出汗；用屋子放书，要放满整个屋子。形容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藏书</a:t>
            </a:r>
            <a:r>
              <a:rPr lang="zh-CN" altLang="en-US" sz="32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很多。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忍痛割爱：</a:t>
            </a:r>
            <a:r>
              <a:rPr lang="zh-CN" altLang="en-US" sz="32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不得不放弃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原</a:t>
            </a:r>
            <a:r>
              <a:rPr lang="zh-CN" altLang="en-US" sz="32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属于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自己</a:t>
            </a:r>
            <a:r>
              <a:rPr lang="zh-CN" altLang="en-US" sz="32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的东西。</a:t>
            </a:r>
            <a:endParaRPr lang="zh-CN" altLang="en-US" sz="3200" b="1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38421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  <p:bldP spid="108548" grpId="0" animBg="1"/>
      <p:bldP spid="10854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乌烟瘴气</a:t>
            </a:r>
            <a:r>
              <a:rPr lang="en-US" altLang="zh-CN"/>
              <a:t>wū yān zhàng qì 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：乌烟：黑烟；瘴气：热带山林中的一种湿热空气，旧时认为是瘴疠的病原。比喻</a:t>
            </a:r>
            <a:r>
              <a:rPr lang="zh-CN" altLang="en-US" b="1" dirty="0">
                <a:solidFill>
                  <a:srgbClr val="FF0000"/>
                </a:solidFill>
              </a:rPr>
              <a:t>环境嘈杂、秩序混乱或社会黑暗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：毛泽东</a:t>
            </a:r>
            <a:r>
              <a:rPr lang="en-US" altLang="zh-CN" dirty="0"/>
              <a:t>《</a:t>
            </a:r>
            <a:r>
              <a:rPr lang="zh-CN" altLang="en-US" dirty="0"/>
              <a:t>团结一切抗日力量，反对反共顽固派</a:t>
            </a:r>
            <a:r>
              <a:rPr lang="en-US" altLang="zh-CN" dirty="0"/>
              <a:t>》</a:t>
            </a:r>
            <a:r>
              <a:rPr lang="zh-CN" altLang="en-US" dirty="0"/>
              <a:t>：“这样，汪精卫派和国民党的反共顽固派两家里应外合，把时局闹得乌烟瘴气了 </a:t>
            </a:r>
          </a:p>
        </p:txBody>
      </p:sp>
    </p:spTree>
    <p:extLst>
      <p:ext uri="{BB962C8B-B14F-4D97-AF65-F5344CB8AC3E}">
        <p14:creationId xmlns:p14="http://schemas.microsoft.com/office/powerpoint/2010/main" val="20998660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久假不归</a:t>
            </a:r>
            <a:r>
              <a:rPr lang="en-US" altLang="zh-CN"/>
              <a:t>jiǔ jiǎ bù guī 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：假：借；归：归还。原指假借仁义的名义而不真正实行，后指</a:t>
            </a:r>
            <a:r>
              <a:rPr lang="zh-CN" altLang="en-US" sz="2800" b="1" dirty="0">
                <a:solidFill>
                  <a:srgbClr val="FF0000"/>
                </a:solidFill>
              </a:rPr>
              <a:t>长期借用而不归还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</a:t>
            </a:r>
            <a:r>
              <a:rPr lang="en-US" altLang="zh-CN" sz="2800" dirty="0"/>
              <a:t>《</a:t>
            </a:r>
            <a:r>
              <a:rPr lang="zh-CN" altLang="en-US" sz="2800" dirty="0"/>
              <a:t>孟子</a:t>
            </a:r>
            <a:r>
              <a:rPr lang="en-US" altLang="zh-CN" sz="2800" dirty="0"/>
              <a:t>·</a:t>
            </a:r>
            <a:r>
              <a:rPr lang="zh-CN" altLang="en-US" sz="2800" dirty="0"/>
              <a:t>尽心上</a:t>
            </a:r>
            <a:r>
              <a:rPr lang="en-US" altLang="zh-CN" sz="2800" dirty="0"/>
              <a:t>》</a:t>
            </a:r>
            <a:r>
              <a:rPr lang="zh-CN" altLang="en-US" sz="2800" dirty="0"/>
              <a:t>：“久假而不归，恶知其非有也？”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：谢山</a:t>
            </a:r>
            <a:r>
              <a:rPr lang="en-US" altLang="zh-CN" sz="2800" dirty="0"/>
              <a:t>《</a:t>
            </a:r>
            <a:r>
              <a:rPr lang="zh-CN" altLang="en-US" sz="2800" dirty="0"/>
              <a:t>鲒埼亭集</a:t>
            </a:r>
            <a:r>
              <a:rPr lang="en-US" altLang="zh-CN" sz="2800" dirty="0"/>
              <a:t>》</a:t>
            </a:r>
            <a:r>
              <a:rPr lang="zh-CN" altLang="en-US" sz="2800" dirty="0"/>
              <a:t>本欲仿此，然谢山殁后，其遗稿为杭世骏借去，～，后之编刻者，多未能如原恉也。 ◎谢国桢</a:t>
            </a:r>
            <a:r>
              <a:rPr lang="en-US" altLang="zh-CN" sz="2800" dirty="0"/>
              <a:t>《</a:t>
            </a:r>
            <a:r>
              <a:rPr lang="zh-CN" altLang="en-US" sz="2800" dirty="0"/>
              <a:t>平景孙事辑</a:t>
            </a:r>
            <a:r>
              <a:rPr lang="en-US" altLang="zh-CN" sz="2800" dirty="0"/>
              <a:t>·</a:t>
            </a:r>
            <a:r>
              <a:rPr lang="zh-CN" altLang="en-US" sz="2800" dirty="0"/>
              <a:t>著述考</a:t>
            </a:r>
            <a:r>
              <a:rPr lang="en-US" altLang="zh-CN" sz="2800" dirty="0"/>
              <a:t>》</a:t>
            </a:r>
            <a:br>
              <a:rPr lang="en-US" altLang="zh-CN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：逾期不归、有名无实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：完璧归赵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：偏正式；作谓语、宾语、定语；含贬义，指长期借用而不归还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620236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明日黄花</a:t>
            </a:r>
            <a:r>
              <a:rPr lang="en-US" altLang="zh-CN"/>
              <a:t>míng rì huáng huā 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：黄花：菊花。原指重阳节过后逐渐萎谢的菊花。后多比喻</a:t>
            </a:r>
            <a:r>
              <a:rPr lang="zh-CN" altLang="en-US" dirty="0">
                <a:solidFill>
                  <a:srgbClr val="FF0000"/>
                </a:solidFill>
              </a:rPr>
              <a:t>过时的事物或消息。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：宋</a:t>
            </a:r>
            <a:r>
              <a:rPr lang="en-US" altLang="zh-CN" dirty="0"/>
              <a:t>·</a:t>
            </a:r>
            <a:r>
              <a:rPr lang="zh-CN" altLang="en-US" dirty="0"/>
              <a:t>苏轼</a:t>
            </a:r>
            <a:r>
              <a:rPr lang="en-US" altLang="zh-CN" dirty="0"/>
              <a:t>《</a:t>
            </a:r>
            <a:r>
              <a:rPr lang="zh-CN" altLang="en-US" dirty="0"/>
              <a:t>九日次韵王巩</a:t>
            </a:r>
            <a:r>
              <a:rPr lang="en-US" altLang="zh-CN" dirty="0"/>
              <a:t>》</a:t>
            </a:r>
            <a:r>
              <a:rPr lang="zh-CN" altLang="en-US" dirty="0"/>
              <a:t>诗：“相逢不用忙归去，明日黄花蝶也愁。”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：过时之物，曰～。 ◎宋</a:t>
            </a:r>
            <a:r>
              <a:rPr lang="en-US" altLang="zh-CN" dirty="0"/>
              <a:t>·</a:t>
            </a:r>
            <a:r>
              <a:rPr lang="zh-CN" altLang="en-US" dirty="0"/>
              <a:t>胡继宗</a:t>
            </a:r>
            <a:r>
              <a:rPr lang="en-US" altLang="zh-CN" dirty="0"/>
              <a:t>《</a:t>
            </a:r>
            <a:r>
              <a:rPr lang="zh-CN" altLang="en-US" dirty="0"/>
              <a:t>书言故事</a:t>
            </a:r>
            <a:r>
              <a:rPr lang="en-US" altLang="zh-CN" dirty="0"/>
              <a:t>·</a:t>
            </a:r>
            <a:r>
              <a:rPr lang="zh-CN" altLang="en-US" dirty="0"/>
              <a:t>花木类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：偏正式；作宾语；含贬义，比喻迟暮不遇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5418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马革裹尸</a:t>
            </a:r>
            <a:r>
              <a:rPr lang="en-US" altLang="zh-CN"/>
              <a:t>mǎ gé guǒ shī </a:t>
            </a:r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：马革：马皮。用马皮把尸体裹起来。指</a:t>
            </a:r>
            <a:r>
              <a:rPr lang="zh-CN" altLang="en-US" b="1" dirty="0">
                <a:solidFill>
                  <a:srgbClr val="FF0000"/>
                </a:solidFill>
              </a:rPr>
              <a:t>英勇牺牲在战场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后汉书</a:t>
            </a:r>
            <a:r>
              <a:rPr lang="en-US" altLang="zh-CN" dirty="0"/>
              <a:t>·</a:t>
            </a:r>
            <a:r>
              <a:rPr lang="zh-CN" altLang="en-US" dirty="0"/>
              <a:t>马援传</a:t>
            </a:r>
            <a:r>
              <a:rPr lang="en-US" altLang="zh-CN" dirty="0"/>
              <a:t>》</a:t>
            </a:r>
            <a:r>
              <a:rPr lang="zh-CN" altLang="en-US" dirty="0"/>
              <a:t>：“男儿要当死于边野，以马革裹尸还葬耳，何能卧床上在儿女子手中邪？”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：赴汤蹈火、决一死战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反义词</a:t>
            </a:r>
            <a:r>
              <a:rPr lang="en-US" altLang="zh-CN" dirty="0"/>
              <a:t>】</a:t>
            </a:r>
            <a:r>
              <a:rPr lang="zh-CN" altLang="en-US" dirty="0"/>
              <a:t>：临阵脱逃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：主谓式；作谓语、定语、宾语；含褒义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5288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千夫所指</a:t>
            </a:r>
            <a:r>
              <a:rPr lang="en-US" altLang="zh-CN"/>
              <a:t>qiān fū suǒ zhǐ 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：为众人所指责。形容</a:t>
            </a:r>
            <a:r>
              <a:rPr lang="zh-CN" altLang="en-US" b="1" dirty="0">
                <a:solidFill>
                  <a:srgbClr val="FF0000"/>
                </a:solidFill>
              </a:rPr>
              <a:t>触犯众怒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汉书</a:t>
            </a:r>
            <a:r>
              <a:rPr lang="en-US" altLang="zh-CN" dirty="0"/>
              <a:t>·</a:t>
            </a:r>
            <a:r>
              <a:rPr lang="zh-CN" altLang="en-US" dirty="0"/>
              <a:t>王嘉传</a:t>
            </a:r>
            <a:r>
              <a:rPr lang="en-US" altLang="zh-CN" dirty="0"/>
              <a:t>》</a:t>
            </a:r>
            <a:r>
              <a:rPr lang="zh-CN" altLang="en-US" dirty="0"/>
              <a:t>：“千人所指，无病而死。”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：～，其倾覆可立而期。 ◎章炳麟</a:t>
            </a:r>
            <a:r>
              <a:rPr lang="en-US" altLang="zh-CN" dirty="0"/>
              <a:t>《</a:t>
            </a:r>
            <a:r>
              <a:rPr lang="zh-CN" altLang="en-US" dirty="0"/>
              <a:t>联省自治虚置政府议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：众矢之的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：主谓式；作定语、宾语；形容触犯众怒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2254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文不加点</a:t>
            </a:r>
            <a:r>
              <a:rPr lang="en-US" altLang="zh-CN"/>
              <a:t>wén bù jiā diǎn 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：点：涂上一点，表示删去。文章一气呵成，无须修改。</a:t>
            </a:r>
            <a:r>
              <a:rPr lang="zh-CN" altLang="en-US" b="1" dirty="0">
                <a:solidFill>
                  <a:srgbClr val="FF0000"/>
                </a:solidFill>
              </a:rPr>
              <a:t>形容文思敏捷，写作技巧纯熟。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：汉</a:t>
            </a:r>
            <a:r>
              <a:rPr lang="en-US" altLang="zh-CN" dirty="0"/>
              <a:t>·</a:t>
            </a:r>
            <a:r>
              <a:rPr lang="zh-CN" altLang="en-US" dirty="0"/>
              <a:t>祢衡</a:t>
            </a:r>
            <a:r>
              <a:rPr lang="en-US" altLang="zh-CN" dirty="0"/>
              <a:t>《</a:t>
            </a:r>
            <a:r>
              <a:rPr lang="zh-CN" altLang="en-US" dirty="0"/>
              <a:t>鹦鹉赋序</a:t>
            </a:r>
            <a:r>
              <a:rPr lang="en-US" altLang="zh-CN" dirty="0"/>
              <a:t>》</a:t>
            </a:r>
            <a:r>
              <a:rPr lang="zh-CN" altLang="en-US" dirty="0"/>
              <a:t>：“衡因为赋，笔不停辍，文不加点。”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：援笔一挥，～。 ◎明</a:t>
            </a:r>
            <a:r>
              <a:rPr lang="en-US" altLang="zh-CN" dirty="0"/>
              <a:t>·</a:t>
            </a:r>
            <a:r>
              <a:rPr lang="zh-CN" altLang="en-US" dirty="0"/>
              <a:t>洪楩</a:t>
            </a:r>
            <a:r>
              <a:rPr lang="en-US" altLang="zh-CN" dirty="0"/>
              <a:t>《</a:t>
            </a:r>
            <a:r>
              <a:rPr lang="zh-CN" altLang="en-US" dirty="0"/>
              <a:t>清平山堂话本</a:t>
            </a:r>
            <a:r>
              <a:rPr lang="en-US" altLang="zh-CN" dirty="0"/>
              <a:t>·</a:t>
            </a:r>
            <a:r>
              <a:rPr lang="zh-CN" altLang="en-US" dirty="0"/>
              <a:t>夔关姚卞吊诸葛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：一气呵成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：主谓式；作谓语、宾语；含褒义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4995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坐地分赃</a:t>
            </a:r>
            <a:r>
              <a:rPr lang="en-US" altLang="zh-CN"/>
              <a:t>zuò dì fēn zāng 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：原指盗贼就地瓜分偷盗来的赃物。现多指</a:t>
            </a:r>
            <a:r>
              <a:rPr lang="zh-CN" altLang="en-US" sz="2800" b="1" dirty="0">
                <a:solidFill>
                  <a:srgbClr val="FF0000"/>
                </a:solidFill>
              </a:rPr>
              <a:t>匪首窝主</a:t>
            </a:r>
            <a:r>
              <a:rPr lang="zh-CN" altLang="en-US" sz="2800" dirty="0"/>
              <a:t>自己不动手而坐在家里分取同伙偷盗来的财物。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：明</a:t>
            </a:r>
            <a:r>
              <a:rPr lang="en-US" altLang="zh-CN" sz="2800" dirty="0"/>
              <a:t>·</a:t>
            </a:r>
            <a:r>
              <a:rPr lang="zh-CN" altLang="en-US" sz="2800" dirty="0"/>
              <a:t>冯梦龙</a:t>
            </a:r>
            <a:r>
              <a:rPr lang="en-US" altLang="zh-CN" sz="2800" dirty="0"/>
              <a:t>《</a:t>
            </a:r>
            <a:r>
              <a:rPr lang="zh-CN" altLang="en-US" sz="2800" dirty="0"/>
              <a:t>醒世恒言</a:t>
            </a:r>
            <a:r>
              <a:rPr lang="en-US" altLang="zh-CN" sz="2800" dirty="0"/>
              <a:t>》</a:t>
            </a:r>
            <a:r>
              <a:rPr lang="zh-CN" altLang="en-US" sz="2800" dirty="0"/>
              <a:t>卷三十六：“还有独自无力，四五个合做伙计，一人出名做官，其余坐地分赃。”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：附近一带防军，望风生惧，没人敢与接仗，甚且与他勾通，转好～。（蔡东藩、许厪父</a:t>
            </a:r>
            <a:r>
              <a:rPr lang="en-US" altLang="zh-CN" sz="2800" dirty="0"/>
              <a:t>《</a:t>
            </a:r>
            <a:r>
              <a:rPr lang="zh-CN" altLang="en-US" sz="2800" dirty="0"/>
              <a:t>民国通俗演义</a:t>
            </a:r>
            <a:r>
              <a:rPr lang="en-US" altLang="zh-CN" sz="2800" dirty="0"/>
              <a:t>》</a:t>
            </a:r>
            <a:r>
              <a:rPr lang="zh-CN" altLang="en-US" sz="2800" dirty="0"/>
              <a:t>第二十五回）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：偏正式；作谓语；含贬义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179618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振聋发聩</a:t>
            </a:r>
            <a:r>
              <a:rPr lang="en-US" altLang="zh-CN"/>
              <a:t>zhèn lóng fā kuì 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：聩：天生耳聋，引伸为不明事理。声音很大，使耳聋的人也听得见。比喻</a:t>
            </a:r>
            <a:r>
              <a:rPr lang="zh-CN" altLang="en-US" b="1" dirty="0">
                <a:solidFill>
                  <a:srgbClr val="FF0000"/>
                </a:solidFill>
              </a:rPr>
              <a:t>用语言文字唤醒糊涂麻木的人，使他们清醒过来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：清</a:t>
            </a:r>
            <a:r>
              <a:rPr lang="en-US" altLang="zh-CN" dirty="0"/>
              <a:t>·</a:t>
            </a:r>
            <a:r>
              <a:rPr lang="zh-CN" altLang="en-US" dirty="0"/>
              <a:t>袁枚</a:t>
            </a:r>
            <a:r>
              <a:rPr lang="en-US" altLang="zh-CN" dirty="0"/>
              <a:t>《</a:t>
            </a:r>
            <a:r>
              <a:rPr lang="zh-CN" altLang="en-US" dirty="0"/>
              <a:t>随园诗话补遗</a:t>
            </a:r>
            <a:r>
              <a:rPr lang="en-US" altLang="zh-CN" dirty="0"/>
              <a:t>》</a:t>
            </a:r>
            <a:r>
              <a:rPr lang="zh-CN" altLang="en-US" dirty="0"/>
              <a:t>卷一：“此数言，振聋发聩，想当时必有迂儒曲士以经学谈诗者。”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：醍醐灌顶、震耳欲聋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：联合式；作谓语、定语；含褒义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04675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登堂入室</a:t>
            </a:r>
            <a:r>
              <a:rPr lang="en-US" altLang="zh-CN"/>
              <a:t>dēng táng rù shì 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：堂、室：古代宫室，前面是堂，后面是室。登上厅堂，进入内室。比喻</a:t>
            </a:r>
            <a:r>
              <a:rPr lang="zh-CN" altLang="en-US" sz="2800" b="1" dirty="0">
                <a:solidFill>
                  <a:srgbClr val="FF0000"/>
                </a:solidFill>
              </a:rPr>
              <a:t>学问或技能</a:t>
            </a:r>
            <a:r>
              <a:rPr lang="zh-CN" altLang="en-US" sz="2800" b="1" dirty="0">
                <a:solidFill>
                  <a:srgbClr val="00B0F0"/>
                </a:solidFill>
              </a:rPr>
              <a:t>从浅到深</a:t>
            </a:r>
            <a:r>
              <a:rPr lang="zh-CN" altLang="en-US" sz="2800" dirty="0"/>
              <a:t>，</a:t>
            </a:r>
            <a:r>
              <a:rPr lang="zh-CN" altLang="en-US" sz="2800" b="1" dirty="0">
                <a:solidFill>
                  <a:srgbClr val="00B050"/>
                </a:solidFill>
              </a:rPr>
              <a:t>达到很高的水平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</a:t>
            </a:r>
            <a:r>
              <a:rPr lang="en-US" altLang="zh-CN" sz="2800" dirty="0"/>
              <a:t>《</a:t>
            </a:r>
            <a:r>
              <a:rPr lang="zh-CN" altLang="en-US" sz="2800" dirty="0"/>
              <a:t>论语</a:t>
            </a:r>
            <a:r>
              <a:rPr lang="en-US" altLang="zh-CN" sz="2800" dirty="0"/>
              <a:t>·</a:t>
            </a:r>
            <a:r>
              <a:rPr lang="zh-CN" altLang="en-US" sz="2800" dirty="0"/>
              <a:t>先进</a:t>
            </a:r>
            <a:r>
              <a:rPr lang="en-US" altLang="zh-CN" sz="2800" dirty="0"/>
              <a:t>》</a:t>
            </a:r>
            <a:r>
              <a:rPr lang="zh-CN" altLang="en-US" sz="2800" dirty="0"/>
              <a:t>：“由也升堂矣，未入于室也。”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：登峰造极、当行出色、炉火纯青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：浅尝辄止、一窍不通、一无所知、初出茅庐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：连动式；作谓语、宾语、定语；用于称颂人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608993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师心自用</a:t>
            </a:r>
            <a:r>
              <a:rPr lang="en-US" altLang="zh-CN"/>
              <a:t>shī xīn zì yòng 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：师心：以心为师，这里指只相信自己；自用：按自己的主观意图行事。形容</a:t>
            </a:r>
            <a:r>
              <a:rPr lang="zh-CN" altLang="en-US" sz="2800" b="1" dirty="0">
                <a:solidFill>
                  <a:srgbClr val="00B050"/>
                </a:solidFill>
              </a:rPr>
              <a:t>自以为是</a:t>
            </a:r>
            <a:r>
              <a:rPr lang="zh-CN" altLang="en-US" sz="2800" dirty="0"/>
              <a:t>，</a:t>
            </a:r>
            <a:r>
              <a:rPr lang="zh-CN" altLang="en-US" sz="2800" b="1" dirty="0">
                <a:solidFill>
                  <a:srgbClr val="00B050"/>
                </a:solidFill>
              </a:rPr>
              <a:t>不肯接受别人的正确意见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：北齐</a:t>
            </a:r>
            <a:r>
              <a:rPr lang="en-US" altLang="zh-CN" sz="2800" dirty="0"/>
              <a:t>·</a:t>
            </a:r>
            <a:r>
              <a:rPr lang="zh-CN" altLang="en-US" sz="2800" dirty="0"/>
              <a:t>颜之推</a:t>
            </a:r>
            <a:r>
              <a:rPr lang="en-US" altLang="zh-CN" sz="2800" dirty="0"/>
              <a:t>《</a:t>
            </a:r>
            <a:r>
              <a:rPr lang="zh-CN" altLang="en-US" sz="2800" dirty="0"/>
              <a:t>颜氏家训</a:t>
            </a:r>
            <a:r>
              <a:rPr lang="en-US" altLang="zh-CN" sz="2800" dirty="0"/>
              <a:t>·</a:t>
            </a:r>
            <a:r>
              <a:rPr lang="zh-CN" altLang="en-US" sz="2800" dirty="0"/>
              <a:t>勉学</a:t>
            </a:r>
            <a:r>
              <a:rPr lang="en-US" altLang="zh-CN" sz="2800" dirty="0"/>
              <a:t>》</a:t>
            </a:r>
            <a:r>
              <a:rPr lang="zh-CN" altLang="en-US" sz="2800" dirty="0"/>
              <a:t>：“见有闭门读书，师心自是，稠人广座，谬误差失者多矣。”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：夫陆王之学，质而言之，则直～而已。 ◎严复</a:t>
            </a:r>
            <a:r>
              <a:rPr lang="en-US" altLang="zh-CN" sz="2800" dirty="0"/>
              <a:t>《</a:t>
            </a:r>
            <a:r>
              <a:rPr lang="zh-CN" altLang="en-US" sz="2800" dirty="0"/>
              <a:t>救亡决论</a:t>
            </a:r>
            <a:r>
              <a:rPr lang="en-US" altLang="zh-CN" sz="2800" dirty="0"/>
              <a:t>》</a:t>
            </a:r>
            <a:br>
              <a:rPr lang="en-US" altLang="zh-CN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：妄自尊大、好为人师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：不耻下问、虚心好学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：主谓式；作谓语；含贬义，指不肯接受别人的正确意见 </a:t>
            </a:r>
          </a:p>
        </p:txBody>
      </p:sp>
    </p:spTree>
    <p:extLst>
      <p:ext uri="{BB962C8B-B14F-4D97-AF65-F5344CB8AC3E}">
        <p14:creationId xmlns:p14="http://schemas.microsoft.com/office/powerpoint/2010/main" val="274521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43508" y="260648"/>
            <a:ext cx="8856984" cy="6096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7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根据适用对象判断下列成语使用的正误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此次教科书事件，表明日本国内仍存在一小撮否认侵略历史的极右势力，这次事件的</a:t>
            </a:r>
            <a:r>
              <a:rPr lang="zh-CN" altLang="en-US" b="1" i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始作俑者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是这些人，但日本政府也难辞其咎。</a:t>
            </a:r>
            <a:br>
              <a:rPr lang="zh-CN" altLang="en-US" b="1" dirty="0">
                <a:latin typeface="黑体" pitchFamily="2" charset="-122"/>
                <a:ea typeface="黑体" pitchFamily="2" charset="-122"/>
              </a:rPr>
            </a:br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谭嗣同是甘为变法而流血的</a:t>
            </a:r>
            <a:r>
              <a:rPr lang="zh-CN" altLang="en-US" b="1" i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始作俑者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，相比之下，康、梁二人确乎少此刚烈。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10596" name="AutoShape 4"/>
          <p:cNvSpPr>
            <a:spLocks noChangeArrowheads="1"/>
          </p:cNvSpPr>
          <p:nvPr/>
        </p:nvSpPr>
        <p:spPr bwMode="auto">
          <a:xfrm>
            <a:off x="6248400" y="1143000"/>
            <a:ext cx="1600200" cy="990600"/>
          </a:xfrm>
          <a:prstGeom prst="cloudCallout">
            <a:avLst>
              <a:gd name="adj1" fmla="val -43750"/>
              <a:gd name="adj2" fmla="val 791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kumimoji="1" lang="zh-CN" altLang="zh-CN" sz="5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4925" y="5084763"/>
            <a:ext cx="907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水波" pitchFamily="2" charset="-122"/>
                <a:ea typeface="迷你简水波" pitchFamily="2" charset="-122"/>
              </a:rPr>
              <a:t>始作俑者：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水波" pitchFamily="2" charset="-122"/>
                <a:ea typeface="迷你简水波" pitchFamily="2" charset="-122"/>
              </a:rPr>
              <a:t>比喻</a:t>
            </a:r>
            <a:r>
              <a:rPr kumimoji="1" lang="zh-CN" alt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水波" pitchFamily="2" charset="-122"/>
                <a:ea typeface="迷你简水波" pitchFamily="2" charset="-122"/>
              </a:rPr>
              <a:t>恶劣风气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水波" pitchFamily="2" charset="-122"/>
                <a:ea typeface="迷你简水波" pitchFamily="2" charset="-122"/>
              </a:rPr>
              <a:t>的创始者。</a:t>
            </a:r>
            <a:r>
              <a:rPr kumimoji="1" lang="zh-CN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水波" pitchFamily="2" charset="-122"/>
                <a:ea typeface="迷你简水波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2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  <p:bldP spid="110597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相敬如宾</a:t>
            </a:r>
            <a:r>
              <a:rPr lang="en-US" altLang="zh-CN"/>
              <a:t>xiāng jìng rú bīn 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：形容</a:t>
            </a:r>
            <a:r>
              <a:rPr lang="zh-CN" altLang="en-US" sz="2800" b="1" dirty="0">
                <a:solidFill>
                  <a:srgbClr val="FF0000"/>
                </a:solidFill>
              </a:rPr>
              <a:t>夫妻</a:t>
            </a:r>
            <a:r>
              <a:rPr lang="zh-CN" altLang="en-US" sz="2800" dirty="0"/>
              <a:t>互相尊敬，象对待宾客一样。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</a:t>
            </a:r>
            <a:r>
              <a:rPr lang="en-US" altLang="zh-CN" sz="2800" dirty="0"/>
              <a:t>《</a:t>
            </a:r>
            <a:r>
              <a:rPr lang="zh-CN" altLang="en-US" sz="2800" dirty="0"/>
              <a:t>左传</a:t>
            </a:r>
            <a:r>
              <a:rPr lang="en-US" altLang="zh-CN" sz="2800" dirty="0"/>
              <a:t>·</a:t>
            </a:r>
            <a:r>
              <a:rPr lang="zh-CN" altLang="en-US" sz="2800" dirty="0"/>
              <a:t>僖公三十三年</a:t>
            </a:r>
            <a:r>
              <a:rPr lang="en-US" altLang="zh-CN" sz="2800" dirty="0"/>
              <a:t>》</a:t>
            </a:r>
            <a:r>
              <a:rPr lang="zh-CN" altLang="en-US" sz="2800" dirty="0"/>
              <a:t>：“臼季使过冀，见冀缺耨，其妻饁之，敬，相待如宾。”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：夫耕于前，妻耘于后，同甘共苦，～。 ◎明</a:t>
            </a:r>
            <a:r>
              <a:rPr lang="en-US" altLang="zh-CN" sz="2800" dirty="0"/>
              <a:t>·</a:t>
            </a:r>
            <a:r>
              <a:rPr lang="zh-CN" altLang="en-US" sz="2800" dirty="0"/>
              <a:t>李昌祺</a:t>
            </a:r>
            <a:r>
              <a:rPr lang="en-US" altLang="zh-CN" sz="2800" dirty="0"/>
              <a:t>《</a:t>
            </a:r>
            <a:r>
              <a:rPr lang="zh-CN" altLang="en-US" sz="2800" dirty="0"/>
              <a:t>剪灯余话</a:t>
            </a:r>
            <a:r>
              <a:rPr lang="en-US" altLang="zh-CN" sz="2800" dirty="0"/>
              <a:t>·</a:t>
            </a:r>
            <a:r>
              <a:rPr lang="zh-CN" altLang="en-US" sz="2800" dirty="0"/>
              <a:t>鸾鸾传</a:t>
            </a:r>
            <a:r>
              <a:rPr lang="en-US" altLang="zh-CN" sz="2800" dirty="0"/>
              <a:t>》</a:t>
            </a:r>
            <a:br>
              <a:rPr lang="en-US" altLang="zh-CN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：相亲相爱、互敬互爱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：敬而远之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：主谓式；作谓语、定语、状语；含褒义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194626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秀色可餐</a:t>
            </a:r>
            <a:r>
              <a:rPr lang="en-US" altLang="zh-CN"/>
              <a:t>xiù sè kě cān 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：秀色：美女姿容或自然美景；餐：吃。原形容</a:t>
            </a:r>
            <a:r>
              <a:rPr lang="zh-CN" altLang="en-US" b="1" dirty="0">
                <a:solidFill>
                  <a:srgbClr val="FF0000"/>
                </a:solidFill>
              </a:rPr>
              <a:t>妇女</a:t>
            </a:r>
            <a:r>
              <a:rPr lang="zh-CN" altLang="en-US" dirty="0"/>
              <a:t>美貌。后也形容</a:t>
            </a:r>
            <a:r>
              <a:rPr lang="zh-CN" altLang="en-US" b="1" dirty="0">
                <a:solidFill>
                  <a:srgbClr val="FF0000"/>
                </a:solidFill>
              </a:rPr>
              <a:t>景物</a:t>
            </a:r>
            <a:r>
              <a:rPr lang="zh-CN" altLang="en-US" dirty="0"/>
              <a:t>秀丽。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：晋</a:t>
            </a:r>
            <a:r>
              <a:rPr lang="en-US" altLang="zh-CN" dirty="0"/>
              <a:t>·</a:t>
            </a:r>
            <a:r>
              <a:rPr lang="zh-CN" altLang="en-US" dirty="0"/>
              <a:t>陆机</a:t>
            </a:r>
            <a:r>
              <a:rPr lang="en-US" altLang="zh-CN" dirty="0"/>
              <a:t>《</a:t>
            </a:r>
            <a:r>
              <a:rPr lang="zh-CN" altLang="en-US" dirty="0"/>
              <a:t>日出东南隅行</a:t>
            </a:r>
            <a:r>
              <a:rPr lang="en-US" altLang="zh-CN" dirty="0"/>
              <a:t>》</a:t>
            </a:r>
            <a:r>
              <a:rPr lang="zh-CN" altLang="en-US" dirty="0"/>
              <a:t>：“鲜肤一何润，秀色若可餐。”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：秀外慧中、国色天香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反义词</a:t>
            </a:r>
            <a:r>
              <a:rPr lang="en-US" altLang="zh-CN" dirty="0"/>
              <a:t>】</a:t>
            </a:r>
            <a:r>
              <a:rPr lang="zh-CN" altLang="en-US" dirty="0"/>
              <a:t>：其貌不扬、面目可憎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：主谓式；作谓语；含褒义 </a:t>
            </a:r>
          </a:p>
        </p:txBody>
      </p:sp>
    </p:spTree>
    <p:extLst>
      <p:ext uri="{BB962C8B-B14F-4D97-AF65-F5344CB8AC3E}">
        <p14:creationId xmlns:p14="http://schemas.microsoft.com/office/powerpoint/2010/main" val="180761293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济济一堂</a:t>
            </a:r>
            <a:r>
              <a:rPr lang="en-US" altLang="zh-CN"/>
              <a:t>jǐ jǐ yī táng 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：济济：形容人多。形容</a:t>
            </a:r>
            <a:r>
              <a:rPr lang="zh-CN" altLang="en-US" b="1" dirty="0">
                <a:solidFill>
                  <a:srgbClr val="FF0000"/>
                </a:solidFill>
              </a:rPr>
              <a:t>很多有才能的人</a:t>
            </a:r>
            <a:r>
              <a:rPr lang="zh-CN" altLang="en-US" dirty="0"/>
              <a:t>聚集在一起。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尚书</a:t>
            </a:r>
            <a:r>
              <a:rPr lang="en-US" altLang="zh-CN" dirty="0"/>
              <a:t>·</a:t>
            </a:r>
            <a:r>
              <a:rPr lang="zh-CN" altLang="en-US" dirty="0"/>
              <a:t>大禹谟</a:t>
            </a:r>
            <a:r>
              <a:rPr lang="en-US" altLang="zh-CN" dirty="0"/>
              <a:t>》</a:t>
            </a:r>
            <a:r>
              <a:rPr lang="zh-CN" altLang="en-US" dirty="0"/>
              <a:t>：“济济有众，咸听朕命。”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：摄影中～的满是儿童。 ◎朱自清</a:t>
            </a:r>
            <a:r>
              <a:rPr lang="en-US" altLang="zh-CN" dirty="0"/>
              <a:t>《“</a:t>
            </a:r>
            <a:r>
              <a:rPr lang="zh-CN" altLang="en-US" dirty="0"/>
              <a:t>海阔天空”与“古今中外”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：高朋满座、群贤毕集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反义词</a:t>
            </a:r>
            <a:r>
              <a:rPr lang="en-US" altLang="zh-CN" dirty="0"/>
              <a:t>】</a:t>
            </a:r>
            <a:r>
              <a:rPr lang="zh-CN" altLang="en-US" dirty="0"/>
              <a:t>：一盘散沙、分道扬镳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：偏正式；作谓语；含褒义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71934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鳞次栉比</a:t>
            </a:r>
            <a:r>
              <a:rPr lang="en-US" altLang="zh-CN"/>
              <a:t>lín cì zhì bǐ 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：栉：梳篦的总称。象鱼鳞和梳子齿那样有次序地排列着。多用来形容</a:t>
            </a:r>
            <a:r>
              <a:rPr lang="zh-CN" altLang="en-US" sz="2800" b="1" dirty="0">
                <a:solidFill>
                  <a:srgbClr val="FF0000"/>
                </a:solidFill>
              </a:rPr>
              <a:t>房屋或船只</a:t>
            </a:r>
            <a:r>
              <a:rPr lang="zh-CN" altLang="en-US" sz="2800" dirty="0"/>
              <a:t>等排列得很密很整齐。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</a:t>
            </a:r>
            <a:r>
              <a:rPr lang="en-US" altLang="zh-CN" sz="2800" dirty="0"/>
              <a:t>《</a:t>
            </a:r>
            <a:r>
              <a:rPr lang="zh-CN" altLang="en-US" sz="2800" dirty="0"/>
              <a:t>诗经</a:t>
            </a:r>
            <a:r>
              <a:rPr lang="en-US" altLang="zh-CN" sz="2800" dirty="0"/>
              <a:t>·</a:t>
            </a:r>
            <a:r>
              <a:rPr lang="zh-CN" altLang="en-US" sz="2800" dirty="0"/>
              <a:t>周颂</a:t>
            </a:r>
            <a:r>
              <a:rPr lang="en-US" altLang="zh-CN" sz="2800" dirty="0"/>
              <a:t>·</a:t>
            </a:r>
            <a:r>
              <a:rPr lang="zh-CN" altLang="en-US" sz="2800" dirty="0"/>
              <a:t>良耜</a:t>
            </a:r>
            <a:r>
              <a:rPr lang="en-US" altLang="zh-CN" sz="2800" dirty="0"/>
              <a:t>》</a:t>
            </a:r>
            <a:r>
              <a:rPr lang="zh-CN" altLang="en-US" sz="2800" dirty="0"/>
              <a:t>：“穫之挃挃。积之粟粟。其崇如墉，其比如栉，以开百室。”南朝宋</a:t>
            </a:r>
            <a:r>
              <a:rPr lang="en-US" altLang="zh-CN" sz="2800" dirty="0"/>
              <a:t>·</a:t>
            </a:r>
            <a:r>
              <a:rPr lang="zh-CN" altLang="en-US" sz="2800" dirty="0"/>
              <a:t>鲍照</a:t>
            </a:r>
            <a:r>
              <a:rPr lang="en-US" altLang="zh-CN" sz="2800" dirty="0"/>
              <a:t>《</a:t>
            </a:r>
            <a:r>
              <a:rPr lang="zh-CN" altLang="en-US" sz="2800" dirty="0"/>
              <a:t>咏史</a:t>
            </a:r>
            <a:r>
              <a:rPr lang="en-US" altLang="zh-CN" sz="2800" dirty="0"/>
              <a:t>》</a:t>
            </a:r>
            <a:r>
              <a:rPr lang="zh-CN" altLang="en-US" sz="2800" dirty="0"/>
              <a:t>诗：“京城十二衢，飞甍各鳞次。”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：东关外羊毛衖左右，闽粤游民群聚于此，赌馆烟舍，～。（清</a:t>
            </a:r>
            <a:r>
              <a:rPr lang="en-US" altLang="zh-CN" sz="2800" dirty="0"/>
              <a:t>·</a:t>
            </a:r>
            <a:r>
              <a:rPr lang="zh-CN" altLang="en-US" sz="2800" dirty="0"/>
              <a:t>王韬</a:t>
            </a:r>
            <a:r>
              <a:rPr lang="en-US" altLang="zh-CN" sz="2800" dirty="0"/>
              <a:t>《</a:t>
            </a:r>
            <a:r>
              <a:rPr lang="zh-CN" altLang="en-US" sz="2800" dirty="0"/>
              <a:t>瀛壖杂志</a:t>
            </a:r>
            <a:r>
              <a:rPr lang="en-US" altLang="zh-CN" sz="2800" dirty="0"/>
              <a:t>》</a:t>
            </a:r>
            <a:r>
              <a:rPr lang="zh-CN" altLang="en-US" sz="2800" dirty="0"/>
              <a:t>）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：密密麻麻、密密层层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：参差不齐、杂乱无章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：联合式；作谓语、定语；形容建筑物多而集中 </a:t>
            </a:r>
          </a:p>
        </p:txBody>
      </p:sp>
    </p:spTree>
    <p:extLst>
      <p:ext uri="{BB962C8B-B14F-4D97-AF65-F5344CB8AC3E}">
        <p14:creationId xmlns:p14="http://schemas.microsoft.com/office/powerpoint/2010/main" val="16716525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石破天惊</a:t>
            </a:r>
            <a:r>
              <a:rPr lang="en-US" altLang="zh-CN"/>
              <a:t>shí pò tiān jīng 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解释</a:t>
            </a:r>
            <a:r>
              <a:rPr lang="en-US" altLang="zh-CN" sz="2400" dirty="0"/>
              <a:t>】</a:t>
            </a:r>
            <a:r>
              <a:rPr lang="zh-CN" altLang="en-US" sz="2400" dirty="0"/>
              <a:t>：原形容箜篌的声音，忽而高亢，忽而低沉，出人意外，有难以形容的奇境。后多比喻</a:t>
            </a:r>
            <a:r>
              <a:rPr lang="zh-CN" altLang="en-US" sz="2400" b="1" dirty="0">
                <a:solidFill>
                  <a:srgbClr val="FF0000"/>
                </a:solidFill>
              </a:rPr>
              <a:t>文章议论</a:t>
            </a:r>
            <a:r>
              <a:rPr lang="zh-CN" altLang="en-US" sz="2400" dirty="0"/>
              <a:t>新奇惊人。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出自</a:t>
            </a:r>
            <a:r>
              <a:rPr lang="en-US" altLang="zh-CN" sz="2400" dirty="0"/>
              <a:t>】</a:t>
            </a:r>
            <a:r>
              <a:rPr lang="zh-CN" altLang="en-US" sz="2400" dirty="0"/>
              <a:t>：唐</a:t>
            </a:r>
            <a:r>
              <a:rPr lang="en-US" altLang="zh-CN" sz="2400" dirty="0"/>
              <a:t>·</a:t>
            </a:r>
            <a:r>
              <a:rPr lang="zh-CN" altLang="en-US" sz="2400" dirty="0"/>
              <a:t>李贺诗</a:t>
            </a:r>
            <a:r>
              <a:rPr lang="en-US" altLang="zh-CN" sz="2400" dirty="0"/>
              <a:t>《</a:t>
            </a:r>
            <a:r>
              <a:rPr lang="zh-CN" altLang="en-US" sz="2400" dirty="0"/>
              <a:t>李凭箜篌引</a:t>
            </a:r>
            <a:r>
              <a:rPr lang="en-US" altLang="zh-CN" sz="2400" dirty="0"/>
              <a:t>》</a:t>
            </a:r>
            <a:r>
              <a:rPr lang="zh-CN" altLang="en-US" sz="2400" dirty="0"/>
              <a:t>：“女娲炼石补天处，石破天惊逗秋雨。”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示例</a:t>
            </a:r>
            <a:r>
              <a:rPr lang="en-US" altLang="zh-CN" sz="2400" dirty="0"/>
              <a:t>】</a:t>
            </a:r>
            <a:r>
              <a:rPr lang="zh-CN" altLang="en-US" sz="2400" dirty="0"/>
              <a:t>：陈继泰被他们这样的一来，好似那雷霆乍震，～，只吓得个肺腑皆崩，神魂出窍。 ◎清</a:t>
            </a:r>
            <a:r>
              <a:rPr lang="en-US" altLang="zh-CN" sz="2400" dirty="0"/>
              <a:t>·</a:t>
            </a:r>
            <a:r>
              <a:rPr lang="zh-CN" altLang="en-US" sz="2400" dirty="0"/>
              <a:t>张春帆</a:t>
            </a:r>
            <a:r>
              <a:rPr lang="en-US" altLang="zh-CN" sz="2400" dirty="0"/>
              <a:t>《</a:t>
            </a:r>
            <a:r>
              <a:rPr lang="zh-CN" altLang="en-US" sz="2400" dirty="0"/>
              <a:t>宦海</a:t>
            </a:r>
            <a:r>
              <a:rPr lang="en-US" altLang="zh-CN" sz="2400" dirty="0"/>
              <a:t>》</a:t>
            </a:r>
            <a:r>
              <a:rPr lang="zh-CN" altLang="en-US" sz="2400" dirty="0"/>
              <a:t>第十九回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近义词</a:t>
            </a:r>
            <a:r>
              <a:rPr lang="en-US" altLang="zh-CN" sz="2400" dirty="0"/>
              <a:t>】</a:t>
            </a:r>
            <a:r>
              <a:rPr lang="zh-CN" altLang="en-US" sz="2400" dirty="0"/>
              <a:t>：惊天动地、天翻地覆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反义词</a:t>
            </a:r>
            <a:r>
              <a:rPr lang="en-US" altLang="zh-CN" sz="2400" dirty="0"/>
              <a:t>】</a:t>
            </a:r>
            <a:r>
              <a:rPr lang="zh-CN" altLang="en-US" sz="2400" dirty="0"/>
              <a:t>：默默无闻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语法</a:t>
            </a:r>
            <a:r>
              <a:rPr lang="en-US" altLang="zh-CN" sz="2400" dirty="0"/>
              <a:t>】</a:t>
            </a:r>
            <a:r>
              <a:rPr lang="zh-CN" altLang="en-US" sz="2400" dirty="0"/>
              <a:t>：联合式；作谓语、定语、补语；形容震惊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727704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倚马可待</a:t>
            </a:r>
            <a:r>
              <a:rPr lang="en-US" altLang="zh-CN"/>
              <a:t>yǐ mǎ kě dài 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：倚在即将出发的战马前起草文件，可以等着完稿。比喻</a:t>
            </a:r>
            <a:r>
              <a:rPr lang="zh-CN" altLang="en-US" sz="2800" b="1" dirty="0">
                <a:solidFill>
                  <a:srgbClr val="FF0000"/>
                </a:solidFill>
              </a:rPr>
              <a:t>文章写得快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：南朝</a:t>
            </a:r>
            <a:r>
              <a:rPr lang="en-US" altLang="zh-CN" sz="2800" dirty="0"/>
              <a:t>·</a:t>
            </a:r>
            <a:r>
              <a:rPr lang="zh-CN" altLang="en-US" sz="2800" dirty="0"/>
              <a:t>宋</a:t>
            </a:r>
            <a:r>
              <a:rPr lang="en-US" altLang="zh-CN" sz="2800" dirty="0"/>
              <a:t>·</a:t>
            </a:r>
            <a:r>
              <a:rPr lang="zh-CN" altLang="en-US" sz="2800" dirty="0"/>
              <a:t>刘义庆</a:t>
            </a:r>
            <a:r>
              <a:rPr lang="en-US" altLang="zh-CN" sz="2800" dirty="0"/>
              <a:t>《</a:t>
            </a:r>
            <a:r>
              <a:rPr lang="zh-CN" altLang="en-US" sz="2800" dirty="0"/>
              <a:t>世说新语</a:t>
            </a:r>
            <a:r>
              <a:rPr lang="en-US" altLang="zh-CN" sz="2800" dirty="0"/>
              <a:t>·</a:t>
            </a:r>
            <a:r>
              <a:rPr lang="zh-CN" altLang="en-US" sz="2800" dirty="0"/>
              <a:t>文学</a:t>
            </a:r>
            <a:r>
              <a:rPr lang="en-US" altLang="zh-CN" sz="2800" dirty="0"/>
              <a:t>》</a:t>
            </a:r>
            <a:r>
              <a:rPr lang="zh-CN" altLang="en-US" sz="2800" dirty="0"/>
              <a:t>：“桓宣武北征，袁虎时从，被责免官，会须露布文，唤袁倚马前令作，手不掇笔，俄得七纸，殊可观。”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：请日试万言，～。 ◎唐</a:t>
            </a:r>
            <a:r>
              <a:rPr lang="en-US" altLang="zh-CN" sz="2800" dirty="0"/>
              <a:t>·</a:t>
            </a:r>
            <a:r>
              <a:rPr lang="zh-CN" altLang="en-US" sz="2800" dirty="0"/>
              <a:t>李白</a:t>
            </a:r>
            <a:r>
              <a:rPr lang="en-US" altLang="zh-CN" sz="2800" dirty="0"/>
              <a:t>《</a:t>
            </a:r>
            <a:r>
              <a:rPr lang="zh-CN" altLang="en-US" sz="2800" dirty="0"/>
              <a:t>与韩荆州书</a:t>
            </a:r>
            <a:r>
              <a:rPr lang="en-US" altLang="zh-CN" sz="2800" dirty="0"/>
              <a:t>》</a:t>
            </a:r>
            <a:br>
              <a:rPr lang="en-US" altLang="zh-CN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：连动式；作谓语、定语；比喻文章写得快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5683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雨后春笋</a:t>
            </a:r>
            <a:r>
              <a:rPr lang="en-US" altLang="zh-CN"/>
              <a:t>yǔ hòu chūn sǔn 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：指春天下雨后，竹笋一下子就长出来很多。比喻</a:t>
            </a:r>
            <a:r>
              <a:rPr lang="zh-CN" altLang="en-US" b="1" dirty="0">
                <a:solidFill>
                  <a:srgbClr val="FF0000"/>
                </a:solidFill>
              </a:rPr>
              <a:t>事物迅速大量</a:t>
            </a:r>
            <a:r>
              <a:rPr lang="zh-CN" altLang="en-US" dirty="0"/>
              <a:t>地涌现出来。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：宋</a:t>
            </a:r>
            <a:r>
              <a:rPr lang="en-US" altLang="zh-CN" dirty="0"/>
              <a:t>·</a:t>
            </a:r>
            <a:r>
              <a:rPr lang="zh-CN" altLang="en-US" dirty="0"/>
              <a:t>张耒</a:t>
            </a:r>
            <a:r>
              <a:rPr lang="en-US" altLang="zh-CN" dirty="0"/>
              <a:t>《</a:t>
            </a:r>
            <a:r>
              <a:rPr lang="zh-CN" altLang="en-US" dirty="0"/>
              <a:t>食笋</a:t>
            </a:r>
            <a:r>
              <a:rPr lang="en-US" altLang="zh-CN" dirty="0"/>
              <a:t>》</a:t>
            </a:r>
            <a:r>
              <a:rPr lang="zh-CN" altLang="en-US" dirty="0"/>
              <a:t>诗：“荒林春雨足，新笋迸龙雏。”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：国内废科举，兴学校，好象～，努力学习西方。 ◎毛泽东</a:t>
            </a:r>
            <a:r>
              <a:rPr lang="en-US" altLang="zh-CN" dirty="0"/>
              <a:t>《</a:t>
            </a:r>
            <a:r>
              <a:rPr lang="zh-CN" altLang="en-US" dirty="0"/>
              <a:t>论人民民主专政</a:t>
            </a:r>
            <a:r>
              <a:rPr lang="en-US" altLang="zh-CN" dirty="0"/>
              <a:t>》 </a:t>
            </a:r>
          </a:p>
        </p:txBody>
      </p:sp>
    </p:spTree>
    <p:extLst>
      <p:ext uri="{BB962C8B-B14F-4D97-AF65-F5344CB8AC3E}">
        <p14:creationId xmlns:p14="http://schemas.microsoft.com/office/powerpoint/2010/main" val="206238025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行云流水</a:t>
            </a:r>
            <a:r>
              <a:rPr lang="en-US" altLang="zh-CN"/>
              <a:t>xíng yún liú shuǐ 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：形容</a:t>
            </a:r>
            <a:r>
              <a:rPr lang="zh-CN" altLang="en-US" sz="2800" b="1" dirty="0">
                <a:solidFill>
                  <a:srgbClr val="FF0000"/>
                </a:solidFill>
              </a:rPr>
              <a:t>文章</a:t>
            </a:r>
            <a:r>
              <a:rPr lang="zh-CN" altLang="en-US" sz="2800" b="1" dirty="0">
                <a:solidFill>
                  <a:srgbClr val="00B050"/>
                </a:solidFill>
              </a:rPr>
              <a:t>自然不受约束</a:t>
            </a:r>
            <a:r>
              <a:rPr lang="zh-CN" altLang="en-US" sz="2800" dirty="0"/>
              <a:t>，就象漂浮着的云和流动着的水一样。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：宋</a:t>
            </a:r>
            <a:r>
              <a:rPr lang="en-US" altLang="zh-CN" sz="2800" dirty="0"/>
              <a:t>·</a:t>
            </a:r>
            <a:r>
              <a:rPr lang="zh-CN" altLang="en-US" sz="2800" dirty="0"/>
              <a:t>苏轼</a:t>
            </a:r>
            <a:r>
              <a:rPr lang="en-US" altLang="zh-CN" sz="2800" dirty="0"/>
              <a:t>《</a:t>
            </a:r>
            <a:r>
              <a:rPr lang="zh-CN" altLang="en-US" sz="2800" dirty="0"/>
              <a:t>答谢民师书</a:t>
            </a:r>
            <a:r>
              <a:rPr lang="en-US" altLang="zh-CN" sz="2800" dirty="0"/>
              <a:t>》</a:t>
            </a:r>
            <a:r>
              <a:rPr lang="zh-CN" altLang="en-US" sz="2800" dirty="0"/>
              <a:t>：“所示书教及诗赋杂文，观之熟矣；大略如行云流水，初无定质，但常行于所当行，止于不可不止。”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：结构如～，层次分明，先后呼应。 ◎茅盾</a:t>
            </a:r>
            <a:r>
              <a:rPr lang="en-US" altLang="zh-CN" sz="2800" dirty="0"/>
              <a:t>《〈</a:t>
            </a:r>
            <a:r>
              <a:rPr lang="zh-CN" altLang="en-US" sz="2800" dirty="0"/>
              <a:t>力原</a:t>
            </a:r>
            <a:r>
              <a:rPr lang="en-US" altLang="zh-CN" sz="2800" dirty="0"/>
              <a:t>〉</a:t>
            </a:r>
            <a:r>
              <a:rPr lang="zh-CN" altLang="en-US" sz="2800" dirty="0"/>
              <a:t>读后感</a:t>
            </a:r>
            <a:r>
              <a:rPr lang="en-US" altLang="zh-CN" sz="2800" dirty="0"/>
              <a:t>》</a:t>
            </a:r>
            <a:br>
              <a:rPr lang="en-US" altLang="zh-CN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：无拘无束、挥洒自如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：矫柔造作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：联合式；作宾语、定语；含褒义 </a:t>
            </a:r>
          </a:p>
        </p:txBody>
      </p:sp>
    </p:spTree>
    <p:extLst>
      <p:ext uri="{BB962C8B-B14F-4D97-AF65-F5344CB8AC3E}">
        <p14:creationId xmlns:p14="http://schemas.microsoft.com/office/powerpoint/2010/main" val="296069335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可圈可点 </a:t>
            </a:r>
            <a:r>
              <a:rPr lang="en-US" altLang="zh-CN"/>
              <a:t>kě quān kě diǎn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本义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　　指</a:t>
            </a:r>
            <a:r>
              <a:rPr lang="zh-CN" altLang="en-US" sz="2800" b="1" dirty="0">
                <a:solidFill>
                  <a:srgbClr val="FF0000"/>
                </a:solidFill>
              </a:rPr>
              <a:t>文章</a:t>
            </a:r>
            <a:r>
              <a:rPr lang="zh-CN" altLang="en-US" sz="2800" dirty="0"/>
              <a:t>精彩，值得加以圈点。值得加以圈点，形容</a:t>
            </a:r>
            <a:r>
              <a:rPr lang="zh-CN" altLang="en-US" sz="2800" dirty="0">
                <a:hlinkClick r:id="rId2"/>
              </a:rPr>
              <a:t>出色</a:t>
            </a:r>
            <a:r>
              <a:rPr lang="zh-CN" altLang="en-US" sz="2800" dirty="0"/>
              <a:t>，</a:t>
            </a:r>
            <a:r>
              <a:rPr lang="zh-CN" altLang="en-US" sz="2800" dirty="0">
                <a:hlinkClick r:id="rId3"/>
              </a:rPr>
              <a:t>精彩</a:t>
            </a:r>
            <a:r>
              <a:rPr lang="zh-CN" altLang="en-US" sz="2800" dirty="0"/>
              <a:t>，值得</a:t>
            </a:r>
            <a:r>
              <a:rPr lang="zh-CN" altLang="en-US" sz="2800" dirty="0">
                <a:hlinkClick r:id="rId4"/>
              </a:rPr>
              <a:t>称道</a:t>
            </a:r>
            <a:r>
              <a:rPr lang="zh-CN" altLang="en-US" sz="2800" dirty="0"/>
              <a:t>。 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延伸义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　　形容表现好，值得肯定或赞扬 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举例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　　</a:t>
            </a:r>
            <a:r>
              <a:rPr lang="en-US" altLang="zh-CN" sz="2800" dirty="0"/>
              <a:t>1.</a:t>
            </a:r>
            <a:r>
              <a:rPr lang="zh-CN" altLang="en-US" sz="2800" dirty="0"/>
              <a:t>影片中男女主角的表演都～。 </a:t>
            </a:r>
            <a:br>
              <a:rPr lang="zh-CN" altLang="en-US" sz="2800" dirty="0"/>
            </a:b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　　</a:t>
            </a:r>
            <a:r>
              <a:rPr lang="en-US" altLang="zh-CN" sz="2800" dirty="0"/>
              <a:t>2.</a:t>
            </a:r>
            <a:r>
              <a:rPr lang="zh-CN" altLang="en-US" sz="2800" dirty="0"/>
              <a:t>这个海龙王倒是读过不少书嘛</a:t>
            </a:r>
            <a:r>
              <a:rPr lang="en-US" altLang="zh-CN" sz="2800" dirty="0"/>
              <a:t>,</a:t>
            </a:r>
            <a:r>
              <a:rPr lang="zh-CN" altLang="en-US" sz="2800" dirty="0"/>
              <a:t>这遣词造句倒是颇为～ </a:t>
            </a:r>
          </a:p>
        </p:txBody>
      </p:sp>
    </p:spTree>
    <p:extLst>
      <p:ext uri="{BB962C8B-B14F-4D97-AF65-F5344CB8AC3E}">
        <p14:creationId xmlns:p14="http://schemas.microsoft.com/office/powerpoint/2010/main" val="364533424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不忍卒读</a:t>
            </a:r>
            <a:r>
              <a:rPr lang="en-US" altLang="zh-CN"/>
              <a:t>bù rěn zú dú 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：卒：尽，完。不忍心读完。常用以形容</a:t>
            </a:r>
            <a:r>
              <a:rPr lang="zh-CN" altLang="en-US" b="1" dirty="0">
                <a:solidFill>
                  <a:srgbClr val="FF0000"/>
                </a:solidFill>
              </a:rPr>
              <a:t>文章内容</a:t>
            </a:r>
            <a:r>
              <a:rPr lang="zh-CN" altLang="en-US" b="1" dirty="0">
                <a:solidFill>
                  <a:srgbClr val="00B050"/>
                </a:solidFill>
              </a:rPr>
              <a:t>悲惨动人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：清</a:t>
            </a:r>
            <a:r>
              <a:rPr lang="en-US" altLang="zh-CN" dirty="0"/>
              <a:t>·</a:t>
            </a:r>
            <a:r>
              <a:rPr lang="zh-CN" altLang="en-US" dirty="0"/>
              <a:t>淮阴百一居士</a:t>
            </a:r>
            <a:r>
              <a:rPr lang="en-US" altLang="zh-CN" dirty="0"/>
              <a:t>《</a:t>
            </a:r>
            <a:r>
              <a:rPr lang="zh-CN" altLang="en-US" dirty="0"/>
              <a:t>壶天录</a:t>
            </a:r>
            <a:r>
              <a:rPr lang="en-US" altLang="zh-CN" dirty="0"/>
              <a:t>》</a:t>
            </a:r>
            <a:r>
              <a:rPr lang="zh-CN" altLang="en-US" dirty="0"/>
              <a:t>上卷</a:t>
            </a:r>
            <a:r>
              <a:rPr lang="en-US" altLang="zh-CN" dirty="0"/>
              <a:t>》</a:t>
            </a:r>
            <a:r>
              <a:rPr lang="zh-CN" altLang="en-US" dirty="0"/>
              <a:t>：“闽督何公小宋，挽其夫人一联，一字一泪，如泣如诉，令人不忍卒读。”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：动宾式；作谓语；含贬义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3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539750" y="404813"/>
            <a:ext cx="8280400" cy="11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3200" b="1" dirty="0">
                <a:latin typeface="宋体" pitchFamily="2" charset="-122"/>
              </a:rPr>
              <a:t>3.</a:t>
            </a:r>
            <a:r>
              <a:rPr kumimoji="1" lang="zh-CN" altLang="en-US" sz="3200" b="1" dirty="0">
                <a:latin typeface="宋体" pitchFamily="2" charset="-122"/>
              </a:rPr>
              <a:t>巴以冲突不断升级，中东局势充满变数，令许多旅游者和投资者</a:t>
            </a:r>
            <a:r>
              <a:rPr kumimoji="1" lang="zh-CN" altLang="en-US" sz="32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退避三舍</a:t>
            </a:r>
            <a:r>
              <a:rPr kumimoji="1" lang="zh-CN" altLang="en-US" sz="3200" b="1" dirty="0">
                <a:latin typeface="宋体" pitchFamily="2" charset="-122"/>
              </a:rPr>
              <a:t>。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395288" y="3429000"/>
            <a:ext cx="8497887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kumimoji="1" lang="en-US" altLang="zh-CN" sz="3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kumimoji="1" lang="zh-CN" altLang="en-US" sz="32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惨绝人寰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的法轮功练习者关淑云亲手将自己不满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9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岁的女儿活活掐死，其行径令人发指。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kumimoji="1" lang="en-US" altLang="zh-CN" sz="32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914400" y="44958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24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684213" y="1879600"/>
            <a:ext cx="8064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（退避三舍，比喻退让和回避，避免</a:t>
            </a:r>
            <a:r>
              <a:rPr kumimoji="1"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冲突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不用于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躲避灾难。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)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755650" y="5084763"/>
            <a:ext cx="806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（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惨绝人寰，世界上再没有比这更惨痛的</a:t>
            </a:r>
            <a:r>
              <a:rPr kumimoji="1"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事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。</a:t>
            </a:r>
          </a:p>
          <a:p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形容惨痛到了极点。</a:t>
            </a:r>
            <a:r>
              <a:rPr kumimoji="1"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不能形容人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。）</a:t>
            </a:r>
          </a:p>
        </p:txBody>
      </p:sp>
    </p:spTree>
    <p:extLst>
      <p:ext uri="{BB962C8B-B14F-4D97-AF65-F5344CB8AC3E}">
        <p14:creationId xmlns:p14="http://schemas.microsoft.com/office/powerpoint/2010/main" val="37584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26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2"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6" grpId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穷形尽相</a:t>
            </a:r>
            <a:r>
              <a:rPr lang="en-US" altLang="zh-CN"/>
              <a:t>qióng xíng jìn xiàng 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：原指描写刻画细致生动，现在指</a:t>
            </a:r>
            <a:r>
              <a:rPr lang="zh-CN" altLang="en-US" sz="2800" b="1" dirty="0">
                <a:solidFill>
                  <a:srgbClr val="FF0000"/>
                </a:solidFill>
              </a:rPr>
              <a:t>丑态毕露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：晋</a:t>
            </a:r>
            <a:r>
              <a:rPr lang="en-US" altLang="zh-CN" sz="2800" dirty="0"/>
              <a:t>·</a:t>
            </a:r>
            <a:r>
              <a:rPr lang="zh-CN" altLang="en-US" sz="2800" dirty="0"/>
              <a:t>陆机</a:t>
            </a:r>
            <a:r>
              <a:rPr lang="en-US" altLang="zh-CN" sz="2800" dirty="0"/>
              <a:t>《</a:t>
            </a:r>
            <a:r>
              <a:rPr lang="zh-CN" altLang="en-US" sz="2800" dirty="0"/>
              <a:t>文赋</a:t>
            </a:r>
            <a:r>
              <a:rPr lang="en-US" altLang="zh-CN" sz="2800" dirty="0"/>
              <a:t>》</a:t>
            </a:r>
            <a:r>
              <a:rPr lang="zh-CN" altLang="en-US" sz="2800" dirty="0"/>
              <a:t>：“虽离方而遁员，期穷形而尽相。”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：其所以爱之之故无他道焉，不外～，引人入胜而已。 ◎清</a:t>
            </a:r>
            <a:r>
              <a:rPr lang="en-US" altLang="zh-CN" sz="2800" dirty="0"/>
              <a:t>·</a:t>
            </a:r>
            <a:r>
              <a:rPr lang="zh-CN" altLang="en-US" sz="2800" dirty="0"/>
              <a:t>陶宗佑</a:t>
            </a:r>
            <a:r>
              <a:rPr lang="en-US" altLang="zh-CN" sz="2800" dirty="0"/>
              <a:t>《</a:t>
            </a:r>
            <a:r>
              <a:rPr lang="zh-CN" altLang="en-US" sz="2800" dirty="0"/>
              <a:t>论小说之势力及其影响</a:t>
            </a:r>
            <a:r>
              <a:rPr lang="en-US" altLang="zh-CN" sz="2800" dirty="0"/>
              <a:t>》</a:t>
            </a:r>
            <a:br>
              <a:rPr lang="en-US" altLang="zh-CN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：绘声绘色、原形毕露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：平铺直叙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：联合式；作谓语、状语；含贬义，形容丑态毕露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570715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尸位素餐</a:t>
            </a:r>
            <a:r>
              <a:rPr lang="en-US" altLang="zh-CN"/>
              <a:t>shī wèi sù cān 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：尸位：空占职位，不尽职守；素餐：白吃饭。</a:t>
            </a:r>
            <a:r>
              <a:rPr lang="zh-CN" altLang="en-US" b="1" dirty="0">
                <a:solidFill>
                  <a:srgbClr val="FF0000"/>
                </a:solidFill>
              </a:rPr>
              <a:t>空占着职位而不做事，白吃饭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汉书</a:t>
            </a:r>
            <a:r>
              <a:rPr lang="en-US" altLang="zh-CN" dirty="0"/>
              <a:t>·</a:t>
            </a:r>
            <a:r>
              <a:rPr lang="zh-CN" altLang="en-US" dirty="0"/>
              <a:t>朱云传</a:t>
            </a:r>
            <a:r>
              <a:rPr lang="en-US" altLang="zh-CN" dirty="0"/>
              <a:t>》</a:t>
            </a:r>
            <a:r>
              <a:rPr lang="zh-CN" altLang="en-US" dirty="0"/>
              <a:t>：“今朝廷大臣，上不能匡主，下亡以益民，皆尸位素餐。”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：在我们这里既没有“老虎”可打，也没有“苍蝇”可欺，所以简直有“～”之嫌，心里很觉得不安。 ◎邹韬奋</a:t>
            </a:r>
            <a:r>
              <a:rPr lang="en-US" altLang="zh-CN" dirty="0"/>
              <a:t>《</a:t>
            </a:r>
            <a:r>
              <a:rPr lang="zh-CN" altLang="en-US" dirty="0"/>
              <a:t>经历</a:t>
            </a:r>
            <a:r>
              <a:rPr lang="en-US" altLang="zh-CN" dirty="0"/>
              <a:t>·</a:t>
            </a:r>
            <a:r>
              <a:rPr lang="zh-CN" altLang="en-US" dirty="0"/>
              <a:t>临时的组织</a:t>
            </a:r>
            <a:r>
              <a:rPr lang="en-US" altLang="zh-CN" dirty="0"/>
              <a:t>》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73871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溢美之词</a:t>
            </a:r>
            <a:r>
              <a:rPr lang="en-US" altLang="zh-CN"/>
              <a:t>yì měi zhī cí </a:t>
            </a:r>
          </a:p>
        </p:txBody>
      </p:sp>
      <p:sp>
        <p:nvSpPr>
          <p:cNvPr id="624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：溢：水满外溢，引申为过分。</a:t>
            </a:r>
            <a:r>
              <a:rPr lang="zh-CN" altLang="en-US" b="1" dirty="0">
                <a:solidFill>
                  <a:srgbClr val="FF0000"/>
                </a:solidFill>
              </a:rPr>
              <a:t>过分吹嘘</a:t>
            </a:r>
            <a:r>
              <a:rPr lang="zh-CN" altLang="en-US" dirty="0"/>
              <a:t>的话语。亦作“溢美之言”。 </a:t>
            </a:r>
          </a:p>
        </p:txBody>
      </p:sp>
    </p:spTree>
    <p:extLst>
      <p:ext uri="{BB962C8B-B14F-4D97-AF65-F5344CB8AC3E}">
        <p14:creationId xmlns:p14="http://schemas.microsoft.com/office/powerpoint/2010/main" val="158574657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叹为观止</a:t>
            </a:r>
            <a:r>
              <a:rPr lang="en-US" altLang="zh-CN"/>
              <a:t>tàn wéi guān zhǐ </a:t>
            </a:r>
          </a:p>
        </p:txBody>
      </p:sp>
      <p:sp>
        <p:nvSpPr>
          <p:cNvPr id="634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：叹：赞赏；观止：看到这里就够了。指</a:t>
            </a:r>
            <a:r>
              <a:rPr lang="zh-CN" altLang="en-US" sz="2800" b="1" dirty="0">
                <a:solidFill>
                  <a:srgbClr val="FF0000"/>
                </a:solidFill>
              </a:rPr>
              <a:t>赞美所见到的事物好到了极点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</a:t>
            </a:r>
            <a:r>
              <a:rPr lang="en-US" altLang="zh-CN" sz="2800" dirty="0"/>
              <a:t>《</a:t>
            </a:r>
            <a:r>
              <a:rPr lang="zh-CN" altLang="en-US" sz="2800" dirty="0"/>
              <a:t>左传</a:t>
            </a:r>
            <a:r>
              <a:rPr lang="en-US" altLang="zh-CN" sz="2800" dirty="0"/>
              <a:t>·</a:t>
            </a:r>
            <a:r>
              <a:rPr lang="zh-CN" altLang="en-US" sz="2800" dirty="0"/>
              <a:t>襄公二十九年</a:t>
            </a:r>
            <a:r>
              <a:rPr lang="en-US" altLang="zh-CN" sz="2800" dirty="0"/>
              <a:t>》</a:t>
            </a:r>
            <a:r>
              <a:rPr lang="zh-CN" altLang="en-US" sz="2800" dirty="0"/>
              <a:t>：“德至矣哉，大矣！如天之无不帱也，如地之无不载也。虽甚盛德，其蔑以加於同感于此矣，观止矣。若有他乐，吾不敢请已。”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：易如反掌、轻而易举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：海底捞针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：连动式；作宾语；用于事情很容易做到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616669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巾帼奇才</a:t>
            </a:r>
            <a:r>
              <a:rPr lang="en-US" altLang="zh-CN"/>
              <a:t>jīn guó qí cái </a:t>
            </a:r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：巾帼：古代妇女的头巾和发饰，后借指妇女。</a:t>
            </a:r>
            <a:r>
              <a:rPr lang="zh-CN" altLang="en-US" b="1" dirty="0">
                <a:solidFill>
                  <a:srgbClr val="FF0000"/>
                </a:solidFill>
              </a:rPr>
              <a:t>女子中</a:t>
            </a:r>
            <a:r>
              <a:rPr lang="zh-CN" altLang="en-US" dirty="0"/>
              <a:t>有特殊才能的人。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：清</a:t>
            </a:r>
            <a:r>
              <a:rPr lang="en-US" altLang="zh-CN" dirty="0"/>
              <a:t>·</a:t>
            </a:r>
            <a:r>
              <a:rPr lang="zh-CN" altLang="en-US" dirty="0"/>
              <a:t>李汝珍</a:t>
            </a:r>
            <a:r>
              <a:rPr lang="en-US" altLang="zh-CN" dirty="0"/>
              <a:t>《</a:t>
            </a:r>
            <a:r>
              <a:rPr lang="zh-CN" altLang="en-US" dirty="0"/>
              <a:t>镜花缘</a:t>
            </a:r>
            <a:r>
              <a:rPr lang="en-US" altLang="zh-CN" dirty="0"/>
              <a:t>》</a:t>
            </a:r>
            <a:r>
              <a:rPr lang="zh-CN" altLang="en-US" dirty="0"/>
              <a:t>第一回：“据这景象，岂但是一二闺秀，只怕尽是巾帼奇才哩！” </a:t>
            </a:r>
          </a:p>
        </p:txBody>
      </p:sp>
    </p:spTree>
    <p:extLst>
      <p:ext uri="{BB962C8B-B14F-4D97-AF65-F5344CB8AC3E}">
        <p14:creationId xmlns:p14="http://schemas.microsoft.com/office/powerpoint/2010/main" val="348599541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趋之若鹜</a:t>
            </a:r>
            <a:r>
              <a:rPr lang="en-US" altLang="zh-CN"/>
              <a:t>qū zhī ruò wù 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：趋：快走；鹜：野鸭。象鸭子一样成群跑过去。比喻很多人争着赶去。含</a:t>
            </a:r>
            <a:r>
              <a:rPr lang="zh-CN" altLang="en-US" b="1" dirty="0">
                <a:solidFill>
                  <a:srgbClr val="FF0000"/>
                </a:solidFill>
              </a:rPr>
              <a:t>贬义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：清</a:t>
            </a:r>
            <a:r>
              <a:rPr lang="en-US" altLang="zh-CN" dirty="0"/>
              <a:t>·</a:t>
            </a:r>
            <a:r>
              <a:rPr lang="zh-CN" altLang="en-US" dirty="0"/>
              <a:t>曾朴</a:t>
            </a:r>
            <a:r>
              <a:rPr lang="en-US" altLang="zh-CN" dirty="0"/>
              <a:t>《</a:t>
            </a:r>
            <a:r>
              <a:rPr lang="zh-CN" altLang="en-US" dirty="0"/>
              <a:t>孽海花</a:t>
            </a:r>
            <a:r>
              <a:rPr lang="en-US" altLang="zh-CN" dirty="0"/>
              <a:t>》</a:t>
            </a:r>
            <a:r>
              <a:rPr lang="zh-CN" altLang="en-US" dirty="0"/>
              <a:t>第二十七回：“京外的官员，那个不趋之若鹜呢！”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04777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552" y="-99392"/>
            <a:ext cx="8229600" cy="1143000"/>
          </a:xfrm>
        </p:spPr>
        <p:txBody>
          <a:bodyPr/>
          <a:lstStyle/>
          <a:p>
            <a:r>
              <a:rPr lang="zh-CN" altLang="en-US" dirty="0"/>
              <a:t>亦步亦趋</a:t>
            </a:r>
            <a:r>
              <a:rPr lang="en-US" altLang="zh-CN" dirty="0" err="1"/>
              <a:t>yì</a:t>
            </a:r>
            <a:r>
              <a:rPr lang="en-US" altLang="zh-CN" dirty="0"/>
              <a:t> </a:t>
            </a:r>
            <a:r>
              <a:rPr lang="en-US" altLang="zh-CN" dirty="0" err="1"/>
              <a:t>bù</a:t>
            </a:r>
            <a:r>
              <a:rPr lang="en-US" altLang="zh-CN" dirty="0"/>
              <a:t> </a:t>
            </a:r>
            <a:r>
              <a:rPr lang="en-US" altLang="zh-CN" dirty="0" err="1"/>
              <a:t>yì</a:t>
            </a:r>
            <a:r>
              <a:rPr lang="en-US" altLang="zh-CN" dirty="0"/>
              <a:t> </a:t>
            </a:r>
            <a:r>
              <a:rPr lang="en-US" altLang="zh-CN" dirty="0" err="1"/>
              <a:t>qū</a:t>
            </a:r>
            <a:r>
              <a:rPr lang="en-US" altLang="zh-CN" dirty="0"/>
              <a:t> </a:t>
            </a:r>
          </a:p>
        </p:txBody>
      </p:sp>
      <p:sp>
        <p:nvSpPr>
          <p:cNvPr id="665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764704"/>
            <a:ext cx="8661648" cy="452596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解释</a:t>
            </a:r>
            <a:r>
              <a:rPr lang="en-US" altLang="zh-CN" sz="2400" dirty="0"/>
              <a:t>】</a:t>
            </a:r>
            <a:r>
              <a:rPr lang="zh-CN" altLang="en-US" sz="2400" dirty="0"/>
              <a:t>：原意是说，你慢走我也慢走，你快走我也快走，你跑我也跑。</a:t>
            </a:r>
            <a:r>
              <a:rPr lang="zh-CN" altLang="en-US" sz="2400" b="1" dirty="0">
                <a:solidFill>
                  <a:srgbClr val="FF0000"/>
                </a:solidFill>
              </a:rPr>
              <a:t>比喻由于缺乏主张</a:t>
            </a:r>
            <a:r>
              <a:rPr lang="zh-CN" altLang="en-US" sz="2400" dirty="0"/>
              <a:t>，或为了讨好，事事模仿或追随别人。</a:t>
            </a:r>
            <a:br>
              <a:rPr lang="zh-CN" altLang="en-US" sz="2400" dirty="0"/>
            </a:br>
            <a:r>
              <a:rPr lang="en-US" altLang="zh-CN" sz="2400" dirty="0" smtClean="0"/>
              <a:t>【</a:t>
            </a:r>
            <a:r>
              <a:rPr lang="zh-CN" altLang="en-US" sz="2400" dirty="0"/>
              <a:t>示例</a:t>
            </a:r>
            <a:r>
              <a:rPr lang="en-US" altLang="zh-CN" sz="2400" dirty="0"/>
              <a:t>】</a:t>
            </a:r>
            <a:r>
              <a:rPr lang="zh-CN" altLang="en-US" sz="2400" dirty="0"/>
              <a:t>：尾巴主义是成功的仇敌。刊物内容如果只是“人云亦云”，格式如果只是“～”，那是刊物的尾巴主义。 ◎邹韬奋</a:t>
            </a:r>
            <a:r>
              <a:rPr lang="en-US" altLang="zh-CN" sz="2400" dirty="0"/>
              <a:t>《</a:t>
            </a:r>
            <a:r>
              <a:rPr lang="zh-CN" altLang="en-US" sz="2400" dirty="0"/>
              <a:t>经历</a:t>
            </a:r>
            <a:r>
              <a:rPr lang="en-US" altLang="zh-CN" sz="2400" dirty="0"/>
              <a:t>·</a:t>
            </a:r>
            <a:r>
              <a:rPr lang="zh-CN" altLang="en-US" sz="2400" dirty="0"/>
              <a:t>几个原则</a:t>
            </a:r>
            <a:r>
              <a:rPr lang="en-US" altLang="zh-CN" sz="2400" dirty="0"/>
              <a:t>》</a:t>
            </a:r>
            <a:br>
              <a:rPr lang="en-US" altLang="zh-CN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近义词</a:t>
            </a:r>
            <a:r>
              <a:rPr lang="en-US" altLang="zh-CN" sz="2400" dirty="0"/>
              <a:t>】</a:t>
            </a:r>
            <a:r>
              <a:rPr lang="zh-CN" altLang="en-US" sz="2400" dirty="0"/>
              <a:t>：邯郸学步、东施效颦、如法炮制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反义词</a:t>
            </a:r>
            <a:r>
              <a:rPr lang="en-US" altLang="zh-CN" sz="2400" dirty="0"/>
              <a:t>】</a:t>
            </a:r>
            <a:r>
              <a:rPr lang="zh-CN" altLang="en-US" sz="2400" dirty="0"/>
              <a:t>：独具匠心、独树一帜、别具一格</a:t>
            </a:r>
            <a:br>
              <a:rPr lang="zh-CN" altLang="en-US" sz="2400" dirty="0"/>
            </a:br>
            <a:r>
              <a:rPr lang="en-US" altLang="zh-CN" sz="2400" dirty="0"/>
              <a:t>【</a:t>
            </a:r>
            <a:r>
              <a:rPr lang="zh-CN" altLang="en-US" sz="2400" dirty="0"/>
              <a:t>语法</a:t>
            </a:r>
            <a:r>
              <a:rPr lang="en-US" altLang="zh-CN" sz="2400" dirty="0"/>
              <a:t>】</a:t>
            </a:r>
            <a:r>
              <a:rPr lang="zh-CN" altLang="en-US" sz="2400" dirty="0"/>
              <a:t>：联合式；作谓语、定语、状语；含贬义 </a:t>
            </a:r>
          </a:p>
        </p:txBody>
      </p:sp>
    </p:spTree>
    <p:extLst>
      <p:ext uri="{BB962C8B-B14F-4D97-AF65-F5344CB8AC3E}">
        <p14:creationId xmlns:p14="http://schemas.microsoft.com/office/powerpoint/2010/main" val="57662748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凤毛麟角</a:t>
            </a:r>
            <a:r>
              <a:rPr lang="en-US" altLang="zh-CN"/>
              <a:t>fèng máo lín jiǎo </a:t>
            </a:r>
          </a:p>
        </p:txBody>
      </p:sp>
      <p:sp>
        <p:nvSpPr>
          <p:cNvPr id="675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：凤凰的羽毛，麒麟的角。比喻</a:t>
            </a:r>
            <a:r>
              <a:rPr lang="zh-CN" altLang="en-US" sz="2800" b="1" dirty="0">
                <a:solidFill>
                  <a:srgbClr val="FF0000"/>
                </a:solidFill>
              </a:rPr>
              <a:t>珍贵而稀少的人或物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：南朝</a:t>
            </a:r>
            <a:r>
              <a:rPr lang="en-US" altLang="zh-CN" sz="2800" dirty="0"/>
              <a:t>·</a:t>
            </a:r>
            <a:r>
              <a:rPr lang="zh-CN" altLang="en-US" sz="2800" dirty="0"/>
              <a:t>宋</a:t>
            </a:r>
            <a:r>
              <a:rPr lang="en-US" altLang="zh-CN" sz="2800" dirty="0"/>
              <a:t>·</a:t>
            </a:r>
            <a:r>
              <a:rPr lang="zh-CN" altLang="en-US" sz="2800" dirty="0"/>
              <a:t>刘义庆</a:t>
            </a:r>
            <a:r>
              <a:rPr lang="en-US" altLang="zh-CN" sz="2800" dirty="0"/>
              <a:t>《</a:t>
            </a:r>
            <a:r>
              <a:rPr lang="zh-CN" altLang="en-US" sz="2800" dirty="0"/>
              <a:t>世说新语</a:t>
            </a:r>
            <a:r>
              <a:rPr lang="en-US" altLang="zh-CN" sz="2800" dirty="0"/>
              <a:t>·</a:t>
            </a:r>
            <a:r>
              <a:rPr lang="zh-CN" altLang="en-US" sz="2800" dirty="0"/>
              <a:t>容止</a:t>
            </a:r>
            <a:r>
              <a:rPr lang="en-US" altLang="zh-CN" sz="2800" dirty="0"/>
              <a:t>》</a:t>
            </a:r>
            <a:r>
              <a:rPr lang="zh-CN" altLang="en-US" sz="2800" dirty="0"/>
              <a:t>：“大奴固自有凤毛。”</a:t>
            </a:r>
            <a:r>
              <a:rPr lang="en-US" altLang="zh-CN" sz="2800" dirty="0"/>
              <a:t>《</a:t>
            </a:r>
            <a:r>
              <a:rPr lang="zh-CN" altLang="en-US" sz="2800" dirty="0"/>
              <a:t>南史</a:t>
            </a:r>
            <a:r>
              <a:rPr lang="en-US" altLang="zh-CN" sz="2800" dirty="0"/>
              <a:t>·</a:t>
            </a:r>
            <a:r>
              <a:rPr lang="zh-CN" altLang="en-US" sz="2800" dirty="0"/>
              <a:t>谢超宗传</a:t>
            </a:r>
            <a:r>
              <a:rPr lang="en-US" altLang="zh-CN" sz="2800" dirty="0"/>
              <a:t>》</a:t>
            </a:r>
            <a:r>
              <a:rPr lang="zh-CN" altLang="en-US" sz="2800" dirty="0"/>
              <a:t>：“超宗殊有凤毛。”</a:t>
            </a:r>
            <a:r>
              <a:rPr lang="en-US" altLang="zh-CN" sz="2800" dirty="0"/>
              <a:t>《</a:t>
            </a:r>
            <a:r>
              <a:rPr lang="zh-CN" altLang="en-US" sz="2800" dirty="0"/>
              <a:t>北史</a:t>
            </a:r>
            <a:r>
              <a:rPr lang="en-US" altLang="zh-CN" sz="2800" dirty="0"/>
              <a:t>·</a:t>
            </a:r>
            <a:r>
              <a:rPr lang="zh-CN" altLang="en-US" sz="2800" dirty="0"/>
              <a:t>文苑传序</a:t>
            </a:r>
            <a:r>
              <a:rPr lang="en-US" altLang="zh-CN" sz="2800" dirty="0"/>
              <a:t>》</a:t>
            </a:r>
            <a:r>
              <a:rPr lang="zh-CN" altLang="en-US" sz="2800" dirty="0"/>
              <a:t>：“学者如牛毛，成者如麟角。”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：全县只考上你一个，无论如何是～。 ◎梁斌</a:t>
            </a:r>
            <a:r>
              <a:rPr lang="en-US" altLang="zh-CN" sz="2800" dirty="0"/>
              <a:t>《</a:t>
            </a:r>
            <a:r>
              <a:rPr lang="zh-CN" altLang="en-US" sz="2800" dirty="0"/>
              <a:t>红旗谱</a:t>
            </a:r>
            <a:r>
              <a:rPr lang="en-US" altLang="zh-CN" sz="2800" dirty="0"/>
              <a:t>》</a:t>
            </a:r>
            <a:r>
              <a:rPr lang="zh-CN" altLang="en-US" sz="2800" dirty="0"/>
              <a:t>二十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：百里挑一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：俯拾即是、多如牛毛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：联合式；作宾语、定语；含褒义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269096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评头论足</a:t>
            </a:r>
            <a:r>
              <a:rPr lang="en-US" altLang="zh-CN"/>
              <a:t>píng tóu lùn zú </a:t>
            </a: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：原指轻浮地议论妇女的容貌。现也</a:t>
            </a:r>
            <a:r>
              <a:rPr lang="zh-CN" altLang="en-US" b="1" dirty="0">
                <a:solidFill>
                  <a:srgbClr val="FF0000"/>
                </a:solidFill>
              </a:rPr>
              <a:t>比喻任意挑剔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：清</a:t>
            </a:r>
            <a:r>
              <a:rPr lang="en-US" altLang="zh-CN" dirty="0"/>
              <a:t>·</a:t>
            </a:r>
            <a:r>
              <a:rPr lang="zh-CN" altLang="en-US" dirty="0"/>
              <a:t>黄小配</a:t>
            </a:r>
            <a:r>
              <a:rPr lang="en-US" altLang="zh-CN" dirty="0"/>
              <a:t>《</a:t>
            </a:r>
            <a:r>
              <a:rPr lang="zh-CN" altLang="en-US" dirty="0"/>
              <a:t>大马扁</a:t>
            </a:r>
            <a:r>
              <a:rPr lang="en-US" altLang="zh-CN" dirty="0"/>
              <a:t>》</a:t>
            </a:r>
            <a:r>
              <a:rPr lang="zh-CN" altLang="en-US" dirty="0"/>
              <a:t>第四回：“那全副精神又注在各妓，那个好颜色，那个好太度，评头品足，少不免要乱哦几句诗出来了。”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：你应该多干点实事，不要总～。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：评头品足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：联合式；作谓语、宾语；含贬义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17836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上行下效</a:t>
            </a:r>
            <a:r>
              <a:rPr lang="en-US" altLang="zh-CN"/>
              <a:t>shàng xíng xià xiào </a:t>
            </a:r>
          </a:p>
        </p:txBody>
      </p:sp>
      <p:sp>
        <p:nvSpPr>
          <p:cNvPr id="696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：效：仿效，跟着学。</a:t>
            </a:r>
            <a:r>
              <a:rPr lang="zh-CN" altLang="en-US" b="1" dirty="0">
                <a:solidFill>
                  <a:srgbClr val="FF0000"/>
                </a:solidFill>
              </a:rPr>
              <a:t>上面的人怎么做，下面的人就跟着怎么干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出自</a:t>
            </a:r>
            <a:r>
              <a:rPr lang="en-US" altLang="zh-CN" dirty="0"/>
              <a:t>】</a:t>
            </a:r>
            <a:r>
              <a:rPr lang="zh-CN" altLang="en-US" dirty="0"/>
              <a:t>：汉</a:t>
            </a:r>
            <a:r>
              <a:rPr lang="en-US" altLang="zh-CN" dirty="0"/>
              <a:t>·</a:t>
            </a:r>
            <a:r>
              <a:rPr lang="zh-CN" altLang="en-US" dirty="0"/>
              <a:t>班固</a:t>
            </a:r>
            <a:r>
              <a:rPr lang="en-US" altLang="zh-CN" dirty="0"/>
              <a:t>《</a:t>
            </a:r>
            <a:r>
              <a:rPr lang="zh-CN" altLang="en-US" dirty="0"/>
              <a:t>白虎通</a:t>
            </a:r>
            <a:r>
              <a:rPr lang="en-US" altLang="zh-CN" dirty="0"/>
              <a:t>·</a:t>
            </a:r>
            <a:r>
              <a:rPr lang="zh-CN" altLang="en-US" dirty="0"/>
              <a:t>三教</a:t>
            </a:r>
            <a:r>
              <a:rPr lang="en-US" altLang="zh-CN" dirty="0"/>
              <a:t>》</a:t>
            </a:r>
            <a:r>
              <a:rPr lang="zh-CN" altLang="en-US" dirty="0"/>
              <a:t>：“教者，效也，上为之，下效之。”</a:t>
            </a:r>
            <a:r>
              <a:rPr lang="en-US" altLang="zh-CN" dirty="0"/>
              <a:t>《</a:t>
            </a:r>
            <a:r>
              <a:rPr lang="zh-CN" altLang="en-US" dirty="0"/>
              <a:t>旧唐书</a:t>
            </a:r>
            <a:r>
              <a:rPr lang="en-US" altLang="zh-CN" dirty="0"/>
              <a:t>·</a:t>
            </a:r>
            <a:r>
              <a:rPr lang="zh-CN" altLang="en-US" dirty="0"/>
              <a:t>贾曾传</a:t>
            </a:r>
            <a:r>
              <a:rPr lang="en-US" altLang="zh-CN" dirty="0"/>
              <a:t>》</a:t>
            </a:r>
            <a:r>
              <a:rPr lang="zh-CN" altLang="en-US" dirty="0"/>
              <a:t>：“上行下效，淫俗将成。”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近义词</a:t>
            </a:r>
            <a:r>
              <a:rPr lang="en-US" altLang="zh-CN" dirty="0"/>
              <a:t>】</a:t>
            </a:r>
            <a:r>
              <a:rPr lang="zh-CN" altLang="en-US" dirty="0"/>
              <a:t>：如法炮制、鹦鹉学舌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反义词</a:t>
            </a:r>
            <a:r>
              <a:rPr lang="en-US" altLang="zh-CN" dirty="0"/>
              <a:t>】</a:t>
            </a:r>
            <a:r>
              <a:rPr lang="zh-CN" altLang="en-US" dirty="0"/>
              <a:t>：源清流洁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语法</a:t>
            </a:r>
            <a:r>
              <a:rPr lang="en-US" altLang="zh-CN" dirty="0"/>
              <a:t>】</a:t>
            </a:r>
            <a:r>
              <a:rPr lang="zh-CN" altLang="en-US" dirty="0"/>
              <a:t>：联合式；作主语、谓语、宾语；含贬义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3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294" y="1142984"/>
            <a:ext cx="9083706" cy="52578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美轮美奂（建筑物，装饰、布置）  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炙手可热（</a:t>
            </a:r>
            <a:r>
              <a:rPr lang="zh-CN" altLang="en-US" sz="31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权势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）  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暴露无遗（指</a:t>
            </a:r>
            <a:r>
              <a:rPr lang="zh-CN" altLang="en-US" sz="31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缺点、问题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矛盾等）  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豆蔻年华（</a:t>
            </a:r>
            <a:r>
              <a:rPr lang="zh-CN" altLang="en-US" sz="31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女子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十三四岁）  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蔚为大观（汇成盛大的</a:t>
            </a:r>
            <a:r>
              <a:rPr lang="zh-CN" altLang="en-US" sz="31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景象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给人美不胜收的观感）  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始作俑者（第一个</a:t>
            </a:r>
            <a:r>
              <a:rPr lang="zh-CN" altLang="en-US" sz="31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做坏事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的人）  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对簿公堂（在公堂上</a:t>
            </a:r>
            <a:r>
              <a:rPr lang="zh-CN" altLang="en-US" sz="31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受审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）  </a:t>
            </a:r>
          </a:p>
          <a:p>
            <a:pPr algn="just">
              <a:lnSpc>
                <a:spcPct val="110000"/>
              </a:lnSpc>
            </a:pP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改弦更张（</a:t>
            </a:r>
            <a:r>
              <a:rPr lang="zh-CN" altLang="en-US" sz="31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改革制度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或变换</a:t>
            </a:r>
            <a:r>
              <a:rPr lang="zh-CN" altLang="en-US" sz="31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方法</a:t>
            </a:r>
            <a:r>
              <a:rPr lang="zh-CN" altLang="en-US" sz="3100" b="1" dirty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1835150" y="260350"/>
            <a:ext cx="5213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经典行书简" pitchFamily="49" charset="-122"/>
              </a:rPr>
              <a:t>不可搞错对象的成语</a:t>
            </a:r>
          </a:p>
        </p:txBody>
      </p:sp>
    </p:spTree>
    <p:extLst>
      <p:ext uri="{BB962C8B-B14F-4D97-AF65-F5344CB8AC3E}">
        <p14:creationId xmlns:p14="http://schemas.microsoft.com/office/powerpoint/2010/main" val="257344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炙手可热</a:t>
            </a:r>
            <a:r>
              <a:rPr lang="en-US" altLang="zh-CN"/>
              <a:t>zhì shǒu kě rè 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：手摸上去感到热得烫人。</a:t>
            </a:r>
            <a:r>
              <a:rPr lang="zh-CN" altLang="en-US" sz="2800" b="1" dirty="0">
                <a:solidFill>
                  <a:srgbClr val="FF0000"/>
                </a:solidFill>
              </a:rPr>
              <a:t>比喻权势大，气焰盛，使人不敢接近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：唐</a:t>
            </a:r>
            <a:r>
              <a:rPr lang="en-US" altLang="zh-CN" sz="2800" dirty="0"/>
              <a:t>·</a:t>
            </a:r>
            <a:r>
              <a:rPr lang="zh-CN" altLang="en-US" sz="2800" dirty="0"/>
              <a:t>杜甫</a:t>
            </a:r>
            <a:r>
              <a:rPr lang="en-US" altLang="zh-CN" sz="2800" dirty="0"/>
              <a:t>《</a:t>
            </a:r>
            <a:r>
              <a:rPr lang="zh-CN" altLang="en-US" sz="2800" dirty="0"/>
              <a:t>丽人行</a:t>
            </a:r>
            <a:r>
              <a:rPr lang="en-US" altLang="zh-CN" sz="2800" dirty="0"/>
              <a:t>》</a:t>
            </a:r>
            <a:r>
              <a:rPr lang="zh-CN" altLang="en-US" sz="2800" dirty="0"/>
              <a:t>：“炙手可热势绝伦，慎莫近前丞相嗔。”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：～握大权，待郎充犬吠篱边。 ◎清</a:t>
            </a:r>
            <a:r>
              <a:rPr lang="en-US" altLang="zh-CN" sz="2800" dirty="0"/>
              <a:t>·</a:t>
            </a:r>
            <a:r>
              <a:rPr lang="zh-CN" altLang="en-US" sz="2800" dirty="0"/>
              <a:t>陈忱</a:t>
            </a:r>
            <a:r>
              <a:rPr lang="en-US" altLang="zh-CN" sz="2800" dirty="0"/>
              <a:t>《</a:t>
            </a:r>
            <a:r>
              <a:rPr lang="zh-CN" altLang="en-US" sz="2800" dirty="0"/>
              <a:t>水浒后传</a:t>
            </a:r>
            <a:r>
              <a:rPr lang="en-US" altLang="zh-CN" sz="2800" dirty="0"/>
              <a:t>》</a:t>
            </a:r>
            <a:r>
              <a:rPr lang="zh-CN" altLang="en-US" sz="2800" dirty="0"/>
              <a:t>第一回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：烜赫一时、望而生畏、敬而远之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：平易近人、和蔼可亲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：兼语式；作谓语、定语；含贬义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791809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一掷千金</a:t>
            </a:r>
            <a:r>
              <a:rPr lang="en-US" altLang="zh-CN"/>
              <a:t>yī zhì qiān jīn 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：指</a:t>
            </a:r>
            <a:r>
              <a:rPr lang="zh-CN" altLang="en-US" sz="2800" b="1" dirty="0">
                <a:solidFill>
                  <a:srgbClr val="FF0000"/>
                </a:solidFill>
              </a:rPr>
              <a:t>用钱满不在乎，一花就是一大笔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：唐</a:t>
            </a:r>
            <a:r>
              <a:rPr lang="en-US" altLang="zh-CN" sz="2800" dirty="0"/>
              <a:t>·</a:t>
            </a:r>
            <a:r>
              <a:rPr lang="zh-CN" altLang="en-US" sz="2800" dirty="0"/>
              <a:t>吴象之</a:t>
            </a:r>
            <a:r>
              <a:rPr lang="en-US" altLang="zh-CN" sz="2800" dirty="0"/>
              <a:t>《</a:t>
            </a:r>
            <a:r>
              <a:rPr lang="zh-CN" altLang="en-US" sz="2800" dirty="0"/>
              <a:t>少年行</a:t>
            </a:r>
            <a:r>
              <a:rPr lang="en-US" altLang="zh-CN" sz="2800" dirty="0"/>
              <a:t>》</a:t>
            </a:r>
            <a:r>
              <a:rPr lang="zh-CN" altLang="en-US" sz="2800" dirty="0"/>
              <a:t>：“一掷千金浑是胆，家无四壁不知贫。”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：他仅用几句话，就把那种奢侈豪华，～的情景描绘出来了。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：挥金如土、挥霍无度、穷奢极侈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：节衣缩食、省吃俭用、量入为出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：动宾式；作谓语、定语；含贬义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558587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弹冠相庆</a:t>
            </a:r>
            <a:r>
              <a:rPr lang="en-US" altLang="zh-CN"/>
              <a:t>tán guān xiāng qìng </a:t>
            </a:r>
          </a:p>
        </p:txBody>
      </p:sp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：弹冠：掸去帽子上的灰尘，准备做官。指</a:t>
            </a:r>
            <a:r>
              <a:rPr lang="zh-CN" altLang="en-US" sz="2800" b="1" dirty="0">
                <a:solidFill>
                  <a:srgbClr val="FF0000"/>
                </a:solidFill>
              </a:rPr>
              <a:t>官场中一人当了官或升了官，同伙就互相庆贺将有官可做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</a:t>
            </a:r>
            <a:r>
              <a:rPr lang="en-US" altLang="zh-CN" sz="2800" dirty="0"/>
              <a:t>《</a:t>
            </a:r>
            <a:r>
              <a:rPr lang="zh-CN" altLang="en-US" sz="2800" dirty="0"/>
              <a:t>汉书</a:t>
            </a:r>
            <a:r>
              <a:rPr lang="en-US" altLang="zh-CN" sz="2800" dirty="0"/>
              <a:t>·</a:t>
            </a:r>
            <a:r>
              <a:rPr lang="zh-CN" altLang="en-US" sz="2800" dirty="0"/>
              <a:t>王吉传</a:t>
            </a:r>
            <a:r>
              <a:rPr lang="en-US" altLang="zh-CN" sz="2800" dirty="0"/>
              <a:t>》</a:t>
            </a:r>
            <a:r>
              <a:rPr lang="zh-CN" altLang="en-US" sz="2800" dirty="0"/>
              <a:t>：“吉与贡禹为友，世称‘王阳在位，贡禹弹冠。’”宋</a:t>
            </a:r>
            <a:r>
              <a:rPr lang="en-US" altLang="zh-CN" sz="2800" dirty="0"/>
              <a:t>·</a:t>
            </a:r>
            <a:r>
              <a:rPr lang="zh-CN" altLang="en-US" sz="2800" dirty="0"/>
              <a:t>苏洵</a:t>
            </a:r>
            <a:r>
              <a:rPr lang="en-US" altLang="zh-CN" sz="2800" dirty="0"/>
              <a:t>《</a:t>
            </a:r>
            <a:r>
              <a:rPr lang="zh-CN" altLang="en-US" sz="2800" dirty="0"/>
              <a:t>管仲论</a:t>
            </a:r>
            <a:r>
              <a:rPr lang="en-US" altLang="zh-CN" sz="2800" dirty="0"/>
              <a:t>》</a:t>
            </a:r>
            <a:r>
              <a:rPr lang="zh-CN" altLang="en-US" sz="2800" dirty="0"/>
              <a:t>：“一日无促，则三子者，可以弹冠而相庆矣。”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：额手称庆、鸡犬升天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：如丧考妣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：偏正式；作谓语；含贬义，指坏人得意的样子 </a:t>
            </a:r>
          </a:p>
        </p:txBody>
      </p:sp>
    </p:spTree>
    <p:extLst>
      <p:ext uri="{BB962C8B-B14F-4D97-AF65-F5344CB8AC3E}">
        <p14:creationId xmlns:p14="http://schemas.microsoft.com/office/powerpoint/2010/main" val="96114827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巧立名目</a:t>
            </a:r>
            <a:r>
              <a:rPr lang="en-US" altLang="zh-CN"/>
              <a:t>qiǎo lì míng mù 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解释</a:t>
            </a:r>
            <a:r>
              <a:rPr lang="en-US" altLang="zh-CN" sz="2800" dirty="0"/>
              <a:t>】</a:t>
            </a:r>
            <a:r>
              <a:rPr lang="zh-CN" altLang="en-US" sz="2800" dirty="0"/>
              <a:t>：变着法定出一些名目来达到</a:t>
            </a:r>
            <a:r>
              <a:rPr lang="zh-CN" altLang="en-US" sz="2800" b="1" dirty="0">
                <a:solidFill>
                  <a:srgbClr val="FF0000"/>
                </a:solidFill>
              </a:rPr>
              <a:t>某种不正当的目的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出自</a:t>
            </a:r>
            <a:r>
              <a:rPr lang="en-US" altLang="zh-CN" sz="2800" dirty="0"/>
              <a:t>】</a:t>
            </a:r>
            <a:r>
              <a:rPr lang="zh-CN" altLang="en-US" sz="2800" dirty="0"/>
              <a:t>：清</a:t>
            </a:r>
            <a:r>
              <a:rPr lang="en-US" altLang="zh-CN" sz="2800" dirty="0"/>
              <a:t>·</a:t>
            </a:r>
            <a:r>
              <a:rPr lang="zh-CN" altLang="en-US" sz="2800" dirty="0"/>
              <a:t>昭梿</a:t>
            </a:r>
            <a:r>
              <a:rPr lang="en-US" altLang="zh-CN" sz="2800" dirty="0"/>
              <a:t>《</a:t>
            </a:r>
            <a:r>
              <a:rPr lang="zh-CN" altLang="en-US" sz="2800" dirty="0"/>
              <a:t>啸亭杂录</a:t>
            </a:r>
            <a:r>
              <a:rPr lang="en-US" altLang="zh-CN" sz="2800" dirty="0"/>
              <a:t>·</a:t>
            </a:r>
            <a:r>
              <a:rPr lang="zh-CN" altLang="en-US" sz="2800" dirty="0"/>
              <a:t>卷三</a:t>
            </a:r>
            <a:r>
              <a:rPr lang="en-US" altLang="zh-CN" sz="2800" dirty="0"/>
              <a:t>·</a:t>
            </a:r>
            <a:r>
              <a:rPr lang="zh-CN" altLang="en-US" sz="2800" dirty="0"/>
              <a:t>朱白泉狱中上百朱二公书</a:t>
            </a:r>
            <a:r>
              <a:rPr lang="en-US" altLang="zh-CN" sz="2800" dirty="0"/>
              <a:t>》</a:t>
            </a:r>
            <a:r>
              <a:rPr lang="zh-CN" altLang="en-US" sz="2800" dirty="0"/>
              <a:t>：“乃星使临工，以为巧立名目，不容申辩。”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示例</a:t>
            </a:r>
            <a:r>
              <a:rPr lang="en-US" altLang="zh-CN" sz="2800" dirty="0"/>
              <a:t>】</a:t>
            </a:r>
            <a:r>
              <a:rPr lang="zh-CN" altLang="en-US" sz="2800" dirty="0"/>
              <a:t>：向企业～收费的做法是不利于企业发展的。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近义词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：弄虚作假、欺上瞒下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反义词</a:t>
            </a:r>
            <a:r>
              <a:rPr lang="en-US" altLang="zh-CN" sz="2800" dirty="0"/>
              <a:t>】</a:t>
            </a:r>
            <a:r>
              <a:rPr lang="zh-CN" altLang="en-US" sz="2800" dirty="0"/>
              <a:t>：实事求是</a:t>
            </a:r>
            <a:br>
              <a:rPr lang="zh-CN" altLang="en-US" sz="2800" dirty="0"/>
            </a:br>
            <a:r>
              <a:rPr lang="en-US" altLang="zh-CN" sz="2800" dirty="0"/>
              <a:t>【</a:t>
            </a:r>
            <a:r>
              <a:rPr lang="zh-CN" altLang="en-US" sz="2800" dirty="0"/>
              <a:t>语法</a:t>
            </a:r>
            <a:r>
              <a:rPr lang="en-US" altLang="zh-CN" sz="2800" dirty="0"/>
              <a:t>】</a:t>
            </a:r>
            <a:r>
              <a:rPr lang="zh-CN" altLang="en-US" sz="2800" dirty="0"/>
              <a:t>：动宾式；作谓语、定语；含贬义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656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974725" y="-608013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3200" b="1">
              <a:latin typeface="Times New Roman" pitchFamily="18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684213" y="333375"/>
            <a:ext cx="8077200" cy="716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下里巴人（泛指通俗的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文艺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作品）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妄自菲薄（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不带宾语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） 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望其项背（一般用于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否定句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中）  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豆蔻年华：十三四岁的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少女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待字闺中：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女子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待嫁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彩凤随鸦：美好的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女子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嫁了配不上她的人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琵琶别抱：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妇女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弃夫改嫁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风韵犹存：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中年妇女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优雅</a:t>
            </a:r>
          </a:p>
          <a:p>
            <a:pPr>
              <a:spcBef>
                <a:spcPct val="50000"/>
              </a:spcBef>
            </a:pPr>
            <a:endParaRPr kumimoji="1" lang="zh-CN" altLang="en-US" sz="3200" b="1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3200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6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8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8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8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8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8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8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214282" y="571480"/>
            <a:ext cx="8929718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天生尤物：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指容貌艳丽的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女子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60000"/>
              </a:lnSpc>
            </a:pPr>
            <a:r>
              <a:rPr kumimoji="1"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千娇百媚、天香国色、沉鱼落雁、倾国倾城、仪态万方</a:t>
            </a:r>
          </a:p>
          <a:p>
            <a:pPr>
              <a:lnSpc>
                <a:spcPct val="160000"/>
              </a:lnSpc>
            </a:pPr>
            <a:r>
              <a:rPr kumimoji="1"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珠圆玉润：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比喻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歌声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宛转优美，或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文字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流畅明快。</a:t>
            </a:r>
            <a:r>
              <a:rPr kumimoji="1" lang="zh-CN" altLang="en-US" sz="3200" dirty="0">
                <a:latin typeface="黑体" pitchFamily="2" charset="-122"/>
                <a:ea typeface="黑体" pitchFamily="2" charset="-122"/>
              </a:rPr>
              <a:t> </a:t>
            </a:r>
            <a:endParaRPr kumimoji="1" lang="zh-CN" altLang="en-US" sz="32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60000"/>
              </a:lnSpc>
            </a:pPr>
            <a:r>
              <a:rPr kumimoji="1"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莺声燕语：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原形容大好春光。后多形容</a:t>
            </a:r>
            <a:r>
              <a:rPr kumimoji="1" lang="zh-CN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年轻女子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说笑的声音。</a:t>
            </a:r>
          </a:p>
        </p:txBody>
      </p:sp>
    </p:spTree>
    <p:extLst>
      <p:ext uri="{BB962C8B-B14F-4D97-AF65-F5344CB8AC3E}">
        <p14:creationId xmlns:p14="http://schemas.microsoft.com/office/powerpoint/2010/main" val="356335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549275"/>
            <a:ext cx="8496300" cy="62484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齐白石画展在美术馆开幕了， 国画研究院的画家竞相观摩，艺术爱好者也</a:t>
            </a:r>
            <a:r>
              <a:rPr lang="zh-CN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趋之若鹜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向农民打白条，这种现象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方兴未艾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，对此国务院及时发出通知，在极短的时间内就收到预期的效果。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5716" name="WordArt 4"/>
          <p:cNvSpPr>
            <a:spLocks noChangeArrowheads="1" noChangeShapeType="1" noTextEdit="1"/>
          </p:cNvSpPr>
          <p:nvPr/>
        </p:nvSpPr>
        <p:spPr bwMode="auto">
          <a:xfrm>
            <a:off x="1979613" y="476250"/>
            <a:ext cx="5143500" cy="673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40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三、褒贬失当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468312" y="4797152"/>
            <a:ext cx="8542337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趋之若鹜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比喻许多人争着去追逐（不好的事物）。</a:t>
            </a:r>
          </a:p>
          <a:p>
            <a:pPr>
              <a:lnSpc>
                <a:spcPct val="14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方兴未艾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方：正在；兴：兴起；艾：停止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      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事物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正在发展，尚未达到止境。 </a:t>
            </a:r>
          </a:p>
        </p:txBody>
      </p:sp>
    </p:spTree>
    <p:extLst>
      <p:ext uri="{BB962C8B-B14F-4D97-AF65-F5344CB8AC3E}">
        <p14:creationId xmlns:p14="http://schemas.microsoft.com/office/powerpoint/2010/main" val="294036265"/>
      </p:ext>
    </p:extLst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6" grpId="0" animBg="1"/>
      <p:bldP spid="1157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48264" y="-243408"/>
            <a:ext cx="2438400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隶书" pitchFamily="2" charset="-122"/>
              </a:rPr>
              <a:t>记一记</a:t>
            </a: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620688"/>
            <a:ext cx="9372601" cy="6019800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趋之若鹜 、无所不为、 处心积虑（贬义）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推波助澜（含贬义）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摇身一变（贬义，指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品行坏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的人改换形象出现）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罄竹难书（贬义，形容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罪行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多得用竹子都写不完）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一意孤行（贬义，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不听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别人的意见）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弹冠相庆、  师心自用（含贬义）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无所不至（含贬义）无微不至（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褒义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）  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叹为观止（褒义，赞美看到的事物好到了极点）  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重整旗鼓（褒）死灰复燃（ 贬）凤毛麟角（褒义）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力透纸背（褒义，原指书法遒劲有力，后也用来</a:t>
            </a:r>
          </a:p>
          <a:p>
            <a:pPr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          形容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诗文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立意深刻，用词精当） 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羚羊挂角（褒义，比喻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文学作品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意境超脱，不着痕迹） </a:t>
            </a:r>
          </a:p>
        </p:txBody>
      </p:sp>
    </p:spTree>
    <p:extLst>
      <p:ext uri="{BB962C8B-B14F-4D97-AF65-F5344CB8AC3E}">
        <p14:creationId xmlns:p14="http://schemas.microsoft.com/office/powerpoint/2010/main" val="355575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6" name="Group 28"/>
          <p:cNvGraphicFramePr>
            <a:graphicFrameLocks noGrp="1"/>
          </p:cNvGraphicFramePr>
          <p:nvPr/>
        </p:nvGraphicFramePr>
        <p:xfrm>
          <a:off x="323850" y="404813"/>
          <a:ext cx="8280400" cy="3975168"/>
        </p:xfrm>
        <a:graphic>
          <a:graphicData uri="http://schemas.openxmlformats.org/drawingml/2006/table">
            <a:tbl>
              <a:tblPr/>
              <a:tblGrid>
                <a:gridCol w="798513"/>
                <a:gridCol w="1598612"/>
                <a:gridCol w="5883275"/>
              </a:tblGrid>
              <a:tr h="838133"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方正姚体" pitchFamily="2" charset="-122"/>
                        </a:rPr>
                        <a:t>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方正姚体" pitchFamily="2" charset="-122"/>
                        </a:rPr>
                        <a:t>语</a:t>
                      </a:r>
                    </a:p>
                  </a:txBody>
                  <a:tcPr marT="45716" marB="4571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方正姚体" pitchFamily="2" charset="-122"/>
                        </a:rPr>
                        <a:t>成语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是一种相沿习用的特殊固定短语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3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方正姚体" pitchFamily="2" charset="-122"/>
                        </a:rPr>
                        <a:t>谚语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是人民群众口头上流传的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通俗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而含义深刻的固定短语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俗话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方正姚体" pitchFamily="2" charset="-122"/>
                        </a:rPr>
                        <a:t>惯用语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口语中短小定型的习惯用语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打比方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方正姚体" pitchFamily="2" charset="-122"/>
                        </a:rPr>
                        <a:t>格言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是具有教育意义的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警句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方正姚体" pitchFamily="2" charset="-122"/>
                        </a:rPr>
                        <a:t>歇后语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indent="-1127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indent="-2428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indent="-3476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indent="-4873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是由近似谜面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谜底两部分组成的带有隐语性质的口头用语  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猜谜语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250825" y="4711700"/>
            <a:ext cx="864235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来源：（</a:t>
            </a:r>
            <a:r>
              <a:rPr lang="en-US" altLang="zh-CN" sz="32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）来自人们口头广泛流传的现成语言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   （</a:t>
            </a:r>
            <a:r>
              <a:rPr lang="en-US" altLang="zh-CN" sz="32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）来自书面语言 </a:t>
            </a:r>
          </a:p>
        </p:txBody>
      </p:sp>
    </p:spTree>
    <p:extLst>
      <p:ext uri="{BB962C8B-B14F-4D97-AF65-F5344CB8AC3E}">
        <p14:creationId xmlns:p14="http://schemas.microsoft.com/office/powerpoint/2010/main" val="206110232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76200"/>
          </a:xfrm>
        </p:spPr>
        <p:txBody>
          <a:bodyPr>
            <a:normAutofit fontScale="90000"/>
          </a:bodyPr>
          <a:lstStyle/>
          <a:p>
            <a:endParaRPr lang="zh-CN" altLang="zh-CN"/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006202"/>
            <a:ext cx="8424862" cy="54102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1.</a:t>
            </a:r>
            <a:r>
              <a:rPr lang="zh-CN" altLang="en-US" b="1" dirty="0">
                <a:ea typeface="黑体" pitchFamily="2" charset="-122"/>
              </a:rPr>
              <a:t>您刚刚乔迁新居，房间宽敞明亮，只是摆设略显单调，建议您挂幅油画，一定会使居室</a:t>
            </a:r>
            <a:r>
              <a:rPr lang="zh-CN" altLang="en-US" b="1" i="1" dirty="0">
                <a:solidFill>
                  <a:srgbClr val="FF0000"/>
                </a:solidFill>
                <a:ea typeface="黑体" pitchFamily="2" charset="-122"/>
              </a:rPr>
              <a:t>蓬荜生辉</a:t>
            </a:r>
            <a:r>
              <a:rPr lang="zh-CN" altLang="en-US" b="1" dirty="0">
                <a:ea typeface="黑体" pitchFamily="2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2.</a:t>
            </a:r>
            <a:r>
              <a:rPr lang="zh-CN" altLang="en-US" b="1" dirty="0">
                <a:ea typeface="黑体" pitchFamily="2" charset="-122"/>
              </a:rPr>
              <a:t>刘厂长的开场白可谓</a:t>
            </a:r>
            <a:r>
              <a:rPr lang="zh-CN" altLang="en-US" b="1" i="1" dirty="0">
                <a:solidFill>
                  <a:srgbClr val="FF0000"/>
                </a:solidFill>
                <a:ea typeface="黑体" pitchFamily="2" charset="-122"/>
              </a:rPr>
              <a:t>抛砖引玉</a:t>
            </a:r>
            <a:r>
              <a:rPr lang="zh-CN" altLang="en-US" b="1" dirty="0">
                <a:ea typeface="黑体" pitchFamily="2" charset="-122"/>
              </a:rPr>
              <a:t>，引导我们提出了许多建议。</a:t>
            </a:r>
          </a:p>
          <a:p>
            <a:endParaRPr lang="en-US" altLang="zh-CN" b="1" dirty="0">
              <a:ea typeface="黑体" pitchFamily="2" charset="-122"/>
            </a:endParaRPr>
          </a:p>
        </p:txBody>
      </p:sp>
      <p:sp>
        <p:nvSpPr>
          <p:cNvPr id="116740" name="WordArt 4"/>
          <p:cNvSpPr>
            <a:spLocks noChangeArrowheads="1" noChangeShapeType="1" noTextEdit="1"/>
          </p:cNvSpPr>
          <p:nvPr/>
        </p:nvSpPr>
        <p:spPr bwMode="auto">
          <a:xfrm>
            <a:off x="1657265" y="188640"/>
            <a:ext cx="5184775" cy="8175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4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3300"/>
                </a:solidFill>
                <a:latin typeface="华文新魏"/>
                <a:ea typeface="华文新魏"/>
              </a:rPr>
              <a:t>四、谦敬错位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430213" y="3643314"/>
            <a:ext cx="871378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蓬荜生辉：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是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谦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词，表示由于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别人到自己家里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来或张挂别人给自己题赠的字画等而使自己的屋子有了光辉。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抛砖引玉：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谦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辞，比喻用粗浅的、不成熟的意见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引出别人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高明的、成熟的意见</a:t>
            </a:r>
            <a:r>
              <a:rPr lang="zh-CN" alt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。（只能用于自己）</a:t>
            </a:r>
            <a:endParaRPr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3937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  <p:bldP spid="1167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7158" y="620688"/>
            <a:ext cx="8572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像这样的词常见的还有：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蓬荜生辉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谦词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，常用于称谢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别人到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自己家里来或称谢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别人送来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题赠的字画。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不情之请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谦词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，不合情理的请求。多用于向人求助的客气话。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信笔涂鸦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：多用作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谦词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，形容字写得很坏或书画拙劣。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三生有幸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谦词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，形容极其幸运。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犬马之劳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谦词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，比喻甘愿受驱使，为之效劳。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571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0042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096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才疏学浅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：谦词，才识不广，学问不深。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刍荛之言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：谦词，称自己的言论。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鼎力相助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，常常在表示请托或感谢时用。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高朋满座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，形容宾朋很多。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高抬贵手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，恳求别人通融宽恕的话。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惠然肯来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，表示欢迎客人来临。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众望所归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，形容有很高的威望，受到人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们的敬仰。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德高望重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，品德高尚，很有威望。多用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以称颂老年人。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后起之秀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，后出现或新成长的优秀人才。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  <a:p>
            <a:pPr lvl="0" indent="609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金玉良言</a:t>
            </a:r>
            <a:r>
              <a:rPr lang="zh-CN" altLang="en-US" sz="2800" b="1" dirty="0" smtClean="0">
                <a:latin typeface="宋体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敬词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，比喻宝贵而中肯的劝告。</a:t>
            </a:r>
            <a:endParaRPr lang="zh-CN" altLang="en-US" sz="2000" b="1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98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773238"/>
            <a:ext cx="8497887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只有密切接触社会，联系群众，才能对国家安定和人民忧乐提出具有</a:t>
            </a:r>
            <a:r>
              <a:rPr lang="zh-CN" alt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真知灼见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意见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一个让人看不懂的店名，能招徕顾客吗？其实，只能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让人</a:t>
            </a:r>
            <a:r>
              <a:rPr lang="zh-CN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贻笑大方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>
              <a:buFont typeface="Wingdings" pitchFamily="2" charset="2"/>
              <a:buNone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None/>
            </a:pP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8788" name="WordArt 4"/>
          <p:cNvSpPr>
            <a:spLocks noChangeArrowheads="1" noChangeShapeType="1" noTextEdit="1"/>
          </p:cNvSpPr>
          <p:nvPr/>
        </p:nvSpPr>
        <p:spPr bwMode="auto">
          <a:xfrm>
            <a:off x="1979613" y="404813"/>
            <a:ext cx="4572000" cy="758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zh-CN" altLang="en-US" sz="4400" b="1" i="1" kern="10">
                <a:solidFill>
                  <a:srgbClr val="FF0000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五、重复累赘</a:t>
            </a:r>
          </a:p>
        </p:txBody>
      </p:sp>
    </p:spTree>
    <p:extLst>
      <p:ext uri="{BB962C8B-B14F-4D97-AF65-F5344CB8AC3E}">
        <p14:creationId xmlns:p14="http://schemas.microsoft.com/office/powerpoint/2010/main" val="28344231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  <p:bldP spid="1187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1071546"/>
            <a:ext cx="83582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096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像这类重复的短语常见的有：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6096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真知灼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见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的意见、常常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屡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见不鲜、来自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于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、国际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间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、这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中、此个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、令人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堪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忧、被应邀、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悬殊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很大、过分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溺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爱、过分苛求、过高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奢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望、多年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夙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愿、过分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溢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美之词、随便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苟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同、好像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芒在背、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特别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穷凶极恶、三令五申地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强调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、非常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奇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缺、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迅速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立竿见影、显得相形见绌、您的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垂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询、不可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叵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测、俩个、杜绝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要、切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忌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不要、避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不要、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非法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走私活动、基本上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除、坏毛病、目的是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为了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、原因是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因为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、不透明的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暗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箱操作、从来没有过的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空前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盛况。</a:t>
            </a:r>
            <a:endParaRPr lang="zh-CN" altLang="en-US" sz="1200" b="1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61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980728"/>
            <a:ext cx="8804721" cy="29208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我班的小明在校刊</a:t>
            </a:r>
            <a:r>
              <a:rPr lang="en-US" altLang="zh-CN" sz="2800" b="1" dirty="0"/>
              <a:t>《</a:t>
            </a:r>
            <a:r>
              <a:rPr lang="zh-CN" altLang="en-US" sz="2800" b="1" dirty="0"/>
              <a:t>萌芽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上发表了一篇散文，这说明他在文学创作上已</a:t>
            </a:r>
            <a:r>
              <a:rPr lang="zh-CN" altLang="en-US" sz="2800" b="1" i="1" dirty="0">
                <a:solidFill>
                  <a:srgbClr val="FF0000"/>
                </a:solidFill>
              </a:rPr>
              <a:t>登堂入室</a:t>
            </a:r>
            <a:r>
              <a:rPr lang="zh-CN" altLang="en-US" sz="2800" b="1" dirty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他对邻居家有几个孩子，谁几岁了，谁的性格怎样，都能</a:t>
            </a:r>
            <a:r>
              <a:rPr lang="zh-CN" altLang="en-US" sz="2800" b="1" i="1" dirty="0">
                <a:solidFill>
                  <a:srgbClr val="FF0000"/>
                </a:solidFill>
              </a:rPr>
              <a:t>洞若观火</a:t>
            </a:r>
            <a:r>
              <a:rPr lang="zh-CN" altLang="en-US" sz="2800" b="1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20836" name="WordArt 4"/>
          <p:cNvSpPr>
            <a:spLocks noChangeArrowheads="1" noChangeShapeType="1" noTextEdit="1"/>
          </p:cNvSpPr>
          <p:nvPr/>
        </p:nvSpPr>
        <p:spPr bwMode="auto">
          <a:xfrm>
            <a:off x="1547664" y="476672"/>
            <a:ext cx="4876800" cy="60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r>
              <a:rPr lang="zh-CN" altLang="en-US" sz="3600" b="1" kern="10" dirty="0">
                <a:ln w="9525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宋体"/>
                <a:ea typeface="宋体"/>
              </a:rPr>
              <a:t>六、不分轻重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107504" y="4725144"/>
            <a:ext cx="8642350" cy="373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洞若观火：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看事物十分明白清楚，好像看火一样。比喻观察事物</a:t>
            </a:r>
            <a:r>
              <a:rPr lang="zh-CN" alt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明白透彻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此题用以形容他对邻居情况的了解，不免</a:t>
            </a:r>
            <a:r>
              <a:rPr lang="zh-CN" alt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夸大其词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5662" y="3284984"/>
            <a:ext cx="88125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登堂入室：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古代宫室，前面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堂，后面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室，登上厅堂，进入内室。比喻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学问或技能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从浅到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深，循序渐进，达到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了很高的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水平。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355894"/>
      </p:ext>
    </p:extLst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  <p:bldP spid="4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>
          <a:xfrm flipV="1">
            <a:off x="228600" y="228600"/>
            <a:ext cx="7467600" cy="143192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</p:txBody>
      </p:sp>
      <p:sp>
        <p:nvSpPr>
          <p:cNvPr id="162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557338"/>
            <a:ext cx="8569325" cy="3527425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我们都</a:t>
            </a:r>
            <a:r>
              <a:rPr lang="zh-CN" altLang="en-US" sz="31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司空见惯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了那种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违者罚款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的告示牌。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如果对中国人民的强烈抗议</a:t>
            </a:r>
            <a:r>
              <a:rPr lang="zh-CN" altLang="en-US" sz="31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置之度外</a:t>
            </a:r>
            <a:r>
              <a:rPr lang="zh-CN" altLang="en-US" sz="31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，一意孤行，必将自食其果。</a:t>
            </a:r>
          </a:p>
        </p:txBody>
      </p:sp>
      <p:sp>
        <p:nvSpPr>
          <p:cNvPr id="162820" name="WordArt 4"/>
          <p:cNvSpPr>
            <a:spLocks noChangeArrowheads="1" noChangeShapeType="1" noTextEdit="1"/>
          </p:cNvSpPr>
          <p:nvPr/>
        </p:nvSpPr>
        <p:spPr bwMode="auto">
          <a:xfrm>
            <a:off x="1835150" y="260350"/>
            <a:ext cx="4752975" cy="9398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zh-CN" altLang="en-US" sz="4400" b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808080"/>
                  </a:outerShdw>
                </a:effectLst>
                <a:latin typeface="经典长宋简"/>
              </a:rPr>
              <a:t>七</a:t>
            </a:r>
            <a:r>
              <a:rPr lang="en-US" altLang="zh-CN" sz="4400" b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808080"/>
                  </a:outerShdw>
                </a:effectLst>
                <a:latin typeface="经典长宋简"/>
              </a:rPr>
              <a:t>.</a:t>
            </a:r>
            <a:r>
              <a:rPr lang="zh-CN" altLang="en-US" sz="4400" b="1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808080"/>
                  </a:outerShdw>
                </a:effectLst>
                <a:latin typeface="经典长宋简"/>
              </a:rPr>
              <a:t>搭配不当</a:t>
            </a:r>
          </a:p>
        </p:txBody>
      </p:sp>
      <p:pic>
        <p:nvPicPr>
          <p:cNvPr id="162821" name="Picture 5" descr="写意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8" y="5961063"/>
            <a:ext cx="1344612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323850" y="3716338"/>
            <a:ext cx="856932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37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经典隶变简" pitchFamily="49" charset="-122"/>
              </a:rPr>
              <a:t>司空见惯：</a:t>
            </a:r>
            <a:r>
              <a:rPr lang="zh-CN" altLang="en-US" sz="3700" b="1" dirty="0">
                <a:effectLst>
                  <a:outerShdw blurRad="38100" dist="38100" dir="2700000" algn="tl">
                    <a:srgbClr val="C0C0C0"/>
                  </a:outerShdw>
                </a:effectLst>
                <a:ea typeface="经典隶变简" pitchFamily="49" charset="-122"/>
              </a:rPr>
              <a:t>形容经常看到、不足为怪。可作谓语，一般不能带宾语。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37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经典隶变简" pitchFamily="49" charset="-122"/>
              </a:rPr>
              <a:t>置之度外：</a:t>
            </a:r>
            <a:r>
              <a:rPr lang="zh-CN" altLang="en-US" sz="3700" b="1" dirty="0">
                <a:effectLst>
                  <a:outerShdw blurRad="38100" dist="38100" dir="2700000" algn="tl">
                    <a:srgbClr val="C0C0C0"/>
                  </a:outerShdw>
                </a:effectLst>
                <a:ea typeface="经典隶变简" pitchFamily="49" charset="-122"/>
              </a:rPr>
              <a:t>度：考虑。放在考虑之外。指不把个人的生死利害等放在心上。 </a:t>
            </a:r>
          </a:p>
        </p:txBody>
      </p:sp>
    </p:spTree>
    <p:extLst>
      <p:ext uri="{BB962C8B-B14F-4D97-AF65-F5344CB8AC3E}">
        <p14:creationId xmlns:p14="http://schemas.microsoft.com/office/powerpoint/2010/main" val="242246582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162820" grpId="0" animBg="1"/>
      <p:bldP spid="1628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96975"/>
            <a:ext cx="864235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/>
              <a:t>1.</a:t>
            </a:r>
            <a:r>
              <a:rPr lang="zh-CN" altLang="en-US" b="1"/>
              <a:t>最近到沿海地区，虽只是</a:t>
            </a:r>
            <a:r>
              <a:rPr lang="zh-CN" altLang="en-US" b="1" i="1">
                <a:solidFill>
                  <a:srgbClr val="FF0000"/>
                </a:solidFill>
              </a:rPr>
              <a:t>浮光掠影</a:t>
            </a:r>
            <a:r>
              <a:rPr lang="zh-CN" altLang="en-US" b="1"/>
              <a:t>地看看，但那里的变化，却给我留下极深刻的印象。</a:t>
            </a:r>
            <a:endParaRPr lang="zh-CN" altLang="en-US" sz="4000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2.</a:t>
            </a:r>
            <a:r>
              <a:rPr lang="zh-CN" altLang="en-US" b="1"/>
              <a:t>为了让分别多年的老同学</a:t>
            </a:r>
            <a:r>
              <a:rPr lang="zh-CN" altLang="en-US" b="1" i="1">
                <a:solidFill>
                  <a:srgbClr val="FF0000"/>
                </a:solidFill>
              </a:rPr>
              <a:t>不期而遇</a:t>
            </a:r>
            <a:r>
              <a:rPr lang="zh-CN" altLang="en-US" b="1"/>
              <a:t>，我们精心组织了这次同学会。</a:t>
            </a:r>
            <a:endParaRPr lang="zh-CN" altLang="en-US" sz="4000" b="1"/>
          </a:p>
          <a:p>
            <a:pPr>
              <a:buFont typeface="Wingdings" pitchFamily="2" charset="2"/>
              <a:buNone/>
            </a:pPr>
            <a:endParaRPr lang="en-US" altLang="zh-CN" sz="4000" b="1"/>
          </a:p>
        </p:txBody>
      </p:sp>
      <p:sp>
        <p:nvSpPr>
          <p:cNvPr id="125956" name="WordArt 4"/>
          <p:cNvSpPr>
            <a:spLocks noChangeArrowheads="1" noChangeShapeType="1" noTextEdit="1"/>
          </p:cNvSpPr>
          <p:nvPr/>
        </p:nvSpPr>
        <p:spPr bwMode="auto">
          <a:xfrm>
            <a:off x="2051050" y="404813"/>
            <a:ext cx="4953000" cy="4238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72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rPr>
              <a:t>八</a:t>
            </a:r>
            <a:r>
              <a:rPr lang="en-US" altLang="zh-CN" sz="72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rPr>
              <a:t>.</a:t>
            </a:r>
            <a:r>
              <a:rPr lang="zh-CN" altLang="en-US" sz="72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rPr>
              <a:t>不合逻辑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323850" y="3357563"/>
            <a:ext cx="84963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浮光掠影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3200" b="1" dirty="0">
                <a:solidFill>
                  <a:srgbClr val="000099"/>
                </a:solidFill>
              </a:rPr>
              <a:t>比喻观察不细致，学习不深入，印象不深刻。与“极深刻的印象”矛盾。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不期而遇：</a:t>
            </a:r>
            <a:r>
              <a:rPr lang="zh-CN" altLang="en-US" sz="3600" b="1" dirty="0">
                <a:solidFill>
                  <a:srgbClr val="000099"/>
                </a:solidFill>
              </a:rPr>
              <a:t>没有约定而意外的相遇。与前文“精心组织”相矛盾，不合逻辑事理。</a:t>
            </a:r>
          </a:p>
        </p:txBody>
      </p:sp>
    </p:spTree>
    <p:extLst>
      <p:ext uri="{BB962C8B-B14F-4D97-AF65-F5344CB8AC3E}">
        <p14:creationId xmlns:p14="http://schemas.microsoft.com/office/powerpoint/2010/main" val="73840870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 animBg="1"/>
      <p:bldP spid="1259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WordArt 3"/>
          <p:cNvSpPr>
            <a:spLocks noChangeArrowheads="1" noChangeShapeType="1" noTextEdit="1"/>
          </p:cNvSpPr>
          <p:nvPr/>
        </p:nvSpPr>
        <p:spPr bwMode="auto">
          <a:xfrm>
            <a:off x="1823225" y="4725144"/>
            <a:ext cx="5545138" cy="19161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40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黑体"/>
                <a:ea typeface="黑体"/>
              </a:rPr>
              <a:t>辨析成语有八点</a:t>
            </a:r>
          </a:p>
          <a:p>
            <a:pPr algn="ctr"/>
            <a:r>
              <a:rPr lang="zh-CN" altLang="en-US" sz="40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黑体"/>
                <a:ea typeface="黑体"/>
              </a:rPr>
              <a:t>理解词义是前提</a:t>
            </a:r>
          </a:p>
        </p:txBody>
      </p:sp>
      <p:sp>
        <p:nvSpPr>
          <p:cNvPr id="128008" name="WordArt 8"/>
          <p:cNvSpPr>
            <a:spLocks noChangeArrowheads="1" noChangeShapeType="1" noTextEdit="1"/>
          </p:cNvSpPr>
          <p:nvPr/>
        </p:nvSpPr>
        <p:spPr bwMode="auto">
          <a:xfrm>
            <a:off x="2018557" y="670768"/>
            <a:ext cx="5334000" cy="29241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6000" b="1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华文隶书"/>
                <a:ea typeface="华文隶书"/>
              </a:rPr>
              <a:t>成语误用类型</a:t>
            </a:r>
          </a:p>
          <a:p>
            <a:pPr algn="ctr"/>
            <a:endParaRPr lang="zh-CN" altLang="en-US" sz="6000" b="1" kern="10" dirty="0">
              <a:ln w="12700">
                <a:solidFill>
                  <a:srgbClr val="FF0000"/>
                </a:solidFill>
                <a:round/>
                <a:headEnd/>
                <a:tailEnd/>
              </a:ln>
              <a:solidFill>
                <a:srgbClr val="FF00FF"/>
              </a:solidFill>
              <a:latin typeface="华文隶书"/>
              <a:ea typeface="华文隶书"/>
            </a:endParaRP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2235134" y="2132856"/>
            <a:ext cx="53292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4000" b="1" dirty="0">
                <a:latin typeface="隶书" pitchFamily="49" charset="-122"/>
                <a:ea typeface="隶书" pitchFamily="49" charset="-122"/>
              </a:rPr>
              <a:t>望文生义   用错对象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4000" b="1" dirty="0">
                <a:latin typeface="隶书" pitchFamily="49" charset="-122"/>
                <a:ea typeface="隶书" pitchFamily="49" charset="-122"/>
              </a:rPr>
              <a:t>褒贬失当   谦敬错位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4000" b="1" dirty="0">
                <a:latin typeface="隶书" pitchFamily="49" charset="-122"/>
                <a:ea typeface="隶书" pitchFamily="49" charset="-122"/>
              </a:rPr>
              <a:t>重复赘余   不分轻重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4000" b="1" dirty="0">
                <a:latin typeface="隶书" pitchFamily="49" charset="-122"/>
                <a:ea typeface="隶书" pitchFamily="49" charset="-122"/>
              </a:rPr>
              <a:t>搭配不当   不合逻辑</a:t>
            </a:r>
          </a:p>
        </p:txBody>
      </p:sp>
    </p:spTree>
    <p:extLst>
      <p:ext uri="{BB962C8B-B14F-4D97-AF65-F5344CB8AC3E}">
        <p14:creationId xmlns:p14="http://schemas.microsoft.com/office/powerpoint/2010/main" val="19378700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nimBg="1"/>
      <p:bldP spid="12800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8424862" cy="643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辨识成语的正确使用的前提和关键：</a:t>
            </a:r>
            <a:br>
              <a:rPr kumimoji="1" lang="zh-CN" altLang="en-US" sz="3200" b="1">
                <a:latin typeface="黑体" pitchFamily="2" charset="-122"/>
                <a:ea typeface="黑体" pitchFamily="2" charset="-122"/>
              </a:rPr>
            </a:br>
            <a:r>
              <a:rPr kumimoji="1"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前提：</a:t>
            </a:r>
            <a:r>
              <a:rPr kumimoji="1" lang="zh-CN" altLang="en-US" sz="32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准确而全面地掌握成语的意思。</a:t>
            </a:r>
            <a: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</a:b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这是辨析的前提。除了勤积累，没有捷径。</a:t>
            </a:r>
          </a:p>
          <a:p>
            <a:pPr>
              <a:lnSpc>
                <a:spcPct val="130000"/>
              </a:lnSpc>
            </a:pPr>
            <a:r>
              <a:rPr kumimoji="1" lang="zh-CN" altLang="en-US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关键：</a:t>
            </a:r>
            <a:r>
              <a:rPr kumimoji="1" lang="zh-CN" altLang="en-US" sz="32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具体、细致地分析语境。</a:t>
            </a:r>
          </a:p>
          <a:p>
            <a:pPr>
              <a:lnSpc>
                <a:spcPct val="130000"/>
              </a:lnSpc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成语题的语境是经过命题者强化了的语境，是根据所考成语的一些特殊性而设计的，所以要</a:t>
            </a:r>
            <a:r>
              <a:rPr kumimoji="1" lang="zh-CN" altLang="en-US" sz="3200" b="1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详审语境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，注意到其整体性和联系性，要能从句子中找到语境</a:t>
            </a:r>
            <a:r>
              <a:rPr kumimoji="1" lang="zh-CN" altLang="en-US" sz="3200" b="1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暗示点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，寻求突破。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kumimoji="1" lang="en-US" altLang="zh-CN" sz="3200" b="1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2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68313" y="0"/>
            <a:ext cx="7696200" cy="676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唇亡齿寒   同病相怜</a:t>
            </a:r>
          </a:p>
          <a:p>
            <a:pPr eaLnBrk="1" hangingPunct="1"/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守株待兔   一蹴而就</a:t>
            </a:r>
          </a:p>
          <a:p>
            <a:pPr eaLnBrk="1" hangingPunct="1"/>
            <a:endParaRPr lang="zh-CN" altLang="en-US" sz="2800" b="1"/>
          </a:p>
          <a:p>
            <a:pPr eaLnBrk="1" hangingPunct="1"/>
            <a:r>
              <a:rPr lang="zh-CN" altLang="en-US" sz="2400" b="1">
                <a:solidFill>
                  <a:srgbClr val="008000"/>
                </a:solidFill>
                <a:ea typeface="黑体" pitchFamily="49" charset="-122"/>
              </a:rPr>
              <a:t>炒鱿鱼</a:t>
            </a:r>
          </a:p>
          <a:p>
            <a:pPr eaLnBrk="1" hangingPunct="1"/>
            <a:r>
              <a:rPr lang="zh-CN" altLang="en-US" sz="2400" b="1">
                <a:solidFill>
                  <a:srgbClr val="008000"/>
                </a:solidFill>
                <a:ea typeface="黑体" pitchFamily="49" charset="-122"/>
              </a:rPr>
              <a:t>睁一只眼闭一只眼</a:t>
            </a:r>
          </a:p>
          <a:p>
            <a:pPr eaLnBrk="1" hangingPunct="1"/>
            <a:r>
              <a:rPr lang="zh-CN" altLang="en-US" sz="2400" b="1">
                <a:solidFill>
                  <a:srgbClr val="008000"/>
                </a:solidFill>
                <a:ea typeface="黑体" pitchFamily="49" charset="-122"/>
              </a:rPr>
              <a:t>打预防针</a:t>
            </a:r>
          </a:p>
          <a:p>
            <a:pPr eaLnBrk="1" hangingPunct="1"/>
            <a:endParaRPr lang="zh-CN" altLang="en-US" sz="3200" b="1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sz="2400" b="1">
                <a:solidFill>
                  <a:srgbClr val="660033"/>
                </a:solidFill>
                <a:latin typeface="Times New Roman" pitchFamily="18" charset="0"/>
                <a:ea typeface="黑体" pitchFamily="49" charset="-122"/>
              </a:rPr>
              <a:t>肉包子打狗</a:t>
            </a:r>
            <a:r>
              <a:rPr lang="en-US" altLang="zh-CN" sz="2400" b="1">
                <a:solidFill>
                  <a:srgbClr val="660033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2400" b="1">
                <a:solidFill>
                  <a:srgbClr val="660033"/>
                </a:solidFill>
                <a:latin typeface="Times New Roman" pitchFamily="18" charset="0"/>
                <a:ea typeface="黑体" pitchFamily="49" charset="-122"/>
              </a:rPr>
              <a:t>有去无回</a:t>
            </a:r>
          </a:p>
          <a:p>
            <a:pPr eaLnBrk="1" hangingPunct="1"/>
            <a:r>
              <a:rPr lang="zh-CN" altLang="en-US" sz="2400" b="1">
                <a:solidFill>
                  <a:srgbClr val="660033"/>
                </a:solidFill>
                <a:latin typeface="Times New Roman" pitchFamily="18" charset="0"/>
                <a:ea typeface="黑体" pitchFamily="49" charset="-122"/>
              </a:rPr>
              <a:t>猪八戒照镜子</a:t>
            </a:r>
            <a:r>
              <a:rPr lang="en-US" altLang="zh-CN" sz="2400" b="1">
                <a:solidFill>
                  <a:srgbClr val="660033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2400" b="1">
                <a:solidFill>
                  <a:srgbClr val="660033"/>
                </a:solidFill>
                <a:latin typeface="Times New Roman" pitchFamily="18" charset="0"/>
                <a:ea typeface="黑体" pitchFamily="49" charset="-122"/>
              </a:rPr>
              <a:t>里外不是人</a:t>
            </a:r>
          </a:p>
          <a:p>
            <a:pPr eaLnBrk="1" hangingPunct="1"/>
            <a:r>
              <a:rPr lang="zh-CN" altLang="en-US" sz="2400" b="1">
                <a:solidFill>
                  <a:srgbClr val="660033"/>
                </a:solidFill>
                <a:latin typeface="Times New Roman" pitchFamily="18" charset="0"/>
                <a:ea typeface="黑体" pitchFamily="49" charset="-122"/>
              </a:rPr>
              <a:t>姜太公钓鱼</a:t>
            </a:r>
            <a:r>
              <a:rPr lang="en-US" altLang="zh-CN" sz="2400" b="1">
                <a:solidFill>
                  <a:srgbClr val="660033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2400" b="1">
                <a:solidFill>
                  <a:srgbClr val="660033"/>
                </a:solidFill>
                <a:latin typeface="Times New Roman" pitchFamily="18" charset="0"/>
                <a:ea typeface="黑体" pitchFamily="49" charset="-122"/>
              </a:rPr>
              <a:t>愿者上钩</a:t>
            </a:r>
          </a:p>
          <a:p>
            <a:pPr eaLnBrk="1" hangingPunct="1"/>
            <a:endParaRPr lang="zh-CN" altLang="en-US" sz="3200" b="1">
              <a:solidFill>
                <a:srgbClr val="660033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400" b="1">
                <a:solidFill>
                  <a:srgbClr val="0033CC"/>
                </a:solidFill>
                <a:ea typeface="黑体" pitchFamily="49" charset="-122"/>
              </a:rPr>
              <a:t>众人拾柴火焰高</a:t>
            </a:r>
          </a:p>
          <a:p>
            <a:pPr eaLnBrk="1" hangingPunct="1"/>
            <a:r>
              <a:rPr lang="zh-CN" altLang="en-US" sz="2400" b="1">
                <a:solidFill>
                  <a:srgbClr val="0033CC"/>
                </a:solidFill>
                <a:ea typeface="黑体" pitchFamily="49" charset="-122"/>
              </a:rPr>
              <a:t>天下乌鸦一般黑</a:t>
            </a:r>
          </a:p>
          <a:p>
            <a:pPr eaLnBrk="1" hangingPunct="1"/>
            <a:r>
              <a:rPr lang="zh-CN" altLang="en-US" sz="2400" b="1">
                <a:solidFill>
                  <a:srgbClr val="0033CC"/>
                </a:solidFill>
                <a:ea typeface="黑体" pitchFamily="49" charset="-122"/>
              </a:rPr>
              <a:t>当一天和尚撞一天钟</a:t>
            </a:r>
          </a:p>
          <a:p>
            <a:pPr eaLnBrk="1" hangingPunct="1"/>
            <a:endParaRPr lang="zh-CN" altLang="en-US" b="1"/>
          </a:p>
          <a:p>
            <a:pPr eaLnBrk="1" hangingPunct="1"/>
            <a:r>
              <a:rPr lang="zh-CN" altLang="en-US" sz="2800" b="1">
                <a:ea typeface="黑体" pitchFamily="49" charset="-122"/>
              </a:rPr>
              <a:t>虚心使人进步，骄傲使人落后。</a:t>
            </a:r>
          </a:p>
          <a:p>
            <a:pPr eaLnBrk="1" hangingPunct="1"/>
            <a:r>
              <a:rPr lang="zh-CN" altLang="en-US" sz="2800" b="1">
                <a:ea typeface="黑体" pitchFamily="49" charset="-122"/>
              </a:rPr>
              <a:t>有志者，事竟成。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500563" y="3068638"/>
            <a:ext cx="30241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歇后语（猜个谜语）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708400" y="1412875"/>
            <a:ext cx="27352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惯用语（打个比方）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500563" y="188913"/>
            <a:ext cx="1152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成语</a:t>
            </a:r>
          </a:p>
        </p:txBody>
      </p:sp>
      <p:sp>
        <p:nvSpPr>
          <p:cNvPr id="7174" name="AutoShape 6"/>
          <p:cNvSpPr>
            <a:spLocks/>
          </p:cNvSpPr>
          <p:nvPr/>
        </p:nvSpPr>
        <p:spPr bwMode="auto">
          <a:xfrm>
            <a:off x="6877050" y="549275"/>
            <a:ext cx="431800" cy="5472113"/>
          </a:xfrm>
          <a:prstGeom prst="rightBrace">
            <a:avLst>
              <a:gd name="adj1" fmla="val 105607"/>
              <a:gd name="adj2" fmla="val 50000"/>
            </a:avLst>
          </a:prstGeom>
          <a:noFill/>
          <a:ln w="539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3419475" y="4652963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谚语（说句俗话）</a:t>
            </a:r>
          </a:p>
        </p:txBody>
      </p:sp>
      <p:sp>
        <p:nvSpPr>
          <p:cNvPr id="7176" name="WordArt 8"/>
          <p:cNvSpPr>
            <a:spLocks noChangeArrowheads="1" noChangeShapeType="1"/>
          </p:cNvSpPr>
          <p:nvPr/>
        </p:nvSpPr>
        <p:spPr bwMode="auto">
          <a:xfrm rot="5400000">
            <a:off x="7032626" y="2624137"/>
            <a:ext cx="2087562" cy="817563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熟语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5364163" y="5805488"/>
            <a:ext cx="1800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FF3300"/>
                </a:solidFill>
                <a:ea typeface="楷体_GB2312" pitchFamily="49" charset="-122"/>
              </a:rPr>
              <a:t>格言</a:t>
            </a:r>
          </a:p>
        </p:txBody>
      </p:sp>
    </p:spTree>
    <p:extLst>
      <p:ext uri="{BB962C8B-B14F-4D97-AF65-F5344CB8AC3E}">
        <p14:creationId xmlns:p14="http://schemas.microsoft.com/office/powerpoint/2010/main" val="8540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ldLvl="0" autoUpdateAnimBg="0"/>
      <p:bldP spid="107524" grpId="0" bldLvl="0" autoUpdateAnimBg="0"/>
      <p:bldP spid="107525" grpId="0" bldLvl="0" autoUpdateAnimBg="0"/>
      <p:bldP spid="107527" grpId="0" bldLvl="0" autoUpdateAnimBg="0"/>
      <p:bldP spid="1075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0" y="4437063"/>
            <a:ext cx="8893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b="1">
                <a:latin typeface="Times New Roman" pitchFamily="18" charset="0"/>
              </a:rPr>
              <a:t>3</a:t>
            </a:r>
            <a:r>
              <a:rPr kumimoji="1" lang="zh-CN" altLang="en-US" sz="3600" b="1">
                <a:latin typeface="Times New Roman" pitchFamily="18" charset="0"/>
              </a:rPr>
              <a:t>、</a:t>
            </a:r>
            <a:r>
              <a:rPr kumimoji="1" lang="zh-CN" altLang="en-US" sz="4800" b="1">
                <a:latin typeface="Times New Roman" pitchFamily="18" charset="0"/>
              </a:rPr>
              <a:t>恒心</a:t>
            </a:r>
            <a:r>
              <a:rPr kumimoji="1" lang="zh-CN" altLang="en-US" sz="3600" b="1">
                <a:latin typeface="Times New Roman" pitchFamily="18" charset="0"/>
              </a:rPr>
              <a:t>：</a:t>
            </a:r>
            <a:r>
              <a:rPr kumimoji="1" lang="zh-CN" altLang="en-US" sz="5400" b="1">
                <a:solidFill>
                  <a:srgbClr val="FF00FF"/>
                </a:solidFill>
                <a:latin typeface="Times New Roman" pitchFamily="18" charset="0"/>
              </a:rPr>
              <a:t>比较、联想、会通。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2057400" y="0"/>
            <a:ext cx="4267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0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复习对策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1844675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b="1">
                <a:latin typeface="Times New Roman" pitchFamily="18" charset="0"/>
              </a:rPr>
              <a:t>1</a:t>
            </a:r>
            <a:r>
              <a:rPr kumimoji="1" lang="zh-CN" altLang="en-US" sz="3600" b="1">
                <a:latin typeface="Times New Roman" pitchFamily="18" charset="0"/>
              </a:rPr>
              <a:t>、</a:t>
            </a:r>
            <a:r>
              <a:rPr kumimoji="1" lang="zh-CN" altLang="en-US" sz="4800" b="1">
                <a:latin typeface="Times New Roman" pitchFamily="18" charset="0"/>
              </a:rPr>
              <a:t>用心</a:t>
            </a:r>
            <a:r>
              <a:rPr kumimoji="1" lang="zh-CN" altLang="en-US" sz="3600" b="1">
                <a:latin typeface="Times New Roman" pitchFamily="18" charset="0"/>
              </a:rPr>
              <a:t>：</a:t>
            </a:r>
            <a:r>
              <a:rPr kumimoji="1" lang="zh-CN" altLang="en-US" sz="5400" b="1">
                <a:solidFill>
                  <a:srgbClr val="FF00FF"/>
                </a:solidFill>
                <a:latin typeface="Times New Roman" pitchFamily="18" charset="0"/>
              </a:rPr>
              <a:t>多看多听多用。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3162300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b="1">
                <a:latin typeface="Times New Roman" pitchFamily="18" charset="0"/>
              </a:rPr>
              <a:t>2</a:t>
            </a:r>
            <a:r>
              <a:rPr kumimoji="1" lang="zh-CN" altLang="en-US" sz="3600" b="1">
                <a:latin typeface="Times New Roman" pitchFamily="18" charset="0"/>
              </a:rPr>
              <a:t>、</a:t>
            </a:r>
            <a:r>
              <a:rPr kumimoji="1" lang="zh-CN" altLang="en-US" sz="4800" b="1">
                <a:latin typeface="Times New Roman" pitchFamily="18" charset="0"/>
              </a:rPr>
              <a:t>留心</a:t>
            </a:r>
            <a:r>
              <a:rPr kumimoji="1" lang="zh-CN" altLang="en-US" sz="3600" b="1">
                <a:latin typeface="Times New Roman" pitchFamily="18" charset="0"/>
              </a:rPr>
              <a:t>：</a:t>
            </a:r>
            <a:r>
              <a:rPr kumimoji="1" lang="zh-CN" altLang="en-US" sz="5400" b="1">
                <a:solidFill>
                  <a:srgbClr val="FF00FF"/>
                </a:solidFill>
                <a:latin typeface="Times New Roman" pitchFamily="18" charset="0"/>
              </a:rPr>
              <a:t>有的放矢积累。</a:t>
            </a:r>
          </a:p>
        </p:txBody>
      </p:sp>
    </p:spTree>
    <p:extLst>
      <p:ext uri="{BB962C8B-B14F-4D97-AF65-F5344CB8AC3E}">
        <p14:creationId xmlns:p14="http://schemas.microsoft.com/office/powerpoint/2010/main" val="30073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4" grpId="0" autoUpdateAnimBg="0"/>
      <p:bldP spid="9216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303023" y="1068984"/>
            <a:ext cx="8569325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七月流火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指天气逐渐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凉爽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起来。火：火星。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敬谢不敏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恭敬地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表示能力不够或不能接受。谢：推辞。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528" y="116632"/>
            <a:ext cx="43989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i="1" dirty="0">
                <a:latin typeface="黑体" pitchFamily="2" charset="-122"/>
                <a:ea typeface="黑体" pitchFamily="2" charset="-122"/>
              </a:rPr>
              <a:t>容易</a:t>
            </a:r>
            <a:r>
              <a:rPr kumimoji="1" lang="zh-CN" altLang="en-US" sz="5400" dirty="0">
                <a:solidFill>
                  <a:srgbClr val="FF0000"/>
                </a:solidFill>
                <a:latin typeface="华康海报体W12(P)" pitchFamily="82" charset="-122"/>
                <a:ea typeface="华康海报体W12(P)" pitchFamily="82" charset="-122"/>
              </a:rPr>
              <a:t>误释</a:t>
            </a:r>
            <a:r>
              <a:rPr kumimoji="1" lang="zh-CN" altLang="en-US" sz="4400" b="1" i="1" dirty="0">
                <a:latin typeface="黑体" pitchFamily="2" charset="-122"/>
                <a:ea typeface="黑体" pitchFamily="2" charset="-122"/>
              </a:rPr>
              <a:t>的成语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3023" y="1684152"/>
            <a:ext cx="8610600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暴殄天物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原指残害灭绝各种自然产生之物，后泛指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任意损害、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糟蹋物品。暴：损害，糟蹋。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不经之谈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形容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荒唐无根据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的话。经：通常的道理。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9356" y="4005064"/>
            <a:ext cx="8435975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不学无术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原指没有学问，因而没有好办法；现指没有学问，没有本领。学：学识，学问。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不足为训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不值得作为遵循或仿效的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法则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。训：法则。</a:t>
            </a:r>
          </a:p>
        </p:txBody>
      </p:sp>
    </p:spTree>
    <p:extLst>
      <p:ext uri="{BB962C8B-B14F-4D97-AF65-F5344CB8AC3E}">
        <p14:creationId xmlns:p14="http://schemas.microsoft.com/office/powerpoint/2010/main" val="4263299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250825" y="355600"/>
            <a:ext cx="8569325" cy="367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差强人意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原意为还算能振奋人的意志，现表示还能够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使人满意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。差：稍微，大致。 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积毁销骨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众人不断的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毁谤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，可以置人于死地。销：熔化。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久假不归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长期借用而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不归还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。假：借。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劳燕分飞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比喻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夫妻、情侣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别离。劳：伯劳鸟。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罪不容诛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判死刑还抵不了他的罪恶，形容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罪大恶极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。诛：判处死刑。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1557" y="4030452"/>
            <a:ext cx="8964488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身无长物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除自身外再没有多余的东西，形容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贫穷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。长，多余。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师心自用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固执己见，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自以为是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。师：以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……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为师。</a:t>
            </a:r>
          </a:p>
        </p:txBody>
      </p:sp>
    </p:spTree>
    <p:extLst>
      <p:ext uri="{BB962C8B-B14F-4D97-AF65-F5344CB8AC3E}">
        <p14:creationId xmlns:p14="http://schemas.microsoft.com/office/powerpoint/2010/main" val="1557026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241550" y="404664"/>
            <a:ext cx="8928992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危言耸听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故意说些惊人的话，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让人听了害怕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。耸：使人吃惊。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危言危行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讲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正直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的话，做正直的事。危：正。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微言大义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精微的语言中所包含的深远意义。微：精微。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1751" y="2348880"/>
            <a:ext cx="84582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心广体胖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心胸开阔坦荡，身体安泰舒适。胖：安详，舒坦。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食不果腹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吃不饱肚子，形容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生活贫困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。果：饱。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间不容发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距离极近，中间不能放进一根头发，比喻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情势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危急到了极点。间：空隙，隔开。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曲突徙薪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把烟囱改建成弯的，搬开灶旁的柴，避免发生火灾；比喻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事先采取措施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，防止危险发生。突：烟囱。</a:t>
            </a:r>
          </a:p>
        </p:txBody>
      </p:sp>
    </p:spTree>
    <p:extLst>
      <p:ext uri="{BB962C8B-B14F-4D97-AF65-F5344CB8AC3E}">
        <p14:creationId xmlns:p14="http://schemas.microsoft.com/office/powerpoint/2010/main" val="204303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1763688" y="2139950"/>
            <a:ext cx="6408737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5400" b="1" dirty="0">
                <a:latin typeface="黑体" pitchFamily="2" charset="-122"/>
                <a:ea typeface="黑体" pitchFamily="2" charset="-122"/>
              </a:rPr>
              <a:t>极易用</a:t>
            </a:r>
            <a:r>
              <a:rPr kumimoji="1" lang="zh-CN" altLang="en-US" sz="7200" b="1" dirty="0">
                <a:solidFill>
                  <a:srgbClr val="FF0000"/>
                </a:solidFill>
                <a:latin typeface="华康海报体W12(P)" pitchFamily="82" charset="-122"/>
                <a:ea typeface="华康海报体W12(P)" pitchFamily="82" charset="-122"/>
              </a:rPr>
              <a:t>错</a:t>
            </a:r>
            <a:r>
              <a:rPr kumimoji="1" lang="zh-CN" altLang="en-US" sz="5400" b="1" dirty="0">
                <a:latin typeface="黑体" pitchFamily="2" charset="-122"/>
                <a:ea typeface="黑体" pitchFamily="2" charset="-122"/>
              </a:rPr>
              <a:t>的成语</a:t>
            </a:r>
          </a:p>
        </p:txBody>
      </p:sp>
    </p:spTree>
    <p:extLst>
      <p:ext uri="{BB962C8B-B14F-4D97-AF65-F5344CB8AC3E}">
        <p14:creationId xmlns:p14="http://schemas.microsoft.com/office/powerpoint/2010/main" val="4072028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251520" y="188640"/>
            <a:ext cx="8424862" cy="27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曾几何时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表示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过去没有多久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。常误用为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曾经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不知何时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不以为然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指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不认为是</a:t>
            </a:r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正确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。常误用为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不以为意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，表示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不放在心上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无所谓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守株待兔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贬义词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，指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不主动努力，心存侥幸，希望得到意外的收获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，常误来形容公安干警的机智。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2851" y="2936371"/>
            <a:ext cx="8496300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不忍卒读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不忍心读完，常用以形容</a:t>
            </a:r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文章内容悲惨动人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。常误用为形容文章写得不好。 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鼎力相助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敬词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，指对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别人对自己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的帮助。常误用为表示自己对他人的帮助。 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名噪一时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指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在当时很有名声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。常误用为贬义词。 </a:t>
            </a:r>
          </a:p>
        </p:txBody>
      </p:sp>
    </p:spTree>
    <p:extLst>
      <p:ext uri="{BB962C8B-B14F-4D97-AF65-F5344CB8AC3E}">
        <p14:creationId xmlns:p14="http://schemas.microsoft.com/office/powerpoint/2010/main" val="35402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232055" y="433391"/>
            <a:ext cx="86407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胸无城府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：指为人坦率，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褒义词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。常误用来作贬义词。 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身无长物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：指人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贫困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。常误用来形容</a:t>
            </a:r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没有特长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目无全牛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：指人的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技艺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高超，得心应手，易误作缺乏整体观念。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4282" y="2285992"/>
            <a:ext cx="8497888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巧夺天工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人工的精巧胜过天然。形容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技艺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十分巧妙。常误用为形容自然景观。 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求全责备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指对人苛求完善，后面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不能带宾语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，与此类似的还有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漠不关心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充耳不闻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塞住耳朵不听，形容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不愿听取别人的意见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。易误用为形容人专心，没有听到。</a:t>
            </a:r>
          </a:p>
        </p:txBody>
      </p:sp>
    </p:spTree>
    <p:extLst>
      <p:ext uri="{BB962C8B-B14F-4D97-AF65-F5344CB8AC3E}">
        <p14:creationId xmlns:p14="http://schemas.microsoft.com/office/powerpoint/2010/main" val="13851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251520" y="188640"/>
            <a:ext cx="8208963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出神入化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：形容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技艺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高超。易误用为形容听得出神。 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登堂入室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：比喻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学问技能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由浅入深，循序渐进，达到更高的水平。易误用为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进入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 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如坐春风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形容受到良好的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教化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。与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景物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无关。 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对簿公堂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在公堂上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受到审问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。易误解为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争论，明辨是非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850" y="3232479"/>
            <a:ext cx="8640763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期期艾艾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：形容人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口吃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。易误指吞吞吐吐。 </a:t>
            </a:r>
          </a:p>
          <a:p>
            <a:pPr>
              <a:lnSpc>
                <a:spcPct val="16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处心积虑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：千方百计盘算，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贬义词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。常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误解为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殚精竭虑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（用心精力，费尽心力）。</a:t>
            </a:r>
          </a:p>
          <a:p>
            <a:pPr>
              <a:lnSpc>
                <a:spcPct val="16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侧目而视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：形容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畏惧而又愤恨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，易误解为尊敬。</a:t>
            </a:r>
          </a:p>
        </p:txBody>
      </p:sp>
    </p:spTree>
    <p:extLst>
      <p:ext uri="{BB962C8B-B14F-4D97-AF65-F5344CB8AC3E}">
        <p14:creationId xmlns:p14="http://schemas.microsoft.com/office/powerpoint/2010/main" val="13099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619672" y="1981200"/>
            <a:ext cx="5873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4800" dirty="0">
                <a:latin typeface="黑体" pitchFamily="2" charset="-122"/>
                <a:ea typeface="黑体" pitchFamily="2" charset="-122"/>
              </a:rPr>
              <a:t>几组易</a:t>
            </a:r>
            <a:r>
              <a:rPr kumimoji="1" lang="zh-CN" altLang="en-US" sz="8000" dirty="0">
                <a:solidFill>
                  <a:srgbClr val="FF0000"/>
                </a:solidFill>
                <a:latin typeface="华康海报体W12(P)" pitchFamily="82" charset="-122"/>
                <a:ea typeface="华康海报体W12(P)" pitchFamily="82" charset="-122"/>
              </a:rPr>
              <a:t>混淆</a:t>
            </a:r>
            <a:r>
              <a:rPr kumimoji="1" lang="zh-CN" altLang="en-US" sz="4800" dirty="0">
                <a:latin typeface="黑体" pitchFamily="2" charset="-122"/>
                <a:ea typeface="黑体" pitchFamily="2" charset="-122"/>
              </a:rPr>
              <a:t>的成语</a:t>
            </a:r>
          </a:p>
        </p:txBody>
      </p:sp>
    </p:spTree>
    <p:extLst>
      <p:ext uri="{BB962C8B-B14F-4D97-AF65-F5344CB8AC3E}">
        <p14:creationId xmlns:p14="http://schemas.microsoft.com/office/powerpoint/2010/main" val="2537810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389351" y="188640"/>
            <a:ext cx="84248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不三不四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：在形容人时多指人的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品行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不正派。 </a:t>
            </a:r>
          </a:p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不伦不类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：在形容人时多指人的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着装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不得体。 </a:t>
            </a:r>
          </a:p>
          <a:p>
            <a:endParaRPr kumimoji="1"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4282" y="3857628"/>
            <a:ext cx="8633853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kumimoji="1"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 </a:t>
            </a:r>
            <a:endParaRPr kumimoji="1" lang="zh-CN" altLang="en-US" sz="28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侃侃而谈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：形容说话理直气壮，从容不迫。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褒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义。 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2800" b="1" dirty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振振有词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：形容理由似乎很充分，说个不休。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贬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义。 </a:t>
            </a:r>
          </a:p>
        </p:txBody>
      </p:sp>
      <p:sp>
        <p:nvSpPr>
          <p:cNvPr id="4" name="矩形 3"/>
          <p:cNvSpPr/>
          <p:nvPr/>
        </p:nvSpPr>
        <p:spPr>
          <a:xfrm>
            <a:off x="357158" y="1571612"/>
            <a:ext cx="75724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鱼目混珠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：比喻拿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假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的东西冒充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真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的东西。 </a:t>
            </a:r>
          </a:p>
          <a:p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 鱼龙混杂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：比喻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坏人和好人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混在一起。 </a:t>
            </a:r>
            <a:endParaRPr kumimoji="1"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3000372"/>
            <a:ext cx="750099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b="1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蹉跎岁月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虚度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光阴与岁月。 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 峥嵘岁月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不平凡</a:t>
            </a:r>
            <a:r>
              <a:rPr kumimoji="1" lang="zh-CN" altLang="en-US" sz="2800" b="1" dirty="0" smtClean="0">
                <a:latin typeface="黑体" pitchFamily="2" charset="-122"/>
                <a:ea typeface="黑体" pitchFamily="2" charset="-122"/>
              </a:rPr>
              <a:t>的岁月。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765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68313" y="1412875"/>
            <a:ext cx="83518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、考查等级：</a:t>
            </a:r>
            <a:r>
              <a:rPr kumimoji="1" lang="en-US" altLang="zh-CN" sz="2800" b="1">
                <a:latin typeface="Times New Roman" pitchFamily="18" charset="0"/>
              </a:rPr>
              <a:t>D</a:t>
            </a:r>
            <a:r>
              <a:rPr kumimoji="1" lang="zh-CN" altLang="en-US" sz="2800" b="1">
                <a:latin typeface="Times New Roman" pitchFamily="18" charset="0"/>
              </a:rPr>
              <a:t>级（只考查运用，不考查概念）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、考查重点：</a:t>
            </a:r>
            <a:r>
              <a:rPr kumimoji="1" lang="zh-CN" altLang="en-US" sz="2800" b="1">
                <a:latin typeface="Times New Roman" pitchFamily="18" charset="0"/>
              </a:rPr>
              <a:t>常见、常用、常错的成语（日常生活中常用且常错的成语；义项较多的成语；运用灵活的成语）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、涉及难点：</a:t>
            </a:r>
            <a:r>
              <a:rPr kumimoji="1" lang="zh-CN" altLang="en-US" sz="2800" b="1">
                <a:latin typeface="Times New Roman" pitchFamily="18" charset="0"/>
              </a:rPr>
              <a:t>冷僻的成语、特殊语境中的成语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、考查题型：</a:t>
            </a:r>
            <a:r>
              <a:rPr kumimoji="1" lang="zh-CN" altLang="en-US" sz="2800" b="1">
                <a:latin typeface="Times New Roman" pitchFamily="18" charset="0"/>
              </a:rPr>
              <a:t>选择题</a:t>
            </a:r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kumimoji="1" lang="zh-CN" altLang="en-US" sz="540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2987675" y="404813"/>
            <a:ext cx="3219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FF0000"/>
                </a:solidFill>
                <a:ea typeface="幼圆" pitchFamily="49" charset="-122"/>
              </a:rPr>
              <a:t>    </a:t>
            </a:r>
            <a:r>
              <a:rPr kumimoji="1" lang="zh-CN" altLang="en-US" sz="4000" b="1">
                <a:solidFill>
                  <a:srgbClr val="FF0000"/>
                </a:solidFill>
                <a:ea typeface="幼圆" pitchFamily="49" charset="-122"/>
              </a:rPr>
              <a:t>高考视点</a:t>
            </a:r>
          </a:p>
        </p:txBody>
      </p:sp>
    </p:spTree>
    <p:extLst>
      <p:ext uri="{BB962C8B-B14F-4D97-AF65-F5344CB8AC3E}">
        <p14:creationId xmlns:p14="http://schemas.microsoft.com/office/powerpoint/2010/main" val="56292004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285720" y="1"/>
            <a:ext cx="8377237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学富五车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：形容人读书多，学问大。 </a:t>
            </a:r>
          </a:p>
          <a:p>
            <a:pPr>
              <a:lnSpc>
                <a:spcPct val="140000"/>
              </a:lnSpc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汗牛充栋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：形容书籍多，不能形容人。 </a:t>
            </a:r>
          </a:p>
          <a:p>
            <a:pPr>
              <a:lnSpc>
                <a:spcPct val="140000"/>
              </a:lnSpc>
            </a:pPr>
            <a:endParaRPr kumimoji="1"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714884"/>
            <a:ext cx="8964487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kumimoji="1"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8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一发而不可收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：一旦开始便不能停止。 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一发而不可收拾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：事情糟糕到了无法挽回的地步。 </a:t>
            </a:r>
          </a:p>
        </p:txBody>
      </p:sp>
      <p:sp>
        <p:nvSpPr>
          <p:cNvPr id="4" name="矩形 3"/>
          <p:cNvSpPr/>
          <p:nvPr/>
        </p:nvSpPr>
        <p:spPr>
          <a:xfrm>
            <a:off x="214282" y="1714488"/>
            <a:ext cx="8715436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望其项背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：表示赶得上或比得上。（多用于否定式） </a:t>
            </a:r>
          </a:p>
          <a:p>
            <a:pPr>
              <a:lnSpc>
                <a:spcPct val="14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望尘莫及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：比喻远远落后，赶不上。 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0" y="3357562"/>
            <a:ext cx="9144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扬汤止沸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：比喻办法不彻底，不能从根本上解决问题。 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釜底抽薪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：比喻从根本上解决问题。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108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/>
      <p:bldP spid="3" grpId="0"/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214282" y="214290"/>
            <a:ext cx="87849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8.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耸人听闻 骇人听闻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前者指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故意夸大或捏造事实使人震惊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</a:t>
            </a:r>
            <a:endParaRPr kumimoji="1" lang="en-US" altLang="zh-CN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后者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则指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事件本身使人听了非常吃惊害怕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kumimoji="1"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5720" y="4143380"/>
            <a:ext cx="8643998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10.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无所不能   无所不为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前者是褒义词，指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什么事情都会做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；后者是贬义词，形容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什么坏事都干得出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 </a:t>
            </a:r>
          </a:p>
        </p:txBody>
      </p:sp>
      <p:sp>
        <p:nvSpPr>
          <p:cNvPr id="4" name="矩形 3"/>
          <p:cNvSpPr/>
          <p:nvPr/>
        </p:nvSpPr>
        <p:spPr>
          <a:xfrm>
            <a:off x="214282" y="2428868"/>
            <a:ext cx="8929718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9.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如虎添翼 为虎添翼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前者指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使强的更强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，一般用于人或组织，带褒义。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后者比喻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给恶人做帮凶，助长恶人的势力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，带贬义。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494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ChangeArrowheads="1"/>
          </p:cNvSpPr>
          <p:nvPr/>
        </p:nvSpPr>
        <p:spPr bwMode="auto">
          <a:xfrm>
            <a:off x="285720" y="285728"/>
            <a:ext cx="842803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kumimoji="1"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11.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迫不及待 刻不容缓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二者都形容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紧迫、不能等待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。但前者用来形容心情十分迫切，而后者则形容事情紧迫，必须立即去做。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528" y="836712"/>
            <a:ext cx="8389937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kumimoji="1"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357158" y="3786190"/>
            <a:ext cx="850112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12.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另眼相看 刮目相看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二者都有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“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特别看待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之意。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但前者是作横向比较，表示看待某个人不同于一般；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后者是纵向比较，表示去掉老印象，用新眼光看待。 </a:t>
            </a:r>
            <a:endParaRPr kumimoji="1"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2051720" y="2132856"/>
            <a:ext cx="58483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6000" dirty="0">
                <a:latin typeface="黑体" pitchFamily="2" charset="-122"/>
                <a:ea typeface="黑体" pitchFamily="2" charset="-122"/>
              </a:rPr>
              <a:t>褒贬</a:t>
            </a:r>
            <a:r>
              <a:rPr kumimoji="1" lang="zh-CN" altLang="en-US" sz="8800" dirty="0">
                <a:solidFill>
                  <a:srgbClr val="FF0000"/>
                </a:solidFill>
                <a:latin typeface="华康海报体W12(P)" pitchFamily="82" charset="-122"/>
                <a:ea typeface="华康海报体W12(P)" pitchFamily="82" charset="-122"/>
              </a:rPr>
              <a:t>两用</a:t>
            </a:r>
            <a:r>
              <a:rPr kumimoji="1" lang="zh-CN" altLang="en-US" sz="6000" dirty="0">
                <a:latin typeface="黑体" pitchFamily="2" charset="-122"/>
                <a:ea typeface="黑体" pitchFamily="2" charset="-122"/>
              </a:rPr>
              <a:t>成语 </a:t>
            </a:r>
          </a:p>
        </p:txBody>
      </p:sp>
    </p:spTree>
    <p:extLst>
      <p:ext uri="{BB962C8B-B14F-4D97-AF65-F5344CB8AC3E}">
        <p14:creationId xmlns:p14="http://schemas.microsoft.com/office/powerpoint/2010/main" val="2500866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63254" y="148918"/>
            <a:ext cx="8907463" cy="345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按图索骥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：既比喻办事机械死板，也比喻按照线索寻找。 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暗送秋波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：既指献媚取宠，暗中勾结，也指有情人暗中眉目传情。 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粉墨登场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：既指化装上台演戏，也讽刺某些人登上政治舞台。 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1" y="3140968"/>
            <a:ext cx="8424863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顾影自怜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：既指孤独失意的样子，也指自我欣赏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. </a:t>
            </a:r>
          </a:p>
          <a:p>
            <a:pPr>
              <a:lnSpc>
                <a:spcPct val="140000"/>
              </a:lnSpc>
            </a:pP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呼风唤雨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：比喻人能够支配自然或左右某种局面，也比喻进行煽动性活动。</a:t>
            </a:r>
          </a:p>
        </p:txBody>
      </p:sp>
    </p:spTree>
    <p:extLst>
      <p:ext uri="{BB962C8B-B14F-4D97-AF65-F5344CB8AC3E}">
        <p14:creationId xmlns:p14="http://schemas.microsoft.com/office/powerpoint/2010/main" val="14522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250825" y="188640"/>
            <a:ext cx="85693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冷眼旁观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既指用冷淡的态度从旁观看，不愿参加，也指用冷静的态度从旁审视。 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例行公事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既指只重形式，不讲实效的工作，也指按照惯例处理的公事。 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另起炉灶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既比喻脱离集体另搞一套，也比喻重新做起。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528" y="3636904"/>
            <a:ext cx="8642350" cy="431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沙里淘金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：既比喻费力大而成效少，也比喻从大量的材料中选择精华。 </a:t>
            </a:r>
          </a:p>
          <a:p>
            <a:pPr>
              <a:lnSpc>
                <a:spcPct val="140000"/>
              </a:lnSpc>
            </a:pP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绵里藏针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既比喻外貌柔和，内心刻毒，也形容柔中有刚。</a:t>
            </a:r>
          </a:p>
          <a:p>
            <a:pPr>
              <a:lnSpc>
                <a:spcPct val="140000"/>
              </a:lnSpc>
            </a:pPr>
            <a:endParaRPr kumimoji="1"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361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323849" y="620688"/>
            <a:ext cx="8640763" cy="305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endParaRPr kumimoji="1"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行若无事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：既指在紧急关头镇定自若，也指对坏人坏事，听之任之，满不在乎。 </a:t>
            </a:r>
          </a:p>
          <a:p>
            <a:pPr>
              <a:lnSpc>
                <a:spcPct val="130000"/>
              </a:lnSpc>
            </a:pPr>
            <a:r>
              <a:rPr kumimoji="1" lang="zh-CN" alt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瞻前顾后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：既形容做事情以前考虑周密细致，也形容顾虑太多，犹豫不决。</a:t>
            </a:r>
          </a:p>
        </p:txBody>
      </p:sp>
    </p:spTree>
    <p:extLst>
      <p:ext uri="{BB962C8B-B14F-4D97-AF65-F5344CB8AC3E}">
        <p14:creationId xmlns:p14="http://schemas.microsoft.com/office/powerpoint/2010/main" val="39665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475656" y="1556792"/>
            <a:ext cx="47752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6000" b="1" dirty="0">
                <a:ea typeface="方正大黑简体" pitchFamily="2" charset="-122"/>
              </a:rPr>
              <a:t>读成语意思，</a:t>
            </a:r>
          </a:p>
          <a:p>
            <a:pPr>
              <a:lnSpc>
                <a:spcPct val="200000"/>
              </a:lnSpc>
            </a:pPr>
            <a:r>
              <a:rPr lang="zh-CN" altLang="en-US" sz="6000" b="1" dirty="0">
                <a:ea typeface="方正大黑简体" pitchFamily="2" charset="-122"/>
              </a:rPr>
              <a:t>说出原成语。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3132138" y="549275"/>
            <a:ext cx="32321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ea typeface="经典圆叠黑" pitchFamily="49" charset="-122"/>
              </a:rPr>
              <a:t>课堂练习一</a:t>
            </a:r>
          </a:p>
        </p:txBody>
      </p:sp>
    </p:spTree>
    <p:extLst>
      <p:ext uri="{BB962C8B-B14F-4D97-AF65-F5344CB8AC3E}">
        <p14:creationId xmlns:p14="http://schemas.microsoft.com/office/powerpoint/2010/main" val="838997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79613" y="3933825"/>
            <a:ext cx="57610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经典行书简" pitchFamily="49" charset="-122"/>
              </a:rPr>
              <a:t>炙手可热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3568" y="1052736"/>
            <a:ext cx="7924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形容人很有权势</a:t>
            </a:r>
            <a:r>
              <a:rPr kumimoji="1"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,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含贬义。媒体扩大其使用范围，形容一切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方正大黑简体" pitchFamily="2" charset="-122"/>
              </a:rPr>
              <a:t>“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吃香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方正大黑简体" pitchFamily="2" charset="-122"/>
              </a:rPr>
              <a:t>”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2" charset="-122"/>
                <a:ea typeface="方正大黑简体" pitchFamily="2" charset="-122"/>
              </a:rPr>
              <a:t>的事物，完全背离其本义。 </a:t>
            </a:r>
          </a:p>
        </p:txBody>
      </p:sp>
    </p:spTree>
    <p:extLst>
      <p:ext uri="{BB962C8B-B14F-4D97-AF65-F5344CB8AC3E}">
        <p14:creationId xmlns:p14="http://schemas.microsoft.com/office/powerpoint/2010/main" val="9627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339975" y="4221163"/>
            <a:ext cx="43100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6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首当其冲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11188" y="1268413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首先受到攻击，一般作谓语。常被人误用为定语，代替“首先”。 </a:t>
            </a:r>
          </a:p>
        </p:txBody>
      </p:sp>
    </p:spTree>
    <p:extLst>
      <p:ext uri="{BB962C8B-B14F-4D97-AF65-F5344CB8AC3E}">
        <p14:creationId xmlns:p14="http://schemas.microsoft.com/office/powerpoint/2010/main" val="523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2051050" y="2576513"/>
            <a:ext cx="5329238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隶书" pitchFamily="49" charset="-122"/>
                <a:ea typeface="隶书" pitchFamily="49" charset="-122"/>
              </a:rPr>
              <a:t>望文生义   用错对象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隶书" pitchFamily="49" charset="-122"/>
                <a:ea typeface="隶书" pitchFamily="49" charset="-122"/>
              </a:rPr>
              <a:t>褒贬失当   谦敬错位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隶书" pitchFamily="49" charset="-122"/>
                <a:ea typeface="隶书" pitchFamily="49" charset="-122"/>
              </a:rPr>
              <a:t>重复赘余   不分轻重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隶书" pitchFamily="49" charset="-122"/>
                <a:ea typeface="隶书" pitchFamily="49" charset="-122"/>
              </a:rPr>
              <a:t>搭配不当   不合逻辑</a:t>
            </a:r>
          </a:p>
        </p:txBody>
      </p:sp>
      <p:sp>
        <p:nvSpPr>
          <p:cNvPr id="141318" name="WordArt 6"/>
          <p:cNvSpPr>
            <a:spLocks noChangeArrowheads="1" noChangeShapeType="1" noTextEdit="1"/>
          </p:cNvSpPr>
          <p:nvPr/>
        </p:nvSpPr>
        <p:spPr bwMode="auto">
          <a:xfrm>
            <a:off x="1835696" y="2204864"/>
            <a:ext cx="5334000" cy="29241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6000" b="1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华文隶书"/>
                <a:ea typeface="华文隶书"/>
              </a:rPr>
              <a:t>成语误用类型</a:t>
            </a:r>
          </a:p>
          <a:p>
            <a:pPr algn="ctr"/>
            <a:endParaRPr lang="zh-CN" altLang="en-US" sz="6000" b="1" kern="10" dirty="0">
              <a:ln w="12700">
                <a:solidFill>
                  <a:srgbClr val="FF0000"/>
                </a:solidFill>
                <a:round/>
                <a:headEnd/>
                <a:tailEnd/>
              </a:ln>
              <a:solidFill>
                <a:srgbClr val="FF00FF"/>
              </a:solidFill>
              <a:latin typeface="华文隶书"/>
              <a:ea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327006545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835150" y="3429000"/>
            <a:ext cx="48593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000" b="1" dirty="0">
                <a:solidFill>
                  <a:srgbClr val="FF0000"/>
                </a:solidFill>
                <a:latin typeface="Times New Roman" pitchFamily="18" charset="0"/>
                <a:ea typeface="经典综艺体简" pitchFamily="49" charset="-122"/>
              </a:rPr>
              <a:t>一言九鼎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55650" y="908050"/>
            <a:ext cx="8077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说话有份量。不能表示守信用，也不能用于</a:t>
            </a:r>
            <a:r>
              <a:rPr kumimoji="1"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自己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15737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95513" y="908050"/>
            <a:ext cx="4318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不孚众望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39552" y="2971800"/>
            <a:ext cx="845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 b="1" dirty="0">
                <a:solidFill>
                  <a:srgbClr val="09A11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未符合大家的期望，贬义。这个成语常被混用。 </a:t>
            </a:r>
          </a:p>
        </p:txBody>
      </p:sp>
    </p:spTree>
    <p:extLst>
      <p:ext uri="{BB962C8B-B14F-4D97-AF65-F5344CB8AC3E}">
        <p14:creationId xmlns:p14="http://schemas.microsoft.com/office/powerpoint/2010/main" val="30843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331640" y="838200"/>
            <a:ext cx="80772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7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不可理喻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" y="2971800"/>
            <a:ext cx="8915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>
                <a:solidFill>
                  <a:srgbClr val="09A110"/>
                </a:solidFill>
                <a:latin typeface="黑体" pitchFamily="2" charset="-122"/>
                <a:ea typeface="黑体" pitchFamily="2" charset="-122"/>
              </a:rPr>
              <a:t>不能用道理使之明白，形容态度蛮横或</a:t>
            </a:r>
            <a:r>
              <a:rPr kumimoji="1" lang="zh-CN" altLang="en-US" sz="4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愚昧</a:t>
            </a:r>
            <a:r>
              <a:rPr kumimoji="1" lang="zh-CN" altLang="en-US" sz="4400" b="1" dirty="0">
                <a:solidFill>
                  <a:srgbClr val="09A110"/>
                </a:solidFill>
                <a:latin typeface="黑体" pitchFamily="2" charset="-122"/>
                <a:ea typeface="黑体" pitchFamily="2" charset="-122"/>
              </a:rPr>
              <a:t>无知。容易误解为不可理解。 </a:t>
            </a:r>
          </a:p>
        </p:txBody>
      </p:sp>
    </p:spTree>
    <p:extLst>
      <p:ext uri="{BB962C8B-B14F-4D97-AF65-F5344CB8AC3E}">
        <p14:creationId xmlns:p14="http://schemas.microsoft.com/office/powerpoint/2010/main" val="22776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28991" y="551795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000" b="1" dirty="0">
                <a:solidFill>
                  <a:srgbClr val="1115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文不加点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55650" y="2565400"/>
            <a:ext cx="7924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写文章一气呵成，不须删改。</a:t>
            </a:r>
            <a:endParaRPr kumimoji="1"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1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763713" y="836613"/>
            <a:ext cx="80010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7200" b="1">
                <a:solidFill>
                  <a:srgbClr val="FF0000"/>
                </a:solidFill>
                <a:latin typeface="Times New Roman" pitchFamily="18" charset="0"/>
                <a:ea typeface="经典综艺体简" pitchFamily="49" charset="-122"/>
              </a:rPr>
              <a:t>良</a:t>
            </a:r>
            <a:r>
              <a:rPr kumimoji="1" lang="zh-CN" altLang="en-US" sz="7200" b="1">
                <a:solidFill>
                  <a:srgbClr val="1115B5"/>
                </a:solidFill>
                <a:latin typeface="Times New Roman" pitchFamily="18" charset="0"/>
                <a:ea typeface="经典综艺体简" pitchFamily="49" charset="-122"/>
              </a:rPr>
              <a:t>莠不齐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2667000"/>
            <a:ext cx="862491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一群人中有好有坏，侧重于</a:t>
            </a:r>
            <a:r>
              <a:rPr kumimoji="1"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品质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。不用于水平、成绩等。 </a:t>
            </a:r>
          </a:p>
        </p:txBody>
      </p:sp>
    </p:spTree>
    <p:extLst>
      <p:ext uri="{BB962C8B-B14F-4D97-AF65-F5344CB8AC3E}">
        <p14:creationId xmlns:p14="http://schemas.microsoft.com/office/powerpoint/2010/main" val="80552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15616" y="836712"/>
            <a:ext cx="85344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明日</a:t>
            </a:r>
            <a:r>
              <a:rPr kumimoji="1" lang="zh-CN" altLang="en-US" sz="9600" b="1" dirty="0">
                <a:solidFill>
                  <a:srgbClr val="CC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黄花</a:t>
            </a:r>
            <a:r>
              <a:rPr kumimoji="1" lang="zh-CN" altLang="en-US" sz="10600" b="1" dirty="0">
                <a:solidFill>
                  <a:srgbClr val="CC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00034" y="3214686"/>
            <a:ext cx="820896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过时</a:t>
            </a:r>
            <a:r>
              <a:rPr kumimoji="1" lang="zh-CN" alt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的新闻报道或事物。</a:t>
            </a:r>
          </a:p>
        </p:txBody>
      </p:sp>
    </p:spTree>
    <p:extLst>
      <p:ext uri="{BB962C8B-B14F-4D97-AF65-F5344CB8AC3E}">
        <p14:creationId xmlns:p14="http://schemas.microsoft.com/office/powerpoint/2010/main" val="26471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68538" y="981075"/>
            <a:ext cx="4392612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不胫而</a:t>
            </a:r>
            <a:r>
              <a:rPr kumimoji="1" lang="zh-CN" altLang="en-US" sz="11700">
                <a:latin typeface="Times New Roman" pitchFamily="18" charset="0"/>
                <a:ea typeface="文鼎广告体繁" pitchFamily="49" charset="-122"/>
              </a:rPr>
              <a:t>走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692275" y="3141663"/>
            <a:ext cx="6480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消息</a:t>
            </a:r>
            <a:r>
              <a:rPr kumimoji="1" lang="zh-CN" altLang="en-US" sz="4800" b="1">
                <a:solidFill>
                  <a:srgbClr val="1115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传得很快</a:t>
            </a:r>
            <a:r>
              <a:rPr kumimoji="1" lang="en-US" altLang="zh-CN" sz="4800" b="1">
                <a:solidFill>
                  <a:srgbClr val="1115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39838" y="5003800"/>
            <a:ext cx="59522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1115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表示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东西丢失</a:t>
            </a:r>
            <a:r>
              <a:rPr kumimoji="1" lang="zh-CN" altLang="en-US" sz="3200" b="1" dirty="0">
                <a:solidFill>
                  <a:srgbClr val="1115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用”不翼而飞”。</a:t>
            </a:r>
          </a:p>
        </p:txBody>
      </p:sp>
    </p:spTree>
    <p:extLst>
      <p:ext uri="{BB962C8B-B14F-4D97-AF65-F5344CB8AC3E}">
        <p14:creationId xmlns:p14="http://schemas.microsoft.com/office/powerpoint/2010/main" val="13901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27088" y="476250"/>
            <a:ext cx="72390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相濡以沫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27088" y="2060848"/>
            <a:ext cx="79248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患难中互相</a:t>
            </a:r>
            <a:r>
              <a:rPr kumimoji="1" lang="zh-CN" altLang="en-US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救助</a:t>
            </a:r>
            <a:r>
              <a:rPr kumimoji="1" lang="zh-CN" altLang="en-US" sz="6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kumimoji="1" lang="en-US" altLang="zh-CN" sz="6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6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4138339"/>
            <a:ext cx="8417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而“相依为命”只有互相</a:t>
            </a:r>
            <a:r>
              <a:rPr kumimoji="1" lang="zh-CN" altLang="en-US" sz="4000" b="1" dirty="0">
                <a:solidFill>
                  <a:srgbClr val="92D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依靠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的意思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7160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8305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9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 sz="9600" b="1">
                <a:solidFill>
                  <a:srgbClr val="FF0000"/>
                </a:solidFill>
                <a:latin typeface="Times New Roman" pitchFamily="18" charset="0"/>
              </a:rPr>
              <a:t>不足为训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81000" y="2743200"/>
            <a:ext cx="80010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6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不值得作为</a:t>
            </a:r>
            <a:r>
              <a:rPr kumimoji="1" lang="zh-CN" altLang="en-US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准则</a:t>
            </a:r>
            <a:r>
              <a:rPr kumimoji="1" lang="zh-CN" altLang="en-US" sz="6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，与教训无关。</a:t>
            </a:r>
            <a:endParaRPr kumimoji="1"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1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47664" y="3429000"/>
            <a:ext cx="7134225" cy="18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9600" b="1" dirty="0">
                <a:solidFill>
                  <a:srgbClr val="0000FF"/>
                </a:solidFill>
                <a:latin typeface="宋体" pitchFamily="2" charset="-122"/>
              </a:rPr>
              <a:t>安土</a:t>
            </a:r>
            <a:r>
              <a:rPr kumimoji="1" lang="zh-CN" altLang="en-US" sz="11700" dirty="0">
                <a:solidFill>
                  <a:srgbClr val="0000FF"/>
                </a:solidFill>
                <a:latin typeface="经典综艺体简" pitchFamily="49" charset="-122"/>
                <a:ea typeface="经典综艺体简" pitchFamily="49" charset="-122"/>
              </a:rPr>
              <a:t>重</a:t>
            </a:r>
            <a:r>
              <a:rPr kumimoji="1" lang="zh-CN" altLang="en-US" sz="9600" b="1" dirty="0">
                <a:solidFill>
                  <a:srgbClr val="0000FF"/>
                </a:solidFill>
                <a:latin typeface="宋体" pitchFamily="2" charset="-122"/>
              </a:rPr>
              <a:t>迁</a:t>
            </a:r>
            <a:r>
              <a:rPr kumimoji="1" lang="zh-CN" altLang="en-US" sz="96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8641208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4000" b="1" dirty="0">
                <a:latin typeface="黑体" pitchFamily="2" charset="-122"/>
                <a:ea typeface="黑体" pitchFamily="2" charset="-122"/>
              </a:rPr>
              <a:t>重迁，把搬迁看得很重。在家乡住惯了，不愿轻易迁移。形容留恋故土。 </a:t>
            </a:r>
          </a:p>
        </p:txBody>
      </p:sp>
    </p:spTree>
    <p:extLst>
      <p:ext uri="{BB962C8B-B14F-4D97-AF65-F5344CB8AC3E}">
        <p14:creationId xmlns:p14="http://schemas.microsoft.com/office/powerpoint/2010/main" val="1494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2976" y="6143644"/>
            <a:ext cx="8286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形容欲望象深谷一样，很难填满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指贪心重，没法满足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928670"/>
            <a:ext cx="8229600" cy="70167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判断下列句中成语运用是否正确。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600200"/>
            <a:ext cx="8713787" cy="52578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000" b="1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这幅画虽然构思新奇，但是色调太暗，我的态度是</a:t>
            </a:r>
            <a:r>
              <a:rPr lang="zh-CN" altLang="en-US" sz="3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不赞一词</a:t>
            </a:r>
            <a:r>
              <a:rPr lang="zh-CN" altLang="en-US" sz="3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000" b="1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我本来对那里的情况不熟悉，你却硬要派我去，这不是</a:t>
            </a:r>
            <a:r>
              <a:rPr lang="zh-CN" altLang="en-US" sz="3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差强人意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吗？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000" b="1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从我国目前的实际情况看，</a:t>
            </a:r>
            <a:r>
              <a:rPr lang="zh-CN" altLang="en-US" sz="30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高薪</a:t>
            </a:r>
            <a:r>
              <a:rPr lang="zh-CN" altLang="en-US" sz="30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不一定能收到</a:t>
            </a:r>
            <a:r>
              <a:rPr lang="zh-CN" altLang="en-US" sz="30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养廉</a:t>
            </a:r>
            <a:r>
              <a:rPr lang="zh-CN" altLang="en-US" sz="30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的效果，因为贪官污吏本来就是</a:t>
            </a:r>
            <a:r>
              <a:rPr lang="zh-CN" altLang="en-US" sz="3000" b="1" i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欲壑难填</a:t>
            </a:r>
            <a:r>
              <a:rPr lang="zh-CN" altLang="en-US" sz="3000" b="1" dirty="0">
                <a:latin typeface="黑体" pitchFamily="2" charset="-122"/>
                <a:ea typeface="黑体" pitchFamily="2" charset="-122"/>
              </a:rPr>
              <a:t>，并不是因为收入维持不了生计才搞腐败的。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  <a:buNone/>
            </a:pPr>
            <a:endParaRPr lang="zh-CN" altLang="en-US" sz="30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30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356" name="WordArt 4"/>
          <p:cNvSpPr>
            <a:spLocks noChangeArrowheads="1" noChangeShapeType="1" noTextEdit="1"/>
          </p:cNvSpPr>
          <p:nvPr/>
        </p:nvSpPr>
        <p:spPr bwMode="auto">
          <a:xfrm>
            <a:off x="214282" y="214290"/>
            <a:ext cx="5111750" cy="5032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5400" b="1" kern="10" dirty="0">
                <a:ln w="9525">
                  <a:round/>
                  <a:headEnd/>
                  <a:tailEnd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一</a:t>
            </a:r>
            <a:r>
              <a:rPr lang="en-US" altLang="zh-CN" sz="5400" b="1" kern="10" dirty="0">
                <a:ln w="9525">
                  <a:round/>
                  <a:headEnd/>
                  <a:tailEnd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</a:t>
            </a:r>
            <a:r>
              <a:rPr lang="zh-CN" altLang="en-US" sz="5400" b="1" kern="10" dirty="0">
                <a:ln w="9525">
                  <a:round/>
                  <a:headEnd/>
                  <a:tailEnd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望文生义</a:t>
            </a:r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3167336" y="2143116"/>
            <a:ext cx="5976664" cy="936178"/>
          </a:xfrm>
          <a:prstGeom prst="wedgeRectCallout">
            <a:avLst>
              <a:gd name="adj1" fmla="val -66726"/>
              <a:gd name="adj2" fmla="val -406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800000"/>
                </a:solidFill>
                <a:ea typeface="黑体" pitchFamily="2" charset="-122"/>
              </a:rPr>
              <a:t>指</a:t>
            </a:r>
            <a:r>
              <a:rPr lang="zh-CN" altLang="en-US" sz="2400" b="1" dirty="0">
                <a:solidFill>
                  <a:srgbClr val="800000"/>
                </a:solidFill>
                <a:ea typeface="黑体" pitchFamily="2" charset="-122"/>
              </a:rPr>
              <a:t>文章写得好，别人不能再添一句话。赞：添加。例句误将“赞”理解为“赞扬”。</a:t>
            </a:r>
          </a:p>
          <a:p>
            <a:pPr algn="ctr"/>
            <a:endParaRPr lang="en-US" altLang="zh-CN" sz="2400" dirty="0">
              <a:solidFill>
                <a:srgbClr val="800000"/>
              </a:solidFill>
              <a:ea typeface="黑体" pitchFamily="2" charset="-122"/>
            </a:endParaRPr>
          </a:p>
        </p:txBody>
      </p:sp>
      <p:sp>
        <p:nvSpPr>
          <p:cNvPr id="100360" name="AutoShape 8"/>
          <p:cNvSpPr>
            <a:spLocks noChangeArrowheads="1"/>
          </p:cNvSpPr>
          <p:nvPr/>
        </p:nvSpPr>
        <p:spPr bwMode="auto">
          <a:xfrm>
            <a:off x="3671887" y="3429000"/>
            <a:ext cx="5472113" cy="1728787"/>
          </a:xfrm>
          <a:prstGeom prst="wedgeRectCallout">
            <a:avLst>
              <a:gd name="adj1" fmla="val -68156"/>
              <a:gd name="adj2" fmla="val -2536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ea typeface="黑体" pitchFamily="2" charset="-122"/>
              </a:rPr>
              <a:t>差强人意：</a:t>
            </a:r>
            <a:r>
              <a:rPr lang="zh-CN" altLang="en-US" sz="2400" b="1">
                <a:solidFill>
                  <a:srgbClr val="800000"/>
                </a:solidFill>
                <a:ea typeface="黑体" pitchFamily="2" charset="-122"/>
              </a:rPr>
              <a:t>尚能振奋精神，现多用以表示大体上还能令人满意。差：稍微，略为。强：振奋。例句误把“差”理解为否定副词“不”。</a:t>
            </a:r>
          </a:p>
          <a:p>
            <a:pPr algn="ctr"/>
            <a:endParaRPr lang="en-US" altLang="zh-CN" sz="2400" b="1">
              <a:solidFill>
                <a:srgbClr val="800000"/>
              </a:solidFill>
              <a:ea typeface="黑体" pitchFamily="2" charset="-122"/>
            </a:endParaRPr>
          </a:p>
        </p:txBody>
      </p:sp>
      <p:sp>
        <p:nvSpPr>
          <p:cNvPr id="100361" name="Freeform 9"/>
          <p:cNvSpPr>
            <a:spLocks/>
          </p:cNvSpPr>
          <p:nvPr/>
        </p:nvSpPr>
        <p:spPr bwMode="auto">
          <a:xfrm>
            <a:off x="0" y="4143380"/>
            <a:ext cx="1884362" cy="757238"/>
          </a:xfrm>
          <a:custGeom>
            <a:avLst/>
            <a:gdLst>
              <a:gd name="T0" fmla="*/ 53 w 1187"/>
              <a:gd name="T1" fmla="*/ 136 h 477"/>
              <a:gd name="T2" fmla="*/ 189 w 1187"/>
              <a:gd name="T3" fmla="*/ 454 h 477"/>
              <a:gd name="T4" fmla="*/ 1187 w 1187"/>
              <a:gd name="T5" fmla="*/ 0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7" h="477">
                <a:moveTo>
                  <a:pt x="53" y="136"/>
                </a:moveTo>
                <a:cubicBezTo>
                  <a:pt x="26" y="306"/>
                  <a:pt x="0" y="477"/>
                  <a:pt x="189" y="454"/>
                </a:cubicBezTo>
                <a:cubicBezTo>
                  <a:pt x="378" y="431"/>
                  <a:pt x="1021" y="76"/>
                  <a:pt x="1187" y="0"/>
                </a:cubicBezTo>
              </a:path>
            </a:pathLst>
          </a:cu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1862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0359" grpId="0" animBg="1"/>
      <p:bldP spid="100359" grpId="1" animBg="1"/>
      <p:bldP spid="100360" grpId="0" animBg="1"/>
      <p:bldP spid="100360" grpId="1" animBg="1"/>
      <p:bldP spid="10036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08175" y="1268413"/>
            <a:ext cx="453707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7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不刊之论 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84213" y="3213100"/>
            <a:ext cx="77771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形容</a:t>
            </a:r>
            <a:r>
              <a:rPr kumimoji="1" lang="zh-CN" alt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不可改</a:t>
            </a:r>
            <a:r>
              <a:rPr kumimoji="1" lang="zh-CN" alt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动或不可磨灭的言论。</a:t>
            </a:r>
            <a:r>
              <a:rPr kumimoji="1" lang="zh-CN" alt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29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475656" y="765175"/>
            <a:ext cx="60483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方兴未艾</a:t>
            </a:r>
            <a:r>
              <a:rPr kumimoji="1" lang="zh-CN" alt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68313" y="2852738"/>
            <a:ext cx="8280400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4400" b="1">
                <a:solidFill>
                  <a:srgbClr val="1115B5"/>
                </a:solidFill>
                <a:latin typeface="宋体" pitchFamily="2" charset="-122"/>
              </a:rPr>
              <a:t>事物正在发展，没有停止。多形容形势或事物正在蓬勃发展。</a:t>
            </a:r>
            <a:r>
              <a:rPr kumimoji="1" lang="zh-CN" altLang="en-US" sz="4400" b="1">
                <a:solidFill>
                  <a:srgbClr val="1115B5"/>
                </a:solidFill>
                <a:latin typeface="Times New Roman" pitchFamily="18" charset="0"/>
              </a:rPr>
              <a:t> </a:t>
            </a:r>
            <a:br>
              <a:rPr kumimoji="1" lang="zh-CN" altLang="en-US" sz="4400" b="1">
                <a:solidFill>
                  <a:srgbClr val="1115B5"/>
                </a:solidFill>
                <a:latin typeface="Times New Roman" pitchFamily="18" charset="0"/>
              </a:rPr>
            </a:br>
            <a:r>
              <a:rPr kumimoji="1" lang="zh-CN" altLang="en-US" sz="4400" b="1">
                <a:solidFill>
                  <a:srgbClr val="1115B5"/>
                </a:solidFill>
                <a:latin typeface="Times New Roman" pitchFamily="18" charset="0"/>
              </a:rPr>
              <a:t/>
            </a:r>
            <a:br>
              <a:rPr kumimoji="1" lang="zh-CN" altLang="en-US" sz="4400" b="1">
                <a:solidFill>
                  <a:srgbClr val="1115B5"/>
                </a:solidFill>
                <a:latin typeface="Times New Roman" pitchFamily="18" charset="0"/>
              </a:rPr>
            </a:br>
            <a:endParaRPr kumimoji="1" lang="zh-CN" altLang="en-US" sz="4400" b="1">
              <a:solidFill>
                <a:srgbClr val="1115B5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403350" y="1916113"/>
            <a:ext cx="6400800" cy="2273300"/>
          </a:xfrm>
        </p:spPr>
        <p:txBody>
          <a:bodyPr/>
          <a:lstStyle/>
          <a:p>
            <a:r>
              <a:rPr lang="zh-CN" altLang="en-US" sz="8800">
                <a:solidFill>
                  <a:srgbClr val="000099"/>
                </a:solidFill>
                <a:ea typeface="经典圆叠黑" pitchFamily="49" charset="-122"/>
              </a:rPr>
              <a:t>课堂练习二</a:t>
            </a:r>
          </a:p>
        </p:txBody>
      </p:sp>
    </p:spTree>
    <p:extLst>
      <p:ext uri="{BB962C8B-B14F-4D97-AF65-F5344CB8AC3E}">
        <p14:creationId xmlns:p14="http://schemas.microsoft.com/office/powerpoint/2010/main" val="1090480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250825" y="188913"/>
            <a:ext cx="86423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下列加点词语使用正确的一项是：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在人民群众的利益受到危害的紧要关头，有极少数干部，或无动于衷，或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畏葸不前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，其所作所为，与共产党员、人民公仆的身份极不相称。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这次商品博览会，聚集了全国各地各种各样的新产品，真可谓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浩如烟海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，应有尽有。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C.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两位阔别多年的老友意外地在一条小巷里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狭路相逢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，两人又是握手又是拥抱，别提多高兴了。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D.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数学老师告诫大家说：</a:t>
            </a:r>
            <a:r>
              <a:rPr lang="zh-CN" altLang="en-US" sz="2400">
                <a:latin typeface="Arial"/>
                <a:ea typeface="黑体" pitchFamily="2" charset="-122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不要把所有的鸡蛋放进一个篮子里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，解题时应多想几种方法。</a:t>
            </a:r>
            <a:r>
              <a:rPr lang="zh-CN" altLang="en-US" sz="2400">
                <a:latin typeface="Arial"/>
                <a:ea typeface="黑体" pitchFamily="2" charset="-122"/>
              </a:rPr>
              <a:t>”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268413" y="4432300"/>
            <a:ext cx="8785225" cy="2109788"/>
          </a:xfrm>
          <a:prstGeom prst="rect">
            <a:avLst/>
          </a:prstGeom>
          <a:solidFill>
            <a:srgbClr val="FFCC00">
              <a:alpha val="41000"/>
            </a:srgbClr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浩如烟海：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形容文献、资料等非常丰富。此处用错了对象。</a:t>
            </a:r>
          </a:p>
          <a:p>
            <a:pPr>
              <a:lnSpc>
                <a:spcPct val="110000"/>
              </a:lnSpc>
              <a:tabLst>
                <a:tab pos="228600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狭路相逢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在很窄的路上遇见了，不容易让开。指仇人相遇，难以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相容。</a:t>
            </a:r>
            <a:endParaRPr lang="zh-CN" altLang="en-US" sz="24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  <a:tabLst>
                <a:tab pos="228600" algn="l"/>
              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Arial"/>
                <a:ea typeface="黑体" pitchFamily="2" charset="-122"/>
              </a:rPr>
              <a:t>3.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不要把鸡蛋放进一个篮子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告诫人们进行经济活动等时不要孤注一掷，要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多留几条后路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。此处可用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不要在一棵树上吊死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64868" name="Freeform 4"/>
          <p:cNvSpPr>
            <a:spLocks/>
          </p:cNvSpPr>
          <p:nvPr/>
        </p:nvSpPr>
        <p:spPr bwMode="auto">
          <a:xfrm>
            <a:off x="107950" y="476250"/>
            <a:ext cx="2016125" cy="804863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nimBg="1"/>
      <p:bldP spid="16486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395288" y="333375"/>
            <a:ext cx="8497887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、下列加点词语使用正确的一项是：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这则笑话因为对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漠不关心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人民疾苦的官员讽刺得很有力量，在民间流传很广，影响极大。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这篇文章未必有什么值得大家反复推敲的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微言大义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C.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这次举行法律知识考试，有些人竟对</a:t>
            </a:r>
            <a:r>
              <a:rPr lang="zh-CN" altLang="en-US" sz="2400">
                <a:latin typeface="Arial"/>
                <a:ea typeface="黑体" pitchFamily="2" charset="-122"/>
              </a:rPr>
              <a:t>“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法人</a:t>
            </a:r>
            <a:r>
              <a:rPr lang="zh-CN" altLang="en-US" sz="2400">
                <a:latin typeface="Arial"/>
                <a:ea typeface="黑体" pitchFamily="2" charset="-122"/>
              </a:rPr>
              <a:t>”“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行政处罚</a:t>
            </a:r>
            <a:r>
              <a:rPr lang="zh-CN" altLang="en-US" sz="2400">
                <a:latin typeface="Arial"/>
                <a:ea typeface="黑体" pitchFamily="2" charset="-122"/>
              </a:rPr>
              <a:t>”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等法律基本知识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素昧平生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D. 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他的父亲整天沉湎于麻将当中，他对父亲真有一种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恨铁不成钢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之感。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385388" y="4005064"/>
            <a:ext cx="8424862" cy="2324100"/>
          </a:xfrm>
          <a:prstGeom prst="rect">
            <a:avLst/>
          </a:prstGeom>
          <a:solidFill>
            <a:srgbClr val="FFCC00">
              <a:alpha val="41000"/>
            </a:srgbClr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buFontTx/>
              <a:buAutoNum type="arabicPeriod"/>
              <a:tabLst>
                <a:tab pos="228600" algn="l"/>
              </a:tabLst>
            </a:pPr>
            <a:r>
              <a:rPr lang="en-US" altLang="zh-CN" sz="28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漠不关心</a:t>
            </a:r>
            <a:r>
              <a:rPr lang="zh-CN" altLang="en-US" sz="28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不能带宾语</a:t>
            </a:r>
            <a:r>
              <a:rPr lang="zh-CN" altLang="en-US" sz="28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人民疾苦</a:t>
            </a:r>
            <a:r>
              <a:rPr lang="zh-CN" altLang="en-US" sz="28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3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素昧平生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与人从未见过面。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不指事物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3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恨铁不成钢：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恨某人不争气、不成材。多用于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对学生或子女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，有时也用于对下属或公众人物。</a:t>
            </a:r>
          </a:p>
        </p:txBody>
      </p:sp>
      <p:sp>
        <p:nvSpPr>
          <p:cNvPr id="165892" name="Freeform 4"/>
          <p:cNvSpPr>
            <a:spLocks/>
          </p:cNvSpPr>
          <p:nvPr/>
        </p:nvSpPr>
        <p:spPr bwMode="auto">
          <a:xfrm>
            <a:off x="323850" y="1268413"/>
            <a:ext cx="1368425" cy="804862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4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nimBg="1"/>
      <p:bldP spid="16589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261127" y="280218"/>
            <a:ext cx="864235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、下列加点词语使用正确的一项是：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他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妄自菲薄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别人，在班里很孤立，大家都认为他是一个自负的人。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B.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陈寅恪先生上课时旁征博引，还不时夹着所引史料的数种语言文字，这使得外语尚未过关、文史基础知识贫乏的学生，简直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不知所云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C.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一美国男子在中国多次撒野动粗，近日在公交车上将女司机打得鲜血直流。对这种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不可思议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的洋流氓，必须依照中国法律严惩不贷。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D.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日本首相于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21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日突然参拜了供奉包括二战甲级战犯牌位在内的靖国神社，他这一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恣意妄为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的举动再次激怒了亚洲的国家和人民。 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198183" y="4509120"/>
            <a:ext cx="8838313" cy="1708150"/>
          </a:xfrm>
          <a:prstGeom prst="rect">
            <a:avLst/>
          </a:prstGeom>
          <a:solidFill>
            <a:srgbClr val="FFCC00">
              <a:alpha val="41000"/>
            </a:srgbClr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妄自菲薄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不能带宾语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b="1" dirty="0" smtClean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不知所云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指说话人语言紊乱空洞。此句指听话人听不懂，错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不可思议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神秘奥妙，不可理解。这里形容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撒野动粗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，有愚昧或态度蛮横之意，应该用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不可理喻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66916" name="Freeform 4"/>
          <p:cNvSpPr>
            <a:spLocks/>
          </p:cNvSpPr>
          <p:nvPr/>
        </p:nvSpPr>
        <p:spPr bwMode="auto">
          <a:xfrm>
            <a:off x="107950" y="3500438"/>
            <a:ext cx="2016125" cy="804862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5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nimBg="1"/>
      <p:bldP spid="16691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250825" y="-23267"/>
            <a:ext cx="86407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、下列加点词语使用正确的一项是：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．这件事对我无异于晴空霹雳，如同一块珍藏多年价值连城的璧玉，顷刻间变成一块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一文不名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的瓦片。 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．这所学校向家长发了一封关于收取学费的公开信，既言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切实减轻群众负担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，可实际收费额却步步攀升，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首鼠两端，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堪称奇闻。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．人世五年后，食品、纺织、服装、建筑、金融及其他服务业就业机会将平均增加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30%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；届时，熟悉世贸组织规则、适应国际竞争的外语人才、复合型人才将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炙手可热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  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．舞蹈家在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梁祝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化蝶一场中，翩翩起舞，轻盈飘逸，把观众带进了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飘飘欲仙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的境界。 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107950" y="3997083"/>
            <a:ext cx="8856663" cy="2886559"/>
          </a:xfrm>
          <a:prstGeom prst="rect">
            <a:avLst/>
          </a:prstGeom>
          <a:solidFill>
            <a:srgbClr val="FFCC00">
              <a:alpha val="41000"/>
            </a:srgbClr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10000"/>
              </a:lnSpc>
              <a:tabLst>
                <a:tab pos="2286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一文不名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应改为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一文不值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名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是占有的意思，形容人极贫困。 </a:t>
            </a:r>
            <a:endParaRPr lang="en-US" altLang="zh-CN" sz="2400" b="1" dirty="0" smtClean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tabLst>
                <a:tab pos="228600" algn="l"/>
              </a:tabLst>
            </a:pPr>
            <a:r>
              <a:rPr lang="zh-CN" altLang="en-US" sz="2400" b="1" dirty="0" smtClean="0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首鼠两端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是指犹豫观望，迟疑不决，而不是自相矛盾</a:t>
            </a:r>
            <a:r>
              <a:rPr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的意思。</a:t>
            </a:r>
            <a:r>
              <a:rPr lang="zh-CN" altLang="en-US" sz="2400" b="1" dirty="0" smtClean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飘飘欲仙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多指人的感受轻松爽快。亦形容诗文、书法等的情致轻快飘逸。 </a:t>
            </a:r>
          </a:p>
          <a:p>
            <a:pPr marL="342900" indent="-342900">
              <a:lnSpc>
                <a:spcPct val="110000"/>
              </a:lnSpc>
              <a:tabLst>
                <a:tab pos="228600" algn="l"/>
              </a:tabLst>
            </a:pP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炙手可热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比喻权贵气焰很盛，含贬义，句中可改为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非常抢手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供不应求</a:t>
            </a:r>
            <a:r>
              <a:rPr lang="zh-CN" altLang="en-US" sz="24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等。</a:t>
            </a:r>
          </a:p>
        </p:txBody>
      </p:sp>
      <p:sp>
        <p:nvSpPr>
          <p:cNvPr id="167940" name="Freeform 4"/>
          <p:cNvSpPr>
            <a:spLocks/>
          </p:cNvSpPr>
          <p:nvPr/>
        </p:nvSpPr>
        <p:spPr bwMode="auto">
          <a:xfrm>
            <a:off x="107950" y="3141663"/>
            <a:ext cx="2016125" cy="804862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8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nimBg="1"/>
      <p:bldP spid="16794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323850" y="188640"/>
            <a:ext cx="8642350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、下列各句中加点熟语使用不正确的一项是：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Arial"/>
                <a:ea typeface="黑体" pitchFamily="2" charset="-122"/>
              </a:rPr>
              <a:t>  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A.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 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京城百姓拜年短信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唱主角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 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一小时内就发送一千万条。</a:t>
            </a:r>
            <a:br>
              <a:rPr lang="zh-CN" altLang="en-US" sz="24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2400" b="1" dirty="0">
                <a:latin typeface="Arial"/>
                <a:ea typeface="黑体" pitchFamily="2" charset="-122"/>
              </a:rPr>
              <a:t>  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B.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 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就业问题时常困扰着大家。没工作的人找工作，有工作的人又存在着随时被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炒鱿鱼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的危险。</a:t>
            </a:r>
            <a:br>
              <a:rPr lang="zh-CN" altLang="en-US" sz="24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2400" b="1" dirty="0">
                <a:latin typeface="Arial"/>
                <a:ea typeface="黑体" pitchFamily="2" charset="-122"/>
              </a:rPr>
              <a:t>  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C.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 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因为资金紧缺的原因，将于今日开幕的第六届长春电影节走到了一个骑虎难下的境地。虽然开幕式闭幕式请来了不少港台明星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撑场面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，但真正唱主角的电影人却寥寥无几。</a:t>
            </a:r>
            <a:br>
              <a:rPr lang="zh-CN" altLang="en-US" sz="24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2400" b="1" dirty="0">
                <a:latin typeface="Arial"/>
                <a:ea typeface="黑体" pitchFamily="2" charset="-122"/>
              </a:rPr>
              <a:t>  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D.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头一两天我老在后悔，放着明媚秀丽的桂林不玩，偏偏跑到这来活受罪，真是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吃不了兜着走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！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250825" y="4303713"/>
            <a:ext cx="8713788" cy="2382837"/>
          </a:xfrm>
          <a:prstGeom prst="rect">
            <a:avLst/>
          </a:prstGeom>
          <a:solidFill>
            <a:srgbClr val="FFCC00">
              <a:alpha val="41000"/>
            </a:srgbClr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lnSpc>
                <a:spcPct val="110000"/>
              </a:lnSpc>
              <a:tabLst>
                <a:tab pos="228600" algn="l"/>
              </a:tabLst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吃不了兜着走：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比喻某人行为造成了很严重的后果。可用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吃错药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：比喻说话办事有违常理。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唱主角：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比喻担负主要任务或在某方面起主导作用。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炒鱿鱼：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鱿鱼一炒就卷起来，像是卷铺盖，比喻解雇、撤职。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撑场面：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指维护表面的排场；维护体面。 </a:t>
            </a:r>
          </a:p>
        </p:txBody>
      </p:sp>
      <p:sp>
        <p:nvSpPr>
          <p:cNvPr id="168964" name="Freeform 4"/>
          <p:cNvSpPr>
            <a:spLocks/>
          </p:cNvSpPr>
          <p:nvPr/>
        </p:nvSpPr>
        <p:spPr bwMode="auto">
          <a:xfrm>
            <a:off x="468313" y="2924175"/>
            <a:ext cx="1368425" cy="804863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7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nimBg="1"/>
      <p:bldP spid="16896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226034" y="116632"/>
            <a:ext cx="8497888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Arial"/>
                <a:ea typeface="黑体" pitchFamily="2" charset="-122"/>
              </a:rPr>
              <a:t>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、下列加点词语使用正确的一项是：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A.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实现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人机对话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已是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唾手可得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——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能听懂人类语言的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智能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型计算机即将进入中国千家万户。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．经过一个多月的斗争，来势汹汹的敌人在我军民合力打击下，陷入了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进退维谷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的境地。 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．在眼前出现一位纳西族老太太，那张脸上已有不少皱纹，一身纳西族的装束却装戴得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一尘不染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．他以疯狂的热情投身于政界，很快地成为本土上的头面人物，一举而实现了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衣锦还乡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的世代农民的梦。 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94126" y="3803070"/>
            <a:ext cx="8713787" cy="2109787"/>
          </a:xfrm>
          <a:prstGeom prst="rect">
            <a:avLst/>
          </a:prstGeom>
          <a:solidFill>
            <a:srgbClr val="FFCC00">
              <a:alpha val="41000"/>
            </a:srgbClr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en-US" altLang="zh-CN" sz="2400" b="1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唾手可得</a:t>
            </a:r>
            <a:r>
              <a:rPr lang="zh-CN" altLang="en-US" sz="2400" b="1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比喻非常容易得到，不指容易实现。</a:t>
            </a:r>
          </a:p>
          <a:p>
            <a:pPr marL="342900" indent="-342900"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/>
              <a:t> </a:t>
            </a:r>
            <a:r>
              <a:rPr lang="zh-CN" altLang="en-US" sz="2400" b="1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一尘不染</a:t>
            </a:r>
            <a:r>
              <a:rPr lang="zh-CN" altLang="en-US" sz="2400" b="1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指非常干净，与句中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装戴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不能搭配，可换成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一丝不苟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342900" indent="-342900"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他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没有离开本土家乡用</a:t>
            </a:r>
            <a:r>
              <a:rPr lang="zh-CN" altLang="en-US" sz="2400" b="1">
                <a:solidFill>
                  <a:srgbClr val="FF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衣锦还乡</a:t>
            </a:r>
            <a:r>
              <a:rPr lang="zh-CN" altLang="en-US" sz="2400" b="1">
                <a:solidFill>
                  <a:srgbClr val="FF0000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不恰当，可换成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光宗耀祖</a:t>
            </a:r>
            <a:r>
              <a:rPr lang="zh-CN" altLang="en-US" sz="2400" b="1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4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。）</a:t>
            </a:r>
          </a:p>
        </p:txBody>
      </p:sp>
      <p:sp>
        <p:nvSpPr>
          <p:cNvPr id="169988" name="Freeform 4"/>
          <p:cNvSpPr>
            <a:spLocks/>
          </p:cNvSpPr>
          <p:nvPr/>
        </p:nvSpPr>
        <p:spPr bwMode="auto">
          <a:xfrm>
            <a:off x="107949" y="1120342"/>
            <a:ext cx="1439863" cy="804862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1037" y="5912857"/>
            <a:ext cx="8799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进退维谷：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维：语气助词，无实际意义；谷：穷，指困境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是进还是退，都是处在困境之中。形容处境艰难。</a:t>
            </a:r>
          </a:p>
        </p:txBody>
      </p:sp>
    </p:spTree>
    <p:extLst>
      <p:ext uri="{BB962C8B-B14F-4D97-AF65-F5344CB8AC3E}">
        <p14:creationId xmlns:p14="http://schemas.microsoft.com/office/powerpoint/2010/main" val="307386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nimBg="1"/>
      <p:bldP spid="169988" grpId="0" animBg="1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179512" y="22225"/>
            <a:ext cx="8496300" cy="37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、下列加点词语使用正确的一项是：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．石景山区开办了北京第一家打工子弟学校，招收了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126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名新生，但这对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万多名打工子弟来说，实在是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不足挂齿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．有德之人不会以权谋私，不会贪污受贿，虽然清贫点，但活得坦荡，没有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水落石出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之虑，也没有半夜敲门之惊。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C.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应用文，比如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合同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调查报告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总结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等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官样文章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，一般不使用文学语言。 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D.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一番耐心的开导如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醍醐灌顶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，他心头的重重疑虑全都消逝了。 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395288" y="4453687"/>
            <a:ext cx="8424862" cy="2404313"/>
          </a:xfrm>
          <a:prstGeom prst="rect">
            <a:avLst/>
          </a:prstGeom>
          <a:solidFill>
            <a:srgbClr val="FFCC00">
              <a:alpha val="41000"/>
            </a:srgbClr>
          </a:solidFill>
          <a:ln w="9525" algn="ctr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不足挂齿：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形容事情很小，不值得一提。可换为</a:t>
            </a:r>
            <a:r>
              <a:rPr lang="zh-CN" altLang="en-US" sz="28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微乎其微</a:t>
            </a:r>
            <a:r>
              <a:rPr lang="zh-CN" altLang="en-US" sz="28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800" b="1" dirty="0" smtClean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水落石出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比喻事情的真相完全暴露，句中指是干坏事，应换成</a:t>
            </a:r>
            <a:r>
              <a:rPr lang="zh-CN" altLang="en-US" sz="28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东窗事发</a:t>
            </a:r>
            <a:r>
              <a:rPr lang="zh-CN" altLang="en-US" sz="2800" b="1" dirty="0">
                <a:solidFill>
                  <a:schemeClr val="accent2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10000"/>
              </a:lnSpc>
              <a:buFontTx/>
              <a:buAutoNum type="arabicPeriod"/>
              <a:tabLst>
                <a:tab pos="228600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官样文章：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只有形式，照例敷衍的文章。贬义。</a:t>
            </a:r>
          </a:p>
        </p:txBody>
      </p:sp>
      <p:sp>
        <p:nvSpPr>
          <p:cNvPr id="171012" name="Freeform 4"/>
          <p:cNvSpPr>
            <a:spLocks/>
          </p:cNvSpPr>
          <p:nvPr/>
        </p:nvSpPr>
        <p:spPr bwMode="auto">
          <a:xfrm>
            <a:off x="32326" y="2515980"/>
            <a:ext cx="1655763" cy="804863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7584" y="3320843"/>
            <a:ext cx="8064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醍醐灌顶：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醍醐：酥酪上凝聚的油。用纯酥油浇到头上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佛教指灌输智慧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，使人彻底觉悟。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比喻听了高明的意见使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人受到很大启发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。也形容清凉舒适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004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animBg="1"/>
      <p:bldP spid="171012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981075"/>
            <a:ext cx="2449513" cy="539908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五风十雨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久假不归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待价而沽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明日黄花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如坐春风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翻云覆雨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不速之客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危言危行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细大不捐 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191000" y="1547813"/>
            <a:ext cx="99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zh-CN" altLang="zh-CN" sz="3600" b="1">
              <a:solidFill>
                <a:srgbClr val="CC33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251520" y="207963"/>
            <a:ext cx="62071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a typeface="华康海报体W12(P)" pitchFamily="82" charset="-122"/>
              </a:rPr>
              <a:t>识记以下易望文生义的成语：</a:t>
            </a:r>
          </a:p>
        </p:txBody>
      </p:sp>
      <p:sp>
        <p:nvSpPr>
          <p:cNvPr id="2" name="矩形 1"/>
          <p:cNvSpPr/>
          <p:nvPr/>
        </p:nvSpPr>
        <p:spPr>
          <a:xfrm>
            <a:off x="2141401" y="965284"/>
            <a:ext cx="2350323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形容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风调雨顺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736" y="1616303"/>
            <a:ext cx="2350323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长期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借去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不还</a:t>
            </a:r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2276872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等待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好价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出售，也比喻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怀才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待用。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1401" y="2845940"/>
            <a:ext cx="265970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比喻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过时</a:t>
            </a:r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的事物。</a:t>
            </a:r>
            <a:endParaRPr kumimoji="1" lang="zh-CN" altLang="en-US" sz="2400" b="1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6476" y="3429000"/>
            <a:ext cx="6373861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比喻同品德高尚者相处并受到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教育和感化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。  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736" y="4077072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比喻反复无常或善于耍手段。（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贬义</a:t>
            </a:r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202885" y="4538737"/>
            <a:ext cx="4206601" cy="504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没有邀请而突然来到的客人。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2885" y="5157192"/>
            <a:ext cx="4208203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正直</a:t>
            </a:r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的言论、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正直</a:t>
            </a:r>
            <a:r>
              <a:rPr kumimoji="1" lang="zh-CN" altLang="en-US" sz="2400" b="1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的行为。  </a:t>
            </a:r>
            <a:endParaRPr kumimoji="1" lang="zh-CN" altLang="en-US" sz="2400" b="1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1401" y="5845683"/>
            <a:ext cx="5134739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不管是大的还是小的东西都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不丢掉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5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250825" y="260350"/>
            <a:ext cx="86423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、下列加点词语使用正确的一项是：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A.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教育要讲究方式方法，不能总是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耳提面命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，摆官僚作风。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B.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张老师针对班上同学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良莠不齐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的现状，讲课时注意分层指导。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．当时高考制度开始恢复，曾经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甚嚣尘上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读书无用论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已宣告彻底破产，校园内弥漫着勤学苦读的气氛。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．有的毕业生在自荐中随意制造获奖情况，明明只获得班级奖励却写成学校的或更高级的，有的推荐表则更是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空穴来风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10000"/>
              </a:lnSpc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23850" y="3406775"/>
            <a:ext cx="8496300" cy="274955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甚嚣尘上：</a:t>
            </a:r>
            <a:r>
              <a:rPr lang="zh-CN" altLang="en-US" sz="2400" b="1" dirty="0">
                <a:ea typeface="黑体" pitchFamily="2" charset="-122"/>
              </a:rPr>
              <a:t>现多指某种言论十分嚣张，贬义。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耳提面命：</a:t>
            </a:r>
            <a:r>
              <a:rPr lang="zh-CN" altLang="en-US" sz="2400" b="1" dirty="0">
                <a:ea typeface="黑体" pitchFamily="2" charset="-122"/>
              </a:rPr>
              <a:t>形容师长恳切的教导，褒义。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良莠不齐：</a:t>
            </a:r>
            <a:r>
              <a:rPr lang="zh-CN" altLang="en-US" sz="2400" b="1" dirty="0">
                <a:ea typeface="黑体" pitchFamily="2" charset="-122"/>
              </a:rPr>
              <a:t>好人和坏人掺杂在一起。不表示学习成绩参差不齐。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“空穴来风”：</a:t>
            </a:r>
            <a:r>
              <a:rPr lang="zh-CN" altLang="en-US" sz="2400" b="1" dirty="0">
                <a:ea typeface="黑体" pitchFamily="2" charset="-122"/>
              </a:rPr>
              <a:t>有了洞穴才有风进来（语出宋玉</a:t>
            </a:r>
            <a:r>
              <a:rPr lang="en-US" altLang="zh-CN" sz="2400" b="1" dirty="0">
                <a:ea typeface="黑体" pitchFamily="2" charset="-122"/>
              </a:rPr>
              <a:t>《</a:t>
            </a:r>
            <a:r>
              <a:rPr lang="zh-CN" altLang="en-US" sz="2400" b="1" dirty="0">
                <a:ea typeface="黑体" pitchFamily="2" charset="-122"/>
              </a:rPr>
              <a:t>风赋</a:t>
            </a:r>
            <a:r>
              <a:rPr lang="en-US" altLang="zh-CN" sz="2400" b="1" dirty="0">
                <a:ea typeface="黑体" pitchFamily="2" charset="-122"/>
              </a:rPr>
              <a:t>》</a:t>
            </a:r>
            <a:r>
              <a:rPr lang="zh-CN" altLang="en-US" sz="2400" b="1" dirty="0">
                <a:ea typeface="黑体" pitchFamily="2" charset="-122"/>
              </a:rPr>
              <a:t>）比喻消息和传说不是完全没有原因的。现多用来比喻消息和传说毫无根据。本句搭配不当。</a:t>
            </a:r>
          </a:p>
        </p:txBody>
      </p:sp>
      <p:sp>
        <p:nvSpPr>
          <p:cNvPr id="172036" name="Freeform 4"/>
          <p:cNvSpPr>
            <a:spLocks/>
          </p:cNvSpPr>
          <p:nvPr/>
        </p:nvSpPr>
        <p:spPr bwMode="auto">
          <a:xfrm rot="1101816">
            <a:off x="34925" y="1341438"/>
            <a:ext cx="936625" cy="804862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nimBg="1"/>
      <p:bldP spid="17203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61536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、下列各句中，画线的成语使用恰当的一句是：</a:t>
            </a:r>
          </a:p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、本文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五、六段之间原先衔接得非常顺畅，修改者却在中间硬塞进了两个所谓的过渡句，这样一来，反而给人以</a:t>
            </a:r>
            <a:r>
              <a:rPr lang="zh-CN" altLang="en-US" sz="2800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狗尾续貂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之感。</a:t>
            </a:r>
            <a:br>
              <a:rPr lang="zh-CN" altLang="en-US" sz="2800" dirty="0">
                <a:latin typeface="黑体" pitchFamily="2" charset="-122"/>
                <a:ea typeface="黑体" pitchFamily="2" charset="-122"/>
              </a:rPr>
            </a:b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、他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写稿子常常是</a:t>
            </a:r>
            <a:r>
              <a:rPr lang="zh-CN" altLang="en-US" sz="2800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文不加点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，笔走龙蛇，简直使人无法卒读。</a:t>
            </a:r>
            <a:br>
              <a:rPr lang="zh-CN" altLang="en-US" sz="2800" dirty="0">
                <a:latin typeface="黑体" pitchFamily="2" charset="-122"/>
                <a:ea typeface="黑体" pitchFamily="2" charset="-122"/>
              </a:rPr>
            </a:b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、信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是收到了，但信封上的纪念邮票却已</a:t>
            </a:r>
            <a:r>
              <a:rPr lang="zh-CN" altLang="en-US" sz="2800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不胫而走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。</a:t>
            </a:r>
            <a:br>
              <a:rPr lang="zh-CN" altLang="en-US" sz="2800" dirty="0">
                <a:latin typeface="黑体" pitchFamily="2" charset="-122"/>
                <a:ea typeface="黑体" pitchFamily="2" charset="-122"/>
              </a:rPr>
            </a:b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、中国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寺庙建筑宏大精美，因势构筑巧思妙想，真可谓</a:t>
            </a:r>
            <a:r>
              <a:rPr lang="zh-CN" altLang="en-US" sz="2800" u="sng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鬼斧神工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，令人叹服。</a:t>
            </a:r>
          </a:p>
          <a:p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79388" y="4149080"/>
            <a:ext cx="8610600" cy="2404313"/>
          </a:xfrm>
          <a:prstGeom prst="rect">
            <a:avLst/>
          </a:prstGeom>
          <a:noFill/>
          <a:ln w="349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狗尾续貂：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指不好的东西接在好的东西后面，显得好坏不相称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不胫而走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没有脚却能跑，形容（消息等）传布迅速。可改为</a:t>
            </a:r>
            <a:r>
              <a:rPr lang="zh-CN" altLang="en-US" sz="2800" b="1" dirty="0">
                <a:solidFill>
                  <a:srgbClr val="80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不翼而飞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。</a:t>
            </a:r>
            <a:br>
              <a:rPr lang="zh-CN" altLang="en-US" sz="2800" b="1" dirty="0">
                <a:latin typeface="黑体" pitchFamily="2" charset="-122"/>
                <a:ea typeface="黑体" pitchFamily="2" charset="-122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鬼斧神工：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形容建筑、雕塑等技艺的精巧。</a:t>
            </a:r>
          </a:p>
        </p:txBody>
      </p:sp>
      <p:sp>
        <p:nvSpPr>
          <p:cNvPr id="173060" name="Freeform 4"/>
          <p:cNvSpPr>
            <a:spLocks/>
          </p:cNvSpPr>
          <p:nvPr/>
        </p:nvSpPr>
        <p:spPr bwMode="auto">
          <a:xfrm rot="1101816">
            <a:off x="284163" y="3071813"/>
            <a:ext cx="1368425" cy="1092200"/>
          </a:xfrm>
          <a:custGeom>
            <a:avLst/>
            <a:gdLst>
              <a:gd name="T0" fmla="*/ 0 w 1497"/>
              <a:gd name="T1" fmla="*/ 317 h 824"/>
              <a:gd name="T2" fmla="*/ 408 w 1497"/>
              <a:gd name="T3" fmla="*/ 771 h 824"/>
              <a:gd name="T4" fmla="*/ 1497 w 1497"/>
              <a:gd name="T5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7" h="824">
                <a:moveTo>
                  <a:pt x="0" y="317"/>
                </a:moveTo>
                <a:cubicBezTo>
                  <a:pt x="79" y="570"/>
                  <a:pt x="158" y="824"/>
                  <a:pt x="408" y="771"/>
                </a:cubicBezTo>
                <a:cubicBezTo>
                  <a:pt x="658" y="718"/>
                  <a:pt x="1316" y="128"/>
                  <a:pt x="149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2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1187624" y="1484784"/>
            <a:ext cx="6840537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dirty="0">
                <a:latin typeface="黑体" pitchFamily="2" charset="-122"/>
                <a:ea typeface="黑体" pitchFamily="2" charset="-122"/>
              </a:rPr>
              <a:t>成语</a:t>
            </a:r>
            <a:r>
              <a:rPr lang="zh-CN" altLang="en-US" sz="66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强化</a:t>
            </a:r>
            <a:r>
              <a:rPr lang="zh-CN" altLang="en-US" sz="6000" dirty="0">
                <a:latin typeface="黑体" pitchFamily="2" charset="-122"/>
                <a:ea typeface="黑体" pitchFamily="2" charset="-122"/>
              </a:rPr>
              <a:t>训练</a:t>
            </a:r>
            <a:r>
              <a:rPr lang="en-US" altLang="zh-CN" sz="6000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6000" dirty="0">
                <a:latin typeface="黑体" pitchFamily="2" charset="-122"/>
                <a:ea typeface="黑体" pitchFamily="2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4250028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179388" y="116632"/>
            <a:ext cx="87137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、依次填入下列各句横线上的成语，最贴切的一组是（      ）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①这些遗老遗少，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，泥古不化，仇恨一切变革，甘做封建社会的殉葬品。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②有的人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，不求进取，一直拒绝学习别人的经验，就靠那点看家本事混日子。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③如果只知道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，搞老一套，那么，我们的事业还能发展么？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④一个是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，一个是勇于创新，两种观念，两样态度，最后，必然是两种结果。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、因循守旧  抱残守缺  故步自封  墨守成规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、抱残守缺  故步自封  墨守成规  因循守旧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、故步自封  墨守成规  因循守旧  抱残守缺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、墨守成规  因循守旧  抱残守缺  故步自封</a:t>
            </a: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6588224" y="-99392"/>
            <a:ext cx="6016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850" y="4005064"/>
            <a:ext cx="84248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。解答此题，关键要弄清几个成语间的细微差别，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因循守旧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偏重在死守老一套；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抱残守缺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偏重在不肯接受新事物；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故步自封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偏重在不求进取；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墨守成规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偏重在按老规矩办事。</a:t>
            </a:r>
          </a:p>
        </p:txBody>
      </p:sp>
    </p:spTree>
    <p:extLst>
      <p:ext uri="{BB962C8B-B14F-4D97-AF65-F5344CB8AC3E}">
        <p14:creationId xmlns:p14="http://schemas.microsoft.com/office/powerpoint/2010/main" val="25298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201175" y="116632"/>
            <a:ext cx="871378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、依次填入下列句中横线上的成语，与句意最贴切的一组是（     ）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①环境污染日趋严重，人类这种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的行为如不停止，将自毁生存空间。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②某公司非法占地，终于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：所建别墅式建筑被主管部门勒令全部拆除。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③制造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 b="1" dirty="0">
                <a:latin typeface="Arial"/>
                <a:ea typeface="黑体" pitchFamily="2" charset="-122"/>
              </a:rPr>
              <a:t>·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京广铁路爆炸案的罪犯终于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，被逮捕归案。</a:t>
            </a:r>
          </a:p>
          <a:p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④他不在村里安心劳动，却跑到城市乞讨，自找苦吃，</a:t>
            </a:r>
            <a:r>
              <a:rPr lang="zh-CN" altLang="en-US" sz="2000" b="1" u="sng" dirty="0">
                <a:latin typeface="黑体" pitchFamily="2" charset="-122"/>
                <a:ea typeface="黑体" pitchFamily="2" charset="-122"/>
              </a:rPr>
              <a:t>         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、玩火自焚  自作自受  作茧自缚  自食其果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、作茧自缚  自作自受  玩火自焚  自食其果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、玩火自焚  自食其果  作茧自缚  自作自受</a:t>
            </a:r>
          </a:p>
          <a:p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、作茧自缚  自食其果  玩火自焚  自作自受</a:t>
            </a:r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7310042" y="-58739"/>
            <a:ext cx="6540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7396" y="3645024"/>
            <a:ext cx="883532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 </a:t>
            </a:r>
            <a:r>
              <a:rPr lang="zh-CN" altLang="en-US" sz="2400" b="1" dirty="0" smtClean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作茧自缚</a:t>
            </a:r>
            <a:r>
              <a:rPr lang="zh-CN" altLang="en-US" sz="2400" b="1" dirty="0" smtClean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的意思是自己使自己陷入困境，与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自毁生存空间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一致；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自食其果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意思是自己做了坏事，自己承受不好的后果，与②的句意一致；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玩火自焚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指玩弄火的反倒把自己烧掉，与③的句意吻合；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自作自受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指自己做下的事，自己受累，与④的句意一致。</a:t>
            </a:r>
          </a:p>
        </p:txBody>
      </p:sp>
    </p:spTree>
    <p:extLst>
      <p:ext uri="{BB962C8B-B14F-4D97-AF65-F5344CB8AC3E}">
        <p14:creationId xmlns:p14="http://schemas.microsoft.com/office/powerpoint/2010/main" val="41932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179388" y="246704"/>
            <a:ext cx="87137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、下列各句中，加点的成语使用恰当的一句是（    ）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、为了给心爱的儿子送大衣，母亲在风雪中已经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茕茕孑立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地等了一个多小时。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、我们教育工作者应该懂得：发展学生的智力，必须与培养学生的非智力因素结合起来，因为二者是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休戚相关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、紧密相连的。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、北大荒虽然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天荒地老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，但经过农垦战士的开发，已成为我国重要的商品粮基地。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、这位老教师总结出的经验，在教学实践中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屡试不爽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，大家佩服得很。</a:t>
            </a: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6854705" y="41218"/>
            <a:ext cx="6540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850" y="3573016"/>
            <a:ext cx="87126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D  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屡试不爽：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屡次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试验都没有差错。爽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差错。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茕茕孑立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形容孤孤单单，无依无靠，在此不合语境。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休戚相关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是指彼此之间的忧喜、祸福都互相关联，形容利益一致。用在这里显得不合事理。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天荒地老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意思是天荒秽了，地衰老了，比喻经过的时间很长久。在句中属于望文生义。 </a:t>
            </a:r>
          </a:p>
        </p:txBody>
      </p:sp>
    </p:spTree>
    <p:extLst>
      <p:ext uri="{BB962C8B-B14F-4D97-AF65-F5344CB8AC3E}">
        <p14:creationId xmlns:p14="http://schemas.microsoft.com/office/powerpoint/2010/main" val="3496934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242510" y="188640"/>
            <a:ext cx="87137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、下列各句中，加点的成语使用恰当的一句是（   ）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、周汝昌先生有极高的学养，他以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出神入化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的文笔生动地阐述了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女性大悲剧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的红学见解。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、面对种种诋毁和流言，他愤怒地斥责说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这完全是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杯弓蛇影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，无稽之谈。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、前日本首相终于因为种种丑闻陷入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四面楚歌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，黯然辞职了。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、众志成城，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因人成事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，中国人民靠自己的力量建立了新中国。 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6876256" y="-2610"/>
            <a:ext cx="609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4532" y="3212976"/>
            <a:ext cx="8793986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四面楚歌：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比喻陷入</a:t>
            </a:r>
            <a:r>
              <a:rPr lang="zh-CN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受敌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处于孤立无援的窘迫境地。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出神入化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形容文学、艺术达到非常高超的境界，一般指技能，不形容文笔。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杯弓蛇影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比喻疑神疑鬼，自相惊扰。与语境不合。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因人成事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指依靠别人把事情办好，与句子要表达的意思不合。</a:t>
            </a:r>
          </a:p>
        </p:txBody>
      </p:sp>
    </p:spTree>
    <p:extLst>
      <p:ext uri="{BB962C8B-B14F-4D97-AF65-F5344CB8AC3E}">
        <p14:creationId xmlns:p14="http://schemas.microsoft.com/office/powerpoint/2010/main" val="3103057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107505" y="137031"/>
            <a:ext cx="892899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、下列各句中，加点的成语使用恰当的一句是（  ）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、新产品的试验已经到了关键时刻，大家要做好充分准备，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功败垂成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在此一举。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、中国寺庙建筑宏大精美，因势构筑巧思妙想。真可谓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鬼斧神工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、他性格热情、大方，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豁然开朗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，很让大家喜欢。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、泥泞的道路，低矮的平房，乌黑的河沟，难闻的气味，恶劣的环境使厂商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望风披靡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 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6732240" y="0"/>
            <a:ext cx="6543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FFCC00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6003" y="3284984"/>
            <a:ext cx="860425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鬼斧神工：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形容建筑、雕塑等技能的精巧，非人工所能为。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功败垂成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指事情将要成功时，遇到了失败。不合语境。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豁然开朗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是指道理一下子明白了，不能用来形容性格。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望风披靡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比喻作战中被对方的威势所震吓，老远地看到来势勇猛，未经战斗就溃散了。不合语境。</a:t>
            </a:r>
          </a:p>
        </p:txBody>
      </p:sp>
    </p:spTree>
    <p:extLst>
      <p:ext uri="{BB962C8B-B14F-4D97-AF65-F5344CB8AC3E}">
        <p14:creationId xmlns:p14="http://schemas.microsoft.com/office/powerpoint/2010/main" val="3794095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/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Text Box 2"/>
          <p:cNvSpPr txBox="1">
            <a:spLocks noChangeArrowheads="1"/>
          </p:cNvSpPr>
          <p:nvPr/>
        </p:nvSpPr>
        <p:spPr bwMode="auto">
          <a:xfrm>
            <a:off x="179387" y="188640"/>
            <a:ext cx="87137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、下列各句中，加点的成语使用恰当的一句是（  ）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、这个饭店服务质量之差，可谓是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有口皆碑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。但因别无分店，只好在此就餐了。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、那些酷爱平等自由的人们，怎么能够愿意去过那种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俯仰由人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的生活呢？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、电子宠物玩具在市场上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方兴未艾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，已经从火爆一时发展到无人问津了。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、张大夫给我针灸了一个多月就治好了我的腰痛病，可真是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妙手回春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啊。 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6804248" y="12701"/>
            <a:ext cx="60166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3789040"/>
            <a:ext cx="867889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俯仰由人：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和抬头，泛指一举一动。比喻一切受人支配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有口皆碑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意思是所有人的嘴都是活的纪功碑，比喻对好人好事一致颂扬，是个褒义词，用在句中不恰当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          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方兴未艾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指事物正在发展，还没有停止。多形容革命形势或新生事物正在蓬勃发展。与后面的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无人问津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矛盾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    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妙手回春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是称赞医生医术高明，能使病危的人痊愈。没有分清词义的轻重。</a:t>
            </a:r>
          </a:p>
        </p:txBody>
      </p:sp>
    </p:spTree>
    <p:extLst>
      <p:ext uri="{BB962C8B-B14F-4D97-AF65-F5344CB8AC3E}">
        <p14:creationId xmlns:p14="http://schemas.microsoft.com/office/powerpoint/2010/main" val="1293756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/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179388" y="116632"/>
            <a:ext cx="87137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、下列各句中，加点的成语使用恰当的一句是（    ）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、世纪之交，我们回顾民族屈辱的历史，瞻望时代的挑战，不由生出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多难兴邦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的历史感怀。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、近年来由于纸张价格上涨，报纸杂志竞相提价，让学生们惊呼，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洛阳纸贵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今又来。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、仿制古画还有一种情形，那就是决不署自己的姓名，以假乱真，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鱼龙混杂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，骗取黑钱。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、矮桩水稻成熟期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参差不齐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，不宜用机器统一收割。 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6839967" y="-171400"/>
            <a:ext cx="60166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2188" y="3270587"/>
            <a:ext cx="871378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多难兴邦：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国家多灾</a:t>
            </a:r>
            <a:r>
              <a:rPr lang="zh-CN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多难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，在一定条件下可以激励人民奋发图强，战胜困难，使国家强盛起来。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洛阳纸贵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源于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晋书</a:t>
            </a:r>
            <a:r>
              <a:rPr lang="en-US" altLang="zh-CN" sz="2400" b="1" dirty="0">
                <a:latin typeface="Arial"/>
                <a:ea typeface="黑体" pitchFamily="2" charset="-122"/>
              </a:rPr>
              <a:t>·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文苑传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，记载左思写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三都赋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，构思了十年，写成以后，抢着抄写的人极多，以致洛阳的纸都涨价了。比喻著作风行一时。句中属望文生义。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鱼龙混杂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比喻好人坏人混杂在一起，成分复杂。不合语境，可改为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鱼目混珠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参差不齐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指长短高低不齐，不能描述时间。</a:t>
            </a:r>
          </a:p>
        </p:txBody>
      </p:sp>
    </p:spTree>
    <p:extLst>
      <p:ext uri="{BB962C8B-B14F-4D97-AF65-F5344CB8AC3E}">
        <p14:creationId xmlns:p14="http://schemas.microsoft.com/office/powerpoint/2010/main" val="701452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2233883" y="5602208"/>
            <a:ext cx="7451725" cy="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8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endParaRPr kumimoji="1" lang="zh-CN" altLang="en-US" sz="2800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43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-252413" y="404813"/>
            <a:ext cx="2133601" cy="5522912"/>
          </a:xfrm>
        </p:spPr>
        <p:txBody>
          <a:bodyPr>
            <a:normAutofit fontScale="92500" lnSpcReduction="20000"/>
          </a:bodyPr>
          <a:lstStyle/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三人成虎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高山流水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目无全牛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信手拈来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文不加点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身无长物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不足为训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目无下尘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为之侧目</a:t>
            </a:r>
          </a:p>
          <a:p>
            <a:pPr algn="r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不孚众望</a:t>
            </a:r>
          </a:p>
        </p:txBody>
      </p:sp>
      <p:sp>
        <p:nvSpPr>
          <p:cNvPr id="2" name="矩形 1"/>
          <p:cNvSpPr/>
          <p:nvPr/>
        </p:nvSpPr>
        <p:spPr>
          <a:xfrm>
            <a:off x="2159343" y="289189"/>
            <a:ext cx="451758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比喻</a:t>
            </a:r>
            <a:r>
              <a:rPr kumimoji="1" lang="zh-CN" alt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流言惑众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容易误假为真。 </a:t>
            </a:r>
            <a:endParaRPr kumimoji="1" lang="zh-CN" altLang="en-US" sz="24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8994" y="809086"/>
            <a:ext cx="405271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比喻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知音难遇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或乐曲高妙。 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2056" y="1340768"/>
            <a:ext cx="482536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技艺高超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或洞察事理，办事精熟。</a:t>
            </a:r>
            <a:endParaRPr kumimoji="1" lang="zh-CN" altLang="en-US" sz="24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9343" y="1875920"/>
            <a:ext cx="6372257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多指写作时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熟练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地运用词语典故，不用思考。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9305" y="2387165"/>
            <a:ext cx="575349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文章一气呵成，形容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文思敏捷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下笔成章。</a:t>
            </a:r>
            <a:endParaRPr kumimoji="1" lang="zh-CN" altLang="en-US" sz="24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3883" y="2924944"/>
            <a:ext cx="235032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形容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生活贫困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2056" y="3448150"/>
            <a:ext cx="389722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不足以当作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典范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或者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法则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9343" y="3959418"/>
            <a:ext cx="575349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眼睛不朝下看。形容态度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高傲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看不起人。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86211" y="4491487"/>
            <a:ext cx="296908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形容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畏惧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而又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愤恨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6211" y="5003927"/>
            <a:ext cx="2659702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不能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使别人信服。</a:t>
            </a:r>
            <a:endParaRPr kumimoji="1" lang="zh-CN" altLang="en-US" sz="2400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20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build="p" autoUpdateAnimBg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79387" y="137031"/>
            <a:ext cx="87137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、下列各句中，加点的成语使用恰当的一句是（   ）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、从孩子懂事那天起，我就经常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苦心孤诣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地讲一些做人的道理给他听。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、他总认为语文难学，其实无论哪一科，不经过刻苦努力，决不会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一气呵成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、大自然的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赏心悦目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刺激了她的感官，也抚慰了她的心灵。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、老刘同志满怀激情，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焚膏继晷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，历时五年，终于写出了这部洋洋百万字的小说。 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6804248" y="12701"/>
            <a:ext cx="6540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387" y="3357562"/>
            <a:ext cx="867597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焚膏继晷：</a:t>
            </a:r>
            <a:r>
              <a:rPr lang="en-US" altLang="zh-CN" sz="2400" dirty="0"/>
              <a:t>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膏：油脂，指灯烛；继：继续，接替；晷：日光。点上油灯，接续日光。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形容勤奋地工作或读书</a:t>
            </a:r>
            <a:r>
              <a:rPr lang="en-US" altLang="zh-CN" sz="2400" dirty="0"/>
              <a:t>。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苦心孤诣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指煞费苦心地钻研，到了别人达不到的境地。在句中修饰不当，可改为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苦口婆心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项明显不合事理。即使经过刻苦努力，也不会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一气呵成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项属于搭配不当，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赏心悦目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不具有名词词性，应和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大自然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对调。 </a:t>
            </a:r>
          </a:p>
        </p:txBody>
      </p:sp>
    </p:spTree>
    <p:extLst>
      <p:ext uri="{BB962C8B-B14F-4D97-AF65-F5344CB8AC3E}">
        <p14:creationId xmlns:p14="http://schemas.microsoft.com/office/powerpoint/2010/main" val="1459216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/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250825" y="188640"/>
            <a:ext cx="87137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、下列各句中，加点的成语使用恰当的一句是（    ）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、当前，我们党面临的形势、任务和环境正在发生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翻天覆地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的变化。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、这本书描写农村普通人的生活，这个环境跟我的情况似乎有点相似，因此更能让我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动之以情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、这篇文章内容浅显，未必有什么值得大家反复推敲的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微言大义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、如今开发西部与改革开放之初的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1978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年相比，主客观条件已不可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等量齐观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了。 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6948264" y="18149"/>
            <a:ext cx="609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CC00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3717032"/>
            <a:ext cx="871543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微言大义：</a:t>
            </a:r>
            <a:r>
              <a:rPr lang="en-US" altLang="zh-CN" sz="2400" dirty="0"/>
              <a:t>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包含在精微语言里的深刻的道理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翻天覆地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形容变化的巨大而彻底，与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正在发生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情景不合。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动之以情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是用感情打动别人，对象搞错。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项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等量齐观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指对有差别的事物同等看待，在这里说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主客观条件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不合适。</a:t>
            </a:r>
          </a:p>
        </p:txBody>
      </p:sp>
    </p:spTree>
    <p:extLst>
      <p:ext uri="{BB962C8B-B14F-4D97-AF65-F5344CB8AC3E}">
        <p14:creationId xmlns:p14="http://schemas.microsoft.com/office/powerpoint/2010/main" val="1617641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/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179387" y="188640"/>
            <a:ext cx="87137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、下列各句中，加点的成语使用不恰当的一句是（ 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  ）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、不管是足协有心无力，还是有些人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阳奉阴违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，这要命的证据就像一堵墙，每次都在节骨眼儿上把人硬生生憋回来。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、就像那些贪官污吏，一面大会小会上表白着自己的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清白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，一面又自以为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天衣无缝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地在背地里干些见不得人的勾当。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2009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年坠落大西洋海域的客机失事原因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水落石出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、一部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水浒传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长篇大论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百万言，作者并不因为是写长篇就滥用笔墨。 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7237353" y="0"/>
            <a:ext cx="6591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FFCC00"/>
                </a:solidFill>
                <a:latin typeface="Verdana" pitchFamily="34" charset="0"/>
              </a:rPr>
              <a:t>D</a:t>
            </a:r>
            <a:endParaRPr lang="en-US" altLang="zh-CN" sz="4800" dirty="0">
              <a:solidFill>
                <a:srgbClr val="FFCC00"/>
              </a:solidFill>
              <a:latin typeface="Verdan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387" y="3259495"/>
            <a:ext cx="885710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、答案：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长篇大论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指冗长的发言或文章，多用于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贬义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。再说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水浒传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是部小说，也没有什么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大论</a:t>
            </a:r>
            <a:r>
              <a:rPr lang="zh-CN" altLang="en-US" sz="24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b="1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阳奉阴违：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阳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表面上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遵守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听从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阴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暗地里。指玩弄两面派手法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表面上遵从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暗地里违背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天衣无缝：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原指神话中仙女穿的天衣，不用针线制作，没有缝儿。现比喻事物非常完美自然，不露任何痕迹，没有一点破绽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水落石出：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潮水退下去，水底的石头就露出来。原指一种自然景象，后多比喻事情终于真相大白</a:t>
            </a:r>
            <a:r>
              <a:rPr lang="zh-CN" altLang="en-US" sz="2400" dirty="0"/>
              <a:t>。 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099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/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8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429684" cy="5809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41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5209" y="2020197"/>
            <a:ext cx="71287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：跟从。跳到井里去救人。原比喻徒然危害自己而对别人没有好处的行为。现多比喻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冒险救人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0895" y="220486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从井救人</a:t>
            </a:r>
          </a:p>
        </p:txBody>
      </p:sp>
      <p:sp>
        <p:nvSpPr>
          <p:cNvPr id="4" name="矩形 3"/>
          <p:cNvSpPr/>
          <p:nvPr/>
        </p:nvSpPr>
        <p:spPr>
          <a:xfrm>
            <a:off x="2123728" y="116632"/>
            <a:ext cx="6840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易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：改变。不可更改的言论。形容</a:t>
            </a:r>
            <a:r>
              <a:rPr lang="en-US" altLang="zh-CN" sz="2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论断或意见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非常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302" y="205189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不易之论</a:t>
            </a:r>
          </a:p>
        </p:txBody>
      </p:sp>
      <p:sp>
        <p:nvSpPr>
          <p:cNvPr id="6" name="矩形 5"/>
          <p:cNvSpPr/>
          <p:nvPr/>
        </p:nvSpPr>
        <p:spPr>
          <a:xfrm>
            <a:off x="2123728" y="1020855"/>
            <a:ext cx="6840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空巷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：街道里弄里的人全部走空。指家家户户的人都从巷里出来了。多形容</a:t>
            </a:r>
            <a:r>
              <a:rPr lang="en-US" altLang="zh-CN" sz="2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庆祝、欢迎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盛况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895" y="120552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万人空巷</a:t>
            </a:r>
          </a:p>
        </p:txBody>
      </p:sp>
      <p:sp>
        <p:nvSpPr>
          <p:cNvPr id="8" name="矩形 7"/>
          <p:cNvSpPr/>
          <p:nvPr/>
        </p:nvSpPr>
        <p:spPr>
          <a:xfrm>
            <a:off x="2095767" y="2996952"/>
            <a:ext cx="67040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古时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订立盟约，要在嘴上涂上牲口的血。指订约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不久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毁约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335462" y="31393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口血未干</a:t>
            </a:r>
          </a:p>
        </p:txBody>
      </p:sp>
      <p:sp>
        <p:nvSpPr>
          <p:cNvPr id="10" name="矩形 9"/>
          <p:cNvSpPr/>
          <p:nvPr/>
        </p:nvSpPr>
        <p:spPr>
          <a:xfrm>
            <a:off x="2123728" y="4021610"/>
            <a:ext cx="6840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指汉代董仲舒专心治学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几年中都无暇观赏花园中的景致。后用以比喻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埋头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钻研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为外事分心。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32435" y="420627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目不窥园</a:t>
            </a:r>
          </a:p>
        </p:txBody>
      </p:sp>
      <p:sp>
        <p:nvSpPr>
          <p:cNvPr id="12" name="矩形 11"/>
          <p:cNvSpPr/>
          <p:nvPr/>
        </p:nvSpPr>
        <p:spPr>
          <a:xfrm>
            <a:off x="2195736" y="5085182"/>
            <a:ext cx="5662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冯妇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人名。比喻再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干旧行业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22062" y="508518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再作冯妇</a:t>
            </a:r>
          </a:p>
        </p:txBody>
      </p:sp>
      <p:sp>
        <p:nvSpPr>
          <p:cNvPr id="14" name="矩形 13"/>
          <p:cNvSpPr/>
          <p:nvPr/>
        </p:nvSpPr>
        <p:spPr>
          <a:xfrm>
            <a:off x="2198670" y="5805264"/>
            <a:ext cx="6693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述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：阐述前人学说；作：创作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指只叙述和阐明前人的学说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自己不创作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4154" y="59265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述而不作</a:t>
            </a:r>
          </a:p>
        </p:txBody>
      </p:sp>
    </p:spTree>
    <p:extLst>
      <p:ext uri="{BB962C8B-B14F-4D97-AF65-F5344CB8AC3E}">
        <p14:creationId xmlns:p14="http://schemas.microsoft.com/office/powerpoint/2010/main" val="15625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5640" y="114235"/>
            <a:ext cx="7229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要从低处开始。比喻事物要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从最基础的开始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。不能误用为看见高山觉得自己很渺小。 </a:t>
            </a:r>
            <a:b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662" y="1980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登高自卑</a:t>
            </a:r>
          </a:p>
        </p:txBody>
      </p:sp>
      <p:sp>
        <p:nvSpPr>
          <p:cNvPr id="4" name="矩形 3"/>
          <p:cNvSpPr/>
          <p:nvPr/>
        </p:nvSpPr>
        <p:spPr>
          <a:xfrm>
            <a:off x="1595284" y="980728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掉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：摇动。尾巴太大，掉转不灵。旧时比喻部下的势力很大，无法指挥调度。现比喻</a:t>
            </a:r>
            <a:r>
              <a:rPr lang="en-US" altLang="zh-CN" sz="2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机构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庞大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，指挥不灵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21" y="108373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尾大不掉</a:t>
            </a:r>
          </a:p>
        </p:txBody>
      </p:sp>
      <p:sp>
        <p:nvSpPr>
          <p:cNvPr id="6" name="矩形 5"/>
          <p:cNvSpPr/>
          <p:nvPr/>
        </p:nvSpPr>
        <p:spPr>
          <a:xfrm>
            <a:off x="1835696" y="1925035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河鱼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：腹疾的代称；患：病。指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腹泻的病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99662" y="191683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河鱼之患</a:t>
            </a:r>
          </a:p>
        </p:txBody>
      </p:sp>
      <p:sp>
        <p:nvSpPr>
          <p:cNvPr id="8" name="矩形 7"/>
          <p:cNvSpPr/>
          <p:nvPr/>
        </p:nvSpPr>
        <p:spPr>
          <a:xfrm>
            <a:off x="1862676" y="2564609"/>
            <a:ext cx="6995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沟壑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：山沟。念念不忘为正义而死，弃尸山沟。形容有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为正义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献身的思想准备。也比喻人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发迹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之后</a:t>
            </a:r>
            <a:r>
              <a:rPr lang="en-US" altLang="zh-CN" sz="2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不忘过去贫贱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的日子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51" y="285220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不忘沟壑</a:t>
            </a:r>
          </a:p>
        </p:txBody>
      </p:sp>
      <p:sp>
        <p:nvSpPr>
          <p:cNvPr id="10" name="矩形 9"/>
          <p:cNvSpPr/>
          <p:nvPr/>
        </p:nvSpPr>
        <p:spPr>
          <a:xfrm>
            <a:off x="2006344" y="3866566"/>
            <a:ext cx="6916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冠冕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：指帽子。比喻首位，第一。南方人才中杰出的人。旧时指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才识出众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的人。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57501" y="394960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南州冠冕</a:t>
            </a:r>
          </a:p>
        </p:txBody>
      </p:sp>
      <p:sp>
        <p:nvSpPr>
          <p:cNvPr id="12" name="矩形 11"/>
          <p:cNvSpPr/>
          <p:nvPr/>
        </p:nvSpPr>
        <p:spPr>
          <a:xfrm>
            <a:off x="2029960" y="4882887"/>
            <a:ext cx="69127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：改变。原指一定下来就不变更，后形容事理正确，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不可改变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64244" y="48835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一定不易</a:t>
            </a:r>
          </a:p>
        </p:txBody>
      </p:sp>
      <p:sp>
        <p:nvSpPr>
          <p:cNvPr id="14" name="矩形 13"/>
          <p:cNvSpPr/>
          <p:nvPr/>
        </p:nvSpPr>
        <p:spPr>
          <a:xfrm>
            <a:off x="2029960" y="5877272"/>
            <a:ext cx="682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：各部分已大体具备；微：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微小。整个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都已经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具备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了，只是形状和规模比较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而已。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79512" y="602128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具体而微</a:t>
            </a:r>
          </a:p>
        </p:txBody>
      </p:sp>
    </p:spTree>
    <p:extLst>
      <p:ext uri="{BB962C8B-B14F-4D97-AF65-F5344CB8AC3E}">
        <p14:creationId xmlns:p14="http://schemas.microsoft.com/office/powerpoint/2010/main" val="23118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7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8856984" cy="6408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14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696" y="92531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心劳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：费尽心机；日：逐日；拙：笨拙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现多指做坏事的人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，虽然使尽坏心眼，到头来不但捞不到好处，</a:t>
            </a:r>
            <a:r>
              <a:rPr lang="en-US" altLang="zh-C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处境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反而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一天比一天糟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3103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心劳日拙</a:t>
            </a:r>
          </a:p>
        </p:txBody>
      </p:sp>
      <p:sp>
        <p:nvSpPr>
          <p:cNvPr id="4" name="矩形 3"/>
          <p:cNvSpPr/>
          <p:nvPr/>
        </p:nvSpPr>
        <p:spPr>
          <a:xfrm>
            <a:off x="1821875" y="1484784"/>
            <a:ext cx="7156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贬义词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。耿耿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有心事的样子。不能忘怀，牵萦于心。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51765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耿耿于怀</a:t>
            </a:r>
          </a:p>
        </p:txBody>
      </p:sp>
      <p:sp>
        <p:nvSpPr>
          <p:cNvPr id="6" name="矩形 5"/>
          <p:cNvSpPr/>
          <p:nvPr/>
        </p:nvSpPr>
        <p:spPr>
          <a:xfrm>
            <a:off x="1936442" y="2420888"/>
            <a:ext cx="69272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旧戏表演杀伤时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，用红色水涂沫，装做流血的样子，叫做出彩。比喻当着众人的面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败露秘密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显出丑态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790" y="250857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当场出彩</a:t>
            </a:r>
          </a:p>
        </p:txBody>
      </p:sp>
      <p:sp>
        <p:nvSpPr>
          <p:cNvPr id="8" name="矩形 7"/>
          <p:cNvSpPr/>
          <p:nvPr/>
        </p:nvSpPr>
        <p:spPr>
          <a:xfrm>
            <a:off x="2051720" y="3651302"/>
            <a:ext cx="6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居心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存心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叵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料想。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存心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险恶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推测。</a:t>
            </a:r>
          </a:p>
        </p:txBody>
      </p:sp>
      <p:sp>
        <p:nvSpPr>
          <p:cNvPr id="9" name="矩形 8"/>
          <p:cNvSpPr/>
          <p:nvPr/>
        </p:nvSpPr>
        <p:spPr>
          <a:xfrm>
            <a:off x="242036" y="382968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居心叵测</a:t>
            </a:r>
          </a:p>
        </p:txBody>
      </p:sp>
      <p:sp>
        <p:nvSpPr>
          <p:cNvPr id="10" name="矩形 9"/>
          <p:cNvSpPr/>
          <p:nvPr/>
        </p:nvSpPr>
        <p:spPr>
          <a:xfrm>
            <a:off x="1906661" y="4760371"/>
            <a:ext cx="6927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：结党。比：勾结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    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比：依附。互相勾结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：做，干。奸：狡诈，邪恶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坏人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勾结在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一起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做坏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（邪恶之）事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18594" y="504830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朋比为奸</a:t>
            </a:r>
          </a:p>
        </p:txBody>
      </p:sp>
    </p:spTree>
    <p:extLst>
      <p:ext uri="{BB962C8B-B14F-4D97-AF65-F5344CB8AC3E}">
        <p14:creationId xmlns:p14="http://schemas.microsoft.com/office/powerpoint/2010/main" val="17440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0200" y="142852"/>
            <a:ext cx="71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戴：加在头上或用头顶着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不愿和仇敌在一个天底下并存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形容仇恨极深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2142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不共戴天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8794" y="1000108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恪：谨慎，恭敬。渝：改变。严格遵守，决不改变。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282" y="92867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恪守不渝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0232" y="1571612"/>
            <a:ext cx="6858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高山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比喻高尚的品德。比喻对高尚的品德的仰慕。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282" y="157161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高山仰止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0496" y="2143116"/>
            <a:ext cx="4786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“景行”是“明行”，即光明正大的行为，是人们行动的准则。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282" y="2357430"/>
            <a:ext cx="3714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景行（</a:t>
            </a:r>
            <a:r>
              <a:rPr lang="en-US" sz="2400" b="1" dirty="0" err="1" smtClean="0">
                <a:solidFill>
                  <a:srgbClr val="FF0000"/>
                </a:solidFill>
              </a:rPr>
              <a:t>xíng</a:t>
            </a:r>
            <a:r>
              <a:rPr lang="en-US" sz="24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行（</a:t>
            </a:r>
            <a:r>
              <a:rPr lang="en-US" sz="2400" b="1" dirty="0" err="1" smtClean="0">
                <a:solidFill>
                  <a:srgbClr val="FF0000"/>
                </a:solidFill>
              </a:rPr>
              <a:t>xíng</a:t>
            </a:r>
            <a:r>
              <a:rPr lang="en-US" sz="24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止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8794" y="2928934"/>
            <a:ext cx="7000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形容迅速而彻底地认识到过错而悔改醒悟。幡然，也作翻然，本义是回飞的样子，引申为迅速而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彻底地改变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720" y="307181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幡然醒悟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71638" y="4143380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飘摇：飘荡。在风雨中飘荡不定。比喻局势动荡不安，很不稳定。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282" y="421481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风雨飘摇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71670" y="5000636"/>
            <a:ext cx="6858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江河的水天天向下流，比喻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事业、局势、形势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等情况一天天地坏下去。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20" y="507207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江河日下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00232" y="5857892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轰轰：形容巨大的声响；烈烈：火焰炽盛的样子。形容事业的兴旺。也形容声势浩大，气魄宏伟。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5720" y="60722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轰轰烈烈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8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8640"/>
            <a:ext cx="8856984" cy="6480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46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260350"/>
            <a:ext cx="8686800" cy="1143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下列句子划线成语运用恰当的一句是：（   ）</a:t>
            </a:r>
          </a:p>
        </p:txBody>
      </p:sp>
      <p:sp>
        <p:nvSpPr>
          <p:cNvPr id="1515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FontTx/>
              <a:buAutoNum type="alphaUcPeriod"/>
            </a:pPr>
            <a:r>
              <a:rPr lang="zh-CN" altLang="en-US" sz="2800" dirty="0">
                <a:ea typeface="黑体" pitchFamily="2" charset="-122"/>
              </a:rPr>
              <a:t>他尽管数理化成绩很差，但在语文课上思路开阔、旁征博引，其表现总令人</a:t>
            </a:r>
            <a:r>
              <a:rPr lang="zh-CN" altLang="en-US" sz="2800" b="1" u="sng" dirty="0">
                <a:solidFill>
                  <a:srgbClr val="0000FF"/>
                </a:solidFill>
                <a:ea typeface="黑体" pitchFamily="2" charset="-122"/>
              </a:rPr>
              <a:t>过目不忘</a:t>
            </a:r>
            <a:r>
              <a:rPr lang="zh-CN" altLang="en-US" sz="2800" dirty="0">
                <a:ea typeface="黑体" pitchFamily="2" charset="-122"/>
              </a:rPr>
              <a:t>。</a:t>
            </a:r>
          </a:p>
          <a:p>
            <a:pPr marL="609600" indent="-609600">
              <a:buFontTx/>
              <a:buAutoNum type="alphaUcPeriod"/>
            </a:pPr>
            <a:r>
              <a:rPr lang="zh-CN" altLang="en-US" sz="2800" dirty="0">
                <a:ea typeface="黑体" pitchFamily="2" charset="-122"/>
              </a:rPr>
              <a:t>现在离高考还有一个多月的时间，同学们千万不能</a:t>
            </a:r>
            <a:r>
              <a:rPr lang="zh-CN" altLang="en-US" sz="2800" b="1" u="sng" dirty="0">
                <a:solidFill>
                  <a:srgbClr val="0000FF"/>
                </a:solidFill>
                <a:ea typeface="黑体" pitchFamily="2" charset="-122"/>
              </a:rPr>
              <a:t>行百里者半九十</a:t>
            </a:r>
            <a:r>
              <a:rPr lang="zh-CN" altLang="en-US" sz="2800" dirty="0">
                <a:ea typeface="黑体" pitchFamily="2" charset="-122"/>
              </a:rPr>
              <a:t>，中途松懈，功败垂成，留下终身遗憾。</a:t>
            </a:r>
          </a:p>
          <a:p>
            <a:pPr marL="609600" indent="-609600">
              <a:buFontTx/>
              <a:buAutoNum type="alphaUcPeriod"/>
            </a:pPr>
            <a:r>
              <a:rPr lang="zh-CN" altLang="en-US" sz="2800" dirty="0">
                <a:ea typeface="黑体" pitchFamily="2" charset="-122"/>
              </a:rPr>
              <a:t>为了治理水流污染，该地区依法取缔了十几家污染严重的造纸厂，一时间，</a:t>
            </a:r>
            <a:r>
              <a:rPr lang="zh-CN" alt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洛阳纸贵</a:t>
            </a:r>
            <a:r>
              <a:rPr lang="zh-CN" altLang="en-US" sz="2800" dirty="0">
                <a:ea typeface="黑体" pitchFamily="2" charset="-122"/>
              </a:rPr>
              <a:t>，用纸大户纷纷抢购。</a:t>
            </a:r>
          </a:p>
          <a:p>
            <a:pPr marL="609600" indent="-609600">
              <a:buFontTx/>
              <a:buAutoNum type="alphaUcPeriod"/>
            </a:pPr>
            <a:r>
              <a:rPr lang="zh-CN" altLang="en-US" sz="2800" dirty="0">
                <a:ea typeface="黑体" pitchFamily="2" charset="-122"/>
              </a:rPr>
              <a:t>他初到上海，</a:t>
            </a:r>
            <a:r>
              <a:rPr lang="zh-CN" altLang="en-US" sz="2800" b="1" u="sng" dirty="0">
                <a:solidFill>
                  <a:srgbClr val="0000FF"/>
                </a:solidFill>
                <a:ea typeface="黑体" pitchFamily="2" charset="-122"/>
              </a:rPr>
              <a:t>身无长物</a:t>
            </a:r>
            <a:r>
              <a:rPr lang="zh-CN" altLang="en-US" sz="2800" dirty="0">
                <a:ea typeface="黑体" pitchFamily="2" charset="-122"/>
              </a:rPr>
              <a:t>，就凭着一副好手艺，创下了自己的一番事业。</a:t>
            </a:r>
          </a:p>
          <a:p>
            <a:pPr marL="609600" indent="-609600">
              <a:buFontTx/>
              <a:buAutoNum type="alphaUcPeriod"/>
            </a:pPr>
            <a:endParaRPr lang="en-US" altLang="zh-CN" sz="2800" dirty="0">
              <a:ea typeface="黑体" pitchFamily="2" charset="-122"/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725058" y="476672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ea typeface="幼圆" pitchFamily="49" charset="-122"/>
              </a:rPr>
              <a:t>D</a:t>
            </a:r>
          </a:p>
        </p:txBody>
      </p:sp>
      <p:sp>
        <p:nvSpPr>
          <p:cNvPr id="151558" name="AutoShape 6"/>
          <p:cNvSpPr>
            <a:spLocks noChangeArrowheads="1"/>
          </p:cNvSpPr>
          <p:nvPr/>
        </p:nvSpPr>
        <p:spPr bwMode="auto">
          <a:xfrm>
            <a:off x="3635375" y="3429000"/>
            <a:ext cx="5472113" cy="1728788"/>
          </a:xfrm>
          <a:prstGeom prst="wedgeRectCallout">
            <a:avLst>
              <a:gd name="adj1" fmla="val -67347"/>
              <a:gd name="adj2" fmla="val -52662"/>
            </a:avLst>
          </a:prstGeom>
          <a:solidFill>
            <a:schemeClr val="bg1"/>
          </a:solidFill>
          <a:ln w="4445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走一百里路，走了九十里才算是一半。比喻做事愈接近成功愈要认真对待。</a:t>
            </a:r>
          </a:p>
        </p:txBody>
      </p:sp>
      <p:sp>
        <p:nvSpPr>
          <p:cNvPr id="151560" name="AutoShape 8"/>
          <p:cNvSpPr>
            <a:spLocks noChangeArrowheads="1"/>
          </p:cNvSpPr>
          <p:nvPr/>
        </p:nvSpPr>
        <p:spPr bwMode="auto">
          <a:xfrm>
            <a:off x="2643174" y="4786322"/>
            <a:ext cx="5545138" cy="1008063"/>
          </a:xfrm>
          <a:prstGeom prst="wedgeRectCallout">
            <a:avLst>
              <a:gd name="adj1" fmla="val 12296"/>
              <a:gd name="adj2" fmla="val -80079"/>
            </a:avLst>
          </a:prstGeom>
          <a:solidFill>
            <a:schemeClr val="bg1"/>
          </a:solidFill>
          <a:ln w="4445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比喻著作有价值，流传广。</a:t>
            </a:r>
          </a:p>
        </p:txBody>
      </p:sp>
      <p:sp>
        <p:nvSpPr>
          <p:cNvPr id="7" name="矩形 6"/>
          <p:cNvSpPr/>
          <p:nvPr/>
        </p:nvSpPr>
        <p:spPr>
          <a:xfrm>
            <a:off x="1142976" y="1071546"/>
            <a:ext cx="6776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看过就不忘记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sz="32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形容记忆力非常强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786578" y="1500174"/>
            <a:ext cx="500066" cy="142876"/>
          </a:xfrm>
          <a:prstGeom prst="wedgeRoundRectCallout">
            <a:avLst>
              <a:gd name="adj1" fmla="val -11985"/>
              <a:gd name="adj2" fmla="val 3928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/>
      <p:bldP spid="151558" grpId="0" animBg="1"/>
      <p:bldP spid="151558" grpId="1" animBg="1"/>
      <p:bldP spid="151560" grpId="0" animBg="1"/>
      <p:bldP spid="151560" grpId="1" animBg="1"/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28794" y="142852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原指夸赞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别人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文笔雄健有力或文章气势宏大。现多指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大作家，大手笔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428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大笔如椽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0200" y="2214554"/>
            <a:ext cx="71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把自己家里的破扫帚当成宝贝。比喻东西虽然不好，但自己的东西却是自己珍爱的。指爱惜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自己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的东西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282" y="23574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敝帚自珍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0232" y="3071810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高风：高尚的品格；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file"/>
              </a:rPr>
              <a:t>亮节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：坚贞的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file"/>
              </a:rPr>
              <a:t>节操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。形容道德和行为都很高尚。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282" y="321468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高风亮节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0232" y="4000504"/>
            <a:ext cx="7143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谦辞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表示自己愧在师门。只能用于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第一人称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。一般指仍在老师门下。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282" y="41433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忝列门墙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7422" y="4857760"/>
            <a:ext cx="6500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刍荛：割草打柴的人。割草打柴人的话。指普通百姓的浅陋言辞。也用作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讲话者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谦词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000636"/>
            <a:ext cx="2279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刍荛之言</a:t>
            </a:r>
            <a:r>
              <a:rPr lang="en-US" altLang="zh-CN" sz="2400" b="1" dirty="0" err="1" smtClean="0"/>
              <a:t>chúráo</a:t>
            </a:r>
            <a:endParaRPr lang="en-US" altLang="zh-CN" sz="24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2500298" y="5857892"/>
            <a:ext cx="628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客套话。多用在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对方对自己客气</a:t>
            </a:r>
            <a:r>
              <a:rPr lang="zh-CN" altLang="en-US" sz="2400" b="1" dirty="0" smtClean="0"/>
              <a:t>，虽不敢当，但不好违命。 恭敬谦逊不如服从命令。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214282" y="600076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恭敬不如从命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28794" y="1000108"/>
            <a:ext cx="9429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谢：推辞；不敏：不聪明，没有才能。恭敬地表示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自己能力不足，不能够接受做某事。多作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推辞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做某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事的婉辞。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282" y="11429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敬谢不敏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9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60648"/>
            <a:ext cx="8572559" cy="6264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83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28794" y="142852"/>
            <a:ext cx="7072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扫眉：妇女画眉毛。专指有才气的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女子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20" y="1428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扫眉才子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8794" y="785794"/>
            <a:ext cx="7000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高阳：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高阳酒徒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的略语。用以指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嗜酒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而放荡不羁的人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282" y="85723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高阳公子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7356" y="1643050"/>
            <a:ext cx="7072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比喻表面上断了关系，实际上仍有牵连，多指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男女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之间情思难断。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282" y="171448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藕断丝连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57324" y="2500306"/>
            <a:ext cx="7286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春秋时，秦晋两国不止一代互相婚嫁。泛指两家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联姻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214282" y="25003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秦晋之好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8762" y="3071810"/>
            <a:ext cx="7215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弄</a:t>
            </a:r>
            <a:r>
              <a:rPr lang="zh-CN" altLang="en-US" sz="2400" b="1" dirty="0" smtClean="0">
                <a:hlinkClick r:id="rId2" action="ppaction://hlinkfile"/>
              </a:rPr>
              <a:t>璋</a:t>
            </a:r>
            <a:r>
              <a:rPr lang="zh-CN" altLang="en-US" sz="2400" b="1" dirty="0" smtClean="0"/>
              <a:t>：古人把璋给男孩玩，希望他将来有玉一样的品德。旧时常用以祝贺人家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生男孩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214282" y="321468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弄璋之喜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71670" y="3929066"/>
            <a:ext cx="67866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指送饭时把托盘举得跟眉毛一样高。后形容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夫妻</a:t>
            </a:r>
            <a:r>
              <a:rPr lang="zh-CN" altLang="en-US" sz="2400" b="1" dirty="0" smtClean="0"/>
              <a:t>互相尊敬、十分恩爱。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285720" y="400050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举案齐眉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71638" y="4714884"/>
            <a:ext cx="7072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青梅：青的梅子；竹马：儿童以竹竿当马骑。形容小儿女天真无邪玩耍游戏的样子。指自幼相好的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青年男女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285720" y="485776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青梅竹马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5984" y="6072206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富贵人家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过惯享乐生活的子弟。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7158" y="60722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膏粱子弟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535321" cy="6336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01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8607330" cy="6192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3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16666" y="120797"/>
            <a:ext cx="7131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泛指特殊的，与众不同的。普遍形容人的志向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file"/>
              </a:rPr>
              <a:t>高洁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，不同流俗。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0546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特立独行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3292" y="959078"/>
            <a:ext cx="7075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原指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商人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为了牟取暴利而暗中降低产品质量，削减工料。现也指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做事图省事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，马虎敷衍。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431" y="11437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偷工减料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560" y="1842683"/>
            <a:ext cx="7162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比喻有大本领的人，先在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小事情上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略展才能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也比喻</a:t>
            </a:r>
            <a:r>
              <a:rPr lang="en-US" sz="2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有能力的人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刚开始工作就表现出才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431" y="198884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牛刀小试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33071" y="2711231"/>
            <a:ext cx="6816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形容百花盛开，丰富多彩。比喻各种不同形式和风格的艺术自由发展。也形容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艺术界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的繁荣景象。</a:t>
            </a:r>
            <a:b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285897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百花齐放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3841" y="3668584"/>
            <a:ext cx="6788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暴虎：空手搏虎；冯河：涉水过河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比喻有勇无谋，鲁莽冒险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647" y="378904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暴虎冯河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9808" y="4555123"/>
            <a:ext cx="6788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绝：断；缕：细线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多形容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局面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危急或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声音、气息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等低沉微弱、时断时续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46356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不绝如缕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0217" y="5557880"/>
            <a:ext cx="646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指苦心钻研，到了别人所达不到的地步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也指为寻求解决问题的办法而煞费苦心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574254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苦心孤诣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27088" y="1966913"/>
            <a:ext cx="7391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??" charset="0"/>
                <a:ea typeface="黑体" pitchFamily="49" charset="-122"/>
              </a:rPr>
              <a:t>滥用成语</a:t>
            </a:r>
            <a:endParaRPr kumimoji="1" lang="zh-CN" altLang="en-US" sz="3600">
              <a:solidFill>
                <a:srgbClr val="FF0000"/>
              </a:solidFill>
              <a:latin typeface="Verdana" pitchFamily="34" charset="0"/>
              <a:ea typeface="黑体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    小学生张明在爸爸出差的时候给爸爸写了一封信，信的内容如下：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    我最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亲密无间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的爸爸：您好！ 最近身体是否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健壮如牛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？工作是否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蒸蒸日上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？我现在正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奋不顾身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的学习。前天，老师表扬了我的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丰功伟绩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，我听了以后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沾沾自喜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。您批评我爱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滥用成语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，我以后一定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前功尽弃</a:t>
            </a:r>
            <a:r>
              <a:rPr kumimoji="1"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卷土重来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。祝爸爸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万古长存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！您</a:t>
            </a:r>
            <a:r>
              <a:rPr kumimoji="1" lang="zh-CN" altLang="en-US" sz="28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独一无</a:t>
            </a:r>
            <a:r>
              <a:rPr kumimoji="1"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的儿子张明。</a:t>
            </a:r>
          </a:p>
        </p:txBody>
      </p:sp>
      <p:sp>
        <p:nvSpPr>
          <p:cNvPr id="196611" name="WordArt 3"/>
          <p:cNvSpPr>
            <a:spLocks noChangeArrowheads="1" noChangeShapeType="1" noTextEdit="1"/>
          </p:cNvSpPr>
          <p:nvPr/>
        </p:nvSpPr>
        <p:spPr bwMode="auto">
          <a:xfrm>
            <a:off x="1187450" y="681038"/>
            <a:ext cx="6840538" cy="1524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3815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辨析成语使用中的几种常见错误</a:t>
            </a:r>
          </a:p>
        </p:txBody>
      </p:sp>
      <p:pic>
        <p:nvPicPr>
          <p:cNvPr id="39940" name="Picture 4" descr="gx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021388"/>
            <a:ext cx="11525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101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95288" y="1557338"/>
            <a:ext cx="720725" cy="3384550"/>
          </a:xfrm>
        </p:spPr>
        <p:txBody>
          <a:bodyPr>
            <a:normAutofit fontScale="90000"/>
          </a:bodyPr>
          <a:lstStyle/>
          <a:p>
            <a:r>
              <a:rPr lang="zh-CN" altLang="en-US" b="1">
                <a:ea typeface="华文彩云" pitchFamily="2" charset="-122"/>
              </a:rPr>
              <a:t>成语的运用</a:t>
            </a:r>
          </a:p>
        </p:txBody>
      </p:sp>
      <p:sp>
        <p:nvSpPr>
          <p:cNvPr id="1935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116013" y="549275"/>
            <a:ext cx="7704137" cy="6021388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u="sng">
                <a:solidFill>
                  <a:srgbClr val="FF0000"/>
                </a:solidFill>
                <a:latin typeface="宋体" pitchFamily="2" charset="-122"/>
              </a:rPr>
              <a:t>1.</a:t>
            </a:r>
            <a:r>
              <a:rPr lang="zh-CN" altLang="en-US" b="1" u="sng">
                <a:solidFill>
                  <a:srgbClr val="FF0000"/>
                </a:solidFill>
                <a:latin typeface="宋体" pitchFamily="2" charset="-122"/>
              </a:rPr>
              <a:t>注意读音。</a:t>
            </a:r>
            <a:r>
              <a:rPr lang="zh-CN" altLang="en-US" b="1">
                <a:latin typeface="宋体" pitchFamily="2" charset="-122"/>
              </a:rPr>
              <a:t>如“人才</a:t>
            </a:r>
            <a:r>
              <a:rPr lang="zh-CN" altLang="en-US" b="1" i="1">
                <a:latin typeface="宋体" pitchFamily="2" charset="-122"/>
              </a:rPr>
              <a:t>济济</a:t>
            </a:r>
            <a:r>
              <a:rPr lang="zh-CN" altLang="en-US" b="1">
                <a:latin typeface="宋体" pitchFamily="2" charset="-122"/>
              </a:rPr>
              <a:t>”“乳</a:t>
            </a:r>
            <a:r>
              <a:rPr lang="zh-CN" altLang="en-US" b="1" i="1">
                <a:latin typeface="宋体" pitchFamily="2" charset="-122"/>
              </a:rPr>
              <a:t>臭</a:t>
            </a:r>
            <a:r>
              <a:rPr lang="zh-CN" altLang="en-US" b="1">
                <a:latin typeface="宋体" pitchFamily="2" charset="-122"/>
              </a:rPr>
              <a:t>未干”“图穷匕</a:t>
            </a:r>
            <a:r>
              <a:rPr lang="zh-CN" altLang="en-US" b="1" i="1">
                <a:latin typeface="宋体" pitchFamily="2" charset="-122"/>
              </a:rPr>
              <a:t>见</a:t>
            </a:r>
            <a:r>
              <a:rPr lang="zh-CN" altLang="en-US" b="1">
                <a:latin typeface="宋体" pitchFamily="2" charset="-122"/>
              </a:rPr>
              <a:t>”“虚与</a:t>
            </a:r>
            <a:r>
              <a:rPr lang="zh-CN" altLang="en-US" b="1" i="1">
                <a:latin typeface="宋体" pitchFamily="2" charset="-122"/>
              </a:rPr>
              <a:t>委蛇</a:t>
            </a:r>
            <a:r>
              <a:rPr lang="zh-CN" altLang="en-US" b="1">
                <a:latin typeface="宋体" pitchFamily="2" charset="-122"/>
              </a:rPr>
              <a:t>”“大腹</a:t>
            </a:r>
            <a:r>
              <a:rPr lang="zh-CN" altLang="en-US" b="1" i="1">
                <a:latin typeface="宋体" pitchFamily="2" charset="-122"/>
              </a:rPr>
              <a:t>便便</a:t>
            </a:r>
            <a:r>
              <a:rPr lang="zh-CN" altLang="en-US" b="1">
                <a:latin typeface="宋体" pitchFamily="2" charset="-122"/>
              </a:rPr>
              <a:t>”“如法</a:t>
            </a:r>
            <a:r>
              <a:rPr lang="zh-CN" altLang="en-US" b="1" i="1">
                <a:latin typeface="宋体" pitchFamily="2" charset="-122"/>
              </a:rPr>
              <a:t>炮</a:t>
            </a:r>
            <a:r>
              <a:rPr lang="zh-CN" altLang="en-US" b="1">
                <a:latin typeface="宋体" pitchFamily="2" charset="-122"/>
              </a:rPr>
              <a:t>制”。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u="sng">
                <a:solidFill>
                  <a:srgbClr val="FF0000"/>
                </a:solidFill>
                <a:latin typeface="宋体" pitchFamily="2" charset="-122"/>
              </a:rPr>
              <a:t>2.</a:t>
            </a:r>
            <a:r>
              <a:rPr lang="zh-CN" altLang="en-US" b="1" u="sng">
                <a:solidFill>
                  <a:srgbClr val="FF0000"/>
                </a:solidFill>
                <a:latin typeface="宋体" pitchFamily="2" charset="-122"/>
              </a:rPr>
              <a:t>注意字形。</a:t>
            </a:r>
            <a:r>
              <a:rPr lang="zh-CN" altLang="en-US" b="1">
                <a:latin typeface="宋体" pitchFamily="2" charset="-122"/>
              </a:rPr>
              <a:t>如“相形见</a:t>
            </a:r>
            <a:r>
              <a:rPr lang="zh-CN" altLang="en-US" b="1" i="1">
                <a:latin typeface="宋体" pitchFamily="2" charset="-122"/>
              </a:rPr>
              <a:t>绌</a:t>
            </a:r>
            <a:r>
              <a:rPr lang="zh-CN" altLang="en-US" b="1">
                <a:latin typeface="宋体" pitchFamily="2" charset="-122"/>
              </a:rPr>
              <a:t>”“病入</a:t>
            </a:r>
            <a:r>
              <a:rPr lang="zh-CN" altLang="en-US" b="1" i="1">
                <a:latin typeface="宋体" pitchFamily="2" charset="-122"/>
              </a:rPr>
              <a:t>膏</a:t>
            </a:r>
            <a:r>
              <a:rPr lang="zh-CN" altLang="en-US" b="1">
                <a:latin typeface="宋体" pitchFamily="2" charset="-122"/>
              </a:rPr>
              <a:t>肓”“草</a:t>
            </a:r>
            <a:r>
              <a:rPr lang="zh-CN" altLang="en-US" b="1" i="1">
                <a:latin typeface="宋体" pitchFamily="2" charset="-122"/>
              </a:rPr>
              <a:t>菅</a:t>
            </a:r>
            <a:r>
              <a:rPr lang="zh-CN" altLang="en-US" b="1">
                <a:latin typeface="宋体" pitchFamily="2" charset="-122"/>
              </a:rPr>
              <a:t>人命”“如火如</a:t>
            </a:r>
            <a:r>
              <a:rPr lang="zh-CN" altLang="en-US" b="1" i="1">
                <a:latin typeface="宋体" pitchFamily="2" charset="-122"/>
              </a:rPr>
              <a:t>荼</a:t>
            </a:r>
            <a:r>
              <a:rPr lang="zh-CN" altLang="en-US" b="1">
                <a:latin typeface="宋体" pitchFamily="2" charset="-122"/>
              </a:rPr>
              <a:t>”“沧海一</a:t>
            </a:r>
            <a:r>
              <a:rPr lang="zh-CN" altLang="en-US" b="1" i="1">
                <a:latin typeface="宋体" pitchFamily="2" charset="-122"/>
              </a:rPr>
              <a:t>粟</a:t>
            </a:r>
            <a:r>
              <a:rPr lang="zh-CN" altLang="en-US" b="1">
                <a:latin typeface="宋体" pitchFamily="2" charset="-122"/>
              </a:rPr>
              <a:t>”“锋芒</a:t>
            </a:r>
            <a:r>
              <a:rPr lang="zh-CN" altLang="en-US" b="1" i="1">
                <a:latin typeface="宋体" pitchFamily="2" charset="-122"/>
              </a:rPr>
              <a:t>毕</a:t>
            </a:r>
            <a:r>
              <a:rPr lang="zh-CN" altLang="en-US" b="1">
                <a:latin typeface="宋体" pitchFamily="2" charset="-122"/>
              </a:rPr>
              <a:t>露”。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 u="sng">
                <a:solidFill>
                  <a:srgbClr val="FF0000"/>
                </a:solidFill>
                <a:latin typeface="宋体" pitchFamily="2" charset="-122"/>
              </a:rPr>
              <a:t>3.</a:t>
            </a:r>
            <a:r>
              <a:rPr lang="zh-CN" altLang="en-US" b="1" u="sng">
                <a:solidFill>
                  <a:srgbClr val="FF0000"/>
                </a:solidFill>
                <a:latin typeface="宋体" pitchFamily="2" charset="-122"/>
              </a:rPr>
              <a:t>注意感情色彩。</a:t>
            </a:r>
            <a:r>
              <a:rPr lang="zh-CN" altLang="en-US" b="1">
                <a:latin typeface="宋体" pitchFamily="2" charset="-122"/>
              </a:rPr>
              <a:t>成语的感情色彩分为褒义成语、贬义成语和中性成语。比如下面一句话中成语的感情色彩就不合适：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>
                <a:latin typeface="宋体" pitchFamily="2" charset="-122"/>
              </a:rPr>
              <a:t>      </a:t>
            </a:r>
            <a:r>
              <a:rPr lang="zh-CN" altLang="en-US" b="1">
                <a:solidFill>
                  <a:srgbClr val="003399"/>
                </a:solidFill>
                <a:latin typeface="宋体" pitchFamily="2" charset="-122"/>
              </a:rPr>
              <a:t>齐白石画展在美术馆开幕了，国画研究院的画家竞相观摩，艺术爱好者也趋之若鹜。</a:t>
            </a:r>
            <a:r>
              <a:rPr lang="en-US" altLang="zh-CN" b="1">
                <a:solidFill>
                  <a:srgbClr val="003399"/>
                </a:solidFill>
                <a:latin typeface="宋体" pitchFamily="2" charset="-122"/>
              </a:rPr>
              <a:t>(1999</a:t>
            </a:r>
            <a:r>
              <a:rPr lang="zh-CN" altLang="en-US" b="1">
                <a:solidFill>
                  <a:srgbClr val="003399"/>
                </a:solidFill>
                <a:latin typeface="宋体" pitchFamily="2" charset="-122"/>
              </a:rPr>
              <a:t>年全国高考试题</a:t>
            </a:r>
            <a:r>
              <a:rPr lang="en-US" altLang="zh-CN" b="1">
                <a:solidFill>
                  <a:srgbClr val="003399"/>
                </a:solidFill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7569434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  <p:bldP spid="193539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5288" y="600075"/>
            <a:ext cx="8497887" cy="57086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800" b="1" u="sng">
                <a:solidFill>
                  <a:srgbClr val="FF0000"/>
                </a:solidFill>
              </a:rPr>
              <a:t>4.</a:t>
            </a:r>
            <a:r>
              <a:rPr lang="zh-CN" altLang="en-US" sz="2800" b="1" u="sng">
                <a:solidFill>
                  <a:srgbClr val="FF0000"/>
                </a:solidFill>
              </a:rPr>
              <a:t>使用要得体。</a:t>
            </a:r>
            <a:r>
              <a:rPr lang="zh-CN" altLang="en-US" sz="2800" b="1"/>
              <a:t>有些成语往往具有特定的使用范围，面对特定的对象。如果不注意，就会出笑话。如：</a:t>
            </a:r>
            <a:r>
              <a:rPr lang="zh-CN" altLang="en-US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您刚刚乔迁新居，房屋宽敞明亮，只是摆设略显单调，建议您挂幅油画，一定会使居室蓬荜生辉。</a:t>
            </a:r>
            <a:r>
              <a:rPr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(2001</a:t>
            </a:r>
            <a:r>
              <a:rPr lang="zh-CN" altLang="en-US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年全国高考试题</a:t>
            </a:r>
            <a:r>
              <a:rPr lang="en-US" altLang="zh-CN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800" b="1" u="sng">
                <a:solidFill>
                  <a:srgbClr val="FF0000"/>
                </a:solidFill>
              </a:rPr>
              <a:t>5.</a:t>
            </a:r>
            <a:r>
              <a:rPr lang="zh-CN" altLang="en-US" sz="2800" b="1" u="sng">
                <a:solidFill>
                  <a:srgbClr val="FF0000"/>
                </a:solidFill>
              </a:rPr>
              <a:t>注意辨析成语。</a:t>
            </a:r>
            <a:r>
              <a:rPr lang="zh-CN" altLang="en-US" sz="2800" b="1">
                <a:solidFill>
                  <a:srgbClr val="003399"/>
                </a:solidFill>
              </a:rPr>
              <a:t>如“不胫而走”和“不翼而飞”。 </a:t>
            </a:r>
            <a:r>
              <a:rPr lang="zh-CN" altLang="en-US" sz="2800" b="1"/>
              <a:t>此外，还有大量近义成语，往往有细微差别，使用时要格外注意。</a:t>
            </a:r>
          </a:p>
          <a:p>
            <a:pPr>
              <a:spcBef>
                <a:spcPct val="0"/>
              </a:spcBef>
            </a:pPr>
            <a:r>
              <a:rPr lang="en-US" altLang="zh-CN" sz="2800" b="1" u="sng">
                <a:solidFill>
                  <a:srgbClr val="FF0000"/>
                </a:solidFill>
              </a:rPr>
              <a:t>6.</a:t>
            </a:r>
            <a:r>
              <a:rPr lang="zh-CN" altLang="en-US" sz="2800" b="1" u="sng">
                <a:solidFill>
                  <a:srgbClr val="FF0000"/>
                </a:solidFill>
              </a:rPr>
              <a:t>弄清成语的字面义、引申义或比喻义。</a:t>
            </a:r>
            <a:r>
              <a:rPr lang="zh-CN" altLang="en-US" sz="2800" b="1"/>
              <a:t>字面义是成语的基础，引申义和比喻义都是在这个基础上产生的。有的成语可以望文生义，如“力不从心”“事与愿违”。有的成语意思不止于字面意义，还应深入一步。如</a:t>
            </a:r>
            <a:r>
              <a:rPr lang="zh-CN" altLang="en-US" sz="2800" b="1">
                <a:solidFill>
                  <a:srgbClr val="003399"/>
                </a:solidFill>
              </a:rPr>
              <a:t>“粗茶淡饭”</a:t>
            </a:r>
            <a:r>
              <a:rPr lang="zh-CN" altLang="en-US" sz="2800" b="1"/>
              <a:t> 、</a:t>
            </a:r>
            <a:r>
              <a:rPr lang="zh-CN" altLang="en-US" sz="2800" b="1">
                <a:solidFill>
                  <a:srgbClr val="003399"/>
                </a:solidFill>
              </a:rPr>
              <a:t>“叶公好龙”</a:t>
            </a:r>
            <a:r>
              <a:rPr lang="zh-CN" altLang="en-US" sz="2800" b="1"/>
              <a:t>等。</a:t>
            </a:r>
          </a:p>
        </p:txBody>
      </p:sp>
      <p:pic>
        <p:nvPicPr>
          <p:cNvPr id="41987" name="Picture 3" descr="gx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092825"/>
            <a:ext cx="1047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37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195513" y="7635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432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323850" y="260350"/>
            <a:ext cx="2808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误区一：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望文生义</a:t>
            </a: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179388" y="1862138"/>
            <a:ext cx="2592387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目无全牛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久假不归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不赞一词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差强人意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万人空巷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4000" b="1">
                <a:solidFill>
                  <a:srgbClr val="000000"/>
                </a:solidFill>
                <a:ea typeface="黑体" pitchFamily="49" charset="-122"/>
              </a:rPr>
              <a:t>空穴来风</a:t>
            </a:r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2338388" y="1924050"/>
            <a:ext cx="6805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楷体_GB2312" pitchFamily="49" charset="-122"/>
              </a:rPr>
              <a:t>比喻技艺熟练到得心应手的境界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2411413" y="2716213"/>
            <a:ext cx="3529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楷体_GB2312" pitchFamily="49" charset="-122"/>
              </a:rPr>
              <a:t>长期借用不归还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2413000" y="3398838"/>
            <a:ext cx="597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文章写得好，别人不能添加一词。现也比指一言不发</a:t>
            </a:r>
            <a:endParaRPr lang="zh-CN" altLang="en-US" sz="24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2411413" y="4292600"/>
            <a:ext cx="360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楷体_GB2312" pitchFamily="49" charset="-122"/>
              </a:rPr>
              <a:t>大体上使人满意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2411413" y="5084763"/>
            <a:ext cx="6337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楷体_GB2312" pitchFamily="49" charset="-122"/>
              </a:rPr>
              <a:t>大家都从巷里出来。形容盛况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2411413" y="5883275"/>
            <a:ext cx="6697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ea typeface="楷体_GB2312" pitchFamily="49" charset="-122"/>
              </a:rPr>
              <a:t>有穴才有风。消息并非没有原因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168975" name="Text Box 15"/>
          <p:cNvSpPr txBox="1">
            <a:spLocks noChangeArrowheads="1"/>
          </p:cNvSpPr>
          <p:nvPr/>
        </p:nvSpPr>
        <p:spPr bwMode="auto">
          <a:xfrm>
            <a:off x="2771775" y="333375"/>
            <a:ext cx="5832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成语的意义是约定俗成的，而且大多有一定的典故，加之有些成语中含有生僻义，这就造成了成语理解上的难度。如果我们对成语意义不仔细辨析，粗枝大叶，一瞥而过，就极易造成望文生义的错误。</a:t>
            </a:r>
            <a:endParaRPr kumimoji="1" lang="zh-CN" altLang="en-US" sz="2000" b="1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/>
      <p:bldP spid="168970" grpId="0"/>
      <p:bldP spid="168971" grpId="0"/>
      <p:bldP spid="168972" grpId="0"/>
      <p:bldP spid="168973" grpId="0"/>
      <p:bldP spid="16897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11278</Words>
  <Application>Microsoft Office PowerPoint</Application>
  <PresentationFormat>全屏显示(4:3)</PresentationFormat>
  <Paragraphs>844</Paragraphs>
  <Slides>153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153</vt:i4>
      </vt:variant>
    </vt:vector>
  </HeadingPairs>
  <TitlesOfParts>
    <vt:vector size="15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判断下列句中成语运用是否正确。</vt:lpstr>
      <vt:lpstr>PowerPoint 演示文稿</vt:lpstr>
      <vt:lpstr>PowerPoint 演示文稿</vt:lpstr>
      <vt:lpstr>下列句子划线成语运用恰当的一句是：（   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记一记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成语的运用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高中生极易用错的40成语</vt:lpstr>
      <vt:lpstr>PowerPoint 演示文稿</vt:lpstr>
      <vt:lpstr>江河日下jiāng hé rì xià </vt:lpstr>
      <vt:lpstr>危言危行wēi yán wēi xíng </vt:lpstr>
      <vt:lpstr>目无全牛mù wú quán niú </vt:lpstr>
      <vt:lpstr>不赞一词bù zàn yī cí </vt:lpstr>
      <vt:lpstr>乌烟瘴气wū yān zhàng qì </vt:lpstr>
      <vt:lpstr>久假不归jiǔ jiǎ bù guī </vt:lpstr>
      <vt:lpstr>明日黄花míng rì huáng huā </vt:lpstr>
      <vt:lpstr>马革裹尸mǎ gé guǒ shī </vt:lpstr>
      <vt:lpstr>千夫所指qiān fū suǒ zhǐ </vt:lpstr>
      <vt:lpstr>文不加点wén bù jiā diǎn </vt:lpstr>
      <vt:lpstr>坐地分赃zuò dì fēn zāng </vt:lpstr>
      <vt:lpstr>振聋发聩zhèn lóng fā kuì </vt:lpstr>
      <vt:lpstr>登堂入室dēng táng rù shì </vt:lpstr>
      <vt:lpstr>师心自用shī xīn zì yòng </vt:lpstr>
      <vt:lpstr>相敬如宾xiāng jìng rú bīn </vt:lpstr>
      <vt:lpstr>秀色可餐xiù sè kě cān </vt:lpstr>
      <vt:lpstr>济济一堂jǐ jǐ yī táng </vt:lpstr>
      <vt:lpstr>鳞次栉比lín cì zhì bǐ </vt:lpstr>
      <vt:lpstr>石破天惊shí pò tiān jīng </vt:lpstr>
      <vt:lpstr>倚马可待yǐ mǎ kě dài </vt:lpstr>
      <vt:lpstr>雨后春笋yǔ hòu chūn sǔn </vt:lpstr>
      <vt:lpstr>行云流水xíng yún liú shuǐ </vt:lpstr>
      <vt:lpstr>可圈可点 kě quān kě diǎn</vt:lpstr>
      <vt:lpstr>不忍卒读bù rěn zú dú </vt:lpstr>
      <vt:lpstr>穷形尽相qióng xíng jìn xiàng </vt:lpstr>
      <vt:lpstr>尸位素餐shī wèi sù cān </vt:lpstr>
      <vt:lpstr>溢美之词yì měi zhī cí </vt:lpstr>
      <vt:lpstr>叹为观止tàn wéi guān zhǐ </vt:lpstr>
      <vt:lpstr>巾帼奇才jīn guó qí cái </vt:lpstr>
      <vt:lpstr>趋之若鹜qū zhī ruò wù </vt:lpstr>
      <vt:lpstr>亦步亦趋yì bù yì qū </vt:lpstr>
      <vt:lpstr>凤毛麟角fèng máo lín jiǎo </vt:lpstr>
      <vt:lpstr>评头论足píng tóu lùn zú </vt:lpstr>
      <vt:lpstr>上行下效shàng xíng xià xiào </vt:lpstr>
      <vt:lpstr>炙手可热zhì shǒu kě rè </vt:lpstr>
      <vt:lpstr>一掷千金yī zhì qiān jīn </vt:lpstr>
      <vt:lpstr>弹冠相庆tán guān xiāng qìng </vt:lpstr>
      <vt:lpstr>巧立名目qiǎo lì míng mù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61</cp:revision>
  <cp:lastPrinted>2013-04-15T08:39:23Z</cp:lastPrinted>
  <dcterms:created xsi:type="dcterms:W3CDTF">2013-03-27T02:32:21Z</dcterms:created>
  <dcterms:modified xsi:type="dcterms:W3CDTF">2015-06-17T03:34:26Z</dcterms:modified>
</cp:coreProperties>
</file>