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85" r:id="rId4"/>
    <p:sldId id="262" r:id="rId5"/>
    <p:sldId id="263" r:id="rId6"/>
    <p:sldId id="264" r:id="rId7"/>
    <p:sldId id="265" r:id="rId8"/>
    <p:sldId id="267" r:id="rId9"/>
    <p:sldId id="268" r:id="rId10"/>
    <p:sldId id="269" r:id="rId11"/>
    <p:sldId id="270" r:id="rId12"/>
    <p:sldId id="390" r:id="rId13"/>
    <p:sldId id="271" r:id="rId14"/>
    <p:sldId id="272" r:id="rId15"/>
    <p:sldId id="273" r:id="rId16"/>
    <p:sldId id="274" r:id="rId17"/>
    <p:sldId id="275" r:id="rId18"/>
    <p:sldId id="276" r:id="rId19"/>
    <p:sldId id="277" r:id="rId20"/>
    <p:sldId id="278" r:id="rId21"/>
    <p:sldId id="279" r:id="rId22"/>
    <p:sldId id="391" r:id="rId23"/>
    <p:sldId id="280" r:id="rId24"/>
    <p:sldId id="281" r:id="rId25"/>
    <p:sldId id="282" r:id="rId26"/>
    <p:sldId id="386" r:id="rId27"/>
    <p:sldId id="283" r:id="rId28"/>
    <p:sldId id="284" r:id="rId29"/>
    <p:sldId id="285" r:id="rId30"/>
    <p:sldId id="286" r:id="rId31"/>
    <p:sldId id="388" r:id="rId32"/>
    <p:sldId id="287" r:id="rId33"/>
    <p:sldId id="288" r:id="rId34"/>
    <p:sldId id="389" r:id="rId35"/>
    <p:sldId id="289" r:id="rId36"/>
    <p:sldId id="290" r:id="rId37"/>
    <p:sldId id="392" r:id="rId38"/>
    <p:sldId id="291" r:id="rId39"/>
    <p:sldId id="292" r:id="rId40"/>
    <p:sldId id="293" r:id="rId41"/>
    <p:sldId id="295" r:id="rId42"/>
    <p:sldId id="296" r:id="rId43"/>
    <p:sldId id="393" r:id="rId44"/>
    <p:sldId id="297" r:id="rId45"/>
    <p:sldId id="298" r:id="rId46"/>
    <p:sldId id="299" r:id="rId47"/>
    <p:sldId id="300" r:id="rId48"/>
    <p:sldId id="301" r:id="rId49"/>
    <p:sldId id="302" r:id="rId50"/>
    <p:sldId id="303" r:id="rId51"/>
    <p:sldId id="304" r:id="rId52"/>
    <p:sldId id="305" r:id="rId53"/>
    <p:sldId id="306" r:id="rId54"/>
    <p:sldId id="307" r:id="rId55"/>
    <p:sldId id="394" r:id="rId56"/>
    <p:sldId id="308" r:id="rId57"/>
    <p:sldId id="309" r:id="rId58"/>
    <p:sldId id="310" r:id="rId59"/>
    <p:sldId id="311" r:id="rId60"/>
    <p:sldId id="312" r:id="rId61"/>
    <p:sldId id="313" r:id="rId62"/>
    <p:sldId id="395" r:id="rId63"/>
    <p:sldId id="314" r:id="rId64"/>
    <p:sldId id="315" r:id="rId65"/>
    <p:sldId id="316" r:id="rId66"/>
    <p:sldId id="317" r:id="rId67"/>
    <p:sldId id="319" r:id="rId68"/>
    <p:sldId id="321" r:id="rId69"/>
    <p:sldId id="322" r:id="rId70"/>
    <p:sldId id="323" r:id="rId71"/>
    <p:sldId id="324" r:id="rId72"/>
    <p:sldId id="325" r:id="rId73"/>
    <p:sldId id="326" r:id="rId74"/>
    <p:sldId id="327" r:id="rId75"/>
    <p:sldId id="328" r:id="rId76"/>
    <p:sldId id="330" r:id="rId77"/>
    <p:sldId id="331" r:id="rId78"/>
    <p:sldId id="332" r:id="rId79"/>
    <p:sldId id="333" r:id="rId80"/>
    <p:sldId id="335" r:id="rId81"/>
    <p:sldId id="336" r:id="rId82"/>
    <p:sldId id="338" r:id="rId83"/>
    <p:sldId id="339" r:id="rId84"/>
    <p:sldId id="340" r:id="rId85"/>
    <p:sldId id="341" r:id="rId86"/>
    <p:sldId id="342" r:id="rId87"/>
    <p:sldId id="344" r:id="rId88"/>
    <p:sldId id="345" r:id="rId89"/>
    <p:sldId id="347" r:id="rId90"/>
    <p:sldId id="348" r:id="rId91"/>
    <p:sldId id="349" r:id="rId92"/>
    <p:sldId id="350" r:id="rId93"/>
    <p:sldId id="352" r:id="rId94"/>
    <p:sldId id="354" r:id="rId95"/>
    <p:sldId id="355" r:id="rId96"/>
    <p:sldId id="356" r:id="rId97"/>
    <p:sldId id="357" r:id="rId98"/>
    <p:sldId id="358" r:id="rId99"/>
    <p:sldId id="359" r:id="rId100"/>
    <p:sldId id="360" r:id="rId101"/>
    <p:sldId id="361" r:id="rId102"/>
    <p:sldId id="364" r:id="rId103"/>
    <p:sldId id="365" r:id="rId104"/>
    <p:sldId id="366" r:id="rId105"/>
    <p:sldId id="368" r:id="rId106"/>
    <p:sldId id="370" r:id="rId107"/>
    <p:sldId id="372" r:id="rId108"/>
    <p:sldId id="375" r:id="rId109"/>
    <p:sldId id="376" r:id="rId110"/>
    <p:sldId id="378" r:id="rId111"/>
    <p:sldId id="379" r:id="rId112"/>
    <p:sldId id="380" r:id="rId113"/>
    <p:sldId id="381" r:id="rId114"/>
    <p:sldId id="382" r:id="rId115"/>
    <p:sldId id="396" r:id="rId1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8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2D5761-4A89-4877-A8CC-4E2171DB36EC}" type="datetimeFigureOut">
              <a:rPr lang="zh-CN" altLang="en-US" smtClean="0"/>
              <a:pPr/>
              <a:t>2015-11-13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2AA62-119E-421E-A936-A98EF4FFCF1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5761-4A89-4877-A8CC-4E2171DB36EC}" type="datetimeFigureOut">
              <a:rPr lang="zh-CN" altLang="en-US" smtClean="0"/>
              <a:pPr/>
              <a:t>2015-11-13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2AA62-119E-421E-A936-A98EF4FFCF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32771;&#28857;&#35808;&#37322;.TIF"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32599;.tif"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图片1"/>
          <p:cNvPicPr>
            <a:picLocks noChangeAspect="1" noChangeArrowheads="1"/>
          </p:cNvPicPr>
          <p:nvPr/>
        </p:nvPicPr>
        <p:blipFill>
          <a:blip r:embed="rId2" cstate="print"/>
          <a:srcRect t="50537"/>
          <a:stretch>
            <a:fillRect/>
          </a:stretch>
        </p:blipFill>
        <p:spPr bwMode="auto">
          <a:xfrm>
            <a:off x="2000232" y="2357430"/>
            <a:ext cx="5238768" cy="978887"/>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4857760"/>
            <a:ext cx="6567824"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黑体" pitchFamily="49" charset="-122"/>
                <a:cs typeface="Times New Roman" pitchFamily="18" charset="0"/>
              </a:rPr>
              <a:t>⒎</a:t>
            </a:r>
            <a:r>
              <a:rPr lang="zh-CN" altLang="en-US" sz="3200" b="1" dirty="0" smtClean="0">
                <a:solidFill>
                  <a:srgbClr val="FF0000"/>
                </a:solidFill>
                <a:latin typeface="黑体" pitchFamily="49" charset="-122"/>
                <a:ea typeface="黑体" pitchFamily="49" charset="-122"/>
                <a:cs typeface="Times New Roman" pitchFamily="18" charset="0"/>
              </a:rPr>
              <a:t>对应关系的语言单位排列不当</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428596" y="571480"/>
            <a:ext cx="792961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这次地名普查工作的中心内容是更新、补漏、改错，也就是补充遗漏地名，改正错误地名，更新过时的地名。</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214282" y="2428868"/>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也就是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后的内容要能和上文的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更新、补漏、改错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对应，其表达应为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也就是更新过时的地名，补充遗漏地名，改正错误地名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357166"/>
            <a:ext cx="7715304"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46</a:t>
            </a:r>
            <a:r>
              <a:rPr lang="zh-CN" altLang="en-US" sz="2800" b="1" dirty="0" smtClean="0">
                <a:latin typeface="Times New Roman" pitchFamily="18" charset="0"/>
                <a:ea typeface="宋体" pitchFamily="2" charset="-122"/>
                <a:cs typeface="Times New Roman" pitchFamily="18" charset="0"/>
              </a:rPr>
              <a:t>．止咳去痰片，它里边的主要成分是远志、桔梗、贝母、氯化钠等配制而成的。</a:t>
            </a:r>
            <a:endParaRPr lang="zh-CN" altLang="en-US" sz="1200" b="1" dirty="0" smtClean="0">
              <a:latin typeface="Arial" pitchFamily="34" charset="0"/>
              <a:ea typeface="宋体" pitchFamily="2" charset="-122"/>
            </a:endParaRPr>
          </a:p>
        </p:txBody>
      </p:sp>
      <p:sp>
        <p:nvSpPr>
          <p:cNvPr id="5" name="矩形 4"/>
          <p:cNvSpPr/>
          <p:nvPr/>
        </p:nvSpPr>
        <p:spPr>
          <a:xfrm>
            <a:off x="428596" y="1857364"/>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句式杂糅，保留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成分是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这套句式即可。</a:t>
            </a:r>
            <a:endParaRPr lang="zh-CN" altLang="en-US" sz="1200" b="1" dirty="0" smtClean="0">
              <a:latin typeface="Arial" pitchFamily="34" charset="0"/>
              <a:ea typeface="宋体" pitchFamily="2" charset="-122"/>
            </a:endParaRPr>
          </a:p>
        </p:txBody>
      </p:sp>
      <p:sp>
        <p:nvSpPr>
          <p:cNvPr id="6" name="矩形 5"/>
          <p:cNvSpPr/>
          <p:nvPr/>
        </p:nvSpPr>
        <p:spPr>
          <a:xfrm>
            <a:off x="500034" y="3429000"/>
            <a:ext cx="8001056"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47</a:t>
            </a:r>
            <a:r>
              <a:rPr lang="zh-CN" altLang="en-US" sz="2800" b="1" dirty="0" smtClean="0">
                <a:latin typeface="Times New Roman" pitchFamily="18" charset="0"/>
                <a:ea typeface="宋体" pitchFamily="2" charset="-122"/>
                <a:cs typeface="Times New Roman" pitchFamily="18" charset="0"/>
              </a:rPr>
              <a:t>．张长福今年</a:t>
            </a:r>
            <a:r>
              <a:rPr lang="en-US" altLang="zh-CN" sz="2800" b="1" dirty="0" smtClean="0">
                <a:latin typeface="Times New Roman" pitchFamily="18" charset="0"/>
                <a:ea typeface="宋体" pitchFamily="2" charset="-122"/>
                <a:cs typeface="Times New Roman" pitchFamily="18" charset="0"/>
              </a:rPr>
              <a:t>22</a:t>
            </a:r>
            <a:r>
              <a:rPr lang="zh-CN" altLang="en-US" sz="2800" b="1" dirty="0" smtClean="0">
                <a:latin typeface="Times New Roman" pitchFamily="18" charset="0"/>
                <a:ea typeface="宋体" pitchFamily="2" charset="-122"/>
                <a:cs typeface="Times New Roman" pitchFamily="18" charset="0"/>
              </a:rPr>
              <a:t>岁，是应届毕业生。</a:t>
            </a:r>
            <a:endParaRPr lang="zh-CN" altLang="en-US" sz="1200" b="1" dirty="0" smtClean="0">
              <a:latin typeface="Arial" pitchFamily="34" charset="0"/>
              <a:ea typeface="宋体" pitchFamily="2" charset="-122"/>
            </a:endParaRPr>
          </a:p>
        </p:txBody>
      </p:sp>
      <p:sp>
        <p:nvSpPr>
          <p:cNvPr id="7" name="矩形 6"/>
          <p:cNvSpPr/>
          <p:nvPr/>
        </p:nvSpPr>
        <p:spPr>
          <a:xfrm>
            <a:off x="571472" y="4786322"/>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表意不明，究竟是初中、高中毕业，还是大学毕业、研究生毕业？判断不明确。</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ChangeArrowheads="1"/>
          </p:cNvSpPr>
          <p:nvPr/>
        </p:nvSpPr>
        <p:spPr bwMode="auto">
          <a:xfrm>
            <a:off x="0" y="2643182"/>
            <a:ext cx="803425" cy="580813"/>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12775" algn="l" defTabSz="914400" rtl="0" eaLnBrk="1" fontAlgn="base" latinLnBrk="0" hangingPunct="1">
              <a:lnSpc>
                <a:spcPct val="100000"/>
              </a:lnSpc>
              <a:spcBef>
                <a:spcPct val="0"/>
              </a:spcBef>
              <a:spcAft>
                <a:spcPct val="0"/>
              </a:spcAft>
              <a:buClrTx/>
              <a:buSzTx/>
              <a:buFontTx/>
              <a:buNone/>
              <a:tabLst/>
            </a:pPr>
            <a:endParaRPr kumimoji="0" 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5" name="矩形 4"/>
          <p:cNvSpPr/>
          <p:nvPr/>
        </p:nvSpPr>
        <p:spPr>
          <a:xfrm>
            <a:off x="3428992" y="1643050"/>
            <a:ext cx="3583032"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十四、看谦敬</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7" name="矩形 6"/>
          <p:cNvSpPr/>
          <p:nvPr/>
        </p:nvSpPr>
        <p:spPr>
          <a:xfrm>
            <a:off x="428596" y="214290"/>
            <a:ext cx="8501122"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48</a:t>
            </a:r>
            <a:r>
              <a:rPr lang="zh-CN" altLang="en-US" sz="2800" b="1" dirty="0" smtClean="0">
                <a:latin typeface="Times New Roman" pitchFamily="18" charset="0"/>
                <a:ea typeface="宋体" pitchFamily="2" charset="-122"/>
                <a:cs typeface="Times New Roman" pitchFamily="18" charset="0"/>
              </a:rPr>
              <a:t>．我们家家教很严，令尊常常告诫我们，在社会上清清白白地做人。</a:t>
            </a:r>
            <a:endParaRPr lang="zh-CN" altLang="en-US" sz="1200" b="1" dirty="0" smtClean="0">
              <a:latin typeface="Arial" pitchFamily="34" charset="0"/>
              <a:ea typeface="宋体" pitchFamily="2" charset="-122"/>
            </a:endParaRPr>
          </a:p>
        </p:txBody>
      </p:sp>
      <p:sp>
        <p:nvSpPr>
          <p:cNvPr id="8" name="矩形 7"/>
          <p:cNvSpPr/>
          <p:nvPr/>
        </p:nvSpPr>
        <p:spPr>
          <a:xfrm>
            <a:off x="357158" y="1214422"/>
            <a:ext cx="850112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，敬词，用于称别人的父亲，应改为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家父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
        <p:nvSpPr>
          <p:cNvPr id="10" name="矩形 9"/>
          <p:cNvSpPr/>
          <p:nvPr/>
        </p:nvSpPr>
        <p:spPr>
          <a:xfrm>
            <a:off x="214282" y="2285992"/>
            <a:ext cx="8715436" cy="4401205"/>
          </a:xfrm>
          <a:prstGeom prst="rect">
            <a:avLst/>
          </a:prstGeom>
        </p:spPr>
        <p:txBody>
          <a:bodyPr wrap="square">
            <a:spAutoFit/>
          </a:bodyPr>
          <a:lstStyle/>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常见的</a:t>
            </a:r>
            <a:r>
              <a:rPr lang="zh-CN" altLang="en-US" sz="2800" b="1" dirty="0" smtClean="0">
                <a:solidFill>
                  <a:srgbClr val="FF000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令媛</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，称人家的父母子女</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贵</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贵庚</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，称别人的年龄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称对方的见解</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拜</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拜托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，托人办事</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赐</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赐教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，请别人给予指教</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惠</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惠顾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，称对方到自己这里来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光</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光临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，称宾客来到</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常见的</a:t>
            </a:r>
            <a:r>
              <a:rPr lang="zh-CN" altLang="en-US" sz="2800" b="1" dirty="0" smtClean="0">
                <a:solidFill>
                  <a:srgbClr val="FF0000"/>
                </a:solidFill>
                <a:latin typeface="Times New Roman" pitchFamily="18" charset="0"/>
                <a:ea typeface="宋体" pitchFamily="2" charset="-122"/>
                <a:cs typeface="Times New Roman" pitchFamily="18" charset="0"/>
              </a:rPr>
              <a:t>谦词</a:t>
            </a:r>
            <a:r>
              <a:rPr lang="zh-CN" altLang="en-US" sz="2800" b="1" dirty="0" smtClean="0">
                <a:latin typeface="Times New Roman" pitchFamily="18" charset="0"/>
                <a:ea typeface="宋体" pitchFamily="2" charset="-122"/>
                <a:cs typeface="Times New Roman" pitchFamily="18" charset="0"/>
              </a:rPr>
              <a:t>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家</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家父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家母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家兄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舍弟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，对别人称自己的父母兄弟</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拙</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拙见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，称自己的见解</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寒</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寒舍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称自己的家</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愚</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愚见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称自己的意见</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57166"/>
            <a:ext cx="8858280" cy="523220"/>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49</a:t>
            </a:r>
            <a:r>
              <a:rPr lang="zh-CN" altLang="en-US" sz="2800" b="1" dirty="0" smtClean="0">
                <a:latin typeface="Times New Roman" pitchFamily="18" charset="0"/>
                <a:ea typeface="宋体" pitchFamily="2" charset="-122"/>
                <a:cs typeface="Times New Roman" pitchFamily="18" charset="0"/>
              </a:rPr>
              <a:t>．校长抛砖引玉的演讲，博得了全场的热烈掌声。</a:t>
            </a:r>
            <a:endParaRPr lang="zh-CN" altLang="en-US" sz="1200" b="1" dirty="0" smtClean="0">
              <a:latin typeface="Arial" pitchFamily="34" charset="0"/>
              <a:ea typeface="宋体" pitchFamily="2" charset="-122"/>
            </a:endParaRPr>
          </a:p>
        </p:txBody>
      </p:sp>
      <p:sp>
        <p:nvSpPr>
          <p:cNvPr id="5" name="矩形 4"/>
          <p:cNvSpPr/>
          <p:nvPr/>
        </p:nvSpPr>
        <p:spPr>
          <a:xfrm>
            <a:off x="357158" y="928670"/>
            <a:ext cx="857256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抛砖引玉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谦词</a:t>
            </a:r>
            <a:r>
              <a:rPr lang="zh-CN" altLang="en-US" sz="2800" b="1" dirty="0" smtClean="0">
                <a:latin typeface="Times New Roman" pitchFamily="18" charset="0"/>
                <a:ea typeface="宋体" pitchFamily="2" charset="-122"/>
                <a:cs typeface="Times New Roman" pitchFamily="18" charset="0"/>
              </a:rPr>
              <a:t>，称以自己粗浅的意见引出别人高明的见解，</a:t>
            </a:r>
            <a:r>
              <a:rPr lang="zh-CN" altLang="en-US" sz="2800" b="1" dirty="0" smtClean="0">
                <a:solidFill>
                  <a:srgbClr val="00B0F0"/>
                </a:solidFill>
                <a:latin typeface="Times New Roman" pitchFamily="18" charset="0"/>
                <a:ea typeface="宋体" pitchFamily="2" charset="-122"/>
                <a:cs typeface="Times New Roman" pitchFamily="18" charset="0"/>
              </a:rPr>
              <a:t>不能用于他人</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357158" y="2000240"/>
            <a:ext cx="8572560" cy="440120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像这样的词常见的还有：</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蓬荜生辉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谦词</a:t>
            </a:r>
            <a:r>
              <a:rPr lang="zh-CN" altLang="en-US" sz="2800" b="1" dirty="0" smtClean="0">
                <a:latin typeface="Times New Roman" pitchFamily="18" charset="0"/>
                <a:ea typeface="宋体" pitchFamily="2" charset="-122"/>
                <a:cs typeface="Times New Roman" pitchFamily="18" charset="0"/>
              </a:rPr>
              <a:t>，常用于称谢</a:t>
            </a:r>
            <a:r>
              <a:rPr lang="zh-CN" altLang="en-US" sz="2800" b="1" dirty="0" smtClean="0">
                <a:solidFill>
                  <a:srgbClr val="00B0F0"/>
                </a:solidFill>
                <a:latin typeface="Times New Roman" pitchFamily="18" charset="0"/>
                <a:ea typeface="宋体" pitchFamily="2" charset="-122"/>
                <a:cs typeface="Times New Roman" pitchFamily="18" charset="0"/>
              </a:rPr>
              <a:t>别人到</a:t>
            </a:r>
            <a:r>
              <a:rPr lang="zh-CN" altLang="en-US" sz="2800" b="1" dirty="0" smtClean="0">
                <a:latin typeface="Times New Roman" pitchFamily="18" charset="0"/>
                <a:ea typeface="宋体" pitchFamily="2" charset="-122"/>
                <a:cs typeface="Times New Roman" pitchFamily="18" charset="0"/>
              </a:rPr>
              <a:t>自己家里来或称谢</a:t>
            </a:r>
            <a:r>
              <a:rPr lang="zh-CN" altLang="en-US" sz="2800" b="1" dirty="0" smtClean="0">
                <a:solidFill>
                  <a:srgbClr val="00B0F0"/>
                </a:solidFill>
                <a:latin typeface="Times New Roman" pitchFamily="18" charset="0"/>
                <a:ea typeface="宋体" pitchFamily="2" charset="-122"/>
                <a:cs typeface="Times New Roman" pitchFamily="18" charset="0"/>
              </a:rPr>
              <a:t>别人送来</a:t>
            </a:r>
            <a:r>
              <a:rPr lang="zh-CN" altLang="en-US" sz="2800" b="1" dirty="0" smtClean="0">
                <a:latin typeface="Times New Roman" pitchFamily="18" charset="0"/>
                <a:ea typeface="宋体" pitchFamily="2" charset="-122"/>
                <a:cs typeface="Times New Roman" pitchFamily="18" charset="0"/>
              </a:rPr>
              <a:t>题赠的字画。</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不情之请</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谦词</a:t>
            </a:r>
            <a:r>
              <a:rPr lang="zh-CN" altLang="en-US" sz="2800" b="1" dirty="0" smtClean="0">
                <a:latin typeface="Times New Roman" pitchFamily="18" charset="0"/>
                <a:ea typeface="宋体" pitchFamily="2" charset="-122"/>
                <a:cs typeface="Times New Roman" pitchFamily="18" charset="0"/>
              </a:rPr>
              <a:t>，不合情理的请求。多用于向人求助的客气话。</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信笔涂鸦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：多用作</a:t>
            </a:r>
            <a:r>
              <a:rPr lang="zh-CN" altLang="en-US" sz="2800" b="1" dirty="0" smtClean="0">
                <a:solidFill>
                  <a:srgbClr val="00B050"/>
                </a:solidFill>
                <a:latin typeface="Times New Roman" pitchFamily="18" charset="0"/>
                <a:ea typeface="宋体" pitchFamily="2" charset="-122"/>
                <a:cs typeface="Times New Roman" pitchFamily="18" charset="0"/>
              </a:rPr>
              <a:t>谦词</a:t>
            </a:r>
            <a:r>
              <a:rPr lang="zh-CN" altLang="en-US" sz="2800" b="1" dirty="0" smtClean="0">
                <a:latin typeface="Times New Roman" pitchFamily="18" charset="0"/>
                <a:ea typeface="宋体" pitchFamily="2" charset="-122"/>
                <a:cs typeface="Times New Roman" pitchFamily="18" charset="0"/>
              </a:rPr>
              <a:t>，形容字写得很坏或书画拙劣。</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三生有幸</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谦词</a:t>
            </a:r>
            <a:r>
              <a:rPr lang="zh-CN" altLang="en-US" sz="2800" b="1" dirty="0" smtClean="0">
                <a:latin typeface="Times New Roman" pitchFamily="18" charset="0"/>
                <a:ea typeface="宋体" pitchFamily="2" charset="-122"/>
                <a:cs typeface="Times New Roman" pitchFamily="18" charset="0"/>
              </a:rPr>
              <a:t>，形容极其幸运。</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犬马之劳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谦词</a:t>
            </a:r>
            <a:r>
              <a:rPr lang="zh-CN" altLang="en-US" sz="2800" b="1" dirty="0" smtClean="0">
                <a:latin typeface="Times New Roman" pitchFamily="18" charset="0"/>
                <a:ea typeface="宋体" pitchFamily="2" charset="-122"/>
                <a:cs typeface="Times New Roman" pitchFamily="18" charset="0"/>
              </a:rPr>
              <a:t>，比喻甘愿受驱使，为之效劳。</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0042"/>
            <a:ext cx="9144000" cy="5262979"/>
          </a:xfrm>
          <a:prstGeom prst="rect">
            <a:avLst/>
          </a:prstGeom>
        </p:spPr>
        <p:txBody>
          <a:bodyPr wrap="square">
            <a:spAutoFit/>
          </a:bodyPr>
          <a:lstStyle/>
          <a:p>
            <a:pPr lvl="0" indent="609600" fontAlgn="base">
              <a:spcBef>
                <a:spcPct val="0"/>
              </a:spcBef>
              <a:spcAft>
                <a:spcPct val="0"/>
              </a:spcAft>
            </a:pP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才疏学浅</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：谦词，才识不广，学问不深。</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刍荛之言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：谦词，称自己的言论。</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鼎力相助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，常常在表示请托或感谢时用。</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高朋满座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，形容宾朋很多。</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高抬贵手</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，恳求别人通融宽恕的话。</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惠然肯来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，表示欢迎客人来临。</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众望所归</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，形容有很高的威望，受到人</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们的敬仰。</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德高望重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，品德高尚，很有威望。多用</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以称颂老年人。</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后起之秀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，后出现或新成长的优秀人才。</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金玉良言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敬词</a:t>
            </a:r>
            <a:r>
              <a:rPr lang="zh-CN" altLang="en-US" sz="2800" b="1" dirty="0" smtClean="0">
                <a:latin typeface="Times New Roman" pitchFamily="18" charset="0"/>
                <a:ea typeface="宋体" pitchFamily="2" charset="-122"/>
                <a:cs typeface="Times New Roman" pitchFamily="18" charset="0"/>
              </a:rPr>
              <a:t>，比喻宝贵而中肯的劝告。</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0" y="2571744"/>
            <a:ext cx="832279" cy="51925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4286248" y="1285860"/>
            <a:ext cx="3583032"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十五、看多义</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357158" y="2071678"/>
            <a:ext cx="8429684" cy="954107"/>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当句中出现一些可以作几种意思理解的多义词或多义短语时，要特别注意是否</a:t>
            </a:r>
            <a:r>
              <a:rPr lang="zh-CN" altLang="en-US" sz="2800" b="1" dirty="0" smtClean="0">
                <a:solidFill>
                  <a:srgbClr val="00B050"/>
                </a:solidFill>
                <a:latin typeface="Times New Roman" pitchFamily="18" charset="0"/>
                <a:ea typeface="宋体" pitchFamily="2" charset="-122"/>
                <a:cs typeface="Times New Roman" pitchFamily="18" charset="0"/>
              </a:rPr>
              <a:t>有歧义</a:t>
            </a:r>
            <a:r>
              <a:rPr lang="zh-CN" altLang="en-US" sz="2800" b="1" dirty="0" smtClean="0">
                <a:latin typeface="Times New Roman" pitchFamily="18" charset="0"/>
                <a:ea typeface="宋体" pitchFamily="2" charset="-122"/>
                <a:cs typeface="Times New Roman" pitchFamily="18" charset="0"/>
              </a:rPr>
              <a:t>的毛病。</a:t>
            </a:r>
            <a:endParaRPr lang="zh-CN" altLang="en-US" sz="1200" b="1" dirty="0" smtClean="0">
              <a:latin typeface="Arial" pitchFamily="34" charset="0"/>
              <a:ea typeface="宋体" pitchFamily="2" charset="-122"/>
            </a:endParaRPr>
          </a:p>
        </p:txBody>
      </p:sp>
      <p:sp>
        <p:nvSpPr>
          <p:cNvPr id="6" name="矩形 5"/>
          <p:cNvSpPr/>
          <p:nvPr/>
        </p:nvSpPr>
        <p:spPr>
          <a:xfrm>
            <a:off x="714348" y="214290"/>
            <a:ext cx="6186309" cy="523220"/>
          </a:xfrm>
          <a:prstGeom prst="rect">
            <a:avLst/>
          </a:prstGeom>
        </p:spPr>
        <p:txBody>
          <a:bodyPr wrap="non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50</a:t>
            </a:r>
            <a:r>
              <a:rPr lang="zh-CN" altLang="en-US" sz="2800" b="1" dirty="0" smtClean="0">
                <a:latin typeface="Times New Roman" pitchFamily="18" charset="0"/>
                <a:ea typeface="宋体" pitchFamily="2" charset="-122"/>
                <a:cs typeface="Times New Roman" pitchFamily="18" charset="0"/>
              </a:rPr>
              <a:t>．这个粮库的大米保管没问题。</a:t>
            </a:r>
            <a:endParaRPr lang="zh-CN" altLang="en-US" sz="1200" b="1" dirty="0" smtClean="0">
              <a:latin typeface="Arial" pitchFamily="34" charset="0"/>
              <a:ea typeface="宋体" pitchFamily="2" charset="-122"/>
            </a:endParaRPr>
          </a:p>
        </p:txBody>
      </p:sp>
      <p:sp>
        <p:nvSpPr>
          <p:cNvPr id="7" name="矩形 6"/>
          <p:cNvSpPr/>
          <p:nvPr/>
        </p:nvSpPr>
        <p:spPr>
          <a:xfrm>
            <a:off x="214282" y="714356"/>
            <a:ext cx="857256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保管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既可作动词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保存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理解，又可作副词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保证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理解。</a:t>
            </a:r>
            <a:endParaRPr lang="zh-CN" altLang="en-US" sz="1200" b="1" dirty="0" smtClean="0">
              <a:latin typeface="Arial" pitchFamily="34" charset="0"/>
              <a:ea typeface="宋体" pitchFamily="2" charset="-122"/>
            </a:endParaRPr>
          </a:p>
        </p:txBody>
      </p:sp>
      <p:sp>
        <p:nvSpPr>
          <p:cNvPr id="9" name="矩形 8"/>
          <p:cNvSpPr/>
          <p:nvPr/>
        </p:nvSpPr>
        <p:spPr>
          <a:xfrm>
            <a:off x="428596" y="3143248"/>
            <a:ext cx="8501122" cy="3539430"/>
          </a:xfrm>
          <a:prstGeom prst="rect">
            <a:avLst/>
          </a:prstGeom>
        </p:spPr>
        <p:txBody>
          <a:bodyPr wrap="square">
            <a:spAutoFit/>
          </a:bodyPr>
          <a:lstStyle/>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像这样的常见例句还有：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这本书是</a:t>
            </a:r>
            <a:r>
              <a:rPr lang="zh-CN" altLang="en-US" sz="2800" b="1" dirty="0" smtClean="0">
                <a:solidFill>
                  <a:srgbClr val="0070C0"/>
                </a:solidFill>
                <a:latin typeface="Times New Roman" pitchFamily="18" charset="0"/>
                <a:ea typeface="宋体" pitchFamily="2" charset="-122"/>
                <a:cs typeface="Times New Roman" pitchFamily="18" charset="0"/>
              </a:rPr>
              <a:t>黄色</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纸张是黄色的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内容是不健康的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房产权一事已</a:t>
            </a:r>
            <a:r>
              <a:rPr lang="zh-CN" altLang="en-US" sz="2800" b="1" dirty="0" smtClean="0">
                <a:solidFill>
                  <a:srgbClr val="0070C0"/>
                </a:solidFill>
                <a:latin typeface="Times New Roman" pitchFamily="18" charset="0"/>
                <a:ea typeface="宋体" pitchFamily="2" charset="-122"/>
                <a:cs typeface="Times New Roman" pitchFamily="18" charset="0"/>
              </a:rPr>
              <a:t>告</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告诉</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讼告</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徐</a:t>
            </a:r>
            <a:r>
              <a:rPr lang="en-US" altLang="zh-CN" sz="2800" b="1" dirty="0" smtClean="0">
                <a:latin typeface="Arial" pitchFamily="34"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这个人</a:t>
            </a:r>
            <a:r>
              <a:rPr lang="zh-CN" altLang="en-US" sz="2800" b="1" dirty="0" smtClean="0">
                <a:solidFill>
                  <a:srgbClr val="0070C0"/>
                </a:solidFill>
                <a:latin typeface="Times New Roman" pitchFamily="18" charset="0"/>
                <a:ea typeface="宋体" pitchFamily="2" charset="-122"/>
                <a:cs typeface="Times New Roman" pitchFamily="18" charset="0"/>
              </a:rPr>
              <a:t>好</a:t>
            </a:r>
            <a:r>
              <a:rPr lang="en-US" altLang="zh-CN" sz="2800" b="1" dirty="0" smtClean="0">
                <a:latin typeface="Times New Roman" pitchFamily="18" charset="0"/>
                <a:ea typeface="宋体" pitchFamily="2" charset="-122"/>
                <a:cs typeface="Times New Roman" pitchFamily="18" charset="0"/>
              </a:rPr>
              <a:t>(</a:t>
            </a:r>
            <a:r>
              <a:rPr lang="en-US" altLang="zh-CN" sz="2800" b="1" dirty="0" err="1" smtClean="0">
                <a:latin typeface="Times New Roman" pitchFamily="18" charset="0"/>
                <a:ea typeface="宋体" pitchFamily="2" charset="-122"/>
                <a:cs typeface="Times New Roman" pitchFamily="18" charset="0"/>
              </a:rPr>
              <a:t>hǎo</a:t>
            </a:r>
            <a:r>
              <a:rPr lang="en-US" altLang="zh-CN" sz="2800" b="1" dirty="0" smtClean="0">
                <a:latin typeface="Times New Roman" pitchFamily="18" charset="0"/>
                <a:ea typeface="宋体" pitchFamily="2" charset="-122"/>
                <a:cs typeface="Times New Roman" pitchFamily="18" charset="0"/>
              </a:rPr>
              <a:t>/</a:t>
            </a:r>
            <a:r>
              <a:rPr lang="en-US" altLang="zh-CN" sz="2800" b="1" dirty="0" err="1" smtClean="0">
                <a:latin typeface="Times New Roman" pitchFamily="18" charset="0"/>
                <a:ea typeface="宋体" pitchFamily="2" charset="-122"/>
                <a:cs typeface="Times New Roman" pitchFamily="18" charset="0"/>
              </a:rPr>
              <a:t>h</a:t>
            </a:r>
            <a:r>
              <a:rPr lang="en-US" altLang="zh-CN" sz="2800" b="1" dirty="0" err="1" smtClean="0">
                <a:latin typeface="Courier New"/>
                <a:ea typeface="宋体" pitchFamily="2" charset="-122"/>
                <a:cs typeface="Times New Roman" pitchFamily="18" charset="0"/>
              </a:rPr>
              <a:t>à</a:t>
            </a:r>
            <a:r>
              <a:rPr lang="en-US" altLang="zh-CN" sz="2800" b="1" dirty="0" err="1" smtClean="0">
                <a:latin typeface="Times New Roman" pitchFamily="18" charset="0"/>
                <a:ea typeface="宋体" pitchFamily="2" charset="-122"/>
                <a:cs typeface="Times New Roman" pitchFamily="18" charset="0"/>
              </a:rPr>
              <a:t>o</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说话。</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这份报告我</a:t>
            </a:r>
            <a:r>
              <a:rPr lang="zh-CN" altLang="en-US" sz="2800" b="1" dirty="0" smtClean="0">
                <a:solidFill>
                  <a:srgbClr val="0070C0"/>
                </a:solidFill>
                <a:latin typeface="Times New Roman" pitchFamily="18" charset="0"/>
                <a:ea typeface="宋体" pitchFamily="2" charset="-122"/>
                <a:cs typeface="Times New Roman" pitchFamily="18" charset="0"/>
              </a:rPr>
              <a:t>写不好</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不适合</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能力有限</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课桌一边</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只一边有</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两边都有</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坐着</a:t>
            </a:r>
            <a:r>
              <a:rPr lang="zh-CN" altLang="en-US" sz="2800" b="1" dirty="0" smtClean="0">
                <a:latin typeface="Times New Roman" pitchFamily="18" charset="0"/>
                <a:ea typeface="宋体" pitchFamily="2" charset="-122"/>
                <a:cs typeface="Times New Roman" pitchFamily="18" charset="0"/>
              </a:rPr>
              <a:t>一个孩子。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昨天，我借了你的钢笔，</a:t>
            </a:r>
            <a:r>
              <a:rPr lang="zh-CN" altLang="en-US" sz="2800" b="1" dirty="0" smtClean="0">
                <a:solidFill>
                  <a:srgbClr val="0070C0"/>
                </a:solidFill>
                <a:latin typeface="Times New Roman" pitchFamily="18" charset="0"/>
                <a:ea typeface="宋体" pitchFamily="2" charset="-122"/>
                <a:cs typeface="Times New Roman" pitchFamily="18" charset="0"/>
              </a:rPr>
              <a:t>没用</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没有用它</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坏了，没用处</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，今天给你送来了。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那五箱书已</a:t>
            </a:r>
            <a:r>
              <a:rPr lang="zh-CN" altLang="en-US" sz="2800" b="1" dirty="0" smtClean="0">
                <a:solidFill>
                  <a:srgbClr val="0070C0"/>
                </a:solidFill>
                <a:latin typeface="Times New Roman" pitchFamily="18" charset="0"/>
                <a:ea typeface="宋体" pitchFamily="2" charset="-122"/>
                <a:cs typeface="Times New Roman" pitchFamily="18" charset="0"/>
              </a:rPr>
              <a:t>送</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赠送</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送到</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图书馆。</a:t>
            </a:r>
            <a:r>
              <a:rPr lang="zh-CN" altLang="en-US" sz="2800" b="1" dirty="0" smtClean="0">
                <a:latin typeface="宋体"/>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538" y="214290"/>
            <a:ext cx="3672800" cy="523220"/>
          </a:xfrm>
          <a:prstGeom prst="rect">
            <a:avLst/>
          </a:prstGeom>
        </p:spPr>
        <p:txBody>
          <a:bodyPr wrap="non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52</a:t>
            </a:r>
            <a:r>
              <a:rPr lang="zh-CN" altLang="en-US" sz="2800" b="1" dirty="0" smtClean="0">
                <a:latin typeface="Times New Roman" pitchFamily="18" charset="0"/>
                <a:ea typeface="宋体" pitchFamily="2" charset="-122"/>
                <a:cs typeface="Times New Roman" pitchFamily="18" charset="0"/>
              </a:rPr>
              <a:t>．我要炒肉丝。</a:t>
            </a:r>
            <a:endParaRPr lang="zh-CN" altLang="en-US" sz="1200" b="1" dirty="0" smtClean="0">
              <a:latin typeface="Arial" pitchFamily="34" charset="0"/>
              <a:ea typeface="宋体" pitchFamily="2" charset="-122"/>
            </a:endParaRPr>
          </a:p>
        </p:txBody>
      </p:sp>
      <p:sp>
        <p:nvSpPr>
          <p:cNvPr id="5" name="矩形 4"/>
          <p:cNvSpPr/>
          <p:nvPr/>
        </p:nvSpPr>
        <p:spPr>
          <a:xfrm>
            <a:off x="428596" y="857232"/>
            <a:ext cx="842968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如果谓语理解为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炒肉丝</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是一盘菜，是一种意思；如果谓语理解为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炒</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炒肉丝</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是在做菜。</a:t>
            </a:r>
            <a:endParaRPr lang="zh-CN" altLang="en-US" sz="1200" b="1" dirty="0" smtClean="0">
              <a:latin typeface="Arial" pitchFamily="34" charset="0"/>
              <a:ea typeface="宋体" pitchFamily="2" charset="-122"/>
            </a:endParaRPr>
          </a:p>
        </p:txBody>
      </p:sp>
      <p:sp>
        <p:nvSpPr>
          <p:cNvPr id="7" name="矩形 6"/>
          <p:cNvSpPr/>
          <p:nvPr/>
        </p:nvSpPr>
        <p:spPr>
          <a:xfrm>
            <a:off x="785786" y="2500306"/>
            <a:ext cx="6904454" cy="523220"/>
          </a:xfrm>
          <a:prstGeom prst="rect">
            <a:avLst/>
          </a:prstGeom>
        </p:spPr>
        <p:txBody>
          <a:bodyPr wrap="non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53</a:t>
            </a:r>
            <a:r>
              <a:rPr lang="zh-CN" altLang="en-US" sz="2800" b="1" dirty="0" smtClean="0">
                <a:latin typeface="Times New Roman" pitchFamily="18" charset="0"/>
                <a:ea typeface="宋体" pitchFamily="2" charset="-122"/>
                <a:cs typeface="Times New Roman" pitchFamily="18" charset="0"/>
              </a:rPr>
              <a:t>．躺在床上没多久，他就想起来了。</a:t>
            </a:r>
            <a:endParaRPr lang="zh-CN" altLang="en-US" sz="1200" b="1" dirty="0" smtClean="0">
              <a:latin typeface="Arial" pitchFamily="34" charset="0"/>
              <a:ea typeface="宋体" pitchFamily="2" charset="-122"/>
            </a:endParaRPr>
          </a:p>
        </p:txBody>
      </p:sp>
      <p:sp>
        <p:nvSpPr>
          <p:cNvPr id="8" name="矩形 7"/>
          <p:cNvSpPr/>
          <p:nvPr/>
        </p:nvSpPr>
        <p:spPr>
          <a:xfrm>
            <a:off x="571472" y="4572008"/>
            <a:ext cx="8215370" cy="138499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常见的例句还有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发现了敌人的哨兵</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动宾结构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偏正结构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咬死了猎人的狗</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动宾结构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偏正结构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a:t>
            </a:r>
            <a:endParaRPr lang="zh-CN" altLang="en-US" sz="1200" b="1" dirty="0" smtClean="0">
              <a:latin typeface="Arial" pitchFamily="34" charset="0"/>
              <a:ea typeface="宋体" pitchFamily="2" charset="-122"/>
            </a:endParaRPr>
          </a:p>
        </p:txBody>
      </p:sp>
      <p:sp>
        <p:nvSpPr>
          <p:cNvPr id="9" name="矩形 8"/>
          <p:cNvSpPr/>
          <p:nvPr/>
        </p:nvSpPr>
        <p:spPr>
          <a:xfrm>
            <a:off x="428596" y="3286124"/>
            <a:ext cx="842968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想起来了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既可理解为动补结构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回想起来了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，又可理解为偏正结构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想起床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0" y="2071678"/>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2500298" y="2500306"/>
            <a:ext cx="4046301"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十六、看长宾语</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357222" y="3357562"/>
            <a:ext cx="9144000" cy="1015663"/>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出现了长宾语，可能是</a:t>
            </a:r>
            <a:r>
              <a:rPr lang="zh-CN" altLang="en-US" sz="3200" b="1" dirty="0" smtClean="0">
                <a:solidFill>
                  <a:srgbClr val="00B0F0"/>
                </a:solidFill>
                <a:latin typeface="Times New Roman" pitchFamily="18" charset="0"/>
                <a:ea typeface="宋体" pitchFamily="2" charset="-122"/>
                <a:cs typeface="Times New Roman" pitchFamily="18" charset="0"/>
              </a:rPr>
              <a:t>宾语中心语</a:t>
            </a:r>
            <a:r>
              <a:rPr lang="zh-CN" altLang="en-US" sz="2800" b="1" dirty="0" smtClean="0">
                <a:latin typeface="Times New Roman" pitchFamily="18" charset="0"/>
                <a:ea typeface="宋体" pitchFamily="2" charset="-122"/>
                <a:cs typeface="Times New Roman" pitchFamily="18" charset="0"/>
              </a:rPr>
              <a:t>残缺、</a:t>
            </a:r>
            <a:r>
              <a:rPr lang="zh-CN" altLang="en-US" sz="3200" b="1" dirty="0" smtClean="0">
                <a:solidFill>
                  <a:srgbClr val="00B0F0"/>
                </a:solidFill>
                <a:latin typeface="Times New Roman" pitchFamily="18" charset="0"/>
                <a:ea typeface="宋体" pitchFamily="2" charset="-122"/>
                <a:cs typeface="Times New Roman" pitchFamily="18" charset="0"/>
              </a:rPr>
              <a:t>搭配</a:t>
            </a:r>
            <a:r>
              <a:rPr lang="zh-CN" altLang="en-US" sz="2800" b="1" dirty="0" smtClean="0">
                <a:latin typeface="Times New Roman" pitchFamily="18" charset="0"/>
                <a:ea typeface="宋体" pitchFamily="2" charset="-122"/>
                <a:cs typeface="Times New Roman" pitchFamily="18" charset="0"/>
              </a:rPr>
              <a:t>不当。</a:t>
            </a:r>
            <a:endParaRPr lang="zh-CN" altLang="en-US" sz="1200" b="1" dirty="0" smtClean="0">
              <a:latin typeface="Arial" pitchFamily="34" charset="0"/>
              <a:ea typeface="宋体" pitchFamily="2" charset="-122"/>
            </a:endParaRPr>
          </a:p>
        </p:txBody>
      </p:sp>
      <p:sp>
        <p:nvSpPr>
          <p:cNvPr id="6" name="矩形 5"/>
          <p:cNvSpPr/>
          <p:nvPr/>
        </p:nvSpPr>
        <p:spPr>
          <a:xfrm>
            <a:off x="357158" y="357166"/>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54</a:t>
            </a:r>
            <a:r>
              <a:rPr lang="zh-CN" altLang="en-US" sz="2800" b="1" dirty="0" smtClean="0">
                <a:latin typeface="Times New Roman" pitchFamily="18" charset="0"/>
                <a:ea typeface="宋体" pitchFamily="2" charset="-122"/>
                <a:cs typeface="Times New Roman" pitchFamily="18" charset="0"/>
              </a:rPr>
              <a:t>．为了全面推广利用菜籽饼或棉籽饼喂猪，加速发展养猪事业，这个县举办了三期饲养员技术培训班。</a:t>
            </a:r>
            <a:endParaRPr lang="zh-CN" altLang="en-US" sz="1200" b="1" dirty="0" smtClean="0">
              <a:latin typeface="Arial" pitchFamily="34" charset="0"/>
              <a:ea typeface="宋体" pitchFamily="2" charset="-122"/>
            </a:endParaRPr>
          </a:p>
        </p:txBody>
      </p:sp>
      <p:sp>
        <p:nvSpPr>
          <p:cNvPr id="7" name="矩形 6"/>
          <p:cNvSpPr/>
          <p:nvPr/>
        </p:nvSpPr>
        <p:spPr>
          <a:xfrm>
            <a:off x="571472" y="1571612"/>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推广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带的宾语比较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，缺宾语中心语，应在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事业</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的经验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9" name="矩形 8"/>
          <p:cNvSpPr/>
          <p:nvPr/>
        </p:nvSpPr>
        <p:spPr>
          <a:xfrm>
            <a:off x="214282" y="4071942"/>
            <a:ext cx="8501122"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55</a:t>
            </a:r>
            <a:r>
              <a:rPr lang="zh-CN" altLang="en-US" sz="2800" b="1" dirty="0" smtClean="0">
                <a:latin typeface="Times New Roman" pitchFamily="18" charset="0"/>
                <a:ea typeface="宋体" pitchFamily="2" charset="-122"/>
                <a:cs typeface="Times New Roman" pitchFamily="18" charset="0"/>
              </a:rPr>
              <a:t>．认识沙尘暴、了解沙尘暴，是为了从科学的角度达到对沙尘暴进行预防，减少沙尘暴造成的损失。</a:t>
            </a:r>
            <a:endParaRPr lang="zh-CN" altLang="en-US" sz="1200" b="1" dirty="0" smtClean="0">
              <a:latin typeface="Arial" pitchFamily="34" charset="0"/>
              <a:ea typeface="宋体" pitchFamily="2" charset="-122"/>
            </a:endParaRPr>
          </a:p>
        </p:txBody>
      </p:sp>
      <p:sp>
        <p:nvSpPr>
          <p:cNvPr id="10" name="矩形 9"/>
          <p:cNvSpPr/>
          <p:nvPr/>
        </p:nvSpPr>
        <p:spPr>
          <a:xfrm>
            <a:off x="428596" y="5286388"/>
            <a:ext cx="842968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达到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带的宾语比较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，宾语中心语残缺，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损失</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的目的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ChangeArrowheads="1"/>
          </p:cNvSpPr>
          <p:nvPr/>
        </p:nvSpPr>
        <p:spPr bwMode="auto">
          <a:xfrm>
            <a:off x="0" y="2571744"/>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2500298" y="2500306"/>
            <a:ext cx="4509568"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十七、看多个谓语</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0" y="3143248"/>
            <a:ext cx="8858280" cy="58477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出现了多个谓语，可能是</a:t>
            </a:r>
            <a:r>
              <a:rPr lang="zh-CN" altLang="en-US" sz="3200" b="1" dirty="0" smtClean="0">
                <a:solidFill>
                  <a:srgbClr val="00B0F0"/>
                </a:solidFill>
                <a:latin typeface="Times New Roman" pitchFamily="18" charset="0"/>
                <a:ea typeface="宋体" pitchFamily="2" charset="-122"/>
                <a:cs typeface="Times New Roman" pitchFamily="18" charset="0"/>
              </a:rPr>
              <a:t>搭配不当</a:t>
            </a:r>
            <a:r>
              <a:rPr lang="zh-CN" altLang="en-US" sz="3200" b="1" dirty="0" smtClean="0">
                <a:latin typeface="Times New Roman" pitchFamily="18" charset="0"/>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偷换主语</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428596" y="285728"/>
            <a:ext cx="835824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57</a:t>
            </a:r>
            <a:r>
              <a:rPr lang="zh-CN" altLang="en-US" sz="2800" b="1" dirty="0" smtClean="0">
                <a:latin typeface="Times New Roman" pitchFamily="18" charset="0"/>
                <a:ea typeface="宋体" pitchFamily="2" charset="-122"/>
                <a:cs typeface="Times New Roman" pitchFamily="18" charset="0"/>
              </a:rPr>
              <a:t>．这个文化站已成为教育和帮助后进青年，挽救和培养失足青年的场所，多次受到上级领导的表彰。</a:t>
            </a:r>
            <a:endParaRPr lang="zh-CN" altLang="en-US" sz="1200" b="1" dirty="0" smtClean="0">
              <a:latin typeface="Arial" pitchFamily="34" charset="0"/>
              <a:ea typeface="宋体" pitchFamily="2" charset="-122"/>
            </a:endParaRPr>
          </a:p>
        </p:txBody>
      </p:sp>
      <p:sp>
        <p:nvSpPr>
          <p:cNvPr id="7" name="矩形 6"/>
          <p:cNvSpPr/>
          <p:nvPr/>
        </p:nvSpPr>
        <p:spPr>
          <a:xfrm>
            <a:off x="500034" y="1500174"/>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挽救和培养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两个谓语，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挽救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失足青年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可以搭配，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培养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失足青年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不搭配。</a:t>
            </a:r>
            <a:endParaRPr lang="zh-CN" altLang="en-US" sz="1200" b="1" dirty="0" smtClean="0">
              <a:latin typeface="Arial" pitchFamily="34" charset="0"/>
              <a:ea typeface="宋体" pitchFamily="2" charset="-122"/>
            </a:endParaRPr>
          </a:p>
        </p:txBody>
      </p:sp>
      <p:sp>
        <p:nvSpPr>
          <p:cNvPr id="9" name="矩形 8"/>
          <p:cNvSpPr/>
          <p:nvPr/>
        </p:nvSpPr>
        <p:spPr>
          <a:xfrm>
            <a:off x="285720" y="3857628"/>
            <a:ext cx="8501122"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58</a:t>
            </a:r>
            <a:r>
              <a:rPr lang="zh-CN" altLang="en-US" sz="2800" b="1" dirty="0" smtClean="0">
                <a:latin typeface="Times New Roman" pitchFamily="18" charset="0"/>
                <a:ea typeface="宋体" pitchFamily="2" charset="-122"/>
                <a:cs typeface="Times New Roman" pitchFamily="18" charset="0"/>
              </a:rPr>
              <a:t>．这家工厂虽然规模不大，但曾两次荣获省科学大会奖，三次被授予省优质产品称号，产品远销全国各地和东南亚地区。</a:t>
            </a:r>
            <a:endParaRPr lang="zh-CN" altLang="en-US" sz="1200" b="1" dirty="0" smtClean="0">
              <a:latin typeface="Arial" pitchFamily="34" charset="0"/>
              <a:ea typeface="宋体" pitchFamily="2" charset="-122"/>
            </a:endParaRPr>
          </a:p>
        </p:txBody>
      </p:sp>
      <p:sp>
        <p:nvSpPr>
          <p:cNvPr id="10" name="矩形 9"/>
          <p:cNvSpPr/>
          <p:nvPr/>
        </p:nvSpPr>
        <p:spPr>
          <a:xfrm>
            <a:off x="214282" y="5500702"/>
            <a:ext cx="892971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工厂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由三个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谓语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进行陈述，最后一个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被授予省优质产品称号</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不能陈述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工厂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ChangeArrowheads="1"/>
          </p:cNvSpPr>
          <p:nvPr/>
        </p:nvSpPr>
        <p:spPr bwMode="auto">
          <a:xfrm>
            <a:off x="0" y="1785926"/>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1928794" y="2571744"/>
            <a:ext cx="4509568"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十八、看固定结构</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0" y="3143248"/>
            <a:ext cx="9001156" cy="58477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出现了固定结构，可能是</a:t>
            </a:r>
            <a:r>
              <a:rPr lang="zh-CN" altLang="en-US" sz="3200" b="1" dirty="0" smtClean="0">
                <a:solidFill>
                  <a:srgbClr val="00B0F0"/>
                </a:solidFill>
                <a:latin typeface="Times New Roman" pitchFamily="18" charset="0"/>
                <a:ea typeface="宋体" pitchFamily="2" charset="-122"/>
                <a:cs typeface="Times New Roman" pitchFamily="18" charset="0"/>
              </a:rPr>
              <a:t>结构混乱</a:t>
            </a:r>
            <a:r>
              <a:rPr lang="zh-CN" altLang="en-US" sz="2800" b="1" dirty="0" smtClean="0">
                <a:latin typeface="Times New Roman" pitchFamily="18" charset="0"/>
                <a:ea typeface="宋体" pitchFamily="2" charset="-122"/>
                <a:cs typeface="Times New Roman" pitchFamily="18" charset="0"/>
              </a:rPr>
              <a:t>或</a:t>
            </a:r>
            <a:r>
              <a:rPr lang="zh-CN" altLang="en-US" sz="3200" b="1" dirty="0" smtClean="0">
                <a:solidFill>
                  <a:srgbClr val="00B0F0"/>
                </a:solidFill>
                <a:latin typeface="Times New Roman" pitchFamily="18" charset="0"/>
                <a:ea typeface="宋体" pitchFamily="2" charset="-122"/>
                <a:cs typeface="Times New Roman" pitchFamily="18" charset="0"/>
              </a:rPr>
              <a:t>句式杂糅</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428596" y="214290"/>
            <a:ext cx="842968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60</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消费者权益保护法</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深受广大消费者所欢迎，因为它强化了人们的自我保护意识，使消费者的权益得到最大限度的保护。</a:t>
            </a:r>
            <a:endParaRPr lang="zh-CN" altLang="en-US" sz="1200" b="1" dirty="0" smtClean="0">
              <a:latin typeface="Arial" pitchFamily="34" charset="0"/>
              <a:ea typeface="宋体" pitchFamily="2" charset="-122"/>
            </a:endParaRPr>
          </a:p>
        </p:txBody>
      </p:sp>
      <p:sp>
        <p:nvSpPr>
          <p:cNvPr id="7" name="矩形 6"/>
          <p:cNvSpPr/>
          <p:nvPr/>
        </p:nvSpPr>
        <p:spPr>
          <a:xfrm>
            <a:off x="357158" y="1643050"/>
            <a:ext cx="8501122" cy="1261884"/>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的结构，没有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受</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被</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的结构，要将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字去掉。</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endParaRPr lang="zh-CN" altLang="en-US" sz="2000" b="1" dirty="0" smtClean="0">
              <a:latin typeface="Arial" pitchFamily="34" charset="0"/>
              <a:ea typeface="宋体" pitchFamily="2" charset="-122"/>
            </a:endParaRPr>
          </a:p>
        </p:txBody>
      </p:sp>
      <p:sp>
        <p:nvSpPr>
          <p:cNvPr id="9" name="矩形 8"/>
          <p:cNvSpPr/>
          <p:nvPr/>
        </p:nvSpPr>
        <p:spPr>
          <a:xfrm>
            <a:off x="285720" y="3857628"/>
            <a:ext cx="8429684"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61</a:t>
            </a:r>
            <a:r>
              <a:rPr lang="zh-CN" altLang="en-US" sz="2800" b="1" dirty="0" smtClean="0">
                <a:latin typeface="Times New Roman" pitchFamily="18" charset="0"/>
                <a:ea typeface="宋体" pitchFamily="2" charset="-122"/>
                <a:cs typeface="Times New Roman" pitchFamily="18" charset="0"/>
              </a:rPr>
              <a:t>．到目前为止，人还不能完全控制自然灾害，农业收成的好坏，在很大程度上还是由于自然条件的好坏决定的。</a:t>
            </a:r>
            <a:endParaRPr lang="zh-CN" altLang="en-US" sz="1200" b="1" dirty="0" smtClean="0">
              <a:latin typeface="Arial" pitchFamily="34" charset="0"/>
              <a:ea typeface="宋体" pitchFamily="2" charset="-122"/>
            </a:endParaRPr>
          </a:p>
        </p:txBody>
      </p:sp>
      <p:sp>
        <p:nvSpPr>
          <p:cNvPr id="10" name="矩形 9"/>
          <p:cNvSpPr/>
          <p:nvPr/>
        </p:nvSpPr>
        <p:spPr>
          <a:xfrm>
            <a:off x="571472" y="5429264"/>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，连词，表原因，应改为介词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决定的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85728"/>
            <a:ext cx="8286808"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62</a:t>
            </a:r>
            <a:r>
              <a:rPr lang="zh-CN" altLang="en-US" sz="2800" b="1" dirty="0" smtClean="0">
                <a:latin typeface="Times New Roman" pitchFamily="18" charset="0"/>
                <a:ea typeface="宋体" pitchFamily="2" charset="-122"/>
                <a:cs typeface="Times New Roman" pitchFamily="18" charset="0"/>
              </a:rPr>
              <a:t>．生态环境改善取得了显著的成绩的关键是与政府采取多种措施调动了农民退耕还林的积极性分不开的。</a:t>
            </a:r>
            <a:endParaRPr lang="zh-CN" altLang="en-US" sz="1200" b="1" dirty="0" smtClean="0">
              <a:latin typeface="Arial" pitchFamily="34" charset="0"/>
              <a:ea typeface="宋体" pitchFamily="2" charset="-122"/>
            </a:endParaRPr>
          </a:p>
        </p:txBody>
      </p:sp>
      <p:sp>
        <p:nvSpPr>
          <p:cNvPr id="5" name="矩形 4"/>
          <p:cNvSpPr/>
          <p:nvPr/>
        </p:nvSpPr>
        <p:spPr>
          <a:xfrm>
            <a:off x="357158" y="2000240"/>
            <a:ext cx="850112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关键是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分不开的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两种句式杂糅在一起。</a:t>
            </a:r>
            <a:endParaRPr lang="zh-CN" altLang="en-US" sz="1200" b="1" dirty="0" smtClean="0">
              <a:latin typeface="Arial" pitchFamily="34" charset="0"/>
              <a:ea typeface="宋体" pitchFamily="2" charset="-122"/>
            </a:endParaRPr>
          </a:p>
        </p:txBody>
      </p:sp>
      <p:sp>
        <p:nvSpPr>
          <p:cNvPr id="7" name="矩形 6"/>
          <p:cNvSpPr/>
          <p:nvPr/>
        </p:nvSpPr>
        <p:spPr>
          <a:xfrm>
            <a:off x="357158" y="3429000"/>
            <a:ext cx="8358246"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63</a:t>
            </a:r>
            <a:r>
              <a:rPr lang="zh-CN" altLang="en-US" sz="2800" b="1" dirty="0" smtClean="0">
                <a:latin typeface="Times New Roman" pitchFamily="18" charset="0"/>
                <a:ea typeface="宋体" pitchFamily="2" charset="-122"/>
                <a:cs typeface="Times New Roman" pitchFamily="18" charset="0"/>
              </a:rPr>
              <a:t>．为什么火上舞蹈者的脚掌不会烧伤呢？原因之一是因为舞蹈者不停在跳跃。</a:t>
            </a:r>
            <a:endParaRPr lang="zh-CN" altLang="en-US" sz="1200" b="1" dirty="0" smtClean="0">
              <a:latin typeface="Arial" pitchFamily="34" charset="0"/>
              <a:ea typeface="宋体" pitchFamily="2" charset="-122"/>
            </a:endParaRPr>
          </a:p>
        </p:txBody>
      </p:sp>
      <p:sp>
        <p:nvSpPr>
          <p:cNvPr id="8" name="矩形 7"/>
          <p:cNvSpPr/>
          <p:nvPr/>
        </p:nvSpPr>
        <p:spPr>
          <a:xfrm>
            <a:off x="500034" y="4714884"/>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原因之一是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是因为</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两种句式杂糅在一起。</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7224" y="5357826"/>
            <a:ext cx="3684022"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黑体" pitchFamily="49" charset="-122"/>
                <a:cs typeface="Times New Roman" pitchFamily="18" charset="0"/>
              </a:rPr>
              <a:t>⒏</a:t>
            </a:r>
            <a:r>
              <a:rPr lang="zh-CN" altLang="en-US" sz="3200" b="1" dirty="0" smtClean="0">
                <a:solidFill>
                  <a:srgbClr val="FF0000"/>
                </a:solidFill>
                <a:latin typeface="黑体" pitchFamily="49" charset="-122"/>
                <a:ea typeface="黑体" pitchFamily="49" charset="-122"/>
                <a:cs typeface="Times New Roman" pitchFamily="18" charset="0"/>
              </a:rPr>
              <a:t>分句位置不当</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0" y="1285860"/>
            <a:ext cx="878684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这家老字号制药厂生产的中成药素以</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选料上乘、工艺精湛、配方独特、疗效显著而</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驰名中外。</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214282" y="3500438"/>
            <a:ext cx="842968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配方独特，选料上乘，工艺精湛，疗效显著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，这样的顺序才合理。</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285728"/>
            <a:ext cx="8286808"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64</a:t>
            </a:r>
            <a:r>
              <a:rPr lang="zh-CN" altLang="en-US" sz="2800" b="1" dirty="0" smtClean="0">
                <a:latin typeface="Times New Roman" pitchFamily="18" charset="0"/>
                <a:ea typeface="宋体" pitchFamily="2" charset="-122"/>
                <a:cs typeface="Times New Roman" pitchFamily="18" charset="0"/>
              </a:rPr>
              <a:t>．高速磁悬浮列车的悬浮、导向、驱动和制动都靠的是利用电磁力来实现的。</a:t>
            </a:r>
            <a:endParaRPr lang="zh-CN" altLang="en-US" sz="1200" b="1" dirty="0" smtClean="0">
              <a:latin typeface="Arial" pitchFamily="34" charset="0"/>
              <a:ea typeface="宋体" pitchFamily="2" charset="-122"/>
            </a:endParaRPr>
          </a:p>
        </p:txBody>
      </p:sp>
      <p:sp>
        <p:nvSpPr>
          <p:cNvPr id="5" name="矩形 4"/>
          <p:cNvSpPr/>
          <p:nvPr/>
        </p:nvSpPr>
        <p:spPr>
          <a:xfrm>
            <a:off x="357158" y="1571612"/>
            <a:ext cx="878684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靠的是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是利用</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来实现的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两种句式杂糅在一起。</a:t>
            </a:r>
            <a:endParaRPr lang="zh-CN" altLang="en-US" sz="1200" b="1" dirty="0" smtClean="0">
              <a:latin typeface="Arial" pitchFamily="34" charset="0"/>
              <a:ea typeface="宋体" pitchFamily="2" charset="-122"/>
            </a:endParaRPr>
          </a:p>
        </p:txBody>
      </p:sp>
      <p:sp>
        <p:nvSpPr>
          <p:cNvPr id="6" name="矩形 5"/>
          <p:cNvSpPr/>
          <p:nvPr/>
        </p:nvSpPr>
        <p:spPr>
          <a:xfrm>
            <a:off x="285720" y="3143248"/>
            <a:ext cx="8643998" cy="2369880"/>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常见的杂糅格式</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括号内为</a:t>
            </a:r>
            <a:r>
              <a:rPr lang="zh-CN" altLang="en-US" sz="2800" b="1" dirty="0" smtClean="0">
                <a:solidFill>
                  <a:srgbClr val="00B0F0"/>
                </a:solidFill>
                <a:latin typeface="Times New Roman" pitchFamily="18" charset="0"/>
                <a:ea typeface="宋体" pitchFamily="2" charset="-122"/>
                <a:cs typeface="Times New Roman" pitchFamily="18" charset="0"/>
              </a:rPr>
              <a:t>正确形式</a:t>
            </a:r>
            <a:r>
              <a:rPr lang="en-US" altLang="zh-CN" sz="2800" b="1" dirty="0" smtClean="0">
                <a:solidFill>
                  <a:srgbClr val="00B0F0"/>
                </a:solidFill>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本着</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为原则</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本着</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原则；以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为原则</a:t>
            </a:r>
            <a:r>
              <a:rPr lang="en-US" altLang="zh-CN" sz="2800" b="1" dirty="0" smtClean="0">
                <a:latin typeface="Times New Roman" pitchFamily="18" charset="0"/>
                <a:ea typeface="宋体" pitchFamily="2" charset="-122"/>
                <a:cs typeface="Times New Roman" pitchFamily="18" charset="0"/>
              </a:rPr>
              <a:t>)</a:t>
            </a:r>
          </a:p>
          <a:p>
            <a:pPr lvl="0" indent="609600" eaLnBrk="0" fontAlgn="base" hangingPunct="0">
              <a:spcBef>
                <a:spcPct val="0"/>
              </a:spcBef>
              <a:spcAft>
                <a:spcPct val="0"/>
              </a:spcAft>
            </a:pP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是为了</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为目的的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是为了</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为目的的</a:t>
            </a:r>
            <a:r>
              <a:rPr lang="en-US" altLang="zh-CN" sz="2800" b="1" dirty="0" smtClean="0">
                <a:latin typeface="Times New Roman" pitchFamily="18" charset="0"/>
                <a:ea typeface="宋体" pitchFamily="2" charset="-122"/>
                <a:cs typeface="Times New Roman" pitchFamily="18" charset="0"/>
              </a:rPr>
              <a:t>)</a:t>
            </a:r>
          </a:p>
          <a:p>
            <a:pPr lvl="0" indent="609600" eaLnBrk="0" fontAlgn="base" hangingPunct="0">
              <a:spcBef>
                <a:spcPct val="0"/>
              </a:spcBef>
              <a:spcAft>
                <a:spcPct val="0"/>
              </a:spcAft>
            </a:pP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对于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问题上</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问题；在</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问题上</a:t>
            </a:r>
            <a:r>
              <a:rPr lang="en-US" altLang="zh-CN" sz="2800" b="1" dirty="0" smtClean="0">
                <a:latin typeface="Times New Roman" pitchFamily="18" charset="0"/>
                <a:ea typeface="宋体" pitchFamily="2" charset="-122"/>
                <a:cs typeface="Times New Roman" pitchFamily="18" charset="0"/>
              </a:rPr>
              <a:t>)</a:t>
            </a:r>
            <a:endParaRPr lang="en-US" altLang="zh-CN"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ChangeArrowheads="1"/>
          </p:cNvSpPr>
          <p:nvPr/>
        </p:nvSpPr>
        <p:spPr bwMode="auto">
          <a:xfrm>
            <a:off x="285720" y="2857496"/>
            <a:ext cx="800219"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214282" y="642918"/>
            <a:ext cx="8715404" cy="4832092"/>
          </a:xfrm>
          <a:prstGeom prst="rect">
            <a:avLst/>
          </a:prstGeom>
        </p:spPr>
        <p:txBody>
          <a:bodyPr wrap="square">
            <a:spAutoFit/>
          </a:bodyPr>
          <a:lstStyle/>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由于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下</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下</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原因是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造成的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原因是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；是由</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造成的</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经过</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下</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经过</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下</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借口</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为名</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借口是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为名</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因为</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的原因</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因为</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的原因</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靠的是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取得的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靠的是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；是靠</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取得的</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大多以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为主</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为主</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成分是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配制而成的</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成分是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配置而成的</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是由于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的结果</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是由于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的结果</a:t>
            </a:r>
            <a:r>
              <a:rPr lang="en-US" altLang="zh-CN" sz="2800" b="1" dirty="0" smtClean="0">
                <a:latin typeface="Times New Roman" pitchFamily="18" charset="0"/>
                <a:ea typeface="宋体" pitchFamily="2" charset="-122"/>
                <a:cs typeface="Times New Roman" pitchFamily="18" charset="0"/>
              </a:rPr>
              <a:t>)</a:t>
            </a:r>
            <a:endParaRPr lang="en-US" altLang="zh-CN"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是以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为主</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为主</a:t>
            </a:r>
            <a:r>
              <a:rPr lang="en-US" altLang="zh-CN" sz="2800" b="1" dirty="0" smtClean="0">
                <a:latin typeface="Times New Roman" pitchFamily="18" charset="0"/>
                <a:ea typeface="宋体" pitchFamily="2" charset="-122"/>
                <a:cs typeface="Times New Roman" pitchFamily="18" charset="0"/>
              </a:rPr>
              <a:t>)</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0" y="2786058"/>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2928926" y="2500306"/>
            <a:ext cx="4509568"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十九、看</a:t>
            </a:r>
            <a:r>
              <a:rPr lang="zh-CN" altLang="en-US" sz="3600" b="1" dirty="0" smtClean="0">
                <a:solidFill>
                  <a:srgbClr val="FF0000"/>
                </a:solidFill>
                <a:latin typeface="Arial"/>
                <a:ea typeface="宋体" pitchFamily="2" charset="-122"/>
                <a:cs typeface="Times New Roman" pitchFamily="18" charset="0"/>
              </a:rPr>
              <a:t>“</a:t>
            </a:r>
            <a:r>
              <a:rPr lang="zh-CN" altLang="en-US" sz="3600" b="1" dirty="0" smtClean="0">
                <a:solidFill>
                  <a:srgbClr val="FF0000"/>
                </a:solidFill>
                <a:latin typeface="Times New Roman" pitchFamily="18" charset="0"/>
                <a:ea typeface="宋体" pitchFamily="2" charset="-122"/>
                <a:cs typeface="Times New Roman" pitchFamily="18" charset="0"/>
              </a:rPr>
              <a:t>雅词</a:t>
            </a:r>
            <a:r>
              <a:rPr lang="zh-CN" altLang="en-US" sz="3600" b="1" dirty="0" smtClean="0">
                <a:solidFill>
                  <a:srgbClr val="FF0000"/>
                </a:solidFill>
                <a:latin typeface="Arial"/>
                <a:ea typeface="宋体" pitchFamily="2" charset="-122"/>
                <a:cs typeface="Times New Roman" pitchFamily="18" charset="0"/>
              </a:rPr>
              <a:t>”</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0" y="3214686"/>
            <a:ext cx="8715404" cy="523220"/>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出现了</a:t>
            </a:r>
            <a:r>
              <a:rPr lang="zh-CN" altLang="en-US" sz="2800" b="1" dirty="0" smtClean="0">
                <a:solidFill>
                  <a:srgbClr val="00B0F0"/>
                </a:solidFill>
                <a:latin typeface="Times New Roman" pitchFamily="18" charset="0"/>
                <a:ea typeface="宋体" pitchFamily="2" charset="-122"/>
                <a:cs typeface="Times New Roman" pitchFamily="18" charset="0"/>
              </a:rPr>
              <a:t>文言词语、书面语</a:t>
            </a:r>
            <a:r>
              <a:rPr lang="zh-CN" altLang="en-US" sz="2800" b="1" dirty="0" smtClean="0">
                <a:latin typeface="Times New Roman" pitchFamily="18" charset="0"/>
                <a:ea typeface="宋体" pitchFamily="2" charset="-122"/>
                <a:cs typeface="Times New Roman" pitchFamily="18" charset="0"/>
              </a:rPr>
              <a:t>，可能是</a:t>
            </a:r>
            <a:r>
              <a:rPr lang="zh-CN" altLang="en-US" sz="2800" b="1" dirty="0" smtClean="0">
                <a:solidFill>
                  <a:srgbClr val="00B0F0"/>
                </a:solidFill>
                <a:latin typeface="Times New Roman" pitchFamily="18" charset="0"/>
                <a:ea typeface="宋体" pitchFamily="2" charset="-122"/>
                <a:cs typeface="Times New Roman" pitchFamily="18" charset="0"/>
              </a:rPr>
              <a:t>语意重复</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285720" y="357166"/>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65</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语文大辞典</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编委会，为了使辞典有较高的质量，在躬耕修典三个春秋的编纂过程中，着重控制了关键程序。</a:t>
            </a:r>
            <a:endParaRPr lang="zh-CN" altLang="en-US" sz="1200" b="1" dirty="0" smtClean="0">
              <a:latin typeface="Arial" pitchFamily="34" charset="0"/>
              <a:ea typeface="宋体" pitchFamily="2" charset="-122"/>
            </a:endParaRPr>
          </a:p>
        </p:txBody>
      </p:sp>
      <p:sp>
        <p:nvSpPr>
          <p:cNvPr id="7" name="矩形 6"/>
          <p:cNvSpPr/>
          <p:nvPr/>
        </p:nvSpPr>
        <p:spPr>
          <a:xfrm>
            <a:off x="571472" y="1785926"/>
            <a:ext cx="8358246"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躬耕修典</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编纂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，重复。</a:t>
            </a:r>
            <a:endParaRPr lang="zh-CN" altLang="en-US" sz="1200" b="1" dirty="0" smtClean="0">
              <a:latin typeface="Arial" pitchFamily="34" charset="0"/>
              <a:ea typeface="宋体" pitchFamily="2" charset="-122"/>
            </a:endParaRPr>
          </a:p>
        </p:txBody>
      </p:sp>
      <p:sp>
        <p:nvSpPr>
          <p:cNvPr id="8" name="矩形 7"/>
          <p:cNvSpPr/>
          <p:nvPr/>
        </p:nvSpPr>
        <p:spPr>
          <a:xfrm>
            <a:off x="214282" y="4143380"/>
            <a:ext cx="8929718" cy="954107"/>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类似的错误用法还有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过早夭折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过分溺爱</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卫冕桂冠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令寒舍蓬荜生辉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ChangeArrowheads="1"/>
          </p:cNvSpPr>
          <p:nvPr/>
        </p:nvSpPr>
        <p:spPr bwMode="auto">
          <a:xfrm>
            <a:off x="0" y="3000372"/>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2857488" y="3000372"/>
            <a:ext cx="3583032"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二十、看其他</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500034" y="4071942"/>
            <a:ext cx="8429684" cy="1015663"/>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出现了</a:t>
            </a:r>
            <a:r>
              <a:rPr lang="zh-CN" altLang="en-US" sz="2800" b="1" dirty="0" smtClean="0">
                <a:solidFill>
                  <a:srgbClr val="00B050"/>
                </a:solidFill>
                <a:latin typeface="宋体"/>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使</a:t>
            </a:r>
            <a:r>
              <a:rPr lang="zh-CN" altLang="en-US" sz="2800" b="1" dirty="0" smtClean="0">
                <a:solidFill>
                  <a:srgbClr val="00B050"/>
                </a:solidFill>
                <a:latin typeface="宋体"/>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让</a:t>
            </a:r>
            <a:r>
              <a:rPr lang="zh-CN" altLang="en-US" sz="2800" b="1" dirty="0" smtClean="0">
                <a:solidFill>
                  <a:srgbClr val="00B050"/>
                </a:solidFill>
                <a:latin typeface="宋体"/>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令</a:t>
            </a:r>
            <a:r>
              <a:rPr lang="zh-CN" altLang="en-US" sz="2800" b="1" dirty="0" smtClean="0">
                <a:solidFill>
                  <a:srgbClr val="00B050"/>
                </a:solidFill>
                <a:latin typeface="宋体"/>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把</a:t>
            </a:r>
            <a:r>
              <a:rPr lang="zh-CN" altLang="en-US" sz="2800" b="1" dirty="0" smtClean="0">
                <a:solidFill>
                  <a:srgbClr val="00B050"/>
                </a:solidFill>
                <a:latin typeface="宋体"/>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被</a:t>
            </a:r>
            <a:r>
              <a:rPr lang="zh-CN" altLang="en-US" sz="2800" b="1" dirty="0" smtClean="0">
                <a:solidFill>
                  <a:srgbClr val="00B050"/>
                </a:solidFill>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等词，可能是</a:t>
            </a:r>
            <a:r>
              <a:rPr lang="zh-CN" altLang="en-US" sz="3200" b="1" dirty="0" smtClean="0">
                <a:solidFill>
                  <a:srgbClr val="00B0F0"/>
                </a:solidFill>
                <a:latin typeface="Times New Roman" pitchFamily="18" charset="0"/>
                <a:ea typeface="宋体" pitchFamily="2" charset="-122"/>
                <a:cs typeface="Times New Roman" pitchFamily="18" charset="0"/>
              </a:rPr>
              <a:t>主语残缺、主客体颠倒、语序不当。</a:t>
            </a:r>
            <a:endParaRPr lang="zh-CN" altLang="en-US" sz="1200" b="1" dirty="0" smtClean="0">
              <a:solidFill>
                <a:srgbClr val="00B0F0"/>
              </a:solidFill>
              <a:latin typeface="Arial" pitchFamily="34" charset="0"/>
              <a:ea typeface="宋体" pitchFamily="2" charset="-122"/>
            </a:endParaRPr>
          </a:p>
        </p:txBody>
      </p:sp>
      <p:sp>
        <p:nvSpPr>
          <p:cNvPr id="6" name="矩形 5"/>
          <p:cNvSpPr/>
          <p:nvPr/>
        </p:nvSpPr>
        <p:spPr>
          <a:xfrm>
            <a:off x="285720" y="285728"/>
            <a:ext cx="864399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66</a:t>
            </a:r>
            <a:r>
              <a:rPr lang="zh-CN" altLang="en-US" sz="2800" b="1" dirty="0" smtClean="0">
                <a:latin typeface="Times New Roman" pitchFamily="18" charset="0"/>
                <a:ea typeface="宋体" pitchFamily="2" charset="-122"/>
                <a:cs typeface="Times New Roman" pitchFamily="18" charset="0"/>
              </a:rPr>
              <a:t>．经过老主任再三解释，才使他怒气逐渐平息，最后脸上勉强露出一丝笑容。</a:t>
            </a:r>
            <a:endParaRPr lang="zh-CN" altLang="en-US" sz="1200" b="1" dirty="0" smtClean="0">
              <a:latin typeface="Arial" pitchFamily="34" charset="0"/>
              <a:ea typeface="宋体" pitchFamily="2" charset="-122"/>
            </a:endParaRPr>
          </a:p>
        </p:txBody>
      </p:sp>
      <p:sp>
        <p:nvSpPr>
          <p:cNvPr id="7" name="矩形 6"/>
          <p:cNvSpPr/>
          <p:nvPr/>
        </p:nvSpPr>
        <p:spPr>
          <a:xfrm>
            <a:off x="357158" y="1571612"/>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主语残缺，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的主语是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老主任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，应去掉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经过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，或者去掉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调至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357166"/>
            <a:ext cx="8215370"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67</a:t>
            </a:r>
            <a:r>
              <a:rPr lang="zh-CN" altLang="en-US" sz="2800" b="1" dirty="0" smtClean="0">
                <a:latin typeface="Times New Roman" pitchFamily="18" charset="0"/>
                <a:ea typeface="宋体" pitchFamily="2" charset="-122"/>
                <a:cs typeface="Times New Roman" pitchFamily="18" charset="0"/>
              </a:rPr>
              <a:t>．今年年初美英两国曾集结了令人威慑的军事力量，使海湾地区一度战云密布。</a:t>
            </a:r>
            <a:endParaRPr lang="zh-CN" altLang="en-US" sz="1200" b="1" dirty="0" smtClean="0">
              <a:latin typeface="Arial" pitchFamily="34" charset="0"/>
              <a:ea typeface="宋体" pitchFamily="2" charset="-122"/>
            </a:endParaRPr>
          </a:p>
        </p:txBody>
      </p:sp>
      <p:sp>
        <p:nvSpPr>
          <p:cNvPr id="5" name="矩形 4"/>
          <p:cNvSpPr/>
          <p:nvPr/>
        </p:nvSpPr>
        <p:spPr>
          <a:xfrm>
            <a:off x="500034" y="1643050"/>
            <a:ext cx="842968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主客体颠倒，</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威慑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本身有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吓唬</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别人的意思，再用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令</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字造成了主客体颠倒，应改成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震慑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357158" y="3500438"/>
            <a:ext cx="850112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68</a:t>
            </a:r>
            <a:r>
              <a:rPr lang="zh-CN" altLang="en-US" sz="2800" b="1" dirty="0" smtClean="0">
                <a:latin typeface="Times New Roman" pitchFamily="18" charset="0"/>
                <a:ea typeface="宋体" pitchFamily="2" charset="-122"/>
                <a:cs typeface="Times New Roman" pitchFamily="18" charset="0"/>
              </a:rPr>
              <a:t>．我们伟大的祖国再也不是一个四分五裂的、任意被人蹂躏和掠夺的国家了。</a:t>
            </a:r>
            <a:endParaRPr lang="zh-CN" altLang="en-US" sz="1200" b="1" dirty="0" smtClean="0">
              <a:latin typeface="Arial" pitchFamily="34" charset="0"/>
              <a:ea typeface="宋体" pitchFamily="2" charset="-122"/>
            </a:endParaRPr>
          </a:p>
        </p:txBody>
      </p:sp>
      <p:sp>
        <p:nvSpPr>
          <p:cNvPr id="7" name="矩形 6"/>
          <p:cNvSpPr/>
          <p:nvPr/>
        </p:nvSpPr>
        <p:spPr>
          <a:xfrm>
            <a:off x="571472" y="5000636"/>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语序不当，应将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任意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调至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被人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57232"/>
            <a:ext cx="2606804" cy="523220"/>
          </a:xfrm>
          <a:prstGeom prst="rect">
            <a:avLst/>
          </a:prstGeom>
        </p:spPr>
        <p:txBody>
          <a:bodyPr wrap="none">
            <a:spAutoFit/>
          </a:bodyPr>
          <a:lstStyle/>
          <a:p>
            <a:pPr lvl="0" indent="612775" eaLnBrk="0" fontAlgn="base" hangingPunct="0">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一、看关联</a:t>
            </a:r>
          </a:p>
        </p:txBody>
      </p:sp>
      <p:sp>
        <p:nvSpPr>
          <p:cNvPr id="3" name="矩形 2"/>
          <p:cNvSpPr/>
          <p:nvPr/>
        </p:nvSpPr>
        <p:spPr>
          <a:xfrm>
            <a:off x="571472" y="1357298"/>
            <a:ext cx="1988045" cy="523220"/>
          </a:xfrm>
          <a:prstGeom prst="rect">
            <a:avLst/>
          </a:prstGeom>
        </p:spPr>
        <p:txBody>
          <a:bodyPr wrap="none">
            <a:spAutoFit/>
          </a:bodyPr>
          <a:lstStyle/>
          <a:p>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二、看主干</a:t>
            </a:r>
            <a:endParaRPr lang="zh-CN" altLang="en-US" sz="2800" dirty="0">
              <a:solidFill>
                <a:srgbClr val="FF0000"/>
              </a:solidFill>
              <a:effectLst>
                <a:outerShdw blurRad="38100" dist="38100" dir="2700000" algn="tl">
                  <a:srgbClr val="000000">
                    <a:alpha val="43137"/>
                  </a:srgbClr>
                </a:outerShdw>
              </a:effectLst>
            </a:endParaRPr>
          </a:p>
        </p:txBody>
      </p:sp>
      <p:sp>
        <p:nvSpPr>
          <p:cNvPr id="4" name="矩形 3"/>
          <p:cNvSpPr/>
          <p:nvPr/>
        </p:nvSpPr>
        <p:spPr>
          <a:xfrm>
            <a:off x="0" y="1857364"/>
            <a:ext cx="2606804"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三、看修饰</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5" name="矩形 4"/>
          <p:cNvSpPr/>
          <p:nvPr/>
        </p:nvSpPr>
        <p:spPr>
          <a:xfrm>
            <a:off x="0" y="2357430"/>
            <a:ext cx="2606804"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四、看并列</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6" name="矩形 5"/>
          <p:cNvSpPr/>
          <p:nvPr/>
        </p:nvSpPr>
        <p:spPr>
          <a:xfrm>
            <a:off x="0" y="2857496"/>
            <a:ext cx="3328155"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五、看</a:t>
            </a:r>
            <a:r>
              <a:rPr lang="zh-CN" altLang="en-US" sz="2800" b="1" dirty="0" smtClean="0">
                <a:solidFill>
                  <a:srgbClr val="FF0000"/>
                </a:solidFill>
                <a:effectLst>
                  <a:outerShdw blurRad="38100" dist="38100" dir="2700000" algn="tl">
                    <a:srgbClr val="000000">
                      <a:alpha val="43137"/>
                    </a:srgbClr>
                  </a:outerShdw>
                </a:effectLst>
                <a:latin typeface="Arial"/>
                <a:ea typeface="宋体" pitchFamily="2" charset="-122"/>
                <a:cs typeface="Times New Roman" pitchFamily="18" charset="0"/>
              </a:rPr>
              <a:t>“</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和</a:t>
            </a:r>
            <a:r>
              <a:rPr lang="zh-CN" altLang="en-US" sz="2800" b="1" dirty="0" smtClean="0">
                <a:solidFill>
                  <a:srgbClr val="FF0000"/>
                </a:solidFill>
                <a:effectLst>
                  <a:outerShdw blurRad="38100" dist="38100" dir="2700000" algn="tl">
                    <a:srgbClr val="000000">
                      <a:alpha val="43137"/>
                    </a:srgbClr>
                  </a:outerShdw>
                </a:effectLst>
                <a:latin typeface="Arial"/>
                <a:ea typeface="宋体" pitchFamily="2" charset="-122"/>
                <a:cs typeface="Times New Roman" pitchFamily="18" charset="0"/>
              </a:rPr>
              <a:t>”</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字</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7" name="矩形 6"/>
          <p:cNvSpPr/>
          <p:nvPr/>
        </p:nvSpPr>
        <p:spPr>
          <a:xfrm>
            <a:off x="0" y="3357562"/>
            <a:ext cx="2606804"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六、看数量</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8" name="矩形 7"/>
          <p:cNvSpPr/>
          <p:nvPr/>
        </p:nvSpPr>
        <p:spPr>
          <a:xfrm>
            <a:off x="0" y="3929066"/>
            <a:ext cx="2786082" cy="523220"/>
          </a:xfrm>
          <a:prstGeom prst="rect">
            <a:avLst/>
          </a:prstGeom>
        </p:spPr>
        <p:txBody>
          <a:bodyPr wrap="squar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七、看否定</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9" name="矩形 8"/>
          <p:cNvSpPr/>
          <p:nvPr/>
        </p:nvSpPr>
        <p:spPr>
          <a:xfrm>
            <a:off x="0" y="4572008"/>
            <a:ext cx="2606804"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八、看两面</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0" name="矩形 9"/>
          <p:cNvSpPr/>
          <p:nvPr/>
        </p:nvSpPr>
        <p:spPr>
          <a:xfrm>
            <a:off x="0" y="5143512"/>
            <a:ext cx="5286412" cy="523220"/>
          </a:xfrm>
          <a:prstGeom prst="rect">
            <a:avLst/>
          </a:prstGeom>
        </p:spPr>
        <p:txBody>
          <a:bodyPr wrap="squar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九、看介词</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1" name="矩形 10"/>
          <p:cNvSpPr/>
          <p:nvPr/>
        </p:nvSpPr>
        <p:spPr>
          <a:xfrm>
            <a:off x="0" y="5786454"/>
            <a:ext cx="2606804"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十、看代词</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2" name="矩形 11"/>
          <p:cNvSpPr/>
          <p:nvPr/>
        </p:nvSpPr>
        <p:spPr>
          <a:xfrm>
            <a:off x="571472" y="214290"/>
            <a:ext cx="6983002" cy="584775"/>
          </a:xfrm>
          <a:prstGeom prst="rect">
            <a:avLst/>
          </a:prstGeom>
        </p:spPr>
        <p:txBody>
          <a:bodyPr wrap="none">
            <a:spAutoFit/>
          </a:bodyPr>
          <a:lstStyle/>
          <a:p>
            <a:pPr lvl="0" indent="612775" fontAlgn="base">
              <a:spcBef>
                <a:spcPct val="0"/>
              </a:spcBef>
              <a:spcAft>
                <a:spcPct val="0"/>
              </a:spcAft>
            </a:pPr>
            <a:r>
              <a:rPr lang="zh-CN" altLang="en-US" sz="3200" b="1" dirty="0" smtClean="0">
                <a:latin typeface="Times New Roman" pitchFamily="18" charset="0"/>
                <a:ea typeface="黑体" pitchFamily="2" charset="-122"/>
                <a:cs typeface="Times New Roman" pitchFamily="18" charset="0"/>
              </a:rPr>
              <a:t>快速破解语病题的二十种</a:t>
            </a:r>
            <a:r>
              <a:rPr lang="zh-CN" altLang="en-US" sz="3200" b="1" smtClean="0">
                <a:latin typeface="Times New Roman" pitchFamily="18" charset="0"/>
                <a:ea typeface="黑体" pitchFamily="2" charset="-122"/>
                <a:cs typeface="Times New Roman" pitchFamily="18" charset="0"/>
              </a:rPr>
              <a:t>方法小结</a:t>
            </a:r>
            <a:endParaRPr lang="zh-CN" altLang="en-US" b="1" dirty="0" smtClean="0">
              <a:latin typeface="Arial" pitchFamily="34" charset="0"/>
              <a:ea typeface="黑体" pitchFamily="2" charset="-122"/>
              <a:cs typeface="Times New Roman" pitchFamily="18" charset="0"/>
            </a:endParaRPr>
          </a:p>
        </p:txBody>
      </p:sp>
      <p:sp>
        <p:nvSpPr>
          <p:cNvPr id="13" name="矩形 12"/>
          <p:cNvSpPr/>
          <p:nvPr/>
        </p:nvSpPr>
        <p:spPr>
          <a:xfrm>
            <a:off x="4286248" y="857232"/>
            <a:ext cx="2967479"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十一、看副词</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4" name="矩形 13"/>
          <p:cNvSpPr/>
          <p:nvPr/>
        </p:nvSpPr>
        <p:spPr>
          <a:xfrm>
            <a:off x="4286248" y="1357298"/>
            <a:ext cx="2967479"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十二、看助词</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5" name="矩形 14"/>
          <p:cNvSpPr/>
          <p:nvPr/>
        </p:nvSpPr>
        <p:spPr>
          <a:xfrm>
            <a:off x="4286248" y="1857364"/>
            <a:ext cx="2967479"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十三、看判断</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6" name="矩形 15"/>
          <p:cNvSpPr/>
          <p:nvPr/>
        </p:nvSpPr>
        <p:spPr>
          <a:xfrm>
            <a:off x="4286248" y="2428868"/>
            <a:ext cx="2967479"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十四、看谦敬</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7" name="矩形 16"/>
          <p:cNvSpPr/>
          <p:nvPr/>
        </p:nvSpPr>
        <p:spPr>
          <a:xfrm>
            <a:off x="4286248" y="2928934"/>
            <a:ext cx="2967479"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十五、看多义</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8" name="矩形 17"/>
          <p:cNvSpPr/>
          <p:nvPr/>
        </p:nvSpPr>
        <p:spPr>
          <a:xfrm>
            <a:off x="4286248" y="3429000"/>
            <a:ext cx="3328155"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十六、看长宾语</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19" name="矩形 18"/>
          <p:cNvSpPr/>
          <p:nvPr/>
        </p:nvSpPr>
        <p:spPr>
          <a:xfrm>
            <a:off x="4286248" y="3929066"/>
            <a:ext cx="3688830"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十七、看多个谓语</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20" name="矩形 19"/>
          <p:cNvSpPr/>
          <p:nvPr/>
        </p:nvSpPr>
        <p:spPr>
          <a:xfrm>
            <a:off x="4286248" y="4500570"/>
            <a:ext cx="3688830"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十八、看固定结构</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21" name="矩形 20"/>
          <p:cNvSpPr/>
          <p:nvPr/>
        </p:nvSpPr>
        <p:spPr>
          <a:xfrm>
            <a:off x="4286248" y="5072074"/>
            <a:ext cx="3688830"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十九、看</a:t>
            </a:r>
            <a:r>
              <a:rPr lang="zh-CN" altLang="en-US" sz="2800" b="1" dirty="0" smtClean="0">
                <a:solidFill>
                  <a:srgbClr val="FF0000"/>
                </a:solidFill>
                <a:effectLst>
                  <a:outerShdw blurRad="38100" dist="38100" dir="2700000" algn="tl">
                    <a:srgbClr val="000000">
                      <a:alpha val="43137"/>
                    </a:srgbClr>
                  </a:outerShdw>
                </a:effectLst>
                <a:latin typeface="Arial"/>
                <a:ea typeface="宋体" pitchFamily="2" charset="-122"/>
                <a:cs typeface="Times New Roman" pitchFamily="18" charset="0"/>
              </a:rPr>
              <a:t>“</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雅词</a:t>
            </a:r>
            <a:r>
              <a:rPr lang="zh-CN" altLang="en-US" sz="2800" b="1" dirty="0" smtClean="0">
                <a:solidFill>
                  <a:srgbClr val="FF0000"/>
                </a:solidFill>
                <a:effectLst>
                  <a:outerShdw blurRad="38100" dist="38100" dir="2700000" algn="tl">
                    <a:srgbClr val="000000">
                      <a:alpha val="43137"/>
                    </a:srgbClr>
                  </a:outerShdw>
                </a:effectLst>
                <a:latin typeface="Arial"/>
                <a:ea typeface="宋体" pitchFamily="2" charset="-122"/>
                <a:cs typeface="Times New Roman" pitchFamily="18" charset="0"/>
              </a:rPr>
              <a:t>”</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22" name="矩形 21"/>
          <p:cNvSpPr/>
          <p:nvPr/>
        </p:nvSpPr>
        <p:spPr>
          <a:xfrm>
            <a:off x="4286248" y="5643578"/>
            <a:ext cx="2967479" cy="523220"/>
          </a:xfrm>
          <a:prstGeom prst="rect">
            <a:avLst/>
          </a:prstGeom>
        </p:spPr>
        <p:txBody>
          <a:bodyPr wrap="none">
            <a:spAutoFit/>
          </a:bodyPr>
          <a:lstStyle/>
          <a:p>
            <a:pPr lvl="0" indent="612775" fontAlgn="base">
              <a:spcBef>
                <a:spcPct val="0"/>
              </a:spcBef>
              <a:spcAft>
                <a:spcPct val="0"/>
              </a:spcAft>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二十、看其他</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additive="base">
                                        <p:cTn id="97" dur="500" fill="hold"/>
                                        <p:tgtEl>
                                          <p:spTgt spid="18"/>
                                        </p:tgtEl>
                                        <p:attrNameLst>
                                          <p:attrName>ppt_x</p:attrName>
                                        </p:attrNameLst>
                                      </p:cBhvr>
                                      <p:tavLst>
                                        <p:tav tm="0">
                                          <p:val>
                                            <p:strVal val="#ppt_x"/>
                                          </p:val>
                                        </p:tav>
                                        <p:tav tm="100000">
                                          <p:val>
                                            <p:strVal val="#ppt_x"/>
                                          </p:val>
                                        </p:tav>
                                      </p:tavLst>
                                    </p:anim>
                                    <p:anim calcmode="lin" valueType="num">
                                      <p:cBhvr additive="base">
                                        <p:cTn id="9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ppt_x"/>
                                          </p:val>
                                        </p:tav>
                                        <p:tav tm="100000">
                                          <p:val>
                                            <p:strVal val="#ppt_x"/>
                                          </p:val>
                                        </p:tav>
                                      </p:tavLst>
                                    </p:anim>
                                    <p:anim calcmode="lin" valueType="num">
                                      <p:cBhvr additive="base">
                                        <p:cTn id="11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ppt_x"/>
                                          </p:val>
                                        </p:tav>
                                        <p:tav tm="100000">
                                          <p:val>
                                            <p:strVal val="#ppt_x"/>
                                          </p:val>
                                        </p:tav>
                                      </p:tavLst>
                                    </p:anim>
                                    <p:anim calcmode="lin" valueType="num">
                                      <p:cBhvr additive="base">
                                        <p:cTn id="1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 calcmode="lin" valueType="num">
                                      <p:cBhvr additive="base">
                                        <p:cTn id="121" dur="500" fill="hold"/>
                                        <p:tgtEl>
                                          <p:spTgt spid="22"/>
                                        </p:tgtEl>
                                        <p:attrNameLst>
                                          <p:attrName>ppt_x</p:attrName>
                                        </p:attrNameLst>
                                      </p:cBhvr>
                                      <p:tavLst>
                                        <p:tav tm="0">
                                          <p:val>
                                            <p:strVal val="#ppt_x"/>
                                          </p:val>
                                        </p:tav>
                                        <p:tav tm="100000">
                                          <p:val>
                                            <p:strVal val="#ppt_x"/>
                                          </p:val>
                                        </p:tav>
                                      </p:tavLst>
                                    </p:anim>
                                    <p:anim calcmode="lin" valueType="num">
                                      <p:cBhvr additive="base">
                                        <p:cTn id="1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214290"/>
            <a:ext cx="5929354" cy="1015663"/>
          </a:xfrm>
          <a:prstGeom prst="rect">
            <a:avLst/>
          </a:prstGeom>
        </p:spPr>
        <p:txBody>
          <a:bodyPr wrap="square">
            <a:spAutoFit/>
          </a:bodyPr>
          <a:lstStyle/>
          <a:p>
            <a:pPr lvl="0" indent="612775" eaLnBrk="0" fontAlgn="base" hangingPunct="0">
              <a:spcBef>
                <a:spcPct val="0"/>
              </a:spcBef>
              <a:spcAft>
                <a:spcPct val="0"/>
              </a:spcAft>
            </a:pPr>
            <a:r>
              <a:rPr lang="en-US" altLang="zh-CN" sz="2800" b="1"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2800" b="1"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一</a:t>
            </a:r>
            <a:r>
              <a:rPr lang="en-US" altLang="zh-CN" sz="2800" b="1"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40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语序不当小结</a:t>
            </a:r>
            <a:endParaRPr lang="zh-CN" altLang="en-US" sz="1600" b="1"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endParaRPr lang="zh-CN" altLang="en-US" sz="2000" dirty="0" smtClean="0">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3" name="矩形 2"/>
          <p:cNvSpPr/>
          <p:nvPr/>
        </p:nvSpPr>
        <p:spPr>
          <a:xfrm>
            <a:off x="1428728" y="1142984"/>
            <a:ext cx="4025461"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1.</a:t>
            </a:r>
            <a:r>
              <a:rPr lang="zh-CN" altLang="en-US" sz="3200" b="1" dirty="0" smtClean="0">
                <a:latin typeface="黑体" pitchFamily="49" charset="-122"/>
                <a:ea typeface="黑体" pitchFamily="49" charset="-122"/>
                <a:cs typeface="Times New Roman" pitchFamily="18" charset="0"/>
              </a:rPr>
              <a:t>关联词位置不当</a:t>
            </a:r>
            <a:endParaRPr lang="zh-CN" altLang="en-US" sz="1100" b="1" dirty="0" smtClean="0">
              <a:latin typeface="Arial" pitchFamily="34" charset="0"/>
              <a:ea typeface="宋体" pitchFamily="2" charset="-122"/>
              <a:cs typeface="宋体" pitchFamily="2" charset="-122"/>
            </a:endParaRPr>
          </a:p>
        </p:txBody>
      </p:sp>
      <p:sp>
        <p:nvSpPr>
          <p:cNvPr id="4" name="矩形 3"/>
          <p:cNvSpPr/>
          <p:nvPr/>
        </p:nvSpPr>
        <p:spPr>
          <a:xfrm>
            <a:off x="1428728" y="1857364"/>
            <a:ext cx="5673348"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2.</a:t>
            </a:r>
            <a:r>
              <a:rPr lang="zh-CN" altLang="en-US" sz="3200" b="1" dirty="0" smtClean="0">
                <a:latin typeface="黑体" pitchFamily="49" charset="-122"/>
                <a:ea typeface="黑体" pitchFamily="49" charset="-122"/>
                <a:cs typeface="Times New Roman" pitchFamily="18" charset="0"/>
              </a:rPr>
              <a:t>多项定语的次序排列不当</a:t>
            </a:r>
            <a:endParaRPr lang="zh-CN" altLang="en-US" sz="1100" b="1" dirty="0" smtClean="0">
              <a:latin typeface="Arial" pitchFamily="34" charset="0"/>
              <a:ea typeface="宋体" pitchFamily="2" charset="-122"/>
              <a:cs typeface="宋体" pitchFamily="2" charset="-122"/>
            </a:endParaRPr>
          </a:p>
        </p:txBody>
      </p:sp>
      <p:sp>
        <p:nvSpPr>
          <p:cNvPr id="5" name="矩形 4"/>
          <p:cNvSpPr/>
          <p:nvPr/>
        </p:nvSpPr>
        <p:spPr>
          <a:xfrm>
            <a:off x="1428728" y="2571744"/>
            <a:ext cx="5261377"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3.</a:t>
            </a:r>
            <a:r>
              <a:rPr lang="zh-CN" altLang="en-US" sz="3200" b="1" dirty="0" smtClean="0">
                <a:latin typeface="黑体" pitchFamily="49" charset="-122"/>
                <a:ea typeface="黑体" pitchFamily="49" charset="-122"/>
                <a:cs typeface="Times New Roman" pitchFamily="18" charset="0"/>
              </a:rPr>
              <a:t>多项状语顺序排列不当</a:t>
            </a:r>
            <a:endParaRPr lang="zh-CN" altLang="en-US" sz="1100" b="1" dirty="0" smtClean="0">
              <a:latin typeface="Arial" pitchFamily="34" charset="0"/>
              <a:ea typeface="宋体" pitchFamily="2" charset="-122"/>
              <a:cs typeface="宋体" pitchFamily="2" charset="-122"/>
            </a:endParaRPr>
          </a:p>
        </p:txBody>
      </p:sp>
      <p:sp>
        <p:nvSpPr>
          <p:cNvPr id="6" name="矩形 5"/>
          <p:cNvSpPr/>
          <p:nvPr/>
        </p:nvSpPr>
        <p:spPr>
          <a:xfrm>
            <a:off x="1428728" y="3286124"/>
            <a:ext cx="2789546"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4.</a:t>
            </a:r>
            <a:r>
              <a:rPr lang="zh-CN" altLang="en-US" sz="3200" b="1" dirty="0" smtClean="0">
                <a:latin typeface="黑体" pitchFamily="49" charset="-122"/>
                <a:ea typeface="黑体" pitchFamily="49" charset="-122"/>
                <a:cs typeface="Times New Roman" pitchFamily="18" charset="0"/>
              </a:rPr>
              <a:t>主客倒置</a:t>
            </a:r>
            <a:endParaRPr lang="zh-CN" altLang="en-US" sz="1100" b="1" dirty="0" smtClean="0">
              <a:latin typeface="Arial" pitchFamily="34" charset="0"/>
              <a:ea typeface="宋体" pitchFamily="2" charset="-122"/>
              <a:cs typeface="宋体" pitchFamily="2" charset="-122"/>
            </a:endParaRPr>
          </a:p>
        </p:txBody>
      </p:sp>
      <p:sp>
        <p:nvSpPr>
          <p:cNvPr id="7" name="矩形 6"/>
          <p:cNvSpPr/>
          <p:nvPr/>
        </p:nvSpPr>
        <p:spPr>
          <a:xfrm>
            <a:off x="1357290" y="4071942"/>
            <a:ext cx="6497291"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5.</a:t>
            </a:r>
            <a:r>
              <a:rPr lang="zh-CN" altLang="en-US" sz="3200" b="1" dirty="0" smtClean="0">
                <a:latin typeface="黑体" pitchFamily="49" charset="-122"/>
                <a:ea typeface="黑体" pitchFamily="49" charset="-122"/>
                <a:cs typeface="Times New Roman" pitchFamily="18" charset="0"/>
              </a:rPr>
              <a:t>对应关系的语言单位排列不当</a:t>
            </a:r>
            <a:endParaRPr lang="zh-CN" altLang="en-US" sz="1100" b="1" dirty="0" smtClean="0">
              <a:latin typeface="Arial" pitchFamily="34" charset="0"/>
              <a:ea typeface="宋体" pitchFamily="2" charset="-122"/>
              <a:cs typeface="宋体" pitchFamily="2" charset="-122"/>
            </a:endParaRPr>
          </a:p>
        </p:txBody>
      </p:sp>
      <p:sp>
        <p:nvSpPr>
          <p:cNvPr id="8" name="矩形 7"/>
          <p:cNvSpPr/>
          <p:nvPr/>
        </p:nvSpPr>
        <p:spPr>
          <a:xfrm>
            <a:off x="1357290" y="4857760"/>
            <a:ext cx="3613490"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6.</a:t>
            </a:r>
            <a:r>
              <a:rPr lang="zh-CN" altLang="en-US" sz="3200" b="1" dirty="0" smtClean="0">
                <a:latin typeface="黑体" pitchFamily="49" charset="-122"/>
                <a:ea typeface="黑体" pitchFamily="49" charset="-122"/>
                <a:cs typeface="Times New Roman" pitchFamily="18" charset="0"/>
              </a:rPr>
              <a:t>分句位置不当</a:t>
            </a:r>
            <a:endParaRPr lang="zh-CN" altLang="en-US" sz="1100" b="1"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1193276"/>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500034" y="214290"/>
            <a:ext cx="3571900" cy="523220"/>
          </a:xfrm>
          <a:prstGeom prst="rect">
            <a:avLst/>
          </a:prstGeom>
        </p:spPr>
        <p:txBody>
          <a:bodyPr wrap="square">
            <a:spAutoFit/>
          </a:bodyPr>
          <a:lstStyle/>
          <a:p>
            <a:pPr lvl="0" indent="612775" fontAlgn="base">
              <a:spcBef>
                <a:spcPct val="0"/>
              </a:spcBef>
              <a:spcAft>
                <a:spcPct val="0"/>
              </a:spcAft>
            </a:pPr>
            <a:r>
              <a:rPr lang="en-US" altLang="zh-CN" sz="2800" b="1" dirty="0" smtClean="0">
                <a:solidFill>
                  <a:srgbClr val="FF0000"/>
                </a:solidFill>
                <a:latin typeface="Times New Roman" pitchFamily="18" charset="0"/>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二</a:t>
            </a:r>
            <a:r>
              <a:rPr lang="en-US" altLang="zh-CN" sz="2800" b="1" dirty="0" smtClean="0">
                <a:solidFill>
                  <a:srgbClr val="FF0000"/>
                </a:solidFill>
                <a:latin typeface="Times New Roman" pitchFamily="18" charset="0"/>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搭配不当</a:t>
            </a:r>
            <a:endParaRPr lang="zh-CN" altLang="en-US" sz="16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1785918" y="4857760"/>
            <a:ext cx="3684022"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solidFill>
                  <a:srgbClr val="FF0000"/>
                </a:solidFill>
                <a:latin typeface="Arial" pitchFamily="34" charset="0"/>
                <a:ea typeface="黑体" pitchFamily="49" charset="-122"/>
                <a:cs typeface="Times New Roman" pitchFamily="18" charset="0"/>
              </a:rPr>
              <a:t>⒈</a:t>
            </a:r>
            <a:r>
              <a:rPr lang="zh-CN" altLang="en-US" sz="3200" b="1" dirty="0" smtClean="0">
                <a:solidFill>
                  <a:srgbClr val="FF0000"/>
                </a:solidFill>
                <a:latin typeface="黑体" pitchFamily="49" charset="-122"/>
                <a:ea typeface="黑体" pitchFamily="49" charset="-122"/>
                <a:cs typeface="Times New Roman" pitchFamily="18" charset="0"/>
              </a:rPr>
              <a:t>主谓搭配不当</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6" name="矩形 5"/>
          <p:cNvSpPr/>
          <p:nvPr/>
        </p:nvSpPr>
        <p:spPr>
          <a:xfrm>
            <a:off x="785786" y="1214422"/>
            <a:ext cx="771530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美国</a:t>
            </a:r>
            <a:r>
              <a:rPr lang="en-US" altLang="zh-CN" sz="2800" b="1" dirty="0" smtClean="0">
                <a:latin typeface="Times New Roman" pitchFamily="18" charset="0"/>
                <a:ea typeface="宋体" pitchFamily="2" charset="-122"/>
                <a:cs typeface="Times New Roman" pitchFamily="18" charset="0"/>
              </a:rPr>
              <a:t>2003</a:t>
            </a:r>
            <a:r>
              <a:rPr lang="zh-CN" altLang="en-US" sz="2800" b="1" dirty="0" smtClean="0">
                <a:latin typeface="Times New Roman" pitchFamily="18" charset="0"/>
                <a:ea typeface="宋体" pitchFamily="2" charset="-122"/>
                <a:cs typeface="Times New Roman" pitchFamily="18" charset="0"/>
              </a:rPr>
              <a:t>年调整了签证政策，规定申请留学签证的申请时间要在所申请学校开学前的</a:t>
            </a:r>
            <a:r>
              <a:rPr lang="en-US" altLang="zh-CN" sz="2800" b="1" dirty="0" smtClean="0">
                <a:latin typeface="Times New Roman" pitchFamily="18" charset="0"/>
                <a:ea typeface="宋体" pitchFamily="2" charset="-122"/>
                <a:cs typeface="Times New Roman" pitchFamily="18" charset="0"/>
              </a:rPr>
              <a:t>3</a:t>
            </a:r>
            <a:r>
              <a:rPr lang="zh-CN" altLang="en-US" sz="2800" b="1" dirty="0" smtClean="0">
                <a:latin typeface="Times New Roman" pitchFamily="18" charset="0"/>
                <a:ea typeface="宋体" pitchFamily="2" charset="-122"/>
                <a:cs typeface="Times New Roman" pitchFamily="18" charset="0"/>
              </a:rPr>
              <a:t>个月到</a:t>
            </a:r>
            <a:r>
              <a:rPr lang="en-US" altLang="zh-CN" sz="2800" b="1" dirty="0" smtClean="0">
                <a:latin typeface="Times New Roman" pitchFamily="18" charset="0"/>
                <a:ea typeface="宋体" pitchFamily="2" charset="-122"/>
                <a:cs typeface="Times New Roman" pitchFamily="18" charset="0"/>
              </a:rPr>
              <a:t>2</a:t>
            </a:r>
            <a:r>
              <a:rPr lang="zh-CN" altLang="en-US" sz="2800" b="1" dirty="0" smtClean="0">
                <a:latin typeface="Times New Roman" pitchFamily="18" charset="0"/>
                <a:ea typeface="宋体" pitchFamily="2" charset="-122"/>
                <a:cs typeface="Times New Roman" pitchFamily="18" charset="0"/>
              </a:rPr>
              <a:t>个星期内进行。</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642910" y="3000372"/>
            <a:ext cx="750099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后一分句的主语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时间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与谓语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进行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不搭配。删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进行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28794" y="5357826"/>
            <a:ext cx="3684022"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黑体" pitchFamily="49" charset="-122"/>
                <a:cs typeface="Times New Roman" pitchFamily="18" charset="0"/>
              </a:rPr>
              <a:t>⒉</a:t>
            </a:r>
            <a:r>
              <a:rPr lang="zh-CN" altLang="en-US" sz="3200" b="1" dirty="0" smtClean="0">
                <a:solidFill>
                  <a:srgbClr val="FF0000"/>
                </a:solidFill>
                <a:latin typeface="黑体" pitchFamily="49" charset="-122"/>
                <a:ea typeface="黑体" pitchFamily="49" charset="-122"/>
                <a:cs typeface="Times New Roman" pitchFamily="18" charset="0"/>
              </a:rPr>
              <a:t>动宾搭配不当</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428596" y="1000108"/>
            <a:ext cx="835824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现在，我又看到了那阔别多年的乡亲，那我从小就住惯了的山区所特有的石头和茅草搭成的小屋，那崎岖的街道，那熟悉的可爱的乡音。</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357158" y="3214686"/>
            <a:ext cx="8358246"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谓语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看到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所带的宾语有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乡亲</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小屋</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街道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乡音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，显然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乡音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是不能</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看到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的。动宾搭配不当。这是一个动词带多个宾语的例子。</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58" y="500042"/>
            <a:ext cx="8501122" cy="1384995"/>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【例句】针对国际原油价格步步攀升的状况，美国、印度等国家纷纷建立或增加了石油储备，我国也必须尽快建立国家的石油战略储备体系。</a:t>
            </a:r>
            <a:endParaRPr lang="zh-CN" altLang="zh-CN" sz="1050" b="1" dirty="0" smtClean="0">
              <a:latin typeface="Arial" pitchFamily="34" charset="0"/>
              <a:ea typeface="宋体" pitchFamily="2" charset="-122"/>
              <a:cs typeface="宋体" pitchFamily="2" charset="-122"/>
            </a:endParaRPr>
          </a:p>
        </p:txBody>
      </p:sp>
      <p:sp>
        <p:nvSpPr>
          <p:cNvPr id="5" name="矩形 4"/>
          <p:cNvSpPr/>
          <p:nvPr/>
        </p:nvSpPr>
        <p:spPr>
          <a:xfrm>
            <a:off x="357158" y="4643446"/>
            <a:ext cx="8072494" cy="138499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常见错误是，当</a:t>
            </a:r>
            <a:r>
              <a:rPr lang="zh-CN" altLang="en-US" sz="2800" b="1" dirty="0" smtClean="0">
                <a:solidFill>
                  <a:srgbClr val="FF0000"/>
                </a:solidFill>
                <a:latin typeface="Times New Roman" pitchFamily="18" charset="0"/>
                <a:ea typeface="宋体" pitchFamily="2" charset="-122"/>
                <a:cs typeface="Times New Roman" pitchFamily="18" charset="0"/>
              </a:rPr>
              <a:t>一个动词</a:t>
            </a:r>
            <a:r>
              <a:rPr lang="zh-CN" altLang="en-US" sz="2800" b="1" dirty="0" smtClean="0">
                <a:latin typeface="Times New Roman" pitchFamily="18" charset="0"/>
                <a:ea typeface="宋体" pitchFamily="2" charset="-122"/>
                <a:cs typeface="Times New Roman" pitchFamily="18" charset="0"/>
              </a:rPr>
              <a:t>带</a:t>
            </a:r>
            <a:r>
              <a:rPr lang="zh-CN" altLang="en-US" sz="2800" b="1" dirty="0" smtClean="0">
                <a:solidFill>
                  <a:srgbClr val="00B050"/>
                </a:solidFill>
                <a:latin typeface="Times New Roman" pitchFamily="18" charset="0"/>
                <a:ea typeface="宋体" pitchFamily="2" charset="-122"/>
                <a:cs typeface="Times New Roman" pitchFamily="18" charset="0"/>
              </a:rPr>
              <a:t>两个及两个以上宾语</a:t>
            </a:r>
            <a:r>
              <a:rPr lang="zh-CN" altLang="en-US" sz="2800" b="1" dirty="0" smtClean="0">
                <a:latin typeface="Times New Roman" pitchFamily="18" charset="0"/>
                <a:ea typeface="宋体" pitchFamily="2" charset="-122"/>
                <a:cs typeface="Times New Roman" pitchFamily="18" charset="0"/>
              </a:rPr>
              <a:t>或</a:t>
            </a:r>
            <a:r>
              <a:rPr lang="zh-CN" altLang="en-US" sz="2800" b="1" dirty="0" smtClean="0">
                <a:solidFill>
                  <a:srgbClr val="FF0000"/>
                </a:solidFill>
                <a:latin typeface="Times New Roman" pitchFamily="18" charset="0"/>
                <a:ea typeface="宋体" pitchFamily="2" charset="-122"/>
                <a:cs typeface="Times New Roman" pitchFamily="18" charset="0"/>
              </a:rPr>
              <a:t>两个动词</a:t>
            </a:r>
            <a:r>
              <a:rPr lang="zh-CN" altLang="en-US" sz="2800" b="1" dirty="0" smtClean="0">
                <a:latin typeface="Times New Roman" pitchFamily="18" charset="0"/>
                <a:ea typeface="宋体" pitchFamily="2" charset="-122"/>
                <a:cs typeface="Times New Roman" pitchFamily="18" charset="0"/>
              </a:rPr>
              <a:t>带</a:t>
            </a:r>
            <a:r>
              <a:rPr lang="zh-CN" altLang="en-US" sz="2800" b="1" dirty="0" smtClean="0">
                <a:solidFill>
                  <a:srgbClr val="00B050"/>
                </a:solidFill>
                <a:latin typeface="Times New Roman" pitchFamily="18" charset="0"/>
                <a:ea typeface="宋体" pitchFamily="2" charset="-122"/>
                <a:cs typeface="Times New Roman" pitchFamily="18" charset="0"/>
              </a:rPr>
              <a:t>一个宾语</a:t>
            </a:r>
            <a:r>
              <a:rPr lang="zh-CN" altLang="en-US" sz="2800" b="1" dirty="0" smtClean="0">
                <a:latin typeface="Times New Roman" pitchFamily="18" charset="0"/>
                <a:ea typeface="宋体" pitchFamily="2" charset="-122"/>
                <a:cs typeface="Times New Roman" pitchFamily="18" charset="0"/>
              </a:rPr>
              <a:t>时，往往有一个宾语与动词不能搭配。</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00034" y="2285992"/>
            <a:ext cx="8286808" cy="1815882"/>
          </a:xfrm>
          <a:prstGeom prst="rect">
            <a:avLst/>
          </a:prstGeom>
        </p:spPr>
        <p:txBody>
          <a:bodyPr wrap="square">
            <a:spAutoFit/>
          </a:bodyPr>
          <a:lstStyle/>
          <a:p>
            <a:pPr lvl="0" indent="609600" eaLnBrk="0" fontAlgn="base" hangingPunct="0">
              <a:spcBef>
                <a:spcPct val="0"/>
              </a:spcBef>
              <a:spcAft>
                <a:spcPct val="0"/>
              </a:spcAft>
            </a:pPr>
            <a:r>
              <a:rPr lang="zh-CN" altLang="zh-CN" sz="2800" b="1" dirty="0" smtClean="0">
                <a:latin typeface="Times New Roman" pitchFamily="18" charset="0"/>
                <a:ea typeface="宋体" pitchFamily="2" charset="-122"/>
                <a:cs typeface="Times New Roman" pitchFamily="18" charset="0"/>
              </a:rPr>
              <a:t>【解说】</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建立或增加了石油储备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这个短语中，说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增加石油储备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是可以的，说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建立石油储备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则不妥。可以把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建立或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删掉。这是两个动词带一个宾语出现错误的例子。</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28794" y="4572008"/>
            <a:ext cx="3313728" cy="523220"/>
          </a:xfrm>
          <a:prstGeom prst="rect">
            <a:avLst/>
          </a:prstGeom>
        </p:spPr>
        <p:txBody>
          <a:bodyPr wrap="none">
            <a:spAutoFit/>
          </a:bodyPr>
          <a:lstStyle/>
          <a:p>
            <a:pPr lvl="0" indent="609600" fontAlgn="base">
              <a:spcBef>
                <a:spcPct val="0"/>
              </a:spcBef>
              <a:spcAft>
                <a:spcPct val="0"/>
              </a:spcAft>
            </a:pPr>
            <a:r>
              <a:rPr lang="en-US" altLang="zh-CN" sz="2800" b="1" dirty="0" smtClean="0">
                <a:solidFill>
                  <a:srgbClr val="FF0000"/>
                </a:solidFill>
                <a:latin typeface="Arial" pitchFamily="34" charset="0"/>
                <a:ea typeface="黑体" pitchFamily="49" charset="-122"/>
                <a:cs typeface="Times New Roman" pitchFamily="18" charset="0"/>
              </a:rPr>
              <a:t>⒊</a:t>
            </a:r>
            <a:r>
              <a:rPr lang="zh-CN" altLang="en-US" sz="2800" b="1" dirty="0" smtClean="0">
                <a:solidFill>
                  <a:srgbClr val="FF0000"/>
                </a:solidFill>
                <a:latin typeface="黑体" pitchFamily="49" charset="-122"/>
                <a:ea typeface="黑体" pitchFamily="49" charset="-122"/>
                <a:cs typeface="Times New Roman" pitchFamily="18" charset="0"/>
              </a:rPr>
              <a:t>主宾搭配不当</a:t>
            </a:r>
            <a:endParaRPr lang="zh-CN" altLang="en-US" sz="105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714348" y="928670"/>
            <a:ext cx="821537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这最后一天的劳动是同学们最紧张、最愉快、最有意义的一天。</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428596" y="2571744"/>
            <a:ext cx="814393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劳动是一天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，主语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劳动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和宾语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搭配不当。应把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的劳动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删掉。</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5852" y="4857760"/>
            <a:ext cx="5109091" cy="523220"/>
          </a:xfrm>
          <a:prstGeom prst="rect">
            <a:avLst/>
          </a:prstGeom>
        </p:spPr>
        <p:txBody>
          <a:bodyPr wrap="none">
            <a:spAutoFit/>
          </a:bodyPr>
          <a:lstStyle/>
          <a:p>
            <a:pPr lvl="0" indent="609600" fontAlgn="base">
              <a:spcBef>
                <a:spcPct val="0"/>
              </a:spcBef>
              <a:spcAft>
                <a:spcPct val="0"/>
              </a:spcAft>
            </a:pPr>
            <a:r>
              <a:rPr lang="en-US" altLang="zh-CN" sz="2800" b="1" dirty="0" smtClean="0">
                <a:solidFill>
                  <a:srgbClr val="FF0000"/>
                </a:solidFill>
                <a:latin typeface="Arial" pitchFamily="34" charset="0"/>
                <a:ea typeface="黑体" pitchFamily="49" charset="-122"/>
                <a:cs typeface="Times New Roman" pitchFamily="18" charset="0"/>
              </a:rPr>
              <a:t>⒋</a:t>
            </a:r>
            <a:r>
              <a:rPr lang="zh-CN" altLang="en-US" sz="2800" b="1" dirty="0" smtClean="0">
                <a:solidFill>
                  <a:srgbClr val="FF0000"/>
                </a:solidFill>
                <a:latin typeface="黑体" pitchFamily="49" charset="-122"/>
                <a:ea typeface="黑体" pitchFamily="49" charset="-122"/>
                <a:cs typeface="Times New Roman" pitchFamily="18" charset="0"/>
              </a:rPr>
              <a:t>修饰语与中心语搭配不当</a:t>
            </a:r>
            <a:endParaRPr lang="zh-CN" altLang="en-US" sz="105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357158" y="714356"/>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东北小品火起来了！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当全面了解赵本山、潘长江等辽宁喜剧演员的小品演技及其效果时，你才能把握这句话深刻而宽广的内涵。</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71472" y="2500306"/>
            <a:ext cx="7858180"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句中并列短语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深刻而宽广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作定语修饰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内涵</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内涵</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深刻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宽广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显然不妥，应改为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丰富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。定语和中心语搭配不当。</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428604"/>
            <a:ext cx="8358246" cy="954107"/>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【例句】我们严肃地研究了职工们的建议，又虚心地征求了专家们的意见。</a:t>
            </a:r>
            <a:endParaRPr lang="zh-CN" altLang="zh-CN" sz="1050" b="1" dirty="0" smtClean="0">
              <a:latin typeface="Arial" pitchFamily="34" charset="0"/>
              <a:ea typeface="宋体" pitchFamily="2" charset="-122"/>
              <a:cs typeface="宋体" pitchFamily="2" charset="-122"/>
            </a:endParaRPr>
          </a:p>
        </p:txBody>
      </p:sp>
      <p:sp>
        <p:nvSpPr>
          <p:cNvPr id="5" name="矩形 4"/>
          <p:cNvSpPr/>
          <p:nvPr/>
        </p:nvSpPr>
        <p:spPr>
          <a:xfrm>
            <a:off x="500034" y="1928802"/>
            <a:ext cx="8072494" cy="954107"/>
          </a:xfrm>
          <a:prstGeom prst="rect">
            <a:avLst/>
          </a:prstGeom>
        </p:spPr>
        <p:txBody>
          <a:bodyPr wrap="square">
            <a:spAutoFit/>
          </a:bodyPr>
          <a:lstStyle/>
          <a:p>
            <a:pPr lvl="0" indent="609600" eaLnBrk="0" fontAlgn="base" hangingPunct="0">
              <a:spcBef>
                <a:spcPct val="0"/>
              </a:spcBef>
              <a:spcAft>
                <a:spcPct val="0"/>
              </a:spcAft>
            </a:pPr>
            <a:r>
              <a:rPr lang="zh-CN" altLang="zh-CN" sz="2800" b="1" dirty="0" smtClean="0">
                <a:latin typeface="Times New Roman" pitchFamily="18" charset="0"/>
                <a:ea typeface="宋体" pitchFamily="2" charset="-122"/>
                <a:cs typeface="Times New Roman" pitchFamily="18" charset="0"/>
              </a:rPr>
              <a:t>【解说】</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严肃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不能修饰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研究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认真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慎重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a:t>
            </a:r>
            <a:r>
              <a:rPr lang="zh-CN" altLang="en-US" sz="2800" b="1" dirty="0" smtClean="0">
                <a:solidFill>
                  <a:srgbClr val="FF0000"/>
                </a:solidFill>
                <a:latin typeface="Times New Roman" pitchFamily="18" charset="0"/>
                <a:ea typeface="宋体" pitchFamily="2" charset="-122"/>
                <a:cs typeface="Times New Roman" pitchFamily="18" charset="0"/>
              </a:rPr>
              <a:t>状语</a:t>
            </a:r>
            <a:r>
              <a:rPr lang="zh-CN" altLang="en-US" sz="2800" b="1" dirty="0" smtClean="0">
                <a:latin typeface="Times New Roman" pitchFamily="18" charset="0"/>
                <a:ea typeface="宋体" pitchFamily="2" charset="-122"/>
                <a:cs typeface="Times New Roman" pitchFamily="18" charset="0"/>
              </a:rPr>
              <a:t>和中心语搭配不当。</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285720" y="3357562"/>
            <a:ext cx="842968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真对不起，上次我们对你照顾得太不周全了。</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500034" y="4857760"/>
            <a:ext cx="842968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周全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想、考虑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搭配，此处应改为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周到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才能同谓语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照顾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a:t>
            </a:r>
            <a:r>
              <a:rPr lang="zh-CN" altLang="en-US" sz="2800" b="1" dirty="0" smtClean="0">
                <a:solidFill>
                  <a:srgbClr val="FF0000"/>
                </a:solidFill>
                <a:latin typeface="Times New Roman" pitchFamily="18" charset="0"/>
                <a:ea typeface="宋体" pitchFamily="2" charset="-122"/>
                <a:cs typeface="Times New Roman" pitchFamily="18" charset="0"/>
              </a:rPr>
              <a:t>补语</a:t>
            </a:r>
            <a:r>
              <a:rPr lang="zh-CN" altLang="en-US" sz="2800" b="1" dirty="0" smtClean="0">
                <a:latin typeface="Times New Roman" pitchFamily="18" charset="0"/>
                <a:ea typeface="宋体" pitchFamily="2" charset="-122"/>
                <a:cs typeface="Times New Roman" pitchFamily="18" charset="0"/>
              </a:rPr>
              <a:t>和中心语搭配不当。</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43042" y="5072074"/>
            <a:ext cx="4390946" cy="523220"/>
          </a:xfrm>
          <a:prstGeom prst="rect">
            <a:avLst/>
          </a:prstGeom>
        </p:spPr>
        <p:txBody>
          <a:bodyPr wrap="none">
            <a:spAutoFit/>
          </a:bodyPr>
          <a:lstStyle/>
          <a:p>
            <a:pPr lvl="0" indent="609600" fontAlgn="base">
              <a:spcBef>
                <a:spcPct val="0"/>
              </a:spcBef>
              <a:spcAft>
                <a:spcPct val="0"/>
              </a:spcAft>
            </a:pPr>
            <a:r>
              <a:rPr lang="en-US" altLang="zh-CN" sz="2800" b="1" dirty="0" smtClean="0">
                <a:solidFill>
                  <a:srgbClr val="FF0000"/>
                </a:solidFill>
                <a:latin typeface="Arial" pitchFamily="34" charset="0"/>
                <a:ea typeface="黑体" pitchFamily="49" charset="-122"/>
                <a:cs typeface="Times New Roman" pitchFamily="18" charset="0"/>
              </a:rPr>
              <a:t>⒌</a:t>
            </a:r>
            <a:r>
              <a:rPr lang="zh-CN" altLang="en-US" sz="2800" b="1" dirty="0" smtClean="0">
                <a:solidFill>
                  <a:srgbClr val="FF0000"/>
                </a:solidFill>
                <a:latin typeface="黑体" pitchFamily="49" charset="-122"/>
                <a:ea typeface="黑体" pitchFamily="49" charset="-122"/>
                <a:cs typeface="Times New Roman" pitchFamily="18" charset="0"/>
              </a:rPr>
              <a:t>一面与两面搭配不当</a:t>
            </a:r>
            <a:endParaRPr lang="zh-CN" altLang="en-US" sz="105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428596" y="714356"/>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投资环境的好坏，服务质量的优劣，政府公务人员素质的高低，都是地区经济健康发展的重要保证。</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214282" y="2643182"/>
            <a:ext cx="8643966"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好坏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优劣</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都是两方面，后文如果仅仅是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发展</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的话，尚有快慢之分，可以对应；而句中是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健康发展</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，是好的一面，显然无法同前面对应。</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考点诠释.TIF"/>
          <p:cNvPicPr>
            <a:picLocks noChangeAspect="1" noChangeArrowheads="1"/>
          </p:cNvPicPr>
          <p:nvPr/>
        </p:nvPicPr>
        <p:blipFill>
          <a:blip r:embed="rId2" r:link="rId3" cstate="print"/>
          <a:srcRect t="89998"/>
          <a:stretch>
            <a:fillRect/>
          </a:stretch>
        </p:blipFill>
        <p:spPr bwMode="auto">
          <a:xfrm>
            <a:off x="1109663" y="1857364"/>
            <a:ext cx="6053137" cy="53986"/>
          </a:xfrm>
          <a:prstGeom prst="rect">
            <a:avLst/>
          </a:prstGeom>
          <a:noFill/>
          <a:ln w="9525">
            <a:noFill/>
            <a:miter lim="800000"/>
            <a:headEnd/>
            <a:tailEnd/>
          </a:ln>
        </p:spPr>
      </p:pic>
      <p:sp>
        <p:nvSpPr>
          <p:cNvPr id="1027" name="Rectangle 3"/>
          <p:cNvSpPr>
            <a:spLocks noChangeArrowheads="1"/>
          </p:cNvSpPr>
          <p:nvPr/>
        </p:nvSpPr>
        <p:spPr bwMode="auto">
          <a:xfrm>
            <a:off x="285720" y="857232"/>
            <a:ext cx="8215370" cy="196977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0960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2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考试大纲</a:t>
            </a:r>
            <a:r>
              <a:rPr kumimoji="0" lang="zh-CN" altLang="zh-CN" sz="2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2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对本考点的要求是辨析并修改病句。</a:t>
            </a:r>
            <a:endParaRPr kumimoji="0" 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病句类型：</a:t>
            </a:r>
            <a:endParaRPr kumimoji="0" 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语序不当、搭配不当、成分残缺或赘余、</a:t>
            </a:r>
            <a:endParaRPr kumimoji="0" 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结构混乱；表意不明、不合逻辑。</a:t>
            </a:r>
            <a:endParaRPr kumimoji="0" 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357158" y="3571876"/>
            <a:ext cx="8358246" cy="1569660"/>
          </a:xfrm>
          <a:prstGeom prst="rect">
            <a:avLst/>
          </a:prstGeom>
        </p:spPr>
        <p:txBody>
          <a:bodyPr wrap="square">
            <a:spAutoFit/>
          </a:bodyPr>
          <a:lstStyle/>
          <a:p>
            <a:pPr lvl="0" indent="609600" eaLnBrk="0" fontAlgn="base" hangingPunct="0">
              <a:spcBef>
                <a:spcPct val="0"/>
              </a:spcBef>
              <a:spcAft>
                <a:spcPct val="0"/>
              </a:spcAft>
            </a:pPr>
            <a:r>
              <a:rPr lang="zh-CN" altLang="zh-CN" sz="2400" b="1" dirty="0" smtClean="0">
                <a:latin typeface="Times New Roman" pitchFamily="18" charset="0"/>
                <a:ea typeface="宋体" pitchFamily="2" charset="-122"/>
                <a:cs typeface="Times New Roman" pitchFamily="18" charset="0"/>
              </a:rPr>
              <a:t>其中，前四种属于结构类语病，最后两种属于语意类语病。</a:t>
            </a:r>
            <a:endParaRPr lang="zh-CN" altLang="zh-CN" sz="1000" b="1" dirty="0" smtClean="0">
              <a:latin typeface="Arial" pitchFamily="34" charset="0"/>
              <a:ea typeface="宋体" pitchFamily="2" charset="-122"/>
              <a:cs typeface="宋体" pitchFamily="2" charset="-122"/>
            </a:endParaRPr>
          </a:p>
          <a:p>
            <a:pPr lvl="0" indent="609600" eaLnBrk="0" fontAlgn="base" hangingPunct="0">
              <a:spcBef>
                <a:spcPct val="0"/>
              </a:spcBef>
              <a:spcAft>
                <a:spcPct val="0"/>
              </a:spcAft>
            </a:pPr>
            <a:r>
              <a:rPr lang="zh-CN" altLang="zh-CN" sz="2400" b="1" dirty="0" smtClean="0">
                <a:latin typeface="Times New Roman" pitchFamily="18" charset="0"/>
                <a:ea typeface="宋体" pitchFamily="2" charset="-122"/>
                <a:cs typeface="Times New Roman" pitchFamily="18" charset="0"/>
              </a:rPr>
              <a:t>辨别病句的考查一般采用客观性试题，修改病句一般采用主观性试题</a:t>
            </a:r>
            <a:r>
              <a:rPr lang="zh-CN" altLang="en-US" sz="2400" b="1" dirty="0" smtClean="0">
                <a:latin typeface="Times New Roman" pitchFamily="18" charset="0"/>
                <a:ea typeface="宋体" pitchFamily="2" charset="-122"/>
                <a:cs typeface="Times New Roman" pitchFamily="18" charset="0"/>
              </a:rPr>
              <a:t>。</a:t>
            </a:r>
            <a:endParaRPr lang="zh-CN" altLang="zh-CN" sz="1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538" y="4929198"/>
            <a:ext cx="4390946" cy="523220"/>
          </a:xfrm>
          <a:prstGeom prst="rect">
            <a:avLst/>
          </a:prstGeom>
        </p:spPr>
        <p:txBody>
          <a:bodyPr wrap="none">
            <a:spAutoFit/>
          </a:bodyPr>
          <a:lstStyle/>
          <a:p>
            <a:pPr lvl="0" indent="609600" fontAlgn="base">
              <a:spcBef>
                <a:spcPct val="0"/>
              </a:spcBef>
              <a:spcAft>
                <a:spcPct val="0"/>
              </a:spcAft>
            </a:pPr>
            <a:r>
              <a:rPr lang="en-US" altLang="zh-CN" sz="2800" b="1" dirty="0" smtClean="0">
                <a:solidFill>
                  <a:srgbClr val="FF0000"/>
                </a:solidFill>
                <a:latin typeface="Arial" pitchFamily="34" charset="0"/>
                <a:ea typeface="黑体" pitchFamily="49" charset="-122"/>
                <a:cs typeface="Times New Roman" pitchFamily="18" charset="0"/>
              </a:rPr>
              <a:t>⒍</a:t>
            </a:r>
            <a:r>
              <a:rPr lang="zh-CN" altLang="en-US" sz="2800" b="1" dirty="0" smtClean="0">
                <a:solidFill>
                  <a:srgbClr val="FF0000"/>
                </a:solidFill>
                <a:latin typeface="黑体" pitchFamily="49" charset="-122"/>
                <a:ea typeface="黑体" pitchFamily="49" charset="-122"/>
                <a:cs typeface="Times New Roman" pitchFamily="18" charset="0"/>
              </a:rPr>
              <a:t>否定与肯定搭配不当</a:t>
            </a:r>
            <a:endParaRPr lang="zh-CN" altLang="en-US" sz="105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428596" y="1285860"/>
            <a:ext cx="785818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究竟要不要重视语文学习？是不是只学数理化就可以了呢？我们的回答是否定的。</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71472" y="3214686"/>
            <a:ext cx="764386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前面的问题既有肯定回答，又有否定的，后面回答只照顾否定回答。</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4429132"/>
            <a:ext cx="4031873" cy="523220"/>
          </a:xfrm>
          <a:prstGeom prst="rect">
            <a:avLst/>
          </a:prstGeom>
        </p:spPr>
        <p:txBody>
          <a:bodyPr wrap="none">
            <a:spAutoFit/>
          </a:bodyPr>
          <a:lstStyle/>
          <a:p>
            <a:pPr lvl="0" indent="609600" fontAlgn="base">
              <a:spcBef>
                <a:spcPct val="0"/>
              </a:spcBef>
              <a:spcAft>
                <a:spcPct val="0"/>
              </a:spcAft>
            </a:pPr>
            <a:r>
              <a:rPr lang="en-US" altLang="zh-CN" sz="2800" b="1" dirty="0" smtClean="0">
                <a:solidFill>
                  <a:srgbClr val="FF0000"/>
                </a:solidFill>
                <a:latin typeface="Arial" pitchFamily="34" charset="0"/>
                <a:ea typeface="黑体" pitchFamily="49" charset="-122"/>
                <a:cs typeface="Times New Roman" pitchFamily="18" charset="0"/>
              </a:rPr>
              <a:t>⒎</a:t>
            </a:r>
            <a:r>
              <a:rPr lang="zh-CN" altLang="en-US" sz="2800" b="1" dirty="0" smtClean="0">
                <a:solidFill>
                  <a:srgbClr val="FF0000"/>
                </a:solidFill>
                <a:latin typeface="黑体" pitchFamily="49" charset="-122"/>
                <a:ea typeface="黑体" pitchFamily="49" charset="-122"/>
                <a:cs typeface="Times New Roman" pitchFamily="18" charset="0"/>
              </a:rPr>
              <a:t>关联词语搭配不当</a:t>
            </a:r>
            <a:endParaRPr lang="zh-CN" altLang="en-US" sz="105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428596" y="857232"/>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与其在敌人的压迫下苟延残喘，还是勇敢地拿起武器来跟他们拼命。</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714348" y="2714620"/>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还是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，才能和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214290"/>
            <a:ext cx="5072098" cy="646331"/>
          </a:xfrm>
          <a:prstGeom prst="rect">
            <a:avLst/>
          </a:prstGeom>
        </p:spPr>
        <p:txBody>
          <a:bodyPr wrap="square">
            <a:spAutoFit/>
          </a:bodyPr>
          <a:lstStyle/>
          <a:p>
            <a:pPr lvl="0" indent="612775" fontAlgn="base">
              <a:spcBef>
                <a:spcPct val="0"/>
              </a:spcBef>
              <a:spcAft>
                <a:spcPct val="0"/>
              </a:spcAft>
            </a:pPr>
            <a:r>
              <a:rPr lang="en-US" altLang="zh-CN"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二</a:t>
            </a:r>
            <a:r>
              <a:rPr lang="en-US" altLang="zh-CN"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搭配不当小结</a:t>
            </a:r>
            <a:endParaRPr lang="zh-CN" altLang="en-US" sz="20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3" name="矩形 2"/>
          <p:cNvSpPr/>
          <p:nvPr/>
        </p:nvSpPr>
        <p:spPr>
          <a:xfrm>
            <a:off x="928662" y="1071546"/>
            <a:ext cx="3684022"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latin typeface="Arial" pitchFamily="34" charset="0"/>
                <a:ea typeface="黑体" pitchFamily="49" charset="-122"/>
                <a:cs typeface="Times New Roman" pitchFamily="18" charset="0"/>
              </a:rPr>
              <a:t>⒈</a:t>
            </a:r>
            <a:r>
              <a:rPr lang="zh-CN" altLang="en-US" sz="3200" b="1" dirty="0" smtClean="0">
                <a:latin typeface="黑体" pitchFamily="49" charset="-122"/>
                <a:ea typeface="黑体" pitchFamily="49" charset="-122"/>
                <a:cs typeface="Times New Roman" pitchFamily="18" charset="0"/>
              </a:rPr>
              <a:t>主谓搭配不当</a:t>
            </a:r>
            <a:endParaRPr lang="zh-CN" altLang="en-US" sz="1100" b="1" dirty="0" smtClean="0">
              <a:latin typeface="Arial" pitchFamily="34" charset="0"/>
              <a:ea typeface="宋体" pitchFamily="2" charset="-122"/>
              <a:cs typeface="宋体" pitchFamily="2" charset="-122"/>
            </a:endParaRPr>
          </a:p>
        </p:txBody>
      </p:sp>
      <p:sp>
        <p:nvSpPr>
          <p:cNvPr id="4" name="矩形 3"/>
          <p:cNvSpPr/>
          <p:nvPr/>
        </p:nvSpPr>
        <p:spPr>
          <a:xfrm>
            <a:off x="928662" y="1857364"/>
            <a:ext cx="3684022"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⒉</a:t>
            </a:r>
            <a:r>
              <a:rPr lang="zh-CN" altLang="en-US" sz="3200" b="1" dirty="0" smtClean="0">
                <a:latin typeface="黑体" pitchFamily="49" charset="-122"/>
                <a:ea typeface="黑体" pitchFamily="49" charset="-122"/>
                <a:cs typeface="Times New Roman" pitchFamily="18" charset="0"/>
              </a:rPr>
              <a:t>动宾搭配不当</a:t>
            </a:r>
            <a:endParaRPr lang="zh-CN" altLang="en-US" sz="1100" b="1" dirty="0" smtClean="0">
              <a:latin typeface="Arial" pitchFamily="34" charset="0"/>
              <a:ea typeface="宋体" pitchFamily="2" charset="-122"/>
              <a:cs typeface="宋体" pitchFamily="2" charset="-122"/>
            </a:endParaRPr>
          </a:p>
        </p:txBody>
      </p:sp>
      <p:sp>
        <p:nvSpPr>
          <p:cNvPr id="5" name="矩形 4"/>
          <p:cNvSpPr/>
          <p:nvPr/>
        </p:nvSpPr>
        <p:spPr>
          <a:xfrm>
            <a:off x="928662" y="2714620"/>
            <a:ext cx="3684022"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⒊</a:t>
            </a:r>
            <a:r>
              <a:rPr lang="zh-CN" altLang="en-US" sz="3200" b="1" dirty="0" smtClean="0">
                <a:latin typeface="黑体" pitchFamily="49" charset="-122"/>
                <a:ea typeface="黑体" pitchFamily="49" charset="-122"/>
                <a:cs typeface="Times New Roman" pitchFamily="18" charset="0"/>
              </a:rPr>
              <a:t>主宾搭配不当</a:t>
            </a:r>
            <a:endParaRPr lang="zh-CN" altLang="en-US" sz="1100" b="1" dirty="0" smtClean="0">
              <a:latin typeface="Arial" pitchFamily="34" charset="0"/>
              <a:ea typeface="宋体" pitchFamily="2" charset="-122"/>
              <a:cs typeface="宋体" pitchFamily="2" charset="-122"/>
            </a:endParaRPr>
          </a:p>
        </p:txBody>
      </p:sp>
      <p:sp>
        <p:nvSpPr>
          <p:cNvPr id="6" name="矩形 5"/>
          <p:cNvSpPr/>
          <p:nvPr/>
        </p:nvSpPr>
        <p:spPr>
          <a:xfrm>
            <a:off x="1000100" y="3571876"/>
            <a:ext cx="5743880"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黑体" pitchFamily="49" charset="-122"/>
                <a:cs typeface="Times New Roman" pitchFamily="18" charset="0"/>
              </a:rPr>
              <a:t>⒋</a:t>
            </a:r>
            <a:r>
              <a:rPr lang="zh-CN" altLang="en-US" sz="3200" b="1" dirty="0" smtClean="0">
                <a:latin typeface="黑体" pitchFamily="49" charset="-122"/>
                <a:ea typeface="黑体" pitchFamily="49" charset="-122"/>
                <a:cs typeface="Times New Roman" pitchFamily="18" charset="0"/>
              </a:rPr>
              <a:t>修饰语与中心语搭配不当</a:t>
            </a:r>
            <a:endParaRPr lang="zh-CN" altLang="en-US" sz="1100" b="1" dirty="0" smtClean="0">
              <a:latin typeface="Arial" pitchFamily="34" charset="0"/>
              <a:ea typeface="宋体" pitchFamily="2" charset="-122"/>
              <a:cs typeface="宋体" pitchFamily="2" charset="-122"/>
            </a:endParaRPr>
          </a:p>
        </p:txBody>
      </p:sp>
      <p:sp>
        <p:nvSpPr>
          <p:cNvPr id="7" name="矩形 6"/>
          <p:cNvSpPr/>
          <p:nvPr/>
        </p:nvSpPr>
        <p:spPr>
          <a:xfrm>
            <a:off x="1000100" y="4357694"/>
            <a:ext cx="4390946" cy="523220"/>
          </a:xfrm>
          <a:prstGeom prst="rect">
            <a:avLst/>
          </a:prstGeom>
        </p:spPr>
        <p:txBody>
          <a:bodyPr wrap="none">
            <a:spAutoFit/>
          </a:bodyPr>
          <a:lstStyle/>
          <a:p>
            <a:pPr lvl="0" indent="609600" fontAlgn="base">
              <a:spcBef>
                <a:spcPct val="0"/>
              </a:spcBef>
              <a:spcAft>
                <a:spcPct val="0"/>
              </a:spcAft>
            </a:pPr>
            <a:r>
              <a:rPr lang="en-US" altLang="zh-CN" sz="2800" b="1" dirty="0" smtClean="0">
                <a:latin typeface="Arial" pitchFamily="34" charset="0"/>
                <a:ea typeface="黑体" pitchFamily="49" charset="-122"/>
                <a:cs typeface="Times New Roman" pitchFamily="18" charset="0"/>
              </a:rPr>
              <a:t>⒌</a:t>
            </a:r>
            <a:r>
              <a:rPr lang="zh-CN" altLang="en-US" sz="2800" b="1" dirty="0" smtClean="0">
                <a:latin typeface="黑体" pitchFamily="49" charset="-122"/>
                <a:ea typeface="黑体" pitchFamily="49" charset="-122"/>
                <a:cs typeface="Times New Roman" pitchFamily="18" charset="0"/>
              </a:rPr>
              <a:t>一面与两面搭配不当</a:t>
            </a:r>
            <a:endParaRPr lang="zh-CN" altLang="en-US" sz="1050" b="1" dirty="0" smtClean="0">
              <a:latin typeface="Arial" pitchFamily="34" charset="0"/>
              <a:ea typeface="宋体" pitchFamily="2" charset="-122"/>
              <a:cs typeface="宋体" pitchFamily="2" charset="-122"/>
            </a:endParaRPr>
          </a:p>
        </p:txBody>
      </p:sp>
      <p:sp>
        <p:nvSpPr>
          <p:cNvPr id="8" name="矩形 7"/>
          <p:cNvSpPr/>
          <p:nvPr/>
        </p:nvSpPr>
        <p:spPr>
          <a:xfrm>
            <a:off x="1000100" y="5143512"/>
            <a:ext cx="4390946" cy="523220"/>
          </a:xfrm>
          <a:prstGeom prst="rect">
            <a:avLst/>
          </a:prstGeom>
        </p:spPr>
        <p:txBody>
          <a:bodyPr wrap="none">
            <a:spAutoFit/>
          </a:bodyPr>
          <a:lstStyle/>
          <a:p>
            <a:pPr lvl="0" indent="609600" fontAlgn="base">
              <a:spcBef>
                <a:spcPct val="0"/>
              </a:spcBef>
              <a:spcAft>
                <a:spcPct val="0"/>
              </a:spcAft>
            </a:pPr>
            <a:r>
              <a:rPr lang="en-US" altLang="zh-CN" sz="2800" b="1" dirty="0" smtClean="0">
                <a:latin typeface="Arial" pitchFamily="34" charset="0"/>
                <a:ea typeface="黑体" pitchFamily="49" charset="-122"/>
                <a:cs typeface="Times New Roman" pitchFamily="18" charset="0"/>
              </a:rPr>
              <a:t>⒍</a:t>
            </a:r>
            <a:r>
              <a:rPr lang="zh-CN" altLang="en-US" sz="2800" b="1" dirty="0" smtClean="0">
                <a:latin typeface="黑体" pitchFamily="49" charset="-122"/>
                <a:ea typeface="黑体" pitchFamily="49" charset="-122"/>
                <a:cs typeface="Times New Roman" pitchFamily="18" charset="0"/>
              </a:rPr>
              <a:t>否定与肯定搭配不当</a:t>
            </a:r>
            <a:endParaRPr lang="zh-CN" altLang="en-US" sz="1050" b="1" dirty="0" smtClean="0">
              <a:latin typeface="Arial" pitchFamily="34" charset="0"/>
              <a:ea typeface="宋体" pitchFamily="2" charset="-122"/>
              <a:cs typeface="宋体" pitchFamily="2" charset="-122"/>
            </a:endParaRPr>
          </a:p>
        </p:txBody>
      </p:sp>
      <p:sp>
        <p:nvSpPr>
          <p:cNvPr id="9" name="矩形 8"/>
          <p:cNvSpPr/>
          <p:nvPr/>
        </p:nvSpPr>
        <p:spPr>
          <a:xfrm>
            <a:off x="1000100" y="5929330"/>
            <a:ext cx="4031873" cy="523220"/>
          </a:xfrm>
          <a:prstGeom prst="rect">
            <a:avLst/>
          </a:prstGeom>
        </p:spPr>
        <p:txBody>
          <a:bodyPr wrap="none">
            <a:spAutoFit/>
          </a:bodyPr>
          <a:lstStyle/>
          <a:p>
            <a:pPr lvl="0" indent="609600" fontAlgn="base">
              <a:spcBef>
                <a:spcPct val="0"/>
              </a:spcBef>
              <a:spcAft>
                <a:spcPct val="0"/>
              </a:spcAft>
            </a:pPr>
            <a:r>
              <a:rPr lang="en-US" altLang="zh-CN" sz="2800" b="1" dirty="0" smtClean="0">
                <a:latin typeface="Arial" pitchFamily="34" charset="0"/>
                <a:ea typeface="黑体" pitchFamily="49" charset="-122"/>
                <a:cs typeface="Times New Roman" pitchFamily="18" charset="0"/>
              </a:rPr>
              <a:t>⒎</a:t>
            </a:r>
            <a:r>
              <a:rPr lang="zh-CN" altLang="en-US" sz="2800" b="1" dirty="0" smtClean="0">
                <a:latin typeface="黑体" pitchFamily="49" charset="-122"/>
                <a:ea typeface="黑体" pitchFamily="49" charset="-122"/>
                <a:cs typeface="Times New Roman" pitchFamily="18" charset="0"/>
              </a:rPr>
              <a:t>关联词语搭配不当</a:t>
            </a:r>
            <a:endParaRPr lang="zh-CN" altLang="en-US" sz="1050" b="1"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0" y="764648"/>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785786" y="571480"/>
            <a:ext cx="4371710" cy="584775"/>
          </a:xfrm>
          <a:prstGeom prst="rect">
            <a:avLst/>
          </a:prstGeom>
        </p:spPr>
        <p:txBody>
          <a:bodyPr wrap="none">
            <a:spAutoFit/>
          </a:bodyPr>
          <a:lstStyle/>
          <a:p>
            <a:pPr lvl="0" indent="612775" fontAlgn="base">
              <a:spcBef>
                <a:spcPct val="0"/>
              </a:spcBef>
              <a:spcAft>
                <a:spcPct val="0"/>
              </a:spcAft>
            </a:pP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三</a:t>
            </a: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成分残缺或赘余</a:t>
            </a:r>
            <a:endParaRPr lang="zh-CN" altLang="en-US"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5" name="矩形 4"/>
          <p:cNvSpPr/>
          <p:nvPr/>
        </p:nvSpPr>
        <p:spPr>
          <a:xfrm>
            <a:off x="642910" y="2857496"/>
            <a:ext cx="8072494" cy="138499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成分残缺指该有的成分却没有出现，主要指缺主语、谓语和宾语等骨干成分；</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赘余，即冗余、多余，通常表现为重复累赘。</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0" y="4155522"/>
            <a:ext cx="800219" cy="5078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1785918" y="5572140"/>
            <a:ext cx="2653290"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49" charset="-122"/>
                <a:cs typeface="Times New Roman" pitchFamily="18" charset="0"/>
              </a:rPr>
              <a:t>⒈</a:t>
            </a:r>
            <a:r>
              <a:rPr lang="zh-CN" altLang="en-US" sz="3600" b="1" dirty="0" smtClean="0">
                <a:solidFill>
                  <a:srgbClr val="FF0000"/>
                </a:solidFill>
                <a:latin typeface="黑体" pitchFamily="49" charset="-122"/>
                <a:ea typeface="黑体" pitchFamily="49" charset="-122"/>
                <a:cs typeface="Times New Roman" pitchFamily="18" charset="0"/>
              </a:rPr>
              <a:t>缺主语</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500034" y="285728"/>
            <a:ext cx="750099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从大量的事实中告诉我们，要掌握天气的连续变化，最好每小时都进行观测。</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71472" y="1500174"/>
            <a:ext cx="7643866" cy="954107"/>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介词结构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使句子缺主语，应把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删去。</a:t>
            </a:r>
            <a:endParaRPr lang="zh-CN" altLang="en-US" sz="2800" b="1" dirty="0"/>
          </a:p>
        </p:txBody>
      </p:sp>
      <p:sp>
        <p:nvSpPr>
          <p:cNvPr id="7" name="矩形 6"/>
          <p:cNvSpPr/>
          <p:nvPr/>
        </p:nvSpPr>
        <p:spPr>
          <a:xfrm>
            <a:off x="714348" y="2643182"/>
            <a:ext cx="807249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当我看到你的神态是那样的安详，精神是那样饱满，眉宇间是那样充满凛然正气的时候，使我满腹的疑虑消失了。</a:t>
            </a:r>
            <a:endParaRPr lang="zh-CN" altLang="en-US" sz="1050" b="1" dirty="0" smtClean="0">
              <a:latin typeface="Arial" pitchFamily="34" charset="0"/>
              <a:ea typeface="宋体" pitchFamily="2" charset="-122"/>
              <a:cs typeface="宋体" pitchFamily="2" charset="-122"/>
            </a:endParaRPr>
          </a:p>
        </p:txBody>
      </p:sp>
      <p:sp>
        <p:nvSpPr>
          <p:cNvPr id="8" name="矩形 7"/>
          <p:cNvSpPr/>
          <p:nvPr/>
        </p:nvSpPr>
        <p:spPr>
          <a:xfrm>
            <a:off x="0" y="4500570"/>
            <a:ext cx="9144000"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滥用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字造成没主语，应去掉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14480" y="4643446"/>
            <a:ext cx="2441694"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黑体" pitchFamily="2" charset="-122"/>
                <a:cs typeface="Times New Roman" pitchFamily="18" charset="0"/>
              </a:rPr>
              <a:t>⒉</a:t>
            </a:r>
            <a:r>
              <a:rPr lang="zh-CN" altLang="en-US" sz="3200" b="1" dirty="0" smtClean="0">
                <a:solidFill>
                  <a:srgbClr val="FF0000"/>
                </a:solidFill>
                <a:latin typeface="Times New Roman" pitchFamily="18" charset="0"/>
                <a:ea typeface="黑体" pitchFamily="2" charset="-122"/>
                <a:cs typeface="Times New Roman" pitchFamily="18" charset="0"/>
              </a:rPr>
              <a:t>缺谓语</a:t>
            </a:r>
            <a:endParaRPr lang="zh-CN" altLang="en-US" sz="2400" b="1" dirty="0" smtClean="0">
              <a:solidFill>
                <a:srgbClr val="FF0000"/>
              </a:solidFill>
              <a:latin typeface="Arial" pitchFamily="34" charset="0"/>
              <a:ea typeface="宋体" pitchFamily="2" charset="-122"/>
            </a:endParaRPr>
          </a:p>
        </p:txBody>
      </p:sp>
      <p:sp>
        <p:nvSpPr>
          <p:cNvPr id="6" name="矩形 5"/>
          <p:cNvSpPr/>
          <p:nvPr/>
        </p:nvSpPr>
        <p:spPr>
          <a:xfrm>
            <a:off x="571472" y="785794"/>
            <a:ext cx="8001056" cy="954107"/>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zh-CN"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中国人民正在努力为建设一个现代化的社会主义强国。</a:t>
            </a:r>
            <a:endParaRPr lang="zh-CN" altLang="en-US" sz="1200" b="1" dirty="0" smtClean="0">
              <a:latin typeface="Arial" pitchFamily="34" charset="0"/>
              <a:ea typeface="宋体" pitchFamily="2" charset="-122"/>
            </a:endParaRPr>
          </a:p>
        </p:txBody>
      </p:sp>
      <p:sp>
        <p:nvSpPr>
          <p:cNvPr id="7" name="矩形 6"/>
          <p:cNvSpPr/>
          <p:nvPr/>
        </p:nvSpPr>
        <p:spPr>
          <a:xfrm>
            <a:off x="571472" y="2643182"/>
            <a:ext cx="7929618" cy="954107"/>
          </a:xfrm>
          <a:prstGeom prst="rect">
            <a:avLst/>
          </a:prstGeom>
        </p:spPr>
        <p:txBody>
          <a:bodyPr wrap="square">
            <a:spAutoFit/>
          </a:bodyPr>
          <a:lstStyle/>
          <a:p>
            <a:pPr lvl="0" indent="609600" eaLnBrk="0" fontAlgn="base" hangingPunct="0">
              <a:spcBef>
                <a:spcPct val="0"/>
              </a:spcBef>
              <a:spcAft>
                <a:spcPct val="0"/>
              </a:spcAft>
            </a:pPr>
            <a:r>
              <a:rPr lang="zh-CN"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zh-CN"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缺谓语，删除</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或在句末加上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而奋斗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8794" y="4643446"/>
            <a:ext cx="2653290" cy="646331"/>
          </a:xfrm>
          <a:prstGeom prst="rect">
            <a:avLst/>
          </a:prstGeom>
        </p:spPr>
        <p:txBody>
          <a:bodyPr wrap="none">
            <a:spAutoFit/>
          </a:bodyPr>
          <a:lstStyle/>
          <a:p>
            <a:pPr lvl="0" indent="609600" eaLnBrk="0" fontAlgn="base" hangingPunct="0">
              <a:spcBef>
                <a:spcPct val="0"/>
              </a:spcBef>
              <a:spcAft>
                <a:spcPct val="0"/>
              </a:spcAft>
            </a:pPr>
            <a:r>
              <a:rPr lang="zh-CN" altLang="en-US" sz="3600" b="1" dirty="0" smtClean="0">
                <a:solidFill>
                  <a:srgbClr val="FF0000"/>
                </a:solidFill>
                <a:latin typeface="Arial" pitchFamily="34" charset="0"/>
                <a:ea typeface="黑体" pitchFamily="2" charset="-122"/>
                <a:cs typeface="Times New Roman" pitchFamily="18" charset="0"/>
              </a:rPr>
              <a:t>⒊</a:t>
            </a:r>
            <a:r>
              <a:rPr lang="zh-CN" altLang="en-US" sz="3600" b="1" dirty="0" smtClean="0">
                <a:solidFill>
                  <a:srgbClr val="FF0000"/>
                </a:solidFill>
                <a:latin typeface="Times New Roman" pitchFamily="18" charset="0"/>
                <a:ea typeface="黑体" pitchFamily="2" charset="-122"/>
                <a:cs typeface="Times New Roman" pitchFamily="18" charset="0"/>
              </a:rPr>
              <a:t>缺宾语</a:t>
            </a:r>
            <a:endParaRPr lang="zh-CN" altLang="en-US" sz="1600" b="1" dirty="0" smtClean="0">
              <a:solidFill>
                <a:srgbClr val="FF0000"/>
              </a:solidFill>
              <a:latin typeface="Arial" pitchFamily="34" charset="0"/>
              <a:ea typeface="宋体" pitchFamily="2" charset="-122"/>
            </a:endParaRPr>
          </a:p>
        </p:txBody>
      </p:sp>
      <p:sp>
        <p:nvSpPr>
          <p:cNvPr id="3" name="矩形 2"/>
          <p:cNvSpPr/>
          <p:nvPr/>
        </p:nvSpPr>
        <p:spPr>
          <a:xfrm>
            <a:off x="642910" y="714356"/>
            <a:ext cx="778674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他们胸怀祖国，放眼世界，大力发挥敢拼敢搏，终于夺得了冠军。</a:t>
            </a:r>
            <a:endParaRPr lang="zh-CN" altLang="en-US" sz="1200" b="1" dirty="0" smtClean="0">
              <a:latin typeface="Arial" pitchFamily="34" charset="0"/>
              <a:ea typeface="宋体" pitchFamily="2" charset="-122"/>
            </a:endParaRPr>
          </a:p>
        </p:txBody>
      </p:sp>
      <p:sp>
        <p:nvSpPr>
          <p:cNvPr id="4" name="矩形 3"/>
          <p:cNvSpPr/>
          <p:nvPr/>
        </p:nvSpPr>
        <p:spPr>
          <a:xfrm>
            <a:off x="857224" y="2571744"/>
            <a:ext cx="778674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发挥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的宾语，应在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敢搏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后加上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的精神</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43042" y="4786322"/>
            <a:ext cx="2653290"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2" charset="-122"/>
                <a:cs typeface="Times New Roman" pitchFamily="18" charset="0"/>
              </a:rPr>
              <a:t>⒋</a:t>
            </a:r>
            <a:r>
              <a:rPr lang="zh-CN" altLang="en-US" sz="3600" b="1" dirty="0" smtClean="0">
                <a:solidFill>
                  <a:srgbClr val="FF0000"/>
                </a:solidFill>
                <a:latin typeface="Times New Roman" pitchFamily="18" charset="0"/>
                <a:ea typeface="黑体" pitchFamily="2" charset="-122"/>
                <a:cs typeface="Times New Roman" pitchFamily="18" charset="0"/>
              </a:rPr>
              <a:t>缺定语</a:t>
            </a:r>
            <a:endParaRPr lang="zh-CN" altLang="en-US" sz="1600" b="1" dirty="0" smtClean="0">
              <a:solidFill>
                <a:srgbClr val="FF0000"/>
              </a:solidFill>
              <a:latin typeface="Arial" pitchFamily="34" charset="0"/>
              <a:ea typeface="宋体" pitchFamily="2" charset="-122"/>
            </a:endParaRPr>
          </a:p>
        </p:txBody>
      </p:sp>
      <p:sp>
        <p:nvSpPr>
          <p:cNvPr id="5" name="矩形 4"/>
          <p:cNvSpPr/>
          <p:nvPr/>
        </p:nvSpPr>
        <p:spPr>
          <a:xfrm>
            <a:off x="285720" y="714356"/>
            <a:ext cx="8001056"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要想取得优异成绩，必须付出劳动。</a:t>
            </a:r>
            <a:endParaRPr lang="zh-CN" altLang="en-US" sz="1200" b="1" dirty="0" smtClean="0">
              <a:latin typeface="Arial" pitchFamily="34" charset="0"/>
              <a:ea typeface="宋体" pitchFamily="2" charset="-122"/>
            </a:endParaRPr>
          </a:p>
        </p:txBody>
      </p:sp>
      <p:sp>
        <p:nvSpPr>
          <p:cNvPr id="6" name="矩形 5"/>
          <p:cNvSpPr/>
          <p:nvPr/>
        </p:nvSpPr>
        <p:spPr>
          <a:xfrm>
            <a:off x="571472" y="1857364"/>
            <a:ext cx="8072494"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劳动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的形式各不相同，努力的程度或者劳动的强度也会各不一样，而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优异成绩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不是轻而易举就能取得的，要能和上句对应，</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劳动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前应加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艰苦的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之类的定语。</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43240" y="4857760"/>
            <a:ext cx="2653290"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2" charset="-122"/>
                <a:cs typeface="Times New Roman" pitchFamily="18" charset="0"/>
              </a:rPr>
              <a:t>⒌</a:t>
            </a:r>
            <a:r>
              <a:rPr lang="zh-CN" altLang="en-US" sz="3600" b="1" dirty="0" smtClean="0">
                <a:solidFill>
                  <a:srgbClr val="FF0000"/>
                </a:solidFill>
                <a:latin typeface="Times New Roman" pitchFamily="18" charset="0"/>
                <a:ea typeface="黑体" pitchFamily="2" charset="-122"/>
                <a:cs typeface="Times New Roman" pitchFamily="18" charset="0"/>
              </a:rPr>
              <a:t>缺状语</a:t>
            </a:r>
            <a:endParaRPr lang="zh-CN" altLang="en-US" sz="1600" b="1" dirty="0" smtClean="0">
              <a:solidFill>
                <a:srgbClr val="FF0000"/>
              </a:solidFill>
              <a:latin typeface="Arial" pitchFamily="34" charset="0"/>
              <a:ea typeface="宋体" pitchFamily="2" charset="-122"/>
            </a:endParaRPr>
          </a:p>
        </p:txBody>
      </p:sp>
      <p:sp>
        <p:nvSpPr>
          <p:cNvPr id="5" name="矩形 4"/>
          <p:cNvSpPr/>
          <p:nvPr/>
        </p:nvSpPr>
        <p:spPr>
          <a:xfrm>
            <a:off x="571472" y="357166"/>
            <a:ext cx="7500990"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我校校办的数学、物理、生物三个短训班，开设了农用数学、农业机电和作物栽培等课程，使教育直接为现代化服务。</a:t>
            </a:r>
            <a:endParaRPr lang="zh-CN" altLang="en-US" sz="1200" b="1" dirty="0" smtClean="0">
              <a:latin typeface="Arial" pitchFamily="34" charset="0"/>
              <a:ea typeface="宋体" pitchFamily="2" charset="-122"/>
            </a:endParaRPr>
          </a:p>
        </p:txBody>
      </p:sp>
      <p:sp>
        <p:nvSpPr>
          <p:cNvPr id="6" name="矩形 5"/>
          <p:cNvSpPr/>
          <p:nvPr/>
        </p:nvSpPr>
        <p:spPr>
          <a:xfrm>
            <a:off x="1000100" y="3143248"/>
            <a:ext cx="750099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开设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前加上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分别</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与上文对应。</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descr="罗.tif"/>
          <p:cNvPicPr>
            <a:picLocks noChangeAspect="1" noChangeArrowheads="1"/>
          </p:cNvPicPr>
          <p:nvPr/>
        </p:nvPicPr>
        <p:blipFill>
          <a:blip r:embed="rId2" r:link="rId3" cstate="print"/>
          <a:srcRect/>
          <a:stretch>
            <a:fillRect/>
          </a:stretch>
        </p:blipFill>
        <p:spPr bwMode="auto">
          <a:xfrm>
            <a:off x="0" y="457200"/>
            <a:ext cx="104775" cy="104775"/>
          </a:xfrm>
          <a:prstGeom prst="rect">
            <a:avLst/>
          </a:prstGeom>
          <a:noFill/>
        </p:spPr>
      </p:pic>
      <p:sp>
        <p:nvSpPr>
          <p:cNvPr id="28680" name="Rectangle 8"/>
          <p:cNvSpPr>
            <a:spLocks noChangeArrowheads="1"/>
          </p:cNvSpPr>
          <p:nvPr/>
        </p:nvSpPr>
        <p:spPr bwMode="auto">
          <a:xfrm>
            <a:off x="214282" y="4714884"/>
            <a:ext cx="800219" cy="40011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Rectangle 7"/>
          <p:cNvSpPr>
            <a:spLocks noChangeArrowheads="1"/>
          </p:cNvSpPr>
          <p:nvPr/>
        </p:nvSpPr>
        <p:spPr bwMode="auto">
          <a:xfrm>
            <a:off x="428596" y="928670"/>
            <a:ext cx="8013732"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609600" eaLnBrk="0" fontAlgn="base" hangingPunct="0">
              <a:spcBef>
                <a:spcPct val="0"/>
              </a:spcBef>
              <a:spcAft>
                <a:spcPct val="0"/>
              </a:spcAf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指成分累赘多余，造成重复</a:t>
            </a:r>
            <a:r>
              <a:rPr lang="zh-CN" altLang="en-US" sz="2800" b="1" dirty="0" smtClean="0">
                <a:latin typeface="Times New Roman" pitchFamily="18" charset="0"/>
                <a:ea typeface="宋体" pitchFamily="2" charset="-122"/>
                <a:cs typeface="Times New Roman" pitchFamily="18" charset="0"/>
              </a:rPr>
              <a:t>唆，影响表达效果</a:t>
            </a:r>
            <a:endParaRPr lang="en-US" altLang="zh-CN" sz="2800" b="1" dirty="0" smtClean="0">
              <a:latin typeface="Times New Roman" pitchFamily="18" charset="0"/>
              <a:ea typeface="宋体" pitchFamily="2" charset="-122"/>
              <a:cs typeface="Times New Roman" pitchFamily="18" charset="0"/>
            </a:endParaRPr>
          </a:p>
          <a:p>
            <a:pPr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的一种语病。常见的有主语、谓语、定语等成</a:t>
            </a:r>
            <a:endParaRPr lang="en-US" altLang="zh-CN" sz="2800" b="1" dirty="0" smtClean="0">
              <a:latin typeface="Times New Roman" pitchFamily="18" charset="0"/>
              <a:ea typeface="宋体" pitchFamily="2" charset="-122"/>
              <a:cs typeface="Times New Roman" pitchFamily="18" charset="0"/>
            </a:endParaRPr>
          </a:p>
          <a:p>
            <a:pPr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分及助词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赘余的情况。</a:t>
            </a:r>
            <a:endParaRPr lang="zh-CN" altLang="en-US" sz="2800" b="1" dirty="0" smtClean="0">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矩形 9"/>
          <p:cNvSpPr/>
          <p:nvPr/>
        </p:nvSpPr>
        <p:spPr>
          <a:xfrm>
            <a:off x="571472" y="285728"/>
            <a:ext cx="2241319"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Times New Roman" pitchFamily="18" charset="0"/>
                <a:ea typeface="黑体" pitchFamily="2" charset="-122"/>
                <a:cs typeface="Times New Roman" pitchFamily="18" charset="0"/>
              </a:rPr>
              <a:t>6</a:t>
            </a:r>
            <a:r>
              <a:rPr lang="zh-CN" altLang="en-US" sz="3200" b="1" dirty="0" smtClean="0">
                <a:solidFill>
                  <a:srgbClr val="FF0000"/>
                </a:solidFill>
                <a:latin typeface="Times New Roman" pitchFamily="18" charset="0"/>
                <a:ea typeface="宋体" pitchFamily="2" charset="-122"/>
                <a:cs typeface="Times New Roman" pitchFamily="18" charset="0"/>
              </a:rPr>
              <a:t>．</a:t>
            </a:r>
            <a:r>
              <a:rPr lang="zh-CN" altLang="en-US" sz="3200" b="1" dirty="0" smtClean="0">
                <a:solidFill>
                  <a:srgbClr val="FF0000"/>
                </a:solidFill>
                <a:latin typeface="Times New Roman" pitchFamily="18" charset="0"/>
                <a:ea typeface="黑体" pitchFamily="2" charset="-122"/>
                <a:cs typeface="Times New Roman" pitchFamily="18" charset="0"/>
              </a:rPr>
              <a:t>赘余</a:t>
            </a:r>
            <a:endParaRPr lang="zh-CN" altLang="en-US" sz="1400" b="1" dirty="0" smtClean="0">
              <a:solidFill>
                <a:srgbClr val="FF0000"/>
              </a:solidFill>
              <a:latin typeface="Arial" pitchFamily="34" charset="0"/>
              <a:ea typeface="宋体" pitchFamily="2" charset="-122"/>
            </a:endParaRPr>
          </a:p>
        </p:txBody>
      </p:sp>
      <p:sp>
        <p:nvSpPr>
          <p:cNvPr id="11" name="矩形 10"/>
          <p:cNvSpPr/>
          <p:nvPr/>
        </p:nvSpPr>
        <p:spPr>
          <a:xfrm>
            <a:off x="1571604" y="5429264"/>
            <a:ext cx="2860078"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solidFill>
                  <a:srgbClr val="FF0000"/>
                </a:solidFill>
                <a:latin typeface="Arial" pitchFamily="34" charset="0"/>
                <a:ea typeface="宋体" pitchFamily="2" charset="-122"/>
                <a:cs typeface="Times New Roman" pitchFamily="18" charset="0"/>
              </a:rPr>
              <a:t>①</a:t>
            </a:r>
            <a:r>
              <a:rPr lang="zh-CN" altLang="en-US" sz="3200" b="1" dirty="0" smtClean="0">
                <a:solidFill>
                  <a:srgbClr val="FF0000"/>
                </a:solidFill>
                <a:latin typeface="Times New Roman" pitchFamily="18" charset="0"/>
                <a:ea typeface="宋体" pitchFamily="2" charset="-122"/>
                <a:cs typeface="Times New Roman" pitchFamily="18" charset="0"/>
              </a:rPr>
              <a:t>主语赘余</a:t>
            </a:r>
            <a:endParaRPr lang="zh-CN" altLang="en-US" sz="1400" b="1" dirty="0" smtClean="0">
              <a:solidFill>
                <a:srgbClr val="FF0000"/>
              </a:solidFill>
              <a:latin typeface="Arial" pitchFamily="34" charset="0"/>
              <a:ea typeface="宋体" pitchFamily="2" charset="-122"/>
            </a:endParaRPr>
          </a:p>
        </p:txBody>
      </p:sp>
      <p:sp>
        <p:nvSpPr>
          <p:cNvPr id="12" name="矩形 11"/>
          <p:cNvSpPr/>
          <p:nvPr/>
        </p:nvSpPr>
        <p:spPr>
          <a:xfrm>
            <a:off x="500034" y="2857496"/>
            <a:ext cx="785818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我的拙见，归根结蒂一句话：挣钱才是硬道理。</a:t>
            </a:r>
            <a:endParaRPr lang="zh-CN" altLang="en-US" sz="1200" b="1" dirty="0" smtClean="0">
              <a:latin typeface="Arial" pitchFamily="34" charset="0"/>
              <a:ea typeface="宋体" pitchFamily="2" charset="-122"/>
            </a:endParaRPr>
          </a:p>
        </p:txBody>
      </p:sp>
      <p:sp>
        <p:nvSpPr>
          <p:cNvPr id="13" name="矩形 12"/>
          <p:cNvSpPr/>
          <p:nvPr/>
        </p:nvSpPr>
        <p:spPr>
          <a:xfrm>
            <a:off x="642910" y="4071942"/>
            <a:ext cx="757242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拙见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是谦词，指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自己的见解</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重复。</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
          <p:cNvSpPr>
            <a:spLocks noChangeArrowheads="1"/>
          </p:cNvSpPr>
          <p:nvPr/>
        </p:nvSpPr>
        <p:spPr bwMode="auto">
          <a:xfrm>
            <a:off x="428596" y="285728"/>
            <a:ext cx="8143932" cy="1565698"/>
          </a:xfrm>
          <a:prstGeom prst="rect">
            <a:avLst/>
          </a:prstGeom>
          <a:solidFill>
            <a:srgbClr val="FFFFFF"/>
          </a:solidFill>
          <a:ln w="9525">
            <a:noFill/>
            <a:miter lim="800000"/>
            <a:headEnd/>
            <a:tailEnd/>
          </a:ln>
          <a:effectLst/>
        </p:spPr>
        <p:txBody>
          <a:bodyPr vert="horz" wrap="square" lIns="91440" tIns="177744" rIns="91440" bIns="184092" numCol="1" anchor="ctr" anchorCtr="0" compatLnSpc="1">
            <a:prstTxWarp prst="textNoShape">
              <a:avLst/>
            </a:prstTxWarp>
            <a:spAutoFit/>
          </a:bodyPr>
          <a:lstStyle/>
          <a:p>
            <a:pPr marL="0" marR="0" lvl="0" indent="612775"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一、考纲规定六种病因诠释</a:t>
            </a:r>
            <a:endParaRPr kumimoji="0" lang="zh-CN" sz="1400" b="1" i="0" u="none" strike="noStrike" cap="none" normalizeH="0" baseline="0" dirty="0" smtClean="0">
              <a:ln>
                <a:noFill/>
              </a:ln>
              <a:solidFill>
                <a:schemeClr val="tx1"/>
              </a:solidFill>
              <a:effectLst/>
              <a:latin typeface="Arial" pitchFamily="34" charset="0"/>
              <a:ea typeface="黑体" pitchFamily="49" charset="-122"/>
              <a:cs typeface="Times New Roman" pitchFamily="18" charset="0"/>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3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语序不当</a:t>
            </a:r>
            <a:endPar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571472" y="3714752"/>
            <a:ext cx="7929618" cy="2246769"/>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句中宾语中心词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方法</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的前面有三个定语，按照逻辑顺序，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有效的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改正错误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提高思想水平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这两个</a:t>
            </a:r>
            <a:r>
              <a:rPr lang="zh-CN" altLang="en-US" sz="2800" b="1" dirty="0" smtClean="0">
                <a:solidFill>
                  <a:srgbClr val="FF0000"/>
                </a:solidFill>
                <a:latin typeface="Times New Roman" pitchFamily="18" charset="0"/>
                <a:ea typeface="宋体" pitchFamily="2" charset="-122"/>
                <a:cs typeface="Times New Roman" pitchFamily="18" charset="0"/>
              </a:rPr>
              <a:t>动词性短语</a:t>
            </a:r>
            <a:r>
              <a:rPr lang="zh-CN" altLang="en-US" sz="2800" b="1" dirty="0" smtClean="0">
                <a:latin typeface="Times New Roman" pitchFamily="18" charset="0"/>
                <a:ea typeface="宋体" pitchFamily="2" charset="-122"/>
                <a:cs typeface="Times New Roman" pitchFamily="18" charset="0"/>
              </a:rPr>
              <a:t>效果的判断，应该放在后，应为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改正错误提高思想水平的有效的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方法。</a:t>
            </a:r>
            <a:endParaRPr lang="zh-CN" altLang="en-US" sz="1050" b="1" dirty="0" smtClean="0">
              <a:latin typeface="Arial" pitchFamily="34" charset="0"/>
              <a:ea typeface="宋体" pitchFamily="2" charset="-122"/>
              <a:cs typeface="宋体" pitchFamily="2" charset="-122"/>
            </a:endParaRPr>
          </a:p>
        </p:txBody>
      </p:sp>
      <p:sp>
        <p:nvSpPr>
          <p:cNvPr id="4" name="矩形 3"/>
          <p:cNvSpPr/>
          <p:nvPr/>
        </p:nvSpPr>
        <p:spPr>
          <a:xfrm>
            <a:off x="428596" y="2285992"/>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批评和自我批评是有效的改正错误提高思想水平的方法。</a:t>
            </a:r>
            <a:endParaRPr lang="zh-CN" altLang="en-US" sz="1050" b="1" dirty="0" smtClean="0">
              <a:latin typeface="Arial" pitchFamily="34" charset="0"/>
              <a:ea typeface="宋体" pitchFamily="2" charset="-122"/>
              <a:cs typeface="宋体" pitchFamily="2" charset="-122"/>
            </a:endParaRPr>
          </a:p>
        </p:txBody>
      </p:sp>
      <p:sp>
        <p:nvSpPr>
          <p:cNvPr id="5" name="矩形 4"/>
          <p:cNvSpPr/>
          <p:nvPr/>
        </p:nvSpPr>
        <p:spPr>
          <a:xfrm>
            <a:off x="500034" y="1500174"/>
            <a:ext cx="3323346" cy="523220"/>
          </a:xfrm>
          <a:prstGeom prst="rect">
            <a:avLst/>
          </a:prstGeom>
        </p:spPr>
        <p:txBody>
          <a:bodyPr wrap="none">
            <a:spAutoFit/>
          </a:bodyPr>
          <a:lstStyle/>
          <a:p>
            <a:pPr lvl="0" indent="609600" eaLnBrk="0" fontAlgn="base" hangingPunct="0">
              <a:spcBef>
                <a:spcPct val="0"/>
              </a:spcBef>
              <a:spcAft>
                <a:spcPct val="0"/>
              </a:spcAft>
            </a:pPr>
            <a:r>
              <a:rPr lang="zh-CN" altLang="en-US" sz="2800" dirty="0" smtClean="0">
                <a:latin typeface="Arial" pitchFamily="34" charset="0"/>
                <a:ea typeface="黑体" pitchFamily="49" charset="-122"/>
                <a:cs typeface="Times New Roman" pitchFamily="18" charset="0"/>
              </a:rPr>
              <a:t>⒈</a:t>
            </a:r>
            <a:r>
              <a:rPr lang="zh-CN" altLang="en-US" sz="2800" b="1" dirty="0" smtClean="0">
                <a:solidFill>
                  <a:srgbClr val="FF0000"/>
                </a:solidFill>
                <a:latin typeface="黑体" pitchFamily="49" charset="-122"/>
                <a:ea typeface="黑体" pitchFamily="49" charset="-122"/>
                <a:cs typeface="Times New Roman" pitchFamily="18" charset="0"/>
              </a:rPr>
              <a:t>定语位置不当</a:t>
            </a:r>
            <a:endParaRPr lang="zh-CN" altLang="en-US" sz="1050"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09"/>
                                        </p:tgtEl>
                                        <p:attrNameLst>
                                          <p:attrName>style.visibility</p:attrName>
                                        </p:attrNameLst>
                                      </p:cBhvr>
                                      <p:to>
                                        <p:strVal val="visible"/>
                                      </p:to>
                                    </p:set>
                                    <p:anim calcmode="lin" valueType="num">
                                      <p:cBhvr additive="base">
                                        <p:cTn id="7" dur="500" fill="hold"/>
                                        <p:tgtEl>
                                          <p:spTgt spid="145409"/>
                                        </p:tgtEl>
                                        <p:attrNameLst>
                                          <p:attrName>ppt_x</p:attrName>
                                        </p:attrNameLst>
                                      </p:cBhvr>
                                      <p:tavLst>
                                        <p:tav tm="0">
                                          <p:val>
                                            <p:strVal val="#ppt_x"/>
                                          </p:val>
                                        </p:tav>
                                        <p:tav tm="100000">
                                          <p:val>
                                            <p:strVal val="#ppt_x"/>
                                          </p:val>
                                        </p:tav>
                                      </p:tavLst>
                                    </p:anim>
                                    <p:anim calcmode="lin" valueType="num">
                                      <p:cBhvr additive="base">
                                        <p:cTn id="8" dur="500" fill="hold"/>
                                        <p:tgtEl>
                                          <p:spTgt spid="1454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9" grpId="0" animBg="1"/>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0" y="5929330"/>
            <a:ext cx="110799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1643042" y="5214950"/>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宋体" pitchFamily="2" charset="-122"/>
                <a:cs typeface="Times New Roman" pitchFamily="18" charset="0"/>
              </a:rPr>
              <a:t>②</a:t>
            </a:r>
            <a:r>
              <a:rPr lang="zh-CN" altLang="en-US" sz="3200" b="1" dirty="0" smtClean="0">
                <a:solidFill>
                  <a:srgbClr val="FF0000"/>
                </a:solidFill>
                <a:latin typeface="Times New Roman" pitchFamily="18" charset="0"/>
                <a:ea typeface="宋体" pitchFamily="2" charset="-122"/>
                <a:cs typeface="Times New Roman" pitchFamily="18" charset="0"/>
              </a:rPr>
              <a:t>谓语赘余</a:t>
            </a:r>
            <a:endParaRPr lang="zh-CN" altLang="en-US" sz="1400" b="1" dirty="0" smtClean="0">
              <a:solidFill>
                <a:srgbClr val="FF0000"/>
              </a:solidFill>
              <a:latin typeface="Arial" pitchFamily="34" charset="0"/>
              <a:ea typeface="宋体" pitchFamily="2" charset="-122"/>
            </a:endParaRPr>
          </a:p>
        </p:txBody>
      </p:sp>
      <p:sp>
        <p:nvSpPr>
          <p:cNvPr id="5" name="矩形 4"/>
          <p:cNvSpPr/>
          <p:nvPr/>
        </p:nvSpPr>
        <p:spPr>
          <a:xfrm>
            <a:off x="642910" y="1643050"/>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它并非是国家权威机构公布的结果，有许多人为操作的因素在内。</a:t>
            </a:r>
            <a:endParaRPr lang="zh-CN" altLang="en-US" sz="1200" b="1" dirty="0" smtClean="0">
              <a:latin typeface="Arial" pitchFamily="34" charset="0"/>
              <a:ea typeface="宋体" pitchFamily="2" charset="-122"/>
            </a:endParaRPr>
          </a:p>
        </p:txBody>
      </p:sp>
      <p:sp>
        <p:nvSpPr>
          <p:cNvPr id="6" name="矩形 5"/>
          <p:cNvSpPr/>
          <p:nvPr/>
        </p:nvSpPr>
        <p:spPr>
          <a:xfrm>
            <a:off x="571472" y="3429000"/>
            <a:ext cx="785818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并非</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并不是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，表示否定判断，与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部分语意重复。</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2428868"/>
            <a:ext cx="771530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已有恰当的宾语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十里路左右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的距离</a:t>
            </a:r>
            <a:r>
              <a:rPr lang="zh-CN" altLang="en-US" sz="2800" b="1" dirty="0" smtClean="0">
                <a:latin typeface="宋体"/>
                <a:ea typeface="宋体" pitchFamily="2" charset="-122"/>
                <a:cs typeface="Times New Roman" pitchFamily="18" charset="0"/>
              </a:rPr>
              <a:t>”</a:t>
            </a:r>
            <a:endParaRPr lang="zh-CN" altLang="en-US" sz="2800" b="1" dirty="0"/>
          </a:p>
        </p:txBody>
      </p:sp>
      <p:sp>
        <p:nvSpPr>
          <p:cNvPr id="3" name="矩形 2"/>
          <p:cNvSpPr/>
          <p:nvPr/>
        </p:nvSpPr>
        <p:spPr>
          <a:xfrm>
            <a:off x="1643042" y="4357694"/>
            <a:ext cx="2860078"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solidFill>
                  <a:srgbClr val="FF0000"/>
                </a:solidFill>
                <a:latin typeface="Arial" pitchFamily="34" charset="0"/>
                <a:ea typeface="宋体" pitchFamily="2" charset="-122"/>
                <a:cs typeface="Times New Roman" pitchFamily="18" charset="0"/>
              </a:rPr>
              <a:t>③</a:t>
            </a:r>
            <a:r>
              <a:rPr lang="zh-CN" altLang="en-US" sz="3200" b="1" dirty="0" smtClean="0">
                <a:solidFill>
                  <a:srgbClr val="FF0000"/>
                </a:solidFill>
                <a:latin typeface="Times New Roman" pitchFamily="18" charset="0"/>
                <a:ea typeface="宋体" pitchFamily="2" charset="-122"/>
                <a:cs typeface="Times New Roman" pitchFamily="18" charset="0"/>
              </a:rPr>
              <a:t>宾语赘余</a:t>
            </a:r>
            <a:endParaRPr lang="zh-CN" altLang="en-US" sz="1400" b="1" dirty="0" smtClean="0">
              <a:solidFill>
                <a:srgbClr val="FF0000"/>
              </a:solidFill>
              <a:latin typeface="Arial" pitchFamily="34" charset="0"/>
              <a:ea typeface="宋体" pitchFamily="2" charset="-122"/>
            </a:endParaRPr>
          </a:p>
        </p:txBody>
      </p:sp>
      <p:sp>
        <p:nvSpPr>
          <p:cNvPr id="4" name="矩形 3"/>
          <p:cNvSpPr/>
          <p:nvPr/>
        </p:nvSpPr>
        <p:spPr>
          <a:xfrm>
            <a:off x="500034" y="857232"/>
            <a:ext cx="8143932"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不知不觉就走了十里路左右的距离。</a:t>
            </a:r>
            <a:endParaRPr lang="zh-CN" altLang="en-US" sz="1200" b="1" dirty="0" smtClean="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1604" y="4929198"/>
            <a:ext cx="3262432"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宋体" pitchFamily="2" charset="-122"/>
                <a:cs typeface="Times New Roman" pitchFamily="18" charset="0"/>
              </a:rPr>
              <a:t>④</a:t>
            </a:r>
            <a:r>
              <a:rPr lang="zh-CN" altLang="en-US" sz="3200" b="1" dirty="0" smtClean="0">
                <a:solidFill>
                  <a:srgbClr val="FF0000"/>
                </a:solidFill>
                <a:latin typeface="Times New Roman" pitchFamily="18" charset="0"/>
                <a:ea typeface="宋体" pitchFamily="2" charset="-122"/>
                <a:cs typeface="Times New Roman" pitchFamily="18" charset="0"/>
              </a:rPr>
              <a:t>定语赘余。</a:t>
            </a:r>
            <a:endParaRPr lang="zh-CN" altLang="en-US" sz="1400" b="1" dirty="0" smtClean="0">
              <a:solidFill>
                <a:srgbClr val="FF0000"/>
              </a:solidFill>
              <a:latin typeface="Arial" pitchFamily="34" charset="0"/>
              <a:ea typeface="宋体" pitchFamily="2" charset="-122"/>
            </a:endParaRPr>
          </a:p>
        </p:txBody>
      </p:sp>
      <p:sp>
        <p:nvSpPr>
          <p:cNvPr id="5" name="矩形 4"/>
          <p:cNvSpPr/>
          <p:nvPr/>
        </p:nvSpPr>
        <p:spPr>
          <a:xfrm>
            <a:off x="500034" y="785794"/>
            <a:ext cx="821537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近几年，常有报纸对明星大肆吹捧，过分的溢美之词，助长了某些明星的骄傲情绪。</a:t>
            </a:r>
            <a:endParaRPr lang="zh-CN" altLang="en-US" sz="1200" b="1" dirty="0" smtClean="0">
              <a:latin typeface="Arial" pitchFamily="34" charset="0"/>
              <a:ea typeface="宋体" pitchFamily="2" charset="-122"/>
            </a:endParaRPr>
          </a:p>
        </p:txBody>
      </p:sp>
      <p:sp>
        <p:nvSpPr>
          <p:cNvPr id="6" name="矩形 5"/>
          <p:cNvSpPr/>
          <p:nvPr/>
        </p:nvSpPr>
        <p:spPr>
          <a:xfrm>
            <a:off x="500034" y="2714620"/>
            <a:ext cx="814393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溢美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本身的意思就是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过分地赞美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，再加上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过分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，语意就重复了。应删去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过分的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4480" y="4357694"/>
            <a:ext cx="3262432"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宋体" pitchFamily="2" charset="-122"/>
                <a:cs typeface="Times New Roman" pitchFamily="18" charset="0"/>
              </a:rPr>
              <a:t>⑤</a:t>
            </a:r>
            <a:r>
              <a:rPr lang="zh-CN" altLang="en-US" sz="3200" b="1" dirty="0" smtClean="0">
                <a:solidFill>
                  <a:srgbClr val="FF0000"/>
                </a:solidFill>
                <a:latin typeface="Times New Roman" pitchFamily="18" charset="0"/>
                <a:ea typeface="宋体" pitchFamily="2" charset="-122"/>
                <a:cs typeface="Times New Roman" pitchFamily="18" charset="0"/>
              </a:rPr>
              <a:t>状语赘余。</a:t>
            </a:r>
            <a:endParaRPr lang="zh-CN" altLang="en-US" sz="1400" b="1" dirty="0" smtClean="0">
              <a:solidFill>
                <a:srgbClr val="FF0000"/>
              </a:solidFill>
              <a:latin typeface="Arial" pitchFamily="34" charset="0"/>
              <a:ea typeface="宋体" pitchFamily="2" charset="-122"/>
            </a:endParaRPr>
          </a:p>
        </p:txBody>
      </p:sp>
      <p:sp>
        <p:nvSpPr>
          <p:cNvPr id="5" name="矩形 4"/>
          <p:cNvSpPr/>
          <p:nvPr/>
        </p:nvSpPr>
        <p:spPr>
          <a:xfrm>
            <a:off x="642910" y="785794"/>
            <a:ext cx="764386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听了小李的介绍，我在心里真是由衷地感谢小张。</a:t>
            </a:r>
            <a:endParaRPr lang="zh-CN" altLang="en-US" sz="1200" b="1" dirty="0" smtClean="0">
              <a:latin typeface="Arial" pitchFamily="34" charset="0"/>
              <a:ea typeface="宋体" pitchFamily="2" charset="-122"/>
            </a:endParaRPr>
          </a:p>
        </p:txBody>
      </p:sp>
      <p:sp>
        <p:nvSpPr>
          <p:cNvPr id="6" name="矩形 5"/>
          <p:cNvSpPr/>
          <p:nvPr/>
        </p:nvSpPr>
        <p:spPr>
          <a:xfrm>
            <a:off x="642910" y="2285992"/>
            <a:ext cx="792961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由衷</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就是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发自内心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在心里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在心里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由衷</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赘余，应删去。</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2428868"/>
            <a:ext cx="814393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含有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不多</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的意思，补语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一些</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多余。</a:t>
            </a:r>
            <a:endParaRPr lang="zh-CN" altLang="en-US" sz="2000" b="1" dirty="0" smtClean="0">
              <a:latin typeface="Arial" pitchFamily="34" charset="0"/>
              <a:ea typeface="宋体" pitchFamily="2" charset="-122"/>
            </a:endParaRPr>
          </a:p>
        </p:txBody>
      </p:sp>
      <p:sp>
        <p:nvSpPr>
          <p:cNvPr id="3" name="矩形 2"/>
          <p:cNvSpPr/>
          <p:nvPr/>
        </p:nvSpPr>
        <p:spPr>
          <a:xfrm>
            <a:off x="1714480" y="4357694"/>
            <a:ext cx="3262432"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solidFill>
                  <a:srgbClr val="FF0000"/>
                </a:solidFill>
                <a:latin typeface="Arial" pitchFamily="34" charset="0"/>
                <a:ea typeface="宋体" pitchFamily="2" charset="-122"/>
                <a:cs typeface="Times New Roman" pitchFamily="18" charset="0"/>
              </a:rPr>
              <a:t>⑥</a:t>
            </a:r>
            <a:r>
              <a:rPr lang="zh-CN" altLang="en-US" sz="3200" b="1" dirty="0" smtClean="0">
                <a:solidFill>
                  <a:srgbClr val="FF0000"/>
                </a:solidFill>
                <a:latin typeface="Times New Roman" pitchFamily="18" charset="0"/>
                <a:ea typeface="宋体" pitchFamily="2" charset="-122"/>
                <a:cs typeface="Times New Roman" pitchFamily="18" charset="0"/>
              </a:rPr>
              <a:t>补语赘余。</a:t>
            </a:r>
            <a:endParaRPr lang="zh-CN" altLang="en-US" sz="1400" b="1" dirty="0" smtClean="0">
              <a:solidFill>
                <a:srgbClr val="FF0000"/>
              </a:solidFill>
              <a:latin typeface="Arial" pitchFamily="34" charset="0"/>
              <a:ea typeface="宋体" pitchFamily="2" charset="-122"/>
            </a:endParaRPr>
          </a:p>
        </p:txBody>
      </p:sp>
      <p:sp>
        <p:nvSpPr>
          <p:cNvPr id="4" name="矩形 3"/>
          <p:cNvSpPr/>
          <p:nvPr/>
        </p:nvSpPr>
        <p:spPr>
          <a:xfrm>
            <a:off x="357158" y="928670"/>
            <a:ext cx="8286808"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为精减字数，不得不略加删改一些。</a:t>
            </a:r>
            <a:endParaRPr lang="zh-CN" altLang="en-US" sz="1200" b="1" dirty="0" smtClean="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0298" y="5643578"/>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宋体" pitchFamily="2" charset="-122"/>
                <a:cs typeface="Times New Roman" pitchFamily="18" charset="0"/>
              </a:rPr>
              <a:t>⑦</a:t>
            </a:r>
            <a:r>
              <a:rPr lang="zh-CN" altLang="en-US" sz="3200" b="1" dirty="0" smtClean="0">
                <a:solidFill>
                  <a:srgbClr val="FF0000"/>
                </a:solidFill>
                <a:latin typeface="Times New Roman" pitchFamily="18" charset="0"/>
                <a:ea typeface="宋体" pitchFamily="2" charset="-122"/>
                <a:cs typeface="Times New Roman" pitchFamily="18" charset="0"/>
              </a:rPr>
              <a:t>虚词赘余</a:t>
            </a:r>
            <a:endParaRPr lang="zh-CN" altLang="en-US" sz="1400" b="1" dirty="0" smtClean="0">
              <a:solidFill>
                <a:srgbClr val="FF0000"/>
              </a:solidFill>
              <a:latin typeface="Arial" pitchFamily="34" charset="0"/>
              <a:ea typeface="宋体" pitchFamily="2" charset="-122"/>
            </a:endParaRPr>
          </a:p>
        </p:txBody>
      </p:sp>
      <p:sp>
        <p:nvSpPr>
          <p:cNvPr id="5" name="矩形 4"/>
          <p:cNvSpPr/>
          <p:nvPr/>
        </p:nvSpPr>
        <p:spPr>
          <a:xfrm>
            <a:off x="357158" y="500042"/>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我相信：假若一旦我们的神圣的国土再一次遭受异族的入侵的话，侵略者的下场将比第二次世界大战时更惨。</a:t>
            </a:r>
            <a:endParaRPr lang="zh-CN" altLang="en-US" sz="1200" b="1" dirty="0" smtClean="0">
              <a:latin typeface="Arial" pitchFamily="34" charset="0"/>
              <a:ea typeface="宋体" pitchFamily="2" charset="-122"/>
            </a:endParaRPr>
          </a:p>
        </p:txBody>
      </p:sp>
      <p:sp>
        <p:nvSpPr>
          <p:cNvPr id="6" name="矩形 5"/>
          <p:cNvSpPr/>
          <p:nvPr/>
        </p:nvSpPr>
        <p:spPr>
          <a:xfrm>
            <a:off x="500034" y="2071678"/>
            <a:ext cx="792961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假若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两个连词重复，应去掉一个。</a:t>
            </a:r>
            <a:endParaRPr lang="zh-CN" altLang="en-US" sz="1200" b="1" dirty="0" smtClean="0">
              <a:latin typeface="Arial" pitchFamily="34" charset="0"/>
              <a:ea typeface="宋体" pitchFamily="2" charset="-122"/>
            </a:endParaRPr>
          </a:p>
        </p:txBody>
      </p:sp>
      <p:sp>
        <p:nvSpPr>
          <p:cNvPr id="7" name="矩形 6"/>
          <p:cNvSpPr/>
          <p:nvPr/>
        </p:nvSpPr>
        <p:spPr>
          <a:xfrm>
            <a:off x="0" y="3143248"/>
            <a:ext cx="8572560"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这座房屋的产权问题应该诉诸于法律。</a:t>
            </a:r>
            <a:endParaRPr lang="zh-CN" altLang="en-US" sz="1200" b="1" dirty="0" smtClean="0">
              <a:latin typeface="Arial" pitchFamily="34" charset="0"/>
              <a:ea typeface="宋体" pitchFamily="2" charset="-122"/>
            </a:endParaRPr>
          </a:p>
        </p:txBody>
      </p:sp>
      <p:sp>
        <p:nvSpPr>
          <p:cNvPr id="8" name="矩形 7"/>
          <p:cNvSpPr/>
          <p:nvPr/>
        </p:nvSpPr>
        <p:spPr>
          <a:xfrm>
            <a:off x="285720" y="4143380"/>
            <a:ext cx="835824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诸</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兼词，相当于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之于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，和句中的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部分语意重复。可删去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4480" y="5072074"/>
            <a:ext cx="3262432"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宋体" pitchFamily="2" charset="-122"/>
                <a:cs typeface="Times New Roman" pitchFamily="18" charset="0"/>
              </a:rPr>
              <a:t>⑧</a:t>
            </a:r>
            <a:r>
              <a:rPr lang="zh-CN" altLang="en-US" sz="3200" b="1" dirty="0" smtClean="0">
                <a:solidFill>
                  <a:srgbClr val="FF0000"/>
                </a:solidFill>
                <a:latin typeface="Times New Roman" pitchFamily="18" charset="0"/>
                <a:ea typeface="宋体" pitchFamily="2" charset="-122"/>
                <a:cs typeface="Times New Roman" pitchFamily="18" charset="0"/>
              </a:rPr>
              <a:t>约数赘余。</a:t>
            </a:r>
            <a:endParaRPr lang="zh-CN" altLang="en-US" sz="1400" b="1" dirty="0" smtClean="0">
              <a:solidFill>
                <a:srgbClr val="FF0000"/>
              </a:solidFill>
              <a:latin typeface="Arial" pitchFamily="34" charset="0"/>
              <a:ea typeface="宋体" pitchFamily="2" charset="-122"/>
            </a:endParaRPr>
          </a:p>
        </p:txBody>
      </p:sp>
      <p:sp>
        <p:nvSpPr>
          <p:cNvPr id="5" name="矩形 4"/>
          <p:cNvSpPr/>
          <p:nvPr/>
        </p:nvSpPr>
        <p:spPr>
          <a:xfrm>
            <a:off x="428596" y="1071546"/>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我想买一台笔记本电脑，大约</a:t>
            </a:r>
            <a:r>
              <a:rPr lang="en-US" altLang="zh-CN" sz="2800" b="1" dirty="0" smtClean="0">
                <a:latin typeface="Times New Roman" pitchFamily="18" charset="0"/>
                <a:ea typeface="宋体" pitchFamily="2" charset="-122"/>
                <a:cs typeface="Times New Roman" pitchFamily="18" charset="0"/>
              </a:rPr>
              <a:t>5000</a:t>
            </a:r>
            <a:r>
              <a:rPr lang="zh-CN" altLang="en-US" sz="2800" b="1" dirty="0" smtClean="0">
                <a:latin typeface="Times New Roman" pitchFamily="18" charset="0"/>
                <a:ea typeface="宋体" pitchFamily="2" charset="-122"/>
                <a:cs typeface="Times New Roman" pitchFamily="18" charset="0"/>
              </a:rPr>
              <a:t>元左右的比较合适，买什么厂家的比较好啊？</a:t>
            </a:r>
            <a:endParaRPr lang="zh-CN" altLang="en-US" sz="1200" b="1" dirty="0" smtClean="0">
              <a:latin typeface="Arial" pitchFamily="34" charset="0"/>
              <a:ea typeface="宋体" pitchFamily="2" charset="-122"/>
            </a:endParaRPr>
          </a:p>
        </p:txBody>
      </p:sp>
      <p:sp>
        <p:nvSpPr>
          <p:cNvPr id="6" name="矩形 5"/>
          <p:cNvSpPr/>
          <p:nvPr/>
        </p:nvSpPr>
        <p:spPr>
          <a:xfrm>
            <a:off x="500034" y="3143248"/>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大约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左右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赘余，应删去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左右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571480"/>
            <a:ext cx="5195653" cy="584775"/>
          </a:xfrm>
          <a:prstGeom prst="rect">
            <a:avLst/>
          </a:prstGeom>
        </p:spPr>
        <p:txBody>
          <a:bodyPr wrap="none">
            <a:spAutoFit/>
          </a:bodyPr>
          <a:lstStyle/>
          <a:p>
            <a:pPr lvl="0" indent="612775" fontAlgn="base">
              <a:spcBef>
                <a:spcPct val="0"/>
              </a:spcBef>
              <a:spcAft>
                <a:spcPct val="0"/>
              </a:spcAft>
            </a:pP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三</a:t>
            </a: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成分残缺或赘余小结</a:t>
            </a:r>
            <a:endParaRPr lang="zh-CN" altLang="en-US"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3" name="矩形 2"/>
          <p:cNvSpPr/>
          <p:nvPr/>
        </p:nvSpPr>
        <p:spPr>
          <a:xfrm>
            <a:off x="571472" y="1428736"/>
            <a:ext cx="2653290"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49" charset="-122"/>
                <a:cs typeface="Times New Roman" pitchFamily="18" charset="0"/>
              </a:rPr>
              <a:t>⒈</a:t>
            </a:r>
            <a:r>
              <a:rPr lang="zh-CN" altLang="en-US" sz="3600" b="1" dirty="0" smtClean="0">
                <a:latin typeface="黑体" pitchFamily="49" charset="-122"/>
                <a:ea typeface="黑体" pitchFamily="49" charset="-122"/>
                <a:cs typeface="Times New Roman" pitchFamily="18" charset="0"/>
              </a:rPr>
              <a:t>缺主语</a:t>
            </a:r>
            <a:endParaRPr lang="zh-CN" altLang="en-US" sz="1200" b="1" dirty="0" smtClean="0">
              <a:latin typeface="Arial" pitchFamily="34" charset="0"/>
              <a:ea typeface="宋体" pitchFamily="2" charset="-122"/>
              <a:cs typeface="宋体" pitchFamily="2" charset="-122"/>
            </a:endParaRPr>
          </a:p>
        </p:txBody>
      </p:sp>
      <p:sp>
        <p:nvSpPr>
          <p:cNvPr id="4" name="矩形 3"/>
          <p:cNvSpPr/>
          <p:nvPr/>
        </p:nvSpPr>
        <p:spPr>
          <a:xfrm>
            <a:off x="642910" y="2214554"/>
            <a:ext cx="2653290"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2" charset="-122"/>
                <a:cs typeface="Times New Roman" pitchFamily="18" charset="0"/>
              </a:rPr>
              <a:t>⒉</a:t>
            </a:r>
            <a:r>
              <a:rPr lang="zh-CN" altLang="en-US" sz="3600" b="1" dirty="0" smtClean="0">
                <a:latin typeface="Times New Roman" pitchFamily="18" charset="0"/>
                <a:ea typeface="黑体" pitchFamily="2" charset="-122"/>
                <a:cs typeface="Times New Roman" pitchFamily="18" charset="0"/>
              </a:rPr>
              <a:t>缺谓语</a:t>
            </a:r>
            <a:endParaRPr lang="zh-CN" altLang="en-US" sz="2800" b="1" dirty="0" smtClean="0">
              <a:latin typeface="Arial" pitchFamily="34" charset="0"/>
              <a:ea typeface="宋体" pitchFamily="2" charset="-122"/>
            </a:endParaRPr>
          </a:p>
        </p:txBody>
      </p:sp>
      <p:sp>
        <p:nvSpPr>
          <p:cNvPr id="5" name="矩形 4"/>
          <p:cNvSpPr/>
          <p:nvPr/>
        </p:nvSpPr>
        <p:spPr>
          <a:xfrm>
            <a:off x="642910" y="3000372"/>
            <a:ext cx="2653290" cy="646331"/>
          </a:xfrm>
          <a:prstGeom prst="rect">
            <a:avLst/>
          </a:prstGeom>
        </p:spPr>
        <p:txBody>
          <a:bodyPr wrap="none">
            <a:spAutoFit/>
          </a:bodyPr>
          <a:lstStyle/>
          <a:p>
            <a:pPr lvl="0" indent="609600" eaLnBrk="0" fontAlgn="base" hangingPunct="0">
              <a:spcBef>
                <a:spcPct val="0"/>
              </a:spcBef>
              <a:spcAft>
                <a:spcPct val="0"/>
              </a:spcAft>
            </a:pPr>
            <a:r>
              <a:rPr lang="zh-CN" altLang="en-US" sz="3600" b="1" dirty="0" smtClean="0">
                <a:latin typeface="Arial" pitchFamily="34" charset="0"/>
                <a:ea typeface="黑体" pitchFamily="2" charset="-122"/>
                <a:cs typeface="Times New Roman" pitchFamily="18" charset="0"/>
              </a:rPr>
              <a:t>⒊</a:t>
            </a:r>
            <a:r>
              <a:rPr lang="zh-CN" altLang="en-US" sz="3600" b="1" dirty="0" smtClean="0">
                <a:latin typeface="Times New Roman" pitchFamily="18" charset="0"/>
                <a:ea typeface="黑体" pitchFamily="2" charset="-122"/>
                <a:cs typeface="Times New Roman" pitchFamily="18" charset="0"/>
              </a:rPr>
              <a:t>缺宾语</a:t>
            </a:r>
            <a:endParaRPr lang="zh-CN" altLang="en-US" sz="1600" b="1" dirty="0" smtClean="0">
              <a:latin typeface="Arial" pitchFamily="34" charset="0"/>
              <a:ea typeface="宋体" pitchFamily="2" charset="-122"/>
            </a:endParaRPr>
          </a:p>
        </p:txBody>
      </p:sp>
      <p:sp>
        <p:nvSpPr>
          <p:cNvPr id="6" name="矩形 5"/>
          <p:cNvSpPr/>
          <p:nvPr/>
        </p:nvSpPr>
        <p:spPr>
          <a:xfrm>
            <a:off x="642910" y="3786190"/>
            <a:ext cx="2653290"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2" charset="-122"/>
                <a:cs typeface="Times New Roman" pitchFamily="18" charset="0"/>
              </a:rPr>
              <a:t>⒋</a:t>
            </a:r>
            <a:r>
              <a:rPr lang="zh-CN" altLang="en-US" sz="3600" b="1" dirty="0" smtClean="0">
                <a:latin typeface="Times New Roman" pitchFamily="18" charset="0"/>
                <a:ea typeface="黑体" pitchFamily="2" charset="-122"/>
                <a:cs typeface="Times New Roman" pitchFamily="18" charset="0"/>
              </a:rPr>
              <a:t>缺定语</a:t>
            </a:r>
            <a:endParaRPr lang="zh-CN" altLang="en-US" sz="1600" b="1" dirty="0" smtClean="0">
              <a:latin typeface="Arial" pitchFamily="34" charset="0"/>
              <a:ea typeface="宋体" pitchFamily="2" charset="-122"/>
            </a:endParaRPr>
          </a:p>
        </p:txBody>
      </p:sp>
      <p:sp>
        <p:nvSpPr>
          <p:cNvPr id="7" name="矩形 6"/>
          <p:cNvSpPr/>
          <p:nvPr/>
        </p:nvSpPr>
        <p:spPr>
          <a:xfrm>
            <a:off x="714348" y="4643446"/>
            <a:ext cx="2653290"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2" charset="-122"/>
                <a:cs typeface="Times New Roman" pitchFamily="18" charset="0"/>
              </a:rPr>
              <a:t>⒌</a:t>
            </a:r>
            <a:r>
              <a:rPr lang="zh-CN" altLang="en-US" sz="3600" b="1" dirty="0" smtClean="0">
                <a:latin typeface="Times New Roman" pitchFamily="18" charset="0"/>
                <a:ea typeface="黑体" pitchFamily="2" charset="-122"/>
                <a:cs typeface="Times New Roman" pitchFamily="18" charset="0"/>
              </a:rPr>
              <a:t>缺状语</a:t>
            </a:r>
            <a:endParaRPr lang="zh-CN" altLang="en-US" sz="1600" b="1" dirty="0" smtClean="0">
              <a:latin typeface="Arial" pitchFamily="34" charset="0"/>
              <a:ea typeface="宋体" pitchFamily="2" charset="-122"/>
            </a:endParaRPr>
          </a:p>
        </p:txBody>
      </p:sp>
      <p:sp>
        <p:nvSpPr>
          <p:cNvPr id="8" name="矩形 7"/>
          <p:cNvSpPr/>
          <p:nvPr/>
        </p:nvSpPr>
        <p:spPr>
          <a:xfrm>
            <a:off x="3357554" y="1428736"/>
            <a:ext cx="2860078"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latin typeface="Arial" pitchFamily="34" charset="0"/>
                <a:ea typeface="宋体" pitchFamily="2" charset="-122"/>
                <a:cs typeface="Times New Roman" pitchFamily="18" charset="0"/>
              </a:rPr>
              <a:t>①</a:t>
            </a:r>
            <a:r>
              <a:rPr lang="zh-CN" altLang="en-US" sz="3200" b="1" dirty="0" smtClean="0">
                <a:latin typeface="Times New Roman" pitchFamily="18" charset="0"/>
                <a:ea typeface="宋体" pitchFamily="2" charset="-122"/>
                <a:cs typeface="Times New Roman" pitchFamily="18" charset="0"/>
              </a:rPr>
              <a:t>主语赘余</a:t>
            </a:r>
            <a:endParaRPr lang="zh-CN" altLang="en-US" sz="1400" b="1" dirty="0" smtClean="0">
              <a:latin typeface="Arial" pitchFamily="34" charset="0"/>
              <a:ea typeface="宋体" pitchFamily="2" charset="-122"/>
            </a:endParaRPr>
          </a:p>
        </p:txBody>
      </p:sp>
      <p:sp>
        <p:nvSpPr>
          <p:cNvPr id="9" name="矩形 8"/>
          <p:cNvSpPr/>
          <p:nvPr/>
        </p:nvSpPr>
        <p:spPr>
          <a:xfrm>
            <a:off x="3357554" y="2214554"/>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宋体" pitchFamily="2" charset="-122"/>
                <a:cs typeface="Times New Roman" pitchFamily="18" charset="0"/>
              </a:rPr>
              <a:t>②</a:t>
            </a:r>
            <a:r>
              <a:rPr lang="zh-CN" altLang="en-US" sz="3200" b="1" dirty="0" smtClean="0">
                <a:latin typeface="Times New Roman" pitchFamily="18" charset="0"/>
                <a:ea typeface="宋体" pitchFamily="2" charset="-122"/>
                <a:cs typeface="Times New Roman" pitchFamily="18" charset="0"/>
              </a:rPr>
              <a:t>谓语赘余</a:t>
            </a:r>
            <a:endParaRPr lang="zh-CN" altLang="en-US" sz="1400" b="1" dirty="0" smtClean="0">
              <a:latin typeface="Arial" pitchFamily="34" charset="0"/>
              <a:ea typeface="宋体" pitchFamily="2" charset="-122"/>
            </a:endParaRPr>
          </a:p>
        </p:txBody>
      </p:sp>
      <p:sp>
        <p:nvSpPr>
          <p:cNvPr id="10" name="矩形 9"/>
          <p:cNvSpPr/>
          <p:nvPr/>
        </p:nvSpPr>
        <p:spPr>
          <a:xfrm>
            <a:off x="3357554" y="3000372"/>
            <a:ext cx="2860078"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latin typeface="Arial" pitchFamily="34" charset="0"/>
                <a:ea typeface="宋体" pitchFamily="2" charset="-122"/>
                <a:cs typeface="Times New Roman" pitchFamily="18" charset="0"/>
              </a:rPr>
              <a:t>③</a:t>
            </a:r>
            <a:r>
              <a:rPr lang="zh-CN" altLang="en-US" sz="3200" b="1" dirty="0" smtClean="0">
                <a:latin typeface="Times New Roman" pitchFamily="18" charset="0"/>
                <a:ea typeface="宋体" pitchFamily="2" charset="-122"/>
                <a:cs typeface="Times New Roman" pitchFamily="18" charset="0"/>
              </a:rPr>
              <a:t>宾语赘余</a:t>
            </a:r>
            <a:endParaRPr lang="zh-CN" altLang="en-US" sz="1400" b="1" dirty="0" smtClean="0">
              <a:latin typeface="Arial" pitchFamily="34" charset="0"/>
              <a:ea typeface="宋体" pitchFamily="2" charset="-122"/>
            </a:endParaRPr>
          </a:p>
        </p:txBody>
      </p:sp>
      <p:sp>
        <p:nvSpPr>
          <p:cNvPr id="11" name="矩形 10"/>
          <p:cNvSpPr/>
          <p:nvPr/>
        </p:nvSpPr>
        <p:spPr>
          <a:xfrm>
            <a:off x="3357554" y="3786190"/>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宋体" pitchFamily="2" charset="-122"/>
                <a:cs typeface="Times New Roman" pitchFamily="18" charset="0"/>
              </a:rPr>
              <a:t>④</a:t>
            </a:r>
            <a:r>
              <a:rPr lang="zh-CN" altLang="en-US" sz="3200" b="1" dirty="0" smtClean="0">
                <a:latin typeface="Times New Roman" pitchFamily="18" charset="0"/>
                <a:ea typeface="宋体" pitchFamily="2" charset="-122"/>
                <a:cs typeface="Times New Roman" pitchFamily="18" charset="0"/>
              </a:rPr>
              <a:t>定语赘余</a:t>
            </a:r>
            <a:endParaRPr lang="zh-CN" altLang="en-US" sz="1400" b="1" dirty="0" smtClean="0">
              <a:latin typeface="Arial" pitchFamily="34" charset="0"/>
              <a:ea typeface="宋体" pitchFamily="2" charset="-122"/>
            </a:endParaRPr>
          </a:p>
        </p:txBody>
      </p:sp>
      <p:sp>
        <p:nvSpPr>
          <p:cNvPr id="12" name="矩形 11"/>
          <p:cNvSpPr/>
          <p:nvPr/>
        </p:nvSpPr>
        <p:spPr>
          <a:xfrm>
            <a:off x="3357554" y="4643446"/>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宋体" pitchFamily="2" charset="-122"/>
                <a:cs typeface="Times New Roman" pitchFamily="18" charset="0"/>
              </a:rPr>
              <a:t>⑤</a:t>
            </a:r>
            <a:r>
              <a:rPr lang="zh-CN" altLang="en-US" sz="3200" b="1" dirty="0" smtClean="0">
                <a:latin typeface="Times New Roman" pitchFamily="18" charset="0"/>
                <a:ea typeface="宋体" pitchFamily="2" charset="-122"/>
                <a:cs typeface="Times New Roman" pitchFamily="18" charset="0"/>
              </a:rPr>
              <a:t>状语赘余</a:t>
            </a:r>
            <a:endParaRPr lang="zh-CN" altLang="en-US" sz="1400" b="1" dirty="0" smtClean="0">
              <a:latin typeface="Arial" pitchFamily="34" charset="0"/>
              <a:ea typeface="宋体" pitchFamily="2" charset="-122"/>
            </a:endParaRPr>
          </a:p>
        </p:txBody>
      </p:sp>
      <p:sp>
        <p:nvSpPr>
          <p:cNvPr id="13" name="矩形 12"/>
          <p:cNvSpPr/>
          <p:nvPr/>
        </p:nvSpPr>
        <p:spPr>
          <a:xfrm>
            <a:off x="6000760" y="1500174"/>
            <a:ext cx="2860078"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latin typeface="Arial" pitchFamily="34" charset="0"/>
                <a:ea typeface="宋体" pitchFamily="2" charset="-122"/>
                <a:cs typeface="Times New Roman" pitchFamily="18" charset="0"/>
              </a:rPr>
              <a:t>⑥</a:t>
            </a:r>
            <a:r>
              <a:rPr lang="zh-CN" altLang="en-US" sz="3200" b="1" dirty="0" smtClean="0">
                <a:latin typeface="Times New Roman" pitchFamily="18" charset="0"/>
                <a:ea typeface="宋体" pitchFamily="2" charset="-122"/>
                <a:cs typeface="Times New Roman" pitchFamily="18" charset="0"/>
              </a:rPr>
              <a:t>补语赘余</a:t>
            </a:r>
            <a:endParaRPr lang="zh-CN" altLang="en-US" sz="1400" b="1" dirty="0" smtClean="0">
              <a:latin typeface="Arial" pitchFamily="34" charset="0"/>
              <a:ea typeface="宋体" pitchFamily="2" charset="-122"/>
            </a:endParaRPr>
          </a:p>
        </p:txBody>
      </p:sp>
      <p:sp>
        <p:nvSpPr>
          <p:cNvPr id="14" name="矩形 13"/>
          <p:cNvSpPr/>
          <p:nvPr/>
        </p:nvSpPr>
        <p:spPr>
          <a:xfrm>
            <a:off x="6000760" y="2285992"/>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宋体" pitchFamily="2" charset="-122"/>
                <a:cs typeface="Times New Roman" pitchFamily="18" charset="0"/>
              </a:rPr>
              <a:t>⑦</a:t>
            </a:r>
            <a:r>
              <a:rPr lang="zh-CN" altLang="en-US" sz="3200" b="1" dirty="0" smtClean="0">
                <a:latin typeface="Times New Roman" pitchFamily="18" charset="0"/>
                <a:ea typeface="宋体" pitchFamily="2" charset="-122"/>
                <a:cs typeface="Times New Roman" pitchFamily="18" charset="0"/>
              </a:rPr>
              <a:t>虚词赘余</a:t>
            </a:r>
            <a:endParaRPr lang="zh-CN" altLang="en-US" sz="1400" b="1" dirty="0" smtClean="0">
              <a:latin typeface="Arial" pitchFamily="34" charset="0"/>
              <a:ea typeface="宋体" pitchFamily="2" charset="-122"/>
            </a:endParaRPr>
          </a:p>
        </p:txBody>
      </p:sp>
      <p:sp>
        <p:nvSpPr>
          <p:cNvPr id="15" name="矩形 14"/>
          <p:cNvSpPr/>
          <p:nvPr/>
        </p:nvSpPr>
        <p:spPr>
          <a:xfrm>
            <a:off x="6000760" y="3000372"/>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latin typeface="Arial" pitchFamily="34" charset="0"/>
                <a:ea typeface="宋体" pitchFamily="2" charset="-122"/>
                <a:cs typeface="Times New Roman" pitchFamily="18" charset="0"/>
              </a:rPr>
              <a:t>⑧</a:t>
            </a:r>
            <a:r>
              <a:rPr lang="zh-CN" altLang="en-US" sz="3200" b="1" dirty="0" smtClean="0">
                <a:latin typeface="Times New Roman" pitchFamily="18" charset="0"/>
                <a:ea typeface="宋体" pitchFamily="2" charset="-122"/>
                <a:cs typeface="Times New Roman" pitchFamily="18" charset="0"/>
              </a:rPr>
              <a:t>约数赘余</a:t>
            </a:r>
            <a:endParaRPr lang="zh-CN" altLang="en-US" sz="1400" b="1" dirty="0" smtClean="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0" y="5143512"/>
            <a:ext cx="800219" cy="534647"/>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0" y="214290"/>
            <a:ext cx="3135795" cy="584775"/>
          </a:xfrm>
          <a:prstGeom prst="rect">
            <a:avLst/>
          </a:prstGeom>
        </p:spPr>
        <p:txBody>
          <a:bodyPr wrap="none">
            <a:spAutoFit/>
          </a:bodyPr>
          <a:lstStyle/>
          <a:p>
            <a:pPr lvl="0" indent="612775" fontAlgn="base">
              <a:spcBef>
                <a:spcPct val="0"/>
              </a:spcBef>
              <a:spcAft>
                <a:spcPct val="0"/>
              </a:spcAft>
            </a:pP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四</a:t>
            </a: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结构混乱</a:t>
            </a:r>
            <a:endParaRPr lang="zh-CN" altLang="en-US"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5" name="矩形 4"/>
          <p:cNvSpPr/>
          <p:nvPr/>
        </p:nvSpPr>
        <p:spPr>
          <a:xfrm>
            <a:off x="-214346" y="785794"/>
            <a:ext cx="9858444" cy="584775"/>
          </a:xfrm>
          <a:prstGeom prst="rect">
            <a:avLst/>
          </a:prstGeom>
        </p:spPr>
        <p:txBody>
          <a:bodyPr wrap="square">
            <a:spAutoFit/>
          </a:bodyPr>
          <a:lstStyle/>
          <a:p>
            <a:pPr lvl="0" indent="609600" eaLnBrk="0" fontAlgn="base" hangingPunct="0">
              <a:spcBef>
                <a:spcPct val="0"/>
              </a:spcBef>
              <a:spcAft>
                <a:spcPct val="0"/>
              </a:spcAft>
            </a:pPr>
            <a:r>
              <a:rPr lang="zh-CN" altLang="en-US" sz="3200" b="1" dirty="0" smtClean="0">
                <a:solidFill>
                  <a:srgbClr val="00B0F0"/>
                </a:solidFill>
                <a:latin typeface="Times New Roman" pitchFamily="18" charset="0"/>
                <a:ea typeface="宋体" pitchFamily="2" charset="-122"/>
                <a:cs typeface="Times New Roman" pitchFamily="18" charset="0"/>
              </a:rPr>
              <a:t>也称句子杂糅，即一个句子混用了两种句式。</a:t>
            </a:r>
            <a:endParaRPr lang="zh-CN" altLang="en-US" sz="1400" b="1" dirty="0" smtClean="0">
              <a:solidFill>
                <a:srgbClr val="00B0F0"/>
              </a:solidFill>
              <a:latin typeface="Arial" pitchFamily="34" charset="0"/>
              <a:ea typeface="宋体" pitchFamily="2" charset="-122"/>
            </a:endParaRPr>
          </a:p>
        </p:txBody>
      </p:sp>
      <p:sp>
        <p:nvSpPr>
          <p:cNvPr id="6" name="矩形 5"/>
          <p:cNvSpPr/>
          <p:nvPr/>
        </p:nvSpPr>
        <p:spPr>
          <a:xfrm>
            <a:off x="4000496" y="6000768"/>
            <a:ext cx="2860078"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solidFill>
                  <a:srgbClr val="FF0000"/>
                </a:solidFill>
                <a:latin typeface="Arial" pitchFamily="34" charset="0"/>
                <a:ea typeface="黑体" pitchFamily="2" charset="-122"/>
                <a:cs typeface="Times New Roman" pitchFamily="18" charset="0"/>
              </a:rPr>
              <a:t>⒈</a:t>
            </a:r>
            <a:r>
              <a:rPr lang="zh-CN" altLang="en-US" sz="3200" b="1" dirty="0" smtClean="0">
                <a:solidFill>
                  <a:srgbClr val="FF0000"/>
                </a:solidFill>
                <a:latin typeface="Times New Roman" pitchFamily="18" charset="0"/>
                <a:ea typeface="黑体" pitchFamily="2" charset="-122"/>
                <a:cs typeface="Times New Roman" pitchFamily="18" charset="0"/>
              </a:rPr>
              <a:t>句式混用</a:t>
            </a:r>
            <a:endParaRPr lang="zh-CN" altLang="en-US" sz="1400" b="1" dirty="0" smtClean="0">
              <a:solidFill>
                <a:srgbClr val="FF0000"/>
              </a:solidFill>
              <a:latin typeface="Arial" pitchFamily="34" charset="0"/>
              <a:ea typeface="宋体" pitchFamily="2" charset="-122"/>
            </a:endParaRPr>
          </a:p>
        </p:txBody>
      </p:sp>
      <p:sp>
        <p:nvSpPr>
          <p:cNvPr id="7" name="矩形 6"/>
          <p:cNvSpPr/>
          <p:nvPr/>
        </p:nvSpPr>
        <p:spPr>
          <a:xfrm>
            <a:off x="428596" y="1357298"/>
            <a:ext cx="821537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多年来曾被计划经济思想束缚下的群众也觉悟起来。</a:t>
            </a:r>
            <a:endParaRPr lang="zh-CN" altLang="en-US" sz="1200" b="1" dirty="0" smtClean="0">
              <a:latin typeface="Arial" pitchFamily="34" charset="0"/>
              <a:ea typeface="宋体" pitchFamily="2" charset="-122"/>
            </a:endParaRPr>
          </a:p>
        </p:txBody>
      </p:sp>
      <p:sp>
        <p:nvSpPr>
          <p:cNvPr id="8" name="矩形 7"/>
          <p:cNvSpPr/>
          <p:nvPr/>
        </p:nvSpPr>
        <p:spPr>
          <a:xfrm>
            <a:off x="0" y="2500306"/>
            <a:ext cx="885828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句中把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被</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束缚的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束缚下的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两种说法杂糅在一起了。保留一种说法就行。</a:t>
            </a:r>
            <a:endParaRPr lang="zh-CN" altLang="en-US" sz="1200" b="1" dirty="0" smtClean="0">
              <a:latin typeface="Arial" pitchFamily="34" charset="0"/>
              <a:ea typeface="宋体" pitchFamily="2" charset="-122"/>
            </a:endParaRPr>
          </a:p>
        </p:txBody>
      </p:sp>
      <p:sp>
        <p:nvSpPr>
          <p:cNvPr id="9" name="矩形 8"/>
          <p:cNvSpPr/>
          <p:nvPr/>
        </p:nvSpPr>
        <p:spPr>
          <a:xfrm>
            <a:off x="428596" y="3643314"/>
            <a:ext cx="8286808" cy="954107"/>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不难看出，这起明显的错案迟迟得不到纠正，其根本原因是执法作风不正在作怪。</a:t>
            </a:r>
            <a:endParaRPr lang="zh-CN" altLang="en-US" sz="2800" b="1" dirty="0"/>
          </a:p>
        </p:txBody>
      </p:sp>
      <p:sp>
        <p:nvSpPr>
          <p:cNvPr id="10" name="矩形 9"/>
          <p:cNvSpPr/>
          <p:nvPr/>
        </p:nvSpPr>
        <p:spPr>
          <a:xfrm>
            <a:off x="285720" y="4714884"/>
            <a:ext cx="8572560"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后一分句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其根本原因是执法作风不正</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是执法作风不正在作怪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两套句式杂糅在一块，保留其中一套就行。</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1670" y="4929198"/>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2" charset="-122"/>
                <a:cs typeface="Times New Roman" pitchFamily="18" charset="0"/>
              </a:rPr>
              <a:t>⒉</a:t>
            </a:r>
            <a:r>
              <a:rPr lang="zh-CN" altLang="en-US" sz="3600" b="1" dirty="0" smtClean="0">
                <a:solidFill>
                  <a:srgbClr val="FF0000"/>
                </a:solidFill>
                <a:latin typeface="Times New Roman" pitchFamily="18" charset="0"/>
                <a:ea typeface="黑体" pitchFamily="2" charset="-122"/>
                <a:cs typeface="Times New Roman" pitchFamily="18" charset="0"/>
              </a:rPr>
              <a:t>暗换主语</a:t>
            </a:r>
            <a:endParaRPr lang="zh-CN" altLang="en-US" sz="1600" b="1" dirty="0" smtClean="0">
              <a:solidFill>
                <a:srgbClr val="FF0000"/>
              </a:solidFill>
              <a:latin typeface="Arial" pitchFamily="34" charset="0"/>
              <a:ea typeface="宋体" pitchFamily="2" charset="-122"/>
            </a:endParaRPr>
          </a:p>
        </p:txBody>
      </p:sp>
      <p:sp>
        <p:nvSpPr>
          <p:cNvPr id="6" name="矩形 5"/>
          <p:cNvSpPr/>
          <p:nvPr/>
        </p:nvSpPr>
        <p:spPr>
          <a:xfrm>
            <a:off x="500034" y="500042"/>
            <a:ext cx="821537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一位社员向国家赠献了一枚古代玉佛珠，具有很高的工艺美术价值。</a:t>
            </a:r>
            <a:endParaRPr lang="zh-CN" altLang="en-US" sz="1200" b="1" dirty="0" smtClean="0">
              <a:latin typeface="Arial" pitchFamily="34" charset="0"/>
              <a:ea typeface="宋体" pitchFamily="2" charset="-122"/>
            </a:endParaRPr>
          </a:p>
        </p:txBody>
      </p:sp>
      <p:sp>
        <p:nvSpPr>
          <p:cNvPr id="7" name="矩形 6"/>
          <p:cNvSpPr/>
          <p:nvPr/>
        </p:nvSpPr>
        <p:spPr>
          <a:xfrm>
            <a:off x="428596" y="2143116"/>
            <a:ext cx="8358246"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前一分句的主语是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一位社员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，后一分句的主语却暗中换成了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古代玉佛珠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，造成混乱。可改为</a:t>
            </a:r>
            <a:r>
              <a:rPr lang="zh-CN" altLang="en-US" sz="2800" b="1" dirty="0" smtClean="0">
                <a:latin typeface="宋体"/>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一枚古代玉佛珠，玉佛珠具有很高的工艺美术价值</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500034" y="3513569"/>
            <a:ext cx="81439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解说</a:t>
            </a: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倾注</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前面有两个状语，</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没有</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是对</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把</a:t>
            </a: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感受</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而言的，应该放在</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把</a:t>
            </a: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感受</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前面。</a:t>
            </a:r>
            <a:endParaRPr kumimoji="0" lang="zh-CN" altLang="en-US" sz="105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3" name="矩形 2"/>
          <p:cNvSpPr/>
          <p:nvPr/>
        </p:nvSpPr>
        <p:spPr>
          <a:xfrm>
            <a:off x="785786" y="285728"/>
            <a:ext cx="3672800" cy="584775"/>
          </a:xfrm>
          <a:prstGeom prst="rect">
            <a:avLst/>
          </a:prstGeom>
        </p:spPr>
        <p:txBody>
          <a:bodyPr wrap="none">
            <a:spAutoFit/>
          </a:bodyPr>
          <a:lstStyle/>
          <a:p>
            <a:pPr lvl="0" indent="609600" fontAlgn="base">
              <a:spcBef>
                <a:spcPct val="0"/>
              </a:spcBef>
              <a:spcAft>
                <a:spcPct val="0"/>
              </a:spcAft>
            </a:pPr>
            <a:r>
              <a:rPr lang="en-US" altLang="zh-CN" sz="3200" dirty="0" smtClean="0">
                <a:solidFill>
                  <a:srgbClr val="FF0000"/>
                </a:solidFill>
                <a:effectLst>
                  <a:outerShdw blurRad="38100" dist="38100" dir="2700000" algn="tl">
                    <a:srgbClr val="000000">
                      <a:alpha val="43137"/>
                    </a:srgbClr>
                  </a:outerShdw>
                </a:effectLst>
                <a:latin typeface="Arial" pitchFamily="34" charset="0"/>
                <a:ea typeface="黑体" pitchFamily="49" charset="-122"/>
                <a:cs typeface="Times New Roman" pitchFamily="18" charset="0"/>
              </a:rPr>
              <a:t>⒉</a:t>
            </a:r>
            <a:r>
              <a:rPr lang="zh-CN" altLang="en-US" sz="3200" dirty="0" smtClean="0">
                <a:solidFill>
                  <a:srgbClr val="FF000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状语位置不当</a:t>
            </a:r>
            <a:endParaRPr lang="zh-CN" altLang="en-US" sz="1100" dirty="0" smtClean="0">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4" name="矩形 3"/>
          <p:cNvSpPr/>
          <p:nvPr/>
        </p:nvSpPr>
        <p:spPr>
          <a:xfrm>
            <a:off x="857224" y="1142984"/>
            <a:ext cx="7143800"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与作家不同的是，摄影家们把自己对山川、草木、城市、乡野的感受没有倾注于笔下，而是直接聚焦于镜头。</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gtEl>
                                        <p:attrNameLst>
                                          <p:attrName>style.visibility</p:attrName>
                                        </p:attrNameLst>
                                      </p:cBhvr>
                                      <p:to>
                                        <p:strVal val="visible"/>
                                      </p:to>
                                    </p:set>
                                    <p:anim calcmode="lin" valueType="num">
                                      <p:cBhvr additive="base">
                                        <p:cTn id="19" dur="500" fill="hold"/>
                                        <p:tgtEl>
                                          <p:spTgt spid="5123"/>
                                        </p:tgtEl>
                                        <p:attrNameLst>
                                          <p:attrName>ppt_x</p:attrName>
                                        </p:attrNameLst>
                                      </p:cBhvr>
                                      <p:tavLst>
                                        <p:tav tm="0">
                                          <p:val>
                                            <p:strVal val="#ppt_x"/>
                                          </p:val>
                                        </p:tav>
                                        <p:tav tm="100000">
                                          <p:val>
                                            <p:strVal val="#ppt_x"/>
                                          </p:val>
                                        </p:tav>
                                      </p:tavLst>
                                    </p:anim>
                                    <p:anim calcmode="lin" valueType="num">
                                      <p:cBhvr additive="base">
                                        <p:cTn id="20"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0"/>
            <a:ext cx="8643998" cy="1384995"/>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【例句】我们也学小孩子一样，掐了一把花，直到花和叶全蔫了，才带着抱歉的心情，丢到山涧里，随水漂走了。</a:t>
            </a:r>
            <a:endParaRPr lang="zh-CN" altLang="zh-CN" sz="1050" b="1" dirty="0" smtClean="0">
              <a:latin typeface="Arial" pitchFamily="34" charset="0"/>
              <a:ea typeface="宋体" pitchFamily="2" charset="-122"/>
              <a:cs typeface="宋体" pitchFamily="2" charset="-122"/>
            </a:endParaRPr>
          </a:p>
        </p:txBody>
      </p:sp>
      <p:sp>
        <p:nvSpPr>
          <p:cNvPr id="5" name="矩形 4"/>
          <p:cNvSpPr/>
          <p:nvPr/>
        </p:nvSpPr>
        <p:spPr>
          <a:xfrm>
            <a:off x="285720" y="1285860"/>
            <a:ext cx="8429684" cy="1384995"/>
          </a:xfrm>
          <a:prstGeom prst="rect">
            <a:avLst/>
          </a:prstGeom>
        </p:spPr>
        <p:txBody>
          <a:bodyPr wrap="square">
            <a:spAutoFit/>
          </a:bodyPr>
          <a:lstStyle/>
          <a:p>
            <a:pPr lvl="0" indent="609600" eaLnBrk="0" fontAlgn="base" hangingPunct="0">
              <a:spcBef>
                <a:spcPct val="0"/>
              </a:spcBef>
              <a:spcAft>
                <a:spcPct val="0"/>
              </a:spcAft>
            </a:pPr>
            <a:r>
              <a:rPr lang="zh-CN" altLang="zh-CN" sz="2800" b="1" dirty="0" smtClean="0">
                <a:latin typeface="Times New Roman" pitchFamily="18" charset="0"/>
                <a:ea typeface="宋体" pitchFamily="2" charset="-122"/>
                <a:cs typeface="Times New Roman" pitchFamily="18" charset="0"/>
              </a:rPr>
              <a:t>【解说】偷换主语，前面主语是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我们</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，后面已暗换成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花</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，后两句应改成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把它们丢到山涧里，随水漂走了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428564" y="2571744"/>
            <a:ext cx="8715436" cy="1384995"/>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【例句】这家工厂的干部职工，在上级有关部门的大力帮助下，经营效益有了极大的改善，扭转了连年亏损的局面。</a:t>
            </a:r>
            <a:endParaRPr lang="zh-CN" altLang="zh-CN" sz="1050" b="1" dirty="0" smtClean="0">
              <a:latin typeface="Arial" pitchFamily="34" charset="0"/>
              <a:ea typeface="宋体" pitchFamily="2" charset="-122"/>
              <a:cs typeface="宋体" pitchFamily="2" charset="-122"/>
            </a:endParaRPr>
          </a:p>
        </p:txBody>
      </p:sp>
      <p:sp>
        <p:nvSpPr>
          <p:cNvPr id="8" name="矩形 7"/>
          <p:cNvSpPr/>
          <p:nvPr/>
        </p:nvSpPr>
        <p:spPr>
          <a:xfrm>
            <a:off x="0" y="3786190"/>
            <a:ext cx="8643998" cy="2246769"/>
          </a:xfrm>
          <a:prstGeom prst="rect">
            <a:avLst/>
          </a:prstGeom>
        </p:spPr>
        <p:txBody>
          <a:bodyPr wrap="square">
            <a:spAutoFit/>
          </a:bodyPr>
          <a:lstStyle/>
          <a:p>
            <a:pPr lvl="0" indent="609600" eaLnBrk="0" fontAlgn="base" hangingPunct="0">
              <a:spcBef>
                <a:spcPct val="0"/>
              </a:spcBef>
              <a:spcAft>
                <a:spcPct val="0"/>
              </a:spcAft>
            </a:pPr>
            <a:r>
              <a:rPr lang="zh-CN" altLang="zh-CN" sz="2800" b="1" dirty="0" smtClean="0">
                <a:latin typeface="Times New Roman" pitchFamily="18" charset="0"/>
                <a:ea typeface="宋体" pitchFamily="2" charset="-122"/>
                <a:cs typeface="Times New Roman" pitchFamily="18" charset="0"/>
              </a:rPr>
              <a:t>【解说】前一分句的主语是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干部职工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，可是，陈述部分突然转换成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经营效益</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第二分句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和暗换成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工厂</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第三分句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，没有对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干部职工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作任何陈述，中途易辙。删除</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的干部职工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工厂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成为后面两个分句的主语。</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0" y="5903893"/>
            <a:ext cx="8715372" cy="954107"/>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solidFill>
                  <a:srgbClr val="FF0000"/>
                </a:solidFill>
                <a:latin typeface="Times New Roman" pitchFamily="18" charset="0"/>
                <a:ea typeface="宋体" pitchFamily="2" charset="-122"/>
                <a:cs typeface="Times New Roman" pitchFamily="18" charset="0"/>
              </a:rPr>
              <a:t>有时在复句中暗换分句的主语，使原有的主语不能和谓语搭配，也会造成结构的混乱。</a:t>
            </a:r>
            <a:endParaRPr lang="zh-CN" altLang="en-US" sz="1200" b="1" dirty="0" smtClean="0">
              <a:solidFill>
                <a:srgbClr val="FF0000"/>
              </a:solidFill>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5000636"/>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49" charset="-122"/>
                <a:cs typeface="Times New Roman" pitchFamily="18" charset="0"/>
              </a:rPr>
              <a:t>⒊</a:t>
            </a:r>
            <a:r>
              <a:rPr lang="zh-CN" altLang="en-US" sz="3600" b="1" dirty="0" smtClean="0">
                <a:solidFill>
                  <a:srgbClr val="FF0000"/>
                </a:solidFill>
                <a:latin typeface="黑体" pitchFamily="49" charset="-122"/>
                <a:ea typeface="黑体" pitchFamily="49" charset="-122"/>
                <a:cs typeface="Times New Roman" pitchFamily="18" charset="0"/>
              </a:rPr>
              <a:t>层次不清</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214282" y="642918"/>
            <a:ext cx="878687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新华社发表酵母丙氨酸转移核糖核酸人工合成在上海胜利完成的消息后，广大读者非常重视，科学界人士也非常重视，引起了强烈的反应。</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00034" y="2928934"/>
            <a:ext cx="8143932"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引起了强烈的反应</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是一句</a:t>
            </a:r>
            <a:r>
              <a:rPr lang="zh-CN" altLang="en-US" sz="2800" b="1" dirty="0" smtClean="0">
                <a:solidFill>
                  <a:srgbClr val="FF0000"/>
                </a:solidFill>
                <a:latin typeface="Times New Roman" pitchFamily="18" charset="0"/>
                <a:ea typeface="宋体" pitchFamily="2" charset="-122"/>
                <a:cs typeface="Times New Roman" pitchFamily="18" charset="0"/>
              </a:rPr>
              <a:t>抽象的话</a:t>
            </a:r>
            <a:r>
              <a:rPr lang="zh-CN" altLang="en-US" sz="2800" b="1" dirty="0" smtClean="0">
                <a:latin typeface="Times New Roman" pitchFamily="18" charset="0"/>
                <a:ea typeface="宋体" pitchFamily="2" charset="-122"/>
                <a:cs typeface="Times New Roman" pitchFamily="18" charset="0"/>
              </a:rPr>
              <a:t>，应</a:t>
            </a:r>
            <a:r>
              <a:rPr lang="zh-CN" altLang="en-US" sz="2800" b="1" dirty="0" smtClean="0">
                <a:solidFill>
                  <a:srgbClr val="FF0000"/>
                </a:solidFill>
                <a:latin typeface="Times New Roman" pitchFamily="18" charset="0"/>
                <a:ea typeface="宋体" pitchFamily="2" charset="-122"/>
                <a:cs typeface="Times New Roman" pitchFamily="18" charset="0"/>
              </a:rPr>
              <a:t>先</a:t>
            </a:r>
            <a:r>
              <a:rPr lang="zh-CN" altLang="en-US" sz="2800" b="1" dirty="0" smtClean="0">
                <a:latin typeface="Times New Roman" pitchFamily="18" charset="0"/>
                <a:ea typeface="宋体" pitchFamily="2" charset="-122"/>
                <a:cs typeface="Times New Roman" pitchFamily="18" charset="0"/>
              </a:rPr>
              <a:t>说，然后再说</a:t>
            </a:r>
            <a:r>
              <a:rPr lang="zh-CN" altLang="en-US" sz="2800" b="1" dirty="0" smtClean="0">
                <a:solidFill>
                  <a:srgbClr val="FF0000"/>
                </a:solidFill>
                <a:latin typeface="Times New Roman" pitchFamily="18" charset="0"/>
                <a:ea typeface="宋体" pitchFamily="2" charset="-122"/>
                <a:cs typeface="Times New Roman" pitchFamily="18" charset="0"/>
              </a:rPr>
              <a:t>具体</a:t>
            </a:r>
            <a:r>
              <a:rPr lang="zh-CN" altLang="en-US" sz="2800" b="1" dirty="0" smtClean="0">
                <a:latin typeface="Times New Roman" pitchFamily="18" charset="0"/>
                <a:ea typeface="宋体" pitchFamily="2" charset="-122"/>
                <a:cs typeface="Times New Roman" pitchFamily="18" charset="0"/>
              </a:rPr>
              <a:t>的； 对于科学成就，应先说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科学界人士</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的反应，再说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广大读者</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的反应。</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1604" y="4929198"/>
            <a:ext cx="4493538"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effectLst>
                  <a:outerShdw blurRad="38100" dist="38100" dir="2700000" algn="tl">
                    <a:srgbClr val="000000">
                      <a:alpha val="43137"/>
                    </a:srgbClr>
                  </a:outerShdw>
                </a:effectLst>
                <a:latin typeface="Arial" pitchFamily="34" charset="0"/>
                <a:ea typeface="黑体" pitchFamily="49" charset="-122"/>
                <a:cs typeface="Times New Roman" pitchFamily="18" charset="0"/>
              </a:rPr>
              <a:t>⒋</a:t>
            </a:r>
            <a:r>
              <a:rPr lang="zh-CN" altLang="en-US" sz="3200" b="1" dirty="0" smtClean="0">
                <a:solidFill>
                  <a:srgbClr val="FF000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标点不当造成混乱</a:t>
            </a:r>
            <a:endParaRPr lang="zh-CN" altLang="en-US" sz="1100" b="1" dirty="0" smtClean="0">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5" name="矩形 4"/>
          <p:cNvSpPr/>
          <p:nvPr/>
        </p:nvSpPr>
        <p:spPr>
          <a:xfrm>
            <a:off x="0" y="571480"/>
            <a:ext cx="878684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这部影片所以能够成功都归功于集体的力量，电影局艺术的领导，舞台剧原作者的协助，全体演员全心全意地投入，都是我从未经历过的新经验。</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71472" y="2786058"/>
            <a:ext cx="814393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例句实际上有两层意思，一影片成功的原因，二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经历了新经验。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力量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后应该用句号，意思就清晰了。</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0100" y="357166"/>
            <a:ext cx="4354077" cy="646331"/>
          </a:xfrm>
          <a:prstGeom prst="rect">
            <a:avLst/>
          </a:prstGeom>
        </p:spPr>
        <p:txBody>
          <a:bodyPr wrap="none">
            <a:spAutoFit/>
          </a:bodyPr>
          <a:lstStyle/>
          <a:p>
            <a:pPr lvl="0" indent="612775" fontAlgn="base">
              <a:spcBef>
                <a:spcPct val="0"/>
              </a:spcBef>
              <a:spcAft>
                <a:spcPct val="0"/>
              </a:spcAft>
            </a:pPr>
            <a:r>
              <a:rPr lang="en-US" altLang="zh-CN"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四</a:t>
            </a:r>
            <a:r>
              <a:rPr lang="en-US" altLang="zh-CN"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结构混乱小结</a:t>
            </a:r>
            <a:endParaRPr lang="zh-CN" altLang="en-US" sz="20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3" name="矩形 2"/>
          <p:cNvSpPr/>
          <p:nvPr/>
        </p:nvSpPr>
        <p:spPr>
          <a:xfrm>
            <a:off x="1571604" y="1428736"/>
            <a:ext cx="2860078"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latin typeface="Arial" pitchFamily="34" charset="0"/>
                <a:ea typeface="黑体" pitchFamily="2" charset="-122"/>
                <a:cs typeface="Times New Roman" pitchFamily="18" charset="0"/>
              </a:rPr>
              <a:t>⒈</a:t>
            </a:r>
            <a:r>
              <a:rPr lang="zh-CN" altLang="en-US" sz="3200" b="1" dirty="0" smtClean="0">
                <a:latin typeface="Times New Roman" pitchFamily="18" charset="0"/>
                <a:ea typeface="黑体" pitchFamily="2" charset="-122"/>
                <a:cs typeface="Times New Roman" pitchFamily="18" charset="0"/>
              </a:rPr>
              <a:t>句式混用</a:t>
            </a:r>
            <a:endParaRPr lang="zh-CN" altLang="en-US" sz="1400" b="1" dirty="0" smtClean="0">
              <a:latin typeface="Arial" pitchFamily="34" charset="0"/>
              <a:ea typeface="宋体" pitchFamily="2" charset="-122"/>
            </a:endParaRPr>
          </a:p>
        </p:txBody>
      </p:sp>
      <p:sp>
        <p:nvSpPr>
          <p:cNvPr id="4" name="矩形 3"/>
          <p:cNvSpPr/>
          <p:nvPr/>
        </p:nvSpPr>
        <p:spPr>
          <a:xfrm>
            <a:off x="1928794" y="2357430"/>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2" charset="-122"/>
                <a:cs typeface="Times New Roman" pitchFamily="18" charset="0"/>
              </a:rPr>
              <a:t>⒉</a:t>
            </a:r>
            <a:r>
              <a:rPr lang="zh-CN" altLang="en-US" sz="3600" b="1" dirty="0" smtClean="0">
                <a:latin typeface="Times New Roman" pitchFamily="18" charset="0"/>
                <a:ea typeface="黑体" pitchFamily="2" charset="-122"/>
                <a:cs typeface="Times New Roman" pitchFamily="18" charset="0"/>
              </a:rPr>
              <a:t>暗换主语</a:t>
            </a:r>
            <a:endParaRPr lang="zh-CN" altLang="en-US" sz="1600" b="1" dirty="0" smtClean="0">
              <a:latin typeface="Arial" pitchFamily="34" charset="0"/>
              <a:ea typeface="宋体" pitchFamily="2" charset="-122"/>
            </a:endParaRPr>
          </a:p>
        </p:txBody>
      </p:sp>
      <p:sp>
        <p:nvSpPr>
          <p:cNvPr id="5" name="矩形 4"/>
          <p:cNvSpPr/>
          <p:nvPr/>
        </p:nvSpPr>
        <p:spPr>
          <a:xfrm>
            <a:off x="2428860" y="3571876"/>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49" charset="-122"/>
                <a:cs typeface="Times New Roman" pitchFamily="18" charset="0"/>
              </a:rPr>
              <a:t>⒊</a:t>
            </a:r>
            <a:r>
              <a:rPr lang="zh-CN" altLang="en-US" sz="3600" b="1" dirty="0" smtClean="0">
                <a:latin typeface="黑体" pitchFamily="49" charset="-122"/>
                <a:ea typeface="黑体" pitchFamily="49" charset="-122"/>
                <a:cs typeface="Times New Roman" pitchFamily="18" charset="0"/>
              </a:rPr>
              <a:t>层次不清</a:t>
            </a:r>
            <a:endParaRPr lang="zh-CN" altLang="en-US" sz="1200" b="1" dirty="0" smtClean="0">
              <a:latin typeface="Arial" pitchFamily="34" charset="0"/>
              <a:ea typeface="宋体" pitchFamily="2" charset="-122"/>
              <a:cs typeface="宋体" pitchFamily="2" charset="-122"/>
            </a:endParaRPr>
          </a:p>
        </p:txBody>
      </p:sp>
      <p:sp>
        <p:nvSpPr>
          <p:cNvPr id="6" name="矩形 5"/>
          <p:cNvSpPr/>
          <p:nvPr/>
        </p:nvSpPr>
        <p:spPr>
          <a:xfrm>
            <a:off x="3143240" y="4714884"/>
            <a:ext cx="4493538" cy="584775"/>
          </a:xfrm>
          <a:prstGeom prst="rect">
            <a:avLst/>
          </a:prstGeom>
        </p:spPr>
        <p:txBody>
          <a:bodyPr wrap="none">
            <a:spAutoFit/>
          </a:bodyPr>
          <a:lstStyle/>
          <a:p>
            <a:pPr lvl="0" indent="609600" fontAlgn="base">
              <a:spcBef>
                <a:spcPct val="0"/>
              </a:spcBef>
              <a:spcAft>
                <a:spcPct val="0"/>
              </a:spcAft>
            </a:pPr>
            <a:r>
              <a:rPr lang="en-US" altLang="zh-CN" sz="3200" b="1" dirty="0" smtClean="0">
                <a:effectLst>
                  <a:outerShdw blurRad="38100" dist="38100" dir="2700000" algn="tl">
                    <a:srgbClr val="000000">
                      <a:alpha val="43137"/>
                    </a:srgbClr>
                  </a:outerShdw>
                </a:effectLst>
                <a:latin typeface="Arial" pitchFamily="34" charset="0"/>
                <a:ea typeface="黑体" pitchFamily="49" charset="-122"/>
                <a:cs typeface="Times New Roman" pitchFamily="18" charset="0"/>
              </a:rPr>
              <a:t>⒋</a:t>
            </a:r>
            <a:r>
              <a:rPr lang="zh-CN" altLang="en-US" sz="3200" b="1" dirty="0" smtClean="0">
                <a:effectLst>
                  <a:outerShdw blurRad="38100" dist="38100" dir="2700000" algn="tl">
                    <a:srgbClr val="000000">
                      <a:alpha val="43137"/>
                    </a:srgbClr>
                  </a:outerShdw>
                </a:effectLst>
                <a:latin typeface="黑体" pitchFamily="49" charset="-122"/>
                <a:ea typeface="黑体" pitchFamily="49" charset="-122"/>
                <a:cs typeface="Times New Roman" pitchFamily="18" charset="0"/>
              </a:rPr>
              <a:t>标点不当造成混乱</a:t>
            </a:r>
            <a:endParaRPr lang="zh-CN" altLang="en-US" sz="1100" b="1" dirty="0" smtClean="0">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0" y="2121970"/>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571472" y="214290"/>
            <a:ext cx="3135795" cy="584775"/>
          </a:xfrm>
          <a:prstGeom prst="rect">
            <a:avLst/>
          </a:prstGeom>
        </p:spPr>
        <p:txBody>
          <a:bodyPr wrap="none">
            <a:spAutoFit/>
          </a:bodyPr>
          <a:lstStyle/>
          <a:p>
            <a:pPr lvl="0" indent="612775" fontAlgn="base">
              <a:spcBef>
                <a:spcPct val="0"/>
              </a:spcBef>
              <a:spcAft>
                <a:spcPct val="0"/>
              </a:spcAft>
            </a:pP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五</a:t>
            </a: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表意不明</a:t>
            </a:r>
            <a:endParaRPr lang="zh-CN" altLang="en-US"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5" name="矩形 4"/>
          <p:cNvSpPr/>
          <p:nvPr/>
        </p:nvSpPr>
        <p:spPr>
          <a:xfrm>
            <a:off x="1928794" y="5500702"/>
            <a:ext cx="3347391" cy="646331"/>
          </a:xfrm>
          <a:prstGeom prst="rect">
            <a:avLst/>
          </a:prstGeom>
        </p:spPr>
        <p:txBody>
          <a:bodyPr wrap="none">
            <a:spAutoFit/>
          </a:bodyPr>
          <a:lstStyle/>
          <a:p>
            <a:pPr lvl="0" indent="609600" eaLnBrk="0" fontAlgn="base" hangingPunct="0">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1</a:t>
            </a:r>
            <a:r>
              <a:rPr lang="zh-CN" altLang="en-US" sz="3600" b="1" dirty="0" smtClean="0">
                <a:solidFill>
                  <a:srgbClr val="FF0000"/>
                </a:solidFill>
                <a:latin typeface="Arial" pitchFamily="34" charset="0"/>
                <a:ea typeface="宋体" pitchFamily="2" charset="-122"/>
                <a:cs typeface="Courier New" pitchFamily="49" charset="0"/>
              </a:rPr>
              <a:t>．</a:t>
            </a:r>
            <a:r>
              <a:rPr lang="zh-CN" altLang="en-US" sz="3600" b="1" dirty="0" smtClean="0">
                <a:solidFill>
                  <a:srgbClr val="FF0000"/>
                </a:solidFill>
                <a:latin typeface="黑体" pitchFamily="49" charset="-122"/>
                <a:ea typeface="黑体" pitchFamily="49" charset="-122"/>
                <a:cs typeface="Times New Roman" pitchFamily="18" charset="0"/>
              </a:rPr>
              <a:t>词语多义</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6" name="矩形 5"/>
          <p:cNvSpPr/>
          <p:nvPr/>
        </p:nvSpPr>
        <p:spPr>
          <a:xfrm>
            <a:off x="785786" y="928670"/>
            <a:ext cx="4390946" cy="523220"/>
          </a:xfrm>
          <a:prstGeom prst="rect">
            <a:avLst/>
          </a:prstGeom>
        </p:spPr>
        <p:txBody>
          <a:bodyPr wrap="non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头发长得怪。</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428596" y="1571612"/>
            <a:ext cx="8286808"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如果</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读</a:t>
            </a:r>
            <a:r>
              <a:rPr lang="zh-CN" altLang="en-US" sz="2800" b="1" dirty="0" smtClean="0">
                <a:latin typeface="宋体"/>
                <a:ea typeface="宋体" pitchFamily="2" charset="-122"/>
                <a:cs typeface="Times New Roman" pitchFamily="18" charset="0"/>
              </a:rPr>
              <a:t>“</a:t>
            </a:r>
            <a:r>
              <a:rPr lang="en-US" altLang="zh-CN" sz="2800" b="1" dirty="0" err="1" smtClean="0">
                <a:latin typeface="Times New Roman" pitchFamily="18" charset="0"/>
                <a:ea typeface="宋体" pitchFamily="2" charset="-122"/>
                <a:cs typeface="Times New Roman" pitchFamily="18" charset="0"/>
              </a:rPr>
              <a:t>ch</a:t>
            </a:r>
            <a:r>
              <a:rPr lang="en-US" altLang="zh-CN" sz="2800" b="1" dirty="0" err="1" smtClean="0">
                <a:latin typeface="Courier New"/>
                <a:ea typeface="宋体" pitchFamily="2" charset="-122"/>
                <a:cs typeface="Times New Roman" pitchFamily="18" charset="0"/>
              </a:rPr>
              <a:t>á</a:t>
            </a:r>
            <a:r>
              <a:rPr lang="en-US" altLang="zh-CN" sz="2800" b="1" dirty="0" err="1" smtClean="0">
                <a:latin typeface="Times New Roman" pitchFamily="18" charset="0"/>
                <a:ea typeface="宋体" pitchFamily="2" charset="-122"/>
                <a:cs typeface="Times New Roman" pitchFamily="18" charset="0"/>
              </a:rPr>
              <a:t>ng</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，是说这个人留了长发，稀奇古怪，不多见；如果</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读</a:t>
            </a:r>
            <a:r>
              <a:rPr lang="zh-CN" altLang="en-US" sz="2800" b="1" dirty="0" smtClean="0">
                <a:latin typeface="宋体"/>
                <a:ea typeface="宋体" pitchFamily="2" charset="-122"/>
                <a:cs typeface="Times New Roman" pitchFamily="18" charset="0"/>
              </a:rPr>
              <a:t>“</a:t>
            </a:r>
            <a:r>
              <a:rPr lang="en-US" altLang="zh-CN" sz="2800" b="1" dirty="0" err="1" smtClean="0">
                <a:latin typeface="Times New Roman" pitchFamily="18" charset="0"/>
                <a:ea typeface="宋体" pitchFamily="2" charset="-122"/>
                <a:cs typeface="Times New Roman" pitchFamily="18" charset="0"/>
              </a:rPr>
              <a:t>zhǎng</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，则是说这个人长了怪发。属于多音词引起的表意不明。</a:t>
            </a:r>
            <a:endParaRPr lang="zh-CN" altLang="en-US" sz="1050" b="1" dirty="0" smtClean="0">
              <a:latin typeface="Arial" pitchFamily="34" charset="0"/>
              <a:ea typeface="宋体" pitchFamily="2" charset="-122"/>
              <a:cs typeface="宋体" pitchFamily="2" charset="-122"/>
            </a:endParaRPr>
          </a:p>
        </p:txBody>
      </p:sp>
      <p:sp>
        <p:nvSpPr>
          <p:cNvPr id="8" name="矩形 7"/>
          <p:cNvSpPr/>
          <p:nvPr/>
        </p:nvSpPr>
        <p:spPr>
          <a:xfrm>
            <a:off x="714348" y="3500438"/>
            <a:ext cx="5827236" cy="523220"/>
          </a:xfrm>
          <a:prstGeom prst="rect">
            <a:avLst/>
          </a:prstGeom>
        </p:spPr>
        <p:txBody>
          <a:bodyPr wrap="non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他走了一个多钟头了。</a:t>
            </a:r>
            <a:endParaRPr lang="zh-CN" altLang="en-US" sz="1050" b="1" dirty="0" smtClean="0">
              <a:latin typeface="Arial" pitchFamily="34" charset="0"/>
              <a:ea typeface="宋体" pitchFamily="2" charset="-122"/>
              <a:cs typeface="宋体" pitchFamily="2" charset="-122"/>
            </a:endParaRPr>
          </a:p>
        </p:txBody>
      </p:sp>
      <p:sp>
        <p:nvSpPr>
          <p:cNvPr id="9" name="矩形 8"/>
          <p:cNvSpPr/>
          <p:nvPr/>
        </p:nvSpPr>
        <p:spPr>
          <a:xfrm>
            <a:off x="214282" y="4286256"/>
            <a:ext cx="892971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可理解为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行走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，也可理解为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离开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，甚至是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死亡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。属于多义词引起的表意不明。</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0034" y="1500174"/>
            <a:ext cx="8215370" cy="2246769"/>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小结：像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小李说，老王这人真黑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这座楼的房间都没有锁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这批种子保管没有问题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保管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我上街买回了杜鹃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杜鹃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等，都是多义词，缺少具体的语境，就会造成歧义。</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0166" y="5857892"/>
            <a:ext cx="3347391"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2</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停顿不同</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642910" y="357166"/>
            <a:ext cx="771530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县里的通知说，让赵乡长本月</a:t>
            </a:r>
            <a:r>
              <a:rPr lang="en-US" altLang="zh-CN" sz="2800" b="1" dirty="0" smtClean="0">
                <a:latin typeface="Times New Roman" pitchFamily="18" charset="0"/>
                <a:ea typeface="宋体" pitchFamily="2" charset="-122"/>
                <a:cs typeface="Times New Roman" pitchFamily="18" charset="0"/>
              </a:rPr>
              <a:t>15</a:t>
            </a:r>
            <a:r>
              <a:rPr lang="zh-CN" altLang="en-US" sz="2800" b="1" dirty="0" smtClean="0">
                <a:latin typeface="Times New Roman" pitchFamily="18" charset="0"/>
                <a:ea typeface="宋体" pitchFamily="2" charset="-122"/>
                <a:cs typeface="Times New Roman" pitchFamily="18" charset="0"/>
              </a:rPr>
              <a:t>日前去汇报。</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714348" y="1428736"/>
            <a:ext cx="814393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后边停顿，是本月</a:t>
            </a:r>
            <a:r>
              <a:rPr lang="en-US" altLang="zh-CN" sz="2800" b="1" dirty="0" smtClean="0">
                <a:latin typeface="Times New Roman" pitchFamily="18" charset="0"/>
                <a:ea typeface="宋体" pitchFamily="2" charset="-122"/>
                <a:cs typeface="Times New Roman" pitchFamily="18" charset="0"/>
              </a:rPr>
              <a:t>15</a:t>
            </a:r>
            <a:r>
              <a:rPr lang="zh-CN" altLang="en-US" sz="2800" b="1" dirty="0" smtClean="0">
                <a:latin typeface="Times New Roman" pitchFamily="18" charset="0"/>
                <a:ea typeface="宋体" pitchFamily="2" charset="-122"/>
                <a:cs typeface="Times New Roman" pitchFamily="18" charset="0"/>
              </a:rPr>
              <a:t>日去汇报；在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后边停顿，是</a:t>
            </a:r>
            <a:r>
              <a:rPr lang="en-US" altLang="zh-CN" sz="2800" b="1" dirty="0" smtClean="0">
                <a:latin typeface="Times New Roman" pitchFamily="18" charset="0"/>
                <a:ea typeface="宋体" pitchFamily="2" charset="-122"/>
                <a:cs typeface="Times New Roman" pitchFamily="18" charset="0"/>
              </a:rPr>
              <a:t>15</a:t>
            </a:r>
            <a:r>
              <a:rPr lang="zh-CN" altLang="en-US" sz="2800" b="1" dirty="0" smtClean="0">
                <a:latin typeface="Times New Roman" pitchFamily="18" charset="0"/>
                <a:ea typeface="宋体" pitchFamily="2" charset="-122"/>
                <a:cs typeface="Times New Roman" pitchFamily="18" charset="0"/>
              </a:rPr>
              <a:t>日之前就去汇报。</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642910" y="2786058"/>
            <a:ext cx="764386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教师节中老师希望学生别送礼品送祝福。</a:t>
            </a:r>
            <a:endParaRPr lang="zh-CN" altLang="en-US" sz="1050" b="1" dirty="0" smtClean="0">
              <a:latin typeface="Arial" pitchFamily="34" charset="0"/>
              <a:ea typeface="宋体" pitchFamily="2" charset="-122"/>
              <a:cs typeface="宋体" pitchFamily="2" charset="-122"/>
            </a:endParaRPr>
          </a:p>
        </p:txBody>
      </p:sp>
      <p:sp>
        <p:nvSpPr>
          <p:cNvPr id="8" name="矩形 7"/>
          <p:cNvSpPr/>
          <p:nvPr/>
        </p:nvSpPr>
        <p:spPr>
          <a:xfrm>
            <a:off x="500034" y="4071942"/>
            <a:ext cx="821533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礼品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后停顿，可理解为老师希望学生送祝福，别送礼品；在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别</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后停顿，可理解为老师希望学生礼品祝福都不要送。</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0" y="905542"/>
            <a:ext cx="80021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1357290" y="5000636"/>
            <a:ext cx="3339376"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3</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指代不明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571472" y="928670"/>
            <a:ext cx="8072494" cy="954107"/>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收集史料不容易，鉴定和运用史料更不容易，中国过去大部分史学家主要精力就用在这方面。</a:t>
            </a:r>
            <a:endParaRPr lang="zh-CN" altLang="en-US" sz="2800" b="1" dirty="0"/>
          </a:p>
        </p:txBody>
      </p:sp>
      <p:sp>
        <p:nvSpPr>
          <p:cNvPr id="6" name="矩形 5"/>
          <p:cNvSpPr/>
          <p:nvPr/>
        </p:nvSpPr>
        <p:spPr>
          <a:xfrm>
            <a:off x="571472" y="3286124"/>
            <a:ext cx="7929618" cy="954107"/>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这方面</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收集史料不容易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还是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鉴定和运用史料更不容易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呢，不明确。</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0166" y="5000636"/>
            <a:ext cx="3347391"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4</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主语不明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857224" y="928670"/>
            <a:ext cx="714380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奶奶看到我俩非常高兴，就急忙从炕上下来，拉住我们的手问这问那。</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785786" y="3000372"/>
            <a:ext cx="792961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是奶奶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非常高兴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呢，还是我俩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非常高兴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呢，不明确。</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8728" y="5143512"/>
            <a:ext cx="5817618" cy="646331"/>
          </a:xfrm>
          <a:prstGeom prst="rect">
            <a:avLst/>
          </a:prstGeom>
        </p:spPr>
        <p:txBody>
          <a:bodyPr wrap="none">
            <a:spAutoFit/>
          </a:bodyPr>
          <a:lstStyle/>
          <a:p>
            <a:pPr lvl="0" indent="7620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5</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动词的施受对象不明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714348" y="857232"/>
            <a:ext cx="778674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大家对护林员揭发林业局局长带头偷运木料的问题，普遍感到非常气愤。</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71472" y="2786058"/>
            <a:ext cx="792961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大家气愤的是对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林业局局长带头偷运木料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气愤呢，还是对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护林员揭发问题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气愤呢，没有交代清楚。</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0" y="3143248"/>
            <a:ext cx="8699818" cy="22467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解说</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前一分句的主语是</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天气</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，后一分句</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的主语是</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他</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，复句中两个分句主语不同时，</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关联词语应在主语前边，</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不管</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应放在</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天气</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endParaRPr kumimoji="0" lang="en-US" altLang="zh-CN" sz="2800" b="1" i="0" u="none" strike="noStrike" cap="none" normalizeH="0" baseline="0" dirty="0" smtClean="0">
              <a:ln>
                <a:noFill/>
              </a:ln>
              <a:solidFill>
                <a:schemeClr val="tx1"/>
              </a:solidFill>
              <a:effectLst/>
              <a:latin typeface="宋体"/>
              <a:ea typeface="宋体" pitchFamily="2" charset="-122"/>
              <a:cs typeface="Times New Roman" pitchFamily="18" charset="0"/>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前面。这句正确的表达是</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不管天气发生怎样的变</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化，但他还是坚持到体校去锻炼</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428596" y="357166"/>
            <a:ext cx="3672800" cy="523220"/>
          </a:xfrm>
          <a:prstGeom prst="rect">
            <a:avLst/>
          </a:prstGeom>
        </p:spPr>
        <p:txBody>
          <a:bodyPr wrap="none">
            <a:spAutoFit/>
          </a:bodyPr>
          <a:lstStyle/>
          <a:p>
            <a:pPr lvl="0" indent="609600" fontAlgn="base">
              <a:spcBef>
                <a:spcPct val="0"/>
              </a:spcBef>
              <a:spcAft>
                <a:spcPct val="0"/>
              </a:spcAft>
            </a:pPr>
            <a:r>
              <a:rPr lang="en-US" altLang="zh-CN" sz="2800" b="1" dirty="0" smtClean="0">
                <a:solidFill>
                  <a:srgbClr val="FF0000"/>
                </a:solidFill>
                <a:latin typeface="Arial" pitchFamily="34" charset="0"/>
                <a:ea typeface="黑体" pitchFamily="49" charset="-122"/>
                <a:cs typeface="Times New Roman" pitchFamily="18" charset="0"/>
              </a:rPr>
              <a:t>⒊</a:t>
            </a:r>
            <a:r>
              <a:rPr lang="zh-CN" altLang="en-US" sz="2800" b="1" dirty="0" smtClean="0">
                <a:solidFill>
                  <a:srgbClr val="FF0000"/>
                </a:solidFill>
                <a:latin typeface="黑体" pitchFamily="49" charset="-122"/>
                <a:ea typeface="黑体" pitchFamily="49" charset="-122"/>
                <a:cs typeface="Times New Roman" pitchFamily="18" charset="0"/>
              </a:rPr>
              <a:t>关联词位置不当</a:t>
            </a:r>
            <a:endParaRPr lang="zh-CN" altLang="en-US" sz="105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500034" y="1142984"/>
            <a:ext cx="8215370" cy="1077218"/>
          </a:xfrm>
          <a:prstGeom prst="rect">
            <a:avLst/>
          </a:prstGeom>
        </p:spPr>
        <p:txBody>
          <a:bodyPr wrap="square">
            <a:spAutoFit/>
          </a:bodyPr>
          <a:lstStyle/>
          <a:p>
            <a:pPr lvl="0" indent="609600" eaLnBrk="0" fontAlgn="base" hangingPunct="0">
              <a:spcBef>
                <a:spcPct val="0"/>
              </a:spcBef>
              <a:spcAft>
                <a:spcPct val="0"/>
              </a:spcAft>
            </a:pPr>
            <a:r>
              <a:rPr lang="en-US" altLang="zh-CN" sz="3200" b="1" dirty="0" smtClean="0">
                <a:latin typeface="Times New Roman" pitchFamily="18" charset="0"/>
                <a:ea typeface="宋体" pitchFamily="2" charset="-122"/>
                <a:cs typeface="Times New Roman" pitchFamily="18" charset="0"/>
              </a:rPr>
              <a:t>【</a:t>
            </a:r>
            <a:r>
              <a:rPr lang="zh-CN" altLang="en-US" sz="3200" b="1" dirty="0" smtClean="0">
                <a:latin typeface="Times New Roman" pitchFamily="18" charset="0"/>
                <a:ea typeface="宋体" pitchFamily="2" charset="-122"/>
                <a:cs typeface="Times New Roman" pitchFamily="18" charset="0"/>
              </a:rPr>
              <a:t>例句</a:t>
            </a:r>
            <a:r>
              <a:rPr lang="en-US" altLang="zh-CN" sz="3200" b="1" dirty="0" smtClean="0">
                <a:latin typeface="Times New Roman" pitchFamily="18" charset="0"/>
                <a:ea typeface="宋体" pitchFamily="2" charset="-122"/>
                <a:cs typeface="Times New Roman" pitchFamily="18" charset="0"/>
              </a:rPr>
              <a:t>】</a:t>
            </a:r>
            <a:r>
              <a:rPr lang="zh-CN" altLang="en-US" sz="3200" b="1" dirty="0" smtClean="0">
                <a:latin typeface="Times New Roman" pitchFamily="18" charset="0"/>
                <a:ea typeface="宋体" pitchFamily="2" charset="-122"/>
                <a:cs typeface="Times New Roman" pitchFamily="18" charset="0"/>
              </a:rPr>
              <a:t>天气不管发生怎样的变化，但他还是坚持到体校去锻炼。</a:t>
            </a:r>
            <a:endParaRPr lang="zh-CN" altLang="en-US" sz="11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gtEl>
                                        <p:attrNameLst>
                                          <p:attrName>style.visibility</p:attrName>
                                        </p:attrNameLst>
                                      </p:cBhvr>
                                      <p:to>
                                        <p:strVal val="visible"/>
                                      </p:to>
                                    </p:set>
                                    <p:anim calcmode="lin" valueType="num">
                                      <p:cBhvr additive="base">
                                        <p:cTn id="19" dur="500" fill="hold"/>
                                        <p:tgtEl>
                                          <p:spTgt spid="6147"/>
                                        </p:tgtEl>
                                        <p:attrNameLst>
                                          <p:attrName>ppt_x</p:attrName>
                                        </p:attrNameLst>
                                      </p:cBhvr>
                                      <p:tavLst>
                                        <p:tav tm="0">
                                          <p:val>
                                            <p:strVal val="#ppt_x"/>
                                          </p:val>
                                        </p:tav>
                                        <p:tav tm="100000">
                                          <p:val>
                                            <p:strVal val="#ppt_x"/>
                                          </p:val>
                                        </p:tav>
                                      </p:tavLst>
                                    </p:anim>
                                    <p:anim calcmode="lin" valueType="num">
                                      <p:cBhvr additive="base">
                                        <p:cTn id="20"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538" y="2357430"/>
            <a:ext cx="5817618" cy="646331"/>
          </a:xfrm>
          <a:prstGeom prst="rect">
            <a:avLst/>
          </a:prstGeom>
        </p:spPr>
        <p:txBody>
          <a:bodyPr wrap="none">
            <a:spAutoFit/>
          </a:bodyPr>
          <a:lstStyle/>
          <a:p>
            <a:pPr lvl="0" indent="7620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6</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动词的支配范围不明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285720" y="428604"/>
            <a:ext cx="8429684"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记者否认外星人莅临</a:t>
            </a:r>
            <a:r>
              <a:rPr lang="en-US" altLang="zh-CN" sz="2800" b="1" dirty="0" smtClean="0">
                <a:latin typeface="Times New Roman" pitchFamily="18" charset="0"/>
                <a:ea typeface="宋体" pitchFamily="2" charset="-122"/>
                <a:cs typeface="Times New Roman" pitchFamily="18" charset="0"/>
              </a:rPr>
              <a:t>N</a:t>
            </a:r>
            <a:r>
              <a:rPr lang="zh-CN" altLang="en-US" sz="2800" b="1" dirty="0" smtClean="0">
                <a:latin typeface="Times New Roman" pitchFamily="18" charset="0"/>
                <a:ea typeface="宋体" pitchFamily="2" charset="-122"/>
                <a:cs typeface="Times New Roman" pitchFamily="18" charset="0"/>
              </a:rPr>
              <a:t>城是有根据的。</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500034" y="1285860"/>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动词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否认</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的宾语是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外星人莅临</a:t>
            </a:r>
            <a:r>
              <a:rPr lang="en-US" altLang="zh-CN" sz="2800" b="1" dirty="0" smtClean="0">
                <a:latin typeface="Times New Roman" pitchFamily="18" charset="0"/>
                <a:ea typeface="宋体" pitchFamily="2" charset="-122"/>
                <a:cs typeface="Times New Roman" pitchFamily="18" charset="0"/>
              </a:rPr>
              <a:t>N</a:t>
            </a:r>
            <a:r>
              <a:rPr lang="zh-CN" altLang="en-US" sz="2800" b="1" dirty="0" smtClean="0">
                <a:latin typeface="Times New Roman" pitchFamily="18" charset="0"/>
                <a:ea typeface="宋体" pitchFamily="2" charset="-122"/>
                <a:cs typeface="Times New Roman" pitchFamily="18" charset="0"/>
              </a:rPr>
              <a:t>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，还是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外星人莅临</a:t>
            </a:r>
            <a:r>
              <a:rPr lang="en-US" altLang="zh-CN" sz="2800" b="1" dirty="0" smtClean="0">
                <a:latin typeface="Times New Roman" pitchFamily="18" charset="0"/>
                <a:ea typeface="宋体" pitchFamily="2" charset="-122"/>
                <a:cs typeface="Times New Roman" pitchFamily="18" charset="0"/>
              </a:rPr>
              <a:t>N</a:t>
            </a:r>
            <a:r>
              <a:rPr lang="zh-CN" altLang="en-US" sz="2800" b="1" dirty="0" smtClean="0">
                <a:latin typeface="Times New Roman" pitchFamily="18" charset="0"/>
                <a:ea typeface="宋体" pitchFamily="2" charset="-122"/>
                <a:cs typeface="Times New Roman" pitchFamily="18" charset="0"/>
              </a:rPr>
              <a:t>城是有根据的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642910" y="5357826"/>
            <a:ext cx="8215370" cy="1200329"/>
          </a:xfrm>
          <a:prstGeom prst="rect">
            <a:avLst/>
          </a:prstGeom>
        </p:spPr>
        <p:txBody>
          <a:bodyPr wrap="square">
            <a:spAutoFit/>
          </a:bodyPr>
          <a:lstStyle/>
          <a:p>
            <a:pPr lvl="0" indent="609600" eaLnBrk="0" fontAlgn="base" hangingPunct="0">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7</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定语、状语修饰</a:t>
            </a:r>
            <a:r>
              <a:rPr lang="en-US" altLang="zh-CN" sz="3600" b="1" dirty="0" smtClean="0">
                <a:solidFill>
                  <a:srgbClr val="FF0000"/>
                </a:solidFill>
                <a:latin typeface="Times New Roman" pitchFamily="18" charset="0"/>
                <a:ea typeface="黑体" pitchFamily="49"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限制</a:t>
            </a:r>
            <a:r>
              <a:rPr lang="en-US" altLang="zh-CN" sz="3600" b="1" dirty="0" smtClean="0">
                <a:solidFill>
                  <a:srgbClr val="FF0000"/>
                </a:solidFill>
                <a:latin typeface="Times New Roman" pitchFamily="18" charset="0"/>
                <a:ea typeface="黑体" pitchFamily="49"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的对象、范围不明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8" name="矩形 7"/>
          <p:cNvSpPr/>
          <p:nvPr/>
        </p:nvSpPr>
        <p:spPr>
          <a:xfrm>
            <a:off x="357158" y="3214686"/>
            <a:ext cx="7715304"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三个学校的校长都去开会了。</a:t>
            </a:r>
            <a:endParaRPr lang="zh-CN" altLang="en-US" sz="1050" b="1" dirty="0" smtClean="0">
              <a:latin typeface="Arial" pitchFamily="34" charset="0"/>
              <a:ea typeface="宋体" pitchFamily="2" charset="-122"/>
              <a:cs typeface="宋体" pitchFamily="2" charset="-122"/>
            </a:endParaRPr>
          </a:p>
        </p:txBody>
      </p:sp>
      <p:sp>
        <p:nvSpPr>
          <p:cNvPr id="9" name="矩形 8"/>
          <p:cNvSpPr/>
          <p:nvPr/>
        </p:nvSpPr>
        <p:spPr>
          <a:xfrm>
            <a:off x="285720" y="4071942"/>
            <a:ext cx="835824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三个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可作</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的定语，也可作</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学校的校长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的定语。</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472" y="2643182"/>
            <a:ext cx="7515199" cy="646331"/>
          </a:xfrm>
          <a:prstGeom prst="rect">
            <a:avLst/>
          </a:prstGeom>
        </p:spPr>
        <p:txBody>
          <a:bodyPr wrap="none">
            <a:spAutoFit/>
          </a:bodyPr>
          <a:lstStyle/>
          <a:p>
            <a:pPr lvl="0" indent="7620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8</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中心词的修饰</a:t>
            </a:r>
            <a:r>
              <a:rPr lang="en-US" altLang="zh-CN" sz="3600" b="1" dirty="0" smtClean="0">
                <a:solidFill>
                  <a:srgbClr val="FF0000"/>
                </a:solidFill>
                <a:latin typeface="Times New Roman" pitchFamily="18" charset="0"/>
                <a:ea typeface="黑体" pitchFamily="49"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限制</a:t>
            </a:r>
            <a:r>
              <a:rPr lang="en-US" altLang="zh-CN" sz="3600" b="1" dirty="0" smtClean="0">
                <a:solidFill>
                  <a:srgbClr val="FF0000"/>
                </a:solidFill>
                <a:latin typeface="Times New Roman" pitchFamily="18" charset="0"/>
                <a:ea typeface="黑体" pitchFamily="49"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成分不明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642910" y="214290"/>
            <a:ext cx="821537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入秋以来，天津和北京的部分地区接连下了两场雨。</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714348" y="1428736"/>
            <a:ext cx="785818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部分地区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是只修饰北京，还是修饰天津、北京两个城市，表意不明。</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1142976" y="5715016"/>
            <a:ext cx="5663730" cy="646331"/>
          </a:xfrm>
          <a:prstGeom prst="rect">
            <a:avLst/>
          </a:prstGeom>
        </p:spPr>
        <p:txBody>
          <a:bodyPr wrap="none">
            <a:spAutoFit/>
          </a:bodyPr>
          <a:lstStyle/>
          <a:p>
            <a:pPr lvl="0" indent="609600" eaLnBrk="0" fontAlgn="base" hangingPunct="0">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9</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介词的管辖范围不明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8" name="矩形 7"/>
          <p:cNvSpPr/>
          <p:nvPr/>
        </p:nvSpPr>
        <p:spPr>
          <a:xfrm>
            <a:off x="428596" y="3714752"/>
            <a:ext cx="8358246"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至于对厂长的意见，我说不出什么。</a:t>
            </a:r>
            <a:endParaRPr lang="zh-CN" altLang="en-US" sz="1050" b="1" dirty="0" smtClean="0">
              <a:latin typeface="Arial" pitchFamily="34" charset="0"/>
              <a:ea typeface="宋体" pitchFamily="2" charset="-122"/>
              <a:cs typeface="宋体" pitchFamily="2" charset="-122"/>
            </a:endParaRPr>
          </a:p>
        </p:txBody>
      </p:sp>
      <p:sp>
        <p:nvSpPr>
          <p:cNvPr id="9" name="矩形 8"/>
          <p:cNvSpPr/>
          <p:nvPr/>
        </p:nvSpPr>
        <p:spPr>
          <a:xfrm>
            <a:off x="500034" y="4643446"/>
            <a:ext cx="814393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有意见，还是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厂长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有意见？</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2976" y="4929198"/>
            <a:ext cx="4658648" cy="646331"/>
          </a:xfrm>
          <a:prstGeom prst="rect">
            <a:avLst/>
          </a:prstGeom>
        </p:spPr>
        <p:txBody>
          <a:bodyPr wrap="none">
            <a:spAutoFit/>
          </a:bodyPr>
          <a:lstStyle/>
          <a:p>
            <a:pPr lvl="0" indent="7620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10</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词性兼类不明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428596" y="571480"/>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他背着总经理和副总经理把这笔钱分别存入了两家银行。</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428596" y="2071678"/>
            <a:ext cx="8358246" cy="2246769"/>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作连词是说他把两人都瞒了，作介词是说只瞒总经理。另外，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背着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这个词还容易引起语义歧义。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，念成</a:t>
            </a:r>
            <a:r>
              <a:rPr lang="en-US" altLang="zh-CN" sz="2800" b="1" dirty="0" err="1" smtClean="0">
                <a:latin typeface="Times New Roman" pitchFamily="18" charset="0"/>
                <a:ea typeface="宋体" pitchFamily="2" charset="-122"/>
                <a:cs typeface="Times New Roman" pitchFamily="18" charset="0"/>
              </a:rPr>
              <a:t>b</a:t>
            </a:r>
            <a:r>
              <a:rPr lang="en-US" altLang="zh-CN" sz="2800" b="1" dirty="0" err="1" smtClean="0">
                <a:latin typeface="Courier New"/>
                <a:ea typeface="宋体" pitchFamily="2" charset="-122"/>
                <a:cs typeface="Times New Roman" pitchFamily="18" charset="0"/>
              </a:rPr>
              <a:t>è</a:t>
            </a:r>
            <a:r>
              <a:rPr lang="en-US" altLang="zh-CN" sz="2800" b="1" dirty="0" err="1" smtClean="0">
                <a:latin typeface="Times New Roman" pitchFamily="18" charset="0"/>
                <a:ea typeface="宋体" pitchFamily="2" charset="-122"/>
                <a:cs typeface="Times New Roman" pitchFamily="18" charset="0"/>
              </a:rPr>
              <a:t>i</a:t>
            </a:r>
            <a:r>
              <a:rPr lang="zh-CN" altLang="en-US" sz="2800" b="1" dirty="0" smtClean="0">
                <a:latin typeface="Times New Roman" pitchFamily="18" charset="0"/>
                <a:ea typeface="宋体" pitchFamily="2" charset="-122"/>
                <a:cs typeface="Times New Roman" pitchFamily="18" charset="0"/>
              </a:rPr>
              <a:t>的时候是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隐瞒</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的意思；念成</a:t>
            </a:r>
            <a:r>
              <a:rPr lang="zh-CN" altLang="en-US" sz="2800" b="1" dirty="0" smtClean="0">
                <a:latin typeface="宋体"/>
                <a:ea typeface="宋体" pitchFamily="2" charset="-122"/>
                <a:cs typeface="Times New Roman" pitchFamily="18" charset="0"/>
              </a:rPr>
              <a:t>“</a:t>
            </a:r>
            <a:r>
              <a:rPr lang="en-US" altLang="zh-CN" sz="2800" b="1" dirty="0" err="1" smtClean="0">
                <a:latin typeface="Times New Roman" pitchFamily="18" charset="0"/>
                <a:ea typeface="宋体" pitchFamily="2" charset="-122"/>
                <a:cs typeface="Times New Roman" pitchFamily="18" charset="0"/>
              </a:rPr>
              <a:t>bēi</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的时候是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驮</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的意思，有歧义。</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857232"/>
            <a:ext cx="8143932" cy="1384995"/>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【例句】那年，我响应党的号召，瞒着你奶奶和你姑姑毅然到大西北当了新型农民。从此，就改变了我的人生。</a:t>
            </a:r>
            <a:endParaRPr lang="zh-CN" altLang="zh-CN" sz="1050" b="1" dirty="0" smtClean="0">
              <a:latin typeface="Arial" pitchFamily="34" charset="0"/>
              <a:ea typeface="宋体" pitchFamily="2" charset="-122"/>
              <a:cs typeface="宋体" pitchFamily="2" charset="-122"/>
            </a:endParaRPr>
          </a:p>
        </p:txBody>
      </p:sp>
      <p:sp>
        <p:nvSpPr>
          <p:cNvPr id="5" name="矩形 4"/>
          <p:cNvSpPr/>
          <p:nvPr/>
        </p:nvSpPr>
        <p:spPr>
          <a:xfrm>
            <a:off x="571472" y="3286124"/>
            <a:ext cx="8215370" cy="1815882"/>
          </a:xfrm>
          <a:prstGeom prst="rect">
            <a:avLst/>
          </a:prstGeom>
        </p:spPr>
        <p:txBody>
          <a:bodyPr wrap="square">
            <a:spAutoFit/>
          </a:bodyPr>
          <a:lstStyle/>
          <a:p>
            <a:pPr lvl="0" indent="609600" eaLnBrk="0" fontAlgn="base" hangingPunct="0">
              <a:spcBef>
                <a:spcPct val="0"/>
              </a:spcBef>
              <a:spcAft>
                <a:spcPct val="0"/>
              </a:spcAft>
            </a:pPr>
            <a:r>
              <a:rPr lang="zh-CN" altLang="zh-CN" sz="2800" b="1" dirty="0" smtClean="0">
                <a:latin typeface="Times New Roman" pitchFamily="18" charset="0"/>
                <a:ea typeface="宋体" pitchFamily="2" charset="-122"/>
                <a:cs typeface="Times New Roman" pitchFamily="18" charset="0"/>
              </a:rPr>
              <a:t>【解说】是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瞒着奶奶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一个人，和姑姑一起去了大西北，还是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瞒着奶奶和姑姑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两个人，自己一个人去了大西北？表意不明。如果是前者，</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solidFill>
                  <a:srgbClr val="FF0000"/>
                </a:solidFill>
                <a:latin typeface="Times New Roman" pitchFamily="18" charset="0"/>
                <a:ea typeface="宋体" pitchFamily="2" charset="-122"/>
                <a:cs typeface="Times New Roman" pitchFamily="18" charset="0"/>
              </a:rPr>
              <a:t>介词</a:t>
            </a:r>
            <a:r>
              <a:rPr lang="zh-CN" altLang="en-US" sz="2800" b="1" dirty="0" smtClean="0">
                <a:latin typeface="Times New Roman" pitchFamily="18" charset="0"/>
                <a:ea typeface="宋体" pitchFamily="2" charset="-122"/>
                <a:cs typeface="Times New Roman" pitchFamily="18" charset="0"/>
              </a:rPr>
              <a:t>；如果是后者，</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solidFill>
                  <a:srgbClr val="FF0000"/>
                </a:solidFill>
                <a:latin typeface="Times New Roman" pitchFamily="18" charset="0"/>
                <a:ea typeface="宋体" pitchFamily="2" charset="-122"/>
                <a:cs typeface="Times New Roman" pitchFamily="18" charset="0"/>
              </a:rPr>
              <a:t>连词</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7224" y="5214950"/>
            <a:ext cx="7258910"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Times New Roman" pitchFamily="18" charset="0"/>
                <a:ea typeface="黑体" pitchFamily="49" charset="-122"/>
                <a:cs typeface="Times New Roman" pitchFamily="18" charset="0"/>
              </a:rPr>
              <a:t>11</a:t>
            </a:r>
            <a:r>
              <a:rPr lang="zh-CN" altLang="en-US" sz="3600" b="1" dirty="0" smtClean="0">
                <a:solidFill>
                  <a:srgbClr val="FF0000"/>
                </a:solidFill>
                <a:latin typeface="Times New Roman" pitchFamily="18" charset="0"/>
                <a:ea typeface="宋体" pitchFamily="2" charset="-122"/>
                <a:cs typeface="Times New Roman" pitchFamily="18" charset="0"/>
              </a:rPr>
              <a:t>．</a:t>
            </a:r>
            <a:r>
              <a:rPr lang="zh-CN" altLang="en-US" sz="3600" b="1" dirty="0" smtClean="0">
                <a:solidFill>
                  <a:srgbClr val="FF0000"/>
                </a:solidFill>
                <a:latin typeface="黑体" pitchFamily="49" charset="-122"/>
                <a:ea typeface="黑体" pitchFamily="49" charset="-122"/>
                <a:cs typeface="Times New Roman" pitchFamily="18" charset="0"/>
              </a:rPr>
              <a:t>逻辑重音不同造成表意不明</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500034" y="285728"/>
            <a:ext cx="7858180"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一个季度就生产了</a:t>
            </a:r>
            <a:r>
              <a:rPr lang="en-US" altLang="zh-CN" sz="2800" b="1" dirty="0" smtClean="0">
                <a:latin typeface="Times New Roman" pitchFamily="18" charset="0"/>
                <a:ea typeface="宋体" pitchFamily="2" charset="-122"/>
                <a:cs typeface="Times New Roman" pitchFamily="18" charset="0"/>
              </a:rPr>
              <a:t>500</a:t>
            </a:r>
            <a:r>
              <a:rPr lang="zh-CN" altLang="en-US" sz="2800" b="1" dirty="0" smtClean="0">
                <a:latin typeface="Times New Roman" pitchFamily="18" charset="0"/>
                <a:ea typeface="宋体" pitchFamily="2" charset="-122"/>
                <a:cs typeface="Times New Roman" pitchFamily="18" charset="0"/>
              </a:rPr>
              <a:t>台录音机。</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214282" y="1214422"/>
            <a:ext cx="878687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如把重音放在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就</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上，表示生产得少；如把重音放在</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500</a:t>
            </a:r>
            <a:r>
              <a:rPr lang="zh-CN" altLang="en-US" sz="2800" b="1" dirty="0" smtClean="0">
                <a:latin typeface="Times New Roman" pitchFamily="18" charset="0"/>
                <a:ea typeface="宋体" pitchFamily="2" charset="-122"/>
                <a:cs typeface="Times New Roman" pitchFamily="18" charset="0"/>
              </a:rPr>
              <a:t>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上，表示生产得多。</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428596" y="2428868"/>
            <a:ext cx="4750018" cy="523220"/>
          </a:xfrm>
          <a:prstGeom prst="rect">
            <a:avLst/>
          </a:prstGeom>
        </p:spPr>
        <p:txBody>
          <a:bodyPr wrap="non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你为什么打他。</a:t>
            </a:r>
            <a:endParaRPr lang="zh-CN" altLang="en-US" sz="1050" b="1" dirty="0" smtClean="0">
              <a:latin typeface="Arial" pitchFamily="34" charset="0"/>
              <a:ea typeface="宋体" pitchFamily="2" charset="-122"/>
              <a:cs typeface="宋体" pitchFamily="2" charset="-122"/>
            </a:endParaRPr>
          </a:p>
        </p:txBody>
      </p:sp>
      <p:sp>
        <p:nvSpPr>
          <p:cNvPr id="8" name="矩形 7"/>
          <p:cNvSpPr/>
          <p:nvPr/>
        </p:nvSpPr>
        <p:spPr>
          <a:xfrm>
            <a:off x="571472" y="3286124"/>
            <a:ext cx="835824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如果重音落在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上，句子的意思是不该打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，而该好好教育他。如果重音落在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上，句子的意思则为该打的是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142852"/>
            <a:ext cx="3959738" cy="584775"/>
          </a:xfrm>
          <a:prstGeom prst="rect">
            <a:avLst/>
          </a:prstGeom>
        </p:spPr>
        <p:txBody>
          <a:bodyPr wrap="none">
            <a:spAutoFit/>
          </a:bodyPr>
          <a:lstStyle/>
          <a:p>
            <a:pPr lvl="0" indent="612775" fontAlgn="base">
              <a:spcBef>
                <a:spcPct val="0"/>
              </a:spcBef>
              <a:spcAft>
                <a:spcPct val="0"/>
              </a:spcAft>
            </a:pP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五</a:t>
            </a:r>
            <a:r>
              <a:rPr lang="en-US" altLang="zh-CN"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2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表意不明小结</a:t>
            </a:r>
            <a:endParaRPr lang="zh-CN" altLang="en-US"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3" name="矩形 2"/>
          <p:cNvSpPr/>
          <p:nvPr/>
        </p:nvSpPr>
        <p:spPr>
          <a:xfrm>
            <a:off x="0" y="928670"/>
            <a:ext cx="2501006" cy="461665"/>
          </a:xfrm>
          <a:prstGeom prst="rect">
            <a:avLst/>
          </a:prstGeom>
        </p:spPr>
        <p:txBody>
          <a:bodyPr wrap="none">
            <a:spAutoFit/>
          </a:bodyPr>
          <a:lstStyle/>
          <a:p>
            <a:pPr lvl="0" indent="609600" eaLnBrk="0" fontAlgn="base" hangingPunct="0">
              <a:spcBef>
                <a:spcPct val="0"/>
              </a:spcBef>
              <a:spcAft>
                <a:spcPct val="0"/>
              </a:spcAft>
            </a:pPr>
            <a:r>
              <a:rPr lang="en-US" altLang="zh-CN" sz="2400" b="1" dirty="0" smtClean="0">
                <a:latin typeface="Times New Roman" pitchFamily="18" charset="0"/>
                <a:ea typeface="黑体" pitchFamily="49" charset="-122"/>
                <a:cs typeface="Times New Roman" pitchFamily="18" charset="0"/>
              </a:rPr>
              <a:t>1</a:t>
            </a:r>
            <a:r>
              <a:rPr lang="zh-CN" altLang="en-US" sz="2400" b="1" dirty="0" smtClean="0">
                <a:latin typeface="Arial" pitchFamily="34" charset="0"/>
                <a:ea typeface="宋体" pitchFamily="2" charset="-122"/>
                <a:cs typeface="Courier New" pitchFamily="49" charset="0"/>
              </a:rPr>
              <a:t>．</a:t>
            </a:r>
            <a:r>
              <a:rPr lang="zh-CN" altLang="en-US" sz="2400" b="1" dirty="0" smtClean="0">
                <a:latin typeface="黑体" pitchFamily="49" charset="-122"/>
                <a:ea typeface="黑体" pitchFamily="49" charset="-122"/>
                <a:cs typeface="Times New Roman" pitchFamily="18" charset="0"/>
              </a:rPr>
              <a:t>词语多义</a:t>
            </a:r>
            <a:endParaRPr lang="zh-CN" altLang="en-US" sz="1000" b="1" dirty="0" smtClean="0">
              <a:latin typeface="Arial" pitchFamily="34" charset="0"/>
              <a:ea typeface="宋体" pitchFamily="2" charset="-122"/>
              <a:cs typeface="宋体" pitchFamily="2" charset="-122"/>
            </a:endParaRPr>
          </a:p>
        </p:txBody>
      </p:sp>
      <p:sp>
        <p:nvSpPr>
          <p:cNvPr id="4" name="矩形 3"/>
          <p:cNvSpPr/>
          <p:nvPr/>
        </p:nvSpPr>
        <p:spPr>
          <a:xfrm>
            <a:off x="0" y="1428736"/>
            <a:ext cx="2501006" cy="461665"/>
          </a:xfrm>
          <a:prstGeom prst="rect">
            <a:avLst/>
          </a:prstGeom>
        </p:spPr>
        <p:txBody>
          <a:bodyPr wrap="none">
            <a:spAutoFit/>
          </a:bodyPr>
          <a:lstStyle/>
          <a:p>
            <a:pPr lvl="0" indent="6096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2</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停顿不同</a:t>
            </a:r>
            <a:endParaRPr lang="zh-CN" altLang="en-US" sz="1000" b="1" dirty="0" smtClean="0">
              <a:latin typeface="Arial" pitchFamily="34" charset="0"/>
              <a:ea typeface="宋体" pitchFamily="2" charset="-122"/>
              <a:cs typeface="宋体" pitchFamily="2" charset="-122"/>
            </a:endParaRPr>
          </a:p>
        </p:txBody>
      </p:sp>
      <p:sp>
        <p:nvSpPr>
          <p:cNvPr id="5" name="矩形 4"/>
          <p:cNvSpPr/>
          <p:nvPr/>
        </p:nvSpPr>
        <p:spPr>
          <a:xfrm>
            <a:off x="0" y="1928802"/>
            <a:ext cx="2501006" cy="461665"/>
          </a:xfrm>
          <a:prstGeom prst="rect">
            <a:avLst/>
          </a:prstGeom>
        </p:spPr>
        <p:txBody>
          <a:bodyPr wrap="none">
            <a:spAutoFit/>
          </a:bodyPr>
          <a:lstStyle/>
          <a:p>
            <a:pPr lvl="0" indent="6096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3</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指代不明</a:t>
            </a:r>
            <a:endParaRPr lang="zh-CN" altLang="en-US" sz="1000" b="1" dirty="0" smtClean="0">
              <a:latin typeface="Arial" pitchFamily="34" charset="0"/>
              <a:ea typeface="宋体" pitchFamily="2" charset="-122"/>
              <a:cs typeface="宋体" pitchFamily="2" charset="-122"/>
            </a:endParaRPr>
          </a:p>
        </p:txBody>
      </p:sp>
      <p:sp>
        <p:nvSpPr>
          <p:cNvPr id="6" name="矩形 5"/>
          <p:cNvSpPr/>
          <p:nvPr/>
        </p:nvSpPr>
        <p:spPr>
          <a:xfrm>
            <a:off x="0" y="2500306"/>
            <a:ext cx="2501006" cy="461665"/>
          </a:xfrm>
          <a:prstGeom prst="rect">
            <a:avLst/>
          </a:prstGeom>
        </p:spPr>
        <p:txBody>
          <a:bodyPr wrap="none">
            <a:spAutoFit/>
          </a:bodyPr>
          <a:lstStyle/>
          <a:p>
            <a:pPr lvl="0" indent="6096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4</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主语不明</a:t>
            </a:r>
            <a:endParaRPr lang="zh-CN" altLang="en-US" sz="1000" b="1" dirty="0" smtClean="0">
              <a:latin typeface="Arial" pitchFamily="34" charset="0"/>
              <a:ea typeface="宋体" pitchFamily="2" charset="-122"/>
              <a:cs typeface="宋体" pitchFamily="2" charset="-122"/>
            </a:endParaRPr>
          </a:p>
        </p:txBody>
      </p:sp>
      <p:sp>
        <p:nvSpPr>
          <p:cNvPr id="7" name="矩形 6"/>
          <p:cNvSpPr/>
          <p:nvPr/>
        </p:nvSpPr>
        <p:spPr>
          <a:xfrm>
            <a:off x="-142908" y="3143248"/>
            <a:ext cx="4201791" cy="461665"/>
          </a:xfrm>
          <a:prstGeom prst="rect">
            <a:avLst/>
          </a:prstGeom>
        </p:spPr>
        <p:txBody>
          <a:bodyPr wrap="none">
            <a:spAutoFit/>
          </a:bodyPr>
          <a:lstStyle/>
          <a:p>
            <a:pPr lvl="0" indent="7620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5</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动词的施受对象不明</a:t>
            </a:r>
            <a:endParaRPr lang="zh-CN" altLang="en-US" sz="1000" b="1" dirty="0" smtClean="0">
              <a:latin typeface="Arial" pitchFamily="34" charset="0"/>
              <a:ea typeface="宋体" pitchFamily="2" charset="-122"/>
              <a:cs typeface="宋体" pitchFamily="2" charset="-122"/>
            </a:endParaRPr>
          </a:p>
        </p:txBody>
      </p:sp>
      <p:sp>
        <p:nvSpPr>
          <p:cNvPr id="8" name="矩形 7"/>
          <p:cNvSpPr/>
          <p:nvPr/>
        </p:nvSpPr>
        <p:spPr>
          <a:xfrm>
            <a:off x="-214346" y="3786190"/>
            <a:ext cx="4201791" cy="461665"/>
          </a:xfrm>
          <a:prstGeom prst="rect">
            <a:avLst/>
          </a:prstGeom>
        </p:spPr>
        <p:txBody>
          <a:bodyPr wrap="none">
            <a:spAutoFit/>
          </a:bodyPr>
          <a:lstStyle/>
          <a:p>
            <a:pPr lvl="0" indent="7620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6</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动词的支配范围不明</a:t>
            </a:r>
            <a:endParaRPr lang="zh-CN" altLang="en-US" sz="1000" b="1" dirty="0" smtClean="0">
              <a:latin typeface="Arial" pitchFamily="34" charset="0"/>
              <a:ea typeface="宋体" pitchFamily="2" charset="-122"/>
              <a:cs typeface="宋体" pitchFamily="2" charset="-122"/>
            </a:endParaRPr>
          </a:p>
        </p:txBody>
      </p:sp>
      <p:sp>
        <p:nvSpPr>
          <p:cNvPr id="9" name="矩形 8"/>
          <p:cNvSpPr/>
          <p:nvPr/>
        </p:nvSpPr>
        <p:spPr>
          <a:xfrm>
            <a:off x="-142908" y="4500570"/>
            <a:ext cx="7715304" cy="461665"/>
          </a:xfrm>
          <a:prstGeom prst="rect">
            <a:avLst/>
          </a:prstGeom>
        </p:spPr>
        <p:txBody>
          <a:bodyPr wrap="square">
            <a:spAutoFit/>
          </a:bodyPr>
          <a:lstStyle/>
          <a:p>
            <a:pPr lvl="0" indent="609600" eaLnBrk="0" fontAlgn="base" hangingPunct="0">
              <a:spcBef>
                <a:spcPct val="0"/>
              </a:spcBef>
              <a:spcAft>
                <a:spcPct val="0"/>
              </a:spcAft>
            </a:pPr>
            <a:r>
              <a:rPr lang="en-US" altLang="zh-CN" sz="2400" b="1" dirty="0" smtClean="0">
                <a:latin typeface="Times New Roman" pitchFamily="18" charset="0"/>
                <a:ea typeface="黑体" pitchFamily="49" charset="-122"/>
                <a:cs typeface="Times New Roman" pitchFamily="18" charset="0"/>
              </a:rPr>
              <a:t>7</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定语、状语修饰</a:t>
            </a:r>
            <a:r>
              <a:rPr lang="en-US" altLang="zh-CN" sz="2400" b="1" dirty="0" smtClean="0">
                <a:latin typeface="Times New Roman" pitchFamily="18" charset="0"/>
                <a:ea typeface="黑体" pitchFamily="49"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限制</a:t>
            </a:r>
            <a:r>
              <a:rPr lang="en-US" altLang="zh-CN" sz="2400" b="1" dirty="0" smtClean="0">
                <a:latin typeface="Times New Roman" pitchFamily="18" charset="0"/>
                <a:ea typeface="黑体" pitchFamily="49"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的对象、范围不明</a:t>
            </a:r>
            <a:endParaRPr lang="zh-CN" altLang="en-US" sz="1000" b="1" dirty="0" smtClean="0">
              <a:latin typeface="Arial" pitchFamily="34" charset="0"/>
              <a:ea typeface="宋体" pitchFamily="2" charset="-122"/>
              <a:cs typeface="宋体" pitchFamily="2" charset="-122"/>
            </a:endParaRPr>
          </a:p>
        </p:txBody>
      </p:sp>
      <p:sp>
        <p:nvSpPr>
          <p:cNvPr id="10" name="矩形 9"/>
          <p:cNvSpPr/>
          <p:nvPr/>
        </p:nvSpPr>
        <p:spPr>
          <a:xfrm>
            <a:off x="-357222" y="5143512"/>
            <a:ext cx="5335115" cy="461665"/>
          </a:xfrm>
          <a:prstGeom prst="rect">
            <a:avLst/>
          </a:prstGeom>
        </p:spPr>
        <p:txBody>
          <a:bodyPr wrap="none">
            <a:spAutoFit/>
          </a:bodyPr>
          <a:lstStyle/>
          <a:p>
            <a:pPr lvl="0" indent="7620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8</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中心词的修饰</a:t>
            </a:r>
            <a:r>
              <a:rPr lang="en-US" altLang="zh-CN" sz="2400" b="1" dirty="0" smtClean="0">
                <a:latin typeface="Times New Roman" pitchFamily="18" charset="0"/>
                <a:ea typeface="黑体" pitchFamily="49"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限制</a:t>
            </a:r>
            <a:r>
              <a:rPr lang="en-US" altLang="zh-CN" sz="2400" b="1" dirty="0" smtClean="0">
                <a:latin typeface="Times New Roman" pitchFamily="18" charset="0"/>
                <a:ea typeface="黑体" pitchFamily="49"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成分不明</a:t>
            </a:r>
            <a:endParaRPr lang="zh-CN" altLang="en-US" sz="1000" b="1" dirty="0" smtClean="0">
              <a:latin typeface="Arial" pitchFamily="34" charset="0"/>
              <a:ea typeface="宋体" pitchFamily="2" charset="-122"/>
              <a:cs typeface="宋体" pitchFamily="2" charset="-122"/>
            </a:endParaRPr>
          </a:p>
        </p:txBody>
      </p:sp>
      <p:sp>
        <p:nvSpPr>
          <p:cNvPr id="11" name="矩形 10"/>
          <p:cNvSpPr/>
          <p:nvPr/>
        </p:nvSpPr>
        <p:spPr>
          <a:xfrm>
            <a:off x="-214346" y="5715016"/>
            <a:ext cx="4047903" cy="461665"/>
          </a:xfrm>
          <a:prstGeom prst="rect">
            <a:avLst/>
          </a:prstGeom>
        </p:spPr>
        <p:txBody>
          <a:bodyPr wrap="square">
            <a:spAutoFit/>
          </a:bodyPr>
          <a:lstStyle/>
          <a:p>
            <a:pPr lvl="0" indent="609600" eaLnBrk="0" fontAlgn="base" hangingPunct="0">
              <a:spcBef>
                <a:spcPct val="0"/>
              </a:spcBef>
              <a:spcAft>
                <a:spcPct val="0"/>
              </a:spcAft>
            </a:pPr>
            <a:r>
              <a:rPr lang="en-US" altLang="zh-CN" sz="2400" b="1" dirty="0" smtClean="0">
                <a:latin typeface="Times New Roman" pitchFamily="18" charset="0"/>
                <a:ea typeface="黑体" pitchFamily="49" charset="-122"/>
                <a:cs typeface="Times New Roman" pitchFamily="18" charset="0"/>
              </a:rPr>
              <a:t>9</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介词的管辖范围不明</a:t>
            </a:r>
            <a:endParaRPr lang="zh-CN" altLang="en-US" sz="1000" b="1" dirty="0" smtClean="0">
              <a:latin typeface="Arial" pitchFamily="34" charset="0"/>
              <a:ea typeface="宋体" pitchFamily="2" charset="-122"/>
              <a:cs typeface="宋体" pitchFamily="2" charset="-122"/>
            </a:endParaRPr>
          </a:p>
        </p:txBody>
      </p:sp>
      <p:sp>
        <p:nvSpPr>
          <p:cNvPr id="12" name="矩形 11"/>
          <p:cNvSpPr/>
          <p:nvPr/>
        </p:nvSpPr>
        <p:spPr>
          <a:xfrm>
            <a:off x="3428992" y="928670"/>
            <a:ext cx="3427541" cy="461665"/>
          </a:xfrm>
          <a:prstGeom prst="rect">
            <a:avLst/>
          </a:prstGeom>
        </p:spPr>
        <p:txBody>
          <a:bodyPr wrap="none">
            <a:spAutoFit/>
          </a:bodyPr>
          <a:lstStyle/>
          <a:p>
            <a:pPr lvl="0" indent="7620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10</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词性兼类不明</a:t>
            </a:r>
            <a:endParaRPr lang="zh-CN" altLang="en-US" sz="1000" b="1" dirty="0" smtClean="0">
              <a:latin typeface="Arial" pitchFamily="34" charset="0"/>
              <a:ea typeface="宋体" pitchFamily="2" charset="-122"/>
              <a:cs typeface="宋体" pitchFamily="2" charset="-122"/>
            </a:endParaRPr>
          </a:p>
        </p:txBody>
      </p:sp>
      <p:sp>
        <p:nvSpPr>
          <p:cNvPr id="13" name="矩形 12"/>
          <p:cNvSpPr/>
          <p:nvPr/>
        </p:nvSpPr>
        <p:spPr>
          <a:xfrm>
            <a:off x="3643306" y="1643050"/>
            <a:ext cx="5112938" cy="461665"/>
          </a:xfrm>
          <a:prstGeom prst="rect">
            <a:avLst/>
          </a:prstGeom>
        </p:spPr>
        <p:txBody>
          <a:bodyPr wrap="none">
            <a:spAutoFit/>
          </a:bodyPr>
          <a:lstStyle/>
          <a:p>
            <a:pPr lvl="0" indent="609600" fontAlgn="base">
              <a:spcBef>
                <a:spcPct val="0"/>
              </a:spcBef>
              <a:spcAft>
                <a:spcPct val="0"/>
              </a:spcAft>
            </a:pPr>
            <a:r>
              <a:rPr lang="en-US" altLang="zh-CN" sz="2400" b="1" dirty="0" smtClean="0">
                <a:latin typeface="Times New Roman" pitchFamily="18" charset="0"/>
                <a:ea typeface="黑体" pitchFamily="49" charset="-122"/>
                <a:cs typeface="Times New Roman" pitchFamily="18" charset="0"/>
              </a:rPr>
              <a:t>11</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黑体" pitchFamily="49" charset="-122"/>
                <a:ea typeface="黑体" pitchFamily="49" charset="-122"/>
                <a:cs typeface="Times New Roman" pitchFamily="18" charset="0"/>
              </a:rPr>
              <a:t>逻辑重音不同造成表意不明</a:t>
            </a:r>
            <a:endParaRPr lang="zh-CN" altLang="en-US" sz="1000" b="1"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285720" y="2979226"/>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0" y="142852"/>
            <a:ext cx="2847254" cy="523220"/>
          </a:xfrm>
          <a:prstGeom prst="rect">
            <a:avLst/>
          </a:prstGeom>
        </p:spPr>
        <p:txBody>
          <a:bodyPr wrap="none">
            <a:spAutoFit/>
          </a:bodyPr>
          <a:lstStyle/>
          <a:p>
            <a:pPr lvl="0" indent="612775" fontAlgn="base">
              <a:spcBef>
                <a:spcPct val="0"/>
              </a:spcBef>
              <a:spcAft>
                <a:spcPct val="0"/>
              </a:spcAft>
            </a:pP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六</a:t>
            </a: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不合逻辑</a:t>
            </a:r>
            <a:endParaRPr lang="zh-CN" altLang="en-US" sz="1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5" name="矩形 4"/>
          <p:cNvSpPr/>
          <p:nvPr/>
        </p:nvSpPr>
        <p:spPr>
          <a:xfrm>
            <a:off x="428596" y="642918"/>
            <a:ext cx="8501122" cy="954107"/>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solidFill>
                  <a:srgbClr val="00B0F0"/>
                </a:solidFill>
                <a:latin typeface="Times New Roman" pitchFamily="18" charset="0"/>
                <a:ea typeface="宋体" pitchFamily="2" charset="-122"/>
                <a:cs typeface="Times New Roman" pitchFamily="18" charset="0"/>
              </a:rPr>
              <a:t>指的是句子的意思违背了思维的规律，在事理上讲不通。</a:t>
            </a:r>
            <a:endParaRPr lang="zh-CN" altLang="en-US" sz="1050" b="1" dirty="0" smtClean="0">
              <a:solidFill>
                <a:srgbClr val="00B0F0"/>
              </a:solidFill>
              <a:latin typeface="Arial" pitchFamily="34" charset="0"/>
              <a:ea typeface="宋体" pitchFamily="2" charset="-122"/>
              <a:cs typeface="宋体" pitchFamily="2" charset="-122"/>
            </a:endParaRPr>
          </a:p>
        </p:txBody>
      </p:sp>
      <p:sp>
        <p:nvSpPr>
          <p:cNvPr id="6" name="矩形 5"/>
          <p:cNvSpPr/>
          <p:nvPr/>
        </p:nvSpPr>
        <p:spPr>
          <a:xfrm>
            <a:off x="2500298" y="6273225"/>
            <a:ext cx="2852063"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solidFill>
                  <a:srgbClr val="FF0000"/>
                </a:solidFill>
                <a:latin typeface="Arial" pitchFamily="34" charset="0"/>
                <a:ea typeface="黑体" pitchFamily="49" charset="-122"/>
                <a:cs typeface="Times New Roman" pitchFamily="18" charset="0"/>
              </a:rPr>
              <a:t>⒈</a:t>
            </a:r>
            <a:r>
              <a:rPr lang="zh-CN" altLang="en-US" sz="3200" b="1" dirty="0" smtClean="0">
                <a:solidFill>
                  <a:srgbClr val="FF0000"/>
                </a:solidFill>
                <a:latin typeface="黑体" pitchFamily="49" charset="-122"/>
                <a:ea typeface="黑体" pitchFamily="49" charset="-122"/>
                <a:cs typeface="Times New Roman" pitchFamily="18" charset="0"/>
              </a:rPr>
              <a:t>自相矛盾</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7" name="矩形 6"/>
          <p:cNvSpPr/>
          <p:nvPr/>
        </p:nvSpPr>
        <p:spPr>
          <a:xfrm>
            <a:off x="357158" y="1571612"/>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由北京人民艺术剧院复排的大型历史话剧</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蔡文姬</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定于</a:t>
            </a:r>
            <a:r>
              <a:rPr lang="en-US" altLang="zh-CN" sz="2800" b="1" dirty="0" smtClean="0">
                <a:latin typeface="Times New Roman" pitchFamily="18" charset="0"/>
                <a:ea typeface="宋体" pitchFamily="2" charset="-122"/>
                <a:cs typeface="Times New Roman" pitchFamily="18" charset="0"/>
              </a:rPr>
              <a:t>5</a:t>
            </a:r>
            <a:r>
              <a:rPr lang="zh-CN" altLang="en-US" sz="2800" b="1" dirty="0" smtClean="0">
                <a:latin typeface="Times New Roman" pitchFamily="18" charset="0"/>
                <a:ea typeface="宋体" pitchFamily="2" charset="-122"/>
                <a:cs typeface="Times New Roman" pitchFamily="18" charset="0"/>
              </a:rPr>
              <a:t>月</a:t>
            </a:r>
            <a:r>
              <a:rPr lang="en-US" altLang="zh-CN" sz="2800" b="1" dirty="0" smtClean="0">
                <a:latin typeface="Times New Roman" pitchFamily="18" charset="0"/>
                <a:ea typeface="宋体" pitchFamily="2" charset="-122"/>
                <a:cs typeface="Times New Roman" pitchFamily="18" charset="0"/>
              </a:rPr>
              <a:t>1</a:t>
            </a:r>
            <a:r>
              <a:rPr lang="zh-CN" altLang="en-US" sz="2800" b="1" dirty="0" smtClean="0">
                <a:latin typeface="Times New Roman" pitchFamily="18" charset="0"/>
                <a:ea typeface="宋体" pitchFamily="2" charset="-122"/>
                <a:cs typeface="Times New Roman" pitchFamily="18" charset="0"/>
              </a:rPr>
              <a:t>日在首都剧场上演，日前正在紧张的排练之中。</a:t>
            </a:r>
            <a:endParaRPr lang="zh-CN" altLang="en-US" sz="1050" b="1" dirty="0" smtClean="0">
              <a:latin typeface="Arial" pitchFamily="34" charset="0"/>
              <a:ea typeface="宋体" pitchFamily="2" charset="-122"/>
              <a:cs typeface="宋体" pitchFamily="2" charset="-122"/>
            </a:endParaRPr>
          </a:p>
        </p:txBody>
      </p:sp>
      <p:sp>
        <p:nvSpPr>
          <p:cNvPr id="8" name="矩形 7"/>
          <p:cNvSpPr/>
          <p:nvPr/>
        </p:nvSpPr>
        <p:spPr>
          <a:xfrm>
            <a:off x="0" y="2928934"/>
            <a:ext cx="914406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日前</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几天前</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正在</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现在</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时态上相互冲突。</a:t>
            </a:r>
            <a:endParaRPr lang="zh-CN" altLang="en-US" sz="1050" b="1" dirty="0" smtClean="0">
              <a:latin typeface="Arial" pitchFamily="34" charset="0"/>
              <a:ea typeface="宋体" pitchFamily="2" charset="-122"/>
              <a:cs typeface="宋体" pitchFamily="2" charset="-122"/>
            </a:endParaRPr>
          </a:p>
        </p:txBody>
      </p:sp>
      <p:sp>
        <p:nvSpPr>
          <p:cNvPr id="9" name="矩形 8"/>
          <p:cNvSpPr/>
          <p:nvPr/>
        </p:nvSpPr>
        <p:spPr>
          <a:xfrm>
            <a:off x="214282" y="3929066"/>
            <a:ext cx="864399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近日国际黄金价格再次出现波动，截至上周末，国际黄金市场的价格上涨最高点已达</a:t>
            </a:r>
            <a:r>
              <a:rPr lang="en-US" altLang="zh-CN" sz="2800" b="1" dirty="0" smtClean="0">
                <a:latin typeface="Times New Roman" pitchFamily="18" charset="0"/>
                <a:ea typeface="宋体" pitchFamily="2" charset="-122"/>
                <a:cs typeface="Times New Roman" pitchFamily="18" charset="0"/>
              </a:rPr>
              <a:t>290</a:t>
            </a:r>
            <a:r>
              <a:rPr lang="zh-CN" altLang="en-US" sz="2800" b="1" dirty="0" smtClean="0">
                <a:latin typeface="Times New Roman" pitchFamily="18" charset="0"/>
                <a:ea typeface="宋体" pitchFamily="2" charset="-122"/>
                <a:cs typeface="Times New Roman" pitchFamily="18" charset="0"/>
              </a:rPr>
              <a:t>美元以上。</a:t>
            </a:r>
            <a:endParaRPr lang="zh-CN" altLang="en-US" sz="1050" b="1" dirty="0" smtClean="0">
              <a:latin typeface="Arial" pitchFamily="34" charset="0"/>
              <a:ea typeface="宋体" pitchFamily="2" charset="-122"/>
              <a:cs typeface="宋体" pitchFamily="2" charset="-122"/>
            </a:endParaRPr>
          </a:p>
        </p:txBody>
      </p:sp>
      <p:sp>
        <p:nvSpPr>
          <p:cNvPr id="10" name="矩形 9"/>
          <p:cNvSpPr/>
          <p:nvPr/>
        </p:nvSpPr>
        <p:spPr>
          <a:xfrm>
            <a:off x="428596" y="5286388"/>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已达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后应用确数，而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是约数，指不实上限。可把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去掉。</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14546" y="5715016"/>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49" charset="-122"/>
                <a:cs typeface="Times New Roman" pitchFamily="18" charset="0"/>
              </a:rPr>
              <a:t>⒉</a:t>
            </a:r>
            <a:r>
              <a:rPr lang="zh-CN" altLang="en-US" sz="3600" b="1" dirty="0" smtClean="0">
                <a:solidFill>
                  <a:srgbClr val="FF0000"/>
                </a:solidFill>
                <a:latin typeface="黑体" pitchFamily="49" charset="-122"/>
                <a:ea typeface="黑体" pitchFamily="49" charset="-122"/>
                <a:cs typeface="Times New Roman" pitchFamily="18" charset="0"/>
              </a:rPr>
              <a:t>并列不当</a:t>
            </a:r>
            <a:endParaRPr lang="zh-CN" altLang="en-US" sz="12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500034" y="285728"/>
            <a:ext cx="835824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今天来开会的有数学家、文学家、史学家和高校教师。</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642910" y="1428736"/>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高校教师</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与数学家、文学家、史学家概念有交叉的地方，不能并列。</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571472" y="2571744"/>
            <a:ext cx="814393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在缓缓流逝的时间长河中，总有一些记忆像卵石般沉淀下来，改变着人生轨迹，压迫着人们的心灵。</a:t>
            </a:r>
            <a:endParaRPr lang="zh-CN" altLang="en-US" sz="1050" b="1" dirty="0" smtClean="0">
              <a:latin typeface="Arial" pitchFamily="34" charset="0"/>
              <a:ea typeface="宋体" pitchFamily="2" charset="-122"/>
              <a:cs typeface="宋体" pitchFamily="2" charset="-122"/>
            </a:endParaRPr>
          </a:p>
        </p:txBody>
      </p:sp>
      <p:sp>
        <p:nvSpPr>
          <p:cNvPr id="8" name="矩形 7"/>
          <p:cNvSpPr/>
          <p:nvPr/>
        </p:nvSpPr>
        <p:spPr>
          <a:xfrm>
            <a:off x="642910" y="4143380"/>
            <a:ext cx="8215370"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压迫着人们的心灵</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是心灵的感受，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改变着人生轨迹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是通过理性的认识后产生的结果。两句的语序应该对调过来。</a:t>
            </a:r>
            <a:endParaRPr lang="zh-CN" altLang="en-US" sz="200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472" y="785794"/>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这本书出版了好几年了，所以作者最近作了较大的修改。</a:t>
            </a:r>
            <a:endParaRPr lang="zh-CN" altLang="en-US" sz="1050" b="1" dirty="0" smtClean="0">
              <a:latin typeface="Arial" pitchFamily="34" charset="0"/>
              <a:ea typeface="宋体" pitchFamily="2" charset="-122"/>
              <a:cs typeface="宋体" pitchFamily="2" charset="-122"/>
            </a:endParaRPr>
          </a:p>
        </p:txBody>
      </p:sp>
      <p:sp>
        <p:nvSpPr>
          <p:cNvPr id="5" name="矩形 4"/>
          <p:cNvSpPr/>
          <p:nvPr/>
        </p:nvSpPr>
        <p:spPr>
          <a:xfrm>
            <a:off x="642910" y="2500306"/>
            <a:ext cx="800105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书出版了好几年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作修改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没有必然的因果联系。应把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去掉，表示前后句分别叙述某件事。</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1214414" y="4714884"/>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49" charset="-122"/>
                <a:cs typeface="Times New Roman" pitchFamily="18" charset="0"/>
              </a:rPr>
              <a:t>⒊</a:t>
            </a:r>
            <a:r>
              <a:rPr lang="zh-CN" altLang="en-US" sz="3600" b="1" dirty="0" smtClean="0">
                <a:solidFill>
                  <a:srgbClr val="FF0000"/>
                </a:solidFill>
                <a:latin typeface="黑体" pitchFamily="49" charset="-122"/>
                <a:ea typeface="黑体" pitchFamily="49" charset="-122"/>
                <a:cs typeface="Times New Roman" pitchFamily="18" charset="0"/>
              </a:rPr>
              <a:t>强加因果</a:t>
            </a:r>
            <a:endParaRPr lang="zh-CN" altLang="en-US" sz="1200" b="1" dirty="0" smtClean="0">
              <a:solidFill>
                <a:srgbClr val="FF0000"/>
              </a:solidFill>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7422" y="5786454"/>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2" charset="-122"/>
                <a:cs typeface="Times New Roman" pitchFamily="18" charset="0"/>
              </a:rPr>
              <a:t>⒋</a:t>
            </a:r>
            <a:r>
              <a:rPr lang="zh-CN" altLang="en-US" sz="3600" b="1" dirty="0" smtClean="0">
                <a:solidFill>
                  <a:srgbClr val="FF0000"/>
                </a:solidFill>
                <a:latin typeface="Times New Roman" pitchFamily="18" charset="0"/>
                <a:ea typeface="黑体" pitchFamily="2" charset="-122"/>
                <a:cs typeface="Times New Roman" pitchFamily="18" charset="0"/>
              </a:rPr>
              <a:t>主客颠倒</a:t>
            </a:r>
            <a:endParaRPr lang="zh-CN" altLang="en-US" sz="1600" b="1" dirty="0" smtClean="0">
              <a:solidFill>
                <a:srgbClr val="FF0000"/>
              </a:solidFill>
              <a:latin typeface="Arial" pitchFamily="34" charset="0"/>
              <a:ea typeface="宋体" pitchFamily="2" charset="-122"/>
            </a:endParaRPr>
          </a:p>
        </p:txBody>
      </p:sp>
      <p:sp>
        <p:nvSpPr>
          <p:cNvPr id="5" name="矩形 4"/>
          <p:cNvSpPr/>
          <p:nvPr/>
        </p:nvSpPr>
        <p:spPr>
          <a:xfrm>
            <a:off x="642910" y="214290"/>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爱迪生这个名字，对我们青年学生是不陌生的。</a:t>
            </a:r>
            <a:endParaRPr lang="zh-CN" altLang="en-US" sz="1200" b="1" dirty="0" smtClean="0">
              <a:latin typeface="Arial" pitchFamily="34" charset="0"/>
              <a:ea typeface="宋体" pitchFamily="2" charset="-122"/>
            </a:endParaRPr>
          </a:p>
        </p:txBody>
      </p:sp>
      <p:sp>
        <p:nvSpPr>
          <p:cNvPr id="6" name="矩形 5"/>
          <p:cNvSpPr/>
          <p:nvPr/>
        </p:nvSpPr>
        <p:spPr>
          <a:xfrm>
            <a:off x="642910" y="1428736"/>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不合逻辑，应改为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我们青年学生对爱迪生这个名字是不陌生的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7" name="矩形 6"/>
          <p:cNvSpPr/>
          <p:nvPr/>
        </p:nvSpPr>
        <p:spPr>
          <a:xfrm>
            <a:off x="642910" y="2643182"/>
            <a:ext cx="785818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他平时不爱学习，书报与他接触的机会是极少的。</a:t>
            </a:r>
            <a:endParaRPr lang="zh-CN" altLang="en-US" sz="1200" b="1" dirty="0" smtClean="0">
              <a:latin typeface="Arial" pitchFamily="34" charset="0"/>
              <a:ea typeface="宋体" pitchFamily="2" charset="-122"/>
            </a:endParaRPr>
          </a:p>
        </p:txBody>
      </p:sp>
      <p:sp>
        <p:nvSpPr>
          <p:cNvPr id="8" name="矩形 7"/>
          <p:cNvSpPr/>
          <p:nvPr/>
        </p:nvSpPr>
        <p:spPr>
          <a:xfrm>
            <a:off x="571472" y="3786190"/>
            <a:ext cx="8001056"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书报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是无生命的，不能成为做出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接触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这个动作的主体，主体应该是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。本句应该改为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他平时不爱学习，与书报接触的机会是极少的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357430"/>
            <a:ext cx="8215370" cy="1815882"/>
          </a:xfrm>
          <a:prstGeom prst="rect">
            <a:avLst/>
          </a:prstGeom>
          <a:noFill/>
        </p:spPr>
        <p:txBody>
          <a:bodyPr wrap="square" rtlCol="0">
            <a:spAutoFit/>
          </a:bodyPr>
          <a:lstStyle/>
          <a:p>
            <a:r>
              <a:rPr lang="zh-CN" altLang="zh-CN" sz="2800" b="1" dirty="0" smtClean="0"/>
              <a:t>【解说】这个复句的主语都是</a:t>
            </a:r>
            <a:r>
              <a:rPr lang="en-US" altLang="zh-CN" sz="2800" b="1" dirty="0" smtClean="0"/>
              <a:t>“</a:t>
            </a:r>
            <a:r>
              <a:rPr lang="zh-CN" altLang="zh-CN" sz="2800" b="1" dirty="0" smtClean="0"/>
              <a:t>他</a:t>
            </a:r>
            <a:r>
              <a:rPr lang="en-US" altLang="zh-CN" sz="2800" b="1" dirty="0" smtClean="0"/>
              <a:t>”</a:t>
            </a:r>
            <a:r>
              <a:rPr lang="zh-CN" altLang="zh-CN" sz="2800" b="1" dirty="0" smtClean="0"/>
              <a:t>，</a:t>
            </a:r>
            <a:r>
              <a:rPr lang="en-US" altLang="zh-CN" sz="2800" b="1" dirty="0" smtClean="0"/>
              <a:t>“</a:t>
            </a:r>
            <a:r>
              <a:rPr lang="zh-CN" altLang="zh-CN" sz="2800" b="1" dirty="0" smtClean="0"/>
              <a:t>他</a:t>
            </a:r>
            <a:r>
              <a:rPr lang="en-US" altLang="zh-CN" sz="2800" b="1" dirty="0" smtClean="0"/>
              <a:t>”</a:t>
            </a:r>
            <a:r>
              <a:rPr lang="zh-CN" altLang="zh-CN" sz="2800" b="1" dirty="0" smtClean="0"/>
              <a:t>宜放在</a:t>
            </a:r>
            <a:r>
              <a:rPr lang="en-US" altLang="zh-CN" sz="2800" b="1" dirty="0" smtClean="0"/>
              <a:t>“</a:t>
            </a:r>
            <a:r>
              <a:rPr lang="zh-CN" altLang="zh-CN" sz="2800" b="1" dirty="0" smtClean="0"/>
              <a:t>不但</a:t>
            </a:r>
            <a:r>
              <a:rPr lang="en-US" altLang="zh-CN" sz="2800" b="1" dirty="0" smtClean="0"/>
              <a:t>”</a:t>
            </a:r>
            <a:r>
              <a:rPr lang="zh-CN" altLang="zh-CN" sz="2800" b="1" dirty="0" smtClean="0"/>
              <a:t>的前面。这句正确的表达是</a:t>
            </a:r>
            <a:r>
              <a:rPr lang="en-US" altLang="zh-CN" sz="2800" b="1" dirty="0" smtClean="0"/>
              <a:t>“</a:t>
            </a:r>
            <a:r>
              <a:rPr lang="zh-CN" altLang="zh-CN" sz="2800" b="1" dirty="0" smtClean="0"/>
              <a:t>他不但喜欢京剧脸谱，而且喜欢京剧的各种服饰</a:t>
            </a:r>
            <a:r>
              <a:rPr lang="en-US" altLang="zh-CN" sz="2800" b="1" dirty="0" smtClean="0"/>
              <a:t>”</a:t>
            </a:r>
            <a:r>
              <a:rPr lang="zh-CN" altLang="zh-CN" sz="2800" b="1" dirty="0" smtClean="0"/>
              <a:t>。</a:t>
            </a:r>
          </a:p>
          <a:p>
            <a:endParaRPr lang="zh-CN" altLang="en-US" sz="2800" b="1" dirty="0"/>
          </a:p>
        </p:txBody>
      </p:sp>
      <p:sp>
        <p:nvSpPr>
          <p:cNvPr id="4" name="矩形 3"/>
          <p:cNvSpPr/>
          <p:nvPr/>
        </p:nvSpPr>
        <p:spPr>
          <a:xfrm>
            <a:off x="571472" y="785794"/>
            <a:ext cx="7286676" cy="1077218"/>
          </a:xfrm>
          <a:prstGeom prst="rect">
            <a:avLst/>
          </a:prstGeom>
        </p:spPr>
        <p:txBody>
          <a:bodyPr wrap="square">
            <a:spAutoFit/>
          </a:bodyPr>
          <a:lstStyle/>
          <a:p>
            <a:r>
              <a:rPr lang="zh-CN" altLang="zh-CN" sz="3600" b="1" dirty="0" smtClean="0"/>
              <a:t>【例句】</a:t>
            </a:r>
            <a:r>
              <a:rPr lang="zh-CN" altLang="zh-CN" sz="2800" b="1" dirty="0" smtClean="0"/>
              <a:t>不但他喜欢京剧脸谱，而且喜欢京剧的各种服饰。</a:t>
            </a:r>
          </a:p>
        </p:txBody>
      </p:sp>
      <p:sp>
        <p:nvSpPr>
          <p:cNvPr id="5" name="矩形 4"/>
          <p:cNvSpPr/>
          <p:nvPr/>
        </p:nvSpPr>
        <p:spPr>
          <a:xfrm>
            <a:off x="428596" y="4714884"/>
            <a:ext cx="8358246" cy="1384995"/>
          </a:xfrm>
          <a:prstGeom prst="rect">
            <a:avLst/>
          </a:prstGeom>
        </p:spPr>
        <p:txBody>
          <a:bodyPr wrap="square">
            <a:spAutoFit/>
          </a:bodyPr>
          <a:lstStyle/>
          <a:p>
            <a:r>
              <a:rPr lang="zh-CN" altLang="zh-CN" sz="2800" b="1" dirty="0" smtClean="0"/>
              <a:t>说明：复句中两个分句共用</a:t>
            </a:r>
            <a:r>
              <a:rPr lang="zh-CN" altLang="zh-CN" sz="2800" b="1" dirty="0" smtClean="0">
                <a:solidFill>
                  <a:srgbClr val="FF0000"/>
                </a:solidFill>
              </a:rPr>
              <a:t>同一主语</a:t>
            </a:r>
            <a:r>
              <a:rPr lang="zh-CN" altLang="zh-CN" sz="2800" b="1" dirty="0" smtClean="0"/>
              <a:t>时，</a:t>
            </a:r>
            <a:r>
              <a:rPr lang="zh-CN" altLang="zh-CN" sz="2800" b="1" dirty="0" smtClean="0">
                <a:solidFill>
                  <a:srgbClr val="FF0000"/>
                </a:solidFill>
              </a:rPr>
              <a:t>关联词语</a:t>
            </a:r>
            <a:r>
              <a:rPr lang="zh-CN" altLang="zh-CN" sz="2800" b="1" dirty="0" smtClean="0"/>
              <a:t>一般放在</a:t>
            </a:r>
            <a:r>
              <a:rPr lang="zh-CN" altLang="zh-CN" sz="2800" b="1" dirty="0" smtClean="0">
                <a:solidFill>
                  <a:srgbClr val="FF0000"/>
                </a:solidFill>
              </a:rPr>
              <a:t>主语后边</a:t>
            </a:r>
            <a:r>
              <a:rPr lang="zh-CN" altLang="zh-CN" sz="2800" b="1" dirty="0" smtClean="0"/>
              <a:t>；主语不同时，关联词语应在主语前边。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1670" y="5643578"/>
            <a:ext cx="3108543"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2" charset="-122"/>
                <a:cs typeface="Times New Roman" pitchFamily="18" charset="0"/>
              </a:rPr>
              <a:t>⒌</a:t>
            </a:r>
            <a:r>
              <a:rPr lang="zh-CN" altLang="en-US" sz="3600" b="1" dirty="0" smtClean="0">
                <a:solidFill>
                  <a:srgbClr val="FF0000"/>
                </a:solidFill>
                <a:latin typeface="Times New Roman" pitchFamily="18" charset="0"/>
                <a:ea typeface="黑体" pitchFamily="2" charset="-122"/>
                <a:cs typeface="Times New Roman" pitchFamily="18" charset="0"/>
              </a:rPr>
              <a:t>否定不当</a:t>
            </a:r>
            <a:endParaRPr lang="zh-CN" altLang="en-US" sz="1600" b="1" dirty="0" smtClean="0">
              <a:solidFill>
                <a:srgbClr val="FF0000"/>
              </a:solidFill>
              <a:latin typeface="Arial" pitchFamily="34" charset="0"/>
              <a:ea typeface="宋体" pitchFamily="2" charset="-122"/>
            </a:endParaRPr>
          </a:p>
        </p:txBody>
      </p:sp>
      <p:sp>
        <p:nvSpPr>
          <p:cNvPr id="5" name="矩形 4"/>
          <p:cNvSpPr/>
          <p:nvPr/>
        </p:nvSpPr>
        <p:spPr>
          <a:xfrm>
            <a:off x="285720" y="214290"/>
            <a:ext cx="8858280"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小张不听大家的忠告，就难免不犯错误。</a:t>
            </a:r>
            <a:endParaRPr lang="zh-CN" altLang="en-US" sz="1200" b="1" dirty="0" smtClean="0">
              <a:latin typeface="Arial" pitchFamily="34" charset="0"/>
              <a:ea typeface="宋体" pitchFamily="2" charset="-122"/>
            </a:endParaRPr>
          </a:p>
        </p:txBody>
      </p:sp>
      <p:sp>
        <p:nvSpPr>
          <p:cNvPr id="6" name="矩形 5"/>
          <p:cNvSpPr/>
          <p:nvPr/>
        </p:nvSpPr>
        <p:spPr>
          <a:xfrm>
            <a:off x="500034" y="857232"/>
            <a:ext cx="814393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难免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是不容易避免的意思，后面再加个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字，就变成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能避免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的意思，把原意正好表达反了。</a:t>
            </a:r>
            <a:endParaRPr lang="zh-CN" altLang="en-US" sz="1200" b="1" dirty="0" smtClean="0">
              <a:latin typeface="Arial" pitchFamily="34" charset="0"/>
              <a:ea typeface="宋体" pitchFamily="2" charset="-122"/>
            </a:endParaRPr>
          </a:p>
        </p:txBody>
      </p:sp>
      <p:sp>
        <p:nvSpPr>
          <p:cNvPr id="7" name="矩形 6"/>
          <p:cNvSpPr/>
          <p:nvPr/>
        </p:nvSpPr>
        <p:spPr>
          <a:xfrm>
            <a:off x="500034" y="2357430"/>
            <a:ext cx="814393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难道作为一个班级干部，就不可以闹特殊吗？</a:t>
            </a:r>
            <a:endParaRPr lang="zh-CN" altLang="en-US" sz="1200" b="1" dirty="0" smtClean="0">
              <a:latin typeface="Arial" pitchFamily="34" charset="0"/>
              <a:ea typeface="宋体" pitchFamily="2" charset="-122"/>
            </a:endParaRPr>
          </a:p>
        </p:txBody>
      </p:sp>
      <p:sp>
        <p:nvSpPr>
          <p:cNvPr id="8" name="矩形 7"/>
          <p:cNvSpPr/>
          <p:nvPr/>
        </p:nvSpPr>
        <p:spPr>
          <a:xfrm>
            <a:off x="428596" y="3500438"/>
            <a:ext cx="8215370"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反问句本身就表示一重否定，如果再出现否定，整句句意就是肯定的了。这句作者的原意是说：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作为一个班级干部，不可以闹特殊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，硬加反问句式，意思就相反了。</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85918" y="4786322"/>
            <a:ext cx="3108543" cy="646331"/>
          </a:xfrm>
          <a:prstGeom prst="rect">
            <a:avLst/>
          </a:prstGeom>
        </p:spPr>
        <p:txBody>
          <a:bodyPr wrap="none">
            <a:spAutoFit/>
          </a:bodyPr>
          <a:lstStyle/>
          <a:p>
            <a:pPr lvl="0" indent="609600" fontAlgn="base">
              <a:spcBef>
                <a:spcPct val="0"/>
              </a:spcBef>
              <a:spcAft>
                <a:spcPct val="0"/>
              </a:spcAft>
            </a:pPr>
            <a:r>
              <a:rPr lang="en-US" altLang="zh-CN" sz="3600" b="1" dirty="0" smtClean="0">
                <a:solidFill>
                  <a:srgbClr val="FF0000"/>
                </a:solidFill>
                <a:latin typeface="Arial" pitchFamily="34" charset="0"/>
                <a:ea typeface="黑体" pitchFamily="2" charset="-122"/>
                <a:cs typeface="Times New Roman" pitchFamily="18" charset="0"/>
              </a:rPr>
              <a:t>⒍</a:t>
            </a:r>
            <a:r>
              <a:rPr lang="zh-CN" altLang="en-US" sz="3600" b="1" dirty="0" smtClean="0">
                <a:solidFill>
                  <a:srgbClr val="FF0000"/>
                </a:solidFill>
                <a:latin typeface="Times New Roman" pitchFamily="18" charset="0"/>
                <a:ea typeface="黑体" pitchFamily="2" charset="-122"/>
                <a:cs typeface="Times New Roman" pitchFamily="18" charset="0"/>
              </a:rPr>
              <a:t>不合事理</a:t>
            </a:r>
            <a:endParaRPr lang="zh-CN" altLang="en-US" sz="1600" b="1" dirty="0" smtClean="0">
              <a:solidFill>
                <a:srgbClr val="FF0000"/>
              </a:solidFill>
              <a:latin typeface="Arial" pitchFamily="34" charset="0"/>
              <a:ea typeface="宋体" pitchFamily="2" charset="-122"/>
            </a:endParaRPr>
          </a:p>
        </p:txBody>
      </p:sp>
      <p:sp>
        <p:nvSpPr>
          <p:cNvPr id="5" name="矩形 4"/>
          <p:cNvSpPr/>
          <p:nvPr/>
        </p:nvSpPr>
        <p:spPr>
          <a:xfrm>
            <a:off x="500034" y="1000108"/>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汽车在蜿蜒的山道上急驰，如离弦之箭一般。</a:t>
            </a:r>
            <a:endParaRPr lang="zh-CN" altLang="en-US" sz="1200" b="1" dirty="0" smtClean="0">
              <a:latin typeface="Arial" pitchFamily="34" charset="0"/>
              <a:ea typeface="宋体" pitchFamily="2" charset="-122"/>
            </a:endParaRPr>
          </a:p>
        </p:txBody>
      </p:sp>
      <p:sp>
        <p:nvSpPr>
          <p:cNvPr id="6" name="矩形 5"/>
          <p:cNvSpPr/>
          <p:nvPr/>
        </p:nvSpPr>
        <p:spPr>
          <a:xfrm>
            <a:off x="500034" y="2857496"/>
            <a:ext cx="771530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蜿蜒</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是曲曲折折的，而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离弦之箭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是一直向前的，矛盾。</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357166"/>
            <a:ext cx="4354077" cy="646331"/>
          </a:xfrm>
          <a:prstGeom prst="rect">
            <a:avLst/>
          </a:prstGeom>
        </p:spPr>
        <p:txBody>
          <a:bodyPr wrap="none">
            <a:spAutoFit/>
          </a:bodyPr>
          <a:lstStyle/>
          <a:p>
            <a:pPr lvl="0" indent="612775" fontAlgn="base">
              <a:spcBef>
                <a:spcPct val="0"/>
              </a:spcBef>
              <a:spcAft>
                <a:spcPct val="0"/>
              </a:spcAft>
            </a:pPr>
            <a:r>
              <a:rPr lang="en-US" altLang="zh-CN"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六</a:t>
            </a:r>
            <a:r>
              <a:rPr lang="en-US" altLang="zh-CN"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不合逻辑小结</a:t>
            </a:r>
            <a:endParaRPr lang="zh-CN" altLang="en-US" sz="20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3" name="矩形 2"/>
          <p:cNvSpPr/>
          <p:nvPr/>
        </p:nvSpPr>
        <p:spPr>
          <a:xfrm>
            <a:off x="785786" y="1357298"/>
            <a:ext cx="2852063" cy="584775"/>
          </a:xfrm>
          <a:prstGeom prst="rect">
            <a:avLst/>
          </a:prstGeom>
        </p:spPr>
        <p:txBody>
          <a:bodyPr wrap="none">
            <a:spAutoFit/>
          </a:bodyPr>
          <a:lstStyle/>
          <a:p>
            <a:pPr lvl="0" indent="609600" eaLnBrk="0" fontAlgn="base" hangingPunct="0">
              <a:spcBef>
                <a:spcPct val="0"/>
              </a:spcBef>
              <a:spcAft>
                <a:spcPct val="0"/>
              </a:spcAft>
            </a:pPr>
            <a:r>
              <a:rPr lang="zh-CN" altLang="en-US" sz="3200" b="1" dirty="0" smtClean="0">
                <a:latin typeface="Arial" pitchFamily="34" charset="0"/>
                <a:ea typeface="黑体" pitchFamily="49" charset="-122"/>
                <a:cs typeface="Times New Roman" pitchFamily="18" charset="0"/>
              </a:rPr>
              <a:t>⒈</a:t>
            </a:r>
            <a:r>
              <a:rPr lang="zh-CN" altLang="en-US" sz="3200" b="1" dirty="0" smtClean="0">
                <a:latin typeface="黑体" pitchFamily="49" charset="-122"/>
                <a:ea typeface="黑体" pitchFamily="49" charset="-122"/>
                <a:cs typeface="Times New Roman" pitchFamily="18" charset="0"/>
              </a:rPr>
              <a:t>自相矛盾</a:t>
            </a:r>
            <a:endParaRPr lang="zh-CN" altLang="en-US" sz="1100" b="1" dirty="0" smtClean="0">
              <a:latin typeface="Arial" pitchFamily="34" charset="0"/>
              <a:ea typeface="宋体" pitchFamily="2" charset="-122"/>
              <a:cs typeface="宋体" pitchFamily="2" charset="-122"/>
            </a:endParaRPr>
          </a:p>
        </p:txBody>
      </p:sp>
      <p:sp>
        <p:nvSpPr>
          <p:cNvPr id="4" name="矩形 3"/>
          <p:cNvSpPr/>
          <p:nvPr/>
        </p:nvSpPr>
        <p:spPr>
          <a:xfrm>
            <a:off x="785786" y="2071678"/>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49" charset="-122"/>
                <a:cs typeface="Times New Roman" pitchFamily="18" charset="0"/>
              </a:rPr>
              <a:t>⒉</a:t>
            </a:r>
            <a:r>
              <a:rPr lang="zh-CN" altLang="en-US" sz="3600" b="1" dirty="0" smtClean="0">
                <a:latin typeface="黑体" pitchFamily="49" charset="-122"/>
                <a:ea typeface="黑体" pitchFamily="49" charset="-122"/>
                <a:cs typeface="Times New Roman" pitchFamily="18" charset="0"/>
              </a:rPr>
              <a:t>并列不当</a:t>
            </a:r>
            <a:endParaRPr lang="zh-CN" altLang="en-US" sz="1200" b="1" dirty="0" smtClean="0">
              <a:latin typeface="Arial" pitchFamily="34" charset="0"/>
              <a:ea typeface="宋体" pitchFamily="2" charset="-122"/>
              <a:cs typeface="宋体" pitchFamily="2" charset="-122"/>
            </a:endParaRPr>
          </a:p>
        </p:txBody>
      </p:sp>
      <p:sp>
        <p:nvSpPr>
          <p:cNvPr id="5" name="矩形 4"/>
          <p:cNvSpPr/>
          <p:nvPr/>
        </p:nvSpPr>
        <p:spPr>
          <a:xfrm>
            <a:off x="785786" y="2857496"/>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49" charset="-122"/>
                <a:cs typeface="Times New Roman" pitchFamily="18" charset="0"/>
              </a:rPr>
              <a:t>⒊</a:t>
            </a:r>
            <a:r>
              <a:rPr lang="zh-CN" altLang="en-US" sz="3600" b="1" dirty="0" smtClean="0">
                <a:latin typeface="黑体" pitchFamily="49" charset="-122"/>
                <a:ea typeface="黑体" pitchFamily="49" charset="-122"/>
                <a:cs typeface="Times New Roman" pitchFamily="18" charset="0"/>
              </a:rPr>
              <a:t>强加因果</a:t>
            </a:r>
            <a:endParaRPr lang="zh-CN" altLang="en-US" sz="1200" b="1" dirty="0" smtClean="0">
              <a:latin typeface="Arial" pitchFamily="34" charset="0"/>
              <a:ea typeface="宋体" pitchFamily="2" charset="-122"/>
              <a:cs typeface="宋体" pitchFamily="2" charset="-122"/>
            </a:endParaRPr>
          </a:p>
        </p:txBody>
      </p:sp>
      <p:sp>
        <p:nvSpPr>
          <p:cNvPr id="6" name="矩形 5"/>
          <p:cNvSpPr/>
          <p:nvPr/>
        </p:nvSpPr>
        <p:spPr>
          <a:xfrm>
            <a:off x="785786" y="3714752"/>
            <a:ext cx="3116559"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2" charset="-122"/>
                <a:cs typeface="Times New Roman" pitchFamily="18" charset="0"/>
              </a:rPr>
              <a:t>⒋</a:t>
            </a:r>
            <a:r>
              <a:rPr lang="zh-CN" altLang="en-US" sz="3600" b="1" dirty="0" smtClean="0">
                <a:latin typeface="Times New Roman" pitchFamily="18" charset="0"/>
                <a:ea typeface="黑体" pitchFamily="2" charset="-122"/>
                <a:cs typeface="Times New Roman" pitchFamily="18" charset="0"/>
              </a:rPr>
              <a:t>主客颠倒</a:t>
            </a:r>
            <a:endParaRPr lang="zh-CN" altLang="en-US" sz="1600" b="1" dirty="0" smtClean="0">
              <a:latin typeface="Arial" pitchFamily="34" charset="0"/>
              <a:ea typeface="宋体" pitchFamily="2" charset="-122"/>
            </a:endParaRPr>
          </a:p>
        </p:txBody>
      </p:sp>
      <p:sp>
        <p:nvSpPr>
          <p:cNvPr id="7" name="矩形 6"/>
          <p:cNvSpPr/>
          <p:nvPr/>
        </p:nvSpPr>
        <p:spPr>
          <a:xfrm>
            <a:off x="785786" y="4500570"/>
            <a:ext cx="3108543"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2" charset="-122"/>
                <a:cs typeface="Times New Roman" pitchFamily="18" charset="0"/>
              </a:rPr>
              <a:t>⒌</a:t>
            </a:r>
            <a:r>
              <a:rPr lang="zh-CN" altLang="en-US" sz="3600" b="1" dirty="0" smtClean="0">
                <a:latin typeface="Times New Roman" pitchFamily="18" charset="0"/>
                <a:ea typeface="黑体" pitchFamily="2" charset="-122"/>
                <a:cs typeface="Times New Roman" pitchFamily="18" charset="0"/>
              </a:rPr>
              <a:t>否定不当</a:t>
            </a:r>
            <a:endParaRPr lang="zh-CN" altLang="en-US" sz="1600" b="1" dirty="0" smtClean="0">
              <a:latin typeface="Arial" pitchFamily="34" charset="0"/>
              <a:ea typeface="宋体" pitchFamily="2" charset="-122"/>
            </a:endParaRPr>
          </a:p>
        </p:txBody>
      </p:sp>
      <p:sp>
        <p:nvSpPr>
          <p:cNvPr id="8" name="矩形 7"/>
          <p:cNvSpPr/>
          <p:nvPr/>
        </p:nvSpPr>
        <p:spPr>
          <a:xfrm>
            <a:off x="714348" y="5500702"/>
            <a:ext cx="3108543" cy="646331"/>
          </a:xfrm>
          <a:prstGeom prst="rect">
            <a:avLst/>
          </a:prstGeom>
        </p:spPr>
        <p:txBody>
          <a:bodyPr wrap="none">
            <a:spAutoFit/>
          </a:bodyPr>
          <a:lstStyle/>
          <a:p>
            <a:pPr lvl="0" indent="609600" fontAlgn="base">
              <a:spcBef>
                <a:spcPct val="0"/>
              </a:spcBef>
              <a:spcAft>
                <a:spcPct val="0"/>
              </a:spcAft>
            </a:pPr>
            <a:r>
              <a:rPr lang="en-US" altLang="zh-CN" sz="3600" b="1" dirty="0" smtClean="0">
                <a:latin typeface="Arial" pitchFamily="34" charset="0"/>
                <a:ea typeface="黑体" pitchFamily="2" charset="-122"/>
                <a:cs typeface="Times New Roman" pitchFamily="18" charset="0"/>
              </a:rPr>
              <a:t>⒍</a:t>
            </a:r>
            <a:r>
              <a:rPr lang="zh-CN" altLang="en-US" sz="3600" b="1" dirty="0" smtClean="0">
                <a:latin typeface="Times New Roman" pitchFamily="18" charset="0"/>
                <a:ea typeface="黑体" pitchFamily="2" charset="-122"/>
                <a:cs typeface="Times New Roman" pitchFamily="18" charset="0"/>
              </a:rPr>
              <a:t>不合事理</a:t>
            </a:r>
            <a:endParaRPr lang="zh-CN" altLang="en-US" sz="1600" b="1" dirty="0" smtClean="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642910" y="3786190"/>
            <a:ext cx="803425"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12775"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a:xfrm>
            <a:off x="285720" y="0"/>
            <a:ext cx="4511171" cy="584775"/>
          </a:xfrm>
          <a:prstGeom prst="rect">
            <a:avLst/>
          </a:prstGeom>
        </p:spPr>
        <p:txBody>
          <a:bodyPr wrap="none">
            <a:spAutoFit/>
          </a:bodyPr>
          <a:lstStyle/>
          <a:p>
            <a:pPr lvl="0" indent="612775" fontAlgn="base">
              <a:spcBef>
                <a:spcPct val="0"/>
              </a:spcBef>
              <a:spcAft>
                <a:spcPct val="0"/>
              </a:spcAft>
            </a:pPr>
            <a:r>
              <a:rPr lang="zh-CN" altLang="en-US" sz="3200" b="1" dirty="0" smtClean="0">
                <a:solidFill>
                  <a:srgbClr val="FF0000"/>
                </a:solidFill>
                <a:latin typeface="Times New Roman" pitchFamily="18" charset="0"/>
                <a:ea typeface="黑体" pitchFamily="2" charset="-122"/>
                <a:cs typeface="Times New Roman" pitchFamily="18" charset="0"/>
              </a:rPr>
              <a:t>二、修改病句的方法</a:t>
            </a:r>
            <a:endParaRPr lang="zh-CN" altLang="en-US" b="1" dirty="0" smtClean="0">
              <a:solidFill>
                <a:srgbClr val="FF0000"/>
              </a:solidFill>
              <a:latin typeface="Arial" pitchFamily="34" charset="0"/>
              <a:ea typeface="黑体" pitchFamily="2" charset="-122"/>
              <a:cs typeface="Times New Roman" pitchFamily="18" charset="0"/>
            </a:endParaRPr>
          </a:p>
        </p:txBody>
      </p:sp>
      <p:sp>
        <p:nvSpPr>
          <p:cNvPr id="6" name="矩形 5"/>
          <p:cNvSpPr/>
          <p:nvPr/>
        </p:nvSpPr>
        <p:spPr>
          <a:xfrm>
            <a:off x="285720" y="571480"/>
            <a:ext cx="8501122" cy="5509200"/>
          </a:xfrm>
          <a:prstGeom prst="rect">
            <a:avLst/>
          </a:prstGeom>
        </p:spPr>
        <p:txBody>
          <a:bodyPr wrap="square">
            <a:spAutoFit/>
          </a:bodyPr>
          <a:lstStyle/>
          <a:p>
            <a:pPr lvl="0" indent="609600" fontAlgn="base">
              <a:spcBef>
                <a:spcPct val="0"/>
              </a:spcBef>
              <a:spcAft>
                <a:spcPct val="0"/>
              </a:spcAft>
            </a:pPr>
            <a:r>
              <a:rPr lang="zh-CN" altLang="en-US" sz="3200" b="1" dirty="0" smtClean="0">
                <a:latin typeface="Times New Roman" pitchFamily="18" charset="0"/>
                <a:ea typeface="宋体" pitchFamily="2" charset="-122"/>
                <a:cs typeface="Times New Roman" pitchFamily="18" charset="0"/>
              </a:rPr>
              <a:t>修改病句可以概括为四字诀：增、删、调、换。</a:t>
            </a:r>
            <a:endParaRPr lang="zh-CN" altLang="en-US" sz="14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3200" b="1" dirty="0" smtClean="0">
                <a:solidFill>
                  <a:srgbClr val="FF0000"/>
                </a:solidFill>
                <a:latin typeface="Times New Roman" pitchFamily="18" charset="0"/>
                <a:ea typeface="宋体" pitchFamily="2" charset="-122"/>
                <a:cs typeface="Times New Roman" pitchFamily="18" charset="0"/>
              </a:rPr>
              <a:t>增</a:t>
            </a:r>
            <a:r>
              <a:rPr lang="zh-CN" altLang="en-US" sz="3200" b="1" dirty="0" smtClean="0">
                <a:latin typeface="Times New Roman" pitchFamily="18" charset="0"/>
                <a:ea typeface="宋体" pitchFamily="2" charset="-122"/>
                <a:cs typeface="Times New Roman" pitchFamily="18" charset="0"/>
              </a:rPr>
              <a:t>，就是对成分残缺的病句，要添加一些内容，使之结构完整，表意清楚；</a:t>
            </a:r>
            <a:endParaRPr lang="en-US" altLang="zh-CN" sz="32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3200" b="1" dirty="0" smtClean="0">
                <a:solidFill>
                  <a:srgbClr val="FF0000"/>
                </a:solidFill>
                <a:latin typeface="Times New Roman" pitchFamily="18" charset="0"/>
                <a:ea typeface="宋体" pitchFamily="2" charset="-122"/>
                <a:cs typeface="Times New Roman" pitchFamily="18" charset="0"/>
              </a:rPr>
              <a:t>删</a:t>
            </a:r>
            <a:r>
              <a:rPr lang="zh-CN" altLang="en-US" sz="3200" b="1" dirty="0" smtClean="0">
                <a:latin typeface="Times New Roman" pitchFamily="18" charset="0"/>
                <a:ea typeface="宋体" pitchFamily="2" charset="-122"/>
                <a:cs typeface="Times New Roman" pitchFamily="18" charset="0"/>
              </a:rPr>
              <a:t>，就是对成分多余、重复赘余、自相矛盾的病句，要将这多余的部分删去；</a:t>
            </a:r>
            <a:endParaRPr lang="en-US" altLang="zh-CN" sz="32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3200" b="1" dirty="0" smtClean="0">
                <a:solidFill>
                  <a:srgbClr val="FF0000"/>
                </a:solidFill>
                <a:latin typeface="Times New Roman" pitchFamily="18" charset="0"/>
                <a:ea typeface="宋体" pitchFamily="2" charset="-122"/>
                <a:cs typeface="Times New Roman" pitchFamily="18" charset="0"/>
              </a:rPr>
              <a:t>调</a:t>
            </a:r>
            <a:r>
              <a:rPr lang="zh-CN" altLang="en-US" sz="3200" b="1" dirty="0" smtClean="0">
                <a:latin typeface="Times New Roman" pitchFamily="18" charset="0"/>
                <a:ea typeface="宋体" pitchFamily="2" charset="-122"/>
                <a:cs typeface="Times New Roman" pitchFamily="18" charset="0"/>
              </a:rPr>
              <a:t>，就是对语序不当的病句，要采用移动词语等方法使语序合理；</a:t>
            </a:r>
            <a:endParaRPr lang="en-US" altLang="zh-CN" sz="32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3200" b="1" dirty="0" smtClean="0">
                <a:solidFill>
                  <a:srgbClr val="FF0000"/>
                </a:solidFill>
                <a:latin typeface="Times New Roman" pitchFamily="18" charset="0"/>
                <a:ea typeface="宋体" pitchFamily="2" charset="-122"/>
                <a:cs typeface="Times New Roman" pitchFamily="18" charset="0"/>
              </a:rPr>
              <a:t>换</a:t>
            </a:r>
            <a:r>
              <a:rPr lang="zh-CN" altLang="en-US" sz="3200" b="1" dirty="0" smtClean="0">
                <a:latin typeface="Times New Roman" pitchFamily="18" charset="0"/>
                <a:ea typeface="宋体" pitchFamily="2" charset="-122"/>
                <a:cs typeface="Times New Roman" pitchFamily="18" charset="0"/>
              </a:rPr>
              <a:t>，就是对用词不当、搭配不当、用词错误、表意不明等病句，应换用准确的词语，使之在语法和逻辑上都符合要求。</a:t>
            </a:r>
            <a:endParaRPr lang="zh-CN" altLang="en-US" sz="2400" b="1" dirty="0"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2910" y="1357298"/>
            <a:ext cx="7858180" cy="2677656"/>
          </a:xfrm>
          <a:prstGeom prst="rect">
            <a:avLst/>
          </a:prstGeom>
        </p:spPr>
        <p:txBody>
          <a:bodyPr wrap="square">
            <a:spAutoFit/>
          </a:bodyPr>
          <a:lstStyle/>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辨析并修改病句是高考每年必考的难点内容，可以在六种语病的讲解基础上，换个角度，从审读句子中易致病部位</a:t>
            </a:r>
            <a:r>
              <a:rPr lang="en-US" altLang="zh-CN" sz="2800" b="1" dirty="0" smtClean="0">
                <a:latin typeface="Courier New"/>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关键词或短语入手，更快更准地找到病因。</a:t>
            </a:r>
            <a:endParaRPr lang="en-US" altLang="zh-CN" sz="2800" b="1" dirty="0" smtClean="0">
              <a:latin typeface="Times New Roman" pitchFamily="18" charset="0"/>
              <a:ea typeface="宋体" pitchFamily="2" charset="-122"/>
              <a:cs typeface="Times New Roman" pitchFamily="18" charset="0"/>
            </a:endParaRPr>
          </a:p>
          <a:p>
            <a:pPr lvl="0" indent="609600" fontAlgn="base">
              <a:spcBef>
                <a:spcPct val="0"/>
              </a:spcBef>
              <a:spcAft>
                <a:spcPct val="0"/>
              </a:spcAft>
            </a:pPr>
            <a:endParaRPr lang="en-US" altLang="zh-CN" sz="2800" b="1" dirty="0" smtClean="0">
              <a:latin typeface="Times New Roman" pitchFamily="18" charset="0"/>
              <a:ea typeface="宋体" pitchFamily="2" charset="-122"/>
              <a:cs typeface="Times New Roman" pitchFamily="18" charset="0"/>
            </a:endParaRPr>
          </a:p>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以下二十法，便于诊断病句。</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0" y="1214422"/>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714348" y="428604"/>
            <a:ext cx="6825908" cy="646331"/>
          </a:xfrm>
          <a:prstGeom prst="rect">
            <a:avLst/>
          </a:prstGeom>
        </p:spPr>
        <p:txBody>
          <a:bodyPr wrap="none">
            <a:spAutoFit/>
          </a:bodyPr>
          <a:lstStyle/>
          <a:p>
            <a:pPr lvl="0" indent="612775" fontAlgn="base">
              <a:spcBef>
                <a:spcPct val="0"/>
              </a:spcBef>
              <a:spcAft>
                <a:spcPct val="0"/>
              </a:spcAft>
            </a:pPr>
            <a:r>
              <a:rPr lang="zh-CN" altLang="en-US" sz="3600" b="1" dirty="0" smtClean="0">
                <a:latin typeface="Times New Roman" pitchFamily="18" charset="0"/>
                <a:ea typeface="黑体" pitchFamily="2" charset="-122"/>
                <a:cs typeface="Times New Roman" pitchFamily="18" charset="0"/>
              </a:rPr>
              <a:t>快速破解语病题的二十种方法</a:t>
            </a:r>
            <a:endParaRPr lang="zh-CN" altLang="en-US" sz="2000" b="1" dirty="0" smtClean="0">
              <a:latin typeface="Arial" pitchFamily="34" charset="0"/>
              <a:ea typeface="黑体" pitchFamily="2" charset="-122"/>
              <a:cs typeface="Times New Roman" pitchFamily="18" charset="0"/>
            </a:endParaRPr>
          </a:p>
        </p:txBody>
      </p:sp>
      <p:sp>
        <p:nvSpPr>
          <p:cNvPr id="5" name="矩形 4"/>
          <p:cNvSpPr/>
          <p:nvPr/>
        </p:nvSpPr>
        <p:spPr>
          <a:xfrm>
            <a:off x="500034" y="1142984"/>
            <a:ext cx="2863284" cy="584775"/>
          </a:xfrm>
          <a:prstGeom prst="rect">
            <a:avLst/>
          </a:prstGeom>
        </p:spPr>
        <p:txBody>
          <a:bodyPr wrap="none">
            <a:spAutoFit/>
          </a:bodyPr>
          <a:lstStyle/>
          <a:p>
            <a:pPr lvl="0" indent="612775" eaLnBrk="0" fontAlgn="base" hangingPunct="0">
              <a:spcBef>
                <a:spcPct val="0"/>
              </a:spcBef>
              <a:spcAft>
                <a:spcPct val="0"/>
              </a:spcAft>
            </a:pPr>
            <a:r>
              <a:rPr lang="zh-CN" altLang="en-US" sz="3200" b="1" dirty="0" smtClean="0">
                <a:solidFill>
                  <a:srgbClr val="FF0000"/>
                </a:solidFill>
                <a:latin typeface="Times New Roman" pitchFamily="18" charset="0"/>
                <a:ea typeface="宋体" pitchFamily="2" charset="-122"/>
                <a:cs typeface="Times New Roman" pitchFamily="18" charset="0"/>
              </a:rPr>
              <a:t>一、看关联</a:t>
            </a:r>
            <a:endParaRPr lang="zh-CN" altLang="en-US" b="1" dirty="0" smtClean="0">
              <a:solidFill>
                <a:srgbClr val="FF0000"/>
              </a:solidFill>
              <a:latin typeface="Times New Roman" pitchFamily="18" charset="0"/>
              <a:ea typeface="宋体" pitchFamily="2" charset="-122"/>
              <a:cs typeface="Times New Roman" pitchFamily="18" charset="0"/>
            </a:endParaRPr>
          </a:p>
        </p:txBody>
      </p:sp>
      <p:sp>
        <p:nvSpPr>
          <p:cNvPr id="6" name="矩形 5"/>
          <p:cNvSpPr/>
          <p:nvPr/>
        </p:nvSpPr>
        <p:spPr>
          <a:xfrm>
            <a:off x="357158" y="2071678"/>
            <a:ext cx="8501122" cy="3539430"/>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有关联词语的句子，</a:t>
            </a:r>
            <a:r>
              <a:rPr lang="zh-CN" altLang="en-US" sz="2800" b="1" dirty="0" smtClean="0">
                <a:solidFill>
                  <a:srgbClr val="FF0000"/>
                </a:solidFill>
                <a:latin typeface="Times New Roman" pitchFamily="18" charset="0"/>
                <a:ea typeface="宋体" pitchFamily="2" charset="-122"/>
                <a:cs typeface="Times New Roman" pitchFamily="18" charset="0"/>
              </a:rPr>
              <a:t>首先</a:t>
            </a:r>
            <a:r>
              <a:rPr lang="zh-CN" altLang="en-US" sz="2800" b="1" dirty="0" smtClean="0">
                <a:latin typeface="Times New Roman" pitchFamily="18" charset="0"/>
                <a:ea typeface="宋体" pitchFamily="2" charset="-122"/>
                <a:cs typeface="Times New Roman" pitchFamily="18" charset="0"/>
              </a:rPr>
              <a:t>检查</a:t>
            </a:r>
            <a:r>
              <a:rPr lang="zh-CN" altLang="en-US" sz="2800" b="1" dirty="0" smtClean="0">
                <a:solidFill>
                  <a:srgbClr val="00B0F0"/>
                </a:solidFill>
                <a:latin typeface="Times New Roman" pitchFamily="18" charset="0"/>
                <a:ea typeface="宋体" pitchFamily="2" charset="-122"/>
                <a:cs typeface="Times New Roman" pitchFamily="18" charset="0"/>
              </a:rPr>
              <a:t>关联词语</a:t>
            </a:r>
            <a:r>
              <a:rPr lang="zh-CN" altLang="en-US" sz="2800" b="1" dirty="0" smtClean="0">
                <a:latin typeface="Times New Roman" pitchFamily="18" charset="0"/>
                <a:ea typeface="宋体" pitchFamily="2" charset="-122"/>
                <a:cs typeface="Times New Roman" pitchFamily="18" charset="0"/>
              </a:rPr>
              <a:t>是否使用得当</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滥用、错用</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或者是否搭配。</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2800" b="1" dirty="0" smtClean="0">
                <a:solidFill>
                  <a:srgbClr val="FF0000"/>
                </a:solidFill>
                <a:latin typeface="Times New Roman" pitchFamily="18" charset="0"/>
                <a:ea typeface="宋体" pitchFamily="2" charset="-122"/>
                <a:cs typeface="Times New Roman" pitchFamily="18" charset="0"/>
              </a:rPr>
              <a:t>其次</a:t>
            </a:r>
            <a:r>
              <a:rPr lang="zh-CN" altLang="en-US" sz="2800" b="1" dirty="0" smtClean="0">
                <a:latin typeface="Times New Roman" pitchFamily="18" charset="0"/>
                <a:ea typeface="宋体" pitchFamily="2" charset="-122"/>
                <a:cs typeface="Times New Roman" pitchFamily="18" charset="0"/>
              </a:rPr>
              <a:t>检查主语的位置是否得当。如果两个分句的主语不一致，那么主语应放在关联词语后面。反之，则一般放在关联词语的前面。</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2800" b="1" dirty="0" smtClean="0">
                <a:solidFill>
                  <a:srgbClr val="FF0000"/>
                </a:solidFill>
                <a:latin typeface="Times New Roman" pitchFamily="18" charset="0"/>
                <a:ea typeface="宋体" pitchFamily="2" charset="-122"/>
                <a:cs typeface="Times New Roman" pitchFamily="18" charset="0"/>
              </a:rPr>
              <a:t>最后</a:t>
            </a:r>
            <a:r>
              <a:rPr lang="zh-CN" altLang="en-US" sz="2800" b="1" dirty="0" smtClean="0">
                <a:latin typeface="Times New Roman" pitchFamily="18" charset="0"/>
                <a:ea typeface="宋体" pitchFamily="2" charset="-122"/>
                <a:cs typeface="Times New Roman" pitchFamily="18" charset="0"/>
              </a:rPr>
              <a:t>检查前后分句的顺序有无颠倒。</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关联词语上易出现的病点主要是</a:t>
            </a:r>
            <a:r>
              <a:rPr lang="zh-CN" altLang="en-US" sz="2800" b="1" dirty="0" smtClean="0">
                <a:solidFill>
                  <a:srgbClr val="00B050"/>
                </a:solidFill>
                <a:latin typeface="Times New Roman" pitchFamily="18" charset="0"/>
                <a:ea typeface="宋体" pitchFamily="2" charset="-122"/>
                <a:cs typeface="Times New Roman" pitchFamily="18" charset="0"/>
              </a:rPr>
              <a:t>搭配不当、位置不当、不合逻辑、滥用词语</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472" y="285728"/>
            <a:ext cx="8358246"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a:t>
            </a:r>
            <a:r>
              <a:rPr lang="zh-CN" altLang="en-US" sz="2800" b="1" dirty="0" smtClean="0">
                <a:latin typeface="Times New Roman" pitchFamily="18" charset="0"/>
                <a:ea typeface="宋体" pitchFamily="2" charset="-122"/>
                <a:cs typeface="Times New Roman" pitchFamily="18" charset="0"/>
              </a:rPr>
              <a:t>．槐茂酱菜口味独特，深受百姓欢迎，距今已有</a:t>
            </a:r>
            <a:r>
              <a:rPr lang="en-US" altLang="zh-CN" sz="2800" b="1" dirty="0" smtClean="0">
                <a:latin typeface="Times New Roman" pitchFamily="18" charset="0"/>
                <a:ea typeface="宋体" pitchFamily="2" charset="-122"/>
                <a:cs typeface="Times New Roman" pitchFamily="18" charset="0"/>
              </a:rPr>
              <a:t>300</a:t>
            </a:r>
            <a:r>
              <a:rPr lang="zh-CN" altLang="en-US" sz="2800" b="1" dirty="0" smtClean="0">
                <a:latin typeface="Times New Roman" pitchFamily="18" charset="0"/>
                <a:ea typeface="宋体" pitchFamily="2" charset="-122"/>
                <a:cs typeface="Times New Roman" pitchFamily="18" charset="0"/>
              </a:rPr>
              <a:t>多年的历史，所以仍然畅销不衰。</a:t>
            </a:r>
            <a:endParaRPr lang="zh-CN" altLang="en-US" sz="2000" b="1" dirty="0" smtClean="0">
              <a:latin typeface="Arial" pitchFamily="34" charset="0"/>
              <a:ea typeface="宋体" pitchFamily="2" charset="-122"/>
            </a:endParaRPr>
          </a:p>
        </p:txBody>
      </p:sp>
      <p:sp>
        <p:nvSpPr>
          <p:cNvPr id="7" name="矩形 6"/>
          <p:cNvSpPr/>
          <p:nvPr/>
        </p:nvSpPr>
        <p:spPr>
          <a:xfrm>
            <a:off x="428596" y="1500174"/>
            <a:ext cx="8143932" cy="954107"/>
          </a:xfrm>
          <a:prstGeom prst="rect">
            <a:avLst/>
          </a:prstGeom>
        </p:spPr>
        <p:txBody>
          <a:bodyPr wrap="square">
            <a:spAutoFit/>
          </a:bodyPr>
          <a:lstStyle/>
          <a:p>
            <a:pPr lvl="0" indent="609600" fontAlgn="base">
              <a:spcBef>
                <a:spcPct val="0"/>
              </a:spcBef>
              <a:spcAft>
                <a:spcPct val="0"/>
              </a:spcAft>
            </a:pPr>
            <a:r>
              <a:rPr lang="zh-CN"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zh-CN"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前后分句无因果关系，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多余，这是滥用关联词语。</a:t>
            </a:r>
            <a:endParaRPr lang="zh-CN" altLang="en-US" sz="2000" b="1" dirty="0" smtClean="0">
              <a:latin typeface="Arial" pitchFamily="34" charset="0"/>
              <a:ea typeface="宋体" pitchFamily="2" charset="-122"/>
            </a:endParaRPr>
          </a:p>
        </p:txBody>
      </p:sp>
      <p:sp>
        <p:nvSpPr>
          <p:cNvPr id="9" name="矩形 8"/>
          <p:cNvSpPr/>
          <p:nvPr/>
        </p:nvSpPr>
        <p:spPr>
          <a:xfrm>
            <a:off x="428596" y="2786058"/>
            <a:ext cx="8143932"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a:t>
            </a:r>
            <a:r>
              <a:rPr lang="zh-CN" altLang="en-US" sz="2800" b="1" dirty="0" smtClean="0">
                <a:latin typeface="Times New Roman" pitchFamily="18" charset="0"/>
                <a:ea typeface="宋体" pitchFamily="2" charset="-122"/>
                <a:cs typeface="Times New Roman" pitchFamily="18" charset="0"/>
              </a:rPr>
              <a:t>．无论干部和群众，毫无例外，都必须遵守社会主义法制。</a:t>
            </a:r>
            <a:endParaRPr lang="zh-CN" altLang="en-US" sz="1200" b="1" dirty="0" smtClean="0">
              <a:latin typeface="Arial" pitchFamily="34" charset="0"/>
              <a:ea typeface="宋体" pitchFamily="2" charset="-122"/>
            </a:endParaRPr>
          </a:p>
        </p:txBody>
      </p:sp>
      <p:sp>
        <p:nvSpPr>
          <p:cNvPr id="10" name="矩形 9"/>
          <p:cNvSpPr/>
          <p:nvPr/>
        </p:nvSpPr>
        <p:spPr>
          <a:xfrm>
            <a:off x="500034" y="4071942"/>
            <a:ext cx="8001056"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无论</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都</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是表无条件的关联词语，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无论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后只能带由</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还是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组成的词语，而不能带并列短语，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干部和群众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干部还是群众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。关联词语不搭配。</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14290"/>
            <a:ext cx="8215370"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3</a:t>
            </a:r>
            <a:r>
              <a:rPr lang="zh-CN" altLang="en-US" sz="2800" b="1" dirty="0" smtClean="0">
                <a:latin typeface="Times New Roman" pitchFamily="18" charset="0"/>
                <a:ea typeface="宋体" pitchFamily="2" charset="-122"/>
                <a:cs typeface="Times New Roman" pitchFamily="18" charset="0"/>
              </a:rPr>
              <a:t>．美国政府如果对进口钢铁实施紧急限制措施，那么几乎所有国家的钢铁业都会成为打击对象。</a:t>
            </a:r>
            <a:endParaRPr lang="zh-CN" altLang="en-US" sz="1200" b="1" dirty="0" smtClean="0">
              <a:latin typeface="Arial" pitchFamily="34" charset="0"/>
              <a:ea typeface="宋体" pitchFamily="2" charset="-122"/>
            </a:endParaRPr>
          </a:p>
        </p:txBody>
      </p:sp>
      <p:sp>
        <p:nvSpPr>
          <p:cNvPr id="5" name="矩形 4"/>
          <p:cNvSpPr/>
          <p:nvPr/>
        </p:nvSpPr>
        <p:spPr>
          <a:xfrm>
            <a:off x="214282" y="1285860"/>
            <a:ext cx="8929718"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两个分句主语不同时，第一分句的关联词语应放在主语前；主语相同时，第一分句的关联词语一般放在主语后。该句两个分句主语不同，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如果</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位置不当，应放在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美国政府</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前。主语的位置不当。</a:t>
            </a:r>
            <a:endParaRPr lang="zh-CN" altLang="en-US" sz="2000" b="1" dirty="0" smtClean="0">
              <a:latin typeface="Arial" pitchFamily="34" charset="0"/>
              <a:ea typeface="宋体" pitchFamily="2" charset="-122"/>
            </a:endParaRPr>
          </a:p>
        </p:txBody>
      </p:sp>
      <p:sp>
        <p:nvSpPr>
          <p:cNvPr id="6" name="Rectangle 3"/>
          <p:cNvSpPr>
            <a:spLocks noChangeArrowheads="1"/>
          </p:cNvSpPr>
          <p:nvPr/>
        </p:nvSpPr>
        <p:spPr bwMode="auto">
          <a:xfrm>
            <a:off x="0" y="3929066"/>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a:xfrm>
            <a:off x="357158" y="3357562"/>
            <a:ext cx="8358246"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4</a:t>
            </a:r>
            <a:r>
              <a:rPr lang="zh-CN" altLang="en-US" sz="2800" b="1" dirty="0" smtClean="0">
                <a:latin typeface="Times New Roman" pitchFamily="18" charset="0"/>
                <a:ea typeface="宋体" pitchFamily="2" charset="-122"/>
                <a:cs typeface="Times New Roman" pitchFamily="18" charset="0"/>
              </a:rPr>
              <a:t>．专家说，亲子鉴定不仅</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出了社会世相，也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出了血肉亲情。</a:t>
            </a:r>
            <a:endParaRPr lang="zh-CN" altLang="en-US" sz="1600" b="1" dirty="0" smtClean="0">
              <a:latin typeface="Times New Roman" pitchFamily="18" charset="0"/>
              <a:ea typeface="宋体" pitchFamily="2" charset="-122"/>
              <a:cs typeface="Times New Roman" pitchFamily="18" charset="0"/>
            </a:endParaRPr>
          </a:p>
        </p:txBody>
      </p:sp>
      <p:sp>
        <p:nvSpPr>
          <p:cNvPr id="8" name="矩形 7"/>
          <p:cNvSpPr/>
          <p:nvPr/>
        </p:nvSpPr>
        <p:spPr>
          <a:xfrm>
            <a:off x="214282" y="4429132"/>
            <a:ext cx="871543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Arial"/>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不仅</a:t>
            </a:r>
            <a:r>
              <a:rPr lang="en-US" altLang="zh-CN" sz="2800" b="1" dirty="0" smtClean="0">
                <a:latin typeface="Arial"/>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a:t>
            </a:r>
            <a:r>
              <a:rPr lang="en-US" altLang="zh-CN" sz="2800" b="1" dirty="0" smtClean="0">
                <a:latin typeface="Arial"/>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solidFill>
                  <a:srgbClr val="FF0000"/>
                </a:solidFill>
                <a:latin typeface="Times New Roman" pitchFamily="18" charset="0"/>
                <a:ea typeface="宋体" pitchFamily="2" charset="-122"/>
                <a:cs typeface="Times New Roman" pitchFamily="18" charset="0"/>
              </a:rPr>
              <a:t>表递进</a:t>
            </a:r>
            <a:r>
              <a:rPr lang="zh-CN" altLang="en-US" sz="2800" b="1" dirty="0" smtClean="0">
                <a:latin typeface="Times New Roman" pitchFamily="18" charset="0"/>
                <a:ea typeface="宋体" pitchFamily="2" charset="-122"/>
                <a:cs typeface="Times New Roman" pitchFamily="18" charset="0"/>
              </a:rPr>
              <a:t>的关联词语．该句两个分句内容不合逻辑，应先说</a:t>
            </a:r>
            <a:r>
              <a:rPr lang="zh-CN" altLang="en-US" sz="2800" b="1" dirty="0" smtClean="0">
                <a:latin typeface="Arial"/>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血肉亲情</a:t>
            </a:r>
            <a:r>
              <a:rPr lang="zh-CN" altLang="en-US" sz="2800" b="1" dirty="0" smtClean="0">
                <a:latin typeface="Arial"/>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，后说</a:t>
            </a:r>
            <a:r>
              <a:rPr lang="zh-CN" altLang="en-US" sz="2800" b="1" dirty="0" smtClean="0">
                <a:latin typeface="Arial"/>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社会世相</a:t>
            </a:r>
            <a:r>
              <a:rPr lang="zh-CN" altLang="en-US" sz="2800" b="1" dirty="0" smtClean="0">
                <a:latin typeface="Arial"/>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。前后分句的顺序颠倒。</a:t>
            </a:r>
            <a:endParaRPr lang="zh-CN" altLang="en-US" sz="1600" b="1" dirty="0" smtClean="0">
              <a:latin typeface="Times New Roman" pitchFamily="18" charset="0"/>
              <a:ea typeface="宋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0" y="2285992"/>
            <a:ext cx="800219"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500034" y="214290"/>
            <a:ext cx="8143932"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5</a:t>
            </a:r>
            <a:r>
              <a:rPr lang="zh-CN" altLang="en-US" sz="2800" b="1" dirty="0" smtClean="0">
                <a:latin typeface="Times New Roman" pitchFamily="18" charset="0"/>
                <a:ea typeface="宋体" pitchFamily="2" charset="-122"/>
                <a:cs typeface="Times New Roman" pitchFamily="18" charset="0"/>
              </a:rPr>
              <a:t>．用来酿制红酒的葡萄皮中含有的白藜芦醇，能够提高对人体有益的高密度脂蛋白胆固醇的含量。</a:t>
            </a:r>
            <a:endParaRPr lang="zh-CN" altLang="en-US" sz="1200" b="1" dirty="0" smtClean="0">
              <a:latin typeface="Arial" pitchFamily="34" charset="0"/>
              <a:ea typeface="宋体" pitchFamily="2" charset="-122"/>
            </a:endParaRPr>
          </a:p>
        </p:txBody>
      </p:sp>
      <p:sp>
        <p:nvSpPr>
          <p:cNvPr id="5" name="矩形 4"/>
          <p:cNvSpPr/>
          <p:nvPr/>
        </p:nvSpPr>
        <p:spPr>
          <a:xfrm>
            <a:off x="571472" y="1285860"/>
            <a:ext cx="8072494" cy="954107"/>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紧缩后的主干是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白藜芦醇提高含量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，谓语和宾语不搭配，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提高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增加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800" b="1" dirty="0"/>
          </a:p>
        </p:txBody>
      </p:sp>
      <p:sp>
        <p:nvSpPr>
          <p:cNvPr id="6" name="矩形 5"/>
          <p:cNvSpPr/>
          <p:nvPr/>
        </p:nvSpPr>
        <p:spPr>
          <a:xfrm>
            <a:off x="214282" y="2428868"/>
            <a:ext cx="871540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6</a:t>
            </a:r>
            <a:r>
              <a:rPr lang="zh-CN" altLang="en-US" sz="2800" b="1" dirty="0" smtClean="0">
                <a:latin typeface="Times New Roman" pitchFamily="18" charset="0"/>
                <a:ea typeface="宋体" pitchFamily="2" charset="-122"/>
                <a:cs typeface="Times New Roman" pitchFamily="18" charset="0"/>
              </a:rPr>
              <a:t>．以网络技术为重要支撑的知识经济革命，极大地改变了人们的生产生活方式，加速了社会文明。</a:t>
            </a:r>
            <a:endParaRPr lang="zh-CN" altLang="en-US" sz="1200" b="1" dirty="0" smtClean="0">
              <a:latin typeface="Arial" pitchFamily="34" charset="0"/>
              <a:ea typeface="宋体" pitchFamily="2" charset="-122"/>
            </a:endParaRPr>
          </a:p>
        </p:txBody>
      </p:sp>
      <p:sp>
        <p:nvSpPr>
          <p:cNvPr id="7" name="矩形 6"/>
          <p:cNvSpPr/>
          <p:nvPr/>
        </p:nvSpPr>
        <p:spPr>
          <a:xfrm>
            <a:off x="428596" y="3500438"/>
            <a:ext cx="7929618" cy="1384995"/>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紧缩后的主干是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知识经济革命加速社会文明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，缺少宾语，应在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社会文明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后补上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建设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800" b="1" dirty="0"/>
          </a:p>
        </p:txBody>
      </p:sp>
      <p:sp>
        <p:nvSpPr>
          <p:cNvPr id="8" name="矩形 7"/>
          <p:cNvSpPr/>
          <p:nvPr/>
        </p:nvSpPr>
        <p:spPr>
          <a:xfrm>
            <a:off x="285720" y="5643578"/>
            <a:ext cx="8501122" cy="954107"/>
          </a:xfrm>
          <a:prstGeom prst="rect">
            <a:avLst/>
          </a:prstGeom>
        </p:spPr>
        <p:txBody>
          <a:bodyPr wrap="square">
            <a:spAutoFit/>
          </a:bodyPr>
          <a:lstStyle/>
          <a:p>
            <a:r>
              <a:rPr lang="zh-CN" altLang="en-US" sz="2800" b="1" dirty="0" smtClean="0">
                <a:latin typeface="Times New Roman" pitchFamily="18" charset="0"/>
                <a:ea typeface="宋体" pitchFamily="2" charset="-122"/>
                <a:cs typeface="Times New Roman" pitchFamily="18" charset="0"/>
              </a:rPr>
              <a:t>句子主干上易出现的病点是</a:t>
            </a:r>
            <a:r>
              <a:rPr lang="zh-CN" altLang="en-US" sz="2800" b="1" dirty="0" smtClean="0">
                <a:solidFill>
                  <a:srgbClr val="00B050"/>
                </a:solidFill>
                <a:latin typeface="Times New Roman" pitchFamily="18" charset="0"/>
                <a:ea typeface="宋体" pitchFamily="2" charset="-122"/>
                <a:cs typeface="Times New Roman" pitchFamily="18" charset="0"/>
              </a:rPr>
              <a:t>搭配不当、成分残缺、句式杂糅。</a:t>
            </a:r>
            <a:endParaRPr lang="zh-CN" altLang="en-US" sz="2800" dirty="0">
              <a:solidFill>
                <a:srgbClr val="00B050"/>
              </a:solidFill>
            </a:endParaRPr>
          </a:p>
        </p:txBody>
      </p:sp>
      <p:sp>
        <p:nvSpPr>
          <p:cNvPr id="9" name="矩形 8"/>
          <p:cNvSpPr/>
          <p:nvPr/>
        </p:nvSpPr>
        <p:spPr>
          <a:xfrm>
            <a:off x="571472" y="4929198"/>
            <a:ext cx="2501006" cy="646331"/>
          </a:xfrm>
          <a:prstGeom prst="rect">
            <a:avLst/>
          </a:prstGeom>
        </p:spPr>
        <p:txBody>
          <a:bodyPr wrap="none">
            <a:spAutoFit/>
          </a:bodyPr>
          <a:lstStyle/>
          <a:p>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二、看主干</a:t>
            </a:r>
            <a:endParaRPr lang="zh-CN" altLang="en-US" sz="3600" dirty="0">
              <a:solidFill>
                <a:srgbClr val="FF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1000108"/>
            <a:ext cx="8072494"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7</a:t>
            </a:r>
            <a:r>
              <a:rPr lang="zh-CN" altLang="en-US" sz="2800" b="1" dirty="0" smtClean="0">
                <a:latin typeface="Times New Roman" pitchFamily="18" charset="0"/>
                <a:ea typeface="宋体" pitchFamily="2" charset="-122"/>
                <a:cs typeface="Times New Roman" pitchFamily="18" charset="0"/>
              </a:rPr>
              <a:t>．这届全运会会徽、吉祥物设计的应征者大多是以青年师生为主。</a:t>
            </a:r>
            <a:endParaRPr lang="zh-CN" altLang="en-US" sz="1200" b="1" dirty="0" smtClean="0">
              <a:latin typeface="Arial" pitchFamily="34" charset="0"/>
              <a:ea typeface="宋体" pitchFamily="2" charset="-122"/>
            </a:endParaRPr>
          </a:p>
        </p:txBody>
      </p:sp>
      <p:sp>
        <p:nvSpPr>
          <p:cNvPr id="5" name="矩形 4"/>
          <p:cNvSpPr/>
          <p:nvPr/>
        </p:nvSpPr>
        <p:spPr>
          <a:xfrm>
            <a:off x="428596" y="3214686"/>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紧缩后的主干是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应征者是师生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应征者以青年师生为主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，这是句式杂糅。</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0" y="1928802"/>
            <a:ext cx="9001156"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09600"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解说</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正确的顺序应该为：国家队的</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领属性</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09600"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定语</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一位</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数量定语</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有</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多年教学经验的</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动词</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09600"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短语作定语</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优秀的</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形容词定语</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篮球</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名词定</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09600"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语</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女</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名词定语</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教练。</a:t>
            </a:r>
            <a:endParaRPr kumimoji="0" lang="zh-CN" altLang="en-US"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285720" y="142852"/>
            <a:ext cx="5743880"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黑体" pitchFamily="49" charset="-122"/>
                <a:cs typeface="Times New Roman" pitchFamily="18" charset="0"/>
              </a:rPr>
              <a:t>⒋</a:t>
            </a:r>
            <a:r>
              <a:rPr lang="zh-CN" altLang="en-US" sz="3200" b="1" dirty="0" smtClean="0">
                <a:solidFill>
                  <a:srgbClr val="FF0000"/>
                </a:solidFill>
                <a:latin typeface="黑体" pitchFamily="49" charset="-122"/>
                <a:ea typeface="黑体" pitchFamily="49" charset="-122"/>
                <a:cs typeface="Times New Roman" pitchFamily="18" charset="0"/>
              </a:rPr>
              <a:t>多项定语的次序排列不当</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500034" y="785794"/>
            <a:ext cx="835824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一位优秀的有</a:t>
            </a:r>
            <a:r>
              <a:rPr lang="en-US" altLang="zh-CN" sz="2800" b="1" dirty="0" smtClean="0">
                <a:latin typeface="Times New Roman" pitchFamily="18" charset="0"/>
                <a:ea typeface="宋体" pitchFamily="2" charset="-122"/>
                <a:cs typeface="Times New Roman" pitchFamily="18" charset="0"/>
              </a:rPr>
              <a:t>20</a:t>
            </a:r>
            <a:r>
              <a:rPr lang="zh-CN" altLang="en-US" sz="2800" b="1" dirty="0" smtClean="0">
                <a:latin typeface="Times New Roman" pitchFamily="18" charset="0"/>
                <a:ea typeface="宋体" pitchFamily="2" charset="-122"/>
                <a:cs typeface="Times New Roman" pitchFamily="18" charset="0"/>
              </a:rPr>
              <a:t>多年教学经验的国家队的篮球女教练。</a:t>
            </a:r>
            <a:endParaRPr lang="zh-CN" altLang="en-US" sz="1050" b="1" dirty="0" smtClean="0">
              <a:latin typeface="Arial" pitchFamily="34" charset="0"/>
              <a:ea typeface="宋体" pitchFamily="2" charset="-122"/>
              <a:cs typeface="宋体" pitchFamily="2" charset="-122"/>
            </a:endParaRPr>
          </a:p>
        </p:txBody>
      </p:sp>
      <p:sp>
        <p:nvSpPr>
          <p:cNvPr id="8196" name="Rectangle 4"/>
          <p:cNvSpPr>
            <a:spLocks noChangeArrowheads="1"/>
          </p:cNvSpPr>
          <p:nvPr/>
        </p:nvSpPr>
        <p:spPr bwMode="auto">
          <a:xfrm>
            <a:off x="0" y="4000504"/>
            <a:ext cx="8975534"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说明：多项定语的排列顺序从离</a:t>
            </a:r>
            <a:r>
              <a:rPr kumimoji="0" lang="zh-CN"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中心语</a:t>
            </a:r>
            <a:r>
              <a:rPr kumimoji="0" 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最远处</a:t>
            </a:r>
            <a:endPar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a:p>
            <a:pPr marL="0" marR="0" lvl="0" indent="609600" algn="l"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算起，一般语序是，</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Times New Roman" pitchFamily="18" charset="0"/>
              </a:rPr>
              <a:t>①</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领属性定语或时间、处所</a:t>
            </a:r>
            <a:endPar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a:p>
            <a:pPr marL="0" marR="0" lvl="0" indent="60960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定语；</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Times New Roman" pitchFamily="18" charset="0"/>
              </a:rPr>
              <a:t>②</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称代性或数量性的短语；</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Times New Roman" pitchFamily="18" charset="0"/>
              </a:rPr>
              <a:t>③</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动词、动词</a:t>
            </a:r>
            <a:endPar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a:p>
            <a:pPr marL="0" marR="0" lvl="0" indent="60960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短语；</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Times New Roman" pitchFamily="18" charset="0"/>
              </a:rPr>
              <a:t>④</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形容词、形容词短语；</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Times New Roman" pitchFamily="18" charset="0"/>
              </a:rPr>
              <a:t>⑤</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名词或名词短</a:t>
            </a:r>
            <a:endPar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a:p>
            <a:pPr marL="0" marR="0" lvl="0" indent="60960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语</a:t>
            </a:r>
            <a:r>
              <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带</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的</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的定语要放在不带</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的</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的定语之前</a:t>
            </a:r>
            <a:r>
              <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endParaRPr kumimoji="0" lang="zh-CN" altLang="en-US" sz="1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gtEl>
                                        <p:attrNameLst>
                                          <p:attrName>style.visibility</p:attrName>
                                        </p:attrNameLst>
                                      </p:cBhvr>
                                      <p:to>
                                        <p:strVal val="visible"/>
                                      </p:to>
                                    </p:set>
                                    <p:anim calcmode="lin" valueType="num">
                                      <p:cBhvr additive="base">
                                        <p:cTn id="19" dur="500" fill="hold"/>
                                        <p:tgtEl>
                                          <p:spTgt spid="8195"/>
                                        </p:tgtEl>
                                        <p:attrNameLst>
                                          <p:attrName>ppt_x</p:attrName>
                                        </p:attrNameLst>
                                      </p:cBhvr>
                                      <p:tavLst>
                                        <p:tav tm="0">
                                          <p:val>
                                            <p:strVal val="#ppt_x"/>
                                          </p:val>
                                        </p:tav>
                                        <p:tav tm="100000">
                                          <p:val>
                                            <p:strVal val="#ppt_x"/>
                                          </p:val>
                                        </p:tav>
                                      </p:tavLst>
                                    </p:anim>
                                    <p:anim calcmode="lin" valueType="num">
                                      <p:cBhvr additive="base">
                                        <p:cTn id="20"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6"/>
                                        </p:tgtEl>
                                        <p:attrNameLst>
                                          <p:attrName>style.visibility</p:attrName>
                                        </p:attrNameLst>
                                      </p:cBhvr>
                                      <p:to>
                                        <p:strVal val="visible"/>
                                      </p:to>
                                    </p:set>
                                    <p:anim calcmode="lin" valueType="num">
                                      <p:cBhvr additive="base">
                                        <p:cTn id="25" dur="500" fill="hold"/>
                                        <p:tgtEl>
                                          <p:spTgt spid="8196"/>
                                        </p:tgtEl>
                                        <p:attrNameLst>
                                          <p:attrName>ppt_x</p:attrName>
                                        </p:attrNameLst>
                                      </p:cBhvr>
                                      <p:tavLst>
                                        <p:tav tm="0">
                                          <p:val>
                                            <p:strVal val="#ppt_x"/>
                                          </p:val>
                                        </p:tav>
                                        <p:tav tm="100000">
                                          <p:val>
                                            <p:strVal val="#ppt_x"/>
                                          </p:val>
                                        </p:tav>
                                      </p:tavLst>
                                    </p:anim>
                                    <p:anim calcmode="lin" valueType="num">
                                      <p:cBhvr additive="base">
                                        <p:cTn id="26"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4" grpId="0"/>
      <p:bldP spid="5" grpId="0"/>
      <p:bldP spid="819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0" y="2571744"/>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1785918" y="4643446"/>
            <a:ext cx="3119765"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三、看修饰</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642910" y="5357826"/>
            <a:ext cx="7858180" cy="954107"/>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修饰成分方面易出现的病点是多层定语或状语的</a:t>
            </a:r>
            <a:r>
              <a:rPr lang="zh-CN" altLang="en-US" sz="2800" b="1" dirty="0" smtClean="0">
                <a:solidFill>
                  <a:srgbClr val="00B050"/>
                </a:solidFill>
                <a:latin typeface="Times New Roman" pitchFamily="18" charset="0"/>
                <a:ea typeface="宋体" pitchFamily="2" charset="-122"/>
                <a:cs typeface="Times New Roman" pitchFamily="18" charset="0"/>
              </a:rPr>
              <a:t>语序</a:t>
            </a:r>
            <a:r>
              <a:rPr lang="zh-CN" altLang="en-US" sz="2800" b="1" dirty="0" smtClean="0">
                <a:latin typeface="Times New Roman" pitchFamily="18" charset="0"/>
                <a:ea typeface="宋体" pitchFamily="2" charset="-122"/>
                <a:cs typeface="Times New Roman" pitchFamily="18" charset="0"/>
              </a:rPr>
              <a:t>不当、</a:t>
            </a:r>
            <a:r>
              <a:rPr lang="zh-CN" altLang="en-US" sz="2800" b="1" dirty="0" smtClean="0">
                <a:solidFill>
                  <a:srgbClr val="00B050"/>
                </a:solidFill>
                <a:latin typeface="Times New Roman" pitchFamily="18" charset="0"/>
                <a:ea typeface="宋体" pitchFamily="2" charset="-122"/>
                <a:cs typeface="Times New Roman" pitchFamily="18" charset="0"/>
              </a:rPr>
              <a:t>搭配</a:t>
            </a:r>
            <a:r>
              <a:rPr lang="zh-CN" altLang="en-US" sz="2800" b="1" dirty="0" smtClean="0">
                <a:latin typeface="Times New Roman" pitchFamily="18" charset="0"/>
                <a:ea typeface="宋体" pitchFamily="2" charset="-122"/>
                <a:cs typeface="Times New Roman" pitchFamily="18" charset="0"/>
              </a:rPr>
              <a:t>不当、</a:t>
            </a:r>
            <a:r>
              <a:rPr lang="zh-CN" altLang="en-US" sz="2800" b="1" dirty="0" smtClean="0">
                <a:solidFill>
                  <a:srgbClr val="00B050"/>
                </a:solidFill>
                <a:latin typeface="Times New Roman" pitchFamily="18" charset="0"/>
                <a:ea typeface="宋体" pitchFamily="2" charset="-122"/>
                <a:cs typeface="Times New Roman" pitchFamily="18" charset="0"/>
              </a:rPr>
              <a:t>重复多余</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500034" y="357166"/>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8</a:t>
            </a:r>
            <a:r>
              <a:rPr lang="zh-CN" altLang="en-US" sz="2800" b="1" dirty="0" smtClean="0">
                <a:latin typeface="Times New Roman" pitchFamily="18" charset="0"/>
                <a:ea typeface="宋体" pitchFamily="2" charset="-122"/>
                <a:cs typeface="Times New Roman" pitchFamily="18" charset="0"/>
              </a:rPr>
              <a:t>．鉴于她的优异成绩，毕业后，邱琼英留校成了该校最年轻的生物系教师。</a:t>
            </a:r>
            <a:endParaRPr lang="zh-CN" altLang="en-US" sz="1200" b="1" dirty="0" smtClean="0">
              <a:latin typeface="Arial" pitchFamily="34" charset="0"/>
              <a:ea typeface="宋体" pitchFamily="2" charset="-122"/>
            </a:endParaRPr>
          </a:p>
        </p:txBody>
      </p:sp>
      <p:sp>
        <p:nvSpPr>
          <p:cNvPr id="7" name="矩形 6"/>
          <p:cNvSpPr/>
          <p:nvPr/>
        </p:nvSpPr>
        <p:spPr>
          <a:xfrm>
            <a:off x="500034" y="1500174"/>
            <a:ext cx="8429684" cy="3108543"/>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多层定语的一般次序是，</a:t>
            </a:r>
            <a:r>
              <a:rPr lang="zh-CN" altLang="en-US" sz="2800" b="1" dirty="0" smtClean="0">
                <a:latin typeface="Arial" pitchFamily="34"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表示领属性的或时间、处所的；</a:t>
            </a:r>
            <a:r>
              <a:rPr lang="zh-CN" altLang="en-US" sz="2800" b="1" dirty="0" smtClean="0">
                <a:latin typeface="Arial" pitchFamily="34"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指称或数量词；</a:t>
            </a:r>
            <a:r>
              <a:rPr lang="zh-CN" altLang="en-US" sz="2800" b="1" dirty="0" smtClean="0">
                <a:latin typeface="Arial" pitchFamily="34"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动词或动词性短语；</a:t>
            </a:r>
            <a:r>
              <a:rPr lang="zh-CN" altLang="en-US" sz="2800" b="1" dirty="0" smtClean="0">
                <a:latin typeface="Arial" pitchFamily="34"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形容词或形容词性短语；</a:t>
            </a:r>
            <a:r>
              <a:rPr lang="zh-CN" altLang="en-US" sz="2800" b="1" dirty="0" smtClean="0">
                <a:latin typeface="Arial" pitchFamily="34" charset="0"/>
                <a:ea typeface="宋体" pitchFamily="2" charset="-122"/>
                <a:cs typeface="Times New Roman" pitchFamily="18" charset="0"/>
              </a:rPr>
              <a:t>⑤</a:t>
            </a:r>
            <a:r>
              <a:rPr lang="zh-CN" altLang="en-US" sz="2800" b="1" dirty="0" smtClean="0">
                <a:latin typeface="Times New Roman" pitchFamily="18" charset="0"/>
                <a:ea typeface="宋体" pitchFamily="2" charset="-122"/>
                <a:cs typeface="Times New Roman" pitchFamily="18" charset="0"/>
              </a:rPr>
              <a:t>名词或名词性短语。另外，带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的定语应放在不带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的定语之前。</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该句定语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最年轻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生物系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语序不当，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生物系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应该在前。</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714356"/>
            <a:ext cx="7929618"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9</a:t>
            </a:r>
            <a:r>
              <a:rPr lang="zh-CN" altLang="en-US" sz="2800" b="1" dirty="0" smtClean="0">
                <a:latin typeface="Times New Roman" pitchFamily="18" charset="0"/>
                <a:ea typeface="宋体" pitchFamily="2" charset="-122"/>
                <a:cs typeface="Times New Roman" pitchFamily="18" charset="0"/>
              </a:rPr>
              <a:t>．我们顺利地按照老张头画的那张简图找到了住在莫愁新寓的案件目击者。</a:t>
            </a:r>
            <a:endParaRPr lang="zh-CN" altLang="en-US" sz="1200" b="1" dirty="0" smtClean="0">
              <a:latin typeface="Arial" pitchFamily="34" charset="0"/>
              <a:ea typeface="宋体" pitchFamily="2" charset="-122"/>
            </a:endParaRPr>
          </a:p>
        </p:txBody>
      </p:sp>
      <p:sp>
        <p:nvSpPr>
          <p:cNvPr id="6" name="矩形 5"/>
          <p:cNvSpPr/>
          <p:nvPr/>
        </p:nvSpPr>
        <p:spPr>
          <a:xfrm>
            <a:off x="428596" y="2357430"/>
            <a:ext cx="8429684" cy="3701013"/>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多项状语的排列顺序从离中心语最远处算起，一般语序是，</a:t>
            </a:r>
            <a:r>
              <a:rPr lang="zh-CN" altLang="en-US" sz="2800" b="1" dirty="0" smtClean="0">
                <a:latin typeface="Arial" pitchFamily="34"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表目的或原因的介宾短语；</a:t>
            </a:r>
            <a:r>
              <a:rPr lang="zh-CN" altLang="en-US" sz="2800" b="1" dirty="0" smtClean="0">
                <a:latin typeface="Arial" pitchFamily="34"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表时间的名词或介宾短语；</a:t>
            </a:r>
            <a:r>
              <a:rPr lang="zh-CN" altLang="en-US" sz="2800" b="1" dirty="0" smtClean="0">
                <a:latin typeface="Arial" pitchFamily="34"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表处所的名词或介宾短语；</a:t>
            </a:r>
            <a:r>
              <a:rPr lang="zh-CN" altLang="en-US" sz="2800" b="1" dirty="0" smtClean="0">
                <a:latin typeface="Arial" pitchFamily="34"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副词</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表范围或频率</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Arial" pitchFamily="34" charset="0"/>
                <a:ea typeface="宋体" pitchFamily="2" charset="-122"/>
                <a:cs typeface="Times New Roman" pitchFamily="18" charset="0"/>
              </a:rPr>
              <a:t> ⑤</a:t>
            </a:r>
            <a:r>
              <a:rPr lang="zh-CN" altLang="en-US" sz="2800" b="1" dirty="0" smtClean="0">
                <a:latin typeface="Times New Roman" pitchFamily="18" charset="0"/>
                <a:ea typeface="宋体" pitchFamily="2" charset="-122"/>
                <a:cs typeface="Times New Roman" pitchFamily="18" charset="0"/>
              </a:rPr>
              <a:t>形容词或动词</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表情态</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 ⑥表对象的介宾短语。</a:t>
            </a:r>
            <a:endParaRPr lang="en-US" altLang="zh-CN" sz="2800" b="1" dirty="0" smtClean="0">
              <a:latin typeface="Times New Roman" pitchFamily="18" charset="0"/>
              <a:ea typeface="宋体" pitchFamily="2" charset="-122"/>
              <a:cs typeface="Times New Roman" pitchFamily="18" charset="0"/>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另外，表示</a:t>
            </a:r>
            <a:r>
              <a:rPr lang="zh-CN" altLang="en-US" sz="2800" b="1" dirty="0" smtClean="0">
                <a:solidFill>
                  <a:srgbClr val="FF0000"/>
                </a:solidFill>
                <a:latin typeface="Times New Roman" pitchFamily="18" charset="0"/>
                <a:ea typeface="宋体" pitchFamily="2" charset="-122"/>
                <a:cs typeface="Times New Roman" pitchFamily="18" charset="0"/>
              </a:rPr>
              <a:t>总括</a:t>
            </a:r>
            <a:r>
              <a:rPr lang="zh-CN" altLang="en-US" sz="2800" b="1" dirty="0" smtClean="0">
                <a:latin typeface="Times New Roman" pitchFamily="18" charset="0"/>
                <a:ea typeface="宋体" pitchFamily="2" charset="-122"/>
                <a:cs typeface="Times New Roman" pitchFamily="18" charset="0"/>
              </a:rPr>
              <a:t>的，一般放在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数词＋动量词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的后面。</a:t>
            </a:r>
            <a:endParaRPr lang="zh-CN" altLang="en-US"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该句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顺利地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应移至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找到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a:t>
            </a:r>
            <a:endParaRPr lang="zh-CN" altLang="en-US" sz="800" b="1" dirty="0" smtClean="0">
              <a:latin typeface="Arial" pitchFamily="34" charset="0"/>
              <a:ea typeface="宋体" pitchFamily="2" charset="-122"/>
            </a:endParaRPr>
          </a:p>
          <a:p>
            <a:pPr lvl="0" indent="609600" eaLnBrk="0" fontAlgn="base" hangingPunct="0">
              <a:spcBef>
                <a:spcPct val="0"/>
              </a:spcBef>
              <a:spcAft>
                <a:spcPct val="0"/>
              </a:spcAft>
            </a:pP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500042"/>
            <a:ext cx="8358246" cy="954107"/>
          </a:xfrm>
          <a:prstGeom prst="rect">
            <a:avLst/>
          </a:prstGeom>
        </p:spPr>
        <p:txBody>
          <a:bodyPr wrap="square">
            <a:spAutoFit/>
          </a:bodyPr>
          <a:lstStyle/>
          <a:p>
            <a:pPr lvl="0" indent="7620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10</a:t>
            </a:r>
            <a:r>
              <a:rPr lang="zh-CN" altLang="en-US" sz="2800" b="1" dirty="0" smtClean="0">
                <a:latin typeface="Times New Roman" pitchFamily="18" charset="0"/>
                <a:ea typeface="宋体" pitchFamily="2" charset="-122"/>
                <a:cs typeface="Times New Roman" pitchFamily="18" charset="0"/>
              </a:rPr>
              <a:t>．由于采取了科技兴农的策略，我国改变了长期以来粮食生产不能自给的局面。</a:t>
            </a:r>
            <a:endParaRPr lang="zh-CN" altLang="en-US" sz="1200" b="1" dirty="0" smtClean="0">
              <a:latin typeface="Arial" pitchFamily="34" charset="0"/>
              <a:ea typeface="宋体" pitchFamily="2" charset="-122"/>
            </a:endParaRPr>
          </a:p>
        </p:txBody>
      </p:sp>
      <p:sp>
        <p:nvSpPr>
          <p:cNvPr id="5" name="矩形 4"/>
          <p:cNvSpPr/>
          <p:nvPr/>
        </p:nvSpPr>
        <p:spPr>
          <a:xfrm>
            <a:off x="428596" y="1857364"/>
            <a:ext cx="8358246"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原文要表达的意思</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我国改变了</a:t>
            </a:r>
            <a:r>
              <a:rPr lang="zh-CN" altLang="en-US" sz="2800" b="1" dirty="0" smtClean="0">
                <a:solidFill>
                  <a:srgbClr val="FF0000"/>
                </a:solidFill>
                <a:latin typeface="Times New Roman" pitchFamily="18" charset="0"/>
                <a:ea typeface="宋体" pitchFamily="2" charset="-122"/>
                <a:cs typeface="Times New Roman" pitchFamily="18" charset="0"/>
              </a:rPr>
              <a:t>粮食</a:t>
            </a:r>
            <a:r>
              <a:rPr lang="zh-CN" altLang="en-US" sz="2800" b="1" dirty="0" smtClean="0">
                <a:latin typeface="Times New Roman" pitchFamily="18" charset="0"/>
                <a:ea typeface="宋体" pitchFamily="2" charset="-122"/>
                <a:cs typeface="Times New Roman" pitchFamily="18" charset="0"/>
              </a:rPr>
              <a:t>不能自给的局面</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，而句子将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粮食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变成了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生产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的定语，造成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生产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自给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不搭配，应去掉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生产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500034" y="3929066"/>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11</a:t>
            </a:r>
            <a:r>
              <a:rPr lang="zh-CN" altLang="en-US" sz="2800" b="1" dirty="0" smtClean="0">
                <a:latin typeface="Times New Roman" pitchFamily="18" charset="0"/>
                <a:ea typeface="宋体" pitchFamily="2" charset="-122"/>
                <a:cs typeface="Times New Roman" pitchFamily="18" charset="0"/>
              </a:rPr>
              <a:t>．这句话的后面，包含了多么丰富的无声的潜台词。</a:t>
            </a:r>
            <a:endParaRPr lang="zh-CN" altLang="en-US" sz="1200" b="1" dirty="0" smtClean="0">
              <a:latin typeface="Arial" pitchFamily="34" charset="0"/>
              <a:ea typeface="宋体" pitchFamily="2" charset="-122"/>
            </a:endParaRPr>
          </a:p>
        </p:txBody>
      </p:sp>
      <p:sp>
        <p:nvSpPr>
          <p:cNvPr id="7" name="矩形 6"/>
          <p:cNvSpPr/>
          <p:nvPr/>
        </p:nvSpPr>
        <p:spPr>
          <a:xfrm>
            <a:off x="500034" y="5143512"/>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定语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无声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与中心词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潜台词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重复，应删去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无声的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0" y="1285860"/>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2428860" y="3857628"/>
            <a:ext cx="3119765"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四、看并列</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428596" y="4929198"/>
            <a:ext cx="8358246" cy="954107"/>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有并列短语的句子，检查并列的成分</a:t>
            </a:r>
            <a:r>
              <a:rPr lang="zh-CN" altLang="en-US" sz="2800" b="1" dirty="0" smtClean="0">
                <a:solidFill>
                  <a:srgbClr val="00B050"/>
                </a:solidFill>
                <a:latin typeface="Times New Roman" pitchFamily="18" charset="0"/>
                <a:ea typeface="宋体" pitchFamily="2" charset="-122"/>
                <a:cs typeface="Times New Roman" pitchFamily="18" charset="0"/>
              </a:rPr>
              <a:t>能否并列</a:t>
            </a:r>
            <a:r>
              <a:rPr lang="zh-CN" altLang="en-US" sz="2800" b="1" dirty="0" smtClean="0">
                <a:latin typeface="Times New Roman" pitchFamily="18" charset="0"/>
                <a:ea typeface="宋体" pitchFamily="2" charset="-122"/>
                <a:cs typeface="Times New Roman" pitchFamily="18" charset="0"/>
              </a:rPr>
              <a:t>，或</a:t>
            </a:r>
            <a:r>
              <a:rPr lang="zh-CN" altLang="en-US" sz="2800" b="1" dirty="0" smtClean="0">
                <a:solidFill>
                  <a:srgbClr val="00B050"/>
                </a:solidFill>
                <a:latin typeface="Times New Roman" pitchFamily="18" charset="0"/>
                <a:ea typeface="宋体" pitchFamily="2" charset="-122"/>
                <a:cs typeface="Times New Roman" pitchFamily="18" charset="0"/>
              </a:rPr>
              <a:t>语序</a:t>
            </a:r>
            <a:r>
              <a:rPr lang="zh-CN" altLang="en-US" sz="2800" b="1" dirty="0" smtClean="0">
                <a:latin typeface="Times New Roman" pitchFamily="18" charset="0"/>
                <a:ea typeface="宋体" pitchFamily="2" charset="-122"/>
                <a:cs typeface="Times New Roman" pitchFamily="18" charset="0"/>
              </a:rPr>
              <a:t>是否得当，或与前后成分是否</a:t>
            </a:r>
            <a:r>
              <a:rPr lang="zh-CN" altLang="en-US" sz="2800" b="1" dirty="0" smtClean="0">
                <a:solidFill>
                  <a:srgbClr val="00B050"/>
                </a:solidFill>
                <a:latin typeface="Times New Roman" pitchFamily="18" charset="0"/>
                <a:ea typeface="宋体" pitchFamily="2" charset="-122"/>
                <a:cs typeface="Times New Roman" pitchFamily="18" charset="0"/>
              </a:rPr>
              <a:t>搭配</a:t>
            </a:r>
            <a:r>
              <a:rPr lang="zh-CN" altLang="en-US" sz="2800" b="1" dirty="0" smtClean="0">
                <a:latin typeface="Times New Roman" pitchFamily="18" charset="0"/>
                <a:ea typeface="宋体" pitchFamily="2" charset="-122"/>
                <a:cs typeface="Times New Roman" pitchFamily="18" charset="0"/>
              </a:rPr>
              <a:t>不当。</a:t>
            </a:r>
            <a:endParaRPr lang="zh-CN" altLang="en-US" sz="1200" b="1" dirty="0" smtClean="0">
              <a:latin typeface="Arial" pitchFamily="34" charset="0"/>
              <a:ea typeface="宋体" pitchFamily="2" charset="-122"/>
            </a:endParaRPr>
          </a:p>
        </p:txBody>
      </p:sp>
      <p:sp>
        <p:nvSpPr>
          <p:cNvPr id="6" name="矩形 5"/>
          <p:cNvSpPr/>
          <p:nvPr/>
        </p:nvSpPr>
        <p:spPr>
          <a:xfrm>
            <a:off x="428596" y="357166"/>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12</a:t>
            </a:r>
            <a:r>
              <a:rPr lang="zh-CN" altLang="en-US" sz="2800" b="1" dirty="0" smtClean="0">
                <a:latin typeface="Times New Roman" pitchFamily="18" charset="0"/>
                <a:ea typeface="宋体" pitchFamily="2" charset="-122"/>
                <a:cs typeface="Times New Roman" pitchFamily="18" charset="0"/>
              </a:rPr>
              <a:t>．我们的报刊、杂志、电视和一切出版物，更有责任作出表率，杜绝用字不规范的现象。</a:t>
            </a:r>
            <a:endParaRPr lang="zh-CN" altLang="en-US" sz="1200" b="1" dirty="0" smtClean="0">
              <a:latin typeface="Arial" pitchFamily="34" charset="0"/>
              <a:ea typeface="宋体" pitchFamily="2" charset="-122"/>
            </a:endParaRPr>
          </a:p>
        </p:txBody>
      </p:sp>
      <p:sp>
        <p:nvSpPr>
          <p:cNvPr id="7" name="矩形 6"/>
          <p:cNvSpPr/>
          <p:nvPr/>
        </p:nvSpPr>
        <p:spPr>
          <a:xfrm>
            <a:off x="428596" y="1928802"/>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主语中的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出版物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报刊、杂志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是包容关系，并列出现不合逻辑。另外，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报刊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杂志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也是包容关系。</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85728"/>
            <a:ext cx="8286808"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13</a:t>
            </a:r>
            <a:r>
              <a:rPr lang="zh-CN" altLang="en-US" sz="2800" b="1" dirty="0" smtClean="0">
                <a:latin typeface="Times New Roman" pitchFamily="18" charset="0"/>
                <a:ea typeface="宋体" pitchFamily="2" charset="-122"/>
                <a:cs typeface="Times New Roman" pitchFamily="18" charset="0"/>
              </a:rPr>
              <a:t>．由于那时的自然科学水平还很低，无论如何，他们也不会提出像今天我们所说的电气化、自动化、机械化等计划来。</a:t>
            </a:r>
            <a:endParaRPr lang="zh-CN" altLang="en-US" sz="1200" b="1" dirty="0" smtClean="0">
              <a:latin typeface="Arial" pitchFamily="34" charset="0"/>
              <a:ea typeface="宋体" pitchFamily="2" charset="-122"/>
            </a:endParaRPr>
          </a:p>
        </p:txBody>
      </p:sp>
      <p:sp>
        <p:nvSpPr>
          <p:cNvPr id="5" name="矩形 4"/>
          <p:cNvSpPr/>
          <p:nvPr/>
        </p:nvSpPr>
        <p:spPr>
          <a:xfrm>
            <a:off x="428596" y="2000240"/>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电气化、自动化、机械化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的语序应该是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机械化、电气化、自动化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讨论并听取</a:t>
            </a:r>
            <a:r>
              <a:rPr lang="zh-CN" altLang="en-US" sz="2800" b="1" dirty="0" smtClean="0">
                <a:solidFill>
                  <a:srgbClr val="FF0000"/>
                </a:solidFill>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通过并讨论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等都是这类语病。</a:t>
            </a:r>
            <a:endParaRPr lang="zh-CN" altLang="en-US" sz="1200" b="1" dirty="0" smtClean="0">
              <a:latin typeface="Arial" pitchFamily="34" charset="0"/>
              <a:ea typeface="宋体" pitchFamily="2" charset="-122"/>
            </a:endParaRPr>
          </a:p>
        </p:txBody>
      </p:sp>
      <p:sp>
        <p:nvSpPr>
          <p:cNvPr id="6" name="矩形 5"/>
          <p:cNvSpPr/>
          <p:nvPr/>
        </p:nvSpPr>
        <p:spPr>
          <a:xfrm>
            <a:off x="357158" y="3714752"/>
            <a:ext cx="842968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14</a:t>
            </a:r>
            <a:r>
              <a:rPr lang="zh-CN" altLang="en-US" sz="2800" b="1" dirty="0" smtClean="0">
                <a:latin typeface="Times New Roman" pitchFamily="18" charset="0"/>
                <a:ea typeface="宋体" pitchFamily="2" charset="-122"/>
                <a:cs typeface="Times New Roman" pitchFamily="18" charset="0"/>
              </a:rPr>
              <a:t>．党的指示进一步坚定了我们走社会主义道路的信心和勇气。</a:t>
            </a:r>
            <a:endParaRPr lang="zh-CN" altLang="en-US" sz="1200" b="1" dirty="0" smtClean="0">
              <a:latin typeface="Arial" pitchFamily="34" charset="0"/>
              <a:ea typeface="宋体" pitchFamily="2" charset="-122"/>
            </a:endParaRPr>
          </a:p>
        </p:txBody>
      </p:sp>
      <p:sp>
        <p:nvSpPr>
          <p:cNvPr id="7" name="矩形 6"/>
          <p:cNvSpPr/>
          <p:nvPr/>
        </p:nvSpPr>
        <p:spPr>
          <a:xfrm>
            <a:off x="357158" y="4929198"/>
            <a:ext cx="835824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这个句子属于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动＋宾和宾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的情况，</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坚定</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只能和宾语中的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信心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搭配，而不能和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勇气</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785794"/>
            <a:ext cx="8143932"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15</a:t>
            </a:r>
            <a:r>
              <a:rPr lang="zh-CN" altLang="en-US" sz="2800" b="1" dirty="0" smtClean="0">
                <a:latin typeface="Times New Roman" pitchFamily="18" charset="0"/>
                <a:ea typeface="宋体" pitchFamily="2" charset="-122"/>
                <a:cs typeface="Times New Roman" pitchFamily="18" charset="0"/>
              </a:rPr>
              <a:t>．在社会主义现代化建设中，每一个有志青年都要提高和充实自己的业务水平和思想修养。</a:t>
            </a:r>
            <a:endParaRPr lang="zh-CN" altLang="en-US" sz="1200" b="1" dirty="0" smtClean="0">
              <a:latin typeface="Arial" pitchFamily="34" charset="0"/>
              <a:ea typeface="宋体" pitchFamily="2" charset="-122"/>
            </a:endParaRPr>
          </a:p>
        </p:txBody>
      </p:sp>
      <p:sp>
        <p:nvSpPr>
          <p:cNvPr id="5" name="矩形 4"/>
          <p:cNvSpPr/>
          <p:nvPr/>
        </p:nvSpPr>
        <p:spPr>
          <a:xfrm>
            <a:off x="214282" y="2857496"/>
            <a:ext cx="8786874" cy="2246769"/>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这个句子属于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动动＋宾宾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的情况，并列短语的两个动词分别与并列短语的两个名词搭配，而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充实</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思想修养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不能搭配，改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充实</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加强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，最后为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提高自己的业务水平和加强自己的思想修养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357166"/>
            <a:ext cx="8215370"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16</a:t>
            </a:r>
            <a:r>
              <a:rPr lang="zh-CN" altLang="en-US" sz="2800" b="1" dirty="0" smtClean="0">
                <a:latin typeface="Times New Roman" pitchFamily="18" charset="0"/>
                <a:ea typeface="宋体" pitchFamily="2" charset="-122"/>
                <a:cs typeface="Times New Roman" pitchFamily="18" charset="0"/>
              </a:rPr>
              <a:t>．当地造纸厂偷排未经处理的废水，严重污染环境，导致鱼虾绝迹，各种水生作物大量减产和绝产。</a:t>
            </a:r>
            <a:endParaRPr lang="zh-CN" altLang="en-US" sz="1200" b="1" dirty="0" smtClean="0">
              <a:latin typeface="Arial" pitchFamily="34" charset="0"/>
              <a:ea typeface="宋体" pitchFamily="2" charset="-122"/>
            </a:endParaRPr>
          </a:p>
        </p:txBody>
      </p:sp>
      <p:sp>
        <p:nvSpPr>
          <p:cNvPr id="5" name="矩形 4"/>
          <p:cNvSpPr/>
          <p:nvPr/>
        </p:nvSpPr>
        <p:spPr>
          <a:xfrm>
            <a:off x="357158" y="1928802"/>
            <a:ext cx="8143932" cy="2246769"/>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成分不能并列。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绝产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相互矛盾，要么是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，要么是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绝产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，所以应当将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换成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。又因为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绝产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比</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减产</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语义重，所以也可以把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改成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甚至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1928794" y="4000504"/>
            <a:ext cx="4046301"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五、看</a:t>
            </a:r>
            <a:r>
              <a:rPr lang="zh-CN" altLang="en-US" sz="3600" b="1" dirty="0" smtClean="0">
                <a:solidFill>
                  <a:srgbClr val="FF0000"/>
                </a:solidFill>
                <a:latin typeface="Arial"/>
                <a:ea typeface="宋体" pitchFamily="2" charset="-122"/>
                <a:cs typeface="Times New Roman" pitchFamily="18" charset="0"/>
              </a:rPr>
              <a:t>“</a:t>
            </a:r>
            <a:r>
              <a:rPr lang="zh-CN" altLang="en-US" sz="3600" b="1" dirty="0" smtClean="0">
                <a:solidFill>
                  <a:srgbClr val="FF0000"/>
                </a:solidFill>
                <a:latin typeface="Times New Roman" pitchFamily="18" charset="0"/>
                <a:ea typeface="宋体" pitchFamily="2" charset="-122"/>
                <a:cs typeface="Times New Roman" pitchFamily="18" charset="0"/>
              </a:rPr>
              <a:t>和</a:t>
            </a:r>
            <a:r>
              <a:rPr lang="zh-CN" altLang="en-US" sz="3600" b="1" dirty="0" smtClean="0">
                <a:solidFill>
                  <a:srgbClr val="FF0000"/>
                </a:solidFill>
                <a:latin typeface="Arial"/>
                <a:ea typeface="宋体" pitchFamily="2" charset="-122"/>
                <a:cs typeface="Times New Roman" pitchFamily="18" charset="0"/>
              </a:rPr>
              <a:t>”</a:t>
            </a:r>
            <a:r>
              <a:rPr lang="zh-CN" altLang="en-US" sz="3600" b="1" dirty="0" smtClean="0">
                <a:solidFill>
                  <a:srgbClr val="FF0000"/>
                </a:solidFill>
                <a:latin typeface="Times New Roman" pitchFamily="18" charset="0"/>
                <a:ea typeface="宋体" pitchFamily="2" charset="-122"/>
                <a:cs typeface="Times New Roman" pitchFamily="18" charset="0"/>
              </a:rPr>
              <a:t>字</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7" name="矩形 6"/>
          <p:cNvSpPr/>
          <p:nvPr/>
        </p:nvSpPr>
        <p:spPr>
          <a:xfrm>
            <a:off x="500034" y="5000636"/>
            <a:ext cx="8215370" cy="138499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字的句子，检查有没有</a:t>
            </a:r>
            <a:r>
              <a:rPr lang="zh-CN" altLang="en-US" sz="2800" b="1" dirty="0" smtClean="0">
                <a:solidFill>
                  <a:srgbClr val="00B050"/>
                </a:solidFill>
                <a:latin typeface="Times New Roman" pitchFamily="18" charset="0"/>
                <a:ea typeface="宋体" pitchFamily="2" charset="-122"/>
                <a:cs typeface="Times New Roman" pitchFamily="18" charset="0"/>
              </a:rPr>
              <a:t>并列类</a:t>
            </a:r>
            <a:r>
              <a:rPr lang="zh-CN" altLang="en-US" sz="2800" b="1" dirty="0" smtClean="0">
                <a:latin typeface="Times New Roman" pitchFamily="18" charset="0"/>
                <a:ea typeface="宋体" pitchFamily="2" charset="-122"/>
                <a:cs typeface="Times New Roman" pitchFamily="18" charset="0"/>
              </a:rPr>
              <a:t>错误</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并列的成分能否并列，或</a:t>
            </a:r>
            <a:r>
              <a:rPr lang="zh-CN" altLang="en-US" sz="2800" b="1" dirty="0" smtClean="0">
                <a:solidFill>
                  <a:srgbClr val="00B050"/>
                </a:solidFill>
                <a:latin typeface="Times New Roman" pitchFamily="18" charset="0"/>
                <a:ea typeface="宋体" pitchFamily="2" charset="-122"/>
                <a:cs typeface="Times New Roman" pitchFamily="18" charset="0"/>
              </a:rPr>
              <a:t>语序</a:t>
            </a:r>
            <a:r>
              <a:rPr lang="zh-CN" altLang="en-US" sz="2800" b="1" dirty="0" smtClean="0">
                <a:latin typeface="Times New Roman" pitchFamily="18" charset="0"/>
                <a:ea typeface="宋体" pitchFamily="2" charset="-122"/>
                <a:cs typeface="Times New Roman" pitchFamily="18" charset="0"/>
              </a:rPr>
              <a:t>是否得当，或与前后成分是否</a:t>
            </a:r>
            <a:r>
              <a:rPr lang="zh-CN" altLang="en-US" sz="2800" b="1" dirty="0" smtClean="0">
                <a:solidFill>
                  <a:srgbClr val="00B050"/>
                </a:solidFill>
                <a:latin typeface="Times New Roman" pitchFamily="18" charset="0"/>
                <a:ea typeface="宋体" pitchFamily="2" charset="-122"/>
                <a:cs typeface="Times New Roman" pitchFamily="18" charset="0"/>
              </a:rPr>
              <a:t>搭配</a:t>
            </a:r>
            <a:r>
              <a:rPr lang="zh-CN" altLang="en-US" sz="2800" b="1" dirty="0" smtClean="0">
                <a:latin typeface="Times New Roman" pitchFamily="18" charset="0"/>
                <a:ea typeface="宋体" pitchFamily="2" charset="-122"/>
                <a:cs typeface="Times New Roman" pitchFamily="18" charset="0"/>
              </a:rPr>
              <a:t>不当</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和是否</a:t>
            </a:r>
            <a:r>
              <a:rPr lang="zh-CN" altLang="en-US" sz="2800" b="1" dirty="0" smtClean="0">
                <a:solidFill>
                  <a:srgbClr val="00B050"/>
                </a:solidFill>
                <a:latin typeface="Times New Roman" pitchFamily="18" charset="0"/>
                <a:ea typeface="宋体" pitchFamily="2" charset="-122"/>
                <a:cs typeface="Times New Roman" pitchFamily="18" charset="0"/>
              </a:rPr>
              <a:t>有歧义</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85728"/>
            <a:ext cx="8286808"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17</a:t>
            </a:r>
            <a:r>
              <a:rPr lang="zh-CN" altLang="en-US" sz="2800" b="1" dirty="0" smtClean="0">
                <a:latin typeface="Times New Roman" pitchFamily="18" charset="0"/>
                <a:ea typeface="宋体" pitchFamily="2" charset="-122"/>
                <a:cs typeface="Times New Roman" pitchFamily="18" charset="0"/>
              </a:rPr>
              <a:t>．面对国际金融危机、气候变化加剧、能源耗竭等挑战，大力提升和培育低碳竞争力，能为企业和国家逆势发展提供有效支撑和不竭动力。</a:t>
            </a:r>
            <a:endParaRPr lang="zh-CN" altLang="en-US" sz="1200" b="1" dirty="0" smtClean="0">
              <a:latin typeface="Arial" pitchFamily="34" charset="0"/>
              <a:ea typeface="宋体" pitchFamily="2" charset="-122"/>
            </a:endParaRPr>
          </a:p>
        </p:txBody>
      </p:sp>
      <p:sp>
        <p:nvSpPr>
          <p:cNvPr id="5" name="矩形 4"/>
          <p:cNvSpPr/>
          <p:nvPr/>
        </p:nvSpPr>
        <p:spPr>
          <a:xfrm>
            <a:off x="500034" y="1928802"/>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语序不当，应将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提升和培育</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调整为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培育和提升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357158" y="3071810"/>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18</a:t>
            </a:r>
            <a:r>
              <a:rPr lang="zh-CN" altLang="en-US" sz="2800" b="1" dirty="0" smtClean="0">
                <a:latin typeface="Times New Roman" pitchFamily="18" charset="0"/>
                <a:ea typeface="宋体" pitchFamily="2" charset="-122"/>
                <a:cs typeface="Times New Roman" pitchFamily="18" charset="0"/>
              </a:rPr>
              <a:t>．早上出门的时候，他看到建筑工地上的挖掘机、装载机和十几辆翻斗车正在工作人员的指挥下挖土。</a:t>
            </a:r>
            <a:endParaRPr lang="zh-CN" altLang="en-US" sz="1200" b="1" dirty="0" smtClean="0">
              <a:latin typeface="Arial" pitchFamily="34" charset="0"/>
              <a:ea typeface="宋体" pitchFamily="2" charset="-122"/>
            </a:endParaRPr>
          </a:p>
        </p:txBody>
      </p:sp>
      <p:sp>
        <p:nvSpPr>
          <p:cNvPr id="7" name="矩形 6"/>
          <p:cNvSpPr/>
          <p:nvPr/>
        </p:nvSpPr>
        <p:spPr>
          <a:xfrm>
            <a:off x="428596" y="4500570"/>
            <a:ext cx="8072494"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与后面成分搭配不当。并列项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挖掘机、装载机和十几辆翻斗车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挖土机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挖土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装载机和十几辆翻斗车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则不能</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挖土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472" y="3214686"/>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有歧义，跟你一起去的对象不明白，可以是老师，也可以是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
        <p:nvSpPr>
          <p:cNvPr id="5" name="矩形 4"/>
          <p:cNvSpPr/>
          <p:nvPr/>
        </p:nvSpPr>
        <p:spPr>
          <a:xfrm>
            <a:off x="571472" y="1000108"/>
            <a:ext cx="8072494"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19</a:t>
            </a:r>
            <a:r>
              <a:rPr lang="zh-CN" altLang="en-US" sz="2800" b="1" dirty="0" smtClean="0">
                <a:latin typeface="Times New Roman" pitchFamily="18" charset="0"/>
                <a:ea typeface="宋体" pitchFamily="2" charset="-122"/>
                <a:cs typeface="Times New Roman" pitchFamily="18" charset="0"/>
              </a:rPr>
              <a:t>．这次外出比赛，我一定说服封老师和你一起去，这样你就不会太紧张，可以发挥得更好。</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0" y="2786058"/>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a:xfrm>
            <a:off x="4357686" y="2214554"/>
            <a:ext cx="3119765"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六、看数量</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6" name="矩形 5"/>
          <p:cNvSpPr/>
          <p:nvPr/>
        </p:nvSpPr>
        <p:spPr>
          <a:xfrm>
            <a:off x="500034" y="3000372"/>
            <a:ext cx="8001056" cy="954107"/>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在数量短语上易出现的病点主要是</a:t>
            </a:r>
            <a:r>
              <a:rPr lang="zh-CN" altLang="en-US" sz="2800" b="1" dirty="0" smtClean="0">
                <a:solidFill>
                  <a:srgbClr val="00B050"/>
                </a:solidFill>
                <a:latin typeface="Times New Roman" pitchFamily="18" charset="0"/>
                <a:ea typeface="宋体" pitchFamily="2" charset="-122"/>
                <a:cs typeface="Times New Roman" pitchFamily="18" charset="0"/>
              </a:rPr>
              <a:t>产生歧义、位置不当、倍数用错、表约数的词语重复</a:t>
            </a:r>
            <a:r>
              <a:rPr lang="zh-CN" altLang="en-US" sz="2800" b="1" dirty="0" smtClean="0">
                <a:latin typeface="Times New Roman" pitchFamily="18" charset="0"/>
                <a:ea typeface="宋体" pitchFamily="2" charset="-122"/>
                <a:cs typeface="Times New Roman" pitchFamily="18" charset="0"/>
              </a:rPr>
              <a:t>等。</a:t>
            </a:r>
            <a:endParaRPr lang="zh-CN" altLang="en-US" sz="1200" b="1" dirty="0" smtClean="0">
              <a:latin typeface="Arial" pitchFamily="34" charset="0"/>
              <a:ea typeface="宋体" pitchFamily="2" charset="-122"/>
            </a:endParaRPr>
          </a:p>
        </p:txBody>
      </p:sp>
      <p:sp>
        <p:nvSpPr>
          <p:cNvPr id="7" name="矩形 6"/>
          <p:cNvSpPr/>
          <p:nvPr/>
        </p:nvSpPr>
        <p:spPr>
          <a:xfrm>
            <a:off x="571472" y="214290"/>
            <a:ext cx="764386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20</a:t>
            </a:r>
            <a:r>
              <a:rPr lang="zh-CN" altLang="en-US" sz="2800" b="1" smtClean="0">
                <a:latin typeface="Times New Roman" pitchFamily="18" charset="0"/>
                <a:ea typeface="宋体" pitchFamily="2" charset="-122"/>
                <a:cs typeface="Times New Roman" pitchFamily="18" charset="0"/>
              </a:rPr>
              <a:t>．郭局长</a:t>
            </a:r>
            <a:r>
              <a:rPr lang="zh-CN" altLang="en-US" sz="2800" b="1" dirty="0" smtClean="0">
                <a:latin typeface="Times New Roman" pitchFamily="18" charset="0"/>
                <a:ea typeface="宋体" pitchFamily="2" charset="-122"/>
                <a:cs typeface="Times New Roman" pitchFamily="18" charset="0"/>
              </a:rPr>
              <a:t>嘱咐几个学校的领导，新学期的工作一定要有新的起色。</a:t>
            </a:r>
            <a:endParaRPr lang="zh-CN" altLang="en-US" sz="1200" b="1" dirty="0" smtClean="0">
              <a:latin typeface="Arial" pitchFamily="34" charset="0"/>
              <a:ea typeface="宋体" pitchFamily="2" charset="-122"/>
            </a:endParaRPr>
          </a:p>
        </p:txBody>
      </p:sp>
      <p:sp>
        <p:nvSpPr>
          <p:cNvPr id="8" name="矩形 7"/>
          <p:cNvSpPr/>
          <p:nvPr/>
        </p:nvSpPr>
        <p:spPr>
          <a:xfrm>
            <a:off x="357158" y="1214422"/>
            <a:ext cx="814393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数量短语和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同时出现，常会产生歧义，该句中的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几个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可以修饰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，也可以修饰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学校的领导</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
        <p:nvSpPr>
          <p:cNvPr id="11" name="矩形 10"/>
          <p:cNvSpPr/>
          <p:nvPr/>
        </p:nvSpPr>
        <p:spPr>
          <a:xfrm>
            <a:off x="214282" y="4286256"/>
            <a:ext cx="8715436" cy="2246769"/>
          </a:xfrm>
          <a:prstGeom prst="rect">
            <a:avLst/>
          </a:prstGeom>
        </p:spPr>
        <p:txBody>
          <a:bodyPr wrap="square">
            <a:spAutoFit/>
          </a:bodyPr>
          <a:lstStyle/>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特别说明：类似</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20</a:t>
            </a:r>
            <a:r>
              <a:rPr lang="zh-CN" altLang="en-US" sz="2800" b="1" dirty="0" smtClean="0">
                <a:latin typeface="Times New Roman" pitchFamily="18" charset="0"/>
                <a:ea typeface="宋体" pitchFamily="2" charset="-122"/>
                <a:cs typeface="Times New Roman" pitchFamily="18" charset="0"/>
              </a:rPr>
              <a:t>多个国家的生物学家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则不构成歧义，因为没有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国家的生物学家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的说法，</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20</a:t>
            </a:r>
            <a:r>
              <a:rPr lang="zh-CN" altLang="en-US" sz="2800" b="1" dirty="0" smtClean="0">
                <a:latin typeface="Times New Roman" pitchFamily="18" charset="0"/>
                <a:ea typeface="宋体" pitchFamily="2" charset="-122"/>
                <a:cs typeface="Times New Roman" pitchFamily="18" charset="0"/>
              </a:rPr>
              <a:t>多个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只能修饰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国家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。同样，类似</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几所学校的领导</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几所</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只能修饰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几位学校的领导</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几位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只能修饰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领导</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，均不构成歧义。</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214290"/>
            <a:ext cx="5331909"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黑体" pitchFamily="49" charset="-122"/>
                <a:cs typeface="Times New Roman" pitchFamily="18" charset="0"/>
              </a:rPr>
              <a:t>⒌</a:t>
            </a:r>
            <a:r>
              <a:rPr lang="zh-CN" altLang="en-US" sz="3200" b="1" dirty="0" smtClean="0">
                <a:solidFill>
                  <a:srgbClr val="FF0000"/>
                </a:solidFill>
                <a:latin typeface="黑体" pitchFamily="49" charset="-122"/>
                <a:ea typeface="黑体" pitchFamily="49" charset="-122"/>
                <a:cs typeface="Times New Roman" pitchFamily="18" charset="0"/>
              </a:rPr>
              <a:t>多项状语顺序排列不当</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285720" y="928670"/>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几位非典康复人员十分高兴地在医护人员陪同下昨天在医院里都同家人见了面。</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357158" y="2143116"/>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正确的顺序应该为：几位非典康复人员在医护人员陪同下</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条件</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昨天</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时间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在医院里</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地点</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都</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范围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十分高兴地</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情态</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同家人</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对象</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见了面。</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428596" y="3929066"/>
            <a:ext cx="8358246" cy="2246769"/>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多项状语的排列顺序从离中心语最远处算起，一般语序是，</a:t>
            </a:r>
            <a:r>
              <a:rPr lang="zh-CN" altLang="en-US" sz="2800" b="1" dirty="0" smtClean="0">
                <a:latin typeface="Arial" pitchFamily="34"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表目的或原因的介宾短语；</a:t>
            </a:r>
            <a:r>
              <a:rPr lang="zh-CN" altLang="en-US" sz="2800" b="1" dirty="0" smtClean="0">
                <a:latin typeface="Arial" pitchFamily="34"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表时间的名词或介宾短语；</a:t>
            </a:r>
            <a:r>
              <a:rPr lang="zh-CN" altLang="en-US" sz="2800" b="1" dirty="0" smtClean="0">
                <a:latin typeface="Arial" pitchFamily="34"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表处所的名词或介宾短语；</a:t>
            </a:r>
            <a:r>
              <a:rPr lang="zh-CN" altLang="en-US" sz="2800" b="1" dirty="0" smtClean="0">
                <a:latin typeface="Arial" pitchFamily="34"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副词</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表范围或频率</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Arial" pitchFamily="34" charset="0"/>
                <a:ea typeface="宋体" pitchFamily="2" charset="-122"/>
                <a:cs typeface="Times New Roman" pitchFamily="18" charset="0"/>
              </a:rPr>
              <a:t> ⑤</a:t>
            </a:r>
            <a:r>
              <a:rPr lang="zh-CN" altLang="en-US" sz="2800" b="1" dirty="0" smtClean="0">
                <a:latin typeface="Times New Roman" pitchFamily="18" charset="0"/>
                <a:ea typeface="宋体" pitchFamily="2" charset="-122"/>
                <a:cs typeface="Times New Roman" pitchFamily="18" charset="0"/>
              </a:rPr>
              <a:t>形容词或动词</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表情态</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 ⑥表对象的介宾短语。</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428604"/>
            <a:ext cx="8429684"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21</a:t>
            </a:r>
            <a:r>
              <a:rPr lang="zh-CN" altLang="en-US" sz="2800" b="1" dirty="0" smtClean="0">
                <a:latin typeface="Times New Roman" pitchFamily="18" charset="0"/>
                <a:ea typeface="宋体" pitchFamily="2" charset="-122"/>
                <a:cs typeface="Times New Roman" pitchFamily="18" charset="0"/>
              </a:rPr>
              <a:t>．考古科学工作者对两千多年前在长沙马王堆一号墓新出土的文物进行了多方面的研究。</a:t>
            </a:r>
            <a:endParaRPr lang="zh-CN" altLang="en-US" sz="1200" b="1" dirty="0" smtClean="0">
              <a:latin typeface="Arial" pitchFamily="34" charset="0"/>
              <a:ea typeface="宋体" pitchFamily="2" charset="-122"/>
            </a:endParaRPr>
          </a:p>
        </p:txBody>
      </p:sp>
      <p:sp>
        <p:nvSpPr>
          <p:cNvPr id="5" name="矩形 4"/>
          <p:cNvSpPr/>
          <p:nvPr/>
        </p:nvSpPr>
        <p:spPr>
          <a:xfrm>
            <a:off x="857224" y="1714488"/>
            <a:ext cx="750099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两千多年前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位置不当，应放在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出土的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之后。</a:t>
            </a:r>
            <a:endParaRPr lang="zh-CN" altLang="en-US" sz="1200" b="1" dirty="0" smtClean="0">
              <a:latin typeface="Arial" pitchFamily="34" charset="0"/>
              <a:ea typeface="宋体" pitchFamily="2" charset="-122"/>
            </a:endParaRPr>
          </a:p>
        </p:txBody>
      </p:sp>
      <p:sp>
        <p:nvSpPr>
          <p:cNvPr id="6" name="矩形 5"/>
          <p:cNvSpPr/>
          <p:nvPr/>
        </p:nvSpPr>
        <p:spPr>
          <a:xfrm>
            <a:off x="500034" y="3357562"/>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22</a:t>
            </a:r>
            <a:r>
              <a:rPr lang="zh-CN" altLang="en-US" sz="2800" b="1" dirty="0" smtClean="0">
                <a:latin typeface="Times New Roman" pitchFamily="18" charset="0"/>
                <a:ea typeface="宋体" pitchFamily="2" charset="-122"/>
                <a:cs typeface="Times New Roman" pitchFamily="18" charset="0"/>
              </a:rPr>
              <a:t>．和大熊猫一样享有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国宝</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之称的丹顶鹤近年来成倍减少，目前仅存千余只。</a:t>
            </a:r>
            <a:endParaRPr lang="zh-CN" altLang="en-US" sz="1200" b="1" dirty="0" smtClean="0">
              <a:latin typeface="Arial" pitchFamily="34" charset="0"/>
              <a:ea typeface="宋体" pitchFamily="2" charset="-122"/>
            </a:endParaRPr>
          </a:p>
        </p:txBody>
      </p:sp>
      <p:sp>
        <p:nvSpPr>
          <p:cNvPr id="7" name="矩形 6"/>
          <p:cNvSpPr/>
          <p:nvPr/>
        </p:nvSpPr>
        <p:spPr>
          <a:xfrm>
            <a:off x="500034" y="4786322"/>
            <a:ext cx="778674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数量</a:t>
            </a:r>
            <a:r>
              <a:rPr lang="zh-CN" altLang="en-US" sz="2800" b="1" dirty="0" smtClean="0">
                <a:solidFill>
                  <a:srgbClr val="FF0000"/>
                </a:solidFill>
                <a:latin typeface="Times New Roman" pitchFamily="18" charset="0"/>
                <a:ea typeface="宋体" pitchFamily="2" charset="-122"/>
                <a:cs typeface="Times New Roman" pitchFamily="18" charset="0"/>
              </a:rPr>
              <a:t>减少</a:t>
            </a:r>
            <a:r>
              <a:rPr lang="zh-CN" altLang="en-US" sz="2800" b="1" dirty="0" smtClean="0">
                <a:solidFill>
                  <a:srgbClr val="00B0F0"/>
                </a:solidFill>
                <a:latin typeface="Times New Roman" pitchFamily="18" charset="0"/>
                <a:ea typeface="宋体" pitchFamily="2" charset="-122"/>
                <a:cs typeface="Times New Roman" pitchFamily="18" charset="0"/>
              </a:rPr>
              <a:t>不能</a:t>
            </a:r>
            <a:r>
              <a:rPr lang="zh-CN" altLang="en-US" sz="2800" b="1" dirty="0" smtClean="0">
                <a:latin typeface="Times New Roman" pitchFamily="18" charset="0"/>
                <a:ea typeface="宋体" pitchFamily="2" charset="-122"/>
                <a:cs typeface="Times New Roman" pitchFamily="18" charset="0"/>
              </a:rPr>
              <a:t>用</a:t>
            </a:r>
            <a:r>
              <a:rPr lang="zh-CN" altLang="en-US" sz="2800" b="1" dirty="0" smtClean="0">
                <a:solidFill>
                  <a:srgbClr val="FF0000"/>
                </a:solidFill>
                <a:latin typeface="Times New Roman" pitchFamily="18" charset="0"/>
                <a:ea typeface="宋体" pitchFamily="2" charset="-122"/>
                <a:cs typeface="Times New Roman" pitchFamily="18" charset="0"/>
              </a:rPr>
              <a:t>倍数</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说明：使用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缩小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等词语时，不能用倍数，可以用分数或百分数。</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58" y="285728"/>
            <a:ext cx="8286808"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23</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19</a:t>
            </a:r>
            <a:r>
              <a:rPr lang="zh-CN" altLang="en-US" sz="2800" b="1" dirty="0" smtClean="0">
                <a:latin typeface="Times New Roman" pitchFamily="18" charset="0"/>
                <a:ea typeface="宋体" pitchFamily="2" charset="-122"/>
                <a:cs typeface="Times New Roman" pitchFamily="18" charset="0"/>
              </a:rPr>
              <a:t>日</a:t>
            </a:r>
            <a:r>
              <a:rPr lang="en-US" altLang="zh-CN" sz="2800" b="1" dirty="0" smtClean="0">
                <a:latin typeface="Times New Roman" pitchFamily="18" charset="0"/>
                <a:ea typeface="宋体" pitchFamily="2" charset="-122"/>
                <a:cs typeface="Times New Roman" pitchFamily="18" charset="0"/>
              </a:rPr>
              <a:t>1</a:t>
            </a:r>
            <a:r>
              <a:rPr lang="zh-CN" altLang="en-US" sz="2800" b="1" dirty="0" smtClean="0">
                <a:latin typeface="Times New Roman" pitchFamily="18" charset="0"/>
                <a:ea typeface="宋体" pitchFamily="2" charset="-122"/>
                <a:cs typeface="Times New Roman" pitchFamily="18" charset="0"/>
              </a:rPr>
              <a:t>时</a:t>
            </a:r>
            <a:r>
              <a:rPr lang="en-US" altLang="zh-CN" sz="2800" b="1" dirty="0" smtClean="0">
                <a:latin typeface="Times New Roman" pitchFamily="18" charset="0"/>
                <a:ea typeface="宋体" pitchFamily="2" charset="-122"/>
                <a:cs typeface="Times New Roman" pitchFamily="18" charset="0"/>
              </a:rPr>
              <a:t>30</a:t>
            </a:r>
            <a:r>
              <a:rPr lang="zh-CN" altLang="en-US" sz="2800" b="1" dirty="0" smtClean="0">
                <a:latin typeface="Times New Roman" pitchFamily="18" charset="0"/>
                <a:ea typeface="宋体" pitchFamily="2" charset="-122"/>
                <a:cs typeface="Times New Roman" pitchFamily="18" charset="0"/>
              </a:rPr>
              <a:t>分起观测到迸发猛烈的狮子座流星雨，目测最大强度估计超过每小时</a:t>
            </a:r>
            <a:r>
              <a:rPr lang="en-US" altLang="zh-CN" sz="2800" b="1" dirty="0" smtClean="0">
                <a:latin typeface="Times New Roman" pitchFamily="18" charset="0"/>
                <a:ea typeface="宋体" pitchFamily="2" charset="-122"/>
                <a:cs typeface="Times New Roman" pitchFamily="18" charset="0"/>
              </a:rPr>
              <a:t>1</a:t>
            </a:r>
            <a:r>
              <a:rPr lang="zh-CN" altLang="en-US" sz="2800" b="1" dirty="0" smtClean="0">
                <a:latin typeface="Times New Roman" pitchFamily="18" charset="0"/>
                <a:ea typeface="宋体" pitchFamily="2" charset="-122"/>
                <a:cs typeface="Times New Roman" pitchFamily="18" charset="0"/>
              </a:rPr>
              <a:t>万颗以上。</a:t>
            </a:r>
            <a:endParaRPr lang="zh-CN" altLang="en-US" sz="1200" b="1" dirty="0" smtClean="0">
              <a:latin typeface="Arial" pitchFamily="34" charset="0"/>
              <a:ea typeface="宋体" pitchFamily="2" charset="-122"/>
            </a:endParaRPr>
          </a:p>
        </p:txBody>
      </p:sp>
      <p:sp>
        <p:nvSpPr>
          <p:cNvPr id="6" name="矩形 5"/>
          <p:cNvSpPr/>
          <p:nvPr/>
        </p:nvSpPr>
        <p:spPr>
          <a:xfrm>
            <a:off x="357158" y="1285860"/>
            <a:ext cx="828680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前后不能重复使用表示约数的词语，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超过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重复，应去掉一个。</a:t>
            </a:r>
            <a:endParaRPr lang="zh-CN" altLang="en-US" sz="1200" b="1" dirty="0" smtClean="0">
              <a:latin typeface="Arial" pitchFamily="34" charset="0"/>
              <a:ea typeface="宋体" pitchFamily="2" charset="-122"/>
            </a:endParaRPr>
          </a:p>
        </p:txBody>
      </p:sp>
      <p:sp>
        <p:nvSpPr>
          <p:cNvPr id="7" name="矩形 6"/>
          <p:cNvSpPr/>
          <p:nvPr/>
        </p:nvSpPr>
        <p:spPr>
          <a:xfrm>
            <a:off x="500034" y="2285992"/>
            <a:ext cx="8072494" cy="138499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说明：句中有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至少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最多</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最高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最低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超过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这一类词语时，要注意它们后面搭配的应是</a:t>
            </a:r>
            <a:r>
              <a:rPr lang="zh-CN" altLang="en-US" sz="2800" b="1" dirty="0" smtClean="0">
                <a:solidFill>
                  <a:srgbClr val="FF0000"/>
                </a:solidFill>
                <a:latin typeface="Times New Roman" pitchFamily="18" charset="0"/>
                <a:ea typeface="宋体" pitchFamily="2" charset="-122"/>
                <a:cs typeface="Times New Roman" pitchFamily="18" charset="0"/>
              </a:rPr>
              <a:t>确数</a:t>
            </a:r>
            <a:r>
              <a:rPr lang="zh-CN" altLang="en-US" sz="2800" b="1" dirty="0" smtClean="0">
                <a:latin typeface="Times New Roman" pitchFamily="18" charset="0"/>
                <a:ea typeface="宋体" pitchFamily="2" charset="-122"/>
                <a:cs typeface="Times New Roman" pitchFamily="18" charset="0"/>
              </a:rPr>
              <a:t>，而</a:t>
            </a:r>
            <a:r>
              <a:rPr lang="zh-CN" altLang="en-US" sz="2800" b="1" dirty="0" smtClean="0">
                <a:solidFill>
                  <a:srgbClr val="00B0F0"/>
                </a:solidFill>
                <a:latin typeface="Times New Roman" pitchFamily="18" charset="0"/>
                <a:ea typeface="宋体" pitchFamily="2" charset="-122"/>
                <a:cs typeface="Times New Roman" pitchFamily="18" charset="0"/>
              </a:rPr>
              <a:t>不能</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solidFill>
                  <a:srgbClr val="FF0000"/>
                </a:solidFill>
                <a:latin typeface="Times New Roman" pitchFamily="18" charset="0"/>
                <a:ea typeface="宋体" pitchFamily="2" charset="-122"/>
                <a:cs typeface="Times New Roman" pitchFamily="18" charset="0"/>
              </a:rPr>
              <a:t>概数</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
        <p:nvSpPr>
          <p:cNvPr id="80901" name="Rectangle 5"/>
          <p:cNvSpPr>
            <a:spLocks noChangeArrowheads="1"/>
          </p:cNvSpPr>
          <p:nvPr/>
        </p:nvSpPr>
        <p:spPr bwMode="auto">
          <a:xfrm>
            <a:off x="500034" y="5000636"/>
            <a:ext cx="800219"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矩形 8"/>
          <p:cNvSpPr/>
          <p:nvPr/>
        </p:nvSpPr>
        <p:spPr>
          <a:xfrm>
            <a:off x="214282" y="3786190"/>
            <a:ext cx="8715404" cy="2677656"/>
          </a:xfrm>
          <a:prstGeom prst="rect">
            <a:avLst/>
          </a:prstGeom>
        </p:spPr>
        <p:txBody>
          <a:bodyPr wrap="square">
            <a:spAutoFit/>
          </a:bodyPr>
          <a:lstStyle/>
          <a:p>
            <a:r>
              <a:rPr lang="zh-CN" altLang="en-US" sz="2800" b="1" dirty="0" smtClean="0">
                <a:latin typeface="Times New Roman" pitchFamily="18" charset="0"/>
                <a:ea typeface="宋体" pitchFamily="2" charset="-122"/>
                <a:cs typeface="Times New Roman" pitchFamily="18" charset="0"/>
              </a:rPr>
              <a:t>    数量词在计量表述时，如果出现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增加</a:t>
            </a:r>
            <a:r>
              <a:rPr lang="zh-CN" altLang="en-US" sz="2800" b="1" dirty="0" smtClean="0">
                <a:solidFill>
                  <a:srgbClr val="FF0000"/>
                </a:solidFill>
                <a:latin typeface="Times New Roman" pitchFamily="18" charset="0"/>
                <a:ea typeface="宋体" pitchFamily="2" charset="-122"/>
                <a:cs typeface="Times New Roman" pitchFamily="18" charset="0"/>
              </a:rPr>
              <a:t>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减少了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增加</a:t>
            </a:r>
            <a:r>
              <a:rPr lang="zh-CN" altLang="en-US" sz="2800" b="1" dirty="0" smtClean="0">
                <a:solidFill>
                  <a:srgbClr val="FF0000"/>
                </a:solidFill>
                <a:latin typeface="Times New Roman" pitchFamily="18" charset="0"/>
                <a:ea typeface="宋体" pitchFamily="2" charset="-122"/>
                <a:cs typeface="Times New Roman" pitchFamily="18" charset="0"/>
              </a:rPr>
              <a:t>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减少到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时应区别清楚：</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增加了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减少了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后应接</a:t>
            </a:r>
            <a:r>
              <a:rPr lang="zh-CN" altLang="en-US" sz="2800" b="1" dirty="0" smtClean="0">
                <a:solidFill>
                  <a:srgbClr val="FF0000"/>
                </a:solidFill>
                <a:latin typeface="Times New Roman" pitchFamily="18" charset="0"/>
                <a:ea typeface="宋体" pitchFamily="2" charset="-122"/>
                <a:cs typeface="Times New Roman" pitchFamily="18" charset="0"/>
              </a:rPr>
              <a:t>净数</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增加到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减少到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后接的数量应</a:t>
            </a:r>
            <a:r>
              <a:rPr lang="zh-CN" altLang="en-US" sz="2800" b="1" dirty="0" smtClean="0">
                <a:solidFill>
                  <a:srgbClr val="FF0000"/>
                </a:solidFill>
                <a:latin typeface="Times New Roman" pitchFamily="18" charset="0"/>
                <a:ea typeface="宋体" pitchFamily="2" charset="-122"/>
                <a:cs typeface="Times New Roman" pitchFamily="18" charset="0"/>
              </a:rPr>
              <a:t>包括底数</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r>
              <a:rPr lang="en-US" altLang="zh-CN" sz="2800" b="1"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今年以来，全厂工人干劲十足，生产热情高涨，产量提高到百分之二十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提高了</a:t>
            </a:r>
            <a:r>
              <a:rPr lang="zh-CN" altLang="en-US" sz="2800" b="1" dirty="0" smtClean="0">
                <a:latin typeface="宋体"/>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1428736"/>
            <a:ext cx="8501122" cy="4708981"/>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(1)</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累计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至少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最多</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最低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超过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达到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左右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大约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平均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等词，后边要跟</a:t>
            </a:r>
            <a:r>
              <a:rPr lang="zh-CN" altLang="en-US" sz="2800" b="1" dirty="0" smtClean="0">
                <a:solidFill>
                  <a:srgbClr val="00B0F0"/>
                </a:solidFill>
                <a:latin typeface="Times New Roman" pitchFamily="18" charset="0"/>
                <a:ea typeface="宋体" pitchFamily="2" charset="-122"/>
                <a:cs typeface="Times New Roman" pitchFamily="18" charset="0"/>
              </a:rPr>
              <a:t>确数</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(2)</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减少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缩小</a:t>
            </a:r>
            <a:r>
              <a:rPr lang="zh-CN" altLang="en-US" sz="2800" b="1" dirty="0" smtClean="0">
                <a:latin typeface="宋体"/>
                <a:ea typeface="宋体" pitchFamily="2" charset="-122"/>
                <a:cs typeface="Times New Roman" pitchFamily="18" charset="0"/>
              </a:rPr>
              <a:t>”</a:t>
            </a:r>
            <a:r>
              <a:rPr lang="zh-CN" altLang="en-US" sz="2800" b="1" dirty="0" smtClean="0">
                <a:solidFill>
                  <a:srgbClr val="00B0F0"/>
                </a:solidFill>
                <a:latin typeface="Times New Roman" pitchFamily="18" charset="0"/>
                <a:ea typeface="宋体" pitchFamily="2" charset="-122"/>
                <a:cs typeface="Times New Roman" pitchFamily="18" charset="0"/>
              </a:rPr>
              <a:t>不能用倍数</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(3)</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船只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星斗</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岁月</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年华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之类的集体名词</a:t>
            </a:r>
            <a:r>
              <a:rPr lang="zh-CN" altLang="en-US" sz="2800" b="1" dirty="0" smtClean="0">
                <a:solidFill>
                  <a:srgbClr val="00B0F0"/>
                </a:solidFill>
                <a:latin typeface="Times New Roman" pitchFamily="18" charset="0"/>
                <a:ea typeface="宋体" pitchFamily="2" charset="-122"/>
                <a:cs typeface="Times New Roman" pitchFamily="18" charset="0"/>
              </a:rPr>
              <a:t>不能用数量词</a:t>
            </a:r>
            <a:r>
              <a:rPr lang="zh-CN" altLang="en-US" sz="2800" b="1" dirty="0" smtClean="0">
                <a:latin typeface="Times New Roman" pitchFamily="18" charset="0"/>
                <a:ea typeface="宋体" pitchFamily="2" charset="-122"/>
                <a:cs typeface="Times New Roman" pitchFamily="18" charset="0"/>
              </a:rPr>
              <a:t>修饰。</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(4)</a:t>
            </a:r>
            <a:r>
              <a:rPr lang="zh-CN" altLang="en-US" sz="2800" b="1" dirty="0" smtClean="0">
                <a:latin typeface="Times New Roman" pitchFamily="18" charset="0"/>
                <a:ea typeface="宋体" pitchFamily="2" charset="-122"/>
                <a:cs typeface="Times New Roman" pitchFamily="18" charset="0"/>
              </a:rPr>
              <a:t>数量词如果修饰中心词往往容易产生歧义，应仔细辨别。</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(5)</a:t>
            </a:r>
            <a:r>
              <a:rPr lang="zh-CN" altLang="en-US" sz="2800" b="1" dirty="0" smtClean="0">
                <a:solidFill>
                  <a:srgbClr val="FF0000"/>
                </a:solidFill>
                <a:latin typeface="Times New Roman" pitchFamily="18" charset="0"/>
                <a:ea typeface="宋体" pitchFamily="2" charset="-122"/>
                <a:cs typeface="Times New Roman" pitchFamily="18" charset="0"/>
              </a:rPr>
              <a:t>约数</a:t>
            </a:r>
            <a:r>
              <a:rPr lang="zh-CN" altLang="en-US" sz="2800" b="1" dirty="0" smtClean="0">
                <a:solidFill>
                  <a:srgbClr val="0070C0"/>
                </a:solidFill>
                <a:latin typeface="Times New Roman" pitchFamily="18" charset="0"/>
                <a:ea typeface="宋体" pitchFamily="2" charset="-122"/>
                <a:cs typeface="Times New Roman" pitchFamily="18" charset="0"/>
              </a:rPr>
              <a:t>不能</a:t>
            </a:r>
            <a:r>
              <a:rPr lang="zh-CN" altLang="en-US" sz="2800" b="1" dirty="0" smtClean="0">
                <a:latin typeface="Times New Roman" pitchFamily="18" charset="0"/>
                <a:ea typeface="宋体" pitchFamily="2" charset="-122"/>
                <a:cs typeface="Times New Roman" pitchFamily="18" charset="0"/>
              </a:rPr>
              <a:t>与表示</a:t>
            </a:r>
            <a:r>
              <a:rPr lang="zh-CN" altLang="en-US" sz="2800" b="1" dirty="0" smtClean="0">
                <a:solidFill>
                  <a:srgbClr val="FF0000"/>
                </a:solidFill>
                <a:latin typeface="Times New Roman" pitchFamily="18" charset="0"/>
                <a:ea typeface="宋体" pitchFamily="2" charset="-122"/>
                <a:cs typeface="Times New Roman" pitchFamily="18" charset="0"/>
              </a:rPr>
              <a:t>不确定的词语</a:t>
            </a:r>
            <a:r>
              <a:rPr lang="zh-CN" altLang="en-US" sz="2800" b="1" dirty="0" smtClean="0">
                <a:latin typeface="Times New Roman" pitchFamily="18" charset="0"/>
                <a:ea typeface="宋体" pitchFamily="2" charset="-122"/>
                <a:cs typeface="Times New Roman" pitchFamily="18" charset="0"/>
              </a:rPr>
              <a:t>连用，如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五十岁上下左右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endParaRPr lang="zh-CN" altLang="en-US" sz="2000" b="1" dirty="0" smtClean="0">
              <a:latin typeface="Arial" pitchFamily="34" charset="0"/>
              <a:ea typeface="宋体" pitchFamily="2" charset="-122"/>
            </a:endParaRPr>
          </a:p>
        </p:txBody>
      </p:sp>
      <p:sp>
        <p:nvSpPr>
          <p:cNvPr id="5" name="矩形 4"/>
          <p:cNvSpPr/>
          <p:nvPr/>
        </p:nvSpPr>
        <p:spPr>
          <a:xfrm>
            <a:off x="642910" y="285728"/>
            <a:ext cx="2343911" cy="707886"/>
          </a:xfrm>
          <a:prstGeom prst="rect">
            <a:avLst/>
          </a:prstGeom>
        </p:spPr>
        <p:txBody>
          <a:bodyPr wrap="none">
            <a:spAutoFit/>
          </a:bodyPr>
          <a:lstStyle/>
          <a:p>
            <a:pPr lvl="0" indent="609600" fontAlgn="base">
              <a:spcBef>
                <a:spcPct val="0"/>
              </a:spcBef>
              <a:spcAft>
                <a:spcPct val="0"/>
              </a:spcAft>
            </a:pPr>
            <a:r>
              <a:rPr lang="zh-CN" altLang="en-US" sz="4000" b="1" dirty="0" smtClean="0">
                <a:solidFill>
                  <a:srgbClr val="FF0000"/>
                </a:solidFill>
                <a:latin typeface="Times New Roman" pitchFamily="18" charset="0"/>
                <a:ea typeface="宋体" pitchFamily="2" charset="-122"/>
                <a:cs typeface="Times New Roman" pitchFamily="18" charset="0"/>
              </a:rPr>
              <a:t>小结：</a:t>
            </a:r>
            <a:endParaRPr lang="en-US" altLang="zh-CN" sz="4000" b="1" dirty="0" smtClean="0">
              <a:solidFill>
                <a:srgbClr val="FF0000"/>
              </a:solidFill>
              <a:latin typeface="Times New Roman" pitchFamily="18" charset="0"/>
              <a:ea typeface="宋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ChangeArrowheads="1"/>
          </p:cNvSpPr>
          <p:nvPr/>
        </p:nvSpPr>
        <p:spPr bwMode="auto">
          <a:xfrm>
            <a:off x="0" y="2357430"/>
            <a:ext cx="800219" cy="811646"/>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1928794" y="3357562"/>
            <a:ext cx="3119765"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七、看否定</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357158" y="4429132"/>
            <a:ext cx="8429684" cy="1446550"/>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有反问句、否定句、</a:t>
            </a:r>
            <a:r>
              <a:rPr lang="zh-CN" altLang="en-US" sz="2800" b="1" dirty="0" smtClean="0">
                <a:solidFill>
                  <a:srgbClr val="0070C0"/>
                </a:solidFill>
                <a:latin typeface="Times New Roman" pitchFamily="18" charset="0"/>
                <a:ea typeface="宋体" pitchFamily="2" charset="-122"/>
                <a:cs typeface="Times New Roman" pitchFamily="18" charset="0"/>
              </a:rPr>
              <a:t>指令性词语</a:t>
            </a:r>
            <a:r>
              <a:rPr lang="zh-CN" altLang="en-US" sz="2800" b="1" dirty="0" smtClean="0">
                <a:latin typeface="Times New Roman" pitchFamily="18" charset="0"/>
                <a:ea typeface="宋体" pitchFamily="2" charset="-122"/>
                <a:cs typeface="Times New Roman" pitchFamily="18" charset="0"/>
              </a:rPr>
              <a:t>的句子，就看看其是否有</a:t>
            </a:r>
            <a:r>
              <a:rPr lang="zh-CN" altLang="en-US" sz="3200" b="1" dirty="0" smtClean="0">
                <a:solidFill>
                  <a:srgbClr val="00B050"/>
                </a:solidFill>
                <a:latin typeface="Times New Roman" pitchFamily="18" charset="0"/>
                <a:ea typeface="宋体" pitchFamily="2" charset="-122"/>
                <a:cs typeface="Times New Roman" pitchFamily="18" charset="0"/>
              </a:rPr>
              <a:t>滥用否定、正反颠倒或语序不当</a:t>
            </a:r>
            <a:r>
              <a:rPr lang="zh-CN" altLang="en-US" sz="2800" b="1" dirty="0" smtClean="0">
                <a:latin typeface="Times New Roman" pitchFamily="18" charset="0"/>
                <a:ea typeface="宋体" pitchFamily="2" charset="-122"/>
                <a:cs typeface="Times New Roman" pitchFamily="18" charset="0"/>
              </a:rPr>
              <a:t>的语病。</a:t>
            </a:r>
            <a:endParaRPr lang="zh-CN" altLang="en-US" sz="1200" b="1" dirty="0" smtClean="0">
              <a:latin typeface="Arial" pitchFamily="34" charset="0"/>
              <a:ea typeface="宋体" pitchFamily="2" charset="-122"/>
            </a:endParaRPr>
          </a:p>
        </p:txBody>
      </p:sp>
      <p:sp>
        <p:nvSpPr>
          <p:cNvPr id="6" name="矩形 5"/>
          <p:cNvSpPr/>
          <p:nvPr/>
        </p:nvSpPr>
        <p:spPr>
          <a:xfrm>
            <a:off x="500034" y="357166"/>
            <a:ext cx="8429684" cy="1384995"/>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24</a:t>
            </a:r>
            <a:r>
              <a:rPr lang="zh-CN" altLang="en-US" sz="2800" b="1" dirty="0" smtClean="0">
                <a:latin typeface="Times New Roman" pitchFamily="18" charset="0"/>
                <a:ea typeface="宋体" pitchFamily="2" charset="-122"/>
                <a:cs typeface="Times New Roman" pitchFamily="18" charset="0"/>
              </a:rPr>
              <a:t>．其实，只要部分观众适应了字幕版的放映方式，根本就没有必要不因为配音这一环节而造成不必要的资金消耗。</a:t>
            </a:r>
            <a:endParaRPr lang="zh-CN" altLang="en-US" sz="2800" b="1" dirty="0"/>
          </a:p>
        </p:txBody>
      </p:sp>
      <p:sp>
        <p:nvSpPr>
          <p:cNvPr id="7" name="矩形 6"/>
          <p:cNvSpPr/>
          <p:nvPr/>
        </p:nvSpPr>
        <p:spPr>
          <a:xfrm>
            <a:off x="285720" y="2143116"/>
            <a:ext cx="835824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滥用否定词。三重否定不当，应去掉其中一重否定，可将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不因为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字去掉。</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0" y="642918"/>
            <a:ext cx="800219"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785786" y="1357298"/>
            <a:ext cx="7643866"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25</a:t>
            </a:r>
            <a:r>
              <a:rPr lang="zh-CN" altLang="en-US" sz="2800" b="1" dirty="0" smtClean="0">
                <a:latin typeface="Times New Roman" pitchFamily="18" charset="0"/>
                <a:ea typeface="宋体" pitchFamily="2" charset="-122"/>
                <a:cs typeface="Times New Roman" pitchFamily="18" charset="0"/>
              </a:rPr>
              <a:t>．雷锋精神当然要赋予它新的内涵，但谁又能否认现在就不需要学习雷锋了呢？</a:t>
            </a:r>
            <a:endParaRPr lang="zh-CN" altLang="en-US" sz="1200" b="1" dirty="0" smtClean="0">
              <a:latin typeface="Arial" pitchFamily="34" charset="0"/>
              <a:ea typeface="宋体" pitchFamily="2" charset="-122"/>
            </a:endParaRPr>
          </a:p>
        </p:txBody>
      </p:sp>
      <p:sp>
        <p:nvSpPr>
          <p:cNvPr id="5" name="矩形 4"/>
          <p:cNvSpPr/>
          <p:nvPr/>
        </p:nvSpPr>
        <p:spPr>
          <a:xfrm>
            <a:off x="642910" y="3071810"/>
            <a:ext cx="8143932" cy="1384995"/>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表意相反。反问句、否定词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否认</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同时出现使表意相反，应去掉一层否定，可将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否认</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说</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357166"/>
            <a:ext cx="8001056"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26</a:t>
            </a:r>
            <a:r>
              <a:rPr lang="zh-CN" altLang="en-US" sz="2800" b="1" dirty="0" smtClean="0">
                <a:latin typeface="Times New Roman" pitchFamily="18" charset="0"/>
                <a:ea typeface="宋体" pitchFamily="2" charset="-122"/>
                <a:cs typeface="Times New Roman" pitchFamily="18" charset="0"/>
              </a:rPr>
              <a:t>．睡眠三忌：一忌睡前不可恼怒，二忌睡前不可饱食，三忌卧处不可当风。</a:t>
            </a:r>
            <a:endParaRPr lang="zh-CN" altLang="en-US" sz="1200" b="1" dirty="0" smtClean="0">
              <a:latin typeface="Arial" pitchFamily="34" charset="0"/>
              <a:ea typeface="宋体" pitchFamily="2" charset="-122"/>
            </a:endParaRPr>
          </a:p>
        </p:txBody>
      </p:sp>
      <p:sp>
        <p:nvSpPr>
          <p:cNvPr id="5" name="矩形 4"/>
          <p:cNvSpPr/>
          <p:nvPr/>
        </p:nvSpPr>
        <p:spPr>
          <a:xfrm>
            <a:off x="500034" y="1714488"/>
            <a:ext cx="814393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是指令性词语，含有否定意义，后面再出现否定词，造成否定混乱，应去掉三个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357158" y="3571876"/>
            <a:ext cx="8429684" cy="2246769"/>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含有否定意味的指令性类词常见的有：</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防止</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以防</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禁止</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反对</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切忌</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拒绝</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杜绝</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避免</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以免</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solidFill>
                  <a:srgbClr val="0070C0"/>
                </a:solidFill>
                <a:latin typeface="Times New Roman" pitchFamily="18" charset="0"/>
                <a:ea typeface="宋体" pitchFamily="2" charset="-122"/>
                <a:cs typeface="Times New Roman" pitchFamily="18" charset="0"/>
              </a:rPr>
              <a:t>阻挡</a:t>
            </a:r>
            <a:r>
              <a:rPr lang="zh-CN" altLang="en-US" sz="2800" b="1" dirty="0" smtClean="0">
                <a:solidFill>
                  <a:srgbClr val="0070C0"/>
                </a:solidFill>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等，在病句审查时要特别注意。另外</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否则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后面</a:t>
            </a:r>
            <a:r>
              <a:rPr lang="zh-CN" altLang="en-US" sz="2800" b="1" dirty="0" smtClean="0">
                <a:solidFill>
                  <a:srgbClr val="00B050"/>
                </a:solidFill>
                <a:latin typeface="Times New Roman" pitchFamily="18" charset="0"/>
                <a:ea typeface="宋体" pitchFamily="2" charset="-122"/>
                <a:cs typeface="Times New Roman" pitchFamily="18" charset="0"/>
              </a:rPr>
              <a:t>不能接</a:t>
            </a:r>
            <a:r>
              <a:rPr lang="zh-CN" altLang="en-US" sz="2800" b="1" dirty="0" smtClean="0">
                <a:latin typeface="宋体"/>
                <a:ea typeface="宋体" pitchFamily="2" charset="-122"/>
                <a:cs typeface="Times New Roman" pitchFamily="18" charset="0"/>
              </a:rPr>
              <a:t>“</a:t>
            </a:r>
            <a:r>
              <a:rPr lang="zh-CN" altLang="en-US" sz="2800" b="1" dirty="0" smtClean="0">
                <a:solidFill>
                  <a:srgbClr val="7030A0"/>
                </a:solidFill>
                <a:latin typeface="Times New Roman" pitchFamily="18" charset="0"/>
                <a:ea typeface="宋体" pitchFamily="2" charset="-122"/>
                <a:cs typeface="Times New Roman" pitchFamily="18" charset="0"/>
              </a:rPr>
              <a:t>如果</a:t>
            </a:r>
            <a:r>
              <a:rPr lang="en-US" altLang="zh-CN" sz="2800" b="1" dirty="0" smtClean="0">
                <a:solidFill>
                  <a:srgbClr val="7030A0"/>
                </a:solidFill>
                <a:latin typeface="Times New Roman" pitchFamily="18" charset="0"/>
                <a:ea typeface="宋体" pitchFamily="2" charset="-122"/>
                <a:cs typeface="Times New Roman" pitchFamily="18" charset="0"/>
              </a:rPr>
              <a:t>(</a:t>
            </a:r>
            <a:r>
              <a:rPr lang="zh-CN" altLang="en-US" sz="2800" b="1" dirty="0" smtClean="0">
                <a:solidFill>
                  <a:srgbClr val="7030A0"/>
                </a:solidFill>
                <a:latin typeface="Times New Roman" pitchFamily="18" charset="0"/>
                <a:ea typeface="宋体" pitchFamily="2" charset="-122"/>
                <a:cs typeface="Times New Roman" pitchFamily="18" charset="0"/>
              </a:rPr>
              <a:t>若</a:t>
            </a:r>
            <a:r>
              <a:rPr lang="en-US" altLang="zh-CN" sz="2800" b="1" dirty="0" smtClean="0">
                <a:solidFill>
                  <a:srgbClr val="7030A0"/>
                </a:solidFill>
                <a:latin typeface="Times New Roman" pitchFamily="18" charset="0"/>
                <a:ea typeface="宋体" pitchFamily="2" charset="-122"/>
                <a:cs typeface="Times New Roman" pitchFamily="18" charset="0"/>
              </a:rPr>
              <a:t>)</a:t>
            </a:r>
            <a:r>
              <a:rPr lang="zh-CN" altLang="en-US" sz="2800" b="1" dirty="0" smtClean="0">
                <a:solidFill>
                  <a:srgbClr val="7030A0"/>
                </a:solidFill>
                <a:latin typeface="Times New Roman" pitchFamily="18" charset="0"/>
                <a:ea typeface="宋体" pitchFamily="2" charset="-122"/>
                <a:cs typeface="Times New Roman" pitchFamily="18" charset="0"/>
              </a:rPr>
              <a:t>不这样</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的句子，不然就犯了重复的毛病。</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85728"/>
            <a:ext cx="8215370"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27</a:t>
            </a:r>
            <a:r>
              <a:rPr lang="zh-CN" altLang="en-US" sz="2800" b="1" dirty="0" smtClean="0">
                <a:latin typeface="Times New Roman" pitchFamily="18" charset="0"/>
                <a:ea typeface="宋体" pitchFamily="2" charset="-122"/>
                <a:cs typeface="Times New Roman" pitchFamily="18" charset="0"/>
              </a:rPr>
              <a:t>．这所学校把学雷锋活动没有放在口头宣传上，而是强调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学雷锋要见行动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，因此效果很好。</a:t>
            </a:r>
            <a:endParaRPr lang="zh-CN" altLang="en-US" sz="1200" b="1" dirty="0" smtClean="0">
              <a:latin typeface="Arial" pitchFamily="34" charset="0"/>
              <a:ea typeface="宋体" pitchFamily="2" charset="-122"/>
            </a:endParaRPr>
          </a:p>
        </p:txBody>
      </p:sp>
      <p:sp>
        <p:nvSpPr>
          <p:cNvPr id="5" name="矩形 4"/>
          <p:cNvSpPr/>
          <p:nvPr/>
        </p:nvSpPr>
        <p:spPr>
          <a:xfrm>
            <a:off x="214282" y="1571612"/>
            <a:ext cx="857256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语序不当。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字句中的否定词必须用在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字前，该句否定词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没有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位置不当。</a:t>
            </a:r>
            <a:endParaRPr lang="zh-CN" altLang="en-US" sz="1200" b="1" dirty="0" smtClean="0">
              <a:latin typeface="Arial" pitchFamily="34" charset="0"/>
              <a:ea typeface="宋体" pitchFamily="2" charset="-122"/>
            </a:endParaRPr>
          </a:p>
        </p:txBody>
      </p:sp>
      <p:sp>
        <p:nvSpPr>
          <p:cNvPr id="6" name="矩形 5"/>
          <p:cNvSpPr/>
          <p:nvPr/>
        </p:nvSpPr>
        <p:spPr>
          <a:xfrm>
            <a:off x="571472" y="3786190"/>
            <a:ext cx="8286808" cy="2246769"/>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(1)</a:t>
            </a:r>
            <a:r>
              <a:rPr lang="zh-CN" altLang="en-US" sz="2800" b="1" dirty="0" smtClean="0">
                <a:latin typeface="Times New Roman" pitchFamily="18" charset="0"/>
                <a:ea typeface="宋体" pitchFamily="2" charset="-122"/>
                <a:cs typeface="Times New Roman" pitchFamily="18" charset="0"/>
              </a:rPr>
              <a:t>奇数重否定为否定，偶数重否定为肯定。</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(2)</a:t>
            </a:r>
            <a:r>
              <a:rPr lang="zh-CN" altLang="en-US" sz="2800" b="1" dirty="0" smtClean="0">
                <a:solidFill>
                  <a:srgbClr val="00B0F0"/>
                </a:solidFill>
                <a:latin typeface="Times New Roman" pitchFamily="18" charset="0"/>
                <a:ea typeface="宋体" pitchFamily="2" charset="-122"/>
                <a:cs typeface="Times New Roman" pitchFamily="18" charset="0"/>
              </a:rPr>
              <a:t>反问句</a:t>
            </a:r>
            <a:r>
              <a:rPr lang="zh-CN" altLang="en-US" sz="2800" b="1" dirty="0" smtClean="0">
                <a:latin typeface="Times New Roman" pitchFamily="18" charset="0"/>
                <a:ea typeface="宋体" pitchFamily="2" charset="-122"/>
                <a:cs typeface="Times New Roman" pitchFamily="18" charset="0"/>
              </a:rPr>
              <a:t>本身就相当于一重否定，不要误用多重否定。</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(3)</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无时无刻不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意为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时时刻刻都</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，不要把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无时无刻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误认为双重否定。</a:t>
            </a:r>
            <a:endParaRPr lang="zh-CN" altLang="en-US" sz="1200" b="1" dirty="0" smtClean="0">
              <a:latin typeface="Arial" pitchFamily="34" charset="0"/>
              <a:ea typeface="宋体" pitchFamily="2" charset="-122"/>
            </a:endParaRPr>
          </a:p>
        </p:txBody>
      </p:sp>
      <p:sp>
        <p:nvSpPr>
          <p:cNvPr id="7" name="矩形 6"/>
          <p:cNvSpPr/>
          <p:nvPr/>
        </p:nvSpPr>
        <p:spPr>
          <a:xfrm>
            <a:off x="1071538" y="2786058"/>
            <a:ext cx="1877437" cy="769441"/>
          </a:xfrm>
          <a:prstGeom prst="rect">
            <a:avLst/>
          </a:prstGeom>
        </p:spPr>
        <p:txBody>
          <a:bodyPr wrap="none">
            <a:spAutoFit/>
          </a:bodyPr>
          <a:lstStyle/>
          <a:p>
            <a:r>
              <a:rPr lang="zh-CN" altLang="en-US" sz="4400" b="1" dirty="0" smtClean="0">
                <a:solidFill>
                  <a:srgbClr val="FF0000"/>
                </a:solidFill>
                <a:latin typeface="Times New Roman" pitchFamily="18" charset="0"/>
                <a:ea typeface="宋体" pitchFamily="2" charset="-122"/>
                <a:cs typeface="Times New Roman" pitchFamily="18" charset="0"/>
              </a:rPr>
              <a:t>小结：</a:t>
            </a:r>
            <a:endParaRPr lang="zh-CN" altLang="en-US" sz="44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85728"/>
            <a:ext cx="8143932"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28</a:t>
            </a:r>
            <a:r>
              <a:rPr lang="zh-CN" altLang="en-US" sz="2800" b="1" dirty="0" smtClean="0">
                <a:latin typeface="Times New Roman" pitchFamily="18" charset="0"/>
                <a:ea typeface="宋体" pitchFamily="2" charset="-122"/>
                <a:cs typeface="Times New Roman" pitchFamily="18" charset="0"/>
              </a:rPr>
              <a:t>．我们能不能培养出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四有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新人，是关系到我们党和国家前途命运的大事，也是教育战线的根本任务。</a:t>
            </a:r>
            <a:endParaRPr lang="zh-CN" altLang="en-US" sz="1200" b="1" dirty="0" smtClean="0">
              <a:latin typeface="Arial" pitchFamily="34" charset="0"/>
              <a:ea typeface="宋体" pitchFamily="2" charset="-122"/>
            </a:endParaRPr>
          </a:p>
        </p:txBody>
      </p:sp>
      <p:sp>
        <p:nvSpPr>
          <p:cNvPr id="5" name="矩形 4"/>
          <p:cNvSpPr/>
          <p:nvPr/>
        </p:nvSpPr>
        <p:spPr>
          <a:xfrm>
            <a:off x="571472" y="1785926"/>
            <a:ext cx="8072494"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能不能</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表两面，后面的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根本任务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陈述只表一面，不能照应，该句犯了两面对一面的错误。</a:t>
            </a:r>
            <a:endParaRPr lang="zh-CN" altLang="en-US" sz="2000" b="1" dirty="0" smtClean="0">
              <a:latin typeface="Arial" pitchFamily="34" charset="0"/>
              <a:ea typeface="宋体" pitchFamily="2" charset="-122"/>
            </a:endParaRPr>
          </a:p>
        </p:txBody>
      </p:sp>
      <p:sp>
        <p:nvSpPr>
          <p:cNvPr id="6" name="矩形 5"/>
          <p:cNvSpPr/>
          <p:nvPr/>
        </p:nvSpPr>
        <p:spPr>
          <a:xfrm>
            <a:off x="2428860" y="3071810"/>
            <a:ext cx="3119765"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八、看两面</a:t>
            </a:r>
            <a:endParaRPr lang="zh-CN" altLang="en-US" sz="2000"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
        <p:nvSpPr>
          <p:cNvPr id="7" name="矩形 6"/>
          <p:cNvSpPr/>
          <p:nvPr/>
        </p:nvSpPr>
        <p:spPr>
          <a:xfrm>
            <a:off x="428596" y="3857628"/>
            <a:ext cx="8215370" cy="2369880"/>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两面词指的是句子中出现的诸如</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能否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成败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好坏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善恶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优劣</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真伪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去不去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等之类的词语。在两面词上易出现的病点主要是</a:t>
            </a:r>
            <a:r>
              <a:rPr lang="zh-CN" altLang="en-US" sz="3200" b="1" dirty="0" smtClean="0">
                <a:solidFill>
                  <a:srgbClr val="00B050"/>
                </a:solidFill>
                <a:latin typeface="Times New Roman" pitchFamily="18" charset="0"/>
                <a:ea typeface="宋体" pitchFamily="2" charset="-122"/>
                <a:cs typeface="Times New Roman" pitchFamily="18" charset="0"/>
              </a:rPr>
              <a:t>两面对一面或一面对两面</a:t>
            </a:r>
            <a:r>
              <a:rPr lang="zh-CN" altLang="en-US" sz="2800" b="1" dirty="0" smtClean="0">
                <a:latin typeface="Times New Roman" pitchFamily="18" charset="0"/>
                <a:ea typeface="宋体" pitchFamily="2" charset="-122"/>
                <a:cs typeface="Times New Roman" pitchFamily="18" charset="0"/>
              </a:rPr>
              <a:t>的不照应。</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14290"/>
            <a:ext cx="8286808"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29</a:t>
            </a:r>
            <a:r>
              <a:rPr lang="zh-CN" altLang="en-US" sz="2800" b="1" dirty="0" smtClean="0">
                <a:latin typeface="Times New Roman" pitchFamily="18" charset="0"/>
                <a:ea typeface="宋体" pitchFamily="2" charset="-122"/>
                <a:cs typeface="Times New Roman" pitchFamily="18" charset="0"/>
              </a:rPr>
              <a:t>．照片拍得好，诗歌写得有味，是由一个人的思想认识、艺术修养的高低所决定的。</a:t>
            </a:r>
            <a:endParaRPr lang="zh-CN" altLang="en-US" sz="1200" b="1" dirty="0" smtClean="0">
              <a:latin typeface="Arial" pitchFamily="34" charset="0"/>
              <a:ea typeface="宋体" pitchFamily="2" charset="-122"/>
            </a:endParaRPr>
          </a:p>
        </p:txBody>
      </p:sp>
      <p:sp>
        <p:nvSpPr>
          <p:cNvPr id="5" name="矩形 4"/>
          <p:cNvSpPr/>
          <p:nvPr/>
        </p:nvSpPr>
        <p:spPr>
          <a:xfrm>
            <a:off x="357158" y="1285860"/>
            <a:ext cx="878684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好</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有味</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表一面，和后面</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高低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表两面不照应。</a:t>
            </a:r>
            <a:endParaRPr lang="zh-CN" altLang="en-US" sz="1200" b="1" dirty="0" smtClean="0">
              <a:latin typeface="Arial" pitchFamily="34" charset="0"/>
              <a:ea typeface="宋体" pitchFamily="2" charset="-122"/>
            </a:endParaRPr>
          </a:p>
        </p:txBody>
      </p:sp>
      <p:sp>
        <p:nvSpPr>
          <p:cNvPr id="6" name="矩形 5"/>
          <p:cNvSpPr/>
          <p:nvPr/>
        </p:nvSpPr>
        <p:spPr>
          <a:xfrm>
            <a:off x="357158" y="2357430"/>
            <a:ext cx="8572560" cy="138499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特别提醒：有一个句子出现了两面词，而另一个句子</a:t>
            </a:r>
            <a:r>
              <a:rPr lang="zh-CN" altLang="en-US" sz="2800" b="1" dirty="0" smtClean="0">
                <a:solidFill>
                  <a:srgbClr val="FF0000"/>
                </a:solidFill>
                <a:latin typeface="Times New Roman" pitchFamily="18" charset="0"/>
                <a:ea typeface="宋体" pitchFamily="2" charset="-122"/>
                <a:cs typeface="Times New Roman" pitchFamily="18" charset="0"/>
              </a:rPr>
              <a:t>含可理解为正反意义两面的词</a:t>
            </a:r>
            <a:r>
              <a:rPr lang="zh-CN" altLang="en-US" sz="2800" b="1" dirty="0" smtClean="0">
                <a:latin typeface="Times New Roman" pitchFamily="18" charset="0"/>
                <a:ea typeface="宋体" pitchFamily="2" charset="-122"/>
                <a:cs typeface="Times New Roman" pitchFamily="18" charset="0"/>
              </a:rPr>
              <a:t>，互相照应，则不是病句。</a:t>
            </a:r>
            <a:endParaRPr lang="zh-CN" altLang="en-US" sz="1200" b="1" dirty="0" smtClean="0">
              <a:latin typeface="Arial" pitchFamily="34" charset="0"/>
              <a:ea typeface="宋体" pitchFamily="2" charset="-122"/>
            </a:endParaRPr>
          </a:p>
        </p:txBody>
      </p:sp>
      <p:sp>
        <p:nvSpPr>
          <p:cNvPr id="7" name="矩形 6"/>
          <p:cNvSpPr/>
          <p:nvPr/>
        </p:nvSpPr>
        <p:spPr>
          <a:xfrm>
            <a:off x="285720" y="3929066"/>
            <a:ext cx="850112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学习成绩能否提高，跟学习习惯和方法有很大的关系。</a:t>
            </a:r>
            <a:endParaRPr lang="zh-CN" altLang="en-US" sz="1200" b="1" dirty="0" smtClean="0">
              <a:latin typeface="Arial" pitchFamily="34" charset="0"/>
              <a:ea typeface="宋体" pitchFamily="2" charset="-122"/>
            </a:endParaRPr>
          </a:p>
        </p:txBody>
      </p:sp>
      <p:sp>
        <p:nvSpPr>
          <p:cNvPr id="8" name="矩形 7"/>
          <p:cNvSpPr/>
          <p:nvPr/>
        </p:nvSpPr>
        <p:spPr>
          <a:xfrm>
            <a:off x="214282" y="5072074"/>
            <a:ext cx="8501122"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前一分句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能否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是两面，而后一分句的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习惯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隐含</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好坏</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方法</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隐含</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正误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，能和它对应，不属于病句。</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ChangeArrowheads="1"/>
          </p:cNvSpPr>
          <p:nvPr/>
        </p:nvSpPr>
        <p:spPr bwMode="auto">
          <a:xfrm>
            <a:off x="0" y="2071678"/>
            <a:ext cx="800219"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642910" y="285728"/>
            <a:ext cx="8215370" cy="954107"/>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30</a:t>
            </a:r>
            <a:r>
              <a:rPr lang="zh-CN" altLang="en-US" sz="2800" b="1" dirty="0" smtClean="0">
                <a:latin typeface="Times New Roman" pitchFamily="18" charset="0"/>
                <a:ea typeface="宋体" pitchFamily="2" charset="-122"/>
                <a:cs typeface="Times New Roman" pitchFamily="18" charset="0"/>
              </a:rPr>
              <a:t>．经过老师耐心的教育，终于使我醒悟过来，我真的错了。</a:t>
            </a:r>
            <a:endParaRPr lang="zh-CN" altLang="en-US" sz="2800" b="1" dirty="0"/>
          </a:p>
        </p:txBody>
      </p:sp>
      <p:sp>
        <p:nvSpPr>
          <p:cNvPr id="5" name="矩形 4"/>
          <p:cNvSpPr/>
          <p:nvPr/>
        </p:nvSpPr>
        <p:spPr>
          <a:xfrm>
            <a:off x="0" y="1285860"/>
            <a:ext cx="8072494"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介词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经过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使主语残缺，应去掉。</a:t>
            </a:r>
            <a:endParaRPr lang="zh-CN" altLang="en-US" sz="1200" b="1" dirty="0" smtClean="0">
              <a:latin typeface="Arial" pitchFamily="34" charset="0"/>
              <a:ea typeface="宋体" pitchFamily="2" charset="-122"/>
            </a:endParaRPr>
          </a:p>
        </p:txBody>
      </p:sp>
      <p:sp>
        <p:nvSpPr>
          <p:cNvPr id="6" name="矩形 5"/>
          <p:cNvSpPr/>
          <p:nvPr/>
        </p:nvSpPr>
        <p:spPr>
          <a:xfrm>
            <a:off x="500034" y="4143380"/>
            <a:ext cx="8358246" cy="243143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介词开头的句子，要特别注意是否淹没了主语，造成了主语残缺的毛病。出现在句首的介词常见的有：</a:t>
            </a:r>
            <a:r>
              <a:rPr lang="zh-CN" altLang="en-US" sz="2800" b="1" dirty="0" smtClean="0">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通过</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经过</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由于</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对</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对于</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为了</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根据</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依据</a:t>
            </a:r>
            <a:r>
              <a:rPr lang="zh-CN" altLang="en-US" sz="3200" b="1" dirty="0" smtClean="0">
                <a:solidFill>
                  <a:srgbClr val="00B0F0"/>
                </a:solidFill>
                <a:latin typeface="宋体"/>
                <a:ea typeface="宋体" pitchFamily="2" charset="-122"/>
                <a:cs typeface="Times New Roman" pitchFamily="18" charset="0"/>
              </a:rPr>
              <a:t>”“</a:t>
            </a:r>
            <a:r>
              <a:rPr lang="zh-CN" altLang="en-US" sz="3200" b="1" dirty="0" smtClean="0">
                <a:solidFill>
                  <a:srgbClr val="00B0F0"/>
                </a:solidFill>
                <a:latin typeface="Times New Roman" pitchFamily="18" charset="0"/>
                <a:ea typeface="宋体" pitchFamily="2" charset="-122"/>
                <a:cs typeface="Times New Roman" pitchFamily="18" charset="0"/>
              </a:rPr>
              <a:t>按照</a:t>
            </a:r>
            <a:r>
              <a:rPr lang="zh-CN" altLang="en-US" sz="3200" b="1" dirty="0" smtClean="0">
                <a:solidFill>
                  <a:srgbClr val="00B0F0"/>
                </a:solidFill>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等，而且句中常伴有</a:t>
            </a:r>
            <a:r>
              <a:rPr lang="zh-CN" altLang="en-US" sz="2800" b="1" dirty="0" smtClean="0">
                <a:latin typeface="宋体"/>
                <a:ea typeface="宋体" pitchFamily="2" charset="-122"/>
                <a:cs typeface="Times New Roman" pitchFamily="18" charset="0"/>
              </a:rPr>
              <a:t>“</a:t>
            </a:r>
            <a:r>
              <a:rPr lang="zh-CN" altLang="en-US" sz="3200" b="1" dirty="0" smtClean="0">
                <a:solidFill>
                  <a:srgbClr val="92D050"/>
                </a:solidFill>
                <a:latin typeface="Times New Roman" pitchFamily="18" charset="0"/>
                <a:ea typeface="宋体" pitchFamily="2" charset="-122"/>
                <a:cs typeface="Times New Roman" pitchFamily="18" charset="0"/>
              </a:rPr>
              <a:t>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字出现。</a:t>
            </a:r>
            <a:endParaRPr lang="zh-CN" altLang="en-US" sz="1200" b="1" dirty="0" smtClean="0">
              <a:latin typeface="Arial" pitchFamily="34" charset="0"/>
              <a:ea typeface="宋体" pitchFamily="2" charset="-122"/>
            </a:endParaRPr>
          </a:p>
        </p:txBody>
      </p:sp>
      <p:sp>
        <p:nvSpPr>
          <p:cNvPr id="7" name="矩形 6"/>
          <p:cNvSpPr/>
          <p:nvPr/>
        </p:nvSpPr>
        <p:spPr>
          <a:xfrm>
            <a:off x="1714480" y="1857364"/>
            <a:ext cx="5286412" cy="646331"/>
          </a:xfrm>
          <a:prstGeom prst="rect">
            <a:avLst/>
          </a:prstGeom>
        </p:spPr>
        <p:txBody>
          <a:bodyPr wrap="squar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九、看介词</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8" name="矩形 7"/>
          <p:cNvSpPr/>
          <p:nvPr/>
        </p:nvSpPr>
        <p:spPr>
          <a:xfrm>
            <a:off x="214282" y="2571744"/>
            <a:ext cx="8501122" cy="1569660"/>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在介词上易出现的病点主要是</a:t>
            </a:r>
            <a:r>
              <a:rPr lang="zh-CN" altLang="en-US" sz="3200" b="1" dirty="0" smtClean="0">
                <a:solidFill>
                  <a:srgbClr val="00B050"/>
                </a:solidFill>
                <a:latin typeface="Times New Roman" pitchFamily="18" charset="0"/>
                <a:ea typeface="宋体" pitchFamily="2" charset="-122"/>
                <a:cs typeface="Times New Roman" pitchFamily="18" charset="0"/>
              </a:rPr>
              <a:t>淹没主语、主客颠倒、搭配不当、结构混乱、漏用滥用、造成歧义</a:t>
            </a:r>
            <a:r>
              <a:rPr lang="zh-CN" altLang="en-US" sz="32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48240" y="5214950"/>
            <a:ext cx="9095760"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解说</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主客体颠倒，</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这些东西对我们并不需要</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endParaRPr kumimoji="0" lang="en-US" altLang="zh-CN" sz="2800" b="1" i="0" u="none" strike="noStrike" cap="none" normalizeH="0" baseline="0" dirty="0" smtClean="0">
              <a:ln>
                <a:noFill/>
              </a:ln>
              <a:solidFill>
                <a:schemeClr val="tx1"/>
              </a:solidFill>
              <a:effectLst/>
              <a:latin typeface="宋体"/>
              <a:ea typeface="宋体" pitchFamily="2" charset="-122"/>
              <a:cs typeface="Times New Roman" pitchFamily="18" charset="0"/>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应改为</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这些东西对我们来说</a:t>
            </a:r>
            <a:r>
              <a:rPr kumimoji="0" lang="zh-CN" altLang="en-US" sz="28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571472" y="142852"/>
            <a:ext cx="2860078" cy="584775"/>
          </a:xfrm>
          <a:prstGeom prst="rect">
            <a:avLst/>
          </a:prstGeom>
        </p:spPr>
        <p:txBody>
          <a:bodyPr wrap="none">
            <a:spAutoFit/>
          </a:bodyPr>
          <a:lstStyle/>
          <a:p>
            <a:pPr lvl="0" indent="609600" fontAlgn="base">
              <a:spcBef>
                <a:spcPct val="0"/>
              </a:spcBef>
              <a:spcAft>
                <a:spcPct val="0"/>
              </a:spcAft>
            </a:pPr>
            <a:r>
              <a:rPr lang="en-US" altLang="zh-CN" sz="3200" b="1" dirty="0" smtClean="0">
                <a:solidFill>
                  <a:srgbClr val="FF0000"/>
                </a:solidFill>
                <a:latin typeface="Arial" pitchFamily="34" charset="0"/>
                <a:ea typeface="黑体" pitchFamily="49" charset="-122"/>
                <a:cs typeface="Times New Roman" pitchFamily="18" charset="0"/>
              </a:rPr>
              <a:t>⒍</a:t>
            </a:r>
            <a:r>
              <a:rPr lang="zh-CN" altLang="en-US" sz="3200" b="1" dirty="0" smtClean="0">
                <a:solidFill>
                  <a:srgbClr val="FF0000"/>
                </a:solidFill>
                <a:latin typeface="黑体" pitchFamily="49" charset="-122"/>
                <a:ea typeface="黑体" pitchFamily="49" charset="-122"/>
                <a:cs typeface="Times New Roman" pitchFamily="18" charset="0"/>
              </a:rPr>
              <a:t>主客倒置</a:t>
            </a:r>
            <a:endParaRPr lang="zh-CN" altLang="en-US" sz="1100" b="1" dirty="0" smtClean="0">
              <a:solidFill>
                <a:srgbClr val="FF0000"/>
              </a:solidFill>
              <a:latin typeface="Arial" pitchFamily="34" charset="0"/>
              <a:ea typeface="宋体" pitchFamily="2" charset="-122"/>
              <a:cs typeface="宋体" pitchFamily="2" charset="-122"/>
            </a:endParaRPr>
          </a:p>
        </p:txBody>
      </p:sp>
      <p:sp>
        <p:nvSpPr>
          <p:cNvPr id="5" name="矩形 4"/>
          <p:cNvSpPr/>
          <p:nvPr/>
        </p:nvSpPr>
        <p:spPr>
          <a:xfrm>
            <a:off x="357158" y="785794"/>
            <a:ext cx="821537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和国际接轨，转换经营机制，对某些在旧轨道上运作惯了的同志，的确感到不习惯。</a:t>
            </a:r>
            <a:endParaRPr lang="zh-CN" altLang="en-US" sz="1050" b="1" dirty="0" smtClean="0">
              <a:latin typeface="Arial" pitchFamily="34" charset="0"/>
              <a:ea typeface="宋体" pitchFamily="2" charset="-122"/>
              <a:cs typeface="宋体" pitchFamily="2" charset="-122"/>
            </a:endParaRPr>
          </a:p>
        </p:txBody>
      </p:sp>
      <p:sp>
        <p:nvSpPr>
          <p:cNvPr id="6" name="矩形 5"/>
          <p:cNvSpPr/>
          <p:nvPr/>
        </p:nvSpPr>
        <p:spPr>
          <a:xfrm>
            <a:off x="428596" y="1928802"/>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解说</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主客体颠倒，应改为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某些在旧轨道上运作惯了的同志，对和国际接轨</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的确感到不习惯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050" b="1" dirty="0" smtClean="0">
              <a:latin typeface="Arial" pitchFamily="34" charset="0"/>
              <a:ea typeface="宋体" pitchFamily="2" charset="-122"/>
              <a:cs typeface="宋体" pitchFamily="2" charset="-122"/>
            </a:endParaRPr>
          </a:p>
        </p:txBody>
      </p:sp>
      <p:sp>
        <p:nvSpPr>
          <p:cNvPr id="7" name="矩形 6"/>
          <p:cNvSpPr/>
          <p:nvPr/>
        </p:nvSpPr>
        <p:spPr>
          <a:xfrm>
            <a:off x="357158" y="3571876"/>
            <a:ext cx="835824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例句</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我不同意购置这些高档家具，不仅因为这些东西对我们并不需要，更重要的是这样做不符合勤俭节约的原则。</a:t>
            </a:r>
            <a:endParaRPr lang="zh-CN" altLang="en-US" sz="1050" b="1" dirty="0" smtClean="0">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gtEl>
                                        <p:attrNameLst>
                                          <p:attrName>style.visibility</p:attrName>
                                        </p:attrNameLst>
                                      </p:cBhvr>
                                      <p:to>
                                        <p:strVal val="visible"/>
                                      </p:to>
                                    </p:set>
                                    <p:anim calcmode="lin" valueType="num">
                                      <p:cBhvr additive="base">
                                        <p:cTn id="31" dur="500" fill="hold"/>
                                        <p:tgtEl>
                                          <p:spTgt spid="11267"/>
                                        </p:tgtEl>
                                        <p:attrNameLst>
                                          <p:attrName>ppt_x</p:attrName>
                                        </p:attrNameLst>
                                      </p:cBhvr>
                                      <p:tavLst>
                                        <p:tav tm="0">
                                          <p:val>
                                            <p:strVal val="#ppt_x"/>
                                          </p:val>
                                        </p:tav>
                                        <p:tav tm="100000">
                                          <p:val>
                                            <p:strVal val="#ppt_x"/>
                                          </p:val>
                                        </p:tav>
                                      </p:tavLst>
                                    </p:anim>
                                    <p:anim calcmode="lin" valueType="num">
                                      <p:cBhvr additive="base">
                                        <p:cTn id="32"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4" grpId="0"/>
      <p:bldP spid="5" grpId="0"/>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571480"/>
            <a:ext cx="8358246"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31</a:t>
            </a:r>
            <a:r>
              <a:rPr lang="zh-CN" altLang="en-US" sz="2800" b="1" dirty="0" smtClean="0">
                <a:latin typeface="Times New Roman" pitchFamily="18" charset="0"/>
                <a:ea typeface="宋体" pitchFamily="2" charset="-122"/>
                <a:cs typeface="Times New Roman" pitchFamily="18" charset="0"/>
              </a:rPr>
              <a:t>．在北京参加全国人代会的代表们说了：在扶贫助教期间，农民们向我们吐露了心声，农民们的话对我们基层干部很有感触。</a:t>
            </a:r>
            <a:endParaRPr lang="zh-CN" altLang="en-US" sz="1200" b="1" dirty="0" smtClean="0">
              <a:latin typeface="Arial" pitchFamily="34" charset="0"/>
              <a:ea typeface="宋体" pitchFamily="2" charset="-122"/>
            </a:endParaRPr>
          </a:p>
        </p:txBody>
      </p:sp>
      <p:sp>
        <p:nvSpPr>
          <p:cNvPr id="5" name="矩形 4"/>
          <p:cNvSpPr/>
          <p:nvPr/>
        </p:nvSpPr>
        <p:spPr>
          <a:xfrm>
            <a:off x="428596" y="2643182"/>
            <a:ext cx="8358246"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该句主客关系颠倒，只能是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，不能是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物</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基层干部对农民们的话很有感触</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857224" y="4643446"/>
            <a:ext cx="7215238" cy="1015663"/>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出现的介词短语中，常常有</a:t>
            </a:r>
            <a:r>
              <a:rPr lang="zh-CN" altLang="en-US" sz="3200" b="1" dirty="0" smtClean="0">
                <a:solidFill>
                  <a:srgbClr val="FF0000"/>
                </a:solidFill>
                <a:latin typeface="Times New Roman" pitchFamily="18" charset="0"/>
                <a:ea typeface="宋体" pitchFamily="2" charset="-122"/>
                <a:cs typeface="Times New Roman" pitchFamily="18" charset="0"/>
              </a:rPr>
              <a:t>主客体颠倒、不合逻辑</a:t>
            </a:r>
            <a:r>
              <a:rPr lang="zh-CN" altLang="en-US" sz="2800" b="1" dirty="0" smtClean="0">
                <a:latin typeface="Times New Roman" pitchFamily="18" charset="0"/>
                <a:ea typeface="宋体" pitchFamily="2" charset="-122"/>
                <a:cs typeface="Times New Roman" pitchFamily="18" charset="0"/>
              </a:rPr>
              <a:t>的毛病。</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0" y="2786058"/>
            <a:ext cx="800219"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09600" algn="l"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285720" y="214290"/>
            <a:ext cx="8643998" cy="1384995"/>
          </a:xfrm>
          <a:prstGeom prst="rect">
            <a:avLst/>
          </a:prstGeom>
        </p:spPr>
        <p:txBody>
          <a:bodyPr wrap="square">
            <a:spAutoFit/>
          </a:bodyPr>
          <a:lstStyle/>
          <a:p>
            <a:r>
              <a:rPr lang="en-US" altLang="zh-CN" sz="2800" b="1" dirty="0" smtClean="0">
                <a:latin typeface="Times New Roman" pitchFamily="18" charset="0"/>
                <a:ea typeface="宋体" pitchFamily="2" charset="-122"/>
                <a:cs typeface="Times New Roman" pitchFamily="18" charset="0"/>
              </a:rPr>
              <a:t>32</a:t>
            </a:r>
            <a:r>
              <a:rPr lang="zh-CN" altLang="en-US" sz="2800" b="1" dirty="0" smtClean="0">
                <a:latin typeface="Times New Roman" pitchFamily="18" charset="0"/>
                <a:ea typeface="宋体" pitchFamily="2" charset="-122"/>
                <a:cs typeface="Times New Roman" pitchFamily="18" charset="0"/>
              </a:rPr>
              <a:t>．根据法庭对黑哨事件的调查结果和法制办出具的书面材料看，他是在未被采取强制措施时交代了自己的罪行的。</a:t>
            </a:r>
            <a:endParaRPr lang="zh-CN" altLang="en-US" sz="2800" b="1" dirty="0"/>
          </a:p>
        </p:txBody>
      </p:sp>
      <p:sp>
        <p:nvSpPr>
          <p:cNvPr id="5" name="矩形 4"/>
          <p:cNvSpPr/>
          <p:nvPr/>
        </p:nvSpPr>
        <p:spPr>
          <a:xfrm>
            <a:off x="285720" y="1714488"/>
            <a:ext cx="857256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根据</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不能和</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看</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搭配，应把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根据</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改为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或去掉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看</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6" name="矩形 5"/>
          <p:cNvSpPr/>
          <p:nvPr/>
        </p:nvSpPr>
        <p:spPr>
          <a:xfrm>
            <a:off x="214282" y="2928934"/>
            <a:ext cx="8929718" cy="3539430"/>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当介词成对出现时，容易出现</a:t>
            </a:r>
            <a:r>
              <a:rPr lang="zh-CN" altLang="en-US" sz="2800" b="1" dirty="0" smtClean="0">
                <a:solidFill>
                  <a:srgbClr val="00B0F0"/>
                </a:solidFill>
                <a:latin typeface="Times New Roman" pitchFamily="18" charset="0"/>
                <a:ea typeface="宋体" pitchFamily="2" charset="-122"/>
                <a:cs typeface="Times New Roman" pitchFamily="18" charset="0"/>
              </a:rPr>
              <a:t>搭配不当</a:t>
            </a:r>
            <a:r>
              <a:rPr lang="zh-CN" altLang="en-US" sz="2800" b="1" dirty="0" smtClean="0">
                <a:latin typeface="Times New Roman" pitchFamily="18" charset="0"/>
                <a:ea typeface="宋体" pitchFamily="2" charset="-122"/>
                <a:cs typeface="Times New Roman" pitchFamily="18" charset="0"/>
              </a:rPr>
              <a:t>的毛病。所以要特别注意由介词和它后面的宾语组成的介宾短语是否完整。</a:t>
            </a:r>
            <a:endParaRPr lang="zh-CN" altLang="en-US" sz="1200" b="1" dirty="0" smtClean="0">
              <a:latin typeface="Arial" pitchFamily="34" charset="0"/>
              <a:ea typeface="宋体" pitchFamily="2" charset="-122"/>
            </a:endParaRPr>
          </a:p>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成对出现的介词常见的有：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上</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下</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从</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出发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为中心</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为代价</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以</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为主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当</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由</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组成</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等。这类介词常常与句式</a:t>
            </a:r>
            <a:r>
              <a:rPr lang="zh-CN" altLang="en-US" sz="2800" b="1" dirty="0" smtClean="0">
                <a:solidFill>
                  <a:srgbClr val="00B0F0"/>
                </a:solidFill>
                <a:latin typeface="Times New Roman" pitchFamily="18" charset="0"/>
                <a:ea typeface="宋体" pitchFamily="2" charset="-122"/>
                <a:cs typeface="Times New Roman" pitchFamily="18" charset="0"/>
              </a:rPr>
              <a:t>杂糅</a:t>
            </a:r>
            <a:r>
              <a:rPr lang="zh-CN" altLang="en-US" sz="2800" b="1" dirty="0" smtClean="0">
                <a:latin typeface="Times New Roman" pitchFamily="18" charset="0"/>
                <a:ea typeface="宋体" pitchFamily="2" charset="-122"/>
                <a:cs typeface="Times New Roman" pitchFamily="18" charset="0"/>
              </a:rPr>
              <a:t>又有着千丝万缕的联系，审查病句时要特别注意。</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214290"/>
            <a:ext cx="8215370"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33</a:t>
            </a:r>
            <a:r>
              <a:rPr lang="zh-CN" altLang="en-US" sz="2800" b="1" dirty="0" smtClean="0">
                <a:latin typeface="Times New Roman" pitchFamily="18" charset="0"/>
                <a:ea typeface="宋体" pitchFamily="2" charset="-122"/>
                <a:cs typeface="Times New Roman" pitchFamily="18" charset="0"/>
              </a:rPr>
              <a:t>．学校自从调整了作息时间后，许多学生由于开始不习惯，上课经常迟到。</a:t>
            </a:r>
            <a:endParaRPr lang="zh-CN" altLang="en-US" sz="1200" b="1" dirty="0" smtClean="0">
              <a:latin typeface="Arial" pitchFamily="34" charset="0"/>
              <a:ea typeface="宋体" pitchFamily="2" charset="-122"/>
            </a:endParaRPr>
          </a:p>
        </p:txBody>
      </p:sp>
      <p:sp>
        <p:nvSpPr>
          <p:cNvPr id="5" name="矩形 4"/>
          <p:cNvSpPr/>
          <p:nvPr/>
        </p:nvSpPr>
        <p:spPr>
          <a:xfrm>
            <a:off x="357158" y="1214422"/>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暗换主语，第一句主语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还没有陈述，第二句又变为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自从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应移到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学校</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前，使首句做状语成分。</a:t>
            </a:r>
            <a:endParaRPr lang="zh-CN" altLang="en-US" sz="1200" b="1" dirty="0" smtClean="0">
              <a:latin typeface="Arial" pitchFamily="34" charset="0"/>
              <a:ea typeface="宋体" pitchFamily="2" charset="-122"/>
            </a:endParaRPr>
          </a:p>
        </p:txBody>
      </p:sp>
      <p:sp>
        <p:nvSpPr>
          <p:cNvPr id="6" name="矩形 5"/>
          <p:cNvSpPr/>
          <p:nvPr/>
        </p:nvSpPr>
        <p:spPr>
          <a:xfrm>
            <a:off x="571472" y="2643182"/>
            <a:ext cx="821537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34</a:t>
            </a:r>
            <a:r>
              <a:rPr lang="zh-CN" altLang="en-US" sz="2800" b="1" dirty="0" smtClean="0">
                <a:latin typeface="Times New Roman" pitchFamily="18" charset="0"/>
                <a:ea typeface="宋体" pitchFamily="2" charset="-122"/>
                <a:cs typeface="Times New Roman" pitchFamily="18" charset="0"/>
              </a:rPr>
              <a:t>．贫铀对人的危害，主要体现在肝肾的破坏上，并有可能由此导致人的死亡。</a:t>
            </a:r>
            <a:endParaRPr lang="zh-CN" altLang="en-US" sz="1200" b="1" dirty="0" smtClean="0">
              <a:latin typeface="Arial" pitchFamily="34" charset="0"/>
              <a:ea typeface="宋体" pitchFamily="2" charset="-122"/>
            </a:endParaRPr>
          </a:p>
        </p:txBody>
      </p:sp>
      <p:sp>
        <p:nvSpPr>
          <p:cNvPr id="7" name="矩形 6"/>
          <p:cNvSpPr/>
          <p:nvPr/>
        </p:nvSpPr>
        <p:spPr>
          <a:xfrm>
            <a:off x="214282" y="3643314"/>
            <a:ext cx="8643966"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漏用介词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，应加在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肝肾</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前。</a:t>
            </a:r>
            <a:endParaRPr lang="zh-CN" altLang="en-US" sz="1200" b="1" dirty="0" smtClean="0">
              <a:latin typeface="Arial" pitchFamily="34" charset="0"/>
              <a:ea typeface="宋体" pitchFamily="2" charset="-122"/>
            </a:endParaRPr>
          </a:p>
        </p:txBody>
      </p:sp>
      <p:sp>
        <p:nvSpPr>
          <p:cNvPr id="8" name="矩形 7"/>
          <p:cNvSpPr/>
          <p:nvPr/>
        </p:nvSpPr>
        <p:spPr>
          <a:xfrm>
            <a:off x="357158" y="4357694"/>
            <a:ext cx="8572560"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35</a:t>
            </a:r>
            <a:r>
              <a:rPr lang="zh-CN" altLang="en-US" sz="2800" b="1" dirty="0" smtClean="0">
                <a:latin typeface="Times New Roman" pitchFamily="18" charset="0"/>
                <a:ea typeface="宋体" pitchFamily="2" charset="-122"/>
                <a:cs typeface="Times New Roman" pitchFamily="18" charset="0"/>
              </a:rPr>
              <a:t>．在对</a:t>
            </a:r>
            <a:r>
              <a:rPr lang="en-US" altLang="zh-CN" sz="2800" b="1" dirty="0" smtClean="0">
                <a:latin typeface="Times New Roman" pitchFamily="18" charset="0"/>
                <a:ea typeface="宋体" pitchFamily="2" charset="-122"/>
                <a:cs typeface="Times New Roman" pitchFamily="18" charset="0"/>
              </a:rPr>
              <a:t>WTO</a:t>
            </a:r>
            <a:r>
              <a:rPr lang="zh-CN" altLang="en-US" sz="2800" b="1" dirty="0" smtClean="0">
                <a:latin typeface="Times New Roman" pitchFamily="18" charset="0"/>
                <a:ea typeface="宋体" pitchFamily="2" charset="-122"/>
                <a:cs typeface="Times New Roman" pitchFamily="18" charset="0"/>
              </a:rPr>
              <a:t>问题的关注上，过去主要集中在行业、企业等方面所面临的压力和挑战上。</a:t>
            </a:r>
            <a:endParaRPr lang="zh-CN" altLang="en-US" sz="1200" b="1" dirty="0" smtClean="0">
              <a:latin typeface="Arial" pitchFamily="34" charset="0"/>
              <a:ea typeface="宋体" pitchFamily="2" charset="-122"/>
            </a:endParaRPr>
          </a:p>
        </p:txBody>
      </p:sp>
      <p:sp>
        <p:nvSpPr>
          <p:cNvPr id="9" name="矩形 8"/>
          <p:cNvSpPr/>
          <p:nvPr/>
        </p:nvSpPr>
        <p:spPr>
          <a:xfrm>
            <a:off x="214282" y="5500702"/>
            <a:ext cx="864396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滥用介词，首句的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上</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多余，应去掉。</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0" y="2071678"/>
            <a:ext cx="800219" cy="811646"/>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5143504" y="1785926"/>
            <a:ext cx="3643338" cy="646331"/>
          </a:xfrm>
          <a:prstGeom prst="rect">
            <a:avLst/>
          </a:prstGeom>
        </p:spPr>
        <p:txBody>
          <a:bodyPr wrap="squar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十、看代词</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571472" y="2357430"/>
            <a:ext cx="8072494" cy="1508105"/>
          </a:xfrm>
          <a:prstGeom prst="rect">
            <a:avLst/>
          </a:prstGeom>
        </p:spPr>
        <p:txBody>
          <a:bodyPr wrap="square">
            <a:spAutoFit/>
          </a:bodyPr>
          <a:lstStyle/>
          <a:p>
            <a:r>
              <a:rPr lang="zh-CN" altLang="en-US" sz="2800" b="1" dirty="0" smtClean="0">
                <a:latin typeface="Times New Roman" pitchFamily="18" charset="0"/>
                <a:ea typeface="宋体" pitchFamily="2" charset="-122"/>
                <a:cs typeface="Times New Roman" pitchFamily="18" charset="0"/>
              </a:rPr>
              <a:t>句中如有代词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那</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此</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它</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他们</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它们</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自己</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等，检查是否犯</a:t>
            </a:r>
            <a:r>
              <a:rPr lang="zh-CN" altLang="en-US" sz="3200" b="1" dirty="0" smtClean="0">
                <a:solidFill>
                  <a:srgbClr val="00B0F0"/>
                </a:solidFill>
                <a:latin typeface="Times New Roman" pitchFamily="18" charset="0"/>
                <a:ea typeface="宋体" pitchFamily="2" charset="-122"/>
                <a:cs typeface="Times New Roman" pitchFamily="18" charset="0"/>
              </a:rPr>
              <a:t>指代不明</a:t>
            </a:r>
            <a:r>
              <a:rPr lang="zh-CN" altLang="en-US" sz="2800" b="1" dirty="0" smtClean="0">
                <a:latin typeface="Times New Roman" pitchFamily="18" charset="0"/>
                <a:ea typeface="宋体" pitchFamily="2" charset="-122"/>
                <a:cs typeface="Times New Roman" pitchFamily="18" charset="0"/>
              </a:rPr>
              <a:t>的毛病。</a:t>
            </a:r>
            <a:endParaRPr lang="zh-CN" altLang="en-US" sz="2800" b="1" dirty="0"/>
          </a:p>
        </p:txBody>
      </p:sp>
      <p:sp>
        <p:nvSpPr>
          <p:cNvPr id="6" name="矩形 5"/>
          <p:cNvSpPr/>
          <p:nvPr/>
        </p:nvSpPr>
        <p:spPr>
          <a:xfrm>
            <a:off x="642878" y="214290"/>
            <a:ext cx="850112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36</a:t>
            </a:r>
            <a:r>
              <a:rPr lang="zh-CN" altLang="en-US" sz="2800" b="1" dirty="0" smtClean="0">
                <a:latin typeface="Times New Roman" pitchFamily="18" charset="0"/>
                <a:ea typeface="宋体" pitchFamily="2" charset="-122"/>
                <a:cs typeface="Times New Roman" pitchFamily="18" charset="0"/>
              </a:rPr>
              <a:t>．这支采访的外国球队给我们的青年队员上了很好的一课，恐怕他们终生都不会忘记这次比赛。</a:t>
            </a:r>
            <a:endParaRPr lang="zh-CN" altLang="en-US" sz="1200" b="1" dirty="0" smtClean="0">
              <a:latin typeface="Arial" pitchFamily="34" charset="0"/>
              <a:ea typeface="宋体" pitchFamily="2" charset="-122"/>
            </a:endParaRPr>
          </a:p>
        </p:txBody>
      </p:sp>
      <p:sp>
        <p:nvSpPr>
          <p:cNvPr id="7" name="矩形 6"/>
          <p:cNvSpPr/>
          <p:nvPr/>
        </p:nvSpPr>
        <p:spPr>
          <a:xfrm>
            <a:off x="214282" y="1214422"/>
            <a:ext cx="892971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他们</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指代不明，可指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外国球队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，也可指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我们的青年队员</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9" name="矩形 8"/>
          <p:cNvSpPr/>
          <p:nvPr/>
        </p:nvSpPr>
        <p:spPr>
          <a:xfrm>
            <a:off x="214282" y="4000504"/>
            <a:ext cx="8358246"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37</a:t>
            </a:r>
            <a:r>
              <a:rPr lang="zh-CN" altLang="en-US" sz="2800" b="1" dirty="0" smtClean="0">
                <a:latin typeface="Times New Roman" pitchFamily="18" charset="0"/>
                <a:ea typeface="宋体" pitchFamily="2" charset="-122"/>
                <a:cs typeface="Times New Roman" pitchFamily="18" charset="0"/>
              </a:rPr>
              <a:t>．原中国书法协会主席启功先生看过她的作品后，称赞其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深得神韵，独有所长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10" name="矩形 9"/>
          <p:cNvSpPr/>
          <p:nvPr/>
        </p:nvSpPr>
        <p:spPr>
          <a:xfrm>
            <a:off x="285720" y="5429264"/>
            <a:ext cx="850112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其</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指代不明，可指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她</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，也可指</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作品</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ChangeArrowheads="1"/>
          </p:cNvSpPr>
          <p:nvPr/>
        </p:nvSpPr>
        <p:spPr bwMode="auto">
          <a:xfrm>
            <a:off x="0" y="0"/>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1928794" y="2071678"/>
            <a:ext cx="3583032"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十一、看副词</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357158" y="2714620"/>
            <a:ext cx="8501122" cy="150810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一些表时间、地点、范围、程度或心理活动的副词作修饰语时，要特别注意与后面的中心语是否有</a:t>
            </a:r>
            <a:r>
              <a:rPr lang="zh-CN" altLang="en-US" sz="3200" b="1" dirty="0" smtClean="0">
                <a:solidFill>
                  <a:srgbClr val="00B0F0"/>
                </a:solidFill>
                <a:latin typeface="Times New Roman" pitchFamily="18" charset="0"/>
                <a:ea typeface="宋体" pitchFamily="2" charset="-122"/>
                <a:cs typeface="Times New Roman" pitchFamily="18" charset="0"/>
              </a:rPr>
              <a:t>语意重复</a:t>
            </a:r>
            <a:r>
              <a:rPr lang="zh-CN" altLang="en-US" sz="2800" b="1" dirty="0" smtClean="0">
                <a:latin typeface="Times New Roman" pitchFamily="18" charset="0"/>
                <a:ea typeface="宋体" pitchFamily="2" charset="-122"/>
                <a:cs typeface="Times New Roman" pitchFamily="18" charset="0"/>
              </a:rPr>
              <a:t>的毛病。</a:t>
            </a:r>
            <a:endParaRPr lang="zh-CN" altLang="en-US" sz="1200" b="1" dirty="0" smtClean="0">
              <a:latin typeface="Arial" pitchFamily="34" charset="0"/>
              <a:ea typeface="宋体" pitchFamily="2" charset="-122"/>
            </a:endParaRPr>
          </a:p>
        </p:txBody>
      </p:sp>
      <p:sp>
        <p:nvSpPr>
          <p:cNvPr id="6" name="矩形 5"/>
          <p:cNvSpPr/>
          <p:nvPr/>
        </p:nvSpPr>
        <p:spPr>
          <a:xfrm>
            <a:off x="285720" y="285728"/>
            <a:ext cx="864399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38</a:t>
            </a:r>
            <a:r>
              <a:rPr lang="zh-CN" altLang="en-US" sz="2800" b="1" dirty="0" smtClean="0">
                <a:latin typeface="Times New Roman" pitchFamily="18" charset="0"/>
                <a:ea typeface="宋体" pitchFamily="2" charset="-122"/>
                <a:cs typeface="Times New Roman" pitchFamily="18" charset="0"/>
              </a:rPr>
              <a:t>．专家们特别指出：推广普通话是我国中小学教育目前的当务之急。</a:t>
            </a:r>
            <a:endParaRPr lang="zh-CN" altLang="en-US" sz="1200" b="1" dirty="0" smtClean="0">
              <a:latin typeface="Arial" pitchFamily="34" charset="0"/>
              <a:ea typeface="宋体" pitchFamily="2" charset="-122"/>
            </a:endParaRPr>
          </a:p>
        </p:txBody>
      </p:sp>
      <p:sp>
        <p:nvSpPr>
          <p:cNvPr id="7" name="矩形 6"/>
          <p:cNvSpPr/>
          <p:nvPr/>
        </p:nvSpPr>
        <p:spPr>
          <a:xfrm>
            <a:off x="285720" y="1214422"/>
            <a:ext cx="850112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当务之急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当前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的意思，与副词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目前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语意重复，可删去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目前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9" name="矩形 8"/>
          <p:cNvSpPr/>
          <p:nvPr/>
        </p:nvSpPr>
        <p:spPr>
          <a:xfrm>
            <a:off x="214282" y="4286256"/>
            <a:ext cx="8929718"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39</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雪莲</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牌衬衫无论在款式上、质量上，还是包装上，都可以堪称全国一流。</a:t>
            </a:r>
            <a:endParaRPr lang="zh-CN" altLang="en-US" sz="1200" b="1" dirty="0" smtClean="0">
              <a:latin typeface="Arial" pitchFamily="34" charset="0"/>
              <a:ea typeface="宋体" pitchFamily="2" charset="-122"/>
            </a:endParaRPr>
          </a:p>
        </p:txBody>
      </p:sp>
      <p:sp>
        <p:nvSpPr>
          <p:cNvPr id="10" name="矩形 9"/>
          <p:cNvSpPr/>
          <p:nvPr/>
        </p:nvSpPr>
        <p:spPr>
          <a:xfrm>
            <a:off x="285720" y="5429264"/>
            <a:ext cx="8572560"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就是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的意思，</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可以堪称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语意重复，应删去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可以</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1071546"/>
            <a:ext cx="8358246" cy="4401205"/>
          </a:xfrm>
          <a:prstGeom prst="rect">
            <a:avLst/>
          </a:prstGeom>
        </p:spPr>
        <p:txBody>
          <a:bodyPr wrap="square">
            <a:spAutoFit/>
          </a:bodyPr>
          <a:lstStyle/>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像这类重复的短语常见的有：</a:t>
            </a:r>
            <a:endParaRPr lang="en-US" altLang="zh-CN" sz="2800" b="1" dirty="0" smtClean="0">
              <a:latin typeface="Times New Roman" pitchFamily="18" charset="0"/>
              <a:ea typeface="宋体" pitchFamily="2" charset="-122"/>
              <a:cs typeface="Times New Roman" pitchFamily="18" charset="0"/>
            </a:endParaRPr>
          </a:p>
          <a:p>
            <a:pPr lvl="0" indent="609600" fontAlgn="base">
              <a:spcBef>
                <a:spcPct val="0"/>
              </a:spcBef>
              <a:spcAft>
                <a:spcPct val="0"/>
              </a:spcAft>
            </a:pPr>
            <a:r>
              <a:rPr lang="zh-CN" altLang="en-US" sz="2800" b="1" dirty="0" smtClean="0">
                <a:latin typeface="Times New Roman" pitchFamily="18" charset="0"/>
                <a:ea typeface="宋体" pitchFamily="2" charset="-122"/>
                <a:cs typeface="Times New Roman" pitchFamily="18" charset="0"/>
              </a:rPr>
              <a:t>真知灼</a:t>
            </a:r>
            <a:r>
              <a:rPr lang="zh-CN" altLang="en-US" sz="2800" b="1" dirty="0" smtClean="0">
                <a:solidFill>
                  <a:srgbClr val="00B0F0"/>
                </a:solidFill>
                <a:latin typeface="Times New Roman" pitchFamily="18" charset="0"/>
                <a:ea typeface="宋体" pitchFamily="2" charset="-122"/>
                <a:cs typeface="Times New Roman" pitchFamily="18" charset="0"/>
              </a:rPr>
              <a:t>见</a:t>
            </a:r>
            <a:r>
              <a:rPr lang="zh-CN" altLang="en-US" sz="2800" b="1" dirty="0" smtClean="0">
                <a:latin typeface="Times New Roman" pitchFamily="18" charset="0"/>
                <a:ea typeface="宋体" pitchFamily="2" charset="-122"/>
                <a:cs typeface="Times New Roman" pitchFamily="18" charset="0"/>
              </a:rPr>
              <a:t>的意见、常常</a:t>
            </a:r>
            <a:r>
              <a:rPr lang="zh-CN" altLang="en-US" sz="2800" b="1" dirty="0" smtClean="0">
                <a:solidFill>
                  <a:srgbClr val="00B0F0"/>
                </a:solidFill>
                <a:latin typeface="Times New Roman" pitchFamily="18" charset="0"/>
                <a:ea typeface="宋体" pitchFamily="2" charset="-122"/>
                <a:cs typeface="Times New Roman" pitchFamily="18" charset="0"/>
              </a:rPr>
              <a:t>屡</a:t>
            </a:r>
            <a:r>
              <a:rPr lang="zh-CN" altLang="en-US" sz="2800" b="1" dirty="0" smtClean="0">
                <a:latin typeface="Times New Roman" pitchFamily="18" charset="0"/>
                <a:ea typeface="宋体" pitchFamily="2" charset="-122"/>
                <a:cs typeface="Times New Roman" pitchFamily="18" charset="0"/>
              </a:rPr>
              <a:t>见不鲜、来自</a:t>
            </a:r>
            <a:r>
              <a:rPr lang="zh-CN" altLang="en-US" sz="2800" b="1" dirty="0" smtClean="0">
                <a:solidFill>
                  <a:srgbClr val="00B0F0"/>
                </a:solidFill>
                <a:latin typeface="Times New Roman" pitchFamily="18" charset="0"/>
                <a:ea typeface="宋体" pitchFamily="2" charset="-122"/>
                <a:cs typeface="Times New Roman" pitchFamily="18" charset="0"/>
              </a:rPr>
              <a:t>于</a:t>
            </a:r>
            <a:r>
              <a:rPr lang="zh-CN" altLang="en-US" sz="2800" b="1" dirty="0" smtClean="0">
                <a:latin typeface="Times New Roman" pitchFamily="18" charset="0"/>
                <a:ea typeface="宋体" pitchFamily="2" charset="-122"/>
                <a:cs typeface="Times New Roman" pitchFamily="18" charset="0"/>
              </a:rPr>
              <a:t>、国际</a:t>
            </a:r>
            <a:r>
              <a:rPr lang="zh-CN" altLang="en-US" sz="2800" b="1" dirty="0" smtClean="0">
                <a:solidFill>
                  <a:srgbClr val="00B0F0"/>
                </a:solidFill>
                <a:latin typeface="Times New Roman" pitchFamily="18" charset="0"/>
                <a:ea typeface="宋体" pitchFamily="2" charset="-122"/>
                <a:cs typeface="Times New Roman" pitchFamily="18" charset="0"/>
              </a:rPr>
              <a:t>间</a:t>
            </a:r>
            <a:r>
              <a:rPr lang="zh-CN" altLang="en-US" sz="2800" b="1" dirty="0" smtClean="0">
                <a:latin typeface="Times New Roman" pitchFamily="18" charset="0"/>
                <a:ea typeface="宋体" pitchFamily="2" charset="-122"/>
                <a:cs typeface="Times New Roman" pitchFamily="18" charset="0"/>
              </a:rPr>
              <a:t>、这</a:t>
            </a:r>
            <a:r>
              <a:rPr lang="zh-CN" altLang="en-US" sz="2800" b="1" dirty="0" smtClean="0">
                <a:solidFill>
                  <a:srgbClr val="00B0F0"/>
                </a:solidFill>
                <a:latin typeface="Times New Roman" pitchFamily="18" charset="0"/>
                <a:ea typeface="宋体" pitchFamily="2" charset="-122"/>
                <a:cs typeface="Times New Roman" pitchFamily="18" charset="0"/>
              </a:rPr>
              <a:t>其</a:t>
            </a:r>
            <a:r>
              <a:rPr lang="zh-CN" altLang="en-US" sz="2800" b="1" dirty="0" smtClean="0">
                <a:latin typeface="Times New Roman" pitchFamily="18" charset="0"/>
                <a:ea typeface="宋体" pitchFamily="2" charset="-122"/>
                <a:cs typeface="Times New Roman" pitchFamily="18" charset="0"/>
              </a:rPr>
              <a:t>中、此个</a:t>
            </a:r>
            <a:r>
              <a:rPr lang="zh-CN" altLang="en-US" sz="2800" b="1" dirty="0" smtClean="0">
                <a:solidFill>
                  <a:srgbClr val="00B0F0"/>
                </a:solidFill>
                <a:latin typeface="Times New Roman" pitchFamily="18" charset="0"/>
                <a:ea typeface="宋体" pitchFamily="2" charset="-122"/>
                <a:cs typeface="Times New Roman" pitchFamily="18" charset="0"/>
              </a:rPr>
              <a:t>中</a:t>
            </a:r>
            <a:r>
              <a:rPr lang="zh-CN" altLang="en-US" sz="2800" b="1" dirty="0" smtClean="0">
                <a:latin typeface="Times New Roman" pitchFamily="18" charset="0"/>
                <a:ea typeface="宋体" pitchFamily="2" charset="-122"/>
                <a:cs typeface="Times New Roman" pitchFamily="18" charset="0"/>
              </a:rPr>
              <a:t>、令人</a:t>
            </a:r>
            <a:r>
              <a:rPr lang="zh-CN" altLang="en-US" sz="2800" b="1" dirty="0" smtClean="0">
                <a:solidFill>
                  <a:srgbClr val="00B0F0"/>
                </a:solidFill>
                <a:latin typeface="Times New Roman" pitchFamily="18" charset="0"/>
                <a:ea typeface="宋体" pitchFamily="2" charset="-122"/>
                <a:cs typeface="Times New Roman" pitchFamily="18" charset="0"/>
              </a:rPr>
              <a:t>堪</a:t>
            </a:r>
            <a:r>
              <a:rPr lang="zh-CN" altLang="en-US" sz="2800" b="1" dirty="0" smtClean="0">
                <a:latin typeface="Times New Roman" pitchFamily="18" charset="0"/>
                <a:ea typeface="宋体" pitchFamily="2" charset="-122"/>
                <a:cs typeface="Times New Roman" pitchFamily="18" charset="0"/>
              </a:rPr>
              <a:t>忧、被应邀、</a:t>
            </a:r>
            <a:r>
              <a:rPr lang="zh-CN" altLang="en-US" sz="2800" b="1" dirty="0" smtClean="0">
                <a:solidFill>
                  <a:srgbClr val="00B0F0"/>
                </a:solidFill>
                <a:latin typeface="Times New Roman" pitchFamily="18" charset="0"/>
                <a:ea typeface="宋体" pitchFamily="2" charset="-122"/>
                <a:cs typeface="Times New Roman" pitchFamily="18" charset="0"/>
              </a:rPr>
              <a:t>悬殊</a:t>
            </a:r>
            <a:r>
              <a:rPr lang="zh-CN" altLang="en-US" sz="2800" b="1" dirty="0" smtClean="0">
                <a:latin typeface="Times New Roman" pitchFamily="18" charset="0"/>
                <a:ea typeface="宋体" pitchFamily="2" charset="-122"/>
                <a:cs typeface="Times New Roman" pitchFamily="18" charset="0"/>
              </a:rPr>
              <a:t>很大、过分</a:t>
            </a:r>
            <a:r>
              <a:rPr lang="zh-CN" altLang="en-US" sz="2800" b="1" dirty="0" smtClean="0">
                <a:solidFill>
                  <a:srgbClr val="00B0F0"/>
                </a:solidFill>
                <a:latin typeface="Times New Roman" pitchFamily="18" charset="0"/>
                <a:ea typeface="宋体" pitchFamily="2" charset="-122"/>
                <a:cs typeface="Times New Roman" pitchFamily="18" charset="0"/>
              </a:rPr>
              <a:t>溺</a:t>
            </a:r>
            <a:r>
              <a:rPr lang="zh-CN" altLang="en-US" sz="2800" b="1" dirty="0" smtClean="0">
                <a:latin typeface="Times New Roman" pitchFamily="18" charset="0"/>
                <a:ea typeface="宋体" pitchFamily="2" charset="-122"/>
                <a:cs typeface="Times New Roman" pitchFamily="18" charset="0"/>
              </a:rPr>
              <a:t>爱、过分苛求、过高</a:t>
            </a:r>
            <a:r>
              <a:rPr lang="zh-CN" altLang="en-US" sz="2800" b="1" dirty="0" smtClean="0">
                <a:solidFill>
                  <a:srgbClr val="00B0F0"/>
                </a:solidFill>
                <a:latin typeface="Times New Roman" pitchFamily="18" charset="0"/>
                <a:ea typeface="宋体" pitchFamily="2" charset="-122"/>
                <a:cs typeface="Times New Roman" pitchFamily="18" charset="0"/>
              </a:rPr>
              <a:t>奢</a:t>
            </a:r>
            <a:r>
              <a:rPr lang="zh-CN" altLang="en-US" sz="2800" b="1" dirty="0" smtClean="0">
                <a:latin typeface="Times New Roman" pitchFamily="18" charset="0"/>
                <a:ea typeface="宋体" pitchFamily="2" charset="-122"/>
                <a:cs typeface="Times New Roman" pitchFamily="18" charset="0"/>
              </a:rPr>
              <a:t>望、多年</a:t>
            </a:r>
            <a:r>
              <a:rPr lang="zh-CN" altLang="en-US" sz="2800" b="1" dirty="0" smtClean="0">
                <a:solidFill>
                  <a:srgbClr val="00B0F0"/>
                </a:solidFill>
                <a:latin typeface="Times New Roman" pitchFamily="18" charset="0"/>
                <a:ea typeface="宋体" pitchFamily="2" charset="-122"/>
                <a:cs typeface="Times New Roman" pitchFamily="18" charset="0"/>
              </a:rPr>
              <a:t>夙</a:t>
            </a:r>
            <a:r>
              <a:rPr lang="zh-CN" altLang="en-US" sz="2800" b="1" dirty="0" smtClean="0">
                <a:latin typeface="Times New Roman" pitchFamily="18" charset="0"/>
                <a:ea typeface="宋体" pitchFamily="2" charset="-122"/>
                <a:cs typeface="Times New Roman" pitchFamily="18" charset="0"/>
              </a:rPr>
              <a:t>愿、过分</a:t>
            </a:r>
            <a:r>
              <a:rPr lang="zh-CN" altLang="en-US" sz="2800" b="1" dirty="0" smtClean="0">
                <a:solidFill>
                  <a:srgbClr val="00B0F0"/>
                </a:solidFill>
                <a:latin typeface="Times New Roman" pitchFamily="18" charset="0"/>
                <a:ea typeface="宋体" pitchFamily="2" charset="-122"/>
                <a:cs typeface="Times New Roman" pitchFamily="18" charset="0"/>
              </a:rPr>
              <a:t>溢</a:t>
            </a:r>
            <a:r>
              <a:rPr lang="zh-CN" altLang="en-US" sz="2800" b="1" dirty="0" smtClean="0">
                <a:latin typeface="Times New Roman" pitchFamily="18" charset="0"/>
                <a:ea typeface="宋体" pitchFamily="2" charset="-122"/>
                <a:cs typeface="Times New Roman" pitchFamily="18" charset="0"/>
              </a:rPr>
              <a:t>美之词、随便</a:t>
            </a:r>
            <a:r>
              <a:rPr lang="zh-CN" altLang="en-US" sz="2800" b="1" dirty="0" smtClean="0">
                <a:solidFill>
                  <a:srgbClr val="00B0F0"/>
                </a:solidFill>
                <a:latin typeface="Times New Roman" pitchFamily="18" charset="0"/>
                <a:ea typeface="宋体" pitchFamily="2" charset="-122"/>
                <a:cs typeface="Times New Roman" pitchFamily="18" charset="0"/>
              </a:rPr>
              <a:t>苟</a:t>
            </a:r>
            <a:r>
              <a:rPr lang="zh-CN" altLang="en-US" sz="2800" b="1" dirty="0" smtClean="0">
                <a:latin typeface="Times New Roman" pitchFamily="18" charset="0"/>
                <a:ea typeface="宋体" pitchFamily="2" charset="-122"/>
                <a:cs typeface="Times New Roman" pitchFamily="18" charset="0"/>
              </a:rPr>
              <a:t>同、好像</a:t>
            </a:r>
            <a:r>
              <a:rPr lang="zh-CN" altLang="en-US" sz="2800" b="1" dirty="0" smtClean="0">
                <a:solidFill>
                  <a:srgbClr val="00B0F0"/>
                </a:solidFill>
                <a:latin typeface="Times New Roman" pitchFamily="18" charset="0"/>
                <a:ea typeface="宋体" pitchFamily="2" charset="-122"/>
                <a:cs typeface="Times New Roman" pitchFamily="18" charset="0"/>
              </a:rPr>
              <a:t>如</a:t>
            </a:r>
            <a:r>
              <a:rPr lang="zh-CN" altLang="en-US" sz="2800" b="1" dirty="0" smtClean="0">
                <a:latin typeface="Times New Roman" pitchFamily="18" charset="0"/>
                <a:ea typeface="宋体" pitchFamily="2" charset="-122"/>
                <a:cs typeface="Times New Roman" pitchFamily="18" charset="0"/>
              </a:rPr>
              <a:t>芒在背、</a:t>
            </a:r>
            <a:r>
              <a:rPr lang="zh-CN" altLang="en-US" sz="2800" b="1" dirty="0" smtClean="0">
                <a:solidFill>
                  <a:srgbClr val="00B0F0"/>
                </a:solidFill>
                <a:latin typeface="Times New Roman" pitchFamily="18" charset="0"/>
                <a:ea typeface="宋体" pitchFamily="2" charset="-122"/>
                <a:cs typeface="Times New Roman" pitchFamily="18" charset="0"/>
              </a:rPr>
              <a:t>特别</a:t>
            </a:r>
            <a:r>
              <a:rPr lang="zh-CN" altLang="en-US" sz="2800" b="1" dirty="0" smtClean="0">
                <a:latin typeface="Times New Roman" pitchFamily="18" charset="0"/>
                <a:ea typeface="宋体" pitchFamily="2" charset="-122"/>
                <a:cs typeface="Times New Roman" pitchFamily="18" charset="0"/>
              </a:rPr>
              <a:t>穷凶极恶、三令五申地</a:t>
            </a:r>
            <a:r>
              <a:rPr lang="zh-CN" altLang="en-US" sz="2800" b="1" dirty="0" smtClean="0">
                <a:solidFill>
                  <a:srgbClr val="00B0F0"/>
                </a:solidFill>
                <a:latin typeface="Times New Roman" pitchFamily="18" charset="0"/>
                <a:ea typeface="宋体" pitchFamily="2" charset="-122"/>
                <a:cs typeface="Times New Roman" pitchFamily="18" charset="0"/>
              </a:rPr>
              <a:t>强调</a:t>
            </a:r>
            <a:r>
              <a:rPr lang="zh-CN" altLang="en-US" sz="2800" b="1" dirty="0" smtClean="0">
                <a:latin typeface="Times New Roman" pitchFamily="18" charset="0"/>
                <a:ea typeface="宋体" pitchFamily="2" charset="-122"/>
                <a:cs typeface="Times New Roman" pitchFamily="18" charset="0"/>
              </a:rPr>
              <a:t>、非常</a:t>
            </a:r>
            <a:r>
              <a:rPr lang="zh-CN" altLang="en-US" sz="2800" b="1" dirty="0" smtClean="0">
                <a:solidFill>
                  <a:srgbClr val="00B0F0"/>
                </a:solidFill>
                <a:latin typeface="Times New Roman" pitchFamily="18" charset="0"/>
                <a:ea typeface="宋体" pitchFamily="2" charset="-122"/>
                <a:cs typeface="Times New Roman" pitchFamily="18" charset="0"/>
              </a:rPr>
              <a:t>奇</a:t>
            </a:r>
            <a:r>
              <a:rPr lang="zh-CN" altLang="en-US" sz="2800" b="1" dirty="0" smtClean="0">
                <a:latin typeface="Times New Roman" pitchFamily="18" charset="0"/>
                <a:ea typeface="宋体" pitchFamily="2" charset="-122"/>
                <a:cs typeface="Times New Roman" pitchFamily="18" charset="0"/>
              </a:rPr>
              <a:t>缺、</a:t>
            </a:r>
            <a:r>
              <a:rPr lang="zh-CN" altLang="en-US" sz="2800" b="1" dirty="0" smtClean="0">
                <a:solidFill>
                  <a:srgbClr val="00B0F0"/>
                </a:solidFill>
                <a:latin typeface="Times New Roman" pitchFamily="18" charset="0"/>
                <a:ea typeface="宋体" pitchFamily="2" charset="-122"/>
                <a:cs typeface="Times New Roman" pitchFamily="18" charset="0"/>
              </a:rPr>
              <a:t>迅速</a:t>
            </a:r>
            <a:r>
              <a:rPr lang="zh-CN" altLang="en-US" sz="2800" b="1" dirty="0" smtClean="0">
                <a:latin typeface="Times New Roman" pitchFamily="18" charset="0"/>
                <a:ea typeface="宋体" pitchFamily="2" charset="-122"/>
                <a:cs typeface="Times New Roman" pitchFamily="18" charset="0"/>
              </a:rPr>
              <a:t>立竿见影、显得相形见绌、您的</a:t>
            </a:r>
            <a:r>
              <a:rPr lang="zh-CN" altLang="en-US" sz="2800" b="1" dirty="0" smtClean="0">
                <a:solidFill>
                  <a:srgbClr val="00B0F0"/>
                </a:solidFill>
                <a:latin typeface="Times New Roman" pitchFamily="18" charset="0"/>
                <a:ea typeface="宋体" pitchFamily="2" charset="-122"/>
                <a:cs typeface="Times New Roman" pitchFamily="18" charset="0"/>
              </a:rPr>
              <a:t>垂</a:t>
            </a:r>
            <a:r>
              <a:rPr lang="zh-CN" altLang="en-US" sz="2800" b="1" dirty="0" smtClean="0">
                <a:latin typeface="Times New Roman" pitchFamily="18" charset="0"/>
                <a:ea typeface="宋体" pitchFamily="2" charset="-122"/>
                <a:cs typeface="Times New Roman" pitchFamily="18" charset="0"/>
              </a:rPr>
              <a:t>询、不可</a:t>
            </a:r>
            <a:r>
              <a:rPr lang="zh-CN" altLang="en-US" sz="2800" b="1" dirty="0" smtClean="0">
                <a:solidFill>
                  <a:srgbClr val="00B0F0"/>
                </a:solidFill>
                <a:latin typeface="Times New Roman" pitchFamily="18" charset="0"/>
                <a:ea typeface="宋体" pitchFamily="2" charset="-122"/>
                <a:cs typeface="Times New Roman" pitchFamily="18" charset="0"/>
              </a:rPr>
              <a:t>叵</a:t>
            </a:r>
            <a:r>
              <a:rPr lang="zh-CN" altLang="en-US" sz="2800" b="1" dirty="0" smtClean="0">
                <a:latin typeface="Times New Roman" pitchFamily="18" charset="0"/>
                <a:ea typeface="宋体" pitchFamily="2" charset="-122"/>
                <a:cs typeface="Times New Roman" pitchFamily="18" charset="0"/>
              </a:rPr>
              <a:t>测、俩个、杜绝</a:t>
            </a:r>
            <a:r>
              <a:rPr lang="zh-CN" altLang="en-US" sz="2800" b="1" dirty="0" smtClean="0">
                <a:solidFill>
                  <a:srgbClr val="00B0F0"/>
                </a:solidFill>
                <a:latin typeface="Times New Roman" pitchFamily="18" charset="0"/>
                <a:ea typeface="宋体" pitchFamily="2" charset="-122"/>
                <a:cs typeface="Times New Roman" pitchFamily="18" charset="0"/>
              </a:rPr>
              <a:t>不</a:t>
            </a:r>
            <a:r>
              <a:rPr lang="zh-CN" altLang="en-US" sz="2800" b="1" dirty="0" smtClean="0">
                <a:latin typeface="Times New Roman" pitchFamily="18" charset="0"/>
                <a:ea typeface="宋体" pitchFamily="2" charset="-122"/>
                <a:cs typeface="Times New Roman" pitchFamily="18" charset="0"/>
              </a:rPr>
              <a:t>要、切</a:t>
            </a:r>
            <a:r>
              <a:rPr lang="zh-CN" altLang="en-US" sz="2800" b="1" dirty="0" smtClean="0">
                <a:solidFill>
                  <a:srgbClr val="00B0F0"/>
                </a:solidFill>
                <a:latin typeface="Times New Roman" pitchFamily="18" charset="0"/>
                <a:ea typeface="宋体" pitchFamily="2" charset="-122"/>
                <a:cs typeface="Times New Roman" pitchFamily="18" charset="0"/>
              </a:rPr>
              <a:t>忌</a:t>
            </a:r>
            <a:r>
              <a:rPr lang="zh-CN" altLang="en-US" sz="2800" b="1" dirty="0" smtClean="0">
                <a:latin typeface="Times New Roman" pitchFamily="18" charset="0"/>
                <a:ea typeface="宋体" pitchFamily="2" charset="-122"/>
                <a:cs typeface="Times New Roman" pitchFamily="18" charset="0"/>
              </a:rPr>
              <a:t>不要、避</a:t>
            </a:r>
            <a:r>
              <a:rPr lang="zh-CN" altLang="en-US" sz="2800" b="1" dirty="0" smtClean="0">
                <a:solidFill>
                  <a:srgbClr val="00B0F0"/>
                </a:solidFill>
                <a:latin typeface="Times New Roman" pitchFamily="18" charset="0"/>
                <a:ea typeface="宋体" pitchFamily="2" charset="-122"/>
                <a:cs typeface="Times New Roman" pitchFamily="18" charset="0"/>
              </a:rPr>
              <a:t>免</a:t>
            </a:r>
            <a:r>
              <a:rPr lang="zh-CN" altLang="en-US" sz="2800" b="1" dirty="0" smtClean="0">
                <a:latin typeface="Times New Roman" pitchFamily="18" charset="0"/>
                <a:ea typeface="宋体" pitchFamily="2" charset="-122"/>
                <a:cs typeface="Times New Roman" pitchFamily="18" charset="0"/>
              </a:rPr>
              <a:t>不要、</a:t>
            </a:r>
            <a:r>
              <a:rPr lang="zh-CN" altLang="en-US" sz="2800" b="1" dirty="0" smtClean="0">
                <a:solidFill>
                  <a:srgbClr val="00B0F0"/>
                </a:solidFill>
                <a:latin typeface="Times New Roman" pitchFamily="18" charset="0"/>
                <a:ea typeface="宋体" pitchFamily="2" charset="-122"/>
                <a:cs typeface="Times New Roman" pitchFamily="18" charset="0"/>
              </a:rPr>
              <a:t>非法</a:t>
            </a:r>
            <a:r>
              <a:rPr lang="zh-CN" altLang="en-US" sz="2800" b="1" dirty="0" smtClean="0">
                <a:latin typeface="Times New Roman" pitchFamily="18" charset="0"/>
                <a:ea typeface="宋体" pitchFamily="2" charset="-122"/>
                <a:cs typeface="Times New Roman" pitchFamily="18" charset="0"/>
              </a:rPr>
              <a:t>走私活动、基本上</a:t>
            </a:r>
            <a:r>
              <a:rPr lang="zh-CN" altLang="en-US" sz="2800" b="1" dirty="0" smtClean="0">
                <a:solidFill>
                  <a:srgbClr val="00B0F0"/>
                </a:solidFill>
                <a:latin typeface="Times New Roman" pitchFamily="18" charset="0"/>
                <a:ea typeface="宋体" pitchFamily="2" charset="-122"/>
                <a:cs typeface="Times New Roman" pitchFamily="18" charset="0"/>
              </a:rPr>
              <a:t>根</a:t>
            </a:r>
            <a:r>
              <a:rPr lang="zh-CN" altLang="en-US" sz="2800" b="1" dirty="0" smtClean="0">
                <a:latin typeface="Times New Roman" pitchFamily="18" charset="0"/>
                <a:ea typeface="宋体" pitchFamily="2" charset="-122"/>
                <a:cs typeface="Times New Roman" pitchFamily="18" charset="0"/>
              </a:rPr>
              <a:t>除、坏毛病、目的是</a:t>
            </a:r>
            <a:r>
              <a:rPr lang="zh-CN" altLang="en-US" sz="2800" b="1" dirty="0" smtClean="0">
                <a:solidFill>
                  <a:srgbClr val="00B0F0"/>
                </a:solidFill>
                <a:latin typeface="Times New Roman" pitchFamily="18" charset="0"/>
                <a:ea typeface="宋体" pitchFamily="2" charset="-122"/>
                <a:cs typeface="Times New Roman" pitchFamily="18" charset="0"/>
              </a:rPr>
              <a:t>为了</a:t>
            </a:r>
            <a:r>
              <a:rPr lang="zh-CN" altLang="en-US" sz="2800" b="1" dirty="0" smtClean="0">
                <a:latin typeface="Times New Roman" pitchFamily="18" charset="0"/>
                <a:ea typeface="宋体" pitchFamily="2" charset="-122"/>
                <a:cs typeface="Times New Roman" pitchFamily="18" charset="0"/>
              </a:rPr>
              <a:t>、原因是</a:t>
            </a:r>
            <a:r>
              <a:rPr lang="zh-CN" altLang="en-US" sz="2800" b="1" dirty="0" smtClean="0">
                <a:solidFill>
                  <a:srgbClr val="00B0F0"/>
                </a:solidFill>
                <a:latin typeface="Times New Roman" pitchFamily="18" charset="0"/>
                <a:ea typeface="宋体" pitchFamily="2" charset="-122"/>
                <a:cs typeface="Times New Roman" pitchFamily="18" charset="0"/>
              </a:rPr>
              <a:t>因为</a:t>
            </a:r>
            <a:r>
              <a:rPr lang="zh-CN" altLang="en-US" sz="2800" b="1" dirty="0" smtClean="0">
                <a:latin typeface="Times New Roman" pitchFamily="18" charset="0"/>
                <a:ea typeface="宋体" pitchFamily="2" charset="-122"/>
                <a:cs typeface="Times New Roman" pitchFamily="18" charset="0"/>
              </a:rPr>
              <a:t>、不透明的</a:t>
            </a:r>
            <a:r>
              <a:rPr lang="zh-CN" altLang="en-US" sz="2800" b="1" dirty="0" smtClean="0">
                <a:solidFill>
                  <a:srgbClr val="00B0F0"/>
                </a:solidFill>
                <a:latin typeface="Times New Roman" pitchFamily="18" charset="0"/>
                <a:ea typeface="宋体" pitchFamily="2" charset="-122"/>
                <a:cs typeface="Times New Roman" pitchFamily="18" charset="0"/>
              </a:rPr>
              <a:t>暗</a:t>
            </a:r>
            <a:r>
              <a:rPr lang="zh-CN" altLang="en-US" sz="2800" b="1" dirty="0" smtClean="0">
                <a:latin typeface="Times New Roman" pitchFamily="18" charset="0"/>
                <a:ea typeface="宋体" pitchFamily="2" charset="-122"/>
                <a:cs typeface="Times New Roman" pitchFamily="18" charset="0"/>
              </a:rPr>
              <a:t>箱操作、从来没有过的</a:t>
            </a:r>
            <a:r>
              <a:rPr lang="zh-CN" altLang="en-US" sz="2800" b="1" dirty="0" smtClean="0">
                <a:solidFill>
                  <a:srgbClr val="00B0F0"/>
                </a:solidFill>
                <a:latin typeface="Times New Roman" pitchFamily="18" charset="0"/>
                <a:ea typeface="宋体" pitchFamily="2" charset="-122"/>
                <a:cs typeface="Times New Roman" pitchFamily="18" charset="0"/>
              </a:rPr>
              <a:t>空前</a:t>
            </a:r>
            <a:r>
              <a:rPr lang="zh-CN" altLang="en-US" sz="2800" b="1" dirty="0" smtClean="0">
                <a:latin typeface="Times New Roman" pitchFamily="18" charset="0"/>
                <a:ea typeface="宋体" pitchFamily="2" charset="-122"/>
                <a:cs typeface="Times New Roman" pitchFamily="18" charset="0"/>
              </a:rPr>
              <a:t>盛况。</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ChangeArrowheads="1"/>
          </p:cNvSpPr>
          <p:nvPr/>
        </p:nvSpPr>
        <p:spPr bwMode="auto">
          <a:xfrm>
            <a:off x="0" y="2285992"/>
            <a:ext cx="800219" cy="811646"/>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1357290" y="2643182"/>
            <a:ext cx="3583032"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十二、看助词</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428596" y="3857628"/>
            <a:ext cx="8072494" cy="1508105"/>
          </a:xfrm>
          <a:prstGeom prst="rect">
            <a:avLst/>
          </a:prstGeom>
        </p:spPr>
        <p:txBody>
          <a:bodyPr wrap="square">
            <a:spAutoFit/>
          </a:bodyPr>
          <a:lstStyle/>
          <a:p>
            <a:r>
              <a:rPr lang="zh-CN" altLang="en-US" sz="2800" b="1" dirty="0" smtClean="0">
                <a:latin typeface="Times New Roman" pitchFamily="18" charset="0"/>
                <a:ea typeface="宋体" pitchFamily="2" charset="-122"/>
                <a:cs typeface="Times New Roman" pitchFamily="18" charset="0"/>
              </a:rPr>
              <a:t>       常见的助词是</a:t>
            </a:r>
            <a:r>
              <a:rPr lang="zh-CN" altLang="en-US" sz="2800" b="1" dirty="0" smtClean="0">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的</a:t>
            </a:r>
            <a:r>
              <a:rPr lang="zh-CN" altLang="en-US" sz="2800" b="1" dirty="0" smtClean="0">
                <a:solidFill>
                  <a:srgbClr val="FF0000"/>
                </a:solidFill>
                <a:latin typeface="宋体"/>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，使用助词易出现的病点主要是</a:t>
            </a:r>
            <a:r>
              <a:rPr lang="zh-CN" altLang="en-US" sz="3200" b="1" dirty="0" smtClean="0">
                <a:solidFill>
                  <a:srgbClr val="00B0F0"/>
                </a:solidFill>
                <a:latin typeface="Times New Roman" pitchFamily="18" charset="0"/>
                <a:ea typeface="宋体" pitchFamily="2" charset="-122"/>
                <a:cs typeface="Times New Roman" pitchFamily="18" charset="0"/>
              </a:rPr>
              <a:t>不合逻辑、漏用、搭配不当、偷换主语、句意不明。</a:t>
            </a:r>
            <a:endParaRPr lang="zh-CN" altLang="en-US" sz="2800" b="1" dirty="0">
              <a:solidFill>
                <a:srgbClr val="00B0F0"/>
              </a:solidFill>
            </a:endParaRPr>
          </a:p>
        </p:txBody>
      </p:sp>
      <p:sp>
        <p:nvSpPr>
          <p:cNvPr id="6" name="矩形 5"/>
          <p:cNvSpPr/>
          <p:nvPr/>
        </p:nvSpPr>
        <p:spPr>
          <a:xfrm>
            <a:off x="428596" y="214290"/>
            <a:ext cx="8286808" cy="1384995"/>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40</a:t>
            </a:r>
            <a:r>
              <a:rPr lang="zh-CN" altLang="en-US" sz="2800" b="1" dirty="0" smtClean="0">
                <a:latin typeface="Times New Roman" pitchFamily="18" charset="0"/>
                <a:ea typeface="宋体" pitchFamily="2" charset="-122"/>
                <a:cs typeface="Times New Roman" pitchFamily="18" charset="0"/>
              </a:rPr>
              <a:t>．这样做，不仅有助于我国煤炭出口，同时也将对国内正在实施的煤炭走向市场的战略举措起到了极好的推动作用。</a:t>
            </a:r>
            <a:endParaRPr lang="zh-CN" altLang="en-US" sz="1200" b="1" dirty="0" smtClean="0">
              <a:latin typeface="Arial" pitchFamily="34" charset="0"/>
              <a:ea typeface="宋体" pitchFamily="2" charset="-122"/>
            </a:endParaRPr>
          </a:p>
        </p:txBody>
      </p:sp>
      <p:sp>
        <p:nvSpPr>
          <p:cNvPr id="8" name="矩形 7"/>
          <p:cNvSpPr/>
          <p:nvPr/>
        </p:nvSpPr>
        <p:spPr>
          <a:xfrm>
            <a:off x="285720" y="1643050"/>
            <a:ext cx="8572528"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表已然语气，和表将然的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矛盾，不合逻辑，应去掉</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了</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357166"/>
            <a:ext cx="7929618" cy="954107"/>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41</a:t>
            </a:r>
            <a:r>
              <a:rPr lang="zh-CN" altLang="en-US" sz="2800" b="1" dirty="0" smtClean="0">
                <a:latin typeface="Times New Roman" pitchFamily="18" charset="0"/>
                <a:ea typeface="宋体" pitchFamily="2" charset="-122"/>
                <a:cs typeface="Times New Roman" pitchFamily="18" charset="0"/>
              </a:rPr>
              <a:t>．大家对护林员揭发林业局带头偷运木料的问题，普遍感到非常气愤。</a:t>
            </a:r>
            <a:endParaRPr lang="zh-CN" altLang="en-US" sz="1200" b="1" dirty="0" smtClean="0">
              <a:latin typeface="Arial" pitchFamily="34" charset="0"/>
              <a:ea typeface="宋体" pitchFamily="2" charset="-122"/>
            </a:endParaRPr>
          </a:p>
        </p:txBody>
      </p:sp>
      <p:sp>
        <p:nvSpPr>
          <p:cNvPr id="5" name="矩形 4"/>
          <p:cNvSpPr/>
          <p:nvPr/>
        </p:nvSpPr>
        <p:spPr>
          <a:xfrm>
            <a:off x="714348" y="1643050"/>
            <a:ext cx="800105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揭发</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后漏用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字，导致句意不明确。</a:t>
            </a:r>
            <a:endParaRPr lang="zh-CN" altLang="en-US" sz="1200" b="1" dirty="0" smtClean="0">
              <a:latin typeface="Arial" pitchFamily="34" charset="0"/>
              <a:ea typeface="宋体" pitchFamily="2" charset="-122"/>
            </a:endParaRPr>
          </a:p>
        </p:txBody>
      </p:sp>
      <p:sp>
        <p:nvSpPr>
          <p:cNvPr id="6" name="矩形 5"/>
          <p:cNvSpPr/>
          <p:nvPr/>
        </p:nvSpPr>
        <p:spPr>
          <a:xfrm>
            <a:off x="642910" y="2928934"/>
            <a:ext cx="8072494"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42</a:t>
            </a:r>
            <a:r>
              <a:rPr lang="zh-CN" altLang="en-US" sz="2800" b="1" dirty="0" smtClean="0">
                <a:latin typeface="Times New Roman" pitchFamily="18" charset="0"/>
                <a:ea typeface="宋体" pitchFamily="2" charset="-122"/>
                <a:cs typeface="Times New Roman" pitchFamily="18" charset="0"/>
              </a:rPr>
              <a:t>．天渐渐地黑了下来，外面又刮了风，街上的行人也渐渐稀少了，修伞的心里非常着急。</a:t>
            </a:r>
            <a:endParaRPr lang="zh-CN" altLang="en-US" sz="1200" b="1" dirty="0" smtClean="0">
              <a:latin typeface="Arial" pitchFamily="34" charset="0"/>
              <a:ea typeface="宋体" pitchFamily="2" charset="-122"/>
            </a:endParaRPr>
          </a:p>
        </p:txBody>
      </p:sp>
      <p:sp>
        <p:nvSpPr>
          <p:cNvPr id="7" name="矩形 6"/>
          <p:cNvSpPr/>
          <p:nvPr/>
        </p:nvSpPr>
        <p:spPr>
          <a:xfrm>
            <a:off x="714348" y="4357694"/>
            <a:ext cx="764386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语意不明，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修伞的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可能是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修伞的顾客</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也可能是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修伞的师傅</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857232"/>
            <a:ext cx="8143932" cy="1384995"/>
          </a:xfrm>
          <a:prstGeom prst="rect">
            <a:avLst/>
          </a:prstGeom>
        </p:spPr>
        <p:txBody>
          <a:bodyPr wrap="square">
            <a:spAutoFit/>
          </a:bodyPr>
          <a:lstStyle/>
          <a:p>
            <a:pPr lvl="0" indent="609600" fontAlgn="base">
              <a:spcBef>
                <a:spcPct val="0"/>
              </a:spcBef>
              <a:spcAft>
                <a:spcPct val="0"/>
              </a:spcAft>
            </a:pPr>
            <a:r>
              <a:rPr lang="en-US" altLang="zh-CN" sz="2800" b="1" dirty="0" smtClean="0">
                <a:latin typeface="Times New Roman" pitchFamily="18" charset="0"/>
                <a:ea typeface="宋体" pitchFamily="2" charset="-122"/>
                <a:cs typeface="Times New Roman" pitchFamily="18" charset="0"/>
              </a:rPr>
              <a:t>43</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2003</a:t>
            </a:r>
            <a:r>
              <a:rPr lang="zh-CN" altLang="en-US" sz="2800" b="1" dirty="0" smtClean="0">
                <a:latin typeface="Times New Roman" pitchFamily="18" charset="0"/>
                <a:ea typeface="宋体" pitchFamily="2" charset="-122"/>
                <a:cs typeface="Times New Roman" pitchFamily="18" charset="0"/>
              </a:rPr>
              <a:t>年</a:t>
            </a:r>
            <a:r>
              <a:rPr lang="en-US" altLang="zh-CN" sz="2800" b="1" dirty="0" smtClean="0">
                <a:latin typeface="Times New Roman" pitchFamily="18" charset="0"/>
                <a:ea typeface="宋体" pitchFamily="2" charset="-122"/>
                <a:cs typeface="Times New Roman" pitchFamily="18" charset="0"/>
              </a:rPr>
              <a:t>8</a:t>
            </a:r>
            <a:r>
              <a:rPr lang="zh-CN" altLang="en-US" sz="2800" b="1" dirty="0" smtClean="0">
                <a:latin typeface="Times New Roman" pitchFamily="18" charset="0"/>
                <a:ea typeface="宋体" pitchFamily="2" charset="-122"/>
                <a:cs typeface="Times New Roman" pitchFamily="18" charset="0"/>
              </a:rPr>
              <a:t>月</a:t>
            </a:r>
            <a:r>
              <a:rPr lang="en-US" altLang="zh-CN" sz="2800" b="1" dirty="0" smtClean="0">
                <a:latin typeface="Times New Roman" pitchFamily="18" charset="0"/>
                <a:ea typeface="宋体" pitchFamily="2" charset="-122"/>
                <a:cs typeface="Times New Roman" pitchFamily="18" charset="0"/>
              </a:rPr>
              <a:t>3</a:t>
            </a:r>
            <a:r>
              <a:rPr lang="zh-CN" altLang="en-US" sz="2800" b="1" dirty="0" smtClean="0">
                <a:latin typeface="Times New Roman" pitchFamily="18" charset="0"/>
                <a:ea typeface="宋体" pitchFamily="2" charset="-122"/>
                <a:cs typeface="Times New Roman" pitchFamily="18" charset="0"/>
              </a:rPr>
              <a:t>日晚，在北京天坛举行了第</a:t>
            </a:r>
            <a:r>
              <a:rPr lang="en-US" altLang="zh-CN" sz="2800" b="1" dirty="0" smtClean="0">
                <a:latin typeface="Times New Roman" pitchFamily="18" charset="0"/>
                <a:ea typeface="宋体" pitchFamily="2" charset="-122"/>
                <a:cs typeface="Times New Roman" pitchFamily="18" charset="0"/>
              </a:rPr>
              <a:t>29</a:t>
            </a:r>
            <a:r>
              <a:rPr lang="zh-CN" altLang="en-US" sz="2800" b="1" dirty="0" smtClean="0">
                <a:latin typeface="Times New Roman" pitchFamily="18" charset="0"/>
                <a:ea typeface="宋体" pitchFamily="2" charset="-122"/>
                <a:cs typeface="Times New Roman" pitchFamily="18" charset="0"/>
              </a:rPr>
              <a:t>届奥运会会徽发布仪式，当晚祈年殿的灯火辉煌，更显得雄伟壮丽。</a:t>
            </a:r>
            <a:endParaRPr lang="zh-CN" altLang="en-US" sz="1200" b="1" dirty="0" smtClean="0">
              <a:latin typeface="Arial" pitchFamily="34" charset="0"/>
              <a:ea typeface="宋体" pitchFamily="2" charset="-122"/>
            </a:endParaRPr>
          </a:p>
        </p:txBody>
      </p:sp>
      <p:sp>
        <p:nvSpPr>
          <p:cNvPr id="5" name="矩形 4"/>
          <p:cNvSpPr/>
          <p:nvPr/>
        </p:nvSpPr>
        <p:spPr>
          <a:xfrm>
            <a:off x="500034" y="3000372"/>
            <a:ext cx="8143932"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原文是要描述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祈年殿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的，可是加了个</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字，变成描述</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灯火</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了，造成偷换主语，而使</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灯火</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雄伟壮丽</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不搭配，应删去</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字。</a:t>
            </a:r>
            <a:endParaRPr lang="zh-CN" altLang="en-US" sz="12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0" y="2786058"/>
            <a:ext cx="800219" cy="642368"/>
          </a:xfrm>
          <a:prstGeom prst="rect">
            <a:avLst/>
          </a:prstGeom>
          <a:solidFill>
            <a:srgbClr val="FFFFFF"/>
          </a:solidFill>
          <a:ln w="9525">
            <a:noFill/>
            <a:miter lim="800000"/>
            <a:headEnd/>
            <a:tailEnd/>
          </a:ln>
          <a:effectLst/>
        </p:spPr>
        <p:txBody>
          <a:bodyPr vert="horz" wrap="none" lIns="91440" tIns="177744" rIns="91440" bIns="184092"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1643042" y="4500570"/>
            <a:ext cx="3583032" cy="646331"/>
          </a:xfrm>
          <a:prstGeom prst="rect">
            <a:avLst/>
          </a:prstGeom>
        </p:spPr>
        <p:txBody>
          <a:bodyPr wrap="none">
            <a:spAutoFit/>
          </a:bodyPr>
          <a:lstStyle/>
          <a:p>
            <a:pPr lvl="0" indent="612775" fontAlgn="base">
              <a:spcBef>
                <a:spcPct val="0"/>
              </a:spcBef>
              <a:spcAft>
                <a:spcPct val="0"/>
              </a:spcAft>
            </a:pPr>
            <a:r>
              <a:rPr lang="zh-CN" altLang="en-US" sz="3600" b="1" dirty="0" smtClean="0">
                <a:solidFill>
                  <a:srgbClr val="FF0000"/>
                </a:solidFill>
                <a:latin typeface="Times New Roman" pitchFamily="18" charset="0"/>
                <a:ea typeface="宋体" pitchFamily="2" charset="-122"/>
                <a:cs typeface="Times New Roman" pitchFamily="18" charset="0"/>
              </a:rPr>
              <a:t>十三、看判断</a:t>
            </a:r>
            <a:endParaRPr lang="zh-CN" altLang="en-US" sz="2000" b="1" dirty="0" smtClean="0">
              <a:solidFill>
                <a:srgbClr val="FF0000"/>
              </a:solidFill>
              <a:latin typeface="Times New Roman" pitchFamily="18" charset="0"/>
              <a:ea typeface="宋体" pitchFamily="2" charset="-122"/>
              <a:cs typeface="Times New Roman" pitchFamily="18" charset="0"/>
            </a:endParaRPr>
          </a:p>
        </p:txBody>
      </p:sp>
      <p:sp>
        <p:nvSpPr>
          <p:cNvPr id="5" name="矩形 4"/>
          <p:cNvSpPr/>
          <p:nvPr/>
        </p:nvSpPr>
        <p:spPr>
          <a:xfrm>
            <a:off x="357158" y="5143512"/>
            <a:ext cx="8572560" cy="1384995"/>
          </a:xfrm>
          <a:prstGeom prst="rect">
            <a:avLst/>
          </a:prstGeom>
        </p:spPr>
        <p:txBody>
          <a:bodyPr wrap="square">
            <a:spAutoFit/>
          </a:bodyPr>
          <a:lstStyle/>
          <a:p>
            <a:pPr lvl="0" indent="609600" eaLnBrk="0" fontAlgn="base" hangingPunct="0">
              <a:spcBef>
                <a:spcPct val="0"/>
              </a:spcBef>
              <a:spcAft>
                <a:spcPct val="0"/>
              </a:spcAft>
            </a:pPr>
            <a:r>
              <a:rPr lang="zh-CN" altLang="en-US" sz="2800" b="1" dirty="0" smtClean="0">
                <a:latin typeface="Times New Roman" pitchFamily="18" charset="0"/>
                <a:ea typeface="宋体" pitchFamily="2" charset="-122"/>
                <a:cs typeface="Times New Roman" pitchFamily="18" charset="0"/>
              </a:rPr>
              <a:t>当句中出现判断词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时，则应考虑</a:t>
            </a:r>
            <a:r>
              <a:rPr lang="zh-CN" altLang="en-US" sz="2800" b="1" dirty="0" smtClean="0">
                <a:solidFill>
                  <a:srgbClr val="00B050"/>
                </a:solidFill>
                <a:latin typeface="Times New Roman" pitchFamily="18" charset="0"/>
                <a:ea typeface="宋体" pitchFamily="2" charset="-122"/>
                <a:cs typeface="Times New Roman" pitchFamily="18" charset="0"/>
              </a:rPr>
              <a:t>主宾搭配</a:t>
            </a:r>
            <a:r>
              <a:rPr lang="zh-CN" altLang="en-US" sz="2800" b="1" dirty="0" smtClean="0">
                <a:latin typeface="Times New Roman" pitchFamily="18" charset="0"/>
                <a:ea typeface="宋体" pitchFamily="2" charset="-122"/>
                <a:cs typeface="Times New Roman" pitchFamily="18" charset="0"/>
              </a:rPr>
              <a:t>是否恰当，有无</a:t>
            </a:r>
            <a:r>
              <a:rPr lang="zh-CN" altLang="en-US" sz="2800" b="1" dirty="0" smtClean="0">
                <a:solidFill>
                  <a:srgbClr val="00B050"/>
                </a:solidFill>
                <a:latin typeface="Times New Roman" pitchFamily="18" charset="0"/>
                <a:ea typeface="宋体" pitchFamily="2" charset="-122"/>
                <a:cs typeface="Times New Roman" pitchFamily="18" charset="0"/>
              </a:rPr>
              <a:t>缺乏宾语</a:t>
            </a:r>
            <a:r>
              <a:rPr lang="zh-CN" altLang="en-US" sz="2800" b="1" dirty="0" smtClean="0">
                <a:latin typeface="Times New Roman" pitchFamily="18" charset="0"/>
                <a:ea typeface="宋体" pitchFamily="2" charset="-122"/>
                <a:cs typeface="Times New Roman" pitchFamily="18" charset="0"/>
              </a:rPr>
              <a:t>，有无</a:t>
            </a:r>
            <a:r>
              <a:rPr lang="zh-CN" altLang="en-US" sz="2800" b="1" dirty="0" smtClean="0">
                <a:solidFill>
                  <a:srgbClr val="00B050"/>
                </a:solidFill>
                <a:latin typeface="Times New Roman" pitchFamily="18" charset="0"/>
                <a:ea typeface="宋体" pitchFamily="2" charset="-122"/>
                <a:cs typeface="Times New Roman" pitchFamily="18" charset="0"/>
              </a:rPr>
              <a:t>句式杂糅</a:t>
            </a:r>
            <a:r>
              <a:rPr lang="zh-CN" altLang="en-US" sz="2800" b="1" dirty="0" smtClean="0">
                <a:latin typeface="Times New Roman" pitchFamily="18" charset="0"/>
                <a:ea typeface="宋体" pitchFamily="2" charset="-122"/>
                <a:cs typeface="Times New Roman" pitchFamily="18" charset="0"/>
              </a:rPr>
              <a:t>、</a:t>
            </a:r>
            <a:r>
              <a:rPr lang="zh-CN" altLang="en-US" sz="2800" b="1" dirty="0" smtClean="0">
                <a:solidFill>
                  <a:srgbClr val="00B050"/>
                </a:solidFill>
                <a:latin typeface="Times New Roman" pitchFamily="18" charset="0"/>
                <a:ea typeface="宋体" pitchFamily="2" charset="-122"/>
                <a:cs typeface="Times New Roman" pitchFamily="18" charset="0"/>
              </a:rPr>
              <a:t>判断不明</a:t>
            </a:r>
            <a:r>
              <a:rPr lang="zh-CN" altLang="en-US" sz="2800" b="1" dirty="0" smtClean="0">
                <a:latin typeface="Times New Roman" pitchFamily="18" charset="0"/>
                <a:ea typeface="宋体" pitchFamily="2" charset="-122"/>
                <a:cs typeface="Times New Roman" pitchFamily="18" charset="0"/>
              </a:rPr>
              <a:t>的毛病。</a:t>
            </a:r>
            <a:endParaRPr lang="zh-CN" altLang="en-US" sz="1200" b="1" dirty="0" smtClean="0">
              <a:latin typeface="Arial" pitchFamily="34" charset="0"/>
              <a:ea typeface="宋体" pitchFamily="2" charset="-122"/>
            </a:endParaRPr>
          </a:p>
        </p:txBody>
      </p:sp>
      <p:sp>
        <p:nvSpPr>
          <p:cNvPr id="6" name="矩形 5"/>
          <p:cNvSpPr/>
          <p:nvPr/>
        </p:nvSpPr>
        <p:spPr>
          <a:xfrm>
            <a:off x="357158" y="285728"/>
            <a:ext cx="7929618" cy="523220"/>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44</a:t>
            </a:r>
            <a:r>
              <a:rPr lang="zh-CN" altLang="en-US" sz="2800" b="1" dirty="0" smtClean="0">
                <a:latin typeface="Times New Roman" pitchFamily="18" charset="0"/>
                <a:ea typeface="宋体" pitchFamily="2" charset="-122"/>
                <a:cs typeface="Times New Roman" pitchFamily="18" charset="0"/>
              </a:rPr>
              <a:t>．中等教育是开发人的能力的最好时期。</a:t>
            </a:r>
            <a:endParaRPr lang="zh-CN" altLang="en-US" sz="1200" b="1" dirty="0" smtClean="0">
              <a:latin typeface="Arial" pitchFamily="34" charset="0"/>
              <a:ea typeface="宋体" pitchFamily="2" charset="-122"/>
            </a:endParaRPr>
          </a:p>
        </p:txBody>
      </p:sp>
      <p:sp>
        <p:nvSpPr>
          <p:cNvPr id="7" name="矩形 6"/>
          <p:cNvSpPr/>
          <p:nvPr/>
        </p:nvSpPr>
        <p:spPr>
          <a:xfrm>
            <a:off x="428596" y="928670"/>
            <a:ext cx="8143932"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主宾搭配不当，</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中等教育</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后应加</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时期</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zh-CN" altLang="en-US" sz="1200" b="1" dirty="0" smtClean="0">
              <a:latin typeface="Arial" pitchFamily="34" charset="0"/>
              <a:ea typeface="宋体" pitchFamily="2" charset="-122"/>
            </a:endParaRPr>
          </a:p>
        </p:txBody>
      </p:sp>
      <p:sp>
        <p:nvSpPr>
          <p:cNvPr id="8" name="矩形 7"/>
          <p:cNvSpPr/>
          <p:nvPr/>
        </p:nvSpPr>
        <p:spPr>
          <a:xfrm>
            <a:off x="428596" y="2000240"/>
            <a:ext cx="8358246" cy="954107"/>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45</a:t>
            </a:r>
            <a:r>
              <a:rPr lang="zh-CN" altLang="en-US" sz="2800" b="1" dirty="0" smtClean="0">
                <a:latin typeface="Times New Roman" pitchFamily="18" charset="0"/>
                <a:ea typeface="宋体" pitchFamily="2" charset="-122"/>
                <a:cs typeface="Times New Roman" pitchFamily="18" charset="0"/>
              </a:rPr>
              <a:t>．电视剧</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北大荒</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讲述的是一群知识青年返城的前后随时代浮沉，在浮沉中奋起。</a:t>
            </a:r>
            <a:endParaRPr lang="zh-CN" altLang="en-US" sz="1200" b="1" dirty="0" smtClean="0">
              <a:latin typeface="Arial" pitchFamily="34" charset="0"/>
              <a:ea typeface="宋体" pitchFamily="2" charset="-122"/>
            </a:endParaRPr>
          </a:p>
        </p:txBody>
      </p:sp>
      <p:sp>
        <p:nvSpPr>
          <p:cNvPr id="9" name="矩形 8"/>
          <p:cNvSpPr/>
          <p:nvPr/>
        </p:nvSpPr>
        <p:spPr>
          <a:xfrm>
            <a:off x="0" y="3000372"/>
            <a:ext cx="8929718" cy="1815882"/>
          </a:xfrm>
          <a:prstGeom prst="rect">
            <a:avLst/>
          </a:prstGeom>
        </p:spPr>
        <p:txBody>
          <a:bodyPr wrap="square">
            <a:spAutoFit/>
          </a:bodyPr>
          <a:lstStyle/>
          <a:p>
            <a:pPr lvl="0" indent="609600" eaLnBrk="0" fontAlgn="base" hangingPunct="0">
              <a:spcBef>
                <a:spcPct val="0"/>
              </a:spcBef>
              <a:spcAft>
                <a:spcPct val="0"/>
              </a:spcAft>
            </a:pP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评析</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这句话有判断词</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，紧缩主干后为</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讲述的是</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，显然缺少一个宾语与</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是</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搭配，应在</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奋起</a:t>
            </a:r>
            <a:r>
              <a:rPr lang="en-US" altLang="zh-CN"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后加宾语</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的故事</a:t>
            </a:r>
            <a:r>
              <a:rPr lang="zh-CN" altLang="en-US" sz="2800" b="1" dirty="0" smtClean="0">
                <a:latin typeface="宋体"/>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，这样句子才完整。</a:t>
            </a:r>
            <a:endParaRPr lang="zh-CN" altLang="en-US" sz="2000" b="1"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973</TotalTime>
  <Words>10340</Words>
  <Application>Microsoft Office PowerPoint</Application>
  <PresentationFormat>全屏显示(4:3)</PresentationFormat>
  <Paragraphs>553</Paragraphs>
  <Slides>115</Slides>
  <Notes>0</Notes>
  <HiddenSlides>0</HiddenSlides>
  <MMClips>0</MMClips>
  <ScaleCrop>false</ScaleCrop>
  <HeadingPairs>
    <vt:vector size="4" baseType="variant">
      <vt:variant>
        <vt:lpstr>主题</vt:lpstr>
      </vt:variant>
      <vt:variant>
        <vt:i4>1</vt:i4>
      </vt:variant>
      <vt:variant>
        <vt:lpstr>幻灯片标题</vt:lpstr>
      </vt:variant>
      <vt:variant>
        <vt:i4>115</vt:i4>
      </vt:variant>
    </vt:vector>
  </HeadingPairs>
  <TitlesOfParts>
    <vt:vector size="1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99</cp:revision>
  <dcterms:created xsi:type="dcterms:W3CDTF">2012-08-31T13:33:26Z</dcterms:created>
  <dcterms:modified xsi:type="dcterms:W3CDTF">2015-11-13T02:49:38Z</dcterms:modified>
</cp:coreProperties>
</file>