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2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4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5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4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CBBE-A8E3-4DC7-8953-4C22E09328AD}" type="datetimeFigureOut">
              <a:rPr lang="zh-CN" altLang="en-US" smtClean="0"/>
              <a:t>2016-04-13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DEBC-2E81-4BE3-BB4A-B57146F6D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8856984" cy="147002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                                                  蝶恋花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          欲减罗衣寒未去，不卷珠帘，人在深深处。红杏枝头花几许？啼痕止恨清明雨。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      尽日沉烟香一缕，宿酒醒迟，恼破春情绪。飞燕又将归信误，小屏风上西江路</a:t>
            </a:r>
            <a:br>
              <a:rPr lang="zh-CN" altLang="en-US" sz="2400" b="1" dirty="0" smtClean="0"/>
            </a:br>
            <a:endParaRPr lang="zh-CN" altLang="en-US" sz="2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8856984" cy="1752600"/>
          </a:xfrm>
        </p:spPr>
        <p:txBody>
          <a:bodyPr>
            <a:noAutofit/>
          </a:bodyPr>
          <a:lstStyle/>
          <a:p>
            <a:pPr algn="l"/>
            <a:r>
              <a:rPr lang="zh-CN" altLang="en-US" sz="2200" b="1" dirty="0" smtClean="0">
                <a:solidFill>
                  <a:srgbClr val="7030A0"/>
                </a:solidFill>
              </a:rPr>
              <a:t>           想要脱掉厚重的外套，怎奈春天总是乍暖还寒，寒气尚未完全消歇。门上的珠帘懒懒地垂着，闷在闺阁深处的人儿，实在是无心卷起帘儿，就这样独自闷坐在家中。余寒未消，那枝头的杏花，又能绽放得了多久？深闺思妇的青春就如这凋零的杏花一般，韶颜易逝，红颜不觉已老，清明的雨淅淅沥沥，淋雨的花瓣儿就像那花儿啼哭的泪痕。她惆怅难安，不由得怨恨起这不眠不休的细雨来，恨它过于无情，寒气袭人，苦雨摧花。</a:t>
            </a:r>
          </a:p>
          <a:p>
            <a:pPr algn="l"/>
            <a:r>
              <a:rPr lang="zh-CN" altLang="en-US" sz="2200" b="1" dirty="0" smtClean="0">
                <a:solidFill>
                  <a:srgbClr val="7030A0"/>
                </a:solidFill>
              </a:rPr>
              <a:t>          昨夜借酒浇愁以忘忧，宿酒过量而醒来很迟。酒醒后的她，终日只有一缕沉香相伴。本已百无聊赖，她又被这恼人的天气撩得愈发心烦意乱。空中有燕子飞过，她不禁欢喜雀跃，以为传来了夫君归家的喜讯，谁知却是空欢喜一场，着实让人烦恼难堪，她不由将一腔恼怨都发向飞燕。这莫名的怨恨正表达了她对离人的深切相思。她想象着离人在异乡的种种来排遣寂寞，就像他仍在自己身边一样。</a:t>
            </a:r>
            <a:r>
              <a:rPr lang="en-US" altLang="zh-CN" sz="2200" b="1" baseline="30000" dirty="0" smtClean="0">
                <a:solidFill>
                  <a:srgbClr val="7030A0"/>
                </a:solidFill>
              </a:rPr>
              <a:t>[</a:t>
            </a:r>
            <a:endParaRPr lang="zh-CN" altLang="en-US" sz="2200" b="1" dirty="0" smtClean="0">
              <a:solidFill>
                <a:srgbClr val="7030A0"/>
              </a:solidFill>
            </a:endParaRPr>
          </a:p>
          <a:p>
            <a:pPr algn="l"/>
            <a:endParaRPr lang="zh-CN" altLang="en-US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0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909" y="-6905"/>
            <a:ext cx="892899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赏析</a:t>
            </a: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首句</a:t>
            </a:r>
            <a:r>
              <a:rPr lang="zh-CN" altLang="en-US" b="1" dirty="0" smtClean="0"/>
              <a:t>别开生面，不以景语起兴，而纯以陈述语气，描写闺中女子心绪：“</a:t>
            </a:r>
            <a:r>
              <a:rPr lang="zh-CN" altLang="en-US" b="1" dirty="0" smtClean="0">
                <a:solidFill>
                  <a:srgbClr val="FF0000"/>
                </a:solidFill>
              </a:rPr>
              <a:t>欲减罗衣寒未去，不卷珠帘，人在深深处。</a:t>
            </a:r>
            <a:r>
              <a:rPr lang="zh-CN" altLang="en-US" b="1" dirty="0" smtClean="0"/>
              <a:t>”“寒未去”说明此时尚是早春，春寒料峭，乍暖还寒。受天气影响，女子的心情必定也起伏无常。“深深处”点出女子忧闷之深，渲染出一种深重、孤寂的氛围。“不卷珠帘”的原因，可能是女子愁绪萦怀而心生恹懒；也可能是她害怕卷起珠帘之后，望见满目春色，更添愁绪。愁之深沉难去，可见一斑。</a:t>
            </a:r>
          </a:p>
          <a:p>
            <a:r>
              <a:rPr lang="zh-CN" altLang="en-US" b="1" dirty="0" smtClean="0"/>
              <a:t>春来，百花盛开。本来是春光骀荡，美景无限，“</a:t>
            </a:r>
            <a:r>
              <a:rPr lang="zh-CN" altLang="en-US" b="1" dirty="0" smtClean="0">
                <a:solidFill>
                  <a:srgbClr val="FF0000"/>
                </a:solidFill>
              </a:rPr>
              <a:t>红杏枝头花几许</a:t>
            </a:r>
            <a:r>
              <a:rPr lang="zh-CN" altLang="en-US" b="1" dirty="0" smtClean="0"/>
              <a:t>？”红杏满枝，繁花怒放，可是她却想到，它究竟能开多久呢？“惜春长怕花开早。”既盼又怕，对花是如此，对自己的青春又何尝不如此。愿青春如花朵般娇艳，而青春又不会久驻，不正像枝头的红杏花，很快就不会剩有多少么？对于久望游子的闺中人，岂不更怕“一朝春尽红颜老”</a:t>
            </a:r>
            <a:r>
              <a:rPr lang="en-US" altLang="zh-CN" b="1" dirty="0" smtClean="0"/>
              <a:t>?</a:t>
            </a:r>
            <a:r>
              <a:rPr lang="zh-CN" altLang="en-US" b="1" dirty="0" smtClean="0"/>
              <a:t>于是，泪流满面，更恨起“清明雨”来。说“</a:t>
            </a:r>
            <a:r>
              <a:rPr lang="zh-CN" altLang="en-US" b="1" dirty="0" smtClean="0">
                <a:solidFill>
                  <a:srgbClr val="FF0000"/>
                </a:solidFill>
              </a:rPr>
              <a:t>止恨清明雨</a:t>
            </a:r>
            <a:r>
              <a:rPr lang="zh-CN" altLang="en-US" b="1" dirty="0" smtClean="0"/>
              <a:t>”，可能所思之人因雨不能迅速归来的意思。不过另方面，“清明雨”也可说是泛指。因为这雨，如“雨横风狂三月暮”的雨，如“雨打梨花深闭门”的雨。总之，它会使得花儿凋残，人的青春老去，那怎么能不恨它呢？“止恨”，分量很重，映照出人的恨深怨极而又无可奈何的苦闷之情。</a:t>
            </a:r>
            <a:r>
              <a:rPr lang="en-US" altLang="zh-CN" b="1" baseline="30000" dirty="0" smtClean="0"/>
              <a:t>[4]</a:t>
            </a:r>
            <a:r>
              <a:rPr lang="zh-CN" altLang="en-US" b="1" dirty="0" smtClean="0"/>
              <a:t>  </a:t>
            </a:r>
          </a:p>
          <a:p>
            <a:r>
              <a:rPr lang="zh-CN" altLang="en-US" b="1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尽日沉烟香一缕</a:t>
            </a:r>
            <a:r>
              <a:rPr lang="zh-CN" altLang="en-US" b="1" dirty="0" smtClean="0"/>
              <a:t>”，这一句写闺中情景，女主人公的生活是多么寂静凄清，她终日对着一缕袅袅香烟出神，心中苦闷至极。她的愁闷无法排遣，唯有借酒浇愁。“</a:t>
            </a:r>
            <a:r>
              <a:rPr lang="zh-CN" altLang="en-US" b="1" dirty="0" smtClean="0">
                <a:solidFill>
                  <a:srgbClr val="FF0000"/>
                </a:solidFill>
              </a:rPr>
              <a:t>宿酒醒迟</a:t>
            </a:r>
            <a:r>
              <a:rPr lang="zh-CN" altLang="en-US" b="1" dirty="0" smtClean="0"/>
              <a:t>”，她心中有无限恨，不觉中喝了很多酒， 以至于久睡不醒。紧接着一句“恼破春情绪”，径直说出她的春愁。</a:t>
            </a:r>
            <a:r>
              <a:rPr lang="en-US" altLang="zh-CN" b="1" baseline="30000" dirty="0" smtClean="0"/>
              <a:t>[5]</a:t>
            </a:r>
            <a:r>
              <a:rPr lang="zh-CN" altLang="en-US" b="1" dirty="0" smtClean="0"/>
              <a:t>  </a:t>
            </a:r>
          </a:p>
          <a:p>
            <a:r>
              <a:rPr lang="zh-CN" altLang="en-US" b="1" dirty="0" smtClean="0"/>
              <a:t>结尾两句“</a:t>
            </a:r>
            <a:r>
              <a:rPr lang="zh-CN" altLang="en-US" b="1" dirty="0" smtClean="0">
                <a:solidFill>
                  <a:srgbClr val="FF0000"/>
                </a:solidFill>
              </a:rPr>
              <a:t>飞燕又将归信误，小屏风上西江路</a:t>
            </a:r>
            <a:r>
              <a:rPr lang="zh-CN" altLang="en-US" b="1" dirty="0" smtClean="0"/>
              <a:t>”，让我们知道了女主人公愁思重重的真正原因：原来她是盼望着春燕给她带来远人的信息，而它们却又令人失望。一个“又”字，点明了失望之久。这里不说所惦记着的人没有捎信回来，却怪燕子忘了带信，构思巧妙。于是她只好空对屏风怅望。画屏上烟水茫茫，那条蜿蜒的水路，不正是当初心爱的人远去时所走的西江之路吗？写出了闺中佳人对心上人的一往情深，读之令人感到意犹未尽，一咏三叹。</a:t>
            </a:r>
            <a:r>
              <a:rPr lang="en-US" altLang="zh-CN" b="1" baseline="30000" dirty="0" smtClean="0"/>
              <a:t>[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3401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614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                                                  蝶恋花           欲减罗衣寒未去，不卷珠帘，人在深深处。红杏枝头花几许？啼痕止恨清明雨。       尽日沉烟香一缕，宿酒醒迟，恼破春情绪。飞燕又将归信误，小屏风上西江路 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蝶恋花           欲减罗衣寒未去，不卷珠帘，人在深深处。红杏枝头花几许？啼痕止恨清明雨。       尽日沉烟香一缕，宿酒醒迟，恼破春情绪。飞燕又将归信误，小屏风上西江路</dc:title>
  <dc:creator>USER</dc:creator>
  <cp:lastModifiedBy>USER</cp:lastModifiedBy>
  <cp:revision>2</cp:revision>
  <dcterms:created xsi:type="dcterms:W3CDTF">2016-04-13T00:02:14Z</dcterms:created>
  <dcterms:modified xsi:type="dcterms:W3CDTF">2016-04-13T00:22:03Z</dcterms:modified>
</cp:coreProperties>
</file>