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3C21-F452-40D7-94D6-FB153595CB02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59C2-394C-46F5-90E5-A274B580DD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359C2-394C-46F5-90E5-A274B580DDB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531170_182849567000_2.jpg"/>
          <p:cNvPicPr>
            <a:picLocks noChangeAspect="1"/>
          </p:cNvPicPr>
          <p:nvPr/>
        </p:nvPicPr>
        <p:blipFill>
          <a:blip r:embed="rId2" cstate="print"/>
          <a:srcRect l="3315" t="2801" r="4965" b="17372"/>
          <a:stretch>
            <a:fillRect/>
          </a:stretch>
        </p:blipFill>
        <p:spPr>
          <a:xfrm>
            <a:off x="1403648" y="2564904"/>
            <a:ext cx="5976664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9552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Is the </a:t>
            </a:r>
            <a:r>
              <a:rPr kumimoji="0" lang="en-US" altLang="zh-CN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smartphone</a:t>
            </a: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just full of advantages?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mp24367597_1437898215450_1_th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7222281" cy="4525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539552" y="188640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Technology:   illusion(</a:t>
            </a:r>
            <a:r>
              <a:rPr lang="zh-CN" altLang="en-US" sz="48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虚幻</a:t>
            </a:r>
            <a:r>
              <a:rPr lang="en-US" altLang="zh-CN" sz="48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zh-CN" altLang="en-US" sz="48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80728"/>
            <a:ext cx="87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Companionship(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友谊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：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inclusion</a:t>
            </a:r>
            <a:endParaRPr lang="zh-CN" alt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72816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Device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（设备）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 of delusion</a:t>
            </a:r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（错觉）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3717032"/>
            <a:ext cx="529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Confusion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（困惑）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248" y="908720"/>
            <a:ext cx="3682752" cy="1156990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Master</a:t>
            </a:r>
            <a:endParaRPr lang="zh-CN" altLang="en-US" sz="7200" dirty="0"/>
          </a:p>
        </p:txBody>
      </p:sp>
      <p:pic>
        <p:nvPicPr>
          <p:cNvPr id="4" name="内容占位符 3" descr="u=810908984,4104280095&amp;fm=21&amp;gp=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260648"/>
            <a:ext cx="5328593" cy="2818006"/>
          </a:xfrm>
        </p:spPr>
      </p:pic>
      <p:pic>
        <p:nvPicPr>
          <p:cNvPr id="5" name="图片 4" descr="u=1931702707,2468009875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356992"/>
            <a:ext cx="5544616" cy="3127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3789040"/>
            <a:ext cx="2843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latin typeface="+mj-lt"/>
                <a:ea typeface="+mj-ea"/>
                <a:cs typeface="+mj-cs"/>
              </a:rPr>
              <a:t>Slave</a:t>
            </a:r>
            <a:endParaRPr lang="zh-CN" altLang="en-US" sz="8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876256" y="2204864"/>
            <a:ext cx="100811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54868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Self interest(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私欲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) ; </a:t>
            </a:r>
          </a:p>
          <a:p>
            <a:r>
              <a:rPr lang="en-US" altLang="zh-CN" sz="4400" b="1" dirty="0" smtClean="0">
                <a:solidFill>
                  <a:schemeClr val="bg1"/>
                </a:solidFill>
              </a:rPr>
              <a:t> Self image(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自吹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); </a:t>
            </a:r>
          </a:p>
          <a:p>
            <a:r>
              <a:rPr lang="en-US" altLang="zh-CN" sz="4400" b="1" dirty="0" smtClean="0">
                <a:solidFill>
                  <a:schemeClr val="bg1"/>
                </a:solidFill>
              </a:rPr>
              <a:t>Self promotion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（自擂）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;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图片 3" descr="20140723174252-11433241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996952"/>
            <a:ext cx="4337947" cy="3096344"/>
          </a:xfrm>
          <a:prstGeom prst="rect">
            <a:avLst/>
          </a:prstGeom>
        </p:spPr>
      </p:pic>
      <p:pic>
        <p:nvPicPr>
          <p:cNvPr id="5" name="图片 4" descr="u=1517758403,3761327757&amp;fm=21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924944"/>
            <a:ext cx="4050450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6165304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Share our best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6165304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Leave out our emotion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20140622152545_j4SXY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6408712" cy="4244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907704" y="544522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Is It the same ?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6" name="图片 5" descr="CgAPC042d0_4LMrOAB6GA9hWUxE299-b0c5fc14.JPG"/>
          <p:cNvPicPr>
            <a:picLocks noChangeAspect="1"/>
          </p:cNvPicPr>
          <p:nvPr/>
        </p:nvPicPr>
        <p:blipFill>
          <a:blip r:embed="rId3" cstate="print"/>
          <a:srcRect l="12201" t="10781" r="18500" b="6579"/>
          <a:stretch>
            <a:fillRect/>
          </a:stretch>
        </p:blipFill>
        <p:spPr>
          <a:xfrm>
            <a:off x="971600" y="476672"/>
            <a:ext cx="6336704" cy="4248472"/>
          </a:xfrm>
          <a:prstGeom prst="rect">
            <a:avLst/>
          </a:prstGeom>
        </p:spPr>
      </p:pic>
      <p:pic>
        <p:nvPicPr>
          <p:cNvPr id="7" name="图片 6" descr="sy_201112261158218800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76672"/>
            <a:ext cx="6703289" cy="4464496"/>
          </a:xfrm>
          <a:prstGeom prst="rect">
            <a:avLst/>
          </a:prstGeom>
        </p:spPr>
      </p:pic>
      <p:pic>
        <p:nvPicPr>
          <p:cNvPr id="8" name="图片 7" descr="144689800554575552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04664"/>
            <a:ext cx="7056784" cy="47045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016" y="5445224"/>
            <a:ext cx="885698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A group message will do.</a:t>
            </a:r>
            <a:endParaRPr lang="zh-CN" altLang="en-US" sz="5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1196752"/>
            <a:ext cx="1835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Edit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（编写）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Exaggerate</a:t>
            </a:r>
            <a:r>
              <a:rPr lang="zh-CN" altLang="en-US" sz="2400" dirty="0" smtClean="0">
                <a:solidFill>
                  <a:schemeClr val="bg1"/>
                </a:solidFill>
              </a:rPr>
              <a:t>（夸大）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Adulation</a:t>
            </a:r>
            <a:r>
              <a:rPr lang="zh-CN" altLang="en-US" sz="2400" dirty="0" smtClean="0">
                <a:solidFill>
                  <a:schemeClr val="bg1"/>
                </a:solidFill>
              </a:rPr>
              <a:t>（奉承）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Appreciation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u=3270550177,2452154892&amp;fm=21&amp;gp=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5940152" cy="3832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201403241219548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687956"/>
            <a:ext cx="5627365" cy="3704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588224" y="1268760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robot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013176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Ignore</a:t>
            </a:r>
            <a:endParaRPr lang="zh-CN" altLang="en-US" sz="6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803432" cy="207424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“Smart ”</a:t>
            </a:r>
            <a:r>
              <a:rPr lang="en-US" altLang="zh-CN" sz="4000" dirty="0" smtClean="0">
                <a:solidFill>
                  <a:schemeClr val="bg1"/>
                </a:solidFill>
              </a:rPr>
              <a:t>phone &amp;</a:t>
            </a:r>
            <a:r>
              <a:rPr lang="en-US" altLang="zh-CN" sz="5400" dirty="0" smtClean="0">
                <a:solidFill>
                  <a:schemeClr val="bg1"/>
                </a:solidFill>
              </a:rPr>
              <a:t>“</a:t>
            </a:r>
            <a:r>
              <a:rPr lang="en-US" altLang="zh-CN" sz="5400" dirty="0" err="1" smtClean="0">
                <a:solidFill>
                  <a:schemeClr val="bg1"/>
                </a:solidFill>
              </a:rPr>
              <a:t>Dumb”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people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234990-14032F62627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6785552" cy="45259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 descr="1012884335275054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556792"/>
            <a:ext cx="7153994" cy="5026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TO:  Smartphone addicts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"The further distance in the world is not between life and death. But when I stand in front of you, your eyes turn to your </a:t>
            </a:r>
            <a:r>
              <a:rPr lang="en-US" altLang="zh-CN" sz="4400" dirty="0" err="1" smtClean="0">
                <a:solidFill>
                  <a:schemeClr val="bg1"/>
                </a:solidFill>
              </a:rPr>
              <a:t>smartphone</a:t>
            </a:r>
            <a:r>
              <a:rPr lang="en-US" altLang="zh-CN" sz="4400" dirty="0" smtClean="0">
                <a:solidFill>
                  <a:schemeClr val="bg1"/>
                </a:solidFill>
              </a:rPr>
              <a:t>.”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26469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600" dirty="0" smtClean="0">
                <a:solidFill>
                  <a:schemeClr val="bg1"/>
                </a:solidFill>
              </a:rPr>
              <a:t> We type as we talk, and we read as we chat </a:t>
            </a:r>
          </a:p>
          <a:p>
            <a:r>
              <a:rPr lang="en-US" altLang="zh-CN" sz="4600" dirty="0" smtClean="0">
                <a:solidFill>
                  <a:schemeClr val="bg1"/>
                </a:solidFill>
              </a:rPr>
              <a:t>We spend hours together without making </a:t>
            </a:r>
          </a:p>
          <a:p>
            <a:pPr>
              <a:buNone/>
            </a:pPr>
            <a:r>
              <a:rPr lang="en-US" altLang="zh-CN" sz="4600" dirty="0" smtClean="0">
                <a:solidFill>
                  <a:schemeClr val="bg1"/>
                </a:solidFill>
              </a:rPr>
              <a:t>    eye contact</a:t>
            </a:r>
          </a:p>
          <a:p>
            <a:r>
              <a:rPr lang="en-US" altLang="zh-CN" sz="4600" dirty="0" smtClean="0">
                <a:solidFill>
                  <a:schemeClr val="bg1"/>
                </a:solidFill>
              </a:rPr>
              <a:t>Give people your love, don‘t give them your ’like‘ (</a:t>
            </a:r>
            <a:r>
              <a:rPr lang="zh-CN" altLang="en-US" sz="4600" dirty="0" smtClean="0">
                <a:solidFill>
                  <a:schemeClr val="bg1"/>
                </a:solidFill>
              </a:rPr>
              <a:t>赞</a:t>
            </a:r>
            <a:r>
              <a:rPr lang="en-US" altLang="zh-CN" sz="4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4600" dirty="0" smtClean="0">
                <a:solidFill>
                  <a:schemeClr val="bg1"/>
                </a:solidFill>
              </a:rPr>
              <a:t>Disconnect from the need to be heard and defined </a:t>
            </a:r>
          </a:p>
          <a:p>
            <a:r>
              <a:rPr lang="en-US" altLang="zh-CN" sz="4600" dirty="0" smtClean="0">
                <a:solidFill>
                  <a:schemeClr val="bg1"/>
                </a:solidFill>
              </a:rPr>
              <a:t>Go out into the world, leave distractions</a:t>
            </a:r>
            <a:r>
              <a:rPr lang="zh-CN" altLang="en-US" sz="4600" dirty="0" smtClean="0">
                <a:solidFill>
                  <a:schemeClr val="bg1"/>
                </a:solidFill>
              </a:rPr>
              <a:t>（分心）</a:t>
            </a:r>
            <a:r>
              <a:rPr lang="en-US" altLang="zh-CN" sz="4600" dirty="0" smtClean="0">
                <a:solidFill>
                  <a:schemeClr val="bg1"/>
                </a:solidFill>
              </a:rPr>
              <a:t> behind.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8000" dirty="0" smtClean="0">
                <a:latin typeface="Algerian" pitchFamily="82" charset="0"/>
                <a:ea typeface="方正舒体" pitchFamily="2" charset="-122"/>
                <a:cs typeface="Verdana" pitchFamily="34" charset="0"/>
              </a:rPr>
              <a:t>Thank you</a:t>
            </a:r>
            <a:endParaRPr lang="zh-CN" altLang="en-US" sz="8000" dirty="0">
              <a:latin typeface="Algerian" pitchFamily="82" charset="0"/>
              <a:ea typeface="方正舒体" pitchFamily="2" charset="-122"/>
              <a:cs typeface="Verdana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u=1016172724,2392906949&amp;fm=21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1556792"/>
            <a:ext cx="10573493" cy="5949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0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PHUBBER</a:t>
            </a:r>
            <a:endParaRPr lang="zh-CN" alt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84784"/>
            <a:ext cx="8604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A kind of people who are addicted to play phone. 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Disadvantages of </a:t>
            </a:r>
            <a:r>
              <a:rPr lang="en-US" altLang="zh-CN" sz="6000" dirty="0" err="1" smtClean="0"/>
              <a:t>phubbing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      </a:t>
            </a:r>
            <a:r>
              <a:rPr lang="en-US" altLang="zh-CN" sz="4800" dirty="0" smtClean="0"/>
              <a:t>——Are you playing your phone or playing your lives?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4392488" cy="64807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sz="4600" dirty="0" smtClean="0"/>
              <a:t>1.Watching the phone for a long time: </a:t>
            </a:r>
          </a:p>
          <a:p>
            <a:pPr>
              <a:buNone/>
            </a:pPr>
            <a:r>
              <a:rPr lang="en-US" altLang="zh-CN" sz="4600" dirty="0" smtClean="0"/>
              <a:t>   Short sight; Cataract(</a:t>
            </a:r>
            <a:r>
              <a:rPr lang="zh-CN" altLang="en-US" sz="4600" dirty="0" smtClean="0"/>
              <a:t>白内障</a:t>
            </a:r>
            <a:r>
              <a:rPr lang="en-US" altLang="zh-CN" sz="4600" dirty="0" smtClean="0"/>
              <a:t>); </a:t>
            </a:r>
          </a:p>
          <a:p>
            <a:pPr>
              <a:buNone/>
            </a:pPr>
            <a:r>
              <a:rPr lang="en-US" altLang="zh-CN" sz="4600" dirty="0" smtClean="0"/>
              <a:t>    Dry eye;  </a:t>
            </a:r>
          </a:p>
          <a:p>
            <a:pPr>
              <a:buNone/>
            </a:pPr>
            <a:r>
              <a:rPr lang="en-US" altLang="zh-CN" sz="4600" dirty="0" smtClean="0"/>
              <a:t>   </a:t>
            </a:r>
          </a:p>
          <a:p>
            <a:pPr>
              <a:buNone/>
            </a:pPr>
            <a:r>
              <a:rPr lang="en-US" altLang="zh-CN" sz="4600" dirty="0" smtClean="0"/>
              <a:t>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pic>
        <p:nvPicPr>
          <p:cNvPr id="4" name="图片 3" descr="1305-1101291K95429.jpg"/>
          <p:cNvPicPr>
            <a:picLocks noChangeAspect="1"/>
          </p:cNvPicPr>
          <p:nvPr/>
        </p:nvPicPr>
        <p:blipFill>
          <a:blip r:embed="rId2" cstate="print"/>
          <a:srcRect r="8650" b="34783"/>
          <a:stretch>
            <a:fillRect/>
          </a:stretch>
        </p:blipFill>
        <p:spPr>
          <a:xfrm>
            <a:off x="4427984" y="1556792"/>
            <a:ext cx="453650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5312"/>
            <a:ext cx="4320480" cy="61926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800" dirty="0" smtClean="0"/>
              <a:t>2.Bow your heads for a long time: </a:t>
            </a:r>
          </a:p>
          <a:p>
            <a:pPr>
              <a:buNone/>
            </a:pPr>
            <a:r>
              <a:rPr lang="en-US" altLang="zh-CN" sz="4800" dirty="0" smtClean="0"/>
              <a:t>    Cervical </a:t>
            </a:r>
            <a:r>
              <a:rPr lang="en-US" altLang="zh-CN" sz="4800" dirty="0" err="1" smtClean="0"/>
              <a:t>spondylopathy</a:t>
            </a:r>
            <a:r>
              <a:rPr lang="en-US" altLang="zh-CN" sz="4800" dirty="0" smtClean="0"/>
              <a:t>(</a:t>
            </a:r>
            <a:r>
              <a:rPr lang="zh-CN" altLang="en-US" sz="4800" dirty="0" smtClean="0"/>
              <a:t>颈椎病</a:t>
            </a:r>
            <a:r>
              <a:rPr lang="en-US" altLang="zh-CN" sz="4800" dirty="0" smtClean="0"/>
              <a:t>)</a:t>
            </a:r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en-US" altLang="zh-CN" sz="4400" dirty="0" smtClean="0"/>
              <a:t>  </a:t>
            </a:r>
            <a:endParaRPr lang="zh-CN" altLang="en-US" dirty="0"/>
          </a:p>
        </p:txBody>
      </p:sp>
      <p:pic>
        <p:nvPicPr>
          <p:cNvPr id="4" name="图片 3" descr="100_162949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484784"/>
            <a:ext cx="4649321" cy="3966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3960440" cy="5217443"/>
          </a:xfrm>
        </p:spPr>
        <p:txBody>
          <a:bodyPr/>
          <a:lstStyle/>
          <a:p>
            <a:pPr>
              <a:buNone/>
            </a:pPr>
            <a:r>
              <a:rPr lang="en-US" altLang="zh-CN" sz="4400" dirty="0" smtClean="0"/>
              <a:t>3.Stay up late to play phone:</a:t>
            </a:r>
          </a:p>
          <a:p>
            <a:pPr>
              <a:buNone/>
            </a:pPr>
            <a:r>
              <a:rPr lang="en-US" altLang="zh-CN" sz="4400" dirty="0" smtClean="0"/>
              <a:t>   Brain disease;  Nerve is sometime out of controlled</a:t>
            </a:r>
          </a:p>
          <a:p>
            <a:pPr>
              <a:buNone/>
            </a:pPr>
            <a:endParaRPr lang="en-US" altLang="zh-CN" sz="4000" dirty="0" smtClean="0"/>
          </a:p>
          <a:p>
            <a:endParaRPr lang="zh-CN" altLang="en-US" dirty="0"/>
          </a:p>
        </p:txBody>
      </p:sp>
      <p:pic>
        <p:nvPicPr>
          <p:cNvPr id="4" name="图片 3" descr="bki-20140624200127-159222821.jpg"/>
          <p:cNvPicPr>
            <a:picLocks noChangeAspect="1"/>
          </p:cNvPicPr>
          <p:nvPr/>
        </p:nvPicPr>
        <p:blipFill>
          <a:blip r:embed="rId2" cstate="print"/>
          <a:srcRect l="9125" r="17874"/>
          <a:stretch>
            <a:fillRect/>
          </a:stretch>
        </p:blipFill>
        <p:spPr>
          <a:xfrm>
            <a:off x="4716016" y="1052736"/>
            <a:ext cx="4032448" cy="4307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24" y="548680"/>
            <a:ext cx="878497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4400" dirty="0" smtClean="0"/>
              <a:t>4.Play games for a long time:</a:t>
            </a:r>
          </a:p>
          <a:p>
            <a:pPr>
              <a:buNone/>
            </a:pPr>
            <a:r>
              <a:rPr lang="en-US" altLang="zh-CN" sz="4400" dirty="0" smtClean="0"/>
              <a:t>    Finger disease; Thumb will not bend</a:t>
            </a:r>
            <a:endParaRPr lang="zh-CN" altLang="en-US" sz="4400" dirty="0"/>
          </a:p>
        </p:txBody>
      </p:sp>
      <p:pic>
        <p:nvPicPr>
          <p:cNvPr id="4" name="图片 3" descr="2531170_134503199719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96952"/>
            <a:ext cx="5040560" cy="3357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37769245162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3616915" cy="6420025"/>
          </a:xfrm>
        </p:spPr>
      </p:pic>
      <p:pic>
        <p:nvPicPr>
          <p:cNvPr id="5" name="图片 4" descr="20101204111947-15952812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88640"/>
            <a:ext cx="4332391" cy="6381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1078219_103956092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84584" y="0"/>
            <a:ext cx="10664310" cy="6858000"/>
          </a:xfrm>
        </p:spPr>
      </p:pic>
      <p:sp>
        <p:nvSpPr>
          <p:cNvPr id="6" name="TextBox 5"/>
          <p:cNvSpPr txBox="1"/>
          <p:nvPr/>
        </p:nvSpPr>
        <p:spPr>
          <a:xfrm>
            <a:off x="1475656" y="764704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Huge    Strong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197</Words>
  <Application>Microsoft Office PowerPoint</Application>
  <PresentationFormat>全屏显示(4:3)</PresentationFormat>
  <Paragraphs>50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Master</vt:lpstr>
      <vt:lpstr>幻灯片 12</vt:lpstr>
      <vt:lpstr>幻灯片 13</vt:lpstr>
      <vt:lpstr>幻灯片 14</vt:lpstr>
      <vt:lpstr>“Smart ”phone &amp;“Dumb”people</vt:lpstr>
      <vt:lpstr>TO:  Smartphone addicts</vt:lpstr>
      <vt:lpstr>幻灯片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CJM</dc:creator>
  <cp:lastModifiedBy>CJM</cp:lastModifiedBy>
  <cp:revision>107</cp:revision>
  <dcterms:created xsi:type="dcterms:W3CDTF">2015-12-12T04:17:06Z</dcterms:created>
  <dcterms:modified xsi:type="dcterms:W3CDTF">2015-12-13T07:45:35Z</dcterms:modified>
</cp:coreProperties>
</file>