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70" r:id="rId9"/>
    <p:sldId id="261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35F4-8544-4320-B465-D7FB88DD11C6}" type="datetimeFigureOut">
              <a:rPr lang="zh-CN" altLang="en-US" smtClean="0"/>
              <a:t>2016-10-31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63914-BF13-4BF0-AF9A-DCDBEF782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中是等效平衡的有：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729-2E73-4BDF-8B77-72C4D6671C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8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D0729-2E73-4BDF-8B77-72C4D6671C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0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9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7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6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2016-10-31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0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908720"/>
            <a:ext cx="52565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7" y="2743582"/>
            <a:ext cx="5256584" cy="183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0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2414" y="4581128"/>
            <a:ext cx="216749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学科网(www.zxxk.com)--教育资源门户，提供试卷、教案、课件、论文、素材及各类教学资源下载，还有大量而丰富的教学相关资讯！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984" y="4581128"/>
            <a:ext cx="19490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42976" y="37073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专题一、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化学平衡图像问题</a:t>
            </a:r>
          </a:p>
        </p:txBody>
      </p:sp>
    </p:spTree>
    <p:extLst>
      <p:ext uri="{BB962C8B-B14F-4D97-AF65-F5344CB8AC3E}">
        <p14:creationId xmlns:p14="http://schemas.microsoft.com/office/powerpoint/2010/main" val="8843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2420888"/>
            <a:ext cx="4572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专题三、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等效</a:t>
            </a: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平衡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39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85750" y="188640"/>
            <a:ext cx="8606730" cy="6192688"/>
            <a:chOff x="285720" y="2857496"/>
            <a:chExt cx="8606790" cy="619264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>
            <a:xfrm>
              <a:off x="285720" y="2857496"/>
              <a:ext cx="8606790" cy="6192649"/>
            </a:xfrm>
            <a:prstGeom prst="rect">
              <a:avLst/>
            </a:prstGeom>
            <a:noFill/>
            <a:ln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>
                  <a:solidFill>
                    <a:prstClr val="black"/>
                  </a:solidFill>
                </a:rPr>
                <a:t>例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1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.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在一个固定体积的密闭容器中，加入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2molA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1molB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，发生反应：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2A(g)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+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B(g)        3C(g)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+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D(g) 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达到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平衡时，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，</a:t>
              </a:r>
              <a:endParaRPr kumimoji="1" lang="en-US" altLang="zh-CN" sz="2800" b="1" dirty="0" smtClean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(1)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若维持恒温恒容，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按下列四种配比作为起始物质，达到平衡后，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的浓度仍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mol/L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是：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   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A.  4molA+2molB      </a:t>
              </a: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B.  2molA+1molB+3molC+1molD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>
                  <a:solidFill>
                    <a:prstClr val="black"/>
                  </a:solidFill>
                </a:rPr>
                <a:t>    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C.  4molC+1molD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buFont typeface="Wingdings" pitchFamily="2" charset="2"/>
                <a:buNone/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D.  3molC+1molD</a:t>
              </a: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    E.  1molA+0.5molB+1.5molC+0.5molD</a:t>
              </a: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(2)C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的浓度大于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 smtClean="0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的是：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 smtClean="0">
                <a:solidFill>
                  <a:prstClr val="black"/>
                </a:solidFill>
              </a:endParaRP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(3)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将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D(g)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改为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D(s)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，则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的浓度仍为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的是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  <a:p>
              <a:pPr eaLnBrk="0" hangingPunct="0">
                <a:defRPr/>
              </a:pP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(4)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若将题中“恒温恒容”改为“恒温恒压”，则</a:t>
              </a:r>
              <a:r>
                <a:rPr kumimoji="1" lang="en-US" altLang="zh-CN" sz="2800" b="1" dirty="0" smtClean="0">
                  <a:solidFill>
                    <a:prstClr val="black"/>
                  </a:solidFill>
                </a:rPr>
                <a:t>C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的浓度仍为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n </a:t>
              </a:r>
              <a:r>
                <a:rPr kumimoji="1" lang="en-US" altLang="zh-CN" sz="2800" b="1" dirty="0" err="1">
                  <a:solidFill>
                    <a:prstClr val="black"/>
                  </a:solidFill>
                </a:rPr>
                <a:t>mol</a:t>
              </a:r>
              <a:r>
                <a:rPr kumimoji="1" lang="en-US" altLang="zh-CN" sz="2800" b="1" dirty="0">
                  <a:solidFill>
                    <a:prstClr val="black"/>
                  </a:solidFill>
                </a:rPr>
                <a:t>/L</a:t>
              </a:r>
              <a:r>
                <a:rPr kumimoji="1" lang="zh-CN" altLang="en-US" sz="2800" b="1" dirty="0">
                  <a:solidFill>
                    <a:prstClr val="black"/>
                  </a:solidFill>
                </a:rPr>
                <a:t>的是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：</a:t>
              </a:r>
              <a:r>
                <a:rPr kumimoji="1" lang="zh-CN" altLang="en-US" sz="2800" b="1" u="sng" dirty="0">
                  <a:solidFill>
                    <a:prstClr val="black"/>
                  </a:solidFill>
                </a:rPr>
                <a:t> </a:t>
              </a:r>
              <a:r>
                <a:rPr kumimoji="1" lang="zh-CN" altLang="en-US" sz="2800" b="1" u="sng" dirty="0" smtClean="0">
                  <a:solidFill>
                    <a:prstClr val="black"/>
                  </a:solidFill>
                </a:rPr>
                <a:t>                  </a:t>
              </a:r>
              <a:r>
                <a:rPr kumimoji="1" lang="zh-CN" altLang="en-US" sz="2800" b="1" dirty="0" smtClean="0">
                  <a:solidFill>
                    <a:prstClr val="black"/>
                  </a:solidFill>
                </a:rPr>
                <a:t>。</a:t>
              </a:r>
              <a:endParaRPr kumimoji="1" lang="en-US" altLang="zh-CN" sz="2800" b="1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5292181" y="3498852"/>
              <a:ext cx="503239" cy="144462"/>
              <a:chOff x="6191" y="4632"/>
              <a:chExt cx="564" cy="204"/>
            </a:xfrm>
          </p:grpSpPr>
          <p:sp>
            <p:nvSpPr>
              <p:cNvPr id="79881" name="Freeform 4"/>
              <p:cNvSpPr>
                <a:spLocks/>
              </p:cNvSpPr>
              <p:nvPr/>
            </p:nvSpPr>
            <p:spPr bwMode="auto">
              <a:xfrm>
                <a:off x="6191" y="4632"/>
                <a:ext cx="564" cy="72"/>
              </a:xfrm>
              <a:custGeom>
                <a:avLst/>
                <a:gdLst>
                  <a:gd name="T0" fmla="*/ 0 w 564"/>
                  <a:gd name="T1" fmla="*/ 72 h 72"/>
                  <a:gd name="T2" fmla="*/ 564 w 564"/>
                  <a:gd name="T3" fmla="*/ 72 h 72"/>
                  <a:gd name="T4" fmla="*/ 432 w 564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64"/>
                  <a:gd name="T10" fmla="*/ 0 h 72"/>
                  <a:gd name="T11" fmla="*/ 564 w 564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4" h="72">
                    <a:moveTo>
                      <a:pt x="0" y="72"/>
                    </a:moveTo>
                    <a:lnTo>
                      <a:pt x="564" y="72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882" name="Freeform 5"/>
              <p:cNvSpPr>
                <a:spLocks/>
              </p:cNvSpPr>
              <p:nvPr/>
            </p:nvSpPr>
            <p:spPr bwMode="auto">
              <a:xfrm>
                <a:off x="6191" y="4764"/>
                <a:ext cx="552" cy="72"/>
              </a:xfrm>
              <a:custGeom>
                <a:avLst/>
                <a:gdLst>
                  <a:gd name="T0" fmla="*/ 84 w 552"/>
                  <a:gd name="T1" fmla="*/ 72 h 72"/>
                  <a:gd name="T2" fmla="*/ 0 w 552"/>
                  <a:gd name="T3" fmla="*/ 0 h 72"/>
                  <a:gd name="T4" fmla="*/ 552 w 552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552"/>
                  <a:gd name="T10" fmla="*/ 0 h 72"/>
                  <a:gd name="T11" fmla="*/ 552 w 55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2" h="72">
                    <a:moveTo>
                      <a:pt x="84" y="72"/>
                    </a:moveTo>
                    <a:lnTo>
                      <a:pt x="0" y="0"/>
                    </a:lnTo>
                    <a:lnTo>
                      <a:pt x="5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60232" y="1774557"/>
            <a:ext cx="76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32041" y="4368586"/>
            <a:ext cx="1008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ABC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360" y="4805615"/>
            <a:ext cx="76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95936" y="5590981"/>
            <a:ext cx="1623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</a:rPr>
              <a:t>ABDE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3" y="184566"/>
            <a:ext cx="856895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在温度相同的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个密闭容器中，按不同方式投入反应物，保持恒温、恒压，发生反应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O(g)         2CH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ΔH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＝＋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37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kJ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mol</a:t>
            </a:r>
            <a:r>
              <a:rPr kumimoji="0" lang="zh-CN" altLang="en-US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，测得反应达到平衡时的数据如下：</a:t>
            </a:r>
            <a:endParaRPr lang="en-US" altLang="zh-CN" sz="2800" b="1" dirty="0"/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下列说法正确的是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A. 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2c&gt;37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B. α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C. 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D. c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&lt;2c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21021"/>
              </p:ext>
            </p:extLst>
          </p:nvPr>
        </p:nvGraphicFramePr>
        <p:xfrm>
          <a:off x="683568" y="1988840"/>
          <a:ext cx="7776865" cy="29252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47492"/>
                <a:gridCol w="2581457"/>
                <a:gridCol w="1473958"/>
                <a:gridCol w="1473958"/>
              </a:tblGrid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容器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丙</a:t>
                      </a: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反应物投入量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mol CH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zh-CN" sz="2400" b="1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mol H</a:t>
                      </a:r>
                      <a:r>
                        <a:rPr lang="pt-BR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mol CH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mol CH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0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的浓度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b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mol·L</a:t>
                      </a:r>
                      <a:r>
                        <a:rPr lang="zh-CN" sz="2000" b="1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000" b="1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反应的能量变化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吸收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kJ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放出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 kJ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放出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kJ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平衡时体积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/L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反应物转化率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400" b="1" kern="100" baseline="-25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196752"/>
            <a:ext cx="64807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28760" y="4941168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01774" y="620688"/>
            <a:ext cx="824669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温度下，在恒容密闭容器中发生如下反应：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2A(g) + B(g)        3C(g)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，若反应开始时充入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，达平衡后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的体积分数为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%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。其他条件不变时，若按下列四种配比作为起始物质，平衡后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的体积分数大于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%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</a:p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C                       </a:t>
            </a:r>
          </a:p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He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（不参加反应）</a:t>
            </a:r>
          </a:p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mol C             </a:t>
            </a:r>
          </a:p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 A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mol B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mol 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56594" y="1216001"/>
            <a:ext cx="503238" cy="182562"/>
            <a:chOff x="9571" y="7035"/>
            <a:chExt cx="720" cy="2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71" y="7035"/>
              <a:ext cx="720" cy="72"/>
              <a:chOff x="16947" y="10890"/>
              <a:chExt cx="720" cy="72"/>
            </a:xfrm>
          </p:grpSpPr>
          <p:sp>
            <p:nvSpPr>
              <p:cNvPr id="80905" name="Line 5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06" name="Line 6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 flipV="1">
              <a:off x="9571" y="7167"/>
              <a:ext cx="720" cy="72"/>
              <a:chOff x="16947" y="10890"/>
              <a:chExt cx="720" cy="72"/>
            </a:xfrm>
          </p:grpSpPr>
          <p:sp>
            <p:nvSpPr>
              <p:cNvPr id="80903" name="Line 8"/>
              <p:cNvSpPr>
                <a:spLocks noChangeShapeType="1"/>
              </p:cNvSpPr>
              <p:nvPr/>
            </p:nvSpPr>
            <p:spPr bwMode="auto">
              <a:xfrm>
                <a:off x="16947" y="1096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904" name="Line 9"/>
              <p:cNvSpPr>
                <a:spLocks noChangeShapeType="1"/>
              </p:cNvSpPr>
              <p:nvPr/>
            </p:nvSpPr>
            <p:spPr bwMode="auto">
              <a:xfrm>
                <a:off x="17554" y="10890"/>
                <a:ext cx="102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5255223" y="2321913"/>
            <a:ext cx="7569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n w="12700">
                  <a:solidFill>
                    <a:srgbClr val="2F2F2F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B9945B">
                      <a:satMod val="175000"/>
                      <a:alpha val="4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</a:t>
            </a:r>
            <a:endParaRPr lang="zh-CN" altLang="en-US" sz="3200" b="1" dirty="0">
              <a:ln w="12700">
                <a:solidFill>
                  <a:srgbClr val="2F2F2F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rgbClr val="B9945B">
                    <a:satMod val="175000"/>
                    <a:alpha val="40000"/>
                  </a:srgb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5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75724"/>
            <a:ext cx="861975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2SO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 + O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(g)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ΔH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 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197 kJ·mol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。向同温、同体积的三个密闭容器中分别充入气体：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2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1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2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。恒温、恒容下反应达平衡时，下列关系一定正确的是</a:t>
            </a: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．容器内压强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2P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		 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的质量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2m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c(SO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之比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k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	 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．反应放出或吸收热量的数值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甲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丙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2Q</a:t>
            </a:r>
            <a:r>
              <a:rPr kumimoji="0" lang="zh-CN" altLang="en-US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乙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404664"/>
            <a:ext cx="50405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508104" y="278092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8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30"/>
            <a:ext cx="9108504" cy="2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6002"/>
            <a:ext cx="9108504" cy="20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19673" y="113563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28184" y="345407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59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73"/>
            <a:ext cx="9144000" cy="362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3933056"/>
            <a:ext cx="86409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解析　在恒容状态下，在五个相同的容器中同时通入等量的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，反应相同时间。那么则有两种可能，一是已达到平衡状态，二是还没有达到平衡状态，仍然在向正反应方向移动。假若，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个容器在反应相同时间下，均已达到平衡，因为该反应是放热反应，温度升高，平衡向逆反应方向移动，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的百分含量随温度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升高而升高，所以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正确；假若，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个容器中有未达到平衡状态的，那么温度越高，反应速率越大，会出现温度高的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转化得快，导致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的百分含量少的情况。在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中，图中的转折点为平衡状态，转折点左侧为未平衡状态，右侧为平衡状态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，正确。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图片 196" descr="学科网(www.zxxk.com)--教育资源门户，提供试卷、教案、课件、论文、素材及各类教学资源下载，还有大量而丰富的教学相关资讯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90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17127" y="1408608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7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0" y="954732"/>
            <a:ext cx="79295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</a:rPr>
              <a:t>．</a:t>
            </a:r>
            <a:r>
              <a:rPr lang="zh-CN" altLang="en-US" sz="2400" b="1" dirty="0">
                <a:solidFill>
                  <a:prstClr val="black"/>
                </a:solidFill>
              </a:rPr>
              <a:t>密闭容器中发生如下反应：</a:t>
            </a:r>
            <a:r>
              <a:rPr lang="en-US" altLang="zh-CN" sz="2400" b="1" dirty="0">
                <a:solidFill>
                  <a:prstClr val="black"/>
                </a:solidFill>
              </a:rPr>
              <a:t>A(g)</a:t>
            </a:r>
            <a:r>
              <a:rPr lang="zh-CN" altLang="en-US" sz="2400" b="1" dirty="0">
                <a:solidFill>
                  <a:prstClr val="black"/>
                </a:solidFill>
              </a:rPr>
              <a:t>＋</a:t>
            </a:r>
            <a:r>
              <a:rPr lang="en-US" altLang="zh-CN" sz="2400" b="1" dirty="0">
                <a:solidFill>
                  <a:prstClr val="black"/>
                </a:solidFill>
              </a:rPr>
              <a:t>3B(g)     2C(g)</a:t>
            </a:r>
            <a:r>
              <a:rPr lang="zh-CN" altLang="en-US" sz="2400" b="1" dirty="0">
                <a:solidFill>
                  <a:prstClr val="black"/>
                </a:solidFill>
              </a:rPr>
              <a:t>　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</a:rPr>
              <a:t>       </a:t>
            </a:r>
            <a:r>
              <a:rPr lang="en-US" altLang="zh-CN" sz="2400" b="1" dirty="0">
                <a:solidFill>
                  <a:prstClr val="black"/>
                </a:solidFill>
              </a:rPr>
              <a:t>Δ</a:t>
            </a:r>
            <a:r>
              <a:rPr lang="en-US" altLang="zh-CN" sz="2400" b="1" i="1" dirty="0">
                <a:solidFill>
                  <a:prstClr val="black"/>
                </a:solidFill>
              </a:rPr>
              <a:t>H</a:t>
            </a:r>
            <a:r>
              <a:rPr lang="zh-CN" altLang="en-US" sz="2400" b="1" dirty="0">
                <a:solidFill>
                  <a:prstClr val="black"/>
                </a:solidFill>
              </a:rPr>
              <a:t>＜</a:t>
            </a:r>
            <a:r>
              <a:rPr lang="en-US" altLang="zh-CN" sz="2400" b="1" dirty="0">
                <a:solidFill>
                  <a:prstClr val="black"/>
                </a:solidFill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</a:rPr>
              <a:t>，根据下列速率</a:t>
            </a:r>
            <a:r>
              <a:rPr lang="en-US" altLang="zh-CN" sz="2400" b="1" dirty="0">
                <a:solidFill>
                  <a:prstClr val="black"/>
                </a:solidFill>
              </a:rPr>
              <a:t>—</a:t>
            </a:r>
            <a:r>
              <a:rPr lang="zh-CN" altLang="en-US" sz="2400" b="1" dirty="0">
                <a:solidFill>
                  <a:prstClr val="black"/>
                </a:solidFill>
              </a:rPr>
              <a:t>时间图象，回答下列问题：</a:t>
            </a:r>
            <a:endParaRPr lang="zh-CN" altLang="en-US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38" y="1212751"/>
            <a:ext cx="5953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2205636"/>
            <a:ext cx="5878413" cy="302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9080" y="5357826"/>
            <a:ext cx="4528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>
                <a:solidFill>
                  <a:srgbClr val="FF0000"/>
                </a:solidFill>
              </a:rPr>
              <a:t>1. 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时外界改变的条件？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400" b="1" dirty="0">
                <a:solidFill>
                  <a:srgbClr val="FF0000"/>
                </a:solidFill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</a:rPr>
              <a:t>何时间段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的体积分数最大？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sz="2400" b="1" dirty="0">
                <a:solidFill>
                  <a:srgbClr val="FF0000"/>
                </a:solidFill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</a:rPr>
              <a:t>何时反应速率最快？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2938" y="547699"/>
            <a:ext cx="7643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4</a:t>
            </a:r>
            <a:r>
              <a:rPr lang="zh-CN" altLang="en-US" sz="2400" b="1">
                <a:solidFill>
                  <a:prstClr val="black"/>
                </a:solidFill>
              </a:rPr>
              <a:t>．在密闭容器中进行如下反应：</a:t>
            </a:r>
            <a:endParaRPr lang="zh-CN" altLang="en-US" sz="240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prstClr val="black"/>
                </a:solidFill>
              </a:rPr>
              <a:t>       </a:t>
            </a:r>
            <a:r>
              <a:rPr lang="en-US" altLang="zh-CN" sz="2400" b="1">
                <a:solidFill>
                  <a:prstClr val="black"/>
                </a:solidFill>
              </a:rPr>
              <a:t>H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en-US" altLang="zh-CN" sz="2400" b="1">
                <a:solidFill>
                  <a:prstClr val="black"/>
                </a:solidFill>
              </a:rPr>
              <a:t>(g)</a:t>
            </a:r>
            <a:r>
              <a:rPr lang="zh-CN" altLang="en-US" sz="2400" b="1">
                <a:solidFill>
                  <a:prstClr val="black"/>
                </a:solidFill>
              </a:rPr>
              <a:t>＋</a:t>
            </a:r>
            <a:r>
              <a:rPr lang="en-US" altLang="zh-CN" sz="2400" b="1">
                <a:solidFill>
                  <a:prstClr val="black"/>
                </a:solidFill>
              </a:rPr>
              <a:t>I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en-US" altLang="zh-CN" sz="2400" b="1">
                <a:solidFill>
                  <a:prstClr val="black"/>
                </a:solidFill>
              </a:rPr>
              <a:t>(g)    2HI(g)</a:t>
            </a:r>
            <a:r>
              <a:rPr lang="zh-CN" altLang="en-US" sz="2400" b="1">
                <a:solidFill>
                  <a:prstClr val="black"/>
                </a:solidFill>
              </a:rPr>
              <a:t>，在温</a:t>
            </a:r>
            <a:endParaRPr lang="en-US" altLang="zh-CN" sz="24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      </a:t>
            </a:r>
            <a:r>
              <a:rPr lang="zh-CN" altLang="en-US" sz="2400" b="1">
                <a:solidFill>
                  <a:prstClr val="black"/>
                </a:solidFill>
              </a:rPr>
              <a:t>度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和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时，产物的量与反应</a:t>
            </a:r>
            <a:endParaRPr lang="en-US" altLang="zh-CN" sz="24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      </a:t>
            </a:r>
            <a:r>
              <a:rPr lang="zh-CN" altLang="en-US" sz="2400" b="1">
                <a:solidFill>
                  <a:prstClr val="black"/>
                </a:solidFill>
              </a:rPr>
              <a:t>时间的关系如右图所示．符合</a:t>
            </a:r>
            <a:endParaRPr lang="en-US" altLang="zh-CN" sz="2400" b="1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      </a:t>
            </a:r>
            <a:r>
              <a:rPr lang="zh-CN" altLang="en-US" sz="2400" b="1">
                <a:solidFill>
                  <a:prstClr val="black"/>
                </a:solidFill>
              </a:rPr>
              <a:t>图示的正确判断是                   </a:t>
            </a:r>
            <a:r>
              <a:rPr lang="en-US" altLang="zh-CN" sz="2400" b="1">
                <a:solidFill>
                  <a:prstClr val="black"/>
                </a:solidFill>
              </a:rPr>
              <a:t>(</a:t>
            </a:r>
            <a:r>
              <a:rPr lang="zh-CN" altLang="en-US" sz="2400" b="1">
                <a:solidFill>
                  <a:prstClr val="black"/>
                </a:solidFill>
              </a:rPr>
              <a:t>　　</a:t>
            </a:r>
            <a:r>
              <a:rPr lang="en-US" altLang="zh-CN" sz="2400" b="1">
                <a:solidFill>
                  <a:prstClr val="black"/>
                </a:solidFill>
              </a:rPr>
              <a:t>)</a:t>
            </a:r>
            <a:endParaRPr lang="zh-CN" altLang="en-US" sz="240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     A</a:t>
            </a:r>
            <a:r>
              <a:rPr lang="zh-CN" altLang="en-US" sz="2400" b="1">
                <a:solidFill>
                  <a:prstClr val="black"/>
                </a:solidFill>
              </a:rPr>
              <a:t>．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＞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，</a:t>
            </a:r>
            <a:r>
              <a:rPr lang="en-US" altLang="zh-CN" sz="2400" b="1">
                <a:solidFill>
                  <a:prstClr val="black"/>
                </a:solidFill>
              </a:rPr>
              <a:t>Δ</a:t>
            </a:r>
            <a:r>
              <a:rPr lang="en-US" altLang="zh-CN" sz="2400" b="1" i="1">
                <a:solidFill>
                  <a:prstClr val="black"/>
                </a:solidFill>
              </a:rPr>
              <a:t>H</a:t>
            </a:r>
            <a:r>
              <a:rPr lang="zh-CN" altLang="en-US" sz="2400" b="1">
                <a:solidFill>
                  <a:prstClr val="black"/>
                </a:solidFill>
              </a:rPr>
              <a:t>＞</a:t>
            </a:r>
            <a:r>
              <a:rPr lang="en-US" altLang="zh-CN" sz="2400" b="1">
                <a:solidFill>
                  <a:prstClr val="black"/>
                </a:solidFill>
              </a:rPr>
              <a:t>0         B</a:t>
            </a:r>
            <a:r>
              <a:rPr lang="zh-CN" altLang="en-US" sz="2400" b="1">
                <a:solidFill>
                  <a:prstClr val="black"/>
                </a:solidFill>
              </a:rPr>
              <a:t>．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＞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，</a:t>
            </a:r>
            <a:r>
              <a:rPr lang="en-US" altLang="zh-CN" sz="2400" b="1">
                <a:solidFill>
                  <a:prstClr val="black"/>
                </a:solidFill>
              </a:rPr>
              <a:t>Δ</a:t>
            </a:r>
            <a:r>
              <a:rPr lang="en-US" altLang="zh-CN" sz="2400" b="1" i="1">
                <a:solidFill>
                  <a:prstClr val="black"/>
                </a:solidFill>
              </a:rPr>
              <a:t>H</a:t>
            </a:r>
            <a:r>
              <a:rPr lang="zh-CN" altLang="en-US" sz="2400" b="1">
                <a:solidFill>
                  <a:prstClr val="black"/>
                </a:solidFill>
              </a:rPr>
              <a:t>＜</a:t>
            </a:r>
            <a:r>
              <a:rPr lang="en-US" altLang="zh-CN" sz="2400" b="1">
                <a:solidFill>
                  <a:prstClr val="black"/>
                </a:solidFill>
              </a:rPr>
              <a:t>0</a:t>
            </a:r>
            <a:endParaRPr lang="zh-CN" altLang="en-US" sz="240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prstClr val="black"/>
                </a:solidFill>
              </a:rPr>
              <a:t>     C</a:t>
            </a:r>
            <a:r>
              <a:rPr lang="zh-CN" altLang="en-US" sz="2400" b="1">
                <a:solidFill>
                  <a:prstClr val="black"/>
                </a:solidFill>
              </a:rPr>
              <a:t>．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＜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，</a:t>
            </a:r>
            <a:r>
              <a:rPr lang="en-US" altLang="zh-CN" sz="2400" b="1">
                <a:solidFill>
                  <a:prstClr val="black"/>
                </a:solidFill>
              </a:rPr>
              <a:t>Δ</a:t>
            </a:r>
            <a:r>
              <a:rPr lang="en-US" altLang="zh-CN" sz="2400" b="1" i="1">
                <a:solidFill>
                  <a:prstClr val="black"/>
                </a:solidFill>
              </a:rPr>
              <a:t>H</a:t>
            </a:r>
            <a:r>
              <a:rPr lang="zh-CN" altLang="en-US" sz="2400" b="1">
                <a:solidFill>
                  <a:prstClr val="black"/>
                </a:solidFill>
              </a:rPr>
              <a:t>＞</a:t>
            </a:r>
            <a:r>
              <a:rPr lang="en-US" altLang="zh-CN" sz="2400" b="1">
                <a:solidFill>
                  <a:prstClr val="black"/>
                </a:solidFill>
              </a:rPr>
              <a:t>0          D</a:t>
            </a:r>
            <a:r>
              <a:rPr lang="zh-CN" altLang="en-US" sz="2400" b="1">
                <a:solidFill>
                  <a:prstClr val="black"/>
                </a:solidFill>
              </a:rPr>
              <a:t>．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＜</a:t>
            </a:r>
            <a:r>
              <a:rPr lang="en-US" altLang="zh-CN" sz="2400" b="1" i="1">
                <a:solidFill>
                  <a:prstClr val="black"/>
                </a:solidFill>
              </a:rPr>
              <a:t>T</a:t>
            </a:r>
            <a:r>
              <a:rPr lang="en-US" altLang="zh-CN" sz="2400" b="1" baseline="-25000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，</a:t>
            </a:r>
            <a:r>
              <a:rPr lang="en-US" altLang="zh-CN" sz="2400" b="1">
                <a:solidFill>
                  <a:prstClr val="black"/>
                </a:solidFill>
              </a:rPr>
              <a:t>Δ</a:t>
            </a:r>
            <a:r>
              <a:rPr lang="en-US" altLang="zh-CN" sz="2400" b="1" i="1">
                <a:solidFill>
                  <a:prstClr val="black"/>
                </a:solidFill>
              </a:rPr>
              <a:t>H</a:t>
            </a:r>
            <a:r>
              <a:rPr lang="zh-CN" altLang="en-US" sz="2400" b="1">
                <a:solidFill>
                  <a:prstClr val="black"/>
                </a:solidFill>
              </a:rPr>
              <a:t>＜</a:t>
            </a:r>
            <a:r>
              <a:rPr lang="en-US" altLang="zh-CN" sz="2400" b="1">
                <a:solidFill>
                  <a:prstClr val="black"/>
                </a:solidFill>
              </a:rPr>
              <a:t>0</a:t>
            </a:r>
            <a:endParaRPr lang="zh-CN" altLang="en-US" sz="240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prstClr val="black"/>
              </a:solidFill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838" y="904887"/>
            <a:ext cx="2371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3688" y="1404949"/>
            <a:ext cx="595312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1" y="4872038"/>
            <a:ext cx="24288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  <a:r>
              <a:rPr lang="en-US" altLang="zh-CN" sz="2400" b="1" dirty="0">
                <a:solidFill>
                  <a:prstClr val="black"/>
                </a:solidFill>
              </a:rPr>
              <a:t>D</a:t>
            </a:r>
            <a:endParaRPr lang="zh-CN" altLang="en-US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55560"/>
            <a:ext cx="7681913" cy="1130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2AB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下图中正确的是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	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429250" y="3921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 r="48996"/>
          <a:stretch>
            <a:fillRect/>
          </a:stretch>
        </p:blipFill>
        <p:spPr bwMode="auto">
          <a:xfrm>
            <a:off x="1143000" y="1211265"/>
            <a:ext cx="68580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 l="54727"/>
          <a:stretch>
            <a:fillRect/>
          </a:stretch>
        </p:blipFill>
        <p:spPr bwMode="auto">
          <a:xfrm>
            <a:off x="1214438" y="3786208"/>
            <a:ext cx="60817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1813" y="78581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>
              <a:solidFill>
                <a:srgbClr val="FF0000"/>
              </a:solidFill>
              <a:ea typeface="方正书宋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15900" y="500042"/>
            <a:ext cx="8610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练习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.   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在某容积一定的密闭容器，可逆反应</a:t>
            </a:r>
          </a:p>
          <a:p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A(g)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＋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B(g)        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C(g)  △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H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&lt; 0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，符合下列图像（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）所示关系，由此推断对图（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II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）的正确说法是（         ）</a:t>
            </a:r>
          </a:p>
          <a:p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＞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轴表示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的转化率</a:t>
            </a:r>
          </a:p>
          <a:p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＜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轴表示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的百分含量</a:t>
            </a:r>
          </a:p>
          <a:p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C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＞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轴表示混合气体的密度</a:t>
            </a:r>
          </a:p>
          <a:p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）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＞</a:t>
            </a:r>
            <a:r>
              <a:rPr lang="en-US" altLang="zh-CN" sz="2800" b="1" i="1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Y</a:t>
            </a:r>
            <a:r>
              <a:rPr lang="zh-CN" altLang="en-US" sz="2800" b="1">
                <a:solidFill>
                  <a:prstClr val="black"/>
                </a:solidFill>
                <a:latin typeface="Times New Roman" pitchFamily="18" charset="0"/>
              </a:rPr>
              <a:t>轴表示混合气体的平均摩尔质量</a:t>
            </a: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928688" y="3717905"/>
          <a:ext cx="678656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位图图像" r:id="rId3" imgW="3734124" imgH="1340952" progId="PBrush">
                  <p:embed/>
                </p:oleObj>
              </mc:Choice>
              <mc:Fallback>
                <p:oleObj name="位图图像" r:id="rId3" imgW="3734124" imgH="134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17905"/>
                        <a:ext cx="6786562" cy="264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429500" y="1285855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AD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4200" y="1071529"/>
            <a:ext cx="7604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3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4414" y="2341329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专题二、平衡移动与转化率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36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29" y="155575"/>
            <a:ext cx="8596313" cy="34163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在一容积固定不变的容器内进行，反应达到平衡后。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以下填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减小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不变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若将反应改为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，容器体积固定不变，且起始时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的物质的量之比为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214563" y="4476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714875" y="26273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429000"/>
            <a:ext cx="900112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①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平衡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的转化率之比是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②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+mn-ea"/>
              <a:cs typeface="Times New Roman" pitchFamily="18" charset="0"/>
            </a:endParaRP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Times New Roman" pitchFamily="18" charset="0"/>
              </a:rPr>
              <a:t>③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若同时同等倍数地增大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的浓度，则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________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填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“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＝</a:t>
            </a:r>
            <a:r>
              <a:rPr lang="zh-CN" altLang="en-US" sz="2400" b="1" kern="0" dirty="0">
                <a:solidFill>
                  <a:srgbClr val="000000"/>
                </a:solidFill>
                <a:latin typeface="宋体"/>
                <a:ea typeface="+mn-ea"/>
                <a:cs typeface="Times New Roman" pitchFamily="18" charset="0"/>
              </a:rPr>
              <a:t>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的转化率同时增大。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313" y="5999185"/>
            <a:ext cx="8286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ts val="4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不变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增大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减小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60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862</Words>
  <Application>Microsoft Office PowerPoint</Application>
  <PresentationFormat>全屏显示(4:3)</PresentationFormat>
  <Paragraphs>105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暗香扑面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2016-10-30T23:58:05Z</dcterms:created>
  <dcterms:modified xsi:type="dcterms:W3CDTF">2016-10-31T00:08:41Z</dcterms:modified>
</cp:coreProperties>
</file>