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59" r:id="rId7"/>
    <p:sldId id="260"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11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2017-3-22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78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60648"/>
            <a:ext cx="8784976" cy="3785652"/>
          </a:xfrm>
          <a:prstGeom prst="rect">
            <a:avLst/>
          </a:prstGeom>
          <a:noFill/>
        </p:spPr>
        <p:txBody>
          <a:bodyPr wrap="square" rtlCol="0">
            <a:spAutoFit/>
          </a:bodyPr>
          <a:lstStyle/>
          <a:p>
            <a:r>
              <a:rPr lang="zh-CN" altLang="en-US" sz="2400" dirty="0" smtClean="0"/>
              <a:t>假如你是李华，某外国文具公司正在征集中学生新型书包的设计方案。请根据下列要点提示给有关负责人</a:t>
            </a:r>
            <a:r>
              <a:rPr lang="en-US" altLang="zh-CN" sz="2400" dirty="0" smtClean="0"/>
              <a:t>Miss Green </a:t>
            </a:r>
            <a:r>
              <a:rPr lang="zh-CN" altLang="en-US" sz="2400" dirty="0" smtClean="0"/>
              <a:t>写一封电子邮件，内容包括：</a:t>
            </a:r>
            <a:endParaRPr lang="en-US" altLang="zh-CN" sz="2400" dirty="0" smtClean="0"/>
          </a:p>
          <a:p>
            <a:endParaRPr lang="en-US" altLang="zh-CN" sz="2400" dirty="0" smtClean="0"/>
          </a:p>
          <a:p>
            <a:pPr marL="342900" indent="-342900">
              <a:buAutoNum type="arabicPeriod"/>
            </a:pPr>
            <a:r>
              <a:rPr lang="zh-CN" altLang="en-US" sz="2400" dirty="0" smtClean="0"/>
              <a:t>写信目的</a:t>
            </a:r>
            <a:endParaRPr lang="en-US" altLang="zh-CN" sz="2400" dirty="0" smtClean="0"/>
          </a:p>
          <a:p>
            <a:pPr marL="342900" indent="-342900">
              <a:buAutoNum type="arabicPeriod"/>
            </a:pPr>
            <a:r>
              <a:rPr lang="zh-CN" altLang="en-US" sz="2400" dirty="0" smtClean="0"/>
              <a:t>描述你理想的书包设计</a:t>
            </a:r>
            <a:endParaRPr lang="en-US" altLang="zh-CN" sz="2400" dirty="0" smtClean="0"/>
          </a:p>
          <a:p>
            <a:pPr marL="342900" indent="-342900">
              <a:buAutoNum type="arabicPeriod"/>
            </a:pPr>
            <a:r>
              <a:rPr lang="zh-CN" altLang="en-US" sz="2400" dirty="0" smtClean="0"/>
              <a:t>希望得到答复</a:t>
            </a:r>
            <a:endParaRPr lang="en-US" altLang="zh-CN" sz="2400" dirty="0" smtClean="0"/>
          </a:p>
          <a:p>
            <a:pPr marL="342900" indent="-342900">
              <a:buAutoNum type="arabicPeriod"/>
            </a:pPr>
            <a:endParaRPr lang="en-US" altLang="zh-CN" sz="2400" dirty="0"/>
          </a:p>
          <a:p>
            <a:r>
              <a:rPr lang="zh-CN" altLang="en-US" sz="2400" dirty="0" smtClean="0"/>
              <a:t>注意：</a:t>
            </a:r>
            <a:r>
              <a:rPr lang="en-US" altLang="zh-CN" sz="2400" dirty="0" smtClean="0"/>
              <a:t>1. </a:t>
            </a:r>
            <a:r>
              <a:rPr lang="zh-CN" altLang="en-US" sz="2400" dirty="0" smtClean="0"/>
              <a:t>词数</a:t>
            </a:r>
            <a:r>
              <a:rPr lang="en-US" altLang="zh-CN" sz="2400" dirty="0" smtClean="0"/>
              <a:t>100</a:t>
            </a:r>
            <a:r>
              <a:rPr lang="zh-CN" altLang="en-US" sz="2400" dirty="0" smtClean="0"/>
              <a:t>左右</a:t>
            </a:r>
            <a:endParaRPr lang="en-US" altLang="zh-CN" sz="2400" dirty="0" smtClean="0"/>
          </a:p>
          <a:p>
            <a:r>
              <a:rPr lang="en-US" altLang="zh-CN" sz="2400" dirty="0"/>
              <a:t> </a:t>
            </a:r>
            <a:r>
              <a:rPr lang="en-US" altLang="zh-CN" sz="2400" dirty="0" smtClean="0"/>
              <a:t>             2. </a:t>
            </a:r>
            <a:r>
              <a:rPr lang="zh-CN" altLang="en-US" sz="2400" dirty="0" smtClean="0"/>
              <a:t>可适当增加细节，以使行为连贯</a:t>
            </a:r>
            <a:endParaRPr lang="zh-CN" altLang="en-US" sz="2400" dirty="0"/>
          </a:p>
        </p:txBody>
      </p:sp>
    </p:spTree>
    <p:extLst>
      <p:ext uri="{BB962C8B-B14F-4D97-AF65-F5344CB8AC3E}">
        <p14:creationId xmlns:p14="http://schemas.microsoft.com/office/powerpoint/2010/main" val="943360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12968" cy="5262979"/>
          </a:xfrm>
          <a:prstGeom prst="rect">
            <a:avLst/>
          </a:prstGeom>
          <a:noFill/>
        </p:spPr>
        <p:txBody>
          <a:bodyPr wrap="square" rtlCol="0">
            <a:spAutoFit/>
          </a:bodyPr>
          <a:lstStyle/>
          <a:p>
            <a:r>
              <a:rPr lang="en-US" altLang="zh-CN" sz="2400" b="1" dirty="0" smtClean="0"/>
              <a:t>Purpose</a:t>
            </a:r>
          </a:p>
          <a:p>
            <a:endParaRPr lang="en-US" altLang="zh-CN" sz="2400" b="1" dirty="0"/>
          </a:p>
          <a:p>
            <a:endParaRPr lang="en-US" altLang="zh-CN" sz="2400" b="1" dirty="0" smtClean="0"/>
          </a:p>
          <a:p>
            <a:endParaRPr lang="en-US" altLang="zh-CN" sz="2400" b="1" dirty="0" smtClean="0"/>
          </a:p>
          <a:p>
            <a:r>
              <a:rPr lang="en-US" altLang="zh-CN" sz="2400" b="1" dirty="0" smtClean="0"/>
              <a:t>Ideal Design</a:t>
            </a:r>
          </a:p>
          <a:p>
            <a:pPr marL="342900" indent="-342900">
              <a:buFont typeface="Arial" panose="020B0604020202020204" pitchFamily="34" charset="0"/>
              <a:buChar char="•"/>
            </a:pPr>
            <a:r>
              <a:rPr lang="en-US" altLang="zh-CN" sz="2400" b="1" dirty="0" smtClean="0"/>
              <a:t>function</a:t>
            </a:r>
          </a:p>
          <a:p>
            <a:pPr marL="342900" indent="-342900">
              <a:buFont typeface="Arial" panose="020B0604020202020204" pitchFamily="34" charset="0"/>
              <a:buChar char="•"/>
            </a:pPr>
            <a:endParaRPr lang="en-US" altLang="zh-CN" sz="2400" b="1" dirty="0" smtClean="0"/>
          </a:p>
          <a:p>
            <a:endParaRPr lang="en-US" altLang="zh-CN" sz="2400" b="1" dirty="0" smtClean="0"/>
          </a:p>
          <a:p>
            <a:pPr marL="342900" indent="-342900">
              <a:buFont typeface="Arial" panose="020B0604020202020204" pitchFamily="34" charset="0"/>
              <a:buChar char="•"/>
            </a:pPr>
            <a:r>
              <a:rPr lang="en-US" altLang="zh-CN" sz="2400" b="1" dirty="0" smtClean="0"/>
              <a:t>materials (duration, being water resistant or light reflective)</a:t>
            </a:r>
            <a:endParaRPr lang="en-US" altLang="zh-CN" sz="2400" b="1" dirty="0" smtClean="0"/>
          </a:p>
          <a:p>
            <a:pPr marL="342900" indent="-342900">
              <a:buFont typeface="Arial" panose="020B0604020202020204" pitchFamily="34" charset="0"/>
              <a:buChar char="•"/>
            </a:pPr>
            <a:endParaRPr lang="en-US" altLang="zh-CN" sz="2400" b="1" dirty="0" smtClean="0"/>
          </a:p>
          <a:p>
            <a:pPr marL="342900" indent="-342900">
              <a:buFont typeface="Arial" panose="020B0604020202020204" pitchFamily="34" charset="0"/>
              <a:buChar char="•"/>
            </a:pPr>
            <a:r>
              <a:rPr lang="en-US" altLang="zh-CN" sz="2400" b="1" dirty="0" smtClean="0"/>
              <a:t>appearance</a:t>
            </a:r>
          </a:p>
          <a:p>
            <a:pPr marL="342900" indent="-342900">
              <a:buFont typeface="Arial" panose="020B0604020202020204" pitchFamily="34" charset="0"/>
              <a:buChar char="•"/>
            </a:pPr>
            <a:endParaRPr lang="en-US" altLang="zh-CN" sz="2400" b="1" dirty="0"/>
          </a:p>
          <a:p>
            <a:r>
              <a:rPr lang="en-US" altLang="zh-CN" sz="2400" b="1" dirty="0" smtClean="0"/>
              <a:t>…</a:t>
            </a:r>
          </a:p>
          <a:p>
            <a:r>
              <a:rPr lang="en-US" altLang="zh-CN" sz="2400" b="1" dirty="0" smtClean="0"/>
              <a:t>Expectation</a:t>
            </a:r>
            <a:endParaRPr lang="en-US" altLang="zh-CN" sz="2400" b="1" dirty="0"/>
          </a:p>
        </p:txBody>
      </p:sp>
      <p:sp>
        <p:nvSpPr>
          <p:cNvPr id="3" name="TextBox 2"/>
          <p:cNvSpPr txBox="1"/>
          <p:nvPr/>
        </p:nvSpPr>
        <p:spPr>
          <a:xfrm>
            <a:off x="251520" y="764704"/>
            <a:ext cx="8712968" cy="830997"/>
          </a:xfrm>
          <a:prstGeom prst="rect">
            <a:avLst/>
          </a:prstGeom>
          <a:noFill/>
        </p:spPr>
        <p:txBody>
          <a:bodyPr wrap="square" rtlCol="0">
            <a:spAutoFit/>
          </a:bodyPr>
          <a:lstStyle/>
          <a:p>
            <a:r>
              <a:rPr lang="en-US" altLang="zh-CN" sz="2400" dirty="0" smtClean="0">
                <a:solidFill>
                  <a:srgbClr val="0070C0"/>
                </a:solidFill>
              </a:rPr>
              <a:t>I am writing to present my view …learning that you are expecting ideas on… </a:t>
            </a:r>
            <a:endParaRPr lang="zh-CN" altLang="en-US" sz="2400" dirty="0">
              <a:solidFill>
                <a:srgbClr val="0070C0"/>
              </a:solidFill>
            </a:endParaRPr>
          </a:p>
        </p:txBody>
      </p:sp>
      <p:sp>
        <p:nvSpPr>
          <p:cNvPr id="4" name="TextBox 3"/>
          <p:cNvSpPr txBox="1"/>
          <p:nvPr/>
        </p:nvSpPr>
        <p:spPr>
          <a:xfrm>
            <a:off x="251520" y="2350041"/>
            <a:ext cx="8712968" cy="769441"/>
          </a:xfrm>
          <a:prstGeom prst="rect">
            <a:avLst/>
          </a:prstGeom>
          <a:noFill/>
        </p:spPr>
        <p:txBody>
          <a:bodyPr wrap="square" rtlCol="0">
            <a:spAutoFit/>
          </a:bodyPr>
          <a:lstStyle/>
          <a:p>
            <a:r>
              <a:rPr lang="en-US" altLang="zh-CN" sz="2200" dirty="0" smtClean="0">
                <a:solidFill>
                  <a:srgbClr val="0070C0"/>
                </a:solidFill>
              </a:rPr>
              <a:t>different from a traditional bag, I believe wheels and an electronic device should be equipped …</a:t>
            </a:r>
            <a:endParaRPr lang="zh-CN" altLang="en-US" sz="2200" dirty="0">
              <a:solidFill>
                <a:srgbClr val="0070C0"/>
              </a:solidFill>
            </a:endParaRPr>
          </a:p>
        </p:txBody>
      </p:sp>
      <p:sp>
        <p:nvSpPr>
          <p:cNvPr id="6" name="TextBox 5"/>
          <p:cNvSpPr txBox="1"/>
          <p:nvPr/>
        </p:nvSpPr>
        <p:spPr>
          <a:xfrm>
            <a:off x="251520" y="3429000"/>
            <a:ext cx="8712968" cy="769441"/>
          </a:xfrm>
          <a:prstGeom prst="rect">
            <a:avLst/>
          </a:prstGeom>
          <a:noFill/>
        </p:spPr>
        <p:txBody>
          <a:bodyPr wrap="square" rtlCol="0">
            <a:spAutoFit/>
          </a:bodyPr>
          <a:lstStyle/>
          <a:p>
            <a:r>
              <a:rPr lang="en-US" altLang="zh-CN" sz="2200" dirty="0" smtClean="0">
                <a:solidFill>
                  <a:srgbClr val="0070C0"/>
                </a:solidFill>
              </a:rPr>
              <a:t>manufactured in new materials rather than cotton, this bag is supposed to last…</a:t>
            </a:r>
            <a:endParaRPr lang="zh-CN" altLang="en-US" sz="2200" dirty="0">
              <a:solidFill>
                <a:srgbClr val="0070C0"/>
              </a:solidFill>
            </a:endParaRPr>
          </a:p>
        </p:txBody>
      </p:sp>
      <p:sp>
        <p:nvSpPr>
          <p:cNvPr id="7" name="TextBox 6"/>
          <p:cNvSpPr txBox="1"/>
          <p:nvPr/>
        </p:nvSpPr>
        <p:spPr>
          <a:xfrm>
            <a:off x="251520" y="4222249"/>
            <a:ext cx="8712968" cy="769441"/>
          </a:xfrm>
          <a:prstGeom prst="rect">
            <a:avLst/>
          </a:prstGeom>
          <a:noFill/>
        </p:spPr>
        <p:txBody>
          <a:bodyPr wrap="square" rtlCol="0">
            <a:spAutoFit/>
          </a:bodyPr>
          <a:lstStyle/>
          <a:p>
            <a:r>
              <a:rPr lang="en-US" altLang="zh-CN" sz="2200" dirty="0" smtClean="0">
                <a:solidFill>
                  <a:srgbClr val="0070C0"/>
                </a:solidFill>
              </a:rPr>
              <a:t>to satisfy the needs of different students, the patterns of the bag can be various, and it will be better if…</a:t>
            </a:r>
            <a:endParaRPr lang="zh-CN" altLang="en-US" sz="2200" dirty="0">
              <a:solidFill>
                <a:srgbClr val="0070C0"/>
              </a:solidFill>
            </a:endParaRPr>
          </a:p>
        </p:txBody>
      </p:sp>
      <p:sp>
        <p:nvSpPr>
          <p:cNvPr id="8" name="TextBox 7"/>
          <p:cNvSpPr txBox="1"/>
          <p:nvPr/>
        </p:nvSpPr>
        <p:spPr>
          <a:xfrm>
            <a:off x="251520" y="5323855"/>
            <a:ext cx="8712968" cy="769441"/>
          </a:xfrm>
          <a:prstGeom prst="rect">
            <a:avLst/>
          </a:prstGeom>
          <a:noFill/>
        </p:spPr>
        <p:txBody>
          <a:bodyPr wrap="square" rtlCol="0">
            <a:spAutoFit/>
          </a:bodyPr>
          <a:lstStyle/>
          <a:p>
            <a:r>
              <a:rPr lang="en-US" altLang="zh-CN" sz="2200" dirty="0" smtClean="0">
                <a:solidFill>
                  <a:srgbClr val="0070C0"/>
                </a:solidFill>
              </a:rPr>
              <a:t>I hope you may be in favor of my ideas on the design and your reply will be highly appreciated.</a:t>
            </a:r>
            <a:endParaRPr lang="zh-CN" altLang="en-US" sz="2200" dirty="0">
              <a:solidFill>
                <a:srgbClr val="0070C0"/>
              </a:solidFill>
            </a:endParaRPr>
          </a:p>
        </p:txBody>
      </p:sp>
    </p:spTree>
    <p:extLst>
      <p:ext uri="{BB962C8B-B14F-4D97-AF65-F5344CB8AC3E}">
        <p14:creationId xmlns:p14="http://schemas.microsoft.com/office/powerpoint/2010/main" val="271407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84976" cy="526297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t>The bag should be of various functions to make it convenient for students.</a:t>
            </a:r>
          </a:p>
          <a:p>
            <a:pPr marL="342900" indent="-342900">
              <a:buFont typeface="Arial" panose="020B0604020202020204" pitchFamily="34" charset="0"/>
              <a:buChar char="•"/>
            </a:pPr>
            <a:r>
              <a:rPr lang="en-US" altLang="zh-CN" sz="2400" dirty="0" smtClean="0"/>
              <a:t>The bag should be light to relieve students of the burden.</a:t>
            </a:r>
          </a:p>
          <a:p>
            <a:pPr marL="342900" indent="-342900">
              <a:buFont typeface="Arial" panose="020B0604020202020204" pitchFamily="34" charset="0"/>
              <a:buChar char="•"/>
            </a:pPr>
            <a:r>
              <a:rPr lang="en-US" altLang="zh-CN" sz="2400" dirty="0" smtClean="0"/>
              <a:t>You can choose some special materials to produce the bag.</a:t>
            </a:r>
          </a:p>
          <a:p>
            <a:r>
              <a:rPr lang="en-US" altLang="zh-CN" sz="2400" dirty="0" smtClean="0">
                <a:solidFill>
                  <a:srgbClr val="FF0000"/>
                </a:solidFill>
              </a:rPr>
              <a:t>the design is not in detail</a:t>
            </a:r>
          </a:p>
          <a:p>
            <a:endParaRPr lang="en-US" altLang="zh-CN" sz="2400" dirty="0" smtClean="0"/>
          </a:p>
          <a:p>
            <a:pPr marL="342900" indent="-342900">
              <a:buFont typeface="Arial" panose="020B0604020202020204" pitchFamily="34" charset="0"/>
              <a:buChar char="•"/>
            </a:pPr>
            <a:r>
              <a:rPr lang="en-US" altLang="zh-CN" sz="2400" dirty="0" smtClean="0"/>
              <a:t>We will be pleased if it is light but has a large space.</a:t>
            </a:r>
          </a:p>
          <a:p>
            <a:pPr marL="342900" indent="-342900">
              <a:buFont typeface="Arial" panose="020B0604020202020204" pitchFamily="34" charset="0"/>
              <a:buChar char="•"/>
            </a:pPr>
            <a:r>
              <a:rPr lang="en-US" altLang="zh-CN" sz="2400" dirty="0" smtClean="0"/>
              <a:t>Most of the teenagers prefer a schoolbag which has a beautiful appearance.</a:t>
            </a:r>
          </a:p>
          <a:p>
            <a:r>
              <a:rPr lang="en-US" altLang="zh-CN" sz="2400" dirty="0">
                <a:solidFill>
                  <a:srgbClr val="FF0000"/>
                </a:solidFill>
              </a:rPr>
              <a:t>t</a:t>
            </a:r>
            <a:r>
              <a:rPr lang="en-US" altLang="zh-CN" sz="2400" dirty="0" smtClean="0">
                <a:solidFill>
                  <a:srgbClr val="FF0000"/>
                </a:solidFill>
              </a:rPr>
              <a:t>he way of expression </a:t>
            </a:r>
          </a:p>
          <a:p>
            <a:endParaRPr lang="en-US" altLang="zh-CN" sz="2400" dirty="0">
              <a:solidFill>
                <a:srgbClr val="FF0000"/>
              </a:solidFill>
            </a:endParaRPr>
          </a:p>
          <a:p>
            <a:pPr marL="342900" indent="-342900">
              <a:buFont typeface="Arial" panose="020B0604020202020204" pitchFamily="34" charset="0"/>
              <a:buChar char="•"/>
            </a:pPr>
            <a:r>
              <a:rPr lang="en-US" altLang="zh-CN" sz="2400" dirty="0" smtClean="0"/>
              <a:t>It is well know that the school bag is important for students since they have to carry a lot of books so…</a:t>
            </a:r>
          </a:p>
          <a:p>
            <a:r>
              <a:rPr lang="en-US" altLang="zh-CN" sz="2400" dirty="0">
                <a:solidFill>
                  <a:srgbClr val="FF0000"/>
                </a:solidFill>
              </a:rPr>
              <a:t>the focus of the topic</a:t>
            </a:r>
          </a:p>
        </p:txBody>
      </p:sp>
    </p:spTree>
    <p:extLst>
      <p:ext uri="{BB962C8B-B14F-4D97-AF65-F5344CB8AC3E}">
        <p14:creationId xmlns:p14="http://schemas.microsoft.com/office/powerpoint/2010/main" val="34319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84976" cy="6001643"/>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solidFill>
                  <a:prstClr val="black"/>
                </a:solidFill>
              </a:rPr>
              <a:t>Nowadays, students always have their schoolbags heavy.</a:t>
            </a:r>
          </a:p>
          <a:p>
            <a:pPr marL="342900" indent="-342900">
              <a:buFont typeface="Arial" panose="020B0604020202020204" pitchFamily="34" charset="0"/>
              <a:buChar char="•"/>
            </a:pPr>
            <a:endParaRPr lang="en-US" altLang="zh-CN" sz="2400" dirty="0">
              <a:solidFill>
                <a:prstClr val="black"/>
              </a:solidFill>
            </a:endParaRPr>
          </a:p>
          <a:p>
            <a:pPr marL="342900" indent="-342900">
              <a:buFont typeface="Arial" panose="020B0604020202020204" pitchFamily="34" charset="0"/>
              <a:buChar char="•"/>
            </a:pPr>
            <a:r>
              <a:rPr lang="en-US" altLang="zh-CN" sz="2400" dirty="0" smtClean="0">
                <a:solidFill>
                  <a:prstClr val="black"/>
                </a:solidFill>
              </a:rPr>
              <a:t>In order to let it hold more books,…</a:t>
            </a:r>
          </a:p>
          <a:p>
            <a:pPr marL="342900" indent="-342900">
              <a:buFont typeface="Arial" panose="020B0604020202020204" pitchFamily="34" charset="0"/>
              <a:buChar char="•"/>
            </a:pPr>
            <a:endParaRPr lang="en-US" altLang="zh-CN" sz="2400" dirty="0">
              <a:solidFill>
                <a:prstClr val="black"/>
              </a:solidFill>
            </a:endParaRPr>
          </a:p>
          <a:p>
            <a:pPr marL="342900" indent="-342900">
              <a:buFont typeface="Arial" panose="020B0604020202020204" pitchFamily="34" charset="0"/>
              <a:buChar char="•"/>
            </a:pPr>
            <a:r>
              <a:rPr lang="en-US" altLang="zh-CN" sz="2400" dirty="0" smtClean="0">
                <a:solidFill>
                  <a:prstClr val="black"/>
                </a:solidFill>
              </a:rPr>
              <a:t>In order to be suitable for the use of students, …</a:t>
            </a:r>
          </a:p>
          <a:p>
            <a:pPr marL="342900" indent="-342900">
              <a:buFont typeface="Arial" panose="020B0604020202020204" pitchFamily="34" charset="0"/>
              <a:buChar char="•"/>
            </a:pPr>
            <a:endParaRPr lang="en-US" altLang="zh-CN" sz="2400" dirty="0" smtClean="0">
              <a:solidFill>
                <a:prstClr val="black"/>
              </a:solidFill>
            </a:endParaRPr>
          </a:p>
          <a:p>
            <a:pPr marL="342900" indent="-342900">
              <a:buFont typeface="Arial" panose="020B0604020202020204" pitchFamily="34" charset="0"/>
              <a:buChar char="•"/>
            </a:pPr>
            <a:r>
              <a:rPr lang="en-US" altLang="zh-CN" sz="2400" dirty="0" smtClean="0">
                <a:solidFill>
                  <a:prstClr val="black"/>
                </a:solidFill>
              </a:rPr>
              <a:t>This new bag should be added more pockets and it touches better.</a:t>
            </a:r>
          </a:p>
          <a:p>
            <a:pPr marL="342900" indent="-342900">
              <a:buFont typeface="Arial" panose="020B0604020202020204" pitchFamily="34" charset="0"/>
              <a:buChar char="•"/>
            </a:pPr>
            <a:endParaRPr lang="en-US" altLang="zh-CN" sz="2400" dirty="0">
              <a:solidFill>
                <a:prstClr val="black"/>
              </a:solidFill>
            </a:endParaRPr>
          </a:p>
          <a:p>
            <a:pPr marL="342900" indent="-342900">
              <a:buFont typeface="Arial" panose="020B0604020202020204" pitchFamily="34" charset="0"/>
              <a:buChar char="•"/>
            </a:pPr>
            <a:r>
              <a:rPr lang="en-US" altLang="zh-CN" sz="2400" dirty="0" smtClean="0">
                <a:solidFill>
                  <a:prstClr val="black"/>
                </a:solidFill>
              </a:rPr>
              <a:t>A wonderful school bag should be designed to convenient students’ everyday life.</a:t>
            </a:r>
          </a:p>
          <a:p>
            <a:pPr marL="342900" indent="-342900">
              <a:buFont typeface="Arial" panose="020B0604020202020204" pitchFamily="34" charset="0"/>
              <a:buChar char="•"/>
            </a:pPr>
            <a:endParaRPr lang="en-US" altLang="zh-CN" sz="2400" dirty="0">
              <a:solidFill>
                <a:prstClr val="black"/>
              </a:solidFill>
            </a:endParaRPr>
          </a:p>
          <a:p>
            <a:pPr marL="342900" indent="-342900">
              <a:buFont typeface="Arial" panose="020B0604020202020204" pitchFamily="34" charset="0"/>
              <a:buChar char="•"/>
            </a:pPr>
            <a:r>
              <a:rPr lang="en-US" altLang="zh-CN" sz="2400" dirty="0" smtClean="0">
                <a:solidFill>
                  <a:prstClr val="black"/>
                </a:solidFill>
              </a:rPr>
              <a:t>As a schoolbag, the main function is to hold enough books.</a:t>
            </a:r>
          </a:p>
          <a:p>
            <a:pPr marL="342900" indent="-342900">
              <a:buFont typeface="Arial" panose="020B0604020202020204" pitchFamily="34" charset="0"/>
              <a:buChar char="•"/>
            </a:pPr>
            <a:endParaRPr lang="en-US" altLang="zh-CN" sz="2400" dirty="0">
              <a:solidFill>
                <a:prstClr val="black"/>
              </a:solidFill>
            </a:endParaRPr>
          </a:p>
          <a:p>
            <a:pPr marL="342900" indent="-342900">
              <a:buFont typeface="Arial" panose="020B0604020202020204" pitchFamily="34" charset="0"/>
              <a:buChar char="•"/>
            </a:pPr>
            <a:r>
              <a:rPr lang="en-US" altLang="zh-CN" sz="2400" dirty="0" smtClean="0">
                <a:solidFill>
                  <a:prstClr val="black"/>
                </a:solidFill>
              </a:rPr>
              <a:t>To avoid all the books and tools in a mess,…</a:t>
            </a:r>
          </a:p>
          <a:p>
            <a:pPr marL="342900" indent="-342900">
              <a:buFont typeface="Arial" panose="020B0604020202020204" pitchFamily="34" charset="0"/>
              <a:buChar char="•"/>
            </a:pPr>
            <a:endParaRPr lang="en-US" altLang="zh-CN" sz="2400" dirty="0">
              <a:solidFill>
                <a:prstClr val="black"/>
              </a:solidFill>
            </a:endParaRPr>
          </a:p>
          <a:p>
            <a:pPr marL="342900" indent="-342900">
              <a:buFont typeface="Arial" panose="020B0604020202020204" pitchFamily="34" charset="0"/>
              <a:buChar char="•"/>
            </a:pPr>
            <a:r>
              <a:rPr lang="en-US" altLang="zh-CN" sz="2400" dirty="0" smtClean="0">
                <a:solidFill>
                  <a:prstClr val="black"/>
                </a:solidFill>
              </a:rPr>
              <a:t>It can also decrease the possibility of missing things.</a:t>
            </a:r>
            <a:endParaRPr lang="en-US" altLang="zh-CN" sz="2400" dirty="0">
              <a:solidFill>
                <a:prstClr val="black"/>
              </a:solidFill>
            </a:endParaRPr>
          </a:p>
        </p:txBody>
      </p:sp>
      <p:sp>
        <p:nvSpPr>
          <p:cNvPr id="3" name="TextBox 2"/>
          <p:cNvSpPr txBox="1"/>
          <p:nvPr/>
        </p:nvSpPr>
        <p:spPr>
          <a:xfrm>
            <a:off x="539552" y="620688"/>
            <a:ext cx="8496944" cy="461665"/>
          </a:xfrm>
          <a:prstGeom prst="rect">
            <a:avLst/>
          </a:prstGeom>
          <a:noFill/>
        </p:spPr>
        <p:txBody>
          <a:bodyPr wrap="square" rtlCol="0">
            <a:spAutoFit/>
          </a:bodyPr>
          <a:lstStyle/>
          <a:p>
            <a:r>
              <a:rPr lang="en-US" altLang="zh-CN" sz="2400" dirty="0" smtClean="0">
                <a:solidFill>
                  <a:srgbClr val="0070C0"/>
                </a:solidFill>
              </a:rPr>
              <a:t>It’s normal to see students with heavy schoolbags.</a:t>
            </a:r>
            <a:endParaRPr lang="zh-CN" altLang="en-US" sz="2400" dirty="0">
              <a:solidFill>
                <a:srgbClr val="0070C0"/>
              </a:solidFill>
            </a:endParaRPr>
          </a:p>
        </p:txBody>
      </p:sp>
      <p:sp>
        <p:nvSpPr>
          <p:cNvPr id="4" name="TextBox 3"/>
          <p:cNvSpPr txBox="1"/>
          <p:nvPr/>
        </p:nvSpPr>
        <p:spPr>
          <a:xfrm>
            <a:off x="539552" y="1340768"/>
            <a:ext cx="8496944" cy="461665"/>
          </a:xfrm>
          <a:prstGeom prst="rect">
            <a:avLst/>
          </a:prstGeom>
          <a:noFill/>
        </p:spPr>
        <p:txBody>
          <a:bodyPr wrap="square" rtlCol="0">
            <a:spAutoFit/>
          </a:bodyPr>
          <a:lstStyle/>
          <a:p>
            <a:r>
              <a:rPr lang="en-US" altLang="zh-CN" sz="2400" dirty="0" smtClean="0">
                <a:solidFill>
                  <a:srgbClr val="0070C0"/>
                </a:solidFill>
              </a:rPr>
              <a:t>To increase the capacity of it,…</a:t>
            </a:r>
            <a:endParaRPr lang="zh-CN" altLang="en-US" sz="2400" dirty="0">
              <a:solidFill>
                <a:srgbClr val="0070C0"/>
              </a:solidFill>
            </a:endParaRPr>
          </a:p>
        </p:txBody>
      </p:sp>
      <p:sp>
        <p:nvSpPr>
          <p:cNvPr id="5" name="TextBox 4"/>
          <p:cNvSpPr txBox="1"/>
          <p:nvPr/>
        </p:nvSpPr>
        <p:spPr>
          <a:xfrm>
            <a:off x="539552" y="2103239"/>
            <a:ext cx="8496944" cy="461665"/>
          </a:xfrm>
          <a:prstGeom prst="rect">
            <a:avLst/>
          </a:prstGeom>
          <a:noFill/>
        </p:spPr>
        <p:txBody>
          <a:bodyPr wrap="square" rtlCol="0">
            <a:spAutoFit/>
          </a:bodyPr>
          <a:lstStyle/>
          <a:p>
            <a:r>
              <a:rPr lang="en-US" altLang="zh-CN" sz="2400" dirty="0" smtClean="0">
                <a:solidFill>
                  <a:srgbClr val="0070C0"/>
                </a:solidFill>
              </a:rPr>
              <a:t>To make it convenient for the students, …</a:t>
            </a:r>
            <a:endParaRPr lang="zh-CN" altLang="en-US" sz="2400" dirty="0">
              <a:solidFill>
                <a:srgbClr val="0070C0"/>
              </a:solidFill>
            </a:endParaRPr>
          </a:p>
        </p:txBody>
      </p:sp>
      <p:sp>
        <p:nvSpPr>
          <p:cNvPr id="6" name="TextBox 5"/>
          <p:cNvSpPr txBox="1"/>
          <p:nvPr/>
        </p:nvSpPr>
        <p:spPr>
          <a:xfrm>
            <a:off x="539552" y="2823319"/>
            <a:ext cx="8496944" cy="461665"/>
          </a:xfrm>
          <a:prstGeom prst="rect">
            <a:avLst/>
          </a:prstGeom>
          <a:noFill/>
        </p:spPr>
        <p:txBody>
          <a:bodyPr wrap="square" rtlCol="0">
            <a:spAutoFit/>
          </a:bodyPr>
          <a:lstStyle/>
          <a:p>
            <a:r>
              <a:rPr lang="en-US" altLang="zh-CN" sz="2400" dirty="0" smtClean="0">
                <a:solidFill>
                  <a:srgbClr val="0070C0"/>
                </a:solidFill>
              </a:rPr>
              <a:t>More pockets should be designed with material that feels better.</a:t>
            </a:r>
            <a:endParaRPr lang="zh-CN" altLang="en-US" sz="2400" dirty="0">
              <a:solidFill>
                <a:srgbClr val="0070C0"/>
              </a:solidFill>
            </a:endParaRPr>
          </a:p>
        </p:txBody>
      </p:sp>
      <p:sp>
        <p:nvSpPr>
          <p:cNvPr id="7" name="TextBox 6"/>
          <p:cNvSpPr txBox="1"/>
          <p:nvPr/>
        </p:nvSpPr>
        <p:spPr>
          <a:xfrm>
            <a:off x="539552" y="3903439"/>
            <a:ext cx="8496944" cy="461665"/>
          </a:xfrm>
          <a:prstGeom prst="rect">
            <a:avLst/>
          </a:prstGeom>
          <a:noFill/>
        </p:spPr>
        <p:txBody>
          <a:bodyPr wrap="square" rtlCol="0">
            <a:spAutoFit/>
          </a:bodyPr>
          <a:lstStyle/>
          <a:p>
            <a:r>
              <a:rPr lang="en-US" altLang="zh-CN" sz="2400" dirty="0" smtClean="0">
                <a:solidFill>
                  <a:srgbClr val="0070C0"/>
                </a:solidFill>
              </a:rPr>
              <a:t>…be designed for the convenience of the students.</a:t>
            </a:r>
            <a:endParaRPr lang="zh-CN" altLang="en-US" sz="2400" dirty="0">
              <a:solidFill>
                <a:srgbClr val="0070C0"/>
              </a:solidFill>
            </a:endParaRPr>
          </a:p>
        </p:txBody>
      </p:sp>
      <p:sp>
        <p:nvSpPr>
          <p:cNvPr id="8" name="TextBox 7"/>
          <p:cNvSpPr txBox="1"/>
          <p:nvPr/>
        </p:nvSpPr>
        <p:spPr>
          <a:xfrm>
            <a:off x="539552" y="4623519"/>
            <a:ext cx="8496944" cy="461665"/>
          </a:xfrm>
          <a:prstGeom prst="rect">
            <a:avLst/>
          </a:prstGeom>
          <a:noFill/>
        </p:spPr>
        <p:txBody>
          <a:bodyPr wrap="square" rtlCol="0">
            <a:spAutoFit/>
          </a:bodyPr>
          <a:lstStyle/>
          <a:p>
            <a:r>
              <a:rPr lang="en-US" altLang="zh-CN" sz="2400" dirty="0" smtClean="0">
                <a:solidFill>
                  <a:srgbClr val="0070C0"/>
                </a:solidFill>
              </a:rPr>
              <a:t>Whether it is possible to hold enough books is important while…</a:t>
            </a:r>
            <a:endParaRPr lang="zh-CN" altLang="en-US" sz="2400" dirty="0">
              <a:solidFill>
                <a:srgbClr val="0070C0"/>
              </a:solidFill>
            </a:endParaRPr>
          </a:p>
        </p:txBody>
      </p:sp>
      <p:sp>
        <p:nvSpPr>
          <p:cNvPr id="9" name="TextBox 8"/>
          <p:cNvSpPr txBox="1"/>
          <p:nvPr/>
        </p:nvSpPr>
        <p:spPr>
          <a:xfrm>
            <a:off x="539552" y="5373216"/>
            <a:ext cx="8496944" cy="461665"/>
          </a:xfrm>
          <a:prstGeom prst="rect">
            <a:avLst/>
          </a:prstGeom>
          <a:noFill/>
        </p:spPr>
        <p:txBody>
          <a:bodyPr wrap="square" rtlCol="0">
            <a:spAutoFit/>
          </a:bodyPr>
          <a:lstStyle/>
          <a:p>
            <a:r>
              <a:rPr lang="en-US" altLang="zh-CN" sz="2400" dirty="0" smtClean="0">
                <a:solidFill>
                  <a:srgbClr val="0070C0"/>
                </a:solidFill>
              </a:rPr>
              <a:t>To make sure the books and the stationary are separated,…</a:t>
            </a:r>
            <a:endParaRPr lang="zh-CN" altLang="en-US" sz="2400" dirty="0">
              <a:solidFill>
                <a:srgbClr val="0070C0"/>
              </a:solidFill>
            </a:endParaRPr>
          </a:p>
        </p:txBody>
      </p:sp>
      <p:sp>
        <p:nvSpPr>
          <p:cNvPr id="10" name="TextBox 9"/>
          <p:cNvSpPr txBox="1"/>
          <p:nvPr/>
        </p:nvSpPr>
        <p:spPr>
          <a:xfrm>
            <a:off x="539552" y="6021288"/>
            <a:ext cx="8496944" cy="461665"/>
          </a:xfrm>
          <a:prstGeom prst="rect">
            <a:avLst/>
          </a:prstGeom>
          <a:noFill/>
        </p:spPr>
        <p:txBody>
          <a:bodyPr wrap="square" rtlCol="0">
            <a:spAutoFit/>
          </a:bodyPr>
          <a:lstStyle/>
          <a:p>
            <a:r>
              <a:rPr lang="en-US" altLang="zh-CN" sz="2400" dirty="0" smtClean="0">
                <a:solidFill>
                  <a:srgbClr val="0070C0"/>
                </a:solidFill>
              </a:rPr>
              <a:t>Items in the bag are less likely to get lost.</a:t>
            </a:r>
            <a:endParaRPr lang="zh-CN" altLang="en-US" sz="2400" dirty="0">
              <a:solidFill>
                <a:srgbClr val="0070C0"/>
              </a:solidFill>
            </a:endParaRPr>
          </a:p>
        </p:txBody>
      </p:sp>
    </p:spTree>
    <p:extLst>
      <p:ext uri="{BB962C8B-B14F-4D97-AF65-F5344CB8AC3E}">
        <p14:creationId xmlns:p14="http://schemas.microsoft.com/office/powerpoint/2010/main" val="364389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260648"/>
            <a:ext cx="8784976" cy="5262979"/>
          </a:xfrm>
          <a:prstGeom prst="rect">
            <a:avLst/>
          </a:prstGeom>
        </p:spPr>
        <p:txBody>
          <a:bodyPr wrap="square">
            <a:spAutoFit/>
          </a:bodyPr>
          <a:lstStyle/>
          <a:p>
            <a:r>
              <a:rPr lang="en-US" altLang="zh-CN" sz="2400" dirty="0" smtClean="0"/>
              <a:t>     I </a:t>
            </a:r>
            <a:r>
              <a:rPr lang="en-US" altLang="zh-CN" sz="2400" dirty="0"/>
              <a:t>am writing to </a:t>
            </a:r>
            <a:r>
              <a:rPr lang="en-US" altLang="zh-CN" sz="2400" dirty="0" smtClean="0"/>
              <a:t>pleasantly present </a:t>
            </a:r>
            <a:r>
              <a:rPr lang="en-US" altLang="zh-CN" sz="2400" dirty="0"/>
              <a:t>my </a:t>
            </a:r>
            <a:r>
              <a:rPr lang="en-US" altLang="zh-CN" sz="2400" dirty="0" smtClean="0"/>
              <a:t>view in this letter learning </a:t>
            </a:r>
            <a:r>
              <a:rPr lang="en-US" altLang="zh-CN" sz="2400" dirty="0"/>
              <a:t>that you are expecting ideas </a:t>
            </a:r>
            <a:r>
              <a:rPr lang="en-US" altLang="zh-CN" sz="2400" dirty="0" smtClean="0"/>
              <a:t>on the design of the new schoolbag for middle school students.</a:t>
            </a:r>
          </a:p>
          <a:p>
            <a:r>
              <a:rPr lang="en-US" altLang="zh-CN" sz="2400" dirty="0"/>
              <a:t> </a:t>
            </a:r>
            <a:r>
              <a:rPr lang="en-US" altLang="zh-CN" sz="2400" dirty="0" smtClean="0"/>
              <a:t>    For a new schoolbag, I believe, different from the traditional one, wheels </a:t>
            </a:r>
            <a:r>
              <a:rPr lang="en-US" altLang="zh-CN" sz="2400" dirty="0" smtClean="0"/>
              <a:t>can </a:t>
            </a:r>
            <a:r>
              <a:rPr lang="en-US" altLang="zh-CN" sz="2400" dirty="0" smtClean="0"/>
              <a:t>be equipped so that it will be convenient for students to carry it for a long distance since it is always heavy nowadays. In the meanwhile, with an electronic device attached to the schoolbag, students will be reminded of the important events or be helped out while in trouble. Additionally, to satisfy the needs of different students, the pattern of the students can be various, and it would be even better if a button is set to enable the change of the outlook of the schoolbag.</a:t>
            </a:r>
          </a:p>
          <a:p>
            <a:r>
              <a:rPr lang="en-US" altLang="zh-CN" sz="2400" dirty="0"/>
              <a:t> </a:t>
            </a:r>
            <a:r>
              <a:rPr lang="en-US" altLang="zh-CN" sz="2400" dirty="0" smtClean="0"/>
              <a:t>    Hopefully, my ideas will be considered as beneficial and realized and your reply to me will be highly appreciated.</a:t>
            </a:r>
            <a:endParaRPr lang="en-US" altLang="zh-CN" sz="2400" dirty="0"/>
          </a:p>
        </p:txBody>
      </p:sp>
    </p:spTree>
    <p:extLst>
      <p:ext uri="{BB962C8B-B14F-4D97-AF65-F5344CB8AC3E}">
        <p14:creationId xmlns:p14="http://schemas.microsoft.com/office/powerpoint/2010/main" val="1382580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6336704" cy="5632311"/>
          </a:xfrm>
          <a:prstGeom prst="rect">
            <a:avLst/>
          </a:prstGeom>
          <a:noFill/>
        </p:spPr>
        <p:txBody>
          <a:bodyPr wrap="square" rtlCol="0">
            <a:spAutoFit/>
          </a:bodyPr>
          <a:lstStyle/>
          <a:p>
            <a:pPr marL="342900" indent="-342900">
              <a:buAutoNum type="arabicPeriod"/>
            </a:pPr>
            <a:r>
              <a:rPr lang="en-US" altLang="zh-CN" sz="2400" dirty="0" smtClean="0"/>
              <a:t>be known as</a:t>
            </a:r>
          </a:p>
          <a:p>
            <a:pPr marL="342900" indent="-342900">
              <a:buAutoNum type="arabicPeriod"/>
            </a:pPr>
            <a:r>
              <a:rPr lang="en-US" altLang="zh-CN" sz="2400" dirty="0" smtClean="0"/>
              <a:t>be considered/regarded as</a:t>
            </a:r>
          </a:p>
          <a:p>
            <a:pPr marL="342900" indent="-342900">
              <a:buAutoNum type="arabicPeriod"/>
            </a:pPr>
            <a:r>
              <a:rPr lang="en-US" altLang="zh-CN" sz="2400" dirty="0" smtClean="0">
                <a:solidFill>
                  <a:srgbClr val="FF0000"/>
                </a:solidFill>
              </a:rPr>
              <a:t>originate from/ stem from/ be rooted in</a:t>
            </a:r>
          </a:p>
          <a:p>
            <a:pPr marL="342900" indent="-342900">
              <a:buAutoNum type="arabicPeriod"/>
            </a:pPr>
            <a:r>
              <a:rPr lang="en-US" altLang="zh-CN" sz="2400" dirty="0" smtClean="0"/>
              <a:t>develop/evolve from</a:t>
            </a:r>
          </a:p>
          <a:p>
            <a:pPr marL="342900" indent="-342900">
              <a:buAutoNum type="arabicPeriod"/>
            </a:pPr>
            <a:r>
              <a:rPr lang="en-US" altLang="zh-CN" sz="2400" dirty="0" smtClean="0"/>
              <a:t>come into being/existence</a:t>
            </a:r>
          </a:p>
          <a:p>
            <a:pPr marL="342900" indent="-342900">
              <a:buAutoNum type="arabicPeriod"/>
            </a:pPr>
            <a:r>
              <a:rPr lang="en-US" altLang="zh-CN" sz="2400" dirty="0" smtClean="0"/>
              <a:t>be beneficial to/ benefit… a lot</a:t>
            </a:r>
          </a:p>
          <a:p>
            <a:pPr marL="342900" indent="-342900">
              <a:buAutoNum type="arabicPeriod"/>
            </a:pPr>
            <a:r>
              <a:rPr lang="en-US" altLang="zh-CN" sz="2400" dirty="0" smtClean="0"/>
              <a:t>inhabit</a:t>
            </a:r>
          </a:p>
          <a:p>
            <a:pPr marL="342900" indent="-342900">
              <a:buAutoNum type="arabicPeriod"/>
            </a:pPr>
            <a:r>
              <a:rPr lang="en-US" altLang="zh-CN" sz="2400" dirty="0" smtClean="0"/>
              <a:t>originally</a:t>
            </a:r>
          </a:p>
          <a:p>
            <a:pPr marL="342900" indent="-342900">
              <a:buAutoNum type="arabicPeriod"/>
            </a:pPr>
            <a:r>
              <a:rPr lang="en-US" altLang="zh-CN" sz="2400" dirty="0" smtClean="0"/>
              <a:t>be familiar/acquainted</a:t>
            </a:r>
            <a:r>
              <a:rPr lang="en-US" altLang="zh-CN" sz="2400" dirty="0" smtClean="0">
                <a:solidFill>
                  <a:srgbClr val="FF0000"/>
                </a:solidFill>
              </a:rPr>
              <a:t> to </a:t>
            </a:r>
            <a:r>
              <a:rPr lang="en-US" altLang="zh-CN" sz="2400" dirty="0" smtClean="0"/>
              <a:t>people</a:t>
            </a:r>
          </a:p>
          <a:p>
            <a:pPr marL="342900" indent="-342900">
              <a:buAutoNum type="arabicPeriod"/>
            </a:pPr>
            <a:r>
              <a:rPr lang="en-US" altLang="zh-CN" sz="2400" dirty="0" smtClean="0"/>
              <a:t>be made/produced/manufactured in</a:t>
            </a:r>
          </a:p>
          <a:p>
            <a:pPr marL="342900" indent="-342900">
              <a:buAutoNum type="arabicPeriod"/>
            </a:pPr>
            <a:r>
              <a:rPr lang="en-US" altLang="zh-CN" sz="2400" dirty="0" smtClean="0"/>
              <a:t>do harm to</a:t>
            </a:r>
          </a:p>
          <a:p>
            <a:pPr marL="342900" indent="-342900">
              <a:buAutoNum type="arabicPeriod"/>
            </a:pPr>
            <a:r>
              <a:rPr lang="en-US" altLang="zh-CN" sz="2400" dirty="0" smtClean="0"/>
              <a:t>be convenient for sb. to do</a:t>
            </a:r>
          </a:p>
          <a:p>
            <a:pPr marL="342900" indent="-342900">
              <a:buAutoNum type="arabicPeriod"/>
            </a:pPr>
            <a:r>
              <a:rPr lang="en-US" altLang="zh-CN" sz="2400" dirty="0" smtClean="0"/>
              <a:t>with a large/small size</a:t>
            </a:r>
          </a:p>
          <a:p>
            <a:pPr marL="342900" indent="-342900">
              <a:buAutoNum type="arabicPeriod"/>
            </a:pPr>
            <a:r>
              <a:rPr lang="en-US" altLang="zh-CN" sz="2400" dirty="0" smtClean="0">
                <a:solidFill>
                  <a:srgbClr val="FF0000"/>
                </a:solidFill>
              </a:rPr>
              <a:t>consist of/be composed of/ be made up of</a:t>
            </a:r>
          </a:p>
          <a:p>
            <a:pPr marL="342900" indent="-342900">
              <a:buAutoNum type="arabicPeriod"/>
            </a:pPr>
            <a:r>
              <a:rPr lang="en-US" altLang="zh-CN" sz="2400" dirty="0" smtClean="0"/>
              <a:t>be made of/from</a:t>
            </a:r>
          </a:p>
        </p:txBody>
      </p:sp>
    </p:spTree>
    <p:extLst>
      <p:ext uri="{BB962C8B-B14F-4D97-AF65-F5344CB8AC3E}">
        <p14:creationId xmlns:p14="http://schemas.microsoft.com/office/powerpoint/2010/main" val="195207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676</Words>
  <Application>Microsoft Office PowerPoint</Application>
  <PresentationFormat>全屏显示(4:3)</PresentationFormat>
  <Paragraphs>79</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17</cp:revision>
  <dcterms:created xsi:type="dcterms:W3CDTF">2017-03-20T23:38:38Z</dcterms:created>
  <dcterms:modified xsi:type="dcterms:W3CDTF">2017-03-22T13:14:41Z</dcterms:modified>
</cp:coreProperties>
</file>