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2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2017-5-15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2017-5-15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2017-5-15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2017-5-15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2017-5-15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2017-5-15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2017-5-15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023529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504" y="188640"/>
            <a:ext cx="8856984" cy="3416320"/>
          </a:xfrm>
          <a:prstGeom prst="rect">
            <a:avLst/>
          </a:prstGeom>
          <a:noFill/>
        </p:spPr>
        <p:txBody>
          <a:bodyPr wrap="square" rtlCol="0">
            <a:spAutoFit/>
          </a:bodyPr>
          <a:lstStyle/>
          <a:p>
            <a:r>
              <a:rPr lang="zh-CN" altLang="en-US" sz="2400" b="1" dirty="0" smtClean="0"/>
              <a:t>每年高考后，高考状元被“炒热”。他们被各种采访和社会活动所包围，甚至可以得到大笔奖金。请写一篇短文对这种现象进行分析。要点如下：</a:t>
            </a:r>
            <a:endParaRPr lang="en-US" altLang="zh-CN" sz="2400" b="1" dirty="0" smtClean="0"/>
          </a:p>
          <a:p>
            <a:endParaRPr lang="en-US" altLang="zh-CN" sz="2400" b="1" dirty="0" smtClean="0"/>
          </a:p>
          <a:p>
            <a:pPr marL="342900" indent="-342900">
              <a:buAutoNum type="arabicPeriod"/>
            </a:pPr>
            <a:r>
              <a:rPr lang="zh-CN" altLang="en-US" sz="2400" b="1" dirty="0" smtClean="0"/>
              <a:t>存在的现在</a:t>
            </a:r>
            <a:endParaRPr lang="en-US" altLang="zh-CN" sz="2400" b="1" dirty="0" smtClean="0"/>
          </a:p>
          <a:p>
            <a:pPr marL="342900" indent="-342900">
              <a:buAutoNum type="arabicPeriod"/>
            </a:pPr>
            <a:r>
              <a:rPr lang="zh-CN" altLang="en-US" sz="2400" b="1" dirty="0" smtClean="0"/>
              <a:t>引起此现象的原因</a:t>
            </a:r>
            <a:endParaRPr lang="en-US" altLang="zh-CN" sz="2400" b="1" dirty="0" smtClean="0"/>
          </a:p>
          <a:p>
            <a:pPr marL="342900" indent="-342900">
              <a:buAutoNum type="arabicPeriod"/>
            </a:pPr>
            <a:r>
              <a:rPr lang="zh-CN" altLang="en-US" sz="2400" b="1" dirty="0" smtClean="0"/>
              <a:t>你的建议</a:t>
            </a:r>
            <a:endParaRPr lang="en-US" altLang="zh-CN" sz="2400" b="1" dirty="0" smtClean="0"/>
          </a:p>
          <a:p>
            <a:pPr marL="342900" indent="-342900">
              <a:buAutoNum type="arabicPeriod"/>
            </a:pPr>
            <a:endParaRPr lang="en-US" altLang="zh-CN" sz="2400" b="1" dirty="0"/>
          </a:p>
          <a:p>
            <a:r>
              <a:rPr lang="zh-CN" altLang="en-US" sz="2400" b="1" dirty="0" smtClean="0"/>
              <a:t>状元：</a:t>
            </a:r>
            <a:r>
              <a:rPr lang="en-US" altLang="zh-CN" sz="2400" b="1" dirty="0" smtClean="0"/>
              <a:t>the top scorer</a:t>
            </a:r>
            <a:endParaRPr lang="zh-CN" altLang="en-US" sz="2400" b="1" dirty="0"/>
          </a:p>
        </p:txBody>
      </p:sp>
    </p:spTree>
    <p:extLst>
      <p:ext uri="{BB962C8B-B14F-4D97-AF65-F5344CB8AC3E}">
        <p14:creationId xmlns:p14="http://schemas.microsoft.com/office/powerpoint/2010/main" val="4187543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88640"/>
            <a:ext cx="8784976" cy="4154984"/>
          </a:xfrm>
          <a:prstGeom prst="rect">
            <a:avLst/>
          </a:prstGeom>
          <a:noFill/>
        </p:spPr>
        <p:txBody>
          <a:bodyPr wrap="square" rtlCol="0">
            <a:spAutoFit/>
          </a:bodyPr>
          <a:lstStyle/>
          <a:p>
            <a:pPr marL="342900" indent="-342900">
              <a:buAutoNum type="arabicPeriod"/>
            </a:pPr>
            <a:r>
              <a:rPr lang="en-US" altLang="zh-CN" sz="2400" dirty="0" smtClean="0"/>
              <a:t>Phenomenon</a:t>
            </a:r>
          </a:p>
          <a:p>
            <a:pPr marL="342900" indent="-342900">
              <a:buAutoNum type="arabicPeriod"/>
            </a:pPr>
            <a:endParaRPr lang="en-US" altLang="zh-CN" sz="2400" dirty="0"/>
          </a:p>
          <a:p>
            <a:pPr marL="342900" indent="-342900">
              <a:buAutoNum type="arabicPeriod"/>
            </a:pPr>
            <a:endParaRPr lang="en-US" altLang="zh-CN" sz="2400" dirty="0" smtClean="0"/>
          </a:p>
          <a:p>
            <a:endParaRPr lang="en-US" altLang="zh-CN" sz="2400" dirty="0"/>
          </a:p>
          <a:p>
            <a:pPr marL="342900" indent="-342900">
              <a:buAutoNum type="arabicPeriod"/>
            </a:pPr>
            <a:r>
              <a:rPr lang="en-US" altLang="zh-CN" sz="2400" dirty="0" smtClean="0"/>
              <a:t>Causes</a:t>
            </a:r>
          </a:p>
          <a:p>
            <a:pPr marL="342900" indent="-342900">
              <a:buAutoNum type="arabicPeriod"/>
            </a:pPr>
            <a:endParaRPr lang="en-US" altLang="zh-CN" sz="2400" dirty="0" smtClean="0"/>
          </a:p>
          <a:p>
            <a:pPr marL="342900" indent="-342900">
              <a:buAutoNum type="arabicPeriod"/>
            </a:pPr>
            <a:endParaRPr lang="en-US" altLang="zh-CN" sz="2400" dirty="0"/>
          </a:p>
          <a:p>
            <a:pPr marL="342900" indent="-342900">
              <a:buAutoNum type="arabicPeriod"/>
            </a:pPr>
            <a:endParaRPr lang="en-US" altLang="zh-CN" sz="2400" dirty="0" smtClean="0"/>
          </a:p>
          <a:p>
            <a:pPr marL="342900" indent="-342900">
              <a:buAutoNum type="arabicPeriod"/>
            </a:pPr>
            <a:endParaRPr lang="en-US" altLang="zh-CN" sz="2400" dirty="0"/>
          </a:p>
          <a:p>
            <a:pPr marL="342900" indent="-342900">
              <a:buAutoNum type="arabicPeriod"/>
            </a:pPr>
            <a:endParaRPr lang="en-US" altLang="zh-CN" sz="2400" dirty="0" smtClean="0"/>
          </a:p>
          <a:p>
            <a:pPr marL="342900" indent="-342900">
              <a:buAutoNum type="arabicPeriod"/>
            </a:pPr>
            <a:r>
              <a:rPr lang="en-US" altLang="zh-CN" sz="2400" dirty="0" smtClean="0"/>
              <a:t>Suggestions </a:t>
            </a:r>
            <a:endParaRPr lang="zh-CN" altLang="en-US" sz="2400" dirty="0"/>
          </a:p>
        </p:txBody>
      </p:sp>
      <p:sp>
        <p:nvSpPr>
          <p:cNvPr id="3" name="TextBox 2"/>
          <p:cNvSpPr txBox="1"/>
          <p:nvPr/>
        </p:nvSpPr>
        <p:spPr>
          <a:xfrm>
            <a:off x="251520" y="548680"/>
            <a:ext cx="8712968" cy="830997"/>
          </a:xfrm>
          <a:prstGeom prst="rect">
            <a:avLst/>
          </a:prstGeom>
          <a:noFill/>
        </p:spPr>
        <p:txBody>
          <a:bodyPr wrap="square" rtlCol="0">
            <a:spAutoFit/>
          </a:bodyPr>
          <a:lstStyle/>
          <a:p>
            <a:r>
              <a:rPr lang="en-US" altLang="zh-CN" sz="2400" dirty="0" smtClean="0">
                <a:solidFill>
                  <a:srgbClr val="0070C0"/>
                </a:solidFill>
              </a:rPr>
              <a:t>Every year after the College Entrance Examination, the top scholars will receive wide  attention, who…</a:t>
            </a:r>
            <a:endParaRPr lang="zh-CN" altLang="en-US" sz="2400" dirty="0">
              <a:solidFill>
                <a:srgbClr val="0070C0"/>
              </a:solidFill>
            </a:endParaRPr>
          </a:p>
        </p:txBody>
      </p:sp>
      <p:sp>
        <p:nvSpPr>
          <p:cNvPr id="4" name="TextBox 3"/>
          <p:cNvSpPr txBox="1"/>
          <p:nvPr/>
        </p:nvSpPr>
        <p:spPr>
          <a:xfrm>
            <a:off x="251520" y="1988840"/>
            <a:ext cx="8712968" cy="1938992"/>
          </a:xfrm>
          <a:prstGeom prst="rect">
            <a:avLst/>
          </a:prstGeom>
          <a:noFill/>
        </p:spPr>
        <p:txBody>
          <a:bodyPr wrap="square" rtlCol="0">
            <a:spAutoFit/>
          </a:bodyPr>
          <a:lstStyle/>
          <a:p>
            <a:pPr marL="457200" indent="-457200">
              <a:buAutoNum type="arabicPeriod"/>
            </a:pPr>
            <a:r>
              <a:rPr lang="en-US" altLang="zh-CN" sz="2400" dirty="0" smtClean="0">
                <a:solidFill>
                  <a:srgbClr val="0070C0"/>
                </a:solidFill>
              </a:rPr>
              <a:t>increase attention to education</a:t>
            </a:r>
          </a:p>
          <a:p>
            <a:pPr marL="457200" indent="-457200">
              <a:buAutoNum type="arabicPeriod"/>
            </a:pPr>
            <a:r>
              <a:rPr lang="en-US" altLang="zh-CN" sz="2400" dirty="0" smtClean="0">
                <a:solidFill>
                  <a:srgbClr val="0070C0"/>
                </a:solidFill>
              </a:rPr>
              <a:t>competition of high schools</a:t>
            </a:r>
          </a:p>
          <a:p>
            <a:pPr marL="457200" indent="-457200">
              <a:buAutoNum type="arabicPeriod"/>
            </a:pPr>
            <a:r>
              <a:rPr lang="en-US" altLang="zh-CN" sz="2400" dirty="0" smtClean="0">
                <a:solidFill>
                  <a:srgbClr val="0070C0"/>
                </a:solidFill>
              </a:rPr>
              <a:t>expectations of parents</a:t>
            </a:r>
          </a:p>
          <a:p>
            <a:pPr marL="457200" indent="-457200">
              <a:buAutoNum type="arabicPeriod"/>
            </a:pPr>
            <a:r>
              <a:rPr lang="en-US" altLang="zh-CN" sz="2400" dirty="0" smtClean="0">
                <a:solidFill>
                  <a:srgbClr val="0070C0"/>
                </a:solidFill>
              </a:rPr>
              <a:t>monotonous evaluation system </a:t>
            </a:r>
          </a:p>
          <a:p>
            <a:r>
              <a:rPr lang="en-US" altLang="zh-CN" sz="2400" dirty="0" smtClean="0">
                <a:solidFill>
                  <a:srgbClr val="0070C0"/>
                </a:solidFill>
              </a:rPr>
              <a:t>…</a:t>
            </a:r>
            <a:endParaRPr lang="zh-CN" altLang="en-US" sz="2400" dirty="0">
              <a:solidFill>
                <a:srgbClr val="0070C0"/>
              </a:solidFill>
            </a:endParaRPr>
          </a:p>
        </p:txBody>
      </p:sp>
      <p:sp>
        <p:nvSpPr>
          <p:cNvPr id="5" name="TextBox 4"/>
          <p:cNvSpPr txBox="1"/>
          <p:nvPr/>
        </p:nvSpPr>
        <p:spPr>
          <a:xfrm>
            <a:off x="251520" y="4182179"/>
            <a:ext cx="8712968" cy="830997"/>
          </a:xfrm>
          <a:prstGeom prst="rect">
            <a:avLst/>
          </a:prstGeom>
          <a:noFill/>
        </p:spPr>
        <p:txBody>
          <a:bodyPr wrap="square" rtlCol="0">
            <a:spAutoFit/>
          </a:bodyPr>
          <a:lstStyle/>
          <a:p>
            <a:pPr marL="457200" indent="-457200">
              <a:buAutoNum type="arabicPeriod"/>
            </a:pPr>
            <a:r>
              <a:rPr lang="en-US" altLang="zh-CN" sz="2400" dirty="0" smtClean="0">
                <a:solidFill>
                  <a:srgbClr val="0070C0"/>
                </a:solidFill>
              </a:rPr>
              <a:t>encourage the development of various capacities</a:t>
            </a:r>
          </a:p>
          <a:p>
            <a:pPr marL="457200" indent="-457200">
              <a:buAutoNum type="arabicPeriod"/>
            </a:pPr>
            <a:r>
              <a:rPr lang="en-US" altLang="zh-CN" sz="2400" dirty="0" smtClean="0">
                <a:solidFill>
                  <a:srgbClr val="0070C0"/>
                </a:solidFill>
              </a:rPr>
              <a:t>attention to aspects other than high marks</a:t>
            </a:r>
            <a:endParaRPr lang="zh-CN" altLang="en-US" sz="2400" dirty="0">
              <a:solidFill>
                <a:srgbClr val="0070C0"/>
              </a:solidFill>
            </a:endParaRPr>
          </a:p>
        </p:txBody>
      </p:sp>
    </p:spTree>
    <p:extLst>
      <p:ext uri="{BB962C8B-B14F-4D97-AF65-F5344CB8AC3E}">
        <p14:creationId xmlns:p14="http://schemas.microsoft.com/office/powerpoint/2010/main" val="2273993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268769"/>
            <a:ext cx="8928992" cy="5170646"/>
          </a:xfrm>
          <a:prstGeom prst="rect">
            <a:avLst/>
          </a:prstGeom>
        </p:spPr>
        <p:txBody>
          <a:bodyPr wrap="square">
            <a:spAutoFit/>
          </a:bodyPr>
          <a:lstStyle/>
          <a:p>
            <a:r>
              <a:rPr lang="en-US" altLang="zh-CN" sz="2200" dirty="0" smtClean="0"/>
              <a:t>     Every </a:t>
            </a:r>
            <a:r>
              <a:rPr lang="en-US" altLang="zh-CN" sz="2200" dirty="0"/>
              <a:t>year after the College Entrance Examination, the top </a:t>
            </a:r>
            <a:r>
              <a:rPr lang="en-US" altLang="zh-CN" sz="2200" dirty="0" smtClean="0"/>
              <a:t>scorers </a:t>
            </a:r>
            <a:r>
              <a:rPr lang="en-US" altLang="zh-CN" sz="2200" dirty="0"/>
              <a:t>will receive wide  </a:t>
            </a:r>
            <a:r>
              <a:rPr lang="en-US" altLang="zh-CN" sz="2200" dirty="0" smtClean="0"/>
              <a:t>attention from the whole nation, who are likely to be involved in lots of interviews and social activities or even are awarded a large amount of prize money.</a:t>
            </a:r>
          </a:p>
          <a:p>
            <a:r>
              <a:rPr lang="en-US" altLang="zh-CN" sz="2200" dirty="0"/>
              <a:t> </a:t>
            </a:r>
            <a:r>
              <a:rPr lang="en-US" altLang="zh-CN" sz="2200" dirty="0" smtClean="0"/>
              <a:t>    Such a phenomenon is a reflection of parents’ increasing attention to education, since traditionally they believe good scores contribute to a promising future so they hope their children can learn experience form those top students. In the meanwhile, to recruit more excellent students, the top scorers are the best advertisements, convincing those junior high school students of the education they may get once admitted, leading to the focus of a high school on the top scorers.</a:t>
            </a:r>
          </a:p>
          <a:p>
            <a:r>
              <a:rPr lang="en-US" altLang="zh-CN" sz="2200" dirty="0"/>
              <a:t> </a:t>
            </a:r>
            <a:r>
              <a:rPr lang="en-US" altLang="zh-CN" sz="2200" dirty="0" smtClean="0"/>
              <a:t>    For me, it’s understandable for people to pay more attention to those top scorers, but realizing that it’s more important to encourage students to develop various capacities will be even more crucial to drive every student to fully exhibit </a:t>
            </a:r>
            <a:r>
              <a:rPr lang="en-US" altLang="zh-CN" sz="2200" smtClean="0"/>
              <a:t>their talents.</a:t>
            </a:r>
            <a:endParaRPr lang="en-US" altLang="zh-CN" sz="2200" dirty="0"/>
          </a:p>
        </p:txBody>
      </p:sp>
    </p:spTree>
    <p:extLst>
      <p:ext uri="{BB962C8B-B14F-4D97-AF65-F5344CB8AC3E}">
        <p14:creationId xmlns:p14="http://schemas.microsoft.com/office/powerpoint/2010/main" val="35512255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188640"/>
            <a:ext cx="8712968" cy="5632311"/>
          </a:xfrm>
          <a:prstGeom prst="rect">
            <a:avLst/>
          </a:prstGeom>
          <a:noFill/>
        </p:spPr>
        <p:txBody>
          <a:bodyPr wrap="square" rtlCol="0">
            <a:spAutoFit/>
          </a:bodyPr>
          <a:lstStyle/>
          <a:p>
            <a:pPr marL="342900" indent="-342900">
              <a:buAutoNum type="arabicPeriod"/>
            </a:pPr>
            <a:r>
              <a:rPr lang="en-US" altLang="zh-CN" sz="2400" dirty="0" smtClean="0"/>
              <a:t>arouse/raise/draw one’s attention</a:t>
            </a:r>
          </a:p>
          <a:p>
            <a:pPr marL="342900" indent="-342900">
              <a:buAutoNum type="arabicPeriod"/>
            </a:pPr>
            <a:r>
              <a:rPr lang="en-US" altLang="zh-CN" sz="2400" dirty="0" smtClean="0"/>
              <a:t>take measures/action</a:t>
            </a:r>
          </a:p>
          <a:p>
            <a:pPr marL="342900" indent="-342900">
              <a:buAutoNum type="arabicPeriod"/>
            </a:pPr>
            <a:r>
              <a:rPr lang="en-US" altLang="zh-CN" sz="2400" dirty="0" smtClean="0"/>
              <a:t>an increasingly serious problem</a:t>
            </a:r>
          </a:p>
          <a:p>
            <a:pPr marL="342900" indent="-342900">
              <a:buAutoNum type="arabicPeriod"/>
            </a:pPr>
            <a:r>
              <a:rPr lang="en-US" altLang="zh-CN" sz="2400" dirty="0" smtClean="0"/>
              <a:t>a common phenomenon</a:t>
            </a:r>
          </a:p>
          <a:p>
            <a:pPr marL="342900" indent="-342900">
              <a:buAutoNum type="arabicPeriod"/>
            </a:pPr>
            <a:r>
              <a:rPr lang="en-US" altLang="zh-CN" sz="2400" dirty="0" smtClean="0"/>
              <a:t>improve the situation</a:t>
            </a:r>
          </a:p>
          <a:p>
            <a:pPr marL="342900" indent="-342900">
              <a:buAutoNum type="arabicPeriod"/>
            </a:pPr>
            <a:r>
              <a:rPr lang="en-US" altLang="zh-CN" sz="2400" dirty="0" smtClean="0"/>
              <a:t>the whole society</a:t>
            </a:r>
          </a:p>
          <a:p>
            <a:pPr marL="342900" indent="-342900">
              <a:buAutoNum type="arabicPeriod"/>
            </a:pPr>
            <a:r>
              <a:rPr lang="en-US" altLang="zh-CN" sz="2400" dirty="0" smtClean="0">
                <a:solidFill>
                  <a:srgbClr val="FF0000"/>
                </a:solidFill>
              </a:rPr>
              <a:t>safety awareness</a:t>
            </a:r>
          </a:p>
          <a:p>
            <a:pPr marL="342900" indent="-342900">
              <a:buAutoNum type="arabicPeriod"/>
            </a:pPr>
            <a:r>
              <a:rPr lang="en-US" altLang="zh-CN" sz="2400" dirty="0" smtClean="0"/>
              <a:t>an effective method/approach</a:t>
            </a:r>
          </a:p>
          <a:p>
            <a:pPr marL="342900" indent="-342900">
              <a:buAutoNum type="arabicPeriod"/>
            </a:pPr>
            <a:r>
              <a:rPr lang="en-US" altLang="zh-CN" sz="2400" dirty="0" smtClean="0"/>
              <a:t>an increasing number of</a:t>
            </a:r>
          </a:p>
          <a:p>
            <a:pPr marL="342900" indent="-342900">
              <a:buAutoNum type="arabicPeriod"/>
            </a:pPr>
            <a:r>
              <a:rPr lang="en-US" altLang="zh-CN" sz="2400" dirty="0" smtClean="0">
                <a:solidFill>
                  <a:srgbClr val="FF0000"/>
                </a:solidFill>
              </a:rPr>
              <a:t>a common concern</a:t>
            </a:r>
          </a:p>
          <a:p>
            <a:pPr marL="342900" indent="-342900">
              <a:buAutoNum type="arabicPeriod"/>
            </a:pPr>
            <a:r>
              <a:rPr lang="en-US" altLang="zh-CN" sz="2400" dirty="0" smtClean="0"/>
              <a:t>a hot topic</a:t>
            </a:r>
          </a:p>
          <a:p>
            <a:pPr marL="342900" indent="-342900">
              <a:buAutoNum type="arabicPeriod"/>
            </a:pPr>
            <a:r>
              <a:rPr lang="en-US" altLang="zh-CN" sz="2400" dirty="0" smtClean="0"/>
              <a:t>it’s generally believed that…</a:t>
            </a:r>
          </a:p>
          <a:p>
            <a:pPr marL="342900" indent="-342900">
              <a:buAutoNum type="arabicPeriod"/>
            </a:pPr>
            <a:r>
              <a:rPr lang="en-US" altLang="zh-CN" sz="2400" dirty="0" smtClean="0"/>
              <a:t>an</a:t>
            </a:r>
            <a:r>
              <a:rPr lang="en-US" altLang="zh-CN" sz="2400" dirty="0" smtClean="0">
                <a:solidFill>
                  <a:srgbClr val="FF0000"/>
                </a:solidFill>
              </a:rPr>
              <a:t> inevitable </a:t>
            </a:r>
            <a:r>
              <a:rPr lang="en-US" altLang="zh-CN" sz="2400" dirty="0" smtClean="0"/>
              <a:t>result of</a:t>
            </a:r>
          </a:p>
          <a:p>
            <a:pPr marL="342900" indent="-342900">
              <a:buAutoNum type="arabicPeriod"/>
            </a:pPr>
            <a:r>
              <a:rPr lang="en-US" altLang="zh-CN" sz="2400" dirty="0" smtClean="0"/>
              <a:t>with the rapid development of economy</a:t>
            </a:r>
          </a:p>
          <a:p>
            <a:pPr marL="342900" indent="-342900">
              <a:buAutoNum type="arabicPeriod"/>
            </a:pPr>
            <a:r>
              <a:rPr lang="en-US" altLang="zh-CN" sz="2400" dirty="0" smtClean="0"/>
              <a:t>be faced with new chances and challenges</a:t>
            </a:r>
          </a:p>
        </p:txBody>
      </p:sp>
    </p:spTree>
    <p:extLst>
      <p:ext uri="{BB962C8B-B14F-4D97-AF65-F5344CB8AC3E}">
        <p14:creationId xmlns:p14="http://schemas.microsoft.com/office/powerpoint/2010/main" val="4074619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188640"/>
            <a:ext cx="8712968" cy="2308324"/>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smtClean="0"/>
              <a:t>The positive aspects of shopping online far outweigh the negative ones.</a:t>
            </a:r>
          </a:p>
          <a:p>
            <a:pPr marL="342900" indent="-342900">
              <a:buFont typeface="Arial" panose="020B0604020202020204" pitchFamily="34" charset="0"/>
              <a:buChar char="•"/>
            </a:pPr>
            <a:r>
              <a:rPr lang="en-US" altLang="zh-CN" sz="2400" dirty="0" smtClean="0"/>
              <a:t>The advantages of shopping online are much more than the disadvantages.</a:t>
            </a:r>
            <a:endParaRPr lang="en-US" altLang="zh-CN" sz="2400" dirty="0"/>
          </a:p>
          <a:p>
            <a:pPr marL="342900" indent="-342900">
              <a:buFont typeface="Arial" panose="020B0604020202020204" pitchFamily="34" charset="0"/>
              <a:buChar char="•"/>
            </a:pPr>
            <a:r>
              <a:rPr lang="en-US" altLang="zh-CN" sz="2400" dirty="0" smtClean="0"/>
              <a:t>There are more advantages of shopping online than the disadvantages.</a:t>
            </a:r>
          </a:p>
        </p:txBody>
      </p:sp>
    </p:spTree>
    <p:extLst>
      <p:ext uri="{BB962C8B-B14F-4D97-AF65-F5344CB8AC3E}">
        <p14:creationId xmlns:p14="http://schemas.microsoft.com/office/powerpoint/2010/main" val="250330235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TotalTime>
  <Words>368</Words>
  <Application>Microsoft Office PowerPoint</Application>
  <PresentationFormat>全屏显示(4:3)</PresentationFormat>
  <Paragraphs>47</Paragraphs>
  <Slides>6</Slides>
  <Notes>0</Notes>
  <HiddenSlides>0</HiddenSlides>
  <MMClips>0</MMClips>
  <ScaleCrop>false</ScaleCrop>
  <HeadingPairs>
    <vt:vector size="4" baseType="variant">
      <vt:variant>
        <vt:lpstr>主题</vt:lpstr>
      </vt:variant>
      <vt:variant>
        <vt:i4>1</vt:i4>
      </vt:variant>
      <vt:variant>
        <vt:lpstr>幻灯片标题</vt:lpstr>
      </vt:variant>
      <vt:variant>
        <vt:i4>6</vt:i4>
      </vt:variant>
    </vt:vector>
  </HeadingPairs>
  <TitlesOfParts>
    <vt:vector size="7" baseType="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USER</cp:lastModifiedBy>
  <cp:revision>9</cp:revision>
  <dcterms:created xsi:type="dcterms:W3CDTF">2017-05-15T00:31:35Z</dcterms:created>
  <dcterms:modified xsi:type="dcterms:W3CDTF">2017-05-15T03:43:14Z</dcterms:modified>
</cp:coreProperties>
</file>