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2" r:id="rId6"/>
    <p:sldId id="440" r:id="rId7"/>
    <p:sldId id="426" r:id="rId8"/>
    <p:sldId id="441" r:id="rId9"/>
    <p:sldId id="442" r:id="rId10"/>
    <p:sldId id="332" r:id="rId11"/>
    <p:sldId id="429" r:id="rId12"/>
    <p:sldId id="403" r:id="rId13"/>
    <p:sldId id="397" r:id="rId14"/>
    <p:sldId id="431" r:id="rId15"/>
    <p:sldId id="380" r:id="rId16"/>
    <p:sldId id="423" r:id="rId17"/>
    <p:sldId id="433" r:id="rId18"/>
    <p:sldId id="437" r:id="rId19"/>
    <p:sldId id="438" r:id="rId20"/>
    <p:sldId id="443" r:id="rId21"/>
    <p:sldId id="444" r:id="rId22"/>
    <p:sldId id="435" r:id="rId23"/>
    <p:sldId id="334" r:id="rId24"/>
    <p:sldId id="399" r:id="rId25"/>
    <p:sldId id="445" r:id="rId26"/>
    <p:sldId id="264" r:id="rId27"/>
    <p:sldId id="439" r:id="rId28"/>
    <p:sldId id="340" r:id="rId29"/>
    <p:sldId id="425" r:id="rId30"/>
    <p:sldId id="271" r:id="rId31"/>
    <p:sldId id="419" r:id="rId32"/>
    <p:sldId id="274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96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6.docx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slide" Target="slide23.xml"/><Relationship Id="rId7" Type="http://schemas.openxmlformats.org/officeDocument/2006/relationships/package" Target="../embeddings/Microsoft_Word___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slide" Target="slide23.xml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image" Target="../media/image22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slide" Target="slide23.xml"/><Relationship Id="rId7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10" Type="http://schemas.openxmlformats.org/officeDocument/2006/relationships/image" Target="../media/image15.png"/><Relationship Id="rId4" Type="http://schemas.openxmlformats.org/officeDocument/2006/relationships/slide" Target="slide26.xml"/><Relationship Id="rId9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第七章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机械能守恒定律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41040"/>
            <a:ext cx="6884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二、摩擦力做功的特点与计算</a:t>
            </a:r>
            <a:endParaRPr lang="zh-CN" altLang="zh-CN" sz="24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3" y="574576"/>
            <a:ext cx="892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不论是静摩擦力，还是滑动摩擦力都可以是动力也可以是阻力，也可能与位移方向垂直，所以不论是静摩擦力，还是滑动摩擦力既可以对物体做正功，也可以对物体做负功，还可能不对物体做功</a:t>
            </a:r>
            <a:r>
              <a:rPr lang="en-US" altLang="zh-CN" sz="2400" kern="100" spc="-11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spc="-11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一对相互作用的静摩擦力等大反向且物体之间相对静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止，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即两个物体的对地位移相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同，</a:t>
            </a: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所以两个相互作用的静摩擦力做功的总和为零</a:t>
            </a:r>
            <a:r>
              <a:rPr lang="en-US" altLang="zh-CN" sz="2400" kern="100" spc="-11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spc="-11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一对相互作用的滑动摩擦力等大反向但物体之间相对滑动，即两个物体的对地位移不相同，所以两个相互作用的滑动摩擦力做功的总和不为零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979" y="104428"/>
            <a:ext cx="8938517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5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的木板放在光滑水平面上，如图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一个质量为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的滑块以某一速度沿木板表面从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点滑至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点，在木板上前进了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，同时木板前进了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，若滑块与木板间的动摩擦因数为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，求摩擦力对滑块、对木板所做的功各为多少？滑动摩擦力对滑块、木板做的总功是多少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？</a:t>
            </a: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288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75" y="3047231"/>
            <a:ext cx="3998374" cy="1256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6554" y="85954"/>
            <a:ext cx="8892000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由题图可知，木板的位移为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时，滑块的位移为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i="1" kern="100" baseline="-250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之间的滑动摩擦力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由公式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Fl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可得，摩擦力对滑块所做的功为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μmgl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180°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，负号表示做负功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摩擦力对木板所做的功为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μmgl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μmgx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这对滑动摩擦力做的总功：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μmgx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μmgl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μmgx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－</a:t>
            </a:r>
            <a:r>
              <a:rPr lang="en-US" altLang="zh-CN" sz="26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μmgl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6554" y="238294"/>
            <a:ext cx="543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三、功率的计算</a:t>
            </a:r>
            <a:endParaRPr lang="zh-CN" altLang="zh-CN" sz="24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554" y="680909"/>
            <a:ext cx="8892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首先明确所求的是平均功率还是瞬时功率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77326"/>
              </p:ext>
            </p:extLst>
          </p:nvPr>
        </p:nvGraphicFramePr>
        <p:xfrm>
          <a:off x="232470" y="1344583"/>
          <a:ext cx="88773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9" name="文档" r:id="rId3" imgW="8888123" imgH="751217" progId="Word.Document.12">
                  <p:embed/>
                </p:oleObj>
              </mc:Choice>
              <mc:Fallback>
                <p:oleObj name="文档" r:id="rId3" imgW="8888123" imgH="7512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70" y="1344583"/>
                        <a:ext cx="88773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26554" y="2010961"/>
            <a:ext cx="88920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一般计算瞬时功率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但当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为平均速度时也可以计算平均功率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，求解时应明确是哪一时刻的瞬时功率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应用公式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时需注意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方向在同一直线上时：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方向有一夹角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时：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67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0937" y="13370"/>
            <a:ext cx="8823076" cy="504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5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的物体静止在光滑水平面上，从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时刻开始受到水平力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的作用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力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的大小与时间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的关系如图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所示，力的方向保持不变，则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500" kern="100" dirty="0">
              <a:latin typeface="宋体"/>
              <a:cs typeface="Courier New"/>
            </a:endParaRPr>
          </a:p>
          <a:p>
            <a:pPr algn="ctr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F:\2015赵瑊\同步\物理\人教必修2\word\A289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98" y="1789187"/>
            <a:ext cx="3036312" cy="2706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2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44260"/>
              </p:ext>
            </p:extLst>
          </p:nvPr>
        </p:nvGraphicFramePr>
        <p:xfrm>
          <a:off x="133350" y="507082"/>
          <a:ext cx="9001125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9" name="文档" r:id="rId3" imgW="9012015" imgH="4174825" progId="Word.Document.12">
                  <p:embed/>
                </p:oleObj>
              </mc:Choice>
              <mc:Fallback>
                <p:oleObj name="文档" r:id="rId3" imgW="9012015" imgH="41748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507082"/>
                        <a:ext cx="9001125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4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130715"/>
              </p:ext>
            </p:extLst>
          </p:nvPr>
        </p:nvGraphicFramePr>
        <p:xfrm>
          <a:off x="106365" y="177924"/>
          <a:ext cx="893445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87" name="文档" r:id="rId3" imgW="8945027" imgH="3206870" progId="Word.Document.12">
                  <p:embed/>
                </p:oleObj>
              </mc:Choice>
              <mc:Fallback>
                <p:oleObj name="文档" r:id="rId3" imgW="8945027" imgH="320687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5" y="177924"/>
                        <a:ext cx="8934450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629225"/>
              </p:ext>
            </p:extLst>
          </p:nvPr>
        </p:nvGraphicFramePr>
        <p:xfrm>
          <a:off x="106365" y="3361159"/>
          <a:ext cx="8410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88" name="文档" r:id="rId5" imgW="8414665" imgH="886995" progId="Word.Document.12">
                  <p:embed/>
                </p:oleObj>
              </mc:Choice>
              <mc:Fallback>
                <p:oleObj name="文档" r:id="rId5" imgW="8414665" imgH="8869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5" y="3361159"/>
                        <a:ext cx="84105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921" y="4346550"/>
            <a:ext cx="88299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6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580" y="220618"/>
            <a:ext cx="892800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700" kern="100" spc="-7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700" kern="100" spc="-7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700" kern="100" spc="-70" dirty="0">
                <a:latin typeface="Times New Roman"/>
                <a:ea typeface="微软雅黑"/>
                <a:cs typeface="Times New Roman"/>
              </a:rPr>
              <a:t>所示，从空中以</a:t>
            </a:r>
            <a:r>
              <a:rPr lang="en-US" altLang="zh-CN" sz="2700" kern="100" spc="-70" dirty="0">
                <a:latin typeface="Times New Roman"/>
                <a:ea typeface="微软雅黑"/>
                <a:cs typeface="Courier New"/>
              </a:rPr>
              <a:t>40 m</a:t>
            </a:r>
            <a:r>
              <a:rPr lang="en-US" altLang="zh-CN" sz="2700" kern="100" spc="-7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700" kern="100" spc="-70" dirty="0">
                <a:latin typeface="IPAPANNEW"/>
                <a:ea typeface="微软雅黑"/>
                <a:cs typeface="Times New Roman"/>
              </a:rPr>
              <a:t>的初速度平抛一重为</a:t>
            </a:r>
            <a:r>
              <a:rPr lang="en-US" altLang="zh-CN" sz="2700" kern="100" spc="-70" dirty="0">
                <a:latin typeface="IPAPANNEW"/>
                <a:ea typeface="微软雅黑"/>
                <a:cs typeface="Times New Roman"/>
              </a:rPr>
              <a:t>10 N</a:t>
            </a:r>
            <a:r>
              <a:rPr lang="zh-CN" altLang="zh-CN" sz="2700" kern="100" spc="-70" dirty="0">
                <a:latin typeface="IPAPANNEW"/>
                <a:ea typeface="微软雅黑"/>
                <a:cs typeface="Times New Roman"/>
              </a:rPr>
              <a:t>的物体，物体在空中运动</a:t>
            </a:r>
            <a:r>
              <a:rPr lang="en-US" altLang="zh-CN" sz="2700" kern="100" spc="-70" dirty="0">
                <a:latin typeface="IPAPANNEW"/>
                <a:ea typeface="微软雅黑"/>
                <a:cs typeface="Times New Roman"/>
              </a:rPr>
              <a:t>3 s</a:t>
            </a:r>
            <a:r>
              <a:rPr lang="zh-CN" altLang="zh-CN" sz="2700" kern="100" spc="-70" dirty="0">
                <a:latin typeface="IPAPANNEW"/>
                <a:ea typeface="微软雅黑"/>
                <a:cs typeface="Times New Roman"/>
              </a:rPr>
              <a:t>落地，不计空气阻力，取</a:t>
            </a:r>
            <a:r>
              <a:rPr lang="en-US" altLang="zh-CN" sz="2700" i="1" kern="100" spc="-70" dirty="0">
                <a:latin typeface="IPAPANNEW"/>
                <a:ea typeface="微软雅黑"/>
                <a:cs typeface="Times New Roman"/>
              </a:rPr>
              <a:t>g</a:t>
            </a:r>
            <a:r>
              <a:rPr lang="zh-CN" altLang="zh-CN" sz="2700" kern="100" spc="-7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700" kern="100" spc="-70" dirty="0">
                <a:latin typeface="IPAPANNEW"/>
                <a:ea typeface="微软雅黑"/>
                <a:cs typeface="Times New Roman"/>
              </a:rPr>
              <a:t>10 m/</a:t>
            </a:r>
            <a:r>
              <a:rPr lang="en-US" altLang="zh-CN" sz="2700" kern="100" spc="-7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700" kern="100" spc="-7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700" kern="100" spc="-70" dirty="0">
                <a:latin typeface="Times New Roman"/>
                <a:ea typeface="微软雅黑"/>
                <a:cs typeface="Times New Roman"/>
              </a:rPr>
              <a:t>，则物体落地前瞬间，重力的瞬时功率为</a:t>
            </a:r>
            <a:r>
              <a:rPr lang="en-US" altLang="zh-CN" sz="2700" kern="100" spc="-7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spc="-7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spc="-7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spc="-7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A.300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 W  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err="1" smtClean="0">
                <a:latin typeface="Times New Roman"/>
                <a:ea typeface="微软雅黑"/>
                <a:cs typeface="Courier New"/>
              </a:rPr>
              <a:t>B.400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W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C.500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 W  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err="1" smtClean="0">
                <a:latin typeface="Times New Roman"/>
                <a:ea typeface="微软雅黑"/>
                <a:cs typeface="Courier New"/>
              </a:rPr>
              <a:t>D.700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 W</a:t>
            </a:r>
            <a:endParaRPr lang="zh-CN" altLang="zh-CN" sz="27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05972" y="1621656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en-US" sz="2700" dirty="0"/>
          </a:p>
        </p:txBody>
      </p:sp>
      <p:pic>
        <p:nvPicPr>
          <p:cNvPr id="7" name="图片 6" descr="F:\2015赵瑊\同步\物理\人教必修2\word\A290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781" y="2237483"/>
            <a:ext cx="2990190" cy="19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332687" y="4209301"/>
            <a:ext cx="7040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7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4</a:t>
            </a:r>
            <a:endParaRPr lang="zh-CN" altLang="en-US" sz="2700" dirty="0"/>
          </a:p>
        </p:txBody>
      </p:sp>
      <p:sp>
        <p:nvSpPr>
          <p:cNvPr id="11" name="矩形 10"/>
          <p:cNvSpPr/>
          <p:nvPr/>
        </p:nvSpPr>
        <p:spPr>
          <a:xfrm>
            <a:off x="100581" y="3302104"/>
            <a:ext cx="582052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物体落地瞬间</a:t>
            </a:r>
            <a:r>
              <a:rPr lang="en-US" altLang="zh-CN" sz="27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7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gt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30 m/s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700" kern="100" baseline="-250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G</a:t>
            </a:r>
            <a:r>
              <a:rPr lang="en-US" altLang="zh-CN" sz="27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7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300 W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3634" y="133003"/>
            <a:ext cx="543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四、机车启动问题</a:t>
            </a:r>
            <a:endParaRPr lang="zh-CN" altLang="zh-CN" sz="24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609485"/>
            <a:ext cx="8928000" cy="1059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机车的输出功率：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，其中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为机车的牵引力，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为机车的瞬时速度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44157"/>
              </p:ext>
            </p:extLst>
          </p:nvPr>
        </p:nvGraphicFramePr>
        <p:xfrm>
          <a:off x="209550" y="1701800"/>
          <a:ext cx="87439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0" name="文档" r:id="rId3" imgW="8754508" imgH="2813290" progId="Word.Document.12">
                  <p:embed/>
                </p:oleObj>
              </mc:Choice>
              <mc:Fallback>
                <p:oleObj name="文档" r:id="rId3" imgW="8754508" imgH="28132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701800"/>
                        <a:ext cx="874395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07504" y="4420617"/>
            <a:ext cx="8928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机车以恒定功率运行时，牵引力的功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Pt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48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0937" y="13370"/>
            <a:ext cx="8823076" cy="5152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所示，为修建高层建筑常用的塔式起重机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在起重机将质量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kern="100" baseline="30000" dirty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的重物竖直吊起的过程中，重物由静止开始向上做匀加速直线运动，加速度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0.2 m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400" kern="100" dirty="0" err="1">
                <a:latin typeface="IPAPANNEW"/>
                <a:ea typeface="微软雅黑"/>
                <a:cs typeface="Times New Roman"/>
              </a:rPr>
              <a:t>s</a:t>
            </a:r>
            <a:r>
              <a:rPr lang="en-US" altLang="zh-CN" sz="2400" kern="100" baseline="30000" dirty="0" err="1">
                <a:latin typeface="IPAPANNEW"/>
                <a:ea typeface="微软雅黑"/>
                <a:cs typeface="Times New Roman"/>
              </a:rPr>
              <a:t>2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，当起重机输出功率达到其允许的最大值时，保持该功率直到重物做</a:t>
            </a:r>
            <a:r>
              <a:rPr lang="en-US" altLang="zh-CN" sz="2400" i="1" kern="100" dirty="0" err="1">
                <a:latin typeface="Book Antiqua" pitchFamily="18" charset="0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IPAPANNEW"/>
                <a:ea typeface="微软雅黑"/>
                <a:cs typeface="Times New Roman"/>
              </a:rPr>
              <a:t>m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1.02 m/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的匀速运动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，不计额外功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求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物理\人教必修2\word\A291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90" y="2653283"/>
            <a:ext cx="2736304" cy="1839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8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971" y="1135827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8443" y="1890073"/>
            <a:ext cx="8817157" cy="2790073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9510" y="1841163"/>
            <a:ext cx="878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熟练掌握恒力做功的计算方法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能够分析摩擦力做功的情况，并会计算一对摩擦力对两物体所做的功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能区分平均功率和瞬时功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率，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并会应用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计算功率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进一步掌握机车两种启动的过程分析及有关计算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445418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习题课：功和功率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13912"/>
              </p:ext>
            </p:extLst>
          </p:nvPr>
        </p:nvGraphicFramePr>
        <p:xfrm>
          <a:off x="6024091" y="3417099"/>
          <a:ext cx="520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0" name="文档" r:id="rId3" imgW="521150" imgH="793624" progId="Word.Document.12">
                  <p:embed/>
                </p:oleObj>
              </mc:Choice>
              <mc:Fallback>
                <p:oleObj name="文档" r:id="rId3" imgW="521150" imgH="793624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091" y="3417099"/>
                        <a:ext cx="5207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987" y="43056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起重机允许的最大输出功率；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设起重机允许的最大输出功率为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，重物达到最大速度时拉力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等于重力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代入数据，得：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5.1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W.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5.1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W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44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987" y="51470"/>
            <a:ext cx="8784976" cy="494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重物做匀加速运动所经历的时间和起重机在第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秒末的输出功率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匀加速运动结束时，起重机达到允许的最大输出功率，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设此时重物受到的拉力为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，速度为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，匀加速运动经历时间为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at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代入数据，得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s.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62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4003" y="690017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时，重物处于匀加速运动阶段，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设此时速度为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，输出功率为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得：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2.04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W.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5 s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2.04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W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8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980" y="1419622"/>
            <a:ext cx="8948041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功的计算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一滑块在水平地面上沿直线滑行，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时其速度为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m/s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，从此刻开始滑块运动方向上再施加一水平力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和滑块的速度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随时间的变化规律分别如图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6(a)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(b)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设在第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秒内、第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秒内、第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秒内力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对滑块做的功分别为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，则以下关系正确的是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8460" y="3383260"/>
            <a:ext cx="7703872" cy="15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err="1" smtClean="0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400" i="1" kern="100" dirty="0" err="1" smtClean="0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 smtClean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err="1" smtClean="0"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400" i="1" kern="100" dirty="0" err="1" smtClean="0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 smtClean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7" name="图片 6" descr="F:\2015赵瑊\同步\物理\人教必修2\word\A292.TI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4" y="868041"/>
            <a:ext cx="6042589" cy="259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496" y="1085321"/>
            <a:ext cx="91107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由速度图象可知，第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内的位移分别为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0.5 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0.5 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，由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图象及功的公式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Fl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，可求知：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0.5 J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1.5 J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 J.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故本题中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3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1412" y="876325"/>
            <a:ext cx="8856000" cy="40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摩擦力做功的特点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物体在拉力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的作用下向左运动，在运动的过程中，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之间有相互作用的力，则对力做功的情况，下列说法正确的是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都克服摩擦力做功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间弹力对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都不做功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摩擦力对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做负功，对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不做功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间弹力对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不做功，对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做正功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9" name="图片 8" descr="F:\2015赵瑊\同步\物理\人教必修2\word\s54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64" y="2718987"/>
            <a:ext cx="3705332" cy="14788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751290" y="4326944"/>
            <a:ext cx="6655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7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790600"/>
            <a:ext cx="8928000" cy="433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间的相互作用力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baseline="-250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如图所示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5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没有发生位移，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不做功，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发生了位移，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做负功，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i="1" kern="100" baseline="-250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与位移成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90°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角，不做功，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9" name="图片 8" descr="F:\2015赵瑊\同步\物理\人教必修2\word\S55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81522"/>
            <a:ext cx="3672408" cy="2136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0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101288"/>
              </p:ext>
            </p:extLst>
          </p:nvPr>
        </p:nvGraphicFramePr>
        <p:xfrm>
          <a:off x="171450" y="857250"/>
          <a:ext cx="8791575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9" name="文档" r:id="rId7" imgW="8802768" imgH="4217958" progId="Word.Document.12">
                  <p:embed/>
                </p:oleObj>
              </mc:Choice>
              <mc:Fallback>
                <p:oleObj name="文档" r:id="rId7" imgW="8802768" imgH="42179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857250"/>
                        <a:ext cx="8791575" cy="421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47082"/>
              </p:ext>
            </p:extLst>
          </p:nvPr>
        </p:nvGraphicFramePr>
        <p:xfrm>
          <a:off x="444624" y="1692796"/>
          <a:ext cx="7038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3" name="文档" r:id="rId7" imgW="7044250" imgH="1287061" progId="Word.Document.12">
                  <p:embed/>
                </p:oleObj>
              </mc:Choice>
              <mc:Fallback>
                <p:oleObj name="文档" r:id="rId7" imgW="7044250" imgH="12870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24" y="1692796"/>
                        <a:ext cx="70389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67835" y="2940943"/>
            <a:ext cx="74885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秒末重力做功的瞬时功率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gt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835" y="900708"/>
            <a:ext cx="74885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前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秒内重力做功的平均功率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361" y="888732"/>
            <a:ext cx="8884574" cy="224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机车启动问题分析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一辆轿车质量为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，在平直公路上运行，启动阶段轿车牵引力保持不变，而后以额定功率继续行驶，经过一定时间，其速度由零增大到最大值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，若所受阻力恒为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则关于轿车的速度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、加速度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、牵引力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、功率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的图象正确的是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图片 10" descr="F:\2015赵瑊\同步\物理\人教必修2\word\A293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2" y="3210297"/>
            <a:ext cx="4104457" cy="161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F:\2015赵瑊\同步\物理\人教必修2\word\A294.TIF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89" y="3339625"/>
            <a:ext cx="4104457" cy="1425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86768"/>
              </p:ext>
            </p:extLst>
          </p:nvPr>
        </p:nvGraphicFramePr>
        <p:xfrm>
          <a:off x="133350" y="952500"/>
          <a:ext cx="889635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4" name="文档" r:id="rId7" imgW="8907571" imgH="3315778" progId="Word.Document.12">
                  <p:embed/>
                </p:oleObj>
              </mc:Choice>
              <mc:Fallback>
                <p:oleObj name="文档" r:id="rId7" imgW="8907571" imgH="331577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952500"/>
                        <a:ext cx="889635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5496" y="4246984"/>
            <a:ext cx="573625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ACD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8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45603" y="502568"/>
            <a:ext cx="5218485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一、功的计算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3" y="1247031"/>
            <a:ext cx="8856000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功的公式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Fl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，只适用于恒力做功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为恒力，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是物体相对地面的位移，流程图如下：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F:\2015赵瑊\同步\物理\人教必修2\word\S53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7" y="2520279"/>
            <a:ext cx="8769133" cy="2386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6554" y="468660"/>
            <a:ext cx="8892000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变力做功的计算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将变力做功转化为恒力做功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当力的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大小不变，而方向始终与运动方向相同或相反时，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这类力的功等于力和路程的乘积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当变力做功的功率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一定时，如机车恒定功率启动，可用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Pt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求功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6554" y="22895"/>
            <a:ext cx="8892000" cy="5129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甲所示，在风洞实验室里，一根足够长的细杆水平固定，某金属小球穿在细杆上静止于细杆左端，现有水平向右的风力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作用于小球上，风力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随时间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变化的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图象如图乙所示，小球沿细杆运动的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图象如图丙所示，取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，试求：在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内风力所做的功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F:\2015赵瑊\同步\物理\人教必修2\word\A286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65" y="2509267"/>
            <a:ext cx="6624736" cy="2106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8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7029" y="305594"/>
            <a:ext cx="889200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由题图丙可知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51303"/>
              </p:ext>
            </p:extLst>
          </p:nvPr>
        </p:nvGraphicFramePr>
        <p:xfrm>
          <a:off x="219075" y="1103878"/>
          <a:ext cx="8267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0" name="文档" r:id="rId3" imgW="8271793" imgH="877263" progId="Word.Document.12">
                  <p:embed/>
                </p:oleObj>
              </mc:Choice>
              <mc:Fallback>
                <p:oleObj name="文档" r:id="rId3" imgW="8271793" imgH="8772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103878"/>
                        <a:ext cx="8267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7029" y="1976911"/>
            <a:ext cx="8892000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内的位移：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 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由题图乙可知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N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 N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则风力做功为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18 J.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18 J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01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5605" y="13370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7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7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7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将一质量为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的小球竖直向上抛出，小球上升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后又落回地面，在整个过程中受到的空气阻力大小始终为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，则关于这个过程中重力与空气阻力所做的功，下列说法正确的是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重力做的功为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，空气阻力做的功为－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fh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重力做的功为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，空气阻力做的功也为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0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重力做的功为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，空气阻力做的功为－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fh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重力做的功为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，空气阻力做的功为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0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102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1046" y="215925"/>
            <a:ext cx="860285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重力是恒力，可以用公式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spc="-90" dirty="0" err="1">
                <a:latin typeface="Times New Roman"/>
                <a:ea typeface="微软雅黑"/>
                <a:cs typeface="Courier New"/>
              </a:rPr>
              <a:t>Fl</a:t>
            </a:r>
            <a:r>
              <a:rPr lang="en-US" altLang="zh-CN" sz="2800" kern="100" spc="-9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spc="-9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直接计算，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由于位移为零，所以重力做的功为零；空气阻力在整个过程中方向发生了变化，不能直接用公式计算，可进行分段计算，上升过程和下降过程空气阻力做的功均为－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，因此在整个过程中空气阻力做的功为－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fh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故选项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9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901</Words>
  <Application>Microsoft Office PowerPoint</Application>
  <PresentationFormat>全屏显示(16:9)</PresentationFormat>
  <Paragraphs>153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1641</cp:revision>
  <dcterms:created xsi:type="dcterms:W3CDTF">2015-03-06T01:52:29Z</dcterms:created>
  <dcterms:modified xsi:type="dcterms:W3CDTF">2015-09-02T11:11:23Z</dcterms:modified>
</cp:coreProperties>
</file>