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84" r:id="rId6"/>
    <p:sldId id="434" r:id="rId7"/>
    <p:sldId id="435" r:id="rId8"/>
    <p:sldId id="407" r:id="rId9"/>
    <p:sldId id="360" r:id="rId10"/>
    <p:sldId id="361" r:id="rId11"/>
    <p:sldId id="436" r:id="rId12"/>
    <p:sldId id="438" r:id="rId13"/>
    <p:sldId id="437" r:id="rId14"/>
    <p:sldId id="427" r:id="rId15"/>
    <p:sldId id="292" r:id="rId16"/>
    <p:sldId id="332" r:id="rId17"/>
    <p:sldId id="403" r:id="rId18"/>
    <p:sldId id="439" r:id="rId19"/>
    <p:sldId id="429" r:id="rId20"/>
    <p:sldId id="430" r:id="rId21"/>
    <p:sldId id="431" r:id="rId22"/>
    <p:sldId id="333" r:id="rId23"/>
    <p:sldId id="440" r:id="rId24"/>
    <p:sldId id="334" r:id="rId25"/>
    <p:sldId id="441" r:id="rId26"/>
    <p:sldId id="264" r:id="rId27"/>
    <p:sldId id="432" r:id="rId28"/>
    <p:sldId id="340" r:id="rId29"/>
    <p:sldId id="425" r:id="rId30"/>
    <p:sldId id="274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>
      <p:cViewPr>
        <p:scale>
          <a:sx n="100" d="100"/>
          <a:sy n="100" d="100"/>
        </p:scale>
        <p:origin x="-1968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3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3.xml"/><Relationship Id="rId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第七章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2132499"/>
            <a:ext cx="529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机械能守恒定律</a:t>
            </a:r>
            <a:endParaRPr lang="zh-CN" altLang="en-US" sz="53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0380" y="316883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3" y="871198"/>
            <a:ext cx="885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重力势能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spc="-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u="sng" kern="100" dirty="0" smtClean="0">
                <a:latin typeface="Times New Roman"/>
                <a:ea typeface="微软雅黑"/>
                <a:cs typeface="Courier New"/>
              </a:rPr>
              <a:t>        </a:t>
            </a:r>
            <a:r>
              <a:rPr lang="zh-CN" altLang="zh-CN" sz="28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它</a:t>
            </a:r>
            <a:r>
              <a:rPr lang="zh-CN" altLang="zh-CN" sz="2800" kern="100" spc="-100" dirty="0" smtClean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spc="-100" dirty="0" smtClean="0">
                <a:latin typeface="Times New Roman"/>
                <a:ea typeface="微软雅黑"/>
                <a:cs typeface="Times New Roman"/>
              </a:rPr>
              <a:t>量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单位</a:t>
            </a:r>
            <a:r>
              <a:rPr lang="zh-CN" altLang="zh-CN" sz="2800" kern="100" spc="-100" dirty="0" smtClean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8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符号</a:t>
            </a:r>
            <a:r>
              <a:rPr lang="zh-CN" altLang="zh-CN" sz="2800" kern="100" spc="-100" dirty="0" smtClean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重力做功与重力势能改变的关系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表达式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u="sng" kern="100" dirty="0" smtClean="0">
                <a:latin typeface="Times New Roman"/>
                <a:ea typeface="微软雅黑"/>
                <a:cs typeface="Courier New"/>
              </a:rPr>
              <a:t>      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两种情况：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" name="图片 9" descr="F:\2015赵瑊\同步\物理\人教必修2\word\A304A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06" y="3085331"/>
            <a:ext cx="6496124" cy="18662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2493293" y="2145658"/>
            <a:ext cx="18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i="1" kern="100" dirty="0" err="1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p1</a:t>
            </a:r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06339" y="915321"/>
            <a:ext cx="80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mgh</a:t>
            </a:r>
            <a:endParaRPr lang="en-US" altLang="zh-CN" sz="2800" i="1" kern="100" dirty="0">
              <a:solidFill>
                <a:srgbClr val="0070C0"/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11960" y="92417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标</a:t>
            </a:r>
          </a:p>
        </p:txBody>
      </p:sp>
      <p:sp>
        <p:nvSpPr>
          <p:cNvPr id="14" name="矩形 13"/>
          <p:cNvSpPr/>
          <p:nvPr/>
        </p:nvSpPr>
        <p:spPr>
          <a:xfrm>
            <a:off x="6300192" y="92674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焦耳</a:t>
            </a:r>
          </a:p>
        </p:txBody>
      </p:sp>
      <p:sp>
        <p:nvSpPr>
          <p:cNvPr id="15" name="矩形 14"/>
          <p:cNvSpPr/>
          <p:nvPr/>
        </p:nvSpPr>
        <p:spPr>
          <a:xfrm>
            <a:off x="8450907" y="974366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41412" y="56803"/>
            <a:ext cx="6052864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chemeClr val="tx1"/>
                </a:solidFill>
                <a:cs typeface="Times New Roman"/>
              </a:rPr>
              <a:t>三、重力势能的相对性和系统性</a:t>
            </a:r>
            <a:endParaRPr lang="zh-CN" altLang="zh-CN" sz="26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8563" y="838834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554" y="1383798"/>
            <a:ext cx="606772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所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示，桌面距地面高为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，一物体质量为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，放在距桌面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处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：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553" y="2571866"/>
            <a:ext cx="8890893" cy="2328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若以地面为零势能参考平面，物体具有的重力势能是多少？以桌面为零势能参考平面，其值又是多少？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以地面为零势能参考平面时，物体的重力势能</a:t>
            </a:r>
            <a:r>
              <a:rPr lang="en-US" altLang="zh-CN" sz="25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p1</a:t>
            </a:r>
            <a:r>
              <a:rPr lang="zh-CN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5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5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).</a:t>
            </a:r>
            <a:r>
              <a:rPr lang="zh-CN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以桌面为零势能参考平面时，重力势能</a:t>
            </a:r>
            <a:r>
              <a:rPr lang="en-US" altLang="zh-CN" sz="25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p2</a:t>
            </a:r>
            <a:r>
              <a:rPr lang="zh-CN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5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图片 7" descr="F:\2015赵瑊\同步\物理\人教必修2\word\A305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29" y="479326"/>
            <a:ext cx="2629217" cy="14973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7452320" y="2094696"/>
            <a:ext cx="6655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3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957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6553" y="80045"/>
            <a:ext cx="8890893" cy="48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选取不同的零势能参考平面，物体具有的重力势能不同，这说明了什么？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说明了重力势能具有相对性，</a:t>
            </a:r>
            <a:r>
              <a:rPr lang="en-US" altLang="zh-CN" sz="26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表达式中，</a:t>
            </a:r>
            <a:r>
              <a:rPr lang="en-US" altLang="zh-CN" sz="26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是物体重心到参考平面的高度，具有相对性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选择哪个水平面做零势能参考平面，可视研究问题的方便而定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通常选择地面为零势能参考平面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选取不同的零势能参考面，重力势能的变化相同吗？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相同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6153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5821" y="354983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044" y="909298"/>
            <a:ext cx="86028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重力势能的相对性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重力势能具有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性，即</a:t>
            </a:r>
            <a:r>
              <a:rPr lang="en-US" altLang="zh-CN" sz="2800" i="1" kern="100" dirty="0" err="1" smtClean="0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 smtClean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与选取的</a:t>
            </a:r>
            <a:r>
              <a:rPr lang="en-US" altLang="zh-CN" sz="2800" b="1" kern="100" dirty="0" smtClean="0">
                <a:latin typeface="Times New Roman"/>
                <a:cs typeface="Courier New"/>
              </a:rPr>
              <a:t>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 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有关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因此，在计算重力势能时，必须首先选取参考平面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重力势能的变化是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的，它与参考平面的选取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9959" y="4184501"/>
            <a:ext cx="1304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无关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67576" y="160695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相对</a:t>
            </a:r>
          </a:p>
        </p:txBody>
      </p:sp>
      <p:sp>
        <p:nvSpPr>
          <p:cNvPr id="6" name="矩形 5"/>
          <p:cNvSpPr/>
          <p:nvPr/>
        </p:nvSpPr>
        <p:spPr>
          <a:xfrm>
            <a:off x="6650707" y="165119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参考平面</a:t>
            </a:r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7309" y="225042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势能面</a:t>
            </a:r>
          </a:p>
        </p:txBody>
      </p:sp>
      <p:sp>
        <p:nvSpPr>
          <p:cNvPr id="8" name="矩形 7"/>
          <p:cNvSpPr/>
          <p:nvPr/>
        </p:nvSpPr>
        <p:spPr>
          <a:xfrm>
            <a:off x="3904878" y="355536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绝对</a:t>
            </a:r>
          </a:p>
        </p:txBody>
      </p:sp>
    </p:spTree>
    <p:extLst>
      <p:ext uri="{BB962C8B-B14F-4D97-AF65-F5344CB8AC3E}">
        <p14:creationId xmlns:p14="http://schemas.microsoft.com/office/powerpoint/2010/main" val="23279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479326"/>
            <a:ext cx="892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正负的含义：在参考平面上方物体的重力势能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spc="-500" dirty="0" smtClean="0">
                <a:latin typeface="Times New Roman"/>
                <a:ea typeface="微软雅黑"/>
                <a:cs typeface="Times New Roman"/>
              </a:rPr>
              <a:t>值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表示物体在这一位置的重力势能比在参考平面上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时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在参考平面下方，物体的重力势能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值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，表示物体在这一位置的重力势能比在参考平面上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时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重力势能的系统性：重力势能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组成的系统共有的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0232" y="3110652"/>
            <a:ext cx="1334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物体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12360" y="55133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正</a:t>
            </a:r>
          </a:p>
        </p:txBody>
      </p:sp>
      <p:sp>
        <p:nvSpPr>
          <p:cNvPr id="4" name="矩形 3"/>
          <p:cNvSpPr/>
          <p:nvPr/>
        </p:nvSpPr>
        <p:spPr>
          <a:xfrm>
            <a:off x="8032134" y="119940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</a:t>
            </a:r>
          </a:p>
        </p:txBody>
      </p:sp>
      <p:sp>
        <p:nvSpPr>
          <p:cNvPr id="7" name="矩形 6"/>
          <p:cNvSpPr/>
          <p:nvPr/>
        </p:nvSpPr>
        <p:spPr>
          <a:xfrm>
            <a:off x="5886450" y="18440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负</a:t>
            </a:r>
          </a:p>
        </p:txBody>
      </p:sp>
      <p:sp>
        <p:nvSpPr>
          <p:cNvPr id="8" name="矩形 7"/>
          <p:cNvSpPr/>
          <p:nvPr/>
        </p:nvSpPr>
        <p:spPr>
          <a:xfrm>
            <a:off x="6188501" y="248591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小</a:t>
            </a:r>
          </a:p>
        </p:txBody>
      </p:sp>
      <p:sp>
        <p:nvSpPr>
          <p:cNvPr id="9" name="矩形 8"/>
          <p:cNvSpPr/>
          <p:nvPr/>
        </p:nvSpPr>
        <p:spPr>
          <a:xfrm>
            <a:off x="5445006" y="31055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地球</a:t>
            </a:r>
          </a:p>
        </p:txBody>
      </p:sp>
    </p:spTree>
    <p:extLst>
      <p:ext uri="{BB962C8B-B14F-4D97-AF65-F5344CB8AC3E}">
        <p14:creationId xmlns:p14="http://schemas.microsoft.com/office/powerpoint/2010/main" val="29808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861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645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51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835" y="828700"/>
            <a:ext cx="604334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一、对重力做功的理解与计算</a:t>
            </a:r>
            <a:endParaRPr lang="zh-CN" altLang="zh-CN" sz="26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835" y="1251223"/>
            <a:ext cx="8928000" cy="3892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物体沿不同的路径从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运动到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en-US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沿路径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ACB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重力做的功大些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沿路径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ADB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重力做的功大些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沿路径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ACB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和路径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ADB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重力做功一样多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以上说法都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不对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重力做功与运动路径无关，只与初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末位置的高度差有关，故两种情况下重力做功一样多，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pic>
        <p:nvPicPr>
          <p:cNvPr id="16" name="图片 15" descr="F:\2015赵瑊\同步\物理\人教必修2\word\A306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28" y="1924392"/>
            <a:ext cx="2411760" cy="117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7533853" y="3204964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4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75468" y="13983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5438" y="542419"/>
            <a:ext cx="6907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二、对重力势能的理解</a:t>
            </a:r>
            <a:endParaRPr lang="zh-CN" altLang="zh-CN" sz="28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438" y="1076538"/>
            <a:ext cx="88920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关于重力势能，以下说法中正确的是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某个物体处于某个位置，重力势能的大小是唯一确定的</a:t>
            </a:r>
            <a:endParaRPr lang="zh-CN" altLang="zh-CN" sz="2800" kern="100" spc="-9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只要重力做功，重力势能一定变化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物体做匀速直线运动时，重力势能一定不变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重力势能为零的物体，不可能对别的物体做功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7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1412" y="13370"/>
            <a:ext cx="8856984" cy="502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6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选取不同的零势能面，则同一位置的物体的重力势能是不同的，故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6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重力势能的改变量等于重力做功的多少，故若重力做功，重力势能一定发生变化，故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6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物体若在竖直方向做匀速直线运动，物体的高度变化，重力势能也会发生变化，故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6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重力势能的大小是相对于零势能面的高度决定的，重力势能为零只能说明物体处于零势能面上，它对下方的物体同样可以做功，故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6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2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5438" y="336920"/>
            <a:ext cx="6907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三、重力做功与重力势能变化的关系</a:t>
            </a:r>
            <a:endParaRPr lang="zh-CN" altLang="zh-CN" sz="28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438" y="871039"/>
            <a:ext cx="8892008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的物体从离湖面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高处由静止释放，落在距湖面为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的湖底，如图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所示，在此过程中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重力对物体做功为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mgH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重力对物体做功为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物体的重力势能减少了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物体的重力势能增加了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64288" y="4041485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5</a:t>
            </a:r>
            <a:endParaRPr lang="zh-CN" altLang="en-US" dirty="0"/>
          </a:p>
        </p:txBody>
      </p:sp>
      <p:pic>
        <p:nvPicPr>
          <p:cNvPr id="8" name="图片 7" descr="F:\2015赵瑊\同步\物理\人教必修2\word\A307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77" y="2317312"/>
            <a:ext cx="3030637" cy="1613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5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5604" y="778981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从初位置到末位置物体的高度下降了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，所以物体的重力做功为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错，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重力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做正功，重力势能减少，减少的重力势能等于重力所做的功，所以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195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1412" y="96323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3885" y="1693291"/>
            <a:ext cx="8570970" cy="305785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3528" y="1667520"/>
            <a:ext cx="846836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认识重力做功与物体运动的路径无关的特点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理解重力势能的概念，理解重力做功与重力势能变化的关系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知道重力势能具有相对性，知道重力势能是物体和地球所组成的系统所共有的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354360"/>
            <a:ext cx="9001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重力势能</a:t>
            </a: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978" y="4217"/>
            <a:ext cx="6588000" cy="161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大型拱桥的拱高为</a:t>
            </a:r>
            <a:r>
              <a:rPr lang="en-US" altLang="zh-CN" sz="2400" i="1" kern="100" spc="-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，弧长为</a:t>
            </a:r>
            <a:r>
              <a:rPr lang="en-US" altLang="zh-CN" sz="2400" i="1" kern="100" spc="-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100" dirty="0" smtClean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spc="-100" dirty="0" smtClean="0"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400" kern="100" spc="-100" dirty="0" smtClean="0">
                <a:latin typeface="Times New Roman"/>
                <a:ea typeface="微软雅黑"/>
                <a:cs typeface="Times New Roman"/>
              </a:rPr>
              <a:t>所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示，质量为</a:t>
            </a:r>
            <a:r>
              <a:rPr lang="en-US" altLang="zh-CN" sz="2400" i="1" kern="100" spc="-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的汽车在以不变的速率</a:t>
            </a:r>
            <a:r>
              <a:rPr lang="en-US" altLang="zh-CN" sz="2400" i="1" kern="100" spc="-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400" i="1" kern="100" spc="-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点运动到</a:t>
            </a:r>
            <a:r>
              <a:rPr lang="en-US" altLang="zh-CN" sz="2400" i="1" kern="100" spc="-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点的过程中，以下说法正确的是</a:t>
            </a:r>
            <a:r>
              <a:rPr lang="en-US" altLang="zh-CN" sz="2400" kern="100" spc="-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spc="-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spc="-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物理\人教必修2\word\A308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80" y="75853"/>
            <a:ext cx="2242332" cy="10176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7641510" y="111254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979" y="1525538"/>
            <a:ext cx="8939633" cy="363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的过程中，汽车的重力势能始终不变，重力始终不做功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汽车的重力势能先减小后增</a:t>
            </a:r>
            <a:r>
              <a:rPr lang="zh-CN" altLang="zh-CN" sz="2400" kern="100" spc="-200" dirty="0">
                <a:latin typeface="Times New Roman"/>
                <a:ea typeface="微软雅黑"/>
                <a:cs typeface="Times New Roman"/>
              </a:rPr>
              <a:t>加</a:t>
            </a:r>
            <a:r>
              <a:rPr lang="zh-CN" altLang="zh-CN" sz="2400" kern="100" spc="-4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总的变化量为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spc="-4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重力先做负</a:t>
            </a:r>
            <a:r>
              <a:rPr lang="zh-CN" altLang="zh-CN" sz="2400" kern="100" spc="-200" dirty="0">
                <a:latin typeface="Times New Roman"/>
                <a:ea typeface="微软雅黑"/>
                <a:cs typeface="Times New Roman"/>
              </a:rPr>
              <a:t>功</a:t>
            </a:r>
            <a:r>
              <a:rPr lang="zh-CN" altLang="zh-CN" sz="2400" kern="100" spc="-47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spc="-47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后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做正功，总功为零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汽车的重力势能先增大后减</a:t>
            </a:r>
            <a:r>
              <a:rPr lang="zh-CN" altLang="zh-CN" sz="2400" kern="100" spc="-200" dirty="0">
                <a:latin typeface="Times New Roman"/>
                <a:ea typeface="微软雅黑"/>
                <a:cs typeface="Times New Roman"/>
              </a:rPr>
              <a:t>小</a:t>
            </a:r>
            <a:r>
              <a:rPr lang="zh-CN" altLang="zh-CN" sz="2400" kern="100" spc="-4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总的变化量为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spc="-4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重力先做正</a:t>
            </a:r>
            <a:r>
              <a:rPr lang="zh-CN" altLang="zh-CN" sz="2400" kern="100" spc="-200" dirty="0">
                <a:latin typeface="Times New Roman"/>
                <a:ea typeface="微软雅黑"/>
                <a:cs typeface="Times New Roman"/>
              </a:rPr>
              <a:t>功</a:t>
            </a:r>
            <a:r>
              <a:rPr lang="zh-CN" altLang="zh-CN" sz="2400" kern="100" spc="-47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spc="-47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后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做负功，总功为零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汽车的重力势能先增大后减</a:t>
            </a:r>
            <a:r>
              <a:rPr lang="zh-CN" altLang="zh-CN" sz="2400" kern="100" spc="-200" dirty="0">
                <a:latin typeface="Times New Roman"/>
                <a:ea typeface="微软雅黑"/>
                <a:cs typeface="Times New Roman"/>
              </a:rPr>
              <a:t>小</a:t>
            </a:r>
            <a:r>
              <a:rPr lang="zh-CN" altLang="zh-CN" sz="2400" kern="100" spc="-4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总的变化量为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spc="-4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重力先做负</a:t>
            </a:r>
            <a:r>
              <a:rPr lang="zh-CN" altLang="zh-CN" sz="2400" kern="100" spc="-200" dirty="0">
                <a:latin typeface="Times New Roman"/>
                <a:ea typeface="微软雅黑"/>
                <a:cs typeface="Times New Roman"/>
              </a:rPr>
              <a:t>功</a:t>
            </a:r>
            <a:r>
              <a:rPr lang="zh-CN" altLang="zh-CN" sz="2400" kern="100" spc="-47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spc="-47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后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做正功，总功为零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40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385" y="1050057"/>
            <a:ext cx="87755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前半段，汽车向高处运动，重力势能增加，重力做负功；后半段，汽车向低处运动，重力势能减少，重力做正功，选项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17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302" y="377602"/>
            <a:ext cx="3240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35361" y="1080089"/>
            <a:ext cx="8089892" cy="3490065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40232"/>
              </p:ext>
            </p:extLst>
          </p:nvPr>
        </p:nvGraphicFramePr>
        <p:xfrm>
          <a:off x="1611107" y="1063838"/>
          <a:ext cx="82105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67" name="文档" r:id="rId4" imgW="8214573" imgH="3604565" progId="Word.Document.12">
                  <p:embed/>
                </p:oleObj>
              </mc:Choice>
              <mc:Fallback>
                <p:oleObj name="文档" r:id="rId4" imgW="8214573" imgH="3604565" progId="Word.Document.12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107" y="1063838"/>
                        <a:ext cx="821055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19191" y="2029594"/>
            <a:ext cx="1387302" cy="15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7000"/>
              </a:lnSpc>
            </a:pP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重力做功与重力势能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4705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48911" y="1252938"/>
            <a:ext cx="7225795" cy="2304029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073606"/>
              </p:ext>
            </p:extLst>
          </p:nvPr>
        </p:nvGraphicFramePr>
        <p:xfrm>
          <a:off x="2216596" y="1228328"/>
          <a:ext cx="688657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3" name="文档" r:id="rId4" imgW="6891302" imgH="2498434" progId="Word.Document.12">
                  <p:embed/>
                </p:oleObj>
              </mc:Choice>
              <mc:Fallback>
                <p:oleObj name="文档" r:id="rId4" imgW="6891302" imgH="249843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596" y="1228328"/>
                        <a:ext cx="6886575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38994" y="1620788"/>
            <a:ext cx="1387302" cy="15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7000"/>
              </a:lnSpc>
            </a:pP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重力做功与重力势能</a:t>
            </a:r>
            <a:endParaRPr lang="zh-CN" alt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2364482" y="1611263"/>
            <a:ext cx="1645890" cy="15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7000"/>
              </a:lnSpc>
            </a:pP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重力做功与重力势能的关系</a:t>
            </a:r>
            <a:endParaRPr lang="zh-CN" altLang="en-US" dirty="0"/>
          </a:p>
        </p:txBody>
      </p:sp>
      <p:pic>
        <p:nvPicPr>
          <p:cNvPr id="9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9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7980" y="790600"/>
            <a:ext cx="894804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对重力做功的理解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沿着高度相同</a:t>
            </a:r>
            <a:r>
              <a:rPr lang="zh-CN" altLang="zh-CN" sz="26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坡度不同</a:t>
            </a:r>
            <a:r>
              <a:rPr lang="zh-CN" altLang="zh-CN" sz="2600" kern="100" spc="-900" dirty="0" smtClean="0">
                <a:latin typeface="Times New Roman"/>
                <a:ea typeface="微软雅黑"/>
                <a:cs typeface="Times New Roman"/>
              </a:rPr>
              <a:t>、</a:t>
            </a:r>
            <a:endParaRPr lang="en-US" altLang="zh-CN" sz="2600" kern="100" spc="-9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粗糙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程度也不同的两个斜面，向上拉同一物体到顶端，下列说法中正确的是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沿坡度大的斜面上升克服重力做的功多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沿坡度大、粗糙程度大的斜面上升克服重力做的功多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沿坡度大、粗糙程度大的斜面上升克服重力做的功少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两种情况重力做功同样多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9988" y="805458"/>
            <a:ext cx="87945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重力做功的特点是：重力做功与物体运动的具体路径无关，只与初、末位置的高度差有关，不论是光滑路径或粗糙路径，也不论是直线运动还是曲线运动，只要初、末位置的高度差相同，重力做功就相同，因此不论坡度大小、粗糙程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度如何</a:t>
            </a:r>
            <a:r>
              <a:rPr lang="zh-CN" altLang="zh-CN" sz="2600" kern="100" spc="-41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只要高度差相同</a:t>
            </a:r>
            <a:r>
              <a:rPr lang="zh-CN" altLang="zh-CN" sz="2600" kern="100" spc="-41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物体克服重力做的功就同样多</a:t>
            </a:r>
            <a:r>
              <a:rPr lang="zh-CN" altLang="zh-CN" sz="2600" kern="100" spc="-41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97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929" y="1134780"/>
            <a:ext cx="898614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en-US" altLang="zh-CN" sz="2600" kern="100" spc="-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spc="-100" dirty="0">
                <a:latin typeface="Times New Roman"/>
                <a:ea typeface="微软雅黑"/>
                <a:cs typeface="Times New Roman"/>
              </a:rPr>
              <a:t>对重力势能的理解</a:t>
            </a:r>
            <a:r>
              <a:rPr lang="en-US" altLang="zh-CN" sz="2600" kern="100" spc="-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微软雅黑"/>
                <a:cs typeface="Times New Roman"/>
              </a:rPr>
              <a:t>关于重力势能</a:t>
            </a:r>
            <a:r>
              <a:rPr lang="zh-CN" altLang="zh-CN" sz="26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100" dirty="0">
                <a:latin typeface="Times New Roman"/>
                <a:ea typeface="微软雅黑"/>
                <a:cs typeface="Times New Roman"/>
              </a:rPr>
              <a:t>下列说法中正确的是</a:t>
            </a:r>
            <a:r>
              <a:rPr lang="en-US" altLang="zh-CN" sz="2600" kern="100" spc="-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spc="-5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spc="-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物体的位置一旦确定，它的重力势能的大小也随之确定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物体与零势能面的距离越大，它的重力势能也越大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一个物体的重力势能从－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 J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变化到－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5 J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，重力势能增大了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重力势能的减少量等于重力对物体做的功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362" y="789832"/>
            <a:ext cx="8900095" cy="424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重力势能的大小具有相对性，其大小与参考平面的选取有关，选项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5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物体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位于零势能面下方时，距离越大，重力势能越小，选项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5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物体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的重力势能从－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3 J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变化到－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5 J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，重力势能变小了，选项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5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由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重力做功与重力势能变化的关系可知选项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15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902" y="844815"/>
            <a:ext cx="8902007" cy="40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重力做功与重力势能变化的关系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一个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100 g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的球从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1.8 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的高处落到一个水平板上又弹回到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1.25 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的高度，则整个过程中重力对球所做的功及球的重力势能的变化是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5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重力做功为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1.8 J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重力做了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0.55 J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的负功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物体的重力势能一定减少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0.55 J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物体的重力势能一定增加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1.25 J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562" y="1476529"/>
            <a:ext cx="874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整个过程中重力做功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0.1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0.55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J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0.55 J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，故重力势能减少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0.55 J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，所以选项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8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36079" y="305594"/>
            <a:ext cx="5228009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chemeClr val="tx1"/>
                </a:solidFill>
                <a:cs typeface="Times New Roman"/>
              </a:rPr>
              <a:t>一、重力做的功</a:t>
            </a:r>
            <a:endParaRPr lang="zh-CN" altLang="zh-CN" sz="26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3230" y="997099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603" y="1513930"/>
            <a:ext cx="8856000" cy="9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示，一个质量为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的物体，从高度为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的位置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分别按下列三种方式运动到高度为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的位置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" name="图片 11" descr="F:\2015赵瑊\同步\物理\人教必修2\word\A303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35" y="2543175"/>
            <a:ext cx="4464496" cy="20783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168527" y="463989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995" y="1241455"/>
            <a:ext cx="8673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根据功的公式求出甲、乙两种情况下重力做的功；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甲中</a:t>
            </a:r>
            <a:r>
              <a:rPr lang="en-US" altLang="zh-CN" sz="28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8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8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乙中</a:t>
            </a:r>
            <a:r>
              <a:rPr lang="en-US" altLang="zh-CN" sz="28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G</a:t>
            </a:r>
            <a:r>
              <a:rPr lang="en-US" altLang="zh-CN" sz="28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mgl</a:t>
            </a:r>
            <a:r>
              <a:rPr lang="en-US" altLang="zh-CN" sz="28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8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8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95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079" y="13370"/>
            <a:ext cx="88665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求出丙中重力做的功；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把整个路径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分成许多很短的间隔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AA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，由于每一段都很小，每一小段都可以近似地看作一段倾斜的直线，设每段小斜线的高度差分别为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，则物体通过每小段斜线时重力做的功分别为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物体通过整个路径时重力做的功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……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43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995" y="1241455"/>
            <a:ext cx="8673727" cy="195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根据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说明重力做功的特点？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物体运动时，重力对它做的功只跟它的起点和终点的位置有关，而跟物体运动的路径无关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228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19212" y="379404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153" y="915213"/>
            <a:ext cx="86643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重力做的功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，其中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分别是初、末位置的高度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物体由高处运动到低处时，重力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物体由低处运动到高处时，重力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重力做功的特点：物体运动时，重力对物体所做的功只与物体初、末位置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有关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，与物体运动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无关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095" y="4181636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路径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31410" y="165183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正</a:t>
            </a:r>
          </a:p>
        </p:txBody>
      </p:sp>
      <p:sp>
        <p:nvSpPr>
          <p:cNvPr id="7" name="矩形 6"/>
          <p:cNvSpPr/>
          <p:nvPr/>
        </p:nvSpPr>
        <p:spPr>
          <a:xfrm>
            <a:off x="5580112" y="227552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负</a:t>
            </a:r>
          </a:p>
        </p:txBody>
      </p:sp>
      <p:sp>
        <p:nvSpPr>
          <p:cNvPr id="8" name="矩形 7"/>
          <p:cNvSpPr/>
          <p:nvPr/>
        </p:nvSpPr>
        <p:spPr>
          <a:xfrm>
            <a:off x="4048894" y="354308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高度差</a:t>
            </a:r>
          </a:p>
        </p:txBody>
      </p:sp>
    </p:spTree>
    <p:extLst>
      <p:ext uri="{BB962C8B-B14F-4D97-AF65-F5344CB8AC3E}">
        <p14:creationId xmlns:p14="http://schemas.microsoft.com/office/powerpoint/2010/main" val="6560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03312" y="-1488"/>
            <a:ext cx="4156274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chemeClr val="tx1"/>
                </a:solidFill>
                <a:cs typeface="Times New Roman"/>
              </a:rPr>
              <a:t>二、重力势能</a:t>
            </a:r>
            <a:endParaRPr lang="zh-CN" altLang="zh-CN" sz="26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0463" y="75196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454" y="1296932"/>
            <a:ext cx="6516000" cy="1614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的物体自高度为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处下落至高度为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处，求此过程中重力做的功和重力势能的变化量，并分析它们之间的关系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7936" y="241716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en-US" dirty="0"/>
          </a:p>
        </p:txBody>
      </p:sp>
      <p:pic>
        <p:nvPicPr>
          <p:cNvPr id="6" name="图片 5" descr="F:\2015赵瑊\同步\物理\人教必修2\word\A304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90" y="1110987"/>
            <a:ext cx="2392025" cy="12544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88453" y="2888357"/>
            <a:ext cx="8978661" cy="2204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重力做的功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zh-CN" altLang="zh-CN" sz="2400" kern="100" dirty="0">
                <a:solidFill>
                  <a:srgbClr val="E46C0A"/>
                </a:solidFill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400" i="1" kern="100" dirty="0">
                <a:solidFill>
                  <a:srgbClr val="E46C0A"/>
                </a:solidFill>
                <a:latin typeface="Book Antiqua" pitchFamily="18" charset="0"/>
                <a:ea typeface="Times New Roman"/>
                <a:cs typeface="Courier New"/>
              </a:rPr>
              <a:t>mg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Times New Roman"/>
                <a:cs typeface="Courier New"/>
              </a:rPr>
              <a:t>(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Book Antiqua" pitchFamily="18" charset="0"/>
                <a:ea typeface="Times New Roman"/>
                <a:cs typeface="Courier New"/>
              </a:rPr>
              <a:t>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宋体"/>
                <a:ea typeface="Times New Roman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，选地面为零势能参考平面，物体的重力势能由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变为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，重力势能的变化量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，可见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所以，重力做的功等于重力势能的变化量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915</Words>
  <Application>Microsoft Office PowerPoint</Application>
  <PresentationFormat>全屏显示(16:9)</PresentationFormat>
  <Paragraphs>166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1625</cp:revision>
  <dcterms:created xsi:type="dcterms:W3CDTF">2015-03-06T01:52:29Z</dcterms:created>
  <dcterms:modified xsi:type="dcterms:W3CDTF">2015-09-02T11:17:29Z</dcterms:modified>
</cp:coreProperties>
</file>