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407" r:id="rId6"/>
    <p:sldId id="434" r:id="rId7"/>
    <p:sldId id="360" r:id="rId8"/>
    <p:sldId id="493" r:id="rId9"/>
    <p:sldId id="498" r:id="rId10"/>
    <p:sldId id="499" r:id="rId11"/>
    <p:sldId id="361" r:id="rId12"/>
    <p:sldId id="451" r:id="rId13"/>
    <p:sldId id="482" r:id="rId14"/>
    <p:sldId id="292" r:id="rId15"/>
    <p:sldId id="495" r:id="rId16"/>
    <p:sldId id="447" r:id="rId17"/>
    <p:sldId id="478" r:id="rId18"/>
    <p:sldId id="500" r:id="rId19"/>
    <p:sldId id="485" r:id="rId20"/>
    <p:sldId id="486" r:id="rId21"/>
    <p:sldId id="501" r:id="rId22"/>
    <p:sldId id="333" r:id="rId23"/>
    <p:sldId id="334" r:id="rId24"/>
    <p:sldId id="496" r:id="rId25"/>
    <p:sldId id="264" r:id="rId26"/>
    <p:sldId id="502" r:id="rId27"/>
    <p:sldId id="340" r:id="rId28"/>
    <p:sldId id="271" r:id="rId29"/>
    <p:sldId id="433" r:id="rId30"/>
    <p:sldId id="274" r:id="rId3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9296" autoAdjust="0"/>
  </p:normalViewPr>
  <p:slideViewPr>
    <p:cSldViewPr>
      <p:cViewPr>
        <p:scale>
          <a:sx n="100" d="100"/>
          <a:sy n="100" d="100"/>
        </p:scale>
        <p:origin x="-1968" y="-9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CF15A9-A837-449B-9E85-7F63B45FAA90}" type="datetimeFigureOut">
              <a:rPr lang="zh-CN" altLang="en-US" smtClean="0"/>
              <a:t>2015/9/2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B2291E-1CCA-4B81-8184-A01DA4392D89}" type="slidenum">
              <a:rPr lang="zh-CN" altLang="en-US" smtClean="0"/>
              <a:t>‹#›</a:t>
            </a:fld>
            <a:endParaRPr lang="zh-CN" altLang="en-US"/>
          </a:p>
        </p:txBody>
      </p:sp>
    </p:spTree>
    <p:extLst>
      <p:ext uri="{BB962C8B-B14F-4D97-AF65-F5344CB8AC3E}">
        <p14:creationId xmlns:p14="http://schemas.microsoft.com/office/powerpoint/2010/main" val="2123423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B2291E-1CCA-4B81-8184-A01DA4392D89}" type="slidenum">
              <a:rPr lang="zh-CN" altLang="en-US" smtClean="0"/>
              <a:t>29</a:t>
            </a:fld>
            <a:endParaRPr lang="zh-CN" altLang="en-US"/>
          </a:p>
        </p:txBody>
      </p:sp>
    </p:spTree>
    <p:extLst>
      <p:ext uri="{BB962C8B-B14F-4D97-AF65-F5344CB8AC3E}">
        <p14:creationId xmlns:p14="http://schemas.microsoft.com/office/powerpoint/2010/main" val="3232613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形标注 4"/>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矩形 5"/>
          <p:cNvSpPr/>
          <p:nvPr userDrawn="1"/>
        </p:nvSpPr>
        <p:spPr>
          <a:xfrm>
            <a:off x="3635895" y="1660029"/>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9225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8181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6" name="矩形 5"/>
          <p:cNvSpPr/>
          <p:nvPr userDrawn="1"/>
        </p:nvSpPr>
        <p:spPr>
          <a:xfrm>
            <a:off x="3589859" y="165572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形标注 7"/>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userDrawn="1"/>
        </p:nvSpPr>
        <p:spPr>
          <a:xfrm>
            <a:off x="3880495" y="1851670"/>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13" name="标题 1">
            <a:hlinkClick r:id="rId3"/>
          </p:cNvPr>
          <p:cNvSpPr txBox="1">
            <a:spLocks/>
          </p:cNvSpPr>
          <p:nvPr userDrawn="1"/>
        </p:nvSpPr>
        <p:spPr>
          <a:xfrm>
            <a:off x="3962028" y="2490217"/>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4" name="矩形 13"/>
          <p:cNvSpPr/>
          <p:nvPr userDrawn="1"/>
        </p:nvSpPr>
        <p:spPr>
          <a:xfrm>
            <a:off x="638547" y="20744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2026753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435">
                                          <p:stCondLst>
                                            <p:cond delay="0"/>
                                          </p:stCondLst>
                                        </p:cTn>
                                        <p:tgtEl>
                                          <p:spTgt spid="13"/>
                                        </p:tgtEl>
                                      </p:cBhvr>
                                    </p:animEffect>
                                    <p:anim calcmode="lin" valueType="num">
                                      <p:cBhvr>
                                        <p:cTn id="8"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13" dur="20">
                                          <p:stCondLst>
                                            <p:cond delay="487"/>
                                          </p:stCondLst>
                                        </p:cTn>
                                        <p:tgtEl>
                                          <p:spTgt spid="13"/>
                                        </p:tgtEl>
                                      </p:cBhvr>
                                      <p:to x="100000" y="60000"/>
                                    </p:animScale>
                                    <p:animScale>
                                      <p:cBhvr>
                                        <p:cTn id="14" dur="124" decel="50000">
                                          <p:stCondLst>
                                            <p:cond delay="507"/>
                                          </p:stCondLst>
                                        </p:cTn>
                                        <p:tgtEl>
                                          <p:spTgt spid="13"/>
                                        </p:tgtEl>
                                      </p:cBhvr>
                                      <p:to x="100000" y="100000"/>
                                    </p:animScale>
                                    <p:animScale>
                                      <p:cBhvr>
                                        <p:cTn id="15" dur="20">
                                          <p:stCondLst>
                                            <p:cond delay="984"/>
                                          </p:stCondLst>
                                        </p:cTn>
                                        <p:tgtEl>
                                          <p:spTgt spid="13"/>
                                        </p:tgtEl>
                                      </p:cBhvr>
                                      <p:to x="100000" y="80000"/>
                                    </p:animScale>
                                    <p:animScale>
                                      <p:cBhvr>
                                        <p:cTn id="16" dur="124" decel="50000">
                                          <p:stCondLst>
                                            <p:cond delay="1004"/>
                                          </p:stCondLst>
                                        </p:cTn>
                                        <p:tgtEl>
                                          <p:spTgt spid="13"/>
                                        </p:tgtEl>
                                      </p:cBhvr>
                                      <p:to x="100000" y="100000"/>
                                    </p:animScale>
                                    <p:animScale>
                                      <p:cBhvr>
                                        <p:cTn id="17" dur="20">
                                          <p:stCondLst>
                                            <p:cond delay="1231"/>
                                          </p:stCondLst>
                                        </p:cTn>
                                        <p:tgtEl>
                                          <p:spTgt spid="13"/>
                                        </p:tgtEl>
                                      </p:cBhvr>
                                      <p:to x="100000" y="90000"/>
                                    </p:animScale>
                                    <p:animScale>
                                      <p:cBhvr>
                                        <p:cTn id="18" dur="124" decel="50000">
                                          <p:stCondLst>
                                            <p:cond delay="1251"/>
                                          </p:stCondLst>
                                        </p:cTn>
                                        <p:tgtEl>
                                          <p:spTgt spid="13"/>
                                        </p:tgtEl>
                                      </p:cBhvr>
                                      <p:to x="100000" y="100000"/>
                                    </p:animScale>
                                    <p:animScale>
                                      <p:cBhvr>
                                        <p:cTn id="19" dur="20">
                                          <p:stCondLst>
                                            <p:cond delay="1356"/>
                                          </p:stCondLst>
                                        </p:cTn>
                                        <p:tgtEl>
                                          <p:spTgt spid="13"/>
                                        </p:tgtEl>
                                      </p:cBhvr>
                                      <p:to x="100000" y="95000"/>
                                    </p:animScale>
                                    <p:animScale>
                                      <p:cBhvr>
                                        <p:cTn id="20" dur="124" decel="50000">
                                          <p:stCondLst>
                                            <p:cond delay="1376"/>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620627"/>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62"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file:///F:\2015&#36213;&#29770;\&#21516;&#27493;\&#29289;&#29702;\&#20154;&#25945;&#24517;&#20462;2\word\A318.TIF"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package" Target="../embeddings/Microsoft_Word___1.doc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package" Target="../embeddings/Microsoft_Word___2.docx"/></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file:///F:\2015&#36213;&#29770;\&#21516;&#27493;\&#29289;&#29702;\&#20154;&#25945;&#24517;&#20462;2\word\A319.TIF"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package" Target="../embeddings/Microsoft_Word___3.docx"/></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27.xml"/></Relationships>
</file>

<file path=ppt/slides/_rels/slide2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27.xml"/></Relationships>
</file>

<file path=ppt/slides/_rels/slide2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slide" Target="slide28.xml"/><Relationship Id="rId4" Type="http://schemas.openxmlformats.org/officeDocument/2006/relationships/slide" Target="slide27.xml"/></Relationships>
</file>

<file path=ppt/slides/_rels/slide26.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27.xml"/></Relationships>
</file>

<file path=ppt/slides/_rels/slide27.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slide" Target="slide28.xml"/><Relationship Id="rId4" Type="http://schemas.openxmlformats.org/officeDocument/2006/relationships/slide" Target="slide27.xml"/></Relationships>
</file>

<file path=ppt/slides/_rels/slide28.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8.xml"/><Relationship Id="rId4" Type="http://schemas.openxmlformats.org/officeDocument/2006/relationships/slide" Target="slide27.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xml"/><Relationship Id="rId7" Type="http://schemas.openxmlformats.org/officeDocument/2006/relationships/slide" Target="slide28.xml"/><Relationship Id="rId12"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slide" Target="slide27.xml"/><Relationship Id="rId11" Type="http://schemas.openxmlformats.org/officeDocument/2006/relationships/slide" Target="slide3.xml"/><Relationship Id="rId5" Type="http://schemas.openxmlformats.org/officeDocument/2006/relationships/slide" Target="slide25.xml"/><Relationship Id="rId10" Type="http://schemas.openxmlformats.org/officeDocument/2006/relationships/image" Target="../media/image15.emf"/><Relationship Id="rId4" Type="http://schemas.openxmlformats.org/officeDocument/2006/relationships/slide" Target="slide23.xml"/><Relationship Id="rId9" Type="http://schemas.openxmlformats.org/officeDocument/2006/relationships/package" Target="../embeddings/Microsoft_Word___4.docx"/></Relationships>
</file>

<file path=ppt/slides/_rels/slide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5468" y="2050618"/>
            <a:ext cx="2733700" cy="1015663"/>
          </a:xfrm>
          <a:prstGeom prst="rect">
            <a:avLst/>
          </a:prstGeom>
        </p:spPr>
        <p:txBody>
          <a:bodyPr wrap="square">
            <a:spAutoFit/>
          </a:bodyPr>
          <a:lstStyle/>
          <a:p>
            <a:pPr>
              <a:defRPr/>
            </a:pPr>
            <a:r>
              <a:rPr lang="zh-CN" altLang="en-US" sz="6000" b="1" dirty="0" smtClean="0">
                <a:solidFill>
                  <a:srgbClr val="0070C0"/>
                </a:solidFill>
                <a:latin typeface="Times New Roman" panose="02020603050405020304" pitchFamily="18" charset="0"/>
                <a:ea typeface="微软雅黑" pitchFamily="34" charset="-122"/>
                <a:cs typeface="Times New Roman" panose="02020603050405020304" pitchFamily="18" charset="0"/>
              </a:rPr>
              <a:t>第七章</a:t>
            </a:r>
            <a:endParaRPr lang="en-US" altLang="zh-CN" sz="6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矩形 4"/>
          <p:cNvSpPr/>
          <p:nvPr/>
        </p:nvSpPr>
        <p:spPr>
          <a:xfrm>
            <a:off x="3851920" y="2132499"/>
            <a:ext cx="5292080" cy="907941"/>
          </a:xfrm>
          <a:prstGeom prst="rect">
            <a:avLst/>
          </a:prstGeom>
        </p:spPr>
        <p:txBody>
          <a:bodyPr wrap="square">
            <a:spAutoFit/>
          </a:bodyPr>
          <a:lstStyle/>
          <a:p>
            <a:pPr>
              <a:defRPr/>
            </a:pPr>
            <a:r>
              <a:rPr lang="zh-CN" altLang="en-US" sz="5300" b="1" dirty="0" smtClean="0">
                <a:solidFill>
                  <a:schemeClr val="tx1">
                    <a:lumMod val="85000"/>
                    <a:lumOff val="15000"/>
                  </a:schemeClr>
                </a:solidFill>
                <a:latin typeface="Impact" panose="020B0806030902050204" pitchFamily="34" charset="0"/>
                <a:ea typeface="微软雅黑" pitchFamily="34" charset="-122"/>
              </a:rPr>
              <a:t>机械能守恒定律</a:t>
            </a:r>
            <a:endParaRPr lang="zh-CN" altLang="en-US" sz="53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3164096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4205900955"/>
              </p:ext>
            </p:extLst>
          </p:nvPr>
        </p:nvGraphicFramePr>
        <p:xfrm>
          <a:off x="228600" y="1893658"/>
          <a:ext cx="5334000" cy="3200400"/>
        </p:xfrm>
        <a:graphic>
          <a:graphicData uri="http://schemas.openxmlformats.org/presentationml/2006/ole">
            <mc:AlternateContent xmlns:mc="http://schemas.openxmlformats.org/markup-compatibility/2006">
              <mc:Choice xmlns:v="urn:schemas-microsoft-com:vml" Requires="v">
                <p:oleObj spid="_x0000_s276532" name="文档" r:id="rId4" imgW="5339629" imgH="3205504" progId="Word.Document.12">
                  <p:embed/>
                </p:oleObj>
              </mc:Choice>
              <mc:Fallback>
                <p:oleObj name="文档" r:id="rId4" imgW="5339629" imgH="3205504" progId="Word.Document.12">
                  <p:embed/>
                  <p:pic>
                    <p:nvPicPr>
                      <p:cNvPr id="0" name=""/>
                      <p:cNvPicPr>
                        <a:picLocks noChangeAspect="1" noChangeArrowheads="1"/>
                      </p:cNvPicPr>
                      <p:nvPr/>
                    </p:nvPicPr>
                    <p:blipFill>
                      <a:blip r:embed="rId5"/>
                      <a:srcRect/>
                      <a:stretch>
                        <a:fillRect/>
                      </a:stretch>
                    </p:blipFill>
                    <p:spPr bwMode="auto">
                      <a:xfrm>
                        <a:off x="228600" y="1893658"/>
                        <a:ext cx="5334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145604" y="22895"/>
            <a:ext cx="8856984" cy="1892826"/>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(3)</a:t>
            </a:r>
            <a:r>
              <a:rPr lang="zh-CN" altLang="zh-CN" sz="2600" kern="100" dirty="0">
                <a:latin typeface="Times New Roman"/>
                <a:ea typeface="微软雅黑"/>
                <a:cs typeface="Times New Roman"/>
              </a:rPr>
              <a:t>作出</a:t>
            </a:r>
            <a:r>
              <a:rPr lang="en-US" altLang="zh-CN" sz="2600" i="1" kern="100" dirty="0">
                <a:latin typeface="Times New Roman"/>
                <a:ea typeface="微软雅黑"/>
                <a:cs typeface="Courier New"/>
              </a:rPr>
              <a:t>F</a:t>
            </a:r>
            <a:r>
              <a:rPr lang="zh-CN" altLang="zh-CN" sz="2600" kern="100" dirty="0">
                <a:latin typeface="Times New Roman"/>
                <a:ea typeface="微软雅黑"/>
                <a:cs typeface="Times New Roman"/>
              </a:rPr>
              <a:t>－</a:t>
            </a:r>
            <a:r>
              <a:rPr lang="en-US" altLang="zh-CN" sz="2600" kern="100" dirty="0" err="1">
                <a:latin typeface="Times New Roman"/>
                <a:ea typeface="微软雅黑"/>
                <a:cs typeface="Courier New"/>
              </a:rPr>
              <a:t>Δ</a:t>
            </a:r>
            <a:r>
              <a:rPr lang="en-US" altLang="zh-CN" sz="2600" i="1" kern="100" dirty="0" err="1">
                <a:latin typeface="Times New Roman"/>
                <a:ea typeface="微软雅黑"/>
                <a:cs typeface="Courier New"/>
              </a:rPr>
              <a:t>l</a:t>
            </a:r>
            <a:r>
              <a:rPr lang="zh-CN" altLang="zh-CN" sz="2600" kern="100" dirty="0">
                <a:latin typeface="Times New Roman"/>
                <a:ea typeface="微软雅黑"/>
                <a:cs typeface="Times New Roman"/>
              </a:rPr>
              <a:t>图象并类比</a:t>
            </a:r>
            <a:r>
              <a:rPr lang="en-US" altLang="zh-CN" sz="2600" i="1" kern="100" dirty="0">
                <a:latin typeface="Book Antiqua"/>
                <a:ea typeface="微软雅黑"/>
                <a:cs typeface="Times New Roman"/>
              </a:rPr>
              <a:t>v</a:t>
            </a:r>
            <a:r>
              <a:rPr lang="zh-CN" altLang="zh-CN" sz="2600" kern="100" dirty="0">
                <a:latin typeface="Times New Roman"/>
                <a:ea typeface="微软雅黑"/>
                <a:cs typeface="Times New Roman"/>
              </a:rPr>
              <a:t>－</a:t>
            </a:r>
            <a:r>
              <a:rPr lang="en-US" altLang="zh-CN" sz="2600" i="1" kern="100" dirty="0">
                <a:latin typeface="Times New Roman"/>
                <a:ea typeface="微软雅黑"/>
                <a:cs typeface="Courier New"/>
              </a:rPr>
              <a:t>t</a:t>
            </a:r>
            <a:r>
              <a:rPr lang="zh-CN" altLang="zh-CN" sz="2600" kern="100" dirty="0">
                <a:latin typeface="Times New Roman"/>
                <a:ea typeface="微软雅黑"/>
                <a:cs typeface="Times New Roman"/>
              </a:rPr>
              <a:t>图象中面积的含义，思考</a:t>
            </a:r>
            <a:r>
              <a:rPr lang="en-US" altLang="zh-CN" sz="2600" i="1" kern="100" dirty="0">
                <a:latin typeface="Times New Roman"/>
                <a:ea typeface="微软雅黑"/>
                <a:cs typeface="Courier New"/>
              </a:rPr>
              <a:t>F</a:t>
            </a:r>
            <a:r>
              <a:rPr lang="zh-CN" altLang="zh-CN" sz="2600" kern="100" dirty="0">
                <a:latin typeface="Times New Roman"/>
                <a:ea typeface="微软雅黑"/>
                <a:cs typeface="Times New Roman"/>
              </a:rPr>
              <a:t>－</a:t>
            </a:r>
            <a:r>
              <a:rPr lang="en-US" altLang="zh-CN" sz="2600" kern="100" dirty="0" err="1">
                <a:latin typeface="Times New Roman"/>
                <a:ea typeface="微软雅黑"/>
                <a:cs typeface="Courier New"/>
              </a:rPr>
              <a:t>Δ</a:t>
            </a:r>
            <a:r>
              <a:rPr lang="en-US" altLang="zh-CN" sz="2600" i="1" kern="100" dirty="0" err="1">
                <a:latin typeface="Times New Roman"/>
                <a:ea typeface="微软雅黑"/>
                <a:cs typeface="Courier New"/>
              </a:rPr>
              <a:t>l</a:t>
            </a:r>
            <a:r>
              <a:rPr lang="zh-CN" altLang="zh-CN" sz="2600" kern="100" dirty="0">
                <a:latin typeface="Times New Roman"/>
                <a:ea typeface="微软雅黑"/>
                <a:cs typeface="Times New Roman"/>
              </a:rPr>
              <a:t>图象中</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面积</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有何物理意义？当</a:t>
            </a:r>
            <a:r>
              <a:rPr lang="en-US" altLang="zh-CN" sz="2600" kern="100" dirty="0" err="1">
                <a:latin typeface="Times New Roman"/>
                <a:ea typeface="微软雅黑"/>
                <a:cs typeface="Courier New"/>
              </a:rPr>
              <a:t>Δ</a:t>
            </a:r>
            <a:r>
              <a:rPr lang="en-US" altLang="zh-CN" sz="2600" i="1" kern="100" dirty="0" err="1">
                <a:latin typeface="Times New Roman"/>
                <a:ea typeface="微软雅黑"/>
                <a:cs typeface="Courier New"/>
              </a:rPr>
              <a:t>l</a:t>
            </a:r>
            <a:r>
              <a:rPr lang="zh-CN" altLang="zh-CN" sz="2600" kern="100" dirty="0">
                <a:latin typeface="Times New Roman"/>
                <a:ea typeface="微软雅黑"/>
                <a:cs typeface="Times New Roman"/>
              </a:rPr>
              <a:t>＝</a:t>
            </a:r>
            <a:r>
              <a:rPr lang="en-US" altLang="zh-CN" sz="2600" i="1" kern="100" dirty="0">
                <a:latin typeface="Times New Roman"/>
                <a:ea typeface="微软雅黑"/>
                <a:cs typeface="Courier New"/>
              </a:rPr>
              <a:t>x</a:t>
            </a:r>
            <a:r>
              <a:rPr lang="zh-CN" altLang="zh-CN" sz="2600" kern="100" dirty="0">
                <a:latin typeface="Times New Roman"/>
                <a:ea typeface="微软雅黑"/>
                <a:cs typeface="Times New Roman"/>
              </a:rPr>
              <a:t>时，其表达式是怎样的？</a:t>
            </a:r>
            <a:endParaRPr lang="zh-CN" altLang="zh-CN" sz="2600" kern="100" dirty="0">
              <a:effectLst/>
              <a:latin typeface="宋体"/>
              <a:cs typeface="Courier New"/>
            </a:endParaRPr>
          </a:p>
        </p:txBody>
      </p:sp>
      <p:pic>
        <p:nvPicPr>
          <p:cNvPr id="5" name="图片 4" descr="F:\2015赵瑊\同步\物理\人教必修2\word\A318.TIF"/>
          <p:cNvPicPr/>
          <p:nvPr/>
        </p:nvPicPr>
        <p:blipFill>
          <a:blip r:embed="rId6" r:link="rId7" cstate="print">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82762" y="1988695"/>
            <a:ext cx="3219826" cy="2383255"/>
          </a:xfrm>
          <a:prstGeom prst="rect">
            <a:avLst/>
          </a:prstGeom>
          <a:noFill/>
          <a:ln>
            <a:noFill/>
          </a:ln>
        </p:spPr>
      </p:pic>
    </p:spTree>
    <p:extLst>
      <p:ext uri="{BB962C8B-B14F-4D97-AF65-F5344CB8AC3E}">
        <p14:creationId xmlns:p14="http://schemas.microsoft.com/office/powerpoint/2010/main" val="798762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25997" y="207094"/>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矩形 8"/>
          <p:cNvSpPr/>
          <p:nvPr/>
        </p:nvSpPr>
        <p:spPr>
          <a:xfrm>
            <a:off x="136079" y="730200"/>
            <a:ext cx="8866509" cy="4370427"/>
          </a:xfrm>
          <a:prstGeom prst="rect">
            <a:avLst/>
          </a:prstGeom>
        </p:spPr>
        <p:txBody>
          <a:bodyPr wrap="square">
            <a:spAutoFit/>
          </a:bodyPr>
          <a:lstStyle/>
          <a:p>
            <a:pPr algn="just">
              <a:lnSpc>
                <a:spcPct val="139000"/>
              </a:lnSpc>
              <a:spcAft>
                <a:spcPts val="0"/>
              </a:spcAft>
              <a:tabLst>
                <a:tab pos="2070735" algn="l"/>
              </a:tabLst>
            </a:pP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猜想：</a:t>
            </a:r>
            <a:endParaRPr lang="zh-CN" altLang="zh-CN" sz="2500" kern="100" dirty="0">
              <a:latin typeface="宋体"/>
              <a:cs typeface="Courier New"/>
            </a:endParaRPr>
          </a:p>
          <a:p>
            <a:pPr algn="just">
              <a:lnSpc>
                <a:spcPct val="139000"/>
              </a:lnSpc>
              <a:spcAft>
                <a:spcPts val="0"/>
              </a:spcAft>
              <a:tabLst>
                <a:tab pos="2070735" algn="l"/>
              </a:tabLst>
            </a:pP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弹性势能与弹簧的形变量有关，同一弹簧形变量越大，弹簧的弹性势能也越大</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39000"/>
              </a:lnSpc>
              <a:spcAft>
                <a:spcPts val="0"/>
              </a:spcAft>
              <a:tabLst>
                <a:tab pos="2070735" algn="l"/>
              </a:tabLst>
            </a:pP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弹性势能与弹簧的劲度系数有关，在形变量相同时，劲度系数</a:t>
            </a:r>
            <a:r>
              <a:rPr lang="en-US" altLang="zh-CN" sz="2500" i="1" kern="100" dirty="0">
                <a:latin typeface="Times New Roman"/>
                <a:ea typeface="微软雅黑"/>
                <a:cs typeface="Courier New"/>
              </a:rPr>
              <a:t>k</a:t>
            </a:r>
            <a:r>
              <a:rPr lang="zh-CN" altLang="zh-CN" sz="2500" kern="100" dirty="0">
                <a:latin typeface="Times New Roman"/>
                <a:ea typeface="微软雅黑"/>
                <a:cs typeface="Times New Roman"/>
              </a:rPr>
              <a:t>越大，弹性势能</a:t>
            </a:r>
            <a:r>
              <a:rPr lang="zh-CN" altLang="zh-CN" sz="2500" kern="100" dirty="0" smtClean="0">
                <a:latin typeface="Times New Roman"/>
                <a:ea typeface="微软雅黑"/>
                <a:cs typeface="Times New Roman"/>
              </a:rPr>
              <a:t>越</a:t>
            </a:r>
            <a:r>
              <a:rPr lang="en-US" altLang="zh-CN" sz="2500" u="sng" kern="100" dirty="0" smtClean="0">
                <a:latin typeface="Times New Roman"/>
                <a:ea typeface="微软雅黑"/>
                <a:cs typeface="Times New Roman"/>
              </a:rPr>
              <a:t>     </a:t>
            </a:r>
            <a:r>
              <a:rPr lang="en-US" altLang="zh-CN" sz="2500" kern="100" dirty="0" smtClean="0">
                <a:latin typeface="Times New Roman"/>
                <a:ea typeface="微软雅黑"/>
                <a:cs typeface="Courier New"/>
              </a:rPr>
              <a:t>.</a:t>
            </a:r>
            <a:endParaRPr lang="zh-CN" altLang="zh-CN" sz="2500" kern="100" dirty="0">
              <a:latin typeface="宋体"/>
              <a:cs typeface="Courier New"/>
            </a:endParaRPr>
          </a:p>
          <a:p>
            <a:pPr algn="just">
              <a:lnSpc>
                <a:spcPct val="139000"/>
              </a:lnSpc>
              <a:spcAft>
                <a:spcPts val="0"/>
              </a:spcAft>
              <a:tabLst>
                <a:tab pos="2070735" algn="l"/>
              </a:tabLst>
            </a:pP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探究思想：</a:t>
            </a:r>
            <a:r>
              <a:rPr lang="zh-CN" altLang="zh-CN" sz="2500" kern="100" dirty="0" smtClean="0">
                <a:latin typeface="Times New Roman"/>
                <a:ea typeface="微软雅黑"/>
                <a:cs typeface="Times New Roman"/>
              </a:rPr>
              <a:t>研究</a:t>
            </a:r>
            <a:r>
              <a:rPr lang="en-US" altLang="zh-CN" sz="2500" u="sng" kern="100" dirty="0" smtClean="0">
                <a:latin typeface="Times New Roman"/>
                <a:ea typeface="微软雅黑"/>
                <a:cs typeface="Times New Roman"/>
              </a:rPr>
              <a:t>          </a:t>
            </a:r>
            <a:r>
              <a:rPr lang="zh-CN" altLang="zh-CN" sz="2500" kern="100" dirty="0" smtClean="0">
                <a:latin typeface="Times New Roman"/>
                <a:ea typeface="微软雅黑"/>
                <a:cs typeface="Times New Roman"/>
              </a:rPr>
              <a:t>做功</a:t>
            </a:r>
            <a:r>
              <a:rPr lang="zh-CN" altLang="zh-CN" sz="2500" kern="100" dirty="0">
                <a:latin typeface="Times New Roman"/>
                <a:ea typeface="微软雅黑"/>
                <a:cs typeface="Times New Roman"/>
              </a:rPr>
              <a:t>与弹性势能变化的关系</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39000"/>
              </a:lnSpc>
              <a:spcAft>
                <a:spcPts val="0"/>
              </a:spcAft>
              <a:tabLst>
                <a:tab pos="2070735" algn="l"/>
              </a:tabLst>
            </a:pPr>
            <a:r>
              <a:rPr lang="en-US" altLang="zh-CN" sz="2500" kern="100" dirty="0">
                <a:latin typeface="Times New Roman"/>
                <a:ea typeface="微软雅黑"/>
                <a:cs typeface="Courier New"/>
              </a:rPr>
              <a:t>3.</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化变为恒</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求拉力做功：</a:t>
            </a:r>
            <a:r>
              <a:rPr lang="en-US" altLang="zh-CN" sz="2500" i="1" kern="100" dirty="0">
                <a:latin typeface="Times New Roman"/>
                <a:ea typeface="微软雅黑"/>
                <a:cs typeface="Courier New"/>
              </a:rPr>
              <a:t>W</a:t>
            </a:r>
            <a:r>
              <a:rPr lang="zh-CN" altLang="zh-CN" sz="2500" kern="100" baseline="-25000" dirty="0">
                <a:latin typeface="Times New Roman"/>
                <a:ea typeface="微软雅黑"/>
                <a:cs typeface="Times New Roman"/>
              </a:rPr>
              <a:t>总</a:t>
            </a:r>
            <a:r>
              <a:rPr lang="zh-CN" altLang="zh-CN" sz="2500" kern="100" dirty="0">
                <a:latin typeface="Times New Roman"/>
                <a:ea typeface="微软雅黑"/>
                <a:cs typeface="Times New Roman"/>
              </a:rPr>
              <a:t>＝</a:t>
            </a:r>
            <a:r>
              <a:rPr lang="en-US" altLang="zh-CN" sz="2500" i="1" kern="100" dirty="0" err="1">
                <a:latin typeface="Times New Roman"/>
                <a:ea typeface="微软雅黑"/>
                <a:cs typeface="Courier New"/>
              </a:rPr>
              <a:t>F</a:t>
            </a:r>
            <a:r>
              <a:rPr lang="en-US" altLang="zh-CN" sz="2500" kern="100" baseline="-25000" dirty="0" err="1">
                <a:latin typeface="Times New Roman"/>
                <a:ea typeface="微软雅黑"/>
                <a:cs typeface="Courier New"/>
              </a:rPr>
              <a:t>1</a:t>
            </a:r>
            <a:r>
              <a:rPr lang="en-US" altLang="zh-CN" sz="2500" kern="100" dirty="0" err="1">
                <a:latin typeface="Times New Roman"/>
                <a:ea typeface="微软雅黑"/>
                <a:cs typeface="Courier New"/>
              </a:rPr>
              <a:t>Δ</a:t>
            </a:r>
            <a:r>
              <a:rPr lang="en-US" altLang="zh-CN" sz="2500" i="1" kern="100" dirty="0" err="1">
                <a:latin typeface="Times New Roman"/>
                <a:ea typeface="微软雅黑"/>
                <a:cs typeface="Courier New"/>
              </a:rPr>
              <a:t>l</a:t>
            </a:r>
            <a:r>
              <a:rPr lang="en-US" altLang="zh-CN" sz="2500" kern="100" baseline="-25000" dirty="0" err="1">
                <a:latin typeface="Times New Roman"/>
                <a:ea typeface="微软雅黑"/>
                <a:cs typeface="Courier New"/>
              </a:rPr>
              <a:t>1</a:t>
            </a:r>
            <a:r>
              <a:rPr lang="zh-CN" altLang="zh-CN" sz="2500" kern="100" dirty="0">
                <a:latin typeface="Times New Roman"/>
                <a:ea typeface="微软雅黑"/>
                <a:cs typeface="Times New Roman"/>
              </a:rPr>
              <a:t>＋</a:t>
            </a:r>
            <a:r>
              <a:rPr lang="en-US" altLang="zh-CN" sz="2500" i="1" kern="100" dirty="0" err="1">
                <a:latin typeface="Times New Roman"/>
                <a:ea typeface="微软雅黑"/>
                <a:cs typeface="Courier New"/>
              </a:rPr>
              <a:t>F</a:t>
            </a:r>
            <a:r>
              <a:rPr lang="en-US" altLang="zh-CN" sz="2500" kern="100" baseline="-25000" dirty="0" err="1">
                <a:latin typeface="Times New Roman"/>
                <a:ea typeface="微软雅黑"/>
                <a:cs typeface="Courier New"/>
              </a:rPr>
              <a:t>2</a:t>
            </a:r>
            <a:r>
              <a:rPr lang="en-US" altLang="zh-CN" sz="2500" kern="100" dirty="0" err="1">
                <a:latin typeface="Times New Roman"/>
                <a:ea typeface="微软雅黑"/>
                <a:cs typeface="Courier New"/>
              </a:rPr>
              <a:t>Δ</a:t>
            </a:r>
            <a:r>
              <a:rPr lang="en-US" altLang="zh-CN" sz="2500" i="1" kern="100" dirty="0" err="1">
                <a:latin typeface="Times New Roman"/>
                <a:ea typeface="微软雅黑"/>
                <a:cs typeface="Courier New"/>
              </a:rPr>
              <a:t>l</a:t>
            </a:r>
            <a:r>
              <a:rPr lang="en-US" altLang="zh-CN" sz="2500" kern="100" baseline="-25000" dirty="0" err="1">
                <a:latin typeface="Times New Roman"/>
                <a:ea typeface="微软雅黑"/>
                <a:cs typeface="Courier New"/>
              </a:rPr>
              <a:t>2</a:t>
            </a:r>
            <a:r>
              <a:rPr lang="zh-CN" altLang="zh-CN" sz="2500" kern="100" dirty="0">
                <a:latin typeface="Times New Roman"/>
                <a:ea typeface="微软雅黑"/>
                <a:cs typeface="Times New Roman"/>
              </a:rPr>
              <a:t>＋</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a:t>
            </a:r>
            <a:r>
              <a:rPr lang="en-US" altLang="zh-CN" sz="2500" i="1" kern="100" dirty="0" err="1">
                <a:latin typeface="Times New Roman"/>
                <a:ea typeface="微软雅黑"/>
                <a:cs typeface="Courier New"/>
              </a:rPr>
              <a:t>F</a:t>
            </a:r>
            <a:r>
              <a:rPr lang="en-US" altLang="zh-CN" sz="2500" i="1" kern="100" baseline="-25000" dirty="0" err="1">
                <a:latin typeface="Times New Roman"/>
                <a:ea typeface="微软雅黑"/>
                <a:cs typeface="Courier New"/>
              </a:rPr>
              <a:t>n</a:t>
            </a:r>
            <a:r>
              <a:rPr lang="en-US" altLang="zh-CN" sz="2500" kern="100" dirty="0" err="1">
                <a:latin typeface="Times New Roman"/>
                <a:ea typeface="微软雅黑"/>
                <a:cs typeface="Courier New"/>
              </a:rPr>
              <a:t>Δ</a:t>
            </a:r>
            <a:r>
              <a:rPr lang="en-US" altLang="zh-CN" sz="2500" i="1" kern="100" dirty="0" err="1">
                <a:latin typeface="Times New Roman"/>
                <a:ea typeface="微软雅黑"/>
                <a:cs typeface="Courier New"/>
              </a:rPr>
              <a:t>l</a:t>
            </a:r>
            <a:r>
              <a:rPr lang="en-US" altLang="zh-CN" sz="2500" i="1" kern="100" baseline="-25000" dirty="0" err="1">
                <a:latin typeface="Times New Roman"/>
                <a:ea typeface="微软雅黑"/>
                <a:cs typeface="Courier New"/>
              </a:rPr>
              <a:t>n</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39000"/>
              </a:lnSpc>
              <a:spcAft>
                <a:spcPts val="0"/>
              </a:spcAft>
              <a:tabLst>
                <a:tab pos="2070735" algn="l"/>
              </a:tabLst>
            </a:pPr>
            <a:r>
              <a:rPr lang="en-US" altLang="zh-CN" sz="2500" kern="100" dirty="0" err="1">
                <a:latin typeface="Times New Roman"/>
                <a:ea typeface="微软雅黑"/>
                <a:cs typeface="Courier New"/>
              </a:rPr>
              <a:t>4.</a:t>
            </a:r>
            <a:r>
              <a:rPr lang="en-US" altLang="zh-CN" sz="2500" kern="100" dirty="0" err="1">
                <a:latin typeface="宋体"/>
                <a:ea typeface="微软雅黑"/>
                <a:cs typeface="Times New Roman"/>
              </a:rPr>
              <a:t>“</a:t>
            </a:r>
            <a:r>
              <a:rPr lang="en-US" altLang="zh-CN" sz="2500" i="1" kern="100" dirty="0" err="1">
                <a:latin typeface="Times New Roman"/>
                <a:ea typeface="微软雅黑"/>
                <a:cs typeface="Courier New"/>
              </a:rPr>
              <a:t>F</a:t>
            </a:r>
            <a:r>
              <a:rPr lang="zh-CN" altLang="zh-CN" sz="2500" kern="100" dirty="0">
                <a:latin typeface="Times New Roman"/>
                <a:ea typeface="微软雅黑"/>
                <a:cs typeface="Times New Roman"/>
              </a:rPr>
              <a:t>－</a:t>
            </a:r>
            <a:r>
              <a:rPr lang="en-US" altLang="zh-CN" sz="2500" i="1" kern="100" dirty="0">
                <a:latin typeface="Times New Roman"/>
                <a:ea typeface="微软雅黑"/>
                <a:cs typeface="Courier New"/>
              </a:rPr>
              <a:t>l</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图象面积的意义：表示</a:t>
            </a:r>
            <a:r>
              <a:rPr lang="en-US" altLang="zh-CN" sz="2500" i="1" kern="100" dirty="0" smtClean="0">
                <a:latin typeface="Times New Roman"/>
                <a:ea typeface="微软雅黑"/>
                <a:cs typeface="Courier New"/>
              </a:rPr>
              <a:t>F</a:t>
            </a:r>
            <a:r>
              <a:rPr lang="en-US" altLang="zh-CN" sz="2500" u="sng" kern="100" dirty="0" smtClean="0">
                <a:latin typeface="Times New Roman"/>
                <a:ea typeface="微软雅黑"/>
                <a:cs typeface="Times New Roman"/>
              </a:rPr>
              <a:t>          </a:t>
            </a:r>
            <a:r>
              <a:rPr lang="zh-CN" altLang="zh-CN" sz="2500" kern="100" dirty="0" smtClean="0">
                <a:latin typeface="Times New Roman"/>
                <a:ea typeface="微软雅黑"/>
                <a:cs typeface="Times New Roman"/>
              </a:rPr>
              <a:t>的</a:t>
            </a:r>
            <a:r>
              <a:rPr lang="zh-CN" altLang="zh-CN" sz="2500" kern="100" dirty="0">
                <a:latin typeface="Times New Roman"/>
                <a:ea typeface="微软雅黑"/>
                <a:cs typeface="Times New Roman"/>
              </a:rPr>
              <a:t>值</a:t>
            </a:r>
            <a:r>
              <a:rPr lang="en-US" altLang="zh-CN" sz="2500" kern="100" dirty="0">
                <a:latin typeface="Times New Roman"/>
                <a:ea typeface="微软雅黑"/>
                <a:cs typeface="Courier New"/>
              </a:rPr>
              <a:t>.</a:t>
            </a:r>
            <a:endParaRPr lang="zh-CN" altLang="zh-CN" sz="2500" kern="100" dirty="0">
              <a:effectLst/>
              <a:latin typeface="宋体"/>
              <a:cs typeface="Courier New"/>
            </a:endParaRPr>
          </a:p>
        </p:txBody>
      </p:sp>
      <p:sp>
        <p:nvSpPr>
          <p:cNvPr id="3" name="矩形 2"/>
          <p:cNvSpPr/>
          <p:nvPr/>
        </p:nvSpPr>
        <p:spPr>
          <a:xfrm>
            <a:off x="5042148" y="4499535"/>
            <a:ext cx="1143000" cy="477054"/>
          </a:xfrm>
          <a:prstGeom prst="rect">
            <a:avLst/>
          </a:prstGeom>
        </p:spPr>
        <p:txBody>
          <a:bodyPr wrap="square">
            <a:spAutoFit/>
          </a:bodyPr>
          <a:lstStyle/>
          <a:p>
            <a:pPr lvl="0"/>
            <a:r>
              <a:rPr lang="zh-CN" altLang="zh-CN" sz="2500" kern="100" dirty="0" smtClean="0">
                <a:solidFill>
                  <a:srgbClr val="0070C0"/>
                </a:solidFill>
                <a:latin typeface="Times New Roman"/>
                <a:ea typeface="微软雅黑"/>
                <a:cs typeface="Times New Roman"/>
              </a:rPr>
              <a:t>做功</a:t>
            </a:r>
            <a:endParaRPr lang="zh-CN" altLang="en-US" dirty="0">
              <a:solidFill>
                <a:srgbClr val="0070C0"/>
              </a:solidFill>
            </a:endParaRPr>
          </a:p>
        </p:txBody>
      </p:sp>
      <p:sp>
        <p:nvSpPr>
          <p:cNvPr id="4" name="矩形 3"/>
          <p:cNvSpPr/>
          <p:nvPr/>
        </p:nvSpPr>
        <p:spPr>
          <a:xfrm>
            <a:off x="3159204" y="2886838"/>
            <a:ext cx="505267" cy="477054"/>
          </a:xfrm>
          <a:prstGeom prst="rect">
            <a:avLst/>
          </a:prstGeom>
        </p:spPr>
        <p:txBody>
          <a:bodyPr wrap="none">
            <a:spAutoFit/>
          </a:bodyPr>
          <a:lstStyle/>
          <a:p>
            <a:pPr lvl="0"/>
            <a:r>
              <a:rPr lang="zh-CN" altLang="zh-CN" sz="2500" kern="100" dirty="0">
                <a:solidFill>
                  <a:srgbClr val="0070C0"/>
                </a:solidFill>
                <a:latin typeface="Times New Roman"/>
                <a:ea typeface="微软雅黑"/>
                <a:cs typeface="Times New Roman"/>
              </a:rPr>
              <a:t>大</a:t>
            </a:r>
          </a:p>
        </p:txBody>
      </p:sp>
      <p:sp>
        <p:nvSpPr>
          <p:cNvPr id="8" name="矩形 7"/>
          <p:cNvSpPr/>
          <p:nvPr/>
        </p:nvSpPr>
        <p:spPr>
          <a:xfrm>
            <a:off x="2666013" y="3424748"/>
            <a:ext cx="825867" cy="477054"/>
          </a:xfrm>
          <a:prstGeom prst="rect">
            <a:avLst/>
          </a:prstGeom>
        </p:spPr>
        <p:txBody>
          <a:bodyPr wrap="none">
            <a:spAutoFit/>
          </a:bodyPr>
          <a:lstStyle/>
          <a:p>
            <a:pPr lvl="0"/>
            <a:r>
              <a:rPr lang="zh-CN" altLang="zh-CN" sz="2500" kern="100" dirty="0">
                <a:solidFill>
                  <a:srgbClr val="0070C0"/>
                </a:solidFill>
                <a:latin typeface="Times New Roman"/>
                <a:ea typeface="微软雅黑"/>
                <a:cs typeface="Times New Roman"/>
              </a:rPr>
              <a:t>弹力</a:t>
            </a:r>
          </a:p>
        </p:txBody>
      </p:sp>
    </p:spTree>
    <p:extLst>
      <p:ext uri="{BB962C8B-B14F-4D97-AF65-F5344CB8AC3E}">
        <p14:creationId xmlns:p14="http://schemas.microsoft.com/office/powerpoint/2010/main" val="144731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4"/>
          <p:cNvSpPr txBox="1">
            <a:spLocks noChangeArrowheads="1"/>
          </p:cNvSpPr>
          <p:nvPr/>
        </p:nvSpPr>
        <p:spPr bwMode="auto">
          <a:xfrm>
            <a:off x="117029" y="100051"/>
            <a:ext cx="5467274" cy="62177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600" b="1" kern="100" dirty="0">
                <a:solidFill>
                  <a:schemeClr val="tx1"/>
                </a:solidFill>
                <a:cs typeface="Times New Roman"/>
              </a:rPr>
              <a:t>三、弹性势能与弹力做功</a:t>
            </a:r>
            <a:endParaRPr lang="zh-CN" altLang="zh-CN" sz="2600" b="1" kern="100" dirty="0">
              <a:solidFill>
                <a:schemeClr val="tx1"/>
              </a:solidFill>
              <a:effectLst/>
              <a:cs typeface="Courier New"/>
            </a:endParaRPr>
          </a:p>
        </p:txBody>
      </p:sp>
      <p:sp>
        <p:nvSpPr>
          <p:cNvPr id="10" name="矩形 9"/>
          <p:cNvSpPr/>
          <p:nvPr/>
        </p:nvSpPr>
        <p:spPr>
          <a:xfrm>
            <a:off x="117029" y="671260"/>
            <a:ext cx="8906196" cy="4218463"/>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对弹性势能的理解</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系统性：弹性势能是发生弹性形变的物体上所有质点因相对位置改变而具有的能量，因此弹性势能具有系统性</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相对性：弹性势能的大小与选定的零势能位置有关，对于弹簧，一般规定弹簧处于原长时的势能为零势能</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zh-CN" altLang="zh-CN" sz="2600" kern="100" dirty="0">
                <a:latin typeface="Times New Roman"/>
                <a:ea typeface="微软雅黑"/>
                <a:cs typeface="Times New Roman"/>
              </a:rPr>
              <a:t>注意　对于同一个弹簧，伸长和压缩相同的长度时，弹簧的弹性势能是相同的</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3854236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9037" y="723925"/>
            <a:ext cx="8767066" cy="3323987"/>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弹力做功与弹性势能变化的关系：</a:t>
            </a:r>
            <a:r>
              <a:rPr lang="en-US" altLang="zh-CN" sz="2800" i="1" kern="100" dirty="0">
                <a:latin typeface="Times New Roman"/>
                <a:ea typeface="微软雅黑"/>
                <a:cs typeface="Courier New"/>
              </a:rPr>
              <a:t>W</a:t>
            </a:r>
            <a:r>
              <a:rPr lang="zh-CN" altLang="zh-CN" sz="2800" kern="100" baseline="-25000" dirty="0">
                <a:latin typeface="Times New Roman"/>
                <a:ea typeface="微软雅黑"/>
                <a:cs typeface="Times New Roman"/>
              </a:rPr>
              <a:t>弹</a:t>
            </a:r>
            <a:r>
              <a:rPr lang="zh-CN" altLang="zh-CN" sz="2800" kern="100" dirty="0" smtClean="0">
                <a:latin typeface="Times New Roman"/>
                <a:ea typeface="微软雅黑"/>
                <a:cs typeface="Times New Roman"/>
              </a:rPr>
              <a:t>＝</a:t>
            </a:r>
            <a:r>
              <a:rPr lang="en-US" altLang="zh-CN" sz="2800" b="1" kern="100" dirty="0" smtClean="0">
                <a:latin typeface="Times New Roman"/>
                <a:cs typeface="Courier New"/>
              </a:rPr>
              <a:t>______</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弹力做正功，弹性势</a:t>
            </a:r>
            <a:r>
              <a:rPr lang="zh-CN" altLang="zh-CN" sz="2800" kern="100" dirty="0" smtClean="0">
                <a:latin typeface="Times New Roman"/>
                <a:ea typeface="微软雅黑"/>
                <a:cs typeface="Times New Roman"/>
              </a:rPr>
              <a:t>能</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a:t>
            </a:r>
            <a:r>
              <a:rPr lang="zh-CN" altLang="zh-CN" sz="2800" kern="100" dirty="0">
                <a:latin typeface="Times New Roman"/>
                <a:ea typeface="微软雅黑"/>
                <a:cs typeface="Times New Roman"/>
              </a:rPr>
              <a:t>弹力做功的数值等于弹性势能</a:t>
            </a:r>
            <a:r>
              <a:rPr lang="zh-CN" altLang="zh-CN" sz="2800" kern="100" dirty="0" smtClean="0">
                <a:latin typeface="Times New Roman"/>
                <a:ea typeface="微软雅黑"/>
                <a:cs typeface="Times New Roman"/>
              </a:rPr>
              <a:t>的</a:t>
            </a:r>
            <a:r>
              <a:rPr lang="en-US" altLang="zh-CN" sz="2800" u="sng"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弹力做负功，弹性势</a:t>
            </a:r>
            <a:r>
              <a:rPr lang="zh-CN" altLang="zh-CN" sz="2800" kern="100" dirty="0" smtClean="0">
                <a:latin typeface="Times New Roman"/>
                <a:ea typeface="微软雅黑"/>
                <a:cs typeface="Times New Roman"/>
              </a:rPr>
              <a:t>能</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a:t>
            </a:r>
            <a:r>
              <a:rPr lang="zh-CN" altLang="zh-CN" sz="2800" kern="100" dirty="0">
                <a:latin typeface="Times New Roman"/>
                <a:ea typeface="微软雅黑"/>
                <a:cs typeface="Times New Roman"/>
              </a:rPr>
              <a:t>弹力做功的数值等于弹性势能</a:t>
            </a:r>
            <a:r>
              <a:rPr lang="zh-CN" altLang="zh-CN" sz="2800" kern="100" dirty="0" smtClean="0">
                <a:latin typeface="Times New Roman"/>
                <a:ea typeface="微软雅黑"/>
                <a:cs typeface="Times New Roman"/>
              </a:rPr>
              <a:t>的</a:t>
            </a:r>
            <a:r>
              <a:rPr lang="en-US" altLang="zh-CN" sz="2800" u="sng"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effectLst/>
              <a:latin typeface="宋体"/>
              <a:cs typeface="Courier New"/>
            </a:endParaRPr>
          </a:p>
        </p:txBody>
      </p:sp>
      <p:sp>
        <p:nvSpPr>
          <p:cNvPr id="2" name="矩形 1"/>
          <p:cNvSpPr/>
          <p:nvPr/>
        </p:nvSpPr>
        <p:spPr>
          <a:xfrm>
            <a:off x="2058541" y="3350121"/>
            <a:ext cx="1692796" cy="523220"/>
          </a:xfrm>
          <a:prstGeom prst="rect">
            <a:avLst/>
          </a:prstGeom>
        </p:spPr>
        <p:txBody>
          <a:bodyPr wrap="square">
            <a:spAutoFit/>
          </a:bodyPr>
          <a:lstStyle/>
          <a:p>
            <a:pPr lvl="0"/>
            <a:r>
              <a:rPr lang="zh-CN" altLang="zh-CN" sz="2800" kern="100" dirty="0" smtClean="0">
                <a:solidFill>
                  <a:srgbClr val="0070C0"/>
                </a:solidFill>
                <a:latin typeface="Times New Roman"/>
                <a:ea typeface="微软雅黑"/>
                <a:cs typeface="Times New Roman"/>
              </a:rPr>
              <a:t>增加量</a:t>
            </a:r>
            <a:endParaRPr lang="zh-CN" altLang="en-US" dirty="0">
              <a:solidFill>
                <a:srgbClr val="0070C0"/>
              </a:solidFill>
            </a:endParaRPr>
          </a:p>
        </p:txBody>
      </p:sp>
      <p:sp>
        <p:nvSpPr>
          <p:cNvPr id="3" name="矩形 2"/>
          <p:cNvSpPr/>
          <p:nvPr/>
        </p:nvSpPr>
        <p:spPr>
          <a:xfrm>
            <a:off x="6588224" y="742975"/>
            <a:ext cx="1114408"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a:t>
            </a:r>
            <a:r>
              <a:rPr lang="en-US" altLang="zh-CN" sz="2800" kern="100" dirty="0" err="1">
                <a:solidFill>
                  <a:srgbClr val="0070C0"/>
                </a:solidFill>
                <a:latin typeface="Times New Roman"/>
                <a:ea typeface="微软雅黑"/>
                <a:cs typeface="Courier New"/>
              </a:rPr>
              <a:t>Δ</a:t>
            </a:r>
            <a:r>
              <a:rPr lang="en-US" altLang="zh-CN" sz="2800" i="1" kern="100" dirty="0" err="1">
                <a:solidFill>
                  <a:srgbClr val="0070C0"/>
                </a:solidFill>
                <a:latin typeface="Times New Roman"/>
                <a:ea typeface="微软雅黑"/>
                <a:cs typeface="Courier New"/>
              </a:rPr>
              <a:t>E</a:t>
            </a:r>
            <a:r>
              <a:rPr lang="en-US" altLang="zh-CN" sz="2800" kern="100" baseline="-25000" dirty="0" err="1">
                <a:solidFill>
                  <a:srgbClr val="0070C0"/>
                </a:solidFill>
                <a:latin typeface="Times New Roman"/>
                <a:ea typeface="微软雅黑"/>
                <a:cs typeface="Courier New"/>
              </a:rPr>
              <a:t>p</a:t>
            </a:r>
            <a:endParaRPr lang="en-US" altLang="zh-CN" sz="2800" kern="100" baseline="-25000" dirty="0">
              <a:solidFill>
                <a:srgbClr val="0070C0"/>
              </a:solidFill>
              <a:latin typeface="Times New Roman"/>
              <a:ea typeface="微软雅黑"/>
              <a:cs typeface="Courier New"/>
            </a:endParaRPr>
          </a:p>
        </p:txBody>
      </p:sp>
      <p:sp>
        <p:nvSpPr>
          <p:cNvPr id="4" name="矩形 3"/>
          <p:cNvSpPr/>
          <p:nvPr/>
        </p:nvSpPr>
        <p:spPr>
          <a:xfrm>
            <a:off x="4298211" y="1444005"/>
            <a:ext cx="902811"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减少</a:t>
            </a:r>
          </a:p>
        </p:txBody>
      </p:sp>
      <p:sp>
        <p:nvSpPr>
          <p:cNvPr id="7" name="矩形 6"/>
          <p:cNvSpPr/>
          <p:nvPr/>
        </p:nvSpPr>
        <p:spPr>
          <a:xfrm>
            <a:off x="2061245" y="2067808"/>
            <a:ext cx="1261884"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减少量</a:t>
            </a:r>
          </a:p>
        </p:txBody>
      </p:sp>
      <p:sp>
        <p:nvSpPr>
          <p:cNvPr id="8" name="矩形 7"/>
          <p:cNvSpPr/>
          <p:nvPr/>
        </p:nvSpPr>
        <p:spPr>
          <a:xfrm>
            <a:off x="4288686" y="2720985"/>
            <a:ext cx="902811"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增加</a:t>
            </a:r>
          </a:p>
        </p:txBody>
      </p:sp>
    </p:spTree>
    <p:extLst>
      <p:ext uri="{BB962C8B-B14F-4D97-AF65-F5344CB8AC3E}">
        <p14:creationId xmlns:p14="http://schemas.microsoft.com/office/powerpoint/2010/main" val="3597937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861" y="-1488"/>
            <a:ext cx="189412" cy="75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9645" y="254326"/>
            <a:ext cx="166256" cy="500882"/>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7" name="矩形 6"/>
          <p:cNvSpPr/>
          <p:nvPr/>
        </p:nvSpPr>
        <p:spPr>
          <a:xfrm>
            <a:off x="557851" y="298955"/>
            <a:ext cx="2003258" cy="482120"/>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1D8DE5"/>
                </a:solidFill>
                <a:effectLst/>
                <a:uLnTx/>
                <a:uFillTx/>
                <a:latin typeface="微软雅黑" pitchFamily="34" charset="-122"/>
                <a:ea typeface="微软雅黑" pitchFamily="34" charset="-122"/>
              </a:rPr>
              <a:t>典例精析</a:t>
            </a:r>
            <a:endParaRPr kumimoji="0" lang="zh-CN" altLang="en-US" sz="1800" b="0" i="0" u="none" strike="noStrike" kern="0" cap="none" spc="0" normalizeH="0" baseline="0" noProof="0" dirty="0" smtClean="0">
              <a:ln>
                <a:noFill/>
              </a:ln>
              <a:solidFill>
                <a:schemeClr val="tx1">
                  <a:lumMod val="65000"/>
                  <a:lumOff val="35000"/>
                </a:schemeClr>
              </a:solidFill>
              <a:effectLst/>
              <a:uLnTx/>
              <a:uFillTx/>
            </a:endParaRPr>
          </a:p>
        </p:txBody>
      </p:sp>
      <p:sp>
        <p:nvSpPr>
          <p:cNvPr id="8" name="矩形 7"/>
          <p:cNvSpPr/>
          <p:nvPr/>
        </p:nvSpPr>
        <p:spPr>
          <a:xfrm>
            <a:off x="120772" y="834033"/>
            <a:ext cx="6043341" cy="523220"/>
          </a:xfrm>
          <a:prstGeom prst="rect">
            <a:avLst/>
          </a:prstGeom>
        </p:spPr>
        <p:txBody>
          <a:bodyPr wrap="square">
            <a:spAutoFit/>
          </a:bodyPr>
          <a:lstStyle/>
          <a:p>
            <a:pPr algn="just"/>
            <a:r>
              <a:rPr lang="zh-CN" altLang="en-US" sz="2800" b="1" kern="100" dirty="0">
                <a:latin typeface="Times New Roman" pitchFamily="18" charset="0"/>
                <a:ea typeface="微软雅黑" pitchFamily="34" charset="-122"/>
                <a:cs typeface="Times New Roman" pitchFamily="18" charset="0"/>
              </a:rPr>
              <a:t>一、变力做功的计算</a:t>
            </a:r>
            <a:endParaRPr lang="zh-CN" altLang="zh-CN" sz="2800" b="1" kern="100" dirty="0">
              <a:latin typeface="Times New Roman" pitchFamily="18" charset="0"/>
              <a:ea typeface="微软雅黑" pitchFamily="34" charset="-122"/>
              <a:cs typeface="Times New Roman" pitchFamily="18" charset="0"/>
            </a:endParaRPr>
          </a:p>
        </p:txBody>
      </p:sp>
      <p:sp>
        <p:nvSpPr>
          <p:cNvPr id="3" name="矩形 2"/>
          <p:cNvSpPr/>
          <p:nvPr/>
        </p:nvSpPr>
        <p:spPr>
          <a:xfrm>
            <a:off x="120772" y="1309514"/>
            <a:ext cx="8896674" cy="2239074"/>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smtClean="0">
                <a:solidFill>
                  <a:srgbClr val="00B050"/>
                </a:solidFill>
                <a:latin typeface="Times New Roman"/>
                <a:ea typeface="微软雅黑"/>
                <a:cs typeface="Times New Roman"/>
              </a:rPr>
              <a:t>例</a:t>
            </a:r>
            <a:r>
              <a:rPr lang="en-US" altLang="zh-CN" sz="2400" b="1" kern="100" dirty="0" smtClean="0">
                <a:solidFill>
                  <a:srgbClr val="00B050"/>
                </a:solidFill>
                <a:latin typeface="Times New Roman"/>
                <a:ea typeface="微软雅黑"/>
                <a:cs typeface="Courier New"/>
              </a:rPr>
              <a:t>1</a:t>
            </a:r>
            <a:r>
              <a:rPr lang="zh-CN" altLang="zh-CN" sz="2400" kern="100" dirty="0" smtClean="0">
                <a:latin typeface="Times New Roman"/>
                <a:ea typeface="微软雅黑"/>
                <a:cs typeface="Times New Roman"/>
              </a:rPr>
              <a:t>　</a:t>
            </a:r>
            <a:r>
              <a:rPr lang="zh-CN" altLang="zh-CN" sz="2400" kern="100" dirty="0">
                <a:latin typeface="Times New Roman"/>
                <a:ea typeface="微软雅黑"/>
                <a:cs typeface="Times New Roman"/>
              </a:rPr>
              <a:t>弹簧原长</a:t>
            </a:r>
            <a:r>
              <a:rPr lang="en-US" altLang="zh-CN" sz="2400" i="1" kern="100" dirty="0" err="1">
                <a:latin typeface="Times New Roman"/>
                <a:ea typeface="微软雅黑"/>
                <a:cs typeface="Courier New"/>
              </a:rPr>
              <a:t>l</a:t>
            </a:r>
            <a:r>
              <a:rPr lang="en-US" altLang="zh-CN" sz="2400" kern="100" baseline="-25000" dirty="0" err="1">
                <a:latin typeface="Times New Roman"/>
                <a:ea typeface="微软雅黑"/>
                <a:cs typeface="Courier New"/>
              </a:rPr>
              <a:t>0</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15 cm</a:t>
            </a:r>
            <a:r>
              <a:rPr lang="zh-CN" altLang="zh-CN" sz="2400" kern="100" dirty="0">
                <a:latin typeface="Times New Roman"/>
                <a:ea typeface="微软雅黑"/>
                <a:cs typeface="Times New Roman"/>
              </a:rPr>
              <a:t>，受拉力作用后弹簧逐渐伸长，当弹簧伸长到长度为</a:t>
            </a:r>
            <a:r>
              <a:rPr lang="en-US" altLang="zh-CN" sz="2400" i="1" kern="100" dirty="0" err="1">
                <a:latin typeface="Times New Roman"/>
                <a:ea typeface="微软雅黑"/>
                <a:cs typeface="Courier New"/>
              </a:rPr>
              <a:t>l</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20 cm</a:t>
            </a:r>
            <a:r>
              <a:rPr lang="zh-CN" altLang="zh-CN" sz="2400" kern="100" dirty="0">
                <a:latin typeface="Times New Roman"/>
                <a:ea typeface="微软雅黑"/>
                <a:cs typeface="Times New Roman"/>
              </a:rPr>
              <a:t>时，作用在弹簧上的力为</a:t>
            </a:r>
            <a:r>
              <a:rPr lang="en-US" altLang="zh-CN" sz="2400" kern="100" dirty="0">
                <a:latin typeface="Times New Roman"/>
                <a:ea typeface="微软雅黑"/>
                <a:cs typeface="Courier New"/>
              </a:rPr>
              <a:t>400 N</a:t>
            </a:r>
            <a:r>
              <a:rPr lang="zh-CN" altLang="zh-CN" sz="2400" kern="100" dirty="0">
                <a:latin typeface="Times New Roman"/>
                <a:ea typeface="微软雅黑"/>
                <a:cs typeface="Times New Roman"/>
              </a:rPr>
              <a:t>，问：</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弹簧的劲度系数</a:t>
            </a:r>
            <a:r>
              <a:rPr lang="en-US" altLang="zh-CN" sz="2400" i="1" kern="100" dirty="0">
                <a:latin typeface="Times New Roman"/>
                <a:ea typeface="微软雅黑"/>
                <a:cs typeface="Courier New"/>
              </a:rPr>
              <a:t>k</a:t>
            </a:r>
            <a:r>
              <a:rPr lang="zh-CN" altLang="zh-CN" sz="2400" kern="100" dirty="0">
                <a:latin typeface="Times New Roman"/>
                <a:ea typeface="微软雅黑"/>
                <a:cs typeface="Times New Roman"/>
              </a:rPr>
              <a:t>为多少？</a:t>
            </a:r>
            <a:endParaRPr lang="zh-CN" altLang="zh-CN" sz="2400" kern="100" dirty="0">
              <a:latin typeface="宋体"/>
              <a:cs typeface="Courier New"/>
            </a:endParaRPr>
          </a:p>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根据胡克定律</a:t>
            </a:r>
            <a:r>
              <a:rPr lang="en-US" altLang="zh-CN" sz="2400" i="1" kern="100" dirty="0">
                <a:latin typeface="Times New Roman"/>
                <a:ea typeface="微软雅黑"/>
                <a:cs typeface="Courier New"/>
              </a:rPr>
              <a:t>F</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kx</a:t>
            </a:r>
            <a:r>
              <a:rPr lang="zh-CN" altLang="zh-CN" sz="2400" kern="100" dirty="0">
                <a:latin typeface="Times New Roman"/>
                <a:ea typeface="微软雅黑"/>
                <a:cs typeface="Times New Roman"/>
              </a:rPr>
              <a:t>得</a:t>
            </a:r>
            <a:endParaRPr lang="zh-CN" altLang="zh-CN" sz="24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183143940"/>
              </p:ext>
            </p:extLst>
          </p:nvPr>
        </p:nvGraphicFramePr>
        <p:xfrm>
          <a:off x="219075" y="3611091"/>
          <a:ext cx="6591300" cy="885825"/>
        </p:xfrm>
        <a:graphic>
          <a:graphicData uri="http://schemas.openxmlformats.org/presentationml/2006/ole">
            <mc:AlternateContent xmlns:mc="http://schemas.openxmlformats.org/markup-compatibility/2006">
              <mc:Choice xmlns:v="urn:schemas-microsoft-com:vml" Requires="v">
                <p:oleObj spid="_x0000_s277545" name="文档" r:id="rId4" imgW="6590804" imgH="886995" progId="Word.Document.12">
                  <p:embed/>
                </p:oleObj>
              </mc:Choice>
              <mc:Fallback>
                <p:oleObj name="文档" r:id="rId4" imgW="6590804" imgH="886995" progId="Word.Document.12">
                  <p:embed/>
                  <p:pic>
                    <p:nvPicPr>
                      <p:cNvPr id="0" name="对象 8"/>
                      <p:cNvPicPr>
                        <a:picLocks noChangeAspect="1" noChangeArrowheads="1"/>
                      </p:cNvPicPr>
                      <p:nvPr/>
                    </p:nvPicPr>
                    <p:blipFill>
                      <a:blip r:embed="rId5"/>
                      <a:srcRect/>
                      <a:stretch>
                        <a:fillRect/>
                      </a:stretch>
                    </p:blipFill>
                    <p:spPr bwMode="auto">
                      <a:xfrm>
                        <a:off x="219075" y="3611091"/>
                        <a:ext cx="65913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120772" y="4419699"/>
            <a:ext cx="8896674" cy="577081"/>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en-US" altLang="zh-CN" sz="2400" kern="100" dirty="0">
                <a:solidFill>
                  <a:srgbClr val="E46C0A"/>
                </a:solidFill>
                <a:latin typeface="Times New Roman"/>
                <a:ea typeface="微软雅黑"/>
                <a:cs typeface="Courier New"/>
              </a:rPr>
              <a:t>8 000 N/m</a:t>
            </a:r>
            <a:endParaRPr lang="zh-CN" altLang="zh-CN" sz="1050" kern="100" dirty="0">
              <a:effectLst/>
              <a:latin typeface="宋体"/>
              <a:cs typeface="Courier New"/>
            </a:endParaRPr>
          </a:p>
        </p:txBody>
      </p:sp>
    </p:spTree>
    <p:extLst>
      <p:ext uri="{BB962C8B-B14F-4D97-AF65-F5344CB8AC3E}">
        <p14:creationId xmlns:p14="http://schemas.microsoft.com/office/powerpoint/2010/main" val="868428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blinds(horizontal)">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0772" y="178481"/>
            <a:ext cx="7763596" cy="692497"/>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在该过程中弹力做了多少功？</a:t>
            </a:r>
            <a:endParaRPr lang="zh-CN" altLang="zh-CN" sz="26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684544190"/>
              </p:ext>
            </p:extLst>
          </p:nvPr>
        </p:nvGraphicFramePr>
        <p:xfrm>
          <a:off x="219075" y="874142"/>
          <a:ext cx="6076950" cy="3314700"/>
        </p:xfrm>
        <a:graphic>
          <a:graphicData uri="http://schemas.openxmlformats.org/presentationml/2006/ole">
            <mc:AlternateContent xmlns:mc="http://schemas.openxmlformats.org/markup-compatibility/2006">
              <mc:Choice xmlns:v="urn:schemas-microsoft-com:vml" Requires="v">
                <p:oleObj spid="_x0000_s278563" name="文档" r:id="rId4" imgW="6076898" imgH="3324879" progId="Word.Document.12">
                  <p:embed/>
                </p:oleObj>
              </mc:Choice>
              <mc:Fallback>
                <p:oleObj name="文档" r:id="rId4" imgW="6076898" imgH="3324879" progId="Word.Document.12">
                  <p:embed/>
                  <p:pic>
                    <p:nvPicPr>
                      <p:cNvPr id="0" name=""/>
                      <p:cNvPicPr>
                        <a:picLocks noChangeAspect="1" noChangeArrowheads="1"/>
                      </p:cNvPicPr>
                      <p:nvPr/>
                    </p:nvPicPr>
                    <p:blipFill>
                      <a:blip r:embed="rId5"/>
                      <a:srcRect/>
                      <a:stretch>
                        <a:fillRect/>
                      </a:stretch>
                    </p:blipFill>
                    <p:spPr bwMode="auto">
                      <a:xfrm>
                        <a:off x="219075" y="874142"/>
                        <a:ext cx="60769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120772" y="4145409"/>
            <a:ext cx="7763596" cy="692497"/>
          </a:xfrm>
          <a:prstGeom prst="rect">
            <a:avLst/>
          </a:prstGeom>
        </p:spPr>
        <p:txBody>
          <a:bodyPr wrap="square">
            <a:spAutoFit/>
          </a:bodyPr>
          <a:lstStyle/>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zh-CN" altLang="zh-CN" sz="2600" kern="100" dirty="0">
                <a:solidFill>
                  <a:srgbClr val="E46C0A"/>
                </a:solidFill>
                <a:latin typeface="Times New Roman"/>
                <a:ea typeface="微软雅黑"/>
                <a:cs typeface="Times New Roman"/>
              </a:rPr>
              <a:t>－</a:t>
            </a:r>
            <a:r>
              <a:rPr lang="en-US" altLang="zh-CN" sz="2600" kern="100" dirty="0">
                <a:solidFill>
                  <a:srgbClr val="E46C0A"/>
                </a:solidFill>
                <a:latin typeface="Times New Roman"/>
                <a:ea typeface="微软雅黑"/>
                <a:cs typeface="Courier New"/>
              </a:rPr>
              <a:t>10 J</a:t>
            </a:r>
            <a:endParaRPr lang="zh-CN" altLang="zh-CN" sz="2600" kern="100" dirty="0">
              <a:effectLst/>
              <a:latin typeface="宋体"/>
              <a:cs typeface="Courier New"/>
            </a:endParaRPr>
          </a:p>
        </p:txBody>
      </p:sp>
      <p:pic>
        <p:nvPicPr>
          <p:cNvPr id="7" name="图片 6" descr="F:\2015赵瑊\同步\物理\人教必修2\word\A319.TIF"/>
          <p:cNvPicPr/>
          <p:nvPr/>
        </p:nvPicPr>
        <p:blipFill>
          <a:blip r:embed="rId6" r:link="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29350" y="1375197"/>
            <a:ext cx="2592288" cy="2025225"/>
          </a:xfrm>
          <a:prstGeom prst="rect">
            <a:avLst/>
          </a:prstGeom>
          <a:noFill/>
          <a:ln>
            <a:noFill/>
          </a:ln>
        </p:spPr>
      </p:pic>
    </p:spTree>
    <p:extLst>
      <p:ext uri="{BB962C8B-B14F-4D97-AF65-F5344CB8AC3E}">
        <p14:creationId xmlns:p14="http://schemas.microsoft.com/office/powerpoint/2010/main" val="2837796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linds(horizontal)">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5428" y="555526"/>
            <a:ext cx="8597527" cy="523220"/>
          </a:xfrm>
          <a:prstGeom prst="rect">
            <a:avLst/>
          </a:prstGeom>
        </p:spPr>
        <p:txBody>
          <a:bodyPr wrap="square">
            <a:spAutoFit/>
          </a:bodyPr>
          <a:lstStyle/>
          <a:p>
            <a:pPr algn="just"/>
            <a:r>
              <a:rPr lang="zh-CN" altLang="en-US" sz="2800" b="1" kern="100" dirty="0">
                <a:latin typeface="Times New Roman" pitchFamily="18" charset="0"/>
                <a:ea typeface="微软雅黑" pitchFamily="34" charset="-122"/>
                <a:cs typeface="Times New Roman" pitchFamily="18" charset="0"/>
              </a:rPr>
              <a:t>二、对弹性势能的理解</a:t>
            </a:r>
            <a:endParaRPr lang="zh-CN" altLang="zh-CN" sz="2800" b="1" kern="100" dirty="0">
              <a:latin typeface="Times New Roman" pitchFamily="18" charset="0"/>
              <a:ea typeface="微软雅黑" pitchFamily="34" charset="-122"/>
              <a:cs typeface="Times New Roman" pitchFamily="18" charset="0"/>
            </a:endParaRPr>
          </a:p>
        </p:txBody>
      </p:sp>
      <p:sp>
        <p:nvSpPr>
          <p:cNvPr id="9" name="矩形 8"/>
          <p:cNvSpPr/>
          <p:nvPr/>
        </p:nvSpPr>
        <p:spPr>
          <a:xfrm>
            <a:off x="285428" y="1081871"/>
            <a:ext cx="8597527" cy="3323987"/>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smtClean="0">
                <a:solidFill>
                  <a:srgbClr val="00B050"/>
                </a:solidFill>
                <a:latin typeface="Times New Roman"/>
                <a:ea typeface="微软雅黑"/>
                <a:cs typeface="Times New Roman"/>
              </a:rPr>
              <a:t>例</a:t>
            </a:r>
            <a:r>
              <a:rPr lang="en-US" altLang="zh-CN" sz="2800" b="1" kern="100" dirty="0" smtClean="0">
                <a:solidFill>
                  <a:srgbClr val="00B050"/>
                </a:solidFill>
                <a:latin typeface="Times New Roman"/>
                <a:ea typeface="微软雅黑"/>
                <a:cs typeface="Courier New"/>
              </a:rPr>
              <a:t>2</a:t>
            </a:r>
            <a:r>
              <a:rPr lang="zh-CN"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关于弹性势能，下列说法中正确的是</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A.</a:t>
            </a:r>
            <a:r>
              <a:rPr lang="zh-CN" altLang="zh-CN" sz="2800" kern="100" dirty="0">
                <a:latin typeface="Times New Roman"/>
                <a:ea typeface="微软雅黑"/>
                <a:cs typeface="Times New Roman"/>
              </a:rPr>
              <a:t>任何发生弹性形变的物体，都具有弹性势能</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B.</a:t>
            </a:r>
            <a:r>
              <a:rPr lang="zh-CN" altLang="zh-CN" sz="2800" kern="100" dirty="0">
                <a:latin typeface="Times New Roman"/>
                <a:ea typeface="微软雅黑"/>
                <a:cs typeface="Times New Roman"/>
              </a:rPr>
              <a:t>任何具有弹性势能的物体，一定发生了弹性形变</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C.</a:t>
            </a:r>
            <a:r>
              <a:rPr lang="zh-CN" altLang="zh-CN" sz="2800" kern="100" dirty="0">
                <a:latin typeface="Times New Roman"/>
                <a:ea typeface="微软雅黑"/>
                <a:cs typeface="Times New Roman"/>
              </a:rPr>
              <a:t>物体只要发生形变，就一定具有弹性势能</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D.</a:t>
            </a:r>
            <a:r>
              <a:rPr lang="zh-CN" altLang="zh-CN" sz="2800" kern="100" dirty="0">
                <a:latin typeface="Times New Roman"/>
                <a:ea typeface="微软雅黑"/>
                <a:cs typeface="Times New Roman"/>
              </a:rPr>
              <a:t>弹簧的弹性势能只跟弹簧被拉伸或压缩的长度有关</a:t>
            </a:r>
            <a:endParaRPr lang="zh-CN" altLang="zh-CN" sz="2800" kern="100" dirty="0">
              <a:effectLst/>
              <a:latin typeface="宋体"/>
              <a:cs typeface="Courier New"/>
            </a:endParaRPr>
          </a:p>
        </p:txBody>
      </p:sp>
    </p:spTree>
    <p:extLst>
      <p:ext uri="{BB962C8B-B14F-4D97-AF65-F5344CB8AC3E}">
        <p14:creationId xmlns:p14="http://schemas.microsoft.com/office/powerpoint/2010/main" val="90104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41411" y="17562"/>
            <a:ext cx="8856985" cy="4978286"/>
          </a:xfrm>
          <a:prstGeom prst="rect">
            <a:avLst/>
          </a:prstGeom>
        </p:spPr>
        <p:txBody>
          <a:bodyPr wrap="square">
            <a:spAutoFit/>
          </a:bodyPr>
          <a:lstStyle/>
          <a:p>
            <a:pPr algn="just">
              <a:lnSpc>
                <a:spcPct val="143000"/>
              </a:lnSpc>
              <a:spcAft>
                <a:spcPts val="0"/>
              </a:spcAft>
              <a:tabLst>
                <a:tab pos="2070735" algn="l"/>
              </a:tabLst>
            </a:pPr>
            <a:r>
              <a:rPr lang="zh-CN" altLang="zh-CN" sz="2500" b="1" kern="100" dirty="0">
                <a:solidFill>
                  <a:srgbClr val="00B0F0"/>
                </a:solidFill>
                <a:latin typeface="Times New Roman"/>
                <a:ea typeface="微软雅黑"/>
                <a:cs typeface="Times New Roman"/>
              </a:rPr>
              <a:t>解析</a:t>
            </a:r>
            <a:r>
              <a:rPr lang="zh-CN" altLang="zh-CN" sz="2500" kern="100" dirty="0">
                <a:latin typeface="Times New Roman"/>
                <a:ea typeface="微软雅黑"/>
                <a:cs typeface="Times New Roman"/>
              </a:rPr>
              <a:t>　发生弹性形变的物体的各部分之间，由于弹力作用而具有的势能，叫做弹性势能</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任何发生弹性形变的物体都具有弹性势能，任何具有弹性势能的物体一定发生了弹性形变，故</a:t>
            </a:r>
            <a:r>
              <a:rPr lang="en-US" altLang="zh-CN" sz="2500" kern="100" dirty="0">
                <a:latin typeface="Times New Roman"/>
                <a:ea typeface="微软雅黑"/>
                <a:cs typeface="Courier New"/>
              </a:rPr>
              <a:t>A</a:t>
            </a:r>
            <a:r>
              <a:rPr lang="zh-CN" altLang="zh-CN" sz="2500" kern="100" dirty="0">
                <a:latin typeface="Times New Roman"/>
                <a:ea typeface="微软雅黑"/>
                <a:cs typeface="Times New Roman"/>
              </a:rPr>
              <a:t>、</a:t>
            </a:r>
            <a:r>
              <a:rPr lang="en-US" altLang="zh-CN" sz="2500" kern="100" dirty="0">
                <a:latin typeface="Times New Roman"/>
                <a:ea typeface="微软雅黑"/>
                <a:cs typeface="Courier New"/>
              </a:rPr>
              <a:t>B</a:t>
            </a:r>
            <a:r>
              <a:rPr lang="zh-CN" altLang="zh-CN" sz="2500" kern="100" dirty="0">
                <a:latin typeface="Times New Roman"/>
                <a:ea typeface="微软雅黑"/>
                <a:cs typeface="Times New Roman"/>
              </a:rPr>
              <a:t>正确</a:t>
            </a:r>
            <a:r>
              <a:rPr lang="zh-CN" altLang="zh-CN" sz="2500" kern="100" dirty="0" smtClean="0">
                <a:latin typeface="Times New Roman"/>
                <a:ea typeface="微软雅黑"/>
                <a:cs typeface="Times New Roman"/>
              </a:rPr>
              <a:t>；</a:t>
            </a:r>
            <a:endParaRPr lang="en-US" altLang="zh-CN" sz="2500" kern="100" dirty="0" smtClean="0">
              <a:latin typeface="Times New Roman"/>
              <a:ea typeface="微软雅黑"/>
              <a:cs typeface="Times New Roman"/>
            </a:endParaRPr>
          </a:p>
          <a:p>
            <a:pPr algn="just">
              <a:lnSpc>
                <a:spcPct val="143000"/>
              </a:lnSpc>
              <a:spcAft>
                <a:spcPts val="0"/>
              </a:spcAft>
              <a:tabLst>
                <a:tab pos="2070735" algn="l"/>
              </a:tabLst>
            </a:pPr>
            <a:r>
              <a:rPr lang="zh-CN" altLang="zh-CN" sz="2500" kern="100" dirty="0" smtClean="0">
                <a:latin typeface="Times New Roman"/>
                <a:ea typeface="微软雅黑"/>
                <a:cs typeface="Times New Roman"/>
              </a:rPr>
              <a:t>物体</a:t>
            </a:r>
            <a:r>
              <a:rPr lang="zh-CN" altLang="zh-CN" sz="2500" kern="100" dirty="0">
                <a:latin typeface="Times New Roman"/>
                <a:ea typeface="微软雅黑"/>
                <a:cs typeface="Times New Roman"/>
              </a:rPr>
              <a:t>发生了形变，若是非弹性形变，无弹力作用，则物体就不具有弹性势能，故</a:t>
            </a:r>
            <a:r>
              <a:rPr lang="en-US" altLang="zh-CN" sz="2500" kern="100" dirty="0">
                <a:latin typeface="Times New Roman"/>
                <a:ea typeface="微软雅黑"/>
                <a:cs typeface="Courier New"/>
              </a:rPr>
              <a:t>C</a:t>
            </a:r>
            <a:r>
              <a:rPr lang="zh-CN" altLang="zh-CN" sz="2500" kern="100" dirty="0">
                <a:latin typeface="Times New Roman"/>
                <a:ea typeface="微软雅黑"/>
                <a:cs typeface="Times New Roman"/>
              </a:rPr>
              <a:t>错误</a:t>
            </a:r>
            <a:r>
              <a:rPr lang="zh-CN" altLang="zh-CN" sz="2500" kern="100" dirty="0" smtClean="0">
                <a:latin typeface="Times New Roman"/>
                <a:ea typeface="微软雅黑"/>
                <a:cs typeface="Times New Roman"/>
              </a:rPr>
              <a:t>；</a:t>
            </a:r>
            <a:endParaRPr lang="en-US" altLang="zh-CN" sz="2500" kern="100" dirty="0" smtClean="0">
              <a:latin typeface="Times New Roman"/>
              <a:ea typeface="微软雅黑"/>
              <a:cs typeface="Times New Roman"/>
            </a:endParaRPr>
          </a:p>
          <a:p>
            <a:pPr algn="just">
              <a:lnSpc>
                <a:spcPct val="143000"/>
              </a:lnSpc>
              <a:spcAft>
                <a:spcPts val="0"/>
              </a:spcAft>
              <a:tabLst>
                <a:tab pos="2070735" algn="l"/>
              </a:tabLst>
            </a:pPr>
            <a:r>
              <a:rPr lang="zh-CN" altLang="zh-CN" sz="2500" kern="100" dirty="0" smtClean="0">
                <a:latin typeface="Times New Roman"/>
                <a:ea typeface="微软雅黑"/>
                <a:cs typeface="Times New Roman"/>
              </a:rPr>
              <a:t>弹簧</a:t>
            </a:r>
            <a:r>
              <a:rPr lang="zh-CN" altLang="zh-CN" sz="2500" kern="100" dirty="0">
                <a:latin typeface="Times New Roman"/>
                <a:ea typeface="微软雅黑"/>
                <a:cs typeface="Times New Roman"/>
              </a:rPr>
              <a:t>的弹性势能除了跟弹簧被拉伸或压缩的长度有关外，还跟弹簧的劲度系数有关，故</a:t>
            </a:r>
            <a:r>
              <a:rPr lang="en-US" altLang="zh-CN" sz="2500" kern="100" dirty="0">
                <a:latin typeface="Times New Roman"/>
                <a:ea typeface="微软雅黑"/>
                <a:cs typeface="Courier New"/>
              </a:rPr>
              <a:t>D</a:t>
            </a:r>
            <a:r>
              <a:rPr lang="zh-CN" altLang="zh-CN" sz="2500" kern="100" dirty="0">
                <a:latin typeface="Times New Roman"/>
                <a:ea typeface="微软雅黑"/>
                <a:cs typeface="Times New Roman"/>
              </a:rPr>
              <a:t>错误</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43000"/>
              </a:lnSpc>
              <a:spcAft>
                <a:spcPts val="0"/>
              </a:spcAft>
              <a:tabLst>
                <a:tab pos="2070735" algn="l"/>
              </a:tabLst>
            </a:pPr>
            <a:r>
              <a:rPr lang="zh-CN" altLang="zh-CN" sz="2500" b="1" kern="100" dirty="0">
                <a:solidFill>
                  <a:srgbClr val="00B0F0"/>
                </a:solidFill>
                <a:latin typeface="Times New Roman"/>
                <a:ea typeface="微软雅黑"/>
                <a:cs typeface="Times New Roman"/>
              </a:rPr>
              <a:t>答案</a:t>
            </a:r>
            <a:r>
              <a:rPr lang="zh-CN" altLang="zh-CN" sz="2500" kern="100" dirty="0">
                <a:latin typeface="Times New Roman"/>
                <a:ea typeface="微软雅黑"/>
                <a:cs typeface="Times New Roman"/>
              </a:rPr>
              <a:t>　</a:t>
            </a:r>
            <a:r>
              <a:rPr lang="en-US" altLang="zh-CN" sz="2500" kern="100" dirty="0">
                <a:solidFill>
                  <a:srgbClr val="E46C0A"/>
                </a:solidFill>
                <a:latin typeface="Times New Roman"/>
                <a:ea typeface="微软雅黑"/>
                <a:cs typeface="Courier New"/>
              </a:rPr>
              <a:t>AB</a:t>
            </a:r>
            <a:endParaRPr lang="zh-CN" altLang="zh-CN" sz="2500" kern="100" dirty="0">
              <a:effectLst/>
              <a:latin typeface="宋体"/>
              <a:cs typeface="Courier New"/>
            </a:endParaRPr>
          </a:p>
        </p:txBody>
      </p:sp>
    </p:spTree>
    <p:extLst>
      <p:ext uri="{BB962C8B-B14F-4D97-AF65-F5344CB8AC3E}">
        <p14:creationId xmlns:p14="http://schemas.microsoft.com/office/powerpoint/2010/main" val="2768312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45604" y="187005"/>
            <a:ext cx="8856984" cy="523220"/>
          </a:xfrm>
          <a:prstGeom prst="rect">
            <a:avLst/>
          </a:prstGeom>
        </p:spPr>
        <p:txBody>
          <a:bodyPr wrap="square">
            <a:spAutoFit/>
          </a:bodyPr>
          <a:lstStyle/>
          <a:p>
            <a:pPr algn="just"/>
            <a:r>
              <a:rPr lang="zh-CN" altLang="en-US" sz="2800" b="1" kern="100" dirty="0">
                <a:latin typeface="Times New Roman" pitchFamily="18" charset="0"/>
                <a:ea typeface="微软雅黑" pitchFamily="34" charset="-122"/>
                <a:cs typeface="Times New Roman" pitchFamily="18" charset="0"/>
              </a:rPr>
              <a:t>三、弹力做功与弹性势能变化的关系</a:t>
            </a:r>
            <a:endParaRPr lang="zh-CN" altLang="zh-CN" sz="2800" b="1" kern="100" dirty="0">
              <a:latin typeface="Times New Roman" pitchFamily="18" charset="0"/>
              <a:ea typeface="微软雅黑" pitchFamily="34" charset="-122"/>
              <a:cs typeface="Times New Roman" pitchFamily="18" charset="0"/>
            </a:endParaRPr>
          </a:p>
        </p:txBody>
      </p:sp>
      <p:sp>
        <p:nvSpPr>
          <p:cNvPr id="9" name="矩形 8"/>
          <p:cNvSpPr/>
          <p:nvPr/>
        </p:nvSpPr>
        <p:spPr>
          <a:xfrm>
            <a:off x="145604" y="675250"/>
            <a:ext cx="8856984" cy="4435830"/>
          </a:xfrm>
          <a:prstGeom prst="rect">
            <a:avLst/>
          </a:prstGeom>
        </p:spPr>
        <p:txBody>
          <a:bodyPr wrap="square">
            <a:spAutoFit/>
          </a:bodyPr>
          <a:lstStyle/>
          <a:p>
            <a:pPr algn="just">
              <a:lnSpc>
                <a:spcPct val="150000"/>
              </a:lnSpc>
              <a:spcAft>
                <a:spcPts val="0"/>
              </a:spcAft>
              <a:tabLst>
                <a:tab pos="2070735" algn="l"/>
              </a:tabLst>
            </a:pPr>
            <a:r>
              <a:rPr lang="zh-CN" altLang="zh-CN" sz="2500" b="1" kern="100" dirty="0" smtClean="0">
                <a:solidFill>
                  <a:srgbClr val="00B050"/>
                </a:solidFill>
                <a:latin typeface="Times New Roman"/>
                <a:ea typeface="微软雅黑"/>
                <a:cs typeface="Times New Roman"/>
              </a:rPr>
              <a:t>例</a:t>
            </a:r>
            <a:r>
              <a:rPr lang="en-US" altLang="zh-CN" sz="2500" b="1" kern="100" dirty="0" smtClean="0">
                <a:solidFill>
                  <a:srgbClr val="00B050"/>
                </a:solidFill>
                <a:latin typeface="Times New Roman"/>
                <a:ea typeface="微软雅黑"/>
                <a:cs typeface="Courier New"/>
              </a:rPr>
              <a:t>3</a:t>
            </a:r>
            <a:r>
              <a:rPr lang="zh-CN" altLang="zh-CN" sz="2500" kern="100" dirty="0" smtClean="0">
                <a:latin typeface="Times New Roman"/>
                <a:ea typeface="微软雅黑"/>
                <a:cs typeface="Times New Roman"/>
              </a:rPr>
              <a:t>　</a:t>
            </a:r>
            <a:r>
              <a:rPr lang="zh-CN" altLang="zh-CN" sz="2500" kern="100" dirty="0">
                <a:latin typeface="Times New Roman"/>
                <a:ea typeface="微软雅黑"/>
                <a:cs typeface="Times New Roman"/>
              </a:rPr>
              <a:t>如图</a:t>
            </a:r>
            <a:r>
              <a:rPr lang="en-US" altLang="zh-CN" sz="2500" kern="100" dirty="0">
                <a:latin typeface="Times New Roman"/>
                <a:ea typeface="微软雅黑"/>
                <a:cs typeface="Courier New"/>
              </a:rPr>
              <a:t>3</a:t>
            </a:r>
            <a:r>
              <a:rPr lang="zh-CN" altLang="zh-CN" sz="2500" kern="100" dirty="0">
                <a:latin typeface="Times New Roman"/>
                <a:ea typeface="微软雅黑"/>
                <a:cs typeface="Times New Roman"/>
              </a:rPr>
              <a:t>所示，处于自然长度的轻质弹簧一端与墙接触，另一</a:t>
            </a:r>
            <a:r>
              <a:rPr lang="zh-CN" altLang="zh-CN" sz="2500" kern="100" spc="-70" dirty="0">
                <a:latin typeface="Times New Roman"/>
                <a:ea typeface="微软雅黑"/>
                <a:cs typeface="Times New Roman"/>
              </a:rPr>
              <a:t>端与置于光滑地面上的物体接触，现在物体上施加一水平推力</a:t>
            </a:r>
            <a:r>
              <a:rPr lang="en-US" altLang="zh-CN" sz="2500" i="1" kern="100" spc="-70" dirty="0">
                <a:latin typeface="Times New Roman"/>
                <a:ea typeface="微软雅黑"/>
                <a:cs typeface="Courier New"/>
              </a:rPr>
              <a:t>F</a:t>
            </a:r>
            <a:r>
              <a:rPr lang="zh-CN" altLang="zh-CN" sz="2500" kern="100" spc="-70" dirty="0">
                <a:latin typeface="Times New Roman"/>
                <a:ea typeface="微软雅黑"/>
                <a:cs typeface="Times New Roman"/>
              </a:rPr>
              <a:t>，</a:t>
            </a:r>
            <a:r>
              <a:rPr lang="zh-CN" altLang="zh-CN" sz="2500" kern="100" dirty="0">
                <a:latin typeface="Times New Roman"/>
                <a:ea typeface="微软雅黑"/>
                <a:cs typeface="Times New Roman"/>
              </a:rPr>
              <a:t>使物体缓慢压缩弹簧，当推力</a:t>
            </a:r>
            <a:r>
              <a:rPr lang="en-US" altLang="zh-CN" sz="2500" i="1" kern="100" dirty="0">
                <a:latin typeface="Times New Roman"/>
                <a:ea typeface="微软雅黑"/>
                <a:cs typeface="Courier New"/>
              </a:rPr>
              <a:t>F</a:t>
            </a:r>
            <a:r>
              <a:rPr lang="zh-CN" altLang="zh-CN" sz="2500" kern="100" dirty="0">
                <a:latin typeface="Times New Roman"/>
                <a:ea typeface="微软雅黑"/>
                <a:cs typeface="Times New Roman"/>
              </a:rPr>
              <a:t>做功</a:t>
            </a:r>
            <a:r>
              <a:rPr lang="en-US" altLang="zh-CN" sz="2500" kern="100" dirty="0">
                <a:latin typeface="Times New Roman"/>
                <a:ea typeface="微软雅黑"/>
                <a:cs typeface="Courier New"/>
              </a:rPr>
              <a:t>100 J</a:t>
            </a:r>
            <a:r>
              <a:rPr lang="zh-CN" altLang="zh-CN" sz="2500" kern="100" dirty="0">
                <a:latin typeface="Times New Roman"/>
                <a:ea typeface="微软雅黑"/>
                <a:cs typeface="Times New Roman"/>
              </a:rPr>
              <a:t>时，弹簧的弹力做功</a:t>
            </a:r>
            <a:r>
              <a:rPr lang="en-US" altLang="zh-CN" sz="2500" kern="100" dirty="0">
                <a:latin typeface="Times New Roman"/>
                <a:ea typeface="微软雅黑"/>
                <a:cs typeface="Courier New"/>
              </a:rPr>
              <a:t>________J</a:t>
            </a:r>
            <a:r>
              <a:rPr lang="zh-CN" altLang="zh-CN" sz="2500" kern="100" dirty="0">
                <a:latin typeface="Times New Roman"/>
                <a:ea typeface="微软雅黑"/>
                <a:cs typeface="Times New Roman"/>
              </a:rPr>
              <a:t>，以弹簧处于自然长度时的弹性势能为零，则弹簧的弹性势能为</a:t>
            </a:r>
            <a:r>
              <a:rPr lang="en-US" altLang="zh-CN" sz="2500" kern="100" dirty="0">
                <a:latin typeface="Times New Roman"/>
                <a:ea typeface="微软雅黑"/>
                <a:cs typeface="Courier New"/>
              </a:rPr>
              <a:t>________J</a:t>
            </a:r>
            <a:r>
              <a:rPr lang="en-US" altLang="zh-CN" sz="2500" kern="100" dirty="0" smtClean="0">
                <a:latin typeface="Times New Roman"/>
                <a:ea typeface="微软雅黑"/>
                <a:cs typeface="Courier New"/>
              </a:rPr>
              <a:t>.</a:t>
            </a:r>
          </a:p>
          <a:p>
            <a:pPr algn="just">
              <a:lnSpc>
                <a:spcPct val="210000"/>
              </a:lnSpc>
              <a:spcAft>
                <a:spcPts val="0"/>
              </a:spcAft>
              <a:tabLst>
                <a:tab pos="2070735" algn="l"/>
              </a:tabLst>
            </a:pPr>
            <a:endParaRPr lang="en-US" altLang="zh-CN" sz="2500" kern="100" dirty="0">
              <a:latin typeface="Times New Roman"/>
              <a:ea typeface="微软雅黑"/>
              <a:cs typeface="Courier New"/>
            </a:endParaRPr>
          </a:p>
          <a:p>
            <a:pPr algn="ctr">
              <a:lnSpc>
                <a:spcPct val="150000"/>
              </a:lnSpc>
              <a:spcAft>
                <a:spcPts val="0"/>
              </a:spcAft>
              <a:tabLst>
                <a:tab pos="2070735" algn="l"/>
              </a:tabLst>
            </a:pPr>
            <a:r>
              <a:rPr lang="zh-CN" altLang="zh-CN" sz="2500" kern="100" dirty="0" smtClean="0">
                <a:latin typeface="Times New Roman"/>
                <a:ea typeface="微软雅黑"/>
                <a:cs typeface="Times New Roman"/>
              </a:rPr>
              <a:t>图</a:t>
            </a:r>
            <a:r>
              <a:rPr lang="en-US" altLang="zh-CN" sz="2500" kern="100" dirty="0" smtClean="0">
                <a:latin typeface="Times New Roman"/>
                <a:ea typeface="微软雅黑"/>
                <a:cs typeface="Courier New"/>
              </a:rPr>
              <a:t>3</a:t>
            </a:r>
            <a:endParaRPr lang="zh-CN" altLang="zh-CN" sz="2500" kern="100" dirty="0">
              <a:effectLst/>
              <a:latin typeface="宋体"/>
              <a:cs typeface="Courier New"/>
            </a:endParaRPr>
          </a:p>
        </p:txBody>
      </p:sp>
      <p:pic>
        <p:nvPicPr>
          <p:cNvPr id="6" name="图片 5" descr="F:\2015赵瑊\同步\物理\人教必修2\word\s57.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5341" y="3739780"/>
            <a:ext cx="3240360" cy="568591"/>
          </a:xfrm>
          <a:prstGeom prst="rect">
            <a:avLst/>
          </a:prstGeom>
          <a:noFill/>
          <a:ln>
            <a:noFill/>
          </a:ln>
        </p:spPr>
      </p:pic>
    </p:spTree>
    <p:extLst>
      <p:ext uri="{BB962C8B-B14F-4D97-AF65-F5344CB8AC3E}">
        <p14:creationId xmlns:p14="http://schemas.microsoft.com/office/powerpoint/2010/main" val="2239361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2361" y="453849"/>
            <a:ext cx="8885560" cy="3889526"/>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在物体缓慢压缩弹簧的过程中，推力</a:t>
            </a:r>
            <a:r>
              <a:rPr lang="en-US" altLang="zh-CN" sz="2800" i="1" kern="100" dirty="0">
                <a:latin typeface="Times New Roman"/>
                <a:ea typeface="微软雅黑"/>
                <a:cs typeface="Courier New"/>
              </a:rPr>
              <a:t>F</a:t>
            </a:r>
            <a:r>
              <a:rPr lang="zh-CN" altLang="zh-CN" sz="2800" kern="100" dirty="0">
                <a:latin typeface="Times New Roman"/>
                <a:ea typeface="微软雅黑"/>
                <a:cs typeface="Times New Roman"/>
              </a:rPr>
              <a:t>始终与弹簧弹力等大反向，所以推力</a:t>
            </a:r>
            <a:r>
              <a:rPr lang="en-US" altLang="zh-CN" sz="2800" i="1" kern="100" dirty="0">
                <a:latin typeface="Times New Roman"/>
                <a:ea typeface="微软雅黑"/>
                <a:cs typeface="Courier New"/>
              </a:rPr>
              <a:t>F</a:t>
            </a:r>
            <a:r>
              <a:rPr lang="zh-CN" altLang="zh-CN" sz="2800" kern="100" dirty="0">
                <a:latin typeface="Times New Roman"/>
                <a:ea typeface="微软雅黑"/>
                <a:cs typeface="Times New Roman"/>
              </a:rPr>
              <a:t>做的功等于克服弹簧弹力所做的功，即</a:t>
            </a:r>
            <a:r>
              <a:rPr lang="en-US" altLang="zh-CN" sz="2800" i="1" kern="100" dirty="0">
                <a:latin typeface="Times New Roman"/>
                <a:ea typeface="微软雅黑"/>
                <a:cs typeface="Courier New"/>
              </a:rPr>
              <a:t>W</a:t>
            </a:r>
            <a:r>
              <a:rPr lang="zh-CN" altLang="zh-CN" sz="2800" kern="100" baseline="-25000" dirty="0">
                <a:latin typeface="Times New Roman"/>
                <a:ea typeface="微软雅黑"/>
                <a:cs typeface="Times New Roman"/>
              </a:rPr>
              <a:t>弹</a:t>
            </a:r>
            <a:r>
              <a:rPr lang="zh-CN" altLang="zh-CN" sz="2800" kern="100" dirty="0">
                <a:latin typeface="Times New Roman"/>
                <a:ea typeface="微软雅黑"/>
                <a:cs typeface="Times New Roman"/>
              </a:rPr>
              <a:t>＝－</a:t>
            </a:r>
            <a:r>
              <a:rPr lang="en-US" altLang="zh-CN" sz="2800" i="1" kern="100" dirty="0" err="1">
                <a:latin typeface="Times New Roman"/>
                <a:ea typeface="微软雅黑"/>
                <a:cs typeface="Courier New"/>
              </a:rPr>
              <a:t>W</a:t>
            </a:r>
            <a:r>
              <a:rPr lang="en-US" altLang="zh-CN" sz="2800" i="1" kern="100" baseline="-25000" dirty="0" err="1">
                <a:latin typeface="Times New Roman"/>
                <a:ea typeface="微软雅黑"/>
                <a:cs typeface="Courier New"/>
              </a:rPr>
              <a:t>F</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100 J.</a:t>
            </a:r>
            <a:endParaRPr lang="zh-CN" altLang="zh-CN" sz="280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由弹力做功与弹性势能的变化关系知，</a:t>
            </a:r>
            <a:endParaRPr lang="zh-CN" altLang="zh-CN" sz="280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弹性势能增加了</a:t>
            </a:r>
            <a:r>
              <a:rPr lang="en-US" altLang="zh-CN" sz="2800" kern="100" dirty="0">
                <a:latin typeface="Times New Roman"/>
                <a:ea typeface="微软雅黑"/>
                <a:cs typeface="Courier New"/>
              </a:rPr>
              <a:t>100 J.</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zh-CN" altLang="zh-CN" sz="2800" kern="100" dirty="0">
                <a:solidFill>
                  <a:srgbClr val="E46C0A"/>
                </a:solidFill>
                <a:latin typeface="Times New Roman"/>
                <a:ea typeface="微软雅黑"/>
                <a:cs typeface="Times New Roman"/>
              </a:rPr>
              <a:t>－</a:t>
            </a:r>
            <a:r>
              <a:rPr lang="en-US" altLang="zh-CN" sz="2800" kern="100" dirty="0">
                <a:solidFill>
                  <a:srgbClr val="E46C0A"/>
                </a:solidFill>
                <a:latin typeface="Times New Roman"/>
                <a:ea typeface="微软雅黑"/>
                <a:cs typeface="Courier New"/>
              </a:rPr>
              <a:t>100</a:t>
            </a:r>
            <a:r>
              <a:rPr lang="zh-CN" altLang="zh-CN" sz="2800" kern="100" dirty="0">
                <a:solidFill>
                  <a:srgbClr val="E46C0A"/>
                </a:solidFill>
                <a:latin typeface="Times New Roman"/>
                <a:ea typeface="微软雅黑"/>
                <a:cs typeface="Times New Roman"/>
              </a:rPr>
              <a:t>　</a:t>
            </a:r>
            <a:r>
              <a:rPr lang="en-US" altLang="zh-CN" sz="2800" kern="100" dirty="0">
                <a:solidFill>
                  <a:srgbClr val="E46C0A"/>
                </a:solidFill>
                <a:latin typeface="Times New Roman"/>
                <a:ea typeface="微软雅黑"/>
                <a:cs typeface="Courier New"/>
              </a:rPr>
              <a:t>100</a:t>
            </a:r>
            <a:endParaRPr lang="zh-CN" altLang="zh-CN" sz="2800" kern="100" dirty="0">
              <a:effectLst/>
              <a:latin typeface="宋体"/>
              <a:cs typeface="Courier New"/>
            </a:endParaRPr>
          </a:p>
        </p:txBody>
      </p:sp>
    </p:spTree>
    <p:extLst>
      <p:ext uri="{BB962C8B-B14F-4D97-AF65-F5344CB8AC3E}">
        <p14:creationId xmlns:p14="http://schemas.microsoft.com/office/powerpoint/2010/main" val="623326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8949" y="1083965"/>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341422" y="1828057"/>
            <a:ext cx="8460000" cy="2920085"/>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419637" y="1788160"/>
            <a:ext cx="8316000" cy="2977738"/>
          </a:xfrm>
          <a:prstGeom prst="rect">
            <a:avLst/>
          </a:prstGeom>
        </p:spPr>
        <p:txBody>
          <a:bodyPr wrap="square">
            <a:spAutoFit/>
          </a:bodyPr>
          <a:lstStyle/>
          <a:p>
            <a:pPr algn="just">
              <a:lnSpc>
                <a:spcPct val="150000"/>
              </a:lnSpc>
              <a:spcAft>
                <a:spcPts val="0"/>
              </a:spcAft>
              <a:tabLst>
                <a:tab pos="2070735" algn="l"/>
              </a:tabLst>
            </a:pP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知道探究弹性势能表达式的思路</a:t>
            </a:r>
            <a:r>
              <a:rPr lang="en-US" altLang="zh-CN" sz="2500" kern="100" dirty="0" smtClean="0">
                <a:latin typeface="Times New Roman"/>
                <a:ea typeface="微软雅黑"/>
                <a:cs typeface="Courier New"/>
              </a:rPr>
              <a:t>.</a:t>
            </a:r>
          </a:p>
          <a:p>
            <a:pPr algn="just">
              <a:lnSpc>
                <a:spcPct val="150000"/>
              </a:lnSpc>
              <a:spcAft>
                <a:spcPts val="0"/>
              </a:spcAft>
              <a:tabLst>
                <a:tab pos="2070735" algn="l"/>
              </a:tabLst>
            </a:pPr>
            <a:r>
              <a:rPr lang="en-US" altLang="zh-CN" sz="2500" kern="100" dirty="0" smtClean="0">
                <a:latin typeface="Times New Roman"/>
                <a:ea typeface="微软雅黑"/>
                <a:cs typeface="Courier New"/>
              </a:rPr>
              <a:t>2</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理解弹性势能的概念，会分析决定弹性势能大小的相关因素</a:t>
            </a:r>
            <a:r>
              <a:rPr lang="en-US" altLang="zh-CN" sz="2500" kern="100" dirty="0" smtClean="0">
                <a:latin typeface="Times New Roman"/>
                <a:ea typeface="微软雅黑"/>
                <a:cs typeface="Courier New"/>
              </a:rPr>
              <a:t>.</a:t>
            </a:r>
          </a:p>
          <a:p>
            <a:pPr algn="just">
              <a:lnSpc>
                <a:spcPct val="150000"/>
              </a:lnSpc>
              <a:spcAft>
                <a:spcPts val="0"/>
              </a:spcAft>
              <a:tabLst>
                <a:tab pos="2070735" algn="l"/>
              </a:tabLst>
            </a:pPr>
            <a:r>
              <a:rPr lang="en-US" altLang="zh-CN" sz="2500" kern="100" dirty="0" smtClean="0">
                <a:latin typeface="Times New Roman"/>
                <a:ea typeface="微软雅黑"/>
                <a:cs typeface="Courier New"/>
              </a:rPr>
              <a:t>3</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体会探究过程中的猜想、分析和转化的方法</a:t>
            </a:r>
            <a:r>
              <a:rPr lang="en-US" altLang="zh-CN" sz="2500" kern="100" dirty="0" smtClean="0">
                <a:latin typeface="Times New Roman"/>
                <a:ea typeface="微软雅黑"/>
                <a:cs typeface="Courier New"/>
              </a:rPr>
              <a:t>.</a:t>
            </a:r>
          </a:p>
          <a:p>
            <a:pPr algn="just">
              <a:lnSpc>
                <a:spcPct val="150000"/>
              </a:lnSpc>
              <a:spcAft>
                <a:spcPts val="0"/>
              </a:spcAft>
              <a:tabLst>
                <a:tab pos="2070735" algn="l"/>
              </a:tabLst>
            </a:pPr>
            <a:r>
              <a:rPr lang="en-US" altLang="zh-CN" sz="2500" kern="100" dirty="0" smtClean="0">
                <a:latin typeface="Times New Roman"/>
                <a:ea typeface="微软雅黑"/>
                <a:cs typeface="Courier New"/>
              </a:rPr>
              <a:t>4</a:t>
            </a:r>
            <a:r>
              <a:rPr lang="en-US" altLang="zh-CN" sz="2500" kern="100" dirty="0">
                <a:latin typeface="Times New Roman"/>
                <a:ea typeface="微软雅黑"/>
                <a:cs typeface="Courier New"/>
              </a:rPr>
              <a:t>.</a:t>
            </a:r>
            <a:r>
              <a:rPr lang="zh-CN" altLang="zh-CN" sz="2500" kern="100" spc="-70" dirty="0">
                <a:latin typeface="Times New Roman"/>
                <a:ea typeface="微软雅黑"/>
                <a:cs typeface="Times New Roman"/>
              </a:rPr>
              <a:t>领悟求弹力做功时</a:t>
            </a:r>
            <a:r>
              <a:rPr lang="zh-CN" altLang="zh-CN" sz="2500" kern="100" spc="-70" dirty="0" smtClean="0">
                <a:latin typeface="Times New Roman"/>
                <a:ea typeface="微软雅黑"/>
                <a:cs typeface="Times New Roman"/>
              </a:rPr>
              <a:t>通过细</a:t>
            </a:r>
            <a:r>
              <a:rPr lang="zh-CN" altLang="zh-CN" sz="2500" kern="100" spc="-70" dirty="0">
                <a:latin typeface="Times New Roman"/>
                <a:ea typeface="微软雅黑"/>
                <a:cs typeface="Times New Roman"/>
              </a:rPr>
              <a:t>分</a:t>
            </a:r>
            <a:r>
              <a:rPr lang="zh-CN" altLang="zh-CN" sz="2500" kern="100" spc="-70" dirty="0" smtClean="0">
                <a:latin typeface="Times New Roman"/>
                <a:ea typeface="微软雅黑"/>
                <a:cs typeface="Times New Roman"/>
              </a:rPr>
              <a:t>过程化变</a:t>
            </a:r>
            <a:r>
              <a:rPr lang="zh-CN" altLang="zh-CN" sz="2500" kern="100" spc="-70" dirty="0">
                <a:latin typeface="Times New Roman"/>
                <a:ea typeface="微软雅黑"/>
                <a:cs typeface="Times New Roman"/>
              </a:rPr>
              <a:t>力为恒力的思想方法</a:t>
            </a:r>
            <a:r>
              <a:rPr lang="en-US" altLang="zh-CN" sz="2500" kern="100" spc="-70" dirty="0">
                <a:latin typeface="Times New Roman"/>
                <a:ea typeface="微软雅黑"/>
                <a:cs typeface="Courier New"/>
              </a:rPr>
              <a:t>.</a:t>
            </a:r>
            <a:endParaRPr lang="zh-CN" altLang="zh-CN" sz="2500" kern="100" spc="-70" dirty="0">
              <a:effectLst/>
              <a:latin typeface="宋体"/>
              <a:cs typeface="Courier New"/>
            </a:endParaRPr>
          </a:p>
        </p:txBody>
      </p:sp>
      <p:sp>
        <p:nvSpPr>
          <p:cNvPr id="10" name="矩形 9"/>
          <p:cNvSpPr/>
          <p:nvPr/>
        </p:nvSpPr>
        <p:spPr>
          <a:xfrm>
            <a:off x="73596" y="153784"/>
            <a:ext cx="9001000" cy="752257"/>
          </a:xfrm>
          <a:prstGeom prst="rect">
            <a:avLst/>
          </a:prstGeom>
        </p:spPr>
        <p:txBody>
          <a:bodyPr wrap="square">
            <a:spAutoFit/>
          </a:bodyPr>
          <a:lstStyle/>
          <a:p>
            <a:pPr algn="ctr">
              <a:lnSpc>
                <a:spcPct val="137000"/>
              </a:lnSpc>
            </a:pPr>
            <a:r>
              <a:rPr lang="zh-CN" altLang="en-US" sz="3500" b="1" dirty="0">
                <a:latin typeface="Times New Roman" pitchFamily="18" charset="0"/>
                <a:ea typeface="微软雅黑" panose="020B0503020204020204" pitchFamily="34" charset="-122"/>
                <a:cs typeface="Times New Roman" pitchFamily="18" charset="0"/>
              </a:rPr>
              <a:t>学案</a:t>
            </a:r>
            <a:r>
              <a:rPr lang="en-US" altLang="zh-CN" sz="3500" b="1" dirty="0">
                <a:latin typeface="Times New Roman" pitchFamily="18" charset="0"/>
                <a:ea typeface="微软雅黑" panose="020B0503020204020204" pitchFamily="34" charset="-122"/>
                <a:cs typeface="Times New Roman" pitchFamily="18" charset="0"/>
              </a:rPr>
              <a:t>6</a:t>
            </a:r>
            <a:r>
              <a:rPr lang="zh-CN" altLang="en-US" sz="3500" b="1" dirty="0">
                <a:latin typeface="Times New Roman" pitchFamily="18" charset="0"/>
                <a:ea typeface="微软雅黑" panose="020B0503020204020204" pitchFamily="34" charset="-122"/>
                <a:cs typeface="Times New Roman" pitchFamily="18" charset="0"/>
              </a:rPr>
              <a:t>　探究弹性势能的表达式</a:t>
            </a:r>
          </a:p>
        </p:txBody>
      </p:sp>
    </p:spTree>
    <p:extLst>
      <p:ext uri="{BB962C8B-B14F-4D97-AF65-F5344CB8AC3E}">
        <p14:creationId xmlns:p14="http://schemas.microsoft.com/office/powerpoint/2010/main" val="26709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6554" y="129722"/>
            <a:ext cx="8890892" cy="5000408"/>
          </a:xfrm>
          <a:prstGeom prst="rect">
            <a:avLst/>
          </a:prstGeom>
        </p:spPr>
        <p:txBody>
          <a:bodyPr wrap="square">
            <a:spAutoFit/>
          </a:bodyPr>
          <a:lstStyle/>
          <a:p>
            <a:pPr algn="just">
              <a:lnSpc>
                <a:spcPct val="150000"/>
              </a:lnSpc>
              <a:spcAft>
                <a:spcPts val="0"/>
              </a:spcAft>
              <a:tabLst>
                <a:tab pos="2070735" algn="l"/>
              </a:tabLst>
            </a:pPr>
            <a:r>
              <a:rPr lang="zh-CN" altLang="zh-CN" sz="2700" b="1" kern="100" dirty="0" smtClean="0">
                <a:solidFill>
                  <a:srgbClr val="00B050"/>
                </a:solidFill>
                <a:latin typeface="Times New Roman"/>
                <a:ea typeface="微软雅黑"/>
                <a:cs typeface="Times New Roman"/>
              </a:rPr>
              <a:t>针对训练</a:t>
            </a:r>
            <a:r>
              <a:rPr lang="zh-CN" altLang="zh-CN" sz="2700" kern="100" dirty="0" smtClean="0">
                <a:latin typeface="Times New Roman"/>
                <a:ea typeface="微软雅黑"/>
                <a:cs typeface="Times New Roman"/>
              </a:rPr>
              <a:t>　</a:t>
            </a:r>
            <a:r>
              <a:rPr lang="zh-CN" altLang="zh-CN" sz="2700" kern="100" dirty="0">
                <a:latin typeface="Times New Roman"/>
                <a:ea typeface="微软雅黑"/>
                <a:cs typeface="Times New Roman"/>
              </a:rPr>
              <a:t>如图</a:t>
            </a:r>
            <a:r>
              <a:rPr lang="en-US" altLang="zh-CN" sz="2700" kern="100" dirty="0">
                <a:latin typeface="Times New Roman"/>
                <a:ea typeface="微软雅黑"/>
                <a:cs typeface="Courier New"/>
              </a:rPr>
              <a:t>4</a:t>
            </a:r>
            <a:r>
              <a:rPr lang="zh-CN" altLang="zh-CN" sz="2700" kern="100" dirty="0">
                <a:latin typeface="Times New Roman"/>
                <a:ea typeface="微软雅黑"/>
                <a:cs typeface="Times New Roman"/>
              </a:rPr>
              <a:t>所示，在光滑水平面上有一物体，它的左端连一弹簧，弹簧的另一端固定在墙上，在力</a:t>
            </a:r>
            <a:r>
              <a:rPr lang="en-US" altLang="zh-CN" sz="2700" i="1" kern="100" dirty="0">
                <a:latin typeface="Times New Roman"/>
                <a:ea typeface="微软雅黑"/>
                <a:cs typeface="Courier New"/>
              </a:rPr>
              <a:t>F</a:t>
            </a:r>
            <a:r>
              <a:rPr lang="zh-CN" altLang="zh-CN" sz="2700" kern="100" dirty="0">
                <a:latin typeface="Times New Roman"/>
                <a:ea typeface="微软雅黑"/>
                <a:cs typeface="Times New Roman"/>
              </a:rPr>
              <a:t>作用下物体处于静止状态，当撤去</a:t>
            </a:r>
            <a:r>
              <a:rPr lang="en-US" altLang="zh-CN" sz="2700" i="1" kern="100" dirty="0">
                <a:latin typeface="Times New Roman"/>
                <a:ea typeface="微软雅黑"/>
                <a:cs typeface="Courier New"/>
              </a:rPr>
              <a:t>F</a:t>
            </a:r>
            <a:r>
              <a:rPr lang="zh-CN" altLang="zh-CN" sz="2700" kern="100" dirty="0">
                <a:latin typeface="Times New Roman"/>
                <a:ea typeface="微软雅黑"/>
                <a:cs typeface="Times New Roman"/>
              </a:rPr>
              <a:t>后，物体将向右运动，在物体向右运动的过程中，下列说法正确的是</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　　</a:t>
            </a:r>
            <a:r>
              <a:rPr lang="en-US" altLang="zh-CN" sz="2700" kern="100" dirty="0" smtClean="0">
                <a:latin typeface="Times New Roman"/>
                <a:ea typeface="微软雅黑"/>
                <a:cs typeface="Courier New"/>
              </a:rPr>
              <a:t>)</a:t>
            </a:r>
          </a:p>
          <a:p>
            <a:pPr algn="just">
              <a:lnSpc>
                <a:spcPct val="132000"/>
              </a:lnSpc>
              <a:spcAft>
                <a:spcPts val="0"/>
              </a:spcAft>
              <a:tabLst>
                <a:tab pos="2070735" algn="l"/>
              </a:tabLst>
            </a:pPr>
            <a:endParaRPr lang="en-US" altLang="zh-CN" sz="2700" kern="100" dirty="0" smtClean="0">
              <a:latin typeface="Times New Roman"/>
              <a:ea typeface="微软雅黑"/>
              <a:cs typeface="Courier New"/>
            </a:endParaRPr>
          </a:p>
          <a:p>
            <a:pPr algn="just">
              <a:lnSpc>
                <a:spcPct val="132000"/>
              </a:lnSpc>
              <a:spcAft>
                <a:spcPts val="0"/>
              </a:spcAft>
              <a:tabLst>
                <a:tab pos="2070735" algn="l"/>
              </a:tabLst>
            </a:pPr>
            <a:endParaRPr lang="en-US" altLang="zh-CN" sz="2700" kern="100" dirty="0" smtClean="0">
              <a:latin typeface="宋体"/>
              <a:cs typeface="Courier New"/>
            </a:endParaRPr>
          </a:p>
          <a:p>
            <a:pPr algn="just">
              <a:lnSpc>
                <a:spcPct val="132000"/>
              </a:lnSpc>
              <a:spcAft>
                <a:spcPts val="0"/>
              </a:spcAft>
              <a:tabLst>
                <a:tab pos="2070735" algn="l"/>
              </a:tabLst>
            </a:pPr>
            <a:endParaRPr lang="zh-CN" altLang="zh-CN" sz="2700" kern="100" dirty="0">
              <a:latin typeface="宋体"/>
              <a:cs typeface="Courier New"/>
            </a:endParaRPr>
          </a:p>
          <a:p>
            <a:pPr algn="ctr">
              <a:lnSpc>
                <a:spcPct val="150000"/>
              </a:lnSpc>
              <a:spcAft>
                <a:spcPts val="0"/>
              </a:spcAft>
              <a:tabLst>
                <a:tab pos="2070735" algn="l"/>
              </a:tabLst>
            </a:pPr>
            <a:r>
              <a:rPr lang="zh-CN" altLang="zh-CN" sz="2700" kern="100" dirty="0">
                <a:latin typeface="Times New Roman"/>
                <a:ea typeface="微软雅黑"/>
                <a:cs typeface="Times New Roman"/>
              </a:rPr>
              <a:t>图</a:t>
            </a:r>
            <a:r>
              <a:rPr lang="en-US" altLang="zh-CN" sz="2700" kern="100" dirty="0">
                <a:latin typeface="Times New Roman"/>
                <a:ea typeface="微软雅黑"/>
                <a:cs typeface="Courier New"/>
              </a:rPr>
              <a:t>4</a:t>
            </a:r>
            <a:endParaRPr lang="zh-CN" altLang="zh-CN" sz="2700" kern="100" dirty="0">
              <a:effectLst/>
              <a:latin typeface="宋体"/>
              <a:cs typeface="Courier New"/>
            </a:endParaRPr>
          </a:p>
        </p:txBody>
      </p:sp>
      <p:pic>
        <p:nvPicPr>
          <p:cNvPr id="7" name="图片 6" descr="F:\2015赵瑊\同步\物理\人教必修2\word\A320.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84351" y="2792989"/>
            <a:ext cx="4010097" cy="1460239"/>
          </a:xfrm>
          <a:prstGeom prst="rect">
            <a:avLst/>
          </a:prstGeom>
          <a:noFill/>
          <a:ln>
            <a:noFill/>
          </a:ln>
        </p:spPr>
      </p:pic>
    </p:spTree>
    <p:extLst>
      <p:ext uri="{BB962C8B-B14F-4D97-AF65-F5344CB8AC3E}">
        <p14:creationId xmlns:p14="http://schemas.microsoft.com/office/powerpoint/2010/main" val="1687523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6554" y="3845"/>
            <a:ext cx="8890892" cy="4646080"/>
          </a:xfrm>
          <a:prstGeom prst="rect">
            <a:avLst/>
          </a:prstGeom>
        </p:spPr>
        <p:txBody>
          <a:bodyPr wrap="square">
            <a:spAutoFit/>
          </a:bodyPr>
          <a:lstStyle/>
          <a:p>
            <a:pPr algn="just">
              <a:lnSpc>
                <a:spcPct val="137000"/>
              </a:lnSpc>
              <a:spcAft>
                <a:spcPts val="0"/>
              </a:spcAft>
              <a:tabLst>
                <a:tab pos="2070735" algn="l"/>
              </a:tabLst>
            </a:pP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弹簧对物体做正功，弹簧的弹性势能逐渐减少</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弹簧对物体做负功，弹簧的弹性势能逐渐增加</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弹簧先对物体做正功，后对物体做负功，弹簧的弹性势能先</a:t>
            </a:r>
            <a:r>
              <a:rPr lang="zh-CN" altLang="zh-CN" sz="2400" kern="100" dirty="0" smtClean="0">
                <a:latin typeface="Times New Roman"/>
                <a:ea typeface="微软雅黑"/>
                <a:cs typeface="Times New Roman"/>
              </a:rPr>
              <a:t>减</a:t>
            </a:r>
            <a:endParaRPr lang="en-US" altLang="zh-CN" sz="2400" kern="100" dirty="0" smtClean="0">
              <a:latin typeface="Times New Roman"/>
              <a:ea typeface="微软雅黑"/>
              <a:cs typeface="Times New Roman"/>
            </a:endParaRPr>
          </a:p>
          <a:p>
            <a:pPr algn="just">
              <a:lnSpc>
                <a:spcPct val="137000"/>
              </a:lnSpc>
              <a:spcAft>
                <a:spcPts val="0"/>
              </a:spcAft>
              <a:tabLst>
                <a:tab pos="2070735" algn="l"/>
              </a:tabLst>
            </a:pPr>
            <a:r>
              <a:rPr lang="en-US" altLang="zh-CN" sz="2400" kern="100" dirty="0">
                <a:latin typeface="Times New Roman"/>
                <a:ea typeface="微软雅黑"/>
                <a:cs typeface="Times New Roman"/>
              </a:rPr>
              <a:t> </a:t>
            </a: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少</a:t>
            </a:r>
            <a:r>
              <a:rPr lang="zh-CN" altLang="zh-CN" sz="2400" kern="100" dirty="0">
                <a:latin typeface="Times New Roman"/>
                <a:ea typeface="微软雅黑"/>
                <a:cs typeface="Times New Roman"/>
              </a:rPr>
              <a:t>再增加</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弹簧先对物体做负功，后对物体做正功，弹簧的弹性势能先</a:t>
            </a:r>
            <a:r>
              <a:rPr lang="zh-CN" altLang="zh-CN" sz="2400" kern="100" dirty="0" smtClean="0">
                <a:latin typeface="Times New Roman"/>
                <a:ea typeface="微软雅黑"/>
                <a:cs typeface="Times New Roman"/>
              </a:rPr>
              <a:t>增</a:t>
            </a:r>
            <a:endParaRPr lang="en-US" altLang="zh-CN" sz="2400" kern="100" dirty="0" smtClean="0">
              <a:latin typeface="Times New Roman"/>
              <a:ea typeface="微软雅黑"/>
              <a:cs typeface="Times New Roman"/>
            </a:endParaRPr>
          </a:p>
          <a:p>
            <a:pPr algn="just">
              <a:lnSpc>
                <a:spcPct val="137000"/>
              </a:lnSpc>
              <a:spcAft>
                <a:spcPts val="0"/>
              </a:spcAft>
              <a:tabLst>
                <a:tab pos="2070735" algn="l"/>
              </a:tabLst>
            </a:pPr>
            <a:r>
              <a:rPr lang="en-US" altLang="zh-CN" sz="2400" kern="100" dirty="0">
                <a:latin typeface="Times New Roman"/>
                <a:ea typeface="微软雅黑"/>
                <a:cs typeface="Times New Roman"/>
              </a:rPr>
              <a:t> </a:t>
            </a: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加</a:t>
            </a:r>
            <a:r>
              <a:rPr lang="zh-CN" altLang="zh-CN" sz="2400" kern="100" dirty="0">
                <a:latin typeface="Times New Roman"/>
                <a:ea typeface="微软雅黑"/>
                <a:cs typeface="Times New Roman"/>
              </a:rPr>
              <a:t>再减少</a:t>
            </a:r>
            <a:endParaRPr lang="zh-CN" altLang="zh-CN" sz="2400" kern="100" dirty="0">
              <a:latin typeface="宋体"/>
              <a:cs typeface="Courier New"/>
            </a:endParaRPr>
          </a:p>
          <a:p>
            <a:pPr algn="just">
              <a:lnSpc>
                <a:spcPct val="137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开始时，弹簧处于压缩状态，撤去</a:t>
            </a:r>
            <a:r>
              <a:rPr lang="en-US" altLang="zh-CN" sz="2400" i="1" kern="100" dirty="0">
                <a:latin typeface="Times New Roman"/>
                <a:ea typeface="微软雅黑"/>
                <a:cs typeface="Courier New"/>
              </a:rPr>
              <a:t>F</a:t>
            </a:r>
            <a:r>
              <a:rPr lang="zh-CN" altLang="zh-CN" sz="2400" kern="100" dirty="0">
                <a:latin typeface="Times New Roman"/>
                <a:ea typeface="微软雅黑"/>
                <a:cs typeface="Times New Roman"/>
              </a:rPr>
              <a:t>后物体在向右运动的过程中，弹簧对物体的弹力方向先向右后向左，对物体先做正功后做负功，故弹簧的弹性势能应先减少后增加，故</a:t>
            </a: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正确</a:t>
            </a:r>
            <a:r>
              <a:rPr lang="en-US" altLang="zh-CN" sz="2400" kern="100" dirty="0" smtClean="0">
                <a:latin typeface="Times New Roman"/>
                <a:ea typeface="微软雅黑"/>
                <a:cs typeface="Courier New"/>
              </a:rPr>
              <a:t>.</a:t>
            </a:r>
            <a:endParaRPr lang="zh-CN" altLang="zh-CN" sz="2400" kern="100" dirty="0">
              <a:latin typeface="宋体"/>
              <a:cs typeface="Courier New"/>
            </a:endParaRPr>
          </a:p>
        </p:txBody>
      </p:sp>
      <p:sp>
        <p:nvSpPr>
          <p:cNvPr id="3" name="矩形 2"/>
          <p:cNvSpPr/>
          <p:nvPr/>
        </p:nvSpPr>
        <p:spPr>
          <a:xfrm>
            <a:off x="251520" y="4545195"/>
            <a:ext cx="1313180" cy="598305"/>
          </a:xfrm>
          <a:prstGeom prst="rect">
            <a:avLst/>
          </a:prstGeom>
        </p:spPr>
        <p:txBody>
          <a:bodyPr wrap="none">
            <a:spAutoFit/>
          </a:bodyPr>
          <a:lstStyle/>
          <a:p>
            <a:pPr lvl="0" algn="just">
              <a:lnSpc>
                <a:spcPct val="137000"/>
              </a:lnSpc>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solidFill>
                  <a:prstClr val="black"/>
                </a:solidFill>
                <a:latin typeface="Times New Roman"/>
                <a:ea typeface="微软雅黑"/>
                <a:cs typeface="Times New Roman"/>
              </a:rPr>
              <a:t>　</a:t>
            </a:r>
            <a:r>
              <a:rPr lang="en-US" altLang="zh-CN" sz="2400" kern="100" dirty="0">
                <a:solidFill>
                  <a:srgbClr val="E46C0A"/>
                </a:solidFill>
                <a:latin typeface="Times New Roman"/>
                <a:ea typeface="微软雅黑"/>
                <a:cs typeface="Courier New"/>
              </a:rPr>
              <a:t>C</a:t>
            </a:r>
            <a:endParaRPr lang="zh-CN" altLang="zh-CN" sz="2400" kern="100" dirty="0">
              <a:solidFill>
                <a:prstClr val="black"/>
              </a:solidFill>
              <a:latin typeface="宋体"/>
              <a:cs typeface="Courier New"/>
            </a:endParaRPr>
          </a:p>
        </p:txBody>
      </p:sp>
    </p:spTree>
    <p:extLst>
      <p:ext uri="{BB962C8B-B14F-4D97-AF65-F5344CB8AC3E}">
        <p14:creationId xmlns:p14="http://schemas.microsoft.com/office/powerpoint/2010/main" val="1431764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animEffect transition="in" filter="blinds(horizontal)">
                                      <p:cBhvr>
                                        <p:cTn id="7" dur="500"/>
                                        <p:tgtEl>
                                          <p:spTgt spid="10">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546" y="532284"/>
            <a:ext cx="3240360" cy="523220"/>
          </a:xfrm>
          <a:prstGeom prst="rect">
            <a:avLst/>
          </a:prstGeom>
        </p:spPr>
        <p:txBody>
          <a:bodyPr wrap="square">
            <a:spAutoFit/>
          </a:bodyPr>
          <a:lstStyle/>
          <a:p>
            <a:r>
              <a:rPr lang="zh-CN" altLang="en-US" sz="2800" b="1" dirty="0" smtClean="0">
                <a:solidFill>
                  <a:schemeClr val="accent6">
                    <a:lumMod val="75000"/>
                  </a:schemeClr>
                </a:solidFill>
                <a:latin typeface="微软雅黑" pitchFamily="34" charset="-122"/>
                <a:ea typeface="微软雅黑" pitchFamily="34" charset="-122"/>
              </a:rPr>
              <a:t>课堂要点小结</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155127" y="1252592"/>
            <a:ext cx="8837935" cy="3115280"/>
          </a:xfrm>
          <a:prstGeom prst="roundRect">
            <a:avLst>
              <a:gd name="adj" fmla="val 3787"/>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矩形 4"/>
          <p:cNvSpPr/>
          <p:nvPr/>
        </p:nvSpPr>
        <p:spPr>
          <a:xfrm>
            <a:off x="241995" y="1228095"/>
            <a:ext cx="8676000" cy="3093154"/>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spc="-90" dirty="0">
                <a:latin typeface="Times New Roman"/>
                <a:ea typeface="微软雅黑"/>
                <a:cs typeface="Times New Roman"/>
              </a:rPr>
              <a:t>决定弹性势能大小的相关因素的猜想：劲度系数和形变量</a:t>
            </a:r>
            <a:r>
              <a:rPr lang="en-US" altLang="zh-CN" sz="2600" kern="100" spc="-90" dirty="0">
                <a:latin typeface="Times New Roman"/>
                <a:ea typeface="微软雅黑"/>
                <a:cs typeface="Courier New"/>
              </a:rPr>
              <a:t>.</a:t>
            </a:r>
            <a:endParaRPr lang="zh-CN" altLang="zh-CN" sz="2600" kern="100" spc="-9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探究方法：</a:t>
            </a: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克服弹力所做的功等于弹性势能的增加量</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类比匀变速直线运动中求位移的方法计算变力的功</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3.</a:t>
            </a:r>
            <a:r>
              <a:rPr lang="zh-CN" altLang="zh-CN" sz="2600" kern="100" dirty="0">
                <a:latin typeface="Times New Roman"/>
                <a:ea typeface="微软雅黑"/>
                <a:cs typeface="Times New Roman"/>
              </a:rPr>
              <a:t>弹力做功与弹性势能变化的关系：弹力做正</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负</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功，弹性势能减少</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增加</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a:t>
            </a:r>
            <a:r>
              <a:rPr lang="en-US" altLang="zh-CN" sz="2600" i="1" kern="100" dirty="0">
                <a:latin typeface="Times New Roman"/>
                <a:ea typeface="微软雅黑"/>
                <a:cs typeface="Courier New"/>
              </a:rPr>
              <a:t>W</a:t>
            </a:r>
            <a:r>
              <a:rPr lang="zh-CN" altLang="zh-CN" sz="2600" kern="100" dirty="0">
                <a:latin typeface="Times New Roman"/>
                <a:ea typeface="微软雅黑"/>
                <a:cs typeface="Times New Roman"/>
              </a:rPr>
              <a:t>＝</a:t>
            </a:r>
            <a:r>
              <a:rPr lang="en-US" altLang="zh-CN" sz="2600" i="1" kern="100" dirty="0" err="1">
                <a:latin typeface="Times New Roman"/>
                <a:ea typeface="微软雅黑"/>
                <a:cs typeface="Courier New"/>
              </a:rPr>
              <a:t>E</a:t>
            </a:r>
            <a:r>
              <a:rPr lang="en-US" altLang="zh-CN" sz="2600" kern="100" baseline="-25000" dirty="0" err="1">
                <a:latin typeface="Times New Roman"/>
                <a:ea typeface="微软雅黑"/>
                <a:cs typeface="Courier New"/>
              </a:rPr>
              <a:t>p1</a:t>
            </a:r>
            <a:r>
              <a:rPr lang="zh-CN" altLang="zh-CN" sz="2600" kern="100" dirty="0">
                <a:latin typeface="Times New Roman"/>
                <a:ea typeface="微软雅黑"/>
                <a:cs typeface="Times New Roman"/>
              </a:rPr>
              <a:t>－</a:t>
            </a:r>
            <a:r>
              <a:rPr lang="en-US" altLang="zh-CN" sz="2600" i="1" kern="100" dirty="0" err="1">
                <a:latin typeface="Times New Roman"/>
                <a:ea typeface="微软雅黑"/>
                <a:cs typeface="Courier New"/>
              </a:rPr>
              <a:t>E</a:t>
            </a:r>
            <a:r>
              <a:rPr lang="en-US" altLang="zh-CN" sz="2600" kern="100" baseline="-25000" dirty="0" err="1">
                <a:latin typeface="Times New Roman"/>
                <a:ea typeface="微软雅黑"/>
                <a:cs typeface="Courier New"/>
              </a:rPr>
              <a:t>p2</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pic>
        <p:nvPicPr>
          <p:cNvPr id="7" name="Picture 2">
            <a:hlinkClick r:id="rId2" action="ppaction://hlinksldjump"/>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541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314003" y="325036"/>
            <a:ext cx="8532000" cy="108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7204166" y="478632"/>
            <a:ext cx="1644881" cy="720000"/>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317291" y="607442"/>
            <a:ext cx="1531756" cy="461665"/>
          </a:xfrm>
          <a:prstGeom prst="rect">
            <a:avLst/>
          </a:prstGeom>
          <a:noFill/>
        </p:spPr>
        <p:txBody>
          <a:bodyPr wrap="square">
            <a:spAutoFit/>
          </a:bodyPr>
          <a:lstStyle/>
          <a:p>
            <a:pPr lvl="0">
              <a:defRPr/>
            </a:pPr>
            <a:r>
              <a:rPr lang="zh-CN" altLang="en-US" sz="2400" b="1" dirty="0">
                <a:solidFill>
                  <a:schemeClr val="bg1"/>
                </a:solidFill>
                <a:latin typeface="微软雅黑" pitchFamily="34" charset="-122"/>
                <a:ea typeface="微软雅黑" pitchFamily="34" charset="-122"/>
              </a:rPr>
              <a:t>自我检测</a:t>
            </a:r>
          </a:p>
        </p:txBody>
      </p:sp>
      <p:sp>
        <p:nvSpPr>
          <p:cNvPr id="22" name="TextBox 21">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108496" y="1276758"/>
            <a:ext cx="8928000" cy="3693319"/>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1.</a:t>
            </a:r>
            <a:r>
              <a:rPr lang="en-US" altLang="zh-CN" sz="2600" kern="100" spc="-90" dirty="0">
                <a:latin typeface="Times New Roman"/>
                <a:ea typeface="微软雅黑"/>
                <a:cs typeface="Courier New"/>
              </a:rPr>
              <a:t>(</a:t>
            </a:r>
            <a:r>
              <a:rPr lang="zh-CN" altLang="zh-CN" sz="2600" kern="100" spc="-90" dirty="0">
                <a:latin typeface="Times New Roman"/>
                <a:ea typeface="微软雅黑"/>
                <a:cs typeface="Times New Roman"/>
              </a:rPr>
              <a:t>对弹性势能的理解</a:t>
            </a:r>
            <a:r>
              <a:rPr lang="en-US" altLang="zh-CN" sz="2600" kern="100" spc="-90" dirty="0">
                <a:latin typeface="Times New Roman"/>
                <a:ea typeface="微软雅黑"/>
                <a:cs typeface="Courier New"/>
              </a:rPr>
              <a:t>)</a:t>
            </a:r>
            <a:r>
              <a:rPr lang="zh-CN" altLang="zh-CN" sz="2600" kern="100" spc="-90" dirty="0">
                <a:latin typeface="Times New Roman"/>
                <a:ea typeface="微软雅黑"/>
                <a:cs typeface="Times New Roman"/>
              </a:rPr>
              <a:t>关于弹性势能，下列说法正确的是</a:t>
            </a:r>
            <a:r>
              <a:rPr lang="en-US" altLang="zh-CN" sz="2600" kern="100" spc="-90" dirty="0">
                <a:latin typeface="Times New Roman"/>
                <a:ea typeface="微软雅黑"/>
                <a:cs typeface="Courier New"/>
              </a:rPr>
              <a:t>(</a:t>
            </a:r>
            <a:r>
              <a:rPr lang="zh-CN" altLang="zh-CN" sz="2600" kern="100" spc="-90" dirty="0">
                <a:latin typeface="Times New Roman"/>
                <a:ea typeface="微软雅黑"/>
                <a:cs typeface="Times New Roman"/>
              </a:rPr>
              <a:t>　　</a:t>
            </a:r>
            <a:r>
              <a:rPr lang="en-US" altLang="zh-CN" sz="2600" kern="100" spc="-90" dirty="0">
                <a:latin typeface="Times New Roman"/>
                <a:ea typeface="微软雅黑"/>
                <a:cs typeface="Courier New"/>
              </a:rPr>
              <a:t>)</a:t>
            </a:r>
            <a:endParaRPr lang="zh-CN" altLang="zh-CN" sz="2600" kern="100" spc="-9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A.</a:t>
            </a:r>
            <a:r>
              <a:rPr lang="zh-CN" altLang="zh-CN" sz="2600" kern="100" dirty="0">
                <a:latin typeface="Times New Roman"/>
                <a:ea typeface="微软雅黑"/>
                <a:cs typeface="Times New Roman"/>
              </a:rPr>
              <a:t>发生弹性形变的物体都具有弹性势能</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B.</a:t>
            </a:r>
            <a:r>
              <a:rPr lang="zh-CN" altLang="zh-CN" sz="2600" kern="100" dirty="0">
                <a:latin typeface="Times New Roman"/>
                <a:ea typeface="微软雅黑"/>
                <a:cs typeface="Times New Roman"/>
              </a:rPr>
              <a:t>只有弹簧发生弹性形变时才具有弹性势能，其他物体</a:t>
            </a:r>
            <a:r>
              <a:rPr lang="zh-CN" altLang="zh-CN" sz="2600" kern="100" dirty="0" smtClean="0">
                <a:latin typeface="Times New Roman"/>
                <a:ea typeface="微软雅黑"/>
                <a:cs typeface="Times New Roman"/>
              </a:rPr>
              <a:t>发生</a:t>
            </a:r>
            <a:endParaRPr lang="en-US" altLang="zh-CN" sz="2600" kern="100" dirty="0" smtClean="0">
              <a:latin typeface="Times New Roman"/>
              <a:ea typeface="微软雅黑"/>
              <a:cs typeface="Times New Roman"/>
            </a:endParaRPr>
          </a:p>
          <a:p>
            <a:pPr algn="just">
              <a:lnSpc>
                <a:spcPct val="150000"/>
              </a:lnSpc>
              <a:spcAft>
                <a:spcPts val="0"/>
              </a:spcAft>
              <a:tabLst>
                <a:tab pos="2070735" algn="l"/>
              </a:tabLst>
            </a:pPr>
            <a:r>
              <a:rPr lang="en-US" altLang="zh-CN" sz="2600" kern="100" dirty="0">
                <a:latin typeface="Times New Roman"/>
                <a:ea typeface="微软雅黑"/>
                <a:cs typeface="Times New Roman"/>
              </a:rPr>
              <a:t> </a:t>
            </a: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弹性形变</a:t>
            </a:r>
            <a:r>
              <a:rPr lang="zh-CN" altLang="zh-CN" sz="2600" kern="100" dirty="0">
                <a:latin typeface="Times New Roman"/>
                <a:ea typeface="微软雅黑"/>
                <a:cs typeface="Times New Roman"/>
              </a:rPr>
              <a:t>时不会具有弹性势能</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C.</a:t>
            </a:r>
            <a:r>
              <a:rPr lang="zh-CN" altLang="zh-CN" sz="2600" kern="100" dirty="0">
                <a:latin typeface="Times New Roman"/>
                <a:ea typeface="微软雅黑"/>
                <a:cs typeface="Times New Roman"/>
              </a:rPr>
              <a:t>弹性势能可以与其他形式的能相互转化</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D.</a:t>
            </a:r>
            <a:r>
              <a:rPr lang="zh-CN" altLang="zh-CN" sz="2600" kern="100" dirty="0">
                <a:latin typeface="Times New Roman"/>
                <a:ea typeface="微软雅黑"/>
                <a:cs typeface="Times New Roman"/>
              </a:rPr>
              <a:t>弹性势能在国际单位制中的单位是焦耳</a:t>
            </a:r>
            <a:endParaRPr lang="zh-CN" altLang="zh-CN" sz="2600" kern="100" dirty="0">
              <a:effectLst/>
              <a:latin typeface="宋体"/>
              <a:cs typeface="Courier New"/>
            </a:endParaRPr>
          </a:p>
        </p:txBody>
      </p:sp>
    </p:spTree>
    <p:extLst>
      <p:ext uri="{BB962C8B-B14F-4D97-AF65-F5344CB8AC3E}">
        <p14:creationId xmlns:p14="http://schemas.microsoft.com/office/powerpoint/2010/main" val="812293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179512" y="779790"/>
            <a:ext cx="8784976" cy="4345100"/>
          </a:xfrm>
          <a:prstGeom prst="rect">
            <a:avLst/>
          </a:prstGeom>
        </p:spPr>
        <p:txBody>
          <a:bodyPr wrap="square">
            <a:spAutoFit/>
          </a:bodyPr>
          <a:lstStyle/>
          <a:p>
            <a:pPr algn="just">
              <a:lnSpc>
                <a:spcPct val="141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发生弹性形变的物体的各部分之间由于有弹力的相互作用都具有弹性势能，</a:t>
            </a:r>
            <a:r>
              <a:rPr lang="en-US" altLang="zh-CN" sz="2800" kern="100" dirty="0">
                <a:latin typeface="Times New Roman"/>
                <a:ea typeface="微软雅黑"/>
                <a:cs typeface="Courier New"/>
              </a:rPr>
              <a:t>A</a:t>
            </a:r>
            <a:r>
              <a:rPr lang="zh-CN" altLang="zh-CN" sz="2800" kern="100" dirty="0">
                <a:latin typeface="Times New Roman"/>
                <a:ea typeface="微软雅黑"/>
                <a:cs typeface="Times New Roman"/>
              </a:rPr>
              <a:t>正确，</a:t>
            </a:r>
            <a:r>
              <a:rPr lang="en-US" altLang="zh-CN" sz="2800" kern="100" dirty="0">
                <a:latin typeface="Times New Roman"/>
                <a:ea typeface="微软雅黑"/>
                <a:cs typeface="Courier New"/>
              </a:rPr>
              <a:t>B</a:t>
            </a:r>
            <a:r>
              <a:rPr lang="zh-CN" altLang="zh-CN" sz="2800" kern="100" dirty="0">
                <a:latin typeface="Times New Roman"/>
                <a:ea typeface="微软雅黑"/>
                <a:cs typeface="Times New Roman"/>
              </a:rPr>
              <a:t>错误</a:t>
            </a:r>
            <a:r>
              <a:rPr lang="zh-CN" altLang="zh-CN" sz="2800" kern="100" dirty="0" smtClean="0">
                <a:latin typeface="Times New Roman"/>
                <a:ea typeface="微软雅黑"/>
                <a:cs typeface="Times New Roman"/>
              </a:rPr>
              <a:t>；</a:t>
            </a:r>
            <a:endParaRPr lang="en-US" altLang="zh-CN" sz="2800" kern="100" dirty="0" smtClean="0">
              <a:latin typeface="Times New Roman"/>
              <a:ea typeface="微软雅黑"/>
              <a:cs typeface="Times New Roman"/>
            </a:endParaRPr>
          </a:p>
          <a:p>
            <a:pPr algn="just">
              <a:lnSpc>
                <a:spcPct val="141000"/>
              </a:lnSpc>
              <a:spcAft>
                <a:spcPts val="0"/>
              </a:spcAft>
              <a:tabLst>
                <a:tab pos="2070735" algn="l"/>
              </a:tabLst>
            </a:pPr>
            <a:r>
              <a:rPr lang="zh-CN" altLang="zh-CN" sz="2800" kern="100" dirty="0" smtClean="0">
                <a:latin typeface="Times New Roman"/>
                <a:ea typeface="微软雅黑"/>
                <a:cs typeface="Times New Roman"/>
              </a:rPr>
              <a:t>弹性势</a:t>
            </a:r>
            <a:r>
              <a:rPr lang="zh-CN" altLang="zh-CN" sz="2800" kern="100" dirty="0">
                <a:latin typeface="Times New Roman"/>
                <a:ea typeface="微软雅黑"/>
                <a:cs typeface="Times New Roman"/>
              </a:rPr>
              <a:t>能跟重力势能一样，可以与其他形式的能相互转化，</a:t>
            </a:r>
            <a:r>
              <a:rPr lang="en-US" altLang="zh-CN" sz="2800" kern="100" dirty="0">
                <a:latin typeface="Times New Roman"/>
                <a:ea typeface="微软雅黑"/>
                <a:cs typeface="Courier New"/>
              </a:rPr>
              <a:t>C</a:t>
            </a:r>
            <a:r>
              <a:rPr lang="zh-CN" altLang="zh-CN" sz="2800" kern="100" dirty="0">
                <a:latin typeface="Times New Roman"/>
                <a:ea typeface="微软雅黑"/>
                <a:cs typeface="Times New Roman"/>
              </a:rPr>
              <a:t>正确</a:t>
            </a:r>
            <a:r>
              <a:rPr lang="zh-CN" altLang="zh-CN" sz="2800" kern="100" dirty="0" smtClean="0">
                <a:latin typeface="Times New Roman"/>
                <a:ea typeface="微软雅黑"/>
                <a:cs typeface="Times New Roman"/>
              </a:rPr>
              <a:t>；</a:t>
            </a:r>
            <a:endParaRPr lang="en-US" altLang="zh-CN" sz="2800" kern="100" dirty="0" smtClean="0">
              <a:latin typeface="Times New Roman"/>
              <a:ea typeface="微软雅黑"/>
              <a:cs typeface="Times New Roman"/>
            </a:endParaRPr>
          </a:p>
          <a:p>
            <a:pPr algn="just">
              <a:lnSpc>
                <a:spcPct val="141000"/>
              </a:lnSpc>
              <a:spcAft>
                <a:spcPts val="0"/>
              </a:spcAft>
              <a:tabLst>
                <a:tab pos="2070735" algn="l"/>
              </a:tabLst>
            </a:pPr>
            <a:r>
              <a:rPr lang="zh-CN" altLang="zh-CN" sz="2800" kern="100" dirty="0" smtClean="0">
                <a:latin typeface="Times New Roman"/>
                <a:ea typeface="微软雅黑"/>
                <a:cs typeface="Times New Roman"/>
              </a:rPr>
              <a:t>所有</a:t>
            </a:r>
            <a:r>
              <a:rPr lang="zh-CN" altLang="zh-CN" sz="2800" kern="100" dirty="0">
                <a:latin typeface="Times New Roman"/>
                <a:ea typeface="微软雅黑"/>
                <a:cs typeface="Times New Roman"/>
              </a:rPr>
              <a:t>能的单位跟功的单位都相同，在国际单位制中的单位是焦耳，</a:t>
            </a:r>
            <a:r>
              <a:rPr lang="en-US" altLang="zh-CN" sz="2800" kern="100" dirty="0">
                <a:latin typeface="Times New Roman"/>
                <a:ea typeface="微软雅黑"/>
                <a:cs typeface="Courier New"/>
              </a:rPr>
              <a:t>D</a:t>
            </a:r>
            <a:r>
              <a:rPr lang="zh-CN" altLang="zh-CN" sz="2800" kern="100" dirty="0">
                <a:latin typeface="Times New Roman"/>
                <a:ea typeface="微软雅黑"/>
                <a:cs typeface="Times New Roman"/>
              </a:rPr>
              <a:t>正确</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41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err="1">
                <a:solidFill>
                  <a:srgbClr val="E46C0A"/>
                </a:solidFill>
                <a:latin typeface="Times New Roman"/>
                <a:ea typeface="微软雅黑"/>
                <a:cs typeface="Courier New"/>
              </a:rPr>
              <a:t>ACD</a:t>
            </a:r>
            <a:endParaRPr lang="zh-CN" altLang="zh-CN" sz="2800" kern="100" dirty="0">
              <a:effectLst/>
              <a:latin typeface="宋体"/>
              <a:cs typeface="Courier New"/>
            </a:endParaRPr>
          </a:p>
        </p:txBody>
      </p:sp>
    </p:spTree>
    <p:extLst>
      <p:ext uri="{BB962C8B-B14F-4D97-AF65-F5344CB8AC3E}">
        <p14:creationId xmlns:p14="http://schemas.microsoft.com/office/powerpoint/2010/main" val="1936527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7979" y="915566"/>
            <a:ext cx="8938518" cy="3970318"/>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弹力做功与弹性势能变化的关系</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如图</a:t>
            </a:r>
            <a:r>
              <a:rPr lang="en-US" altLang="zh-CN" sz="2400" kern="100" dirty="0">
                <a:latin typeface="Times New Roman"/>
                <a:ea typeface="微软雅黑"/>
                <a:cs typeface="Courier New"/>
              </a:rPr>
              <a:t>5</a:t>
            </a:r>
            <a:r>
              <a:rPr lang="zh-CN" altLang="zh-CN" sz="2400" kern="100" dirty="0">
                <a:latin typeface="Times New Roman"/>
                <a:ea typeface="微软雅黑"/>
                <a:cs typeface="Times New Roman"/>
              </a:rPr>
              <a:t>所示，一个物体以速度</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0</a:t>
            </a:r>
            <a:r>
              <a:rPr lang="zh-CN" altLang="zh-CN" sz="2400" kern="100" dirty="0">
                <a:latin typeface="Times New Roman"/>
                <a:ea typeface="微软雅黑"/>
                <a:cs typeface="Times New Roman"/>
              </a:rPr>
              <a:t>冲向与竖直墙壁相连的轻质弹簧，墙壁和物体间的弹簧被物体压缩，在此过程中以下说法正确的是</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物体对弹簧做的功与弹簧的压缩量成正比</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物体向墙壁运动相同的位</a:t>
            </a:r>
            <a:r>
              <a:rPr lang="zh-CN" altLang="zh-CN" sz="2400" kern="100" spc="-370" dirty="0">
                <a:latin typeface="Times New Roman"/>
                <a:ea typeface="微软雅黑"/>
                <a:cs typeface="Times New Roman"/>
              </a:rPr>
              <a:t>移，</a:t>
            </a:r>
            <a:r>
              <a:rPr lang="zh-CN" altLang="zh-CN" sz="2400" kern="100" dirty="0">
                <a:latin typeface="Times New Roman"/>
                <a:ea typeface="微软雅黑"/>
                <a:cs typeface="Times New Roman"/>
              </a:rPr>
              <a:t>弹力做的功不相等</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弹簧的弹力做正功，弹性势能减小</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弹簧的弹力做负功，弹性势能增加</a:t>
            </a:r>
            <a:endParaRPr lang="zh-CN" altLang="zh-CN" sz="2400" kern="100" dirty="0">
              <a:effectLst/>
              <a:latin typeface="宋体"/>
              <a:cs typeface="Courier New"/>
            </a:endParaRPr>
          </a:p>
        </p:txBody>
      </p:sp>
      <p:sp>
        <p:nvSpPr>
          <p:cNvPr id="11" name="TextBox 10">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3" name="图片 12" descr="F:\2015赵瑊\同步\物理\人教必修2\word\A321.TIF"/>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8263" y="2571750"/>
            <a:ext cx="2088233" cy="1368153"/>
          </a:xfrm>
          <a:prstGeom prst="rect">
            <a:avLst/>
          </a:prstGeom>
          <a:noFill/>
          <a:ln>
            <a:noFill/>
          </a:ln>
        </p:spPr>
      </p:pic>
      <p:sp>
        <p:nvSpPr>
          <p:cNvPr id="4" name="矩形 3"/>
          <p:cNvSpPr/>
          <p:nvPr/>
        </p:nvSpPr>
        <p:spPr>
          <a:xfrm>
            <a:off x="7677869" y="4001344"/>
            <a:ext cx="646331" cy="461665"/>
          </a:xfrm>
          <a:prstGeom prst="rect">
            <a:avLst/>
          </a:prstGeom>
        </p:spPr>
        <p:txBody>
          <a:bodyPr wrap="none">
            <a:spAutoFit/>
          </a:bodyPr>
          <a:lstStyle/>
          <a:p>
            <a:r>
              <a:rPr lang="zh-CN" altLang="zh-CN" sz="2400" kern="100" dirty="0">
                <a:solidFill>
                  <a:prstClr val="black"/>
                </a:solidFill>
                <a:latin typeface="Times New Roman"/>
                <a:ea typeface="微软雅黑"/>
                <a:cs typeface="Times New Roman"/>
              </a:rPr>
              <a:t>图</a:t>
            </a:r>
            <a:r>
              <a:rPr lang="en-US" altLang="zh-CN" sz="2400" kern="100" dirty="0">
                <a:solidFill>
                  <a:prstClr val="black"/>
                </a:solidFill>
                <a:latin typeface="Times New Roman"/>
                <a:ea typeface="微软雅黑"/>
                <a:cs typeface="Courier New"/>
              </a:rPr>
              <a:t>5</a:t>
            </a:r>
            <a:endParaRPr lang="zh-CN" altLang="en-US" dirty="0"/>
          </a:p>
        </p:txBody>
      </p:sp>
    </p:spTree>
    <p:extLst>
      <p:ext uri="{BB962C8B-B14F-4D97-AF65-F5344CB8AC3E}">
        <p14:creationId xmlns:p14="http://schemas.microsoft.com/office/powerpoint/2010/main" val="181923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7979" y="762025"/>
            <a:ext cx="8938518" cy="4330224"/>
          </a:xfrm>
          <a:prstGeom prst="rect">
            <a:avLst/>
          </a:prstGeom>
        </p:spPr>
        <p:txBody>
          <a:bodyPr wrap="square">
            <a:spAutoFit/>
          </a:bodyPr>
          <a:lstStyle/>
          <a:p>
            <a:pPr algn="just">
              <a:lnSpc>
                <a:spcPct val="129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由功的计算公式</a:t>
            </a:r>
            <a:r>
              <a:rPr lang="en-US" altLang="zh-CN" sz="2400" i="1" kern="100" dirty="0">
                <a:latin typeface="Times New Roman"/>
                <a:ea typeface="微软雅黑"/>
                <a:cs typeface="Courier New"/>
              </a:rPr>
              <a:t>W</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Fl</a:t>
            </a:r>
            <a:r>
              <a:rPr lang="en-US" altLang="zh-CN" sz="2400" kern="100" dirty="0" err="1">
                <a:latin typeface="Times New Roman"/>
                <a:ea typeface="微软雅黑"/>
                <a:cs typeface="Courier New"/>
              </a:rPr>
              <a:t>cos</a:t>
            </a:r>
            <a:r>
              <a:rPr lang="en-US" altLang="zh-CN" sz="2400" kern="100" dirty="0">
                <a:latin typeface="Times New Roman"/>
                <a:ea typeface="微软雅黑"/>
                <a:cs typeface="Courier New"/>
              </a:rPr>
              <a:t> </a:t>
            </a:r>
            <a:r>
              <a:rPr lang="en-US" altLang="zh-CN" sz="2400" i="1" kern="100" dirty="0">
                <a:latin typeface="Times New Roman"/>
                <a:ea typeface="微软雅黑"/>
                <a:cs typeface="Courier New"/>
              </a:rPr>
              <a:t>α</a:t>
            </a:r>
            <a:r>
              <a:rPr lang="zh-CN" altLang="zh-CN" sz="2400" kern="100" dirty="0">
                <a:latin typeface="Times New Roman"/>
                <a:ea typeface="微软雅黑"/>
                <a:cs typeface="Times New Roman"/>
              </a:rPr>
              <a:t>知，恒力做功时，做功的多少与物体的位移成正比，而弹簧对物体的弹力是一个变力，</a:t>
            </a:r>
            <a:r>
              <a:rPr lang="en-US" altLang="zh-CN" sz="2400" i="1" kern="100" dirty="0">
                <a:latin typeface="Times New Roman"/>
                <a:ea typeface="微软雅黑"/>
                <a:cs typeface="Courier New"/>
              </a:rPr>
              <a:t>F</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kx</a:t>
            </a:r>
            <a:r>
              <a:rPr lang="zh-CN" altLang="zh-CN" sz="2400" kern="100" dirty="0">
                <a:latin typeface="Times New Roman"/>
                <a:ea typeface="微软雅黑"/>
                <a:cs typeface="Times New Roman"/>
              </a:rPr>
              <a:t>，所以</a:t>
            </a: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错误</a:t>
            </a:r>
            <a:r>
              <a:rPr lang="zh-CN" altLang="zh-CN" sz="2400" kern="100" dirty="0" smtClean="0">
                <a:latin typeface="Times New Roman"/>
                <a:ea typeface="微软雅黑"/>
                <a:cs typeface="Times New Roman"/>
              </a:rPr>
              <a:t>；</a:t>
            </a:r>
            <a:endParaRPr lang="en-US" altLang="zh-CN" sz="2400" kern="100" dirty="0" smtClean="0">
              <a:latin typeface="Times New Roman"/>
              <a:ea typeface="微软雅黑"/>
              <a:cs typeface="Times New Roman"/>
            </a:endParaRPr>
          </a:p>
          <a:p>
            <a:pPr algn="just">
              <a:lnSpc>
                <a:spcPct val="129000"/>
              </a:lnSpc>
              <a:spcAft>
                <a:spcPts val="0"/>
              </a:spcAft>
              <a:tabLst>
                <a:tab pos="2070735" algn="l"/>
              </a:tabLst>
            </a:pPr>
            <a:r>
              <a:rPr lang="zh-CN" altLang="zh-CN" sz="2400" kern="100" dirty="0" smtClean="0">
                <a:latin typeface="Times New Roman"/>
                <a:ea typeface="微软雅黑"/>
                <a:cs typeface="Times New Roman"/>
              </a:rPr>
              <a:t>弹簧</a:t>
            </a:r>
            <a:r>
              <a:rPr lang="zh-CN" altLang="zh-CN" sz="2400" kern="100" dirty="0">
                <a:latin typeface="Times New Roman"/>
                <a:ea typeface="微软雅黑"/>
                <a:cs typeface="Times New Roman"/>
              </a:rPr>
              <a:t>开始被压缩时弹力小，弹力做的功也少，弹簧的压缩量变大时，物体移动相同的位移，弹力做的功增大，故</a:t>
            </a: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正确</a:t>
            </a:r>
            <a:r>
              <a:rPr lang="zh-CN" altLang="zh-CN" sz="2400" kern="100" dirty="0" smtClean="0">
                <a:latin typeface="Times New Roman"/>
                <a:ea typeface="微软雅黑"/>
                <a:cs typeface="Times New Roman"/>
              </a:rPr>
              <a:t>；</a:t>
            </a:r>
            <a:endParaRPr lang="en-US" altLang="zh-CN" sz="2400" kern="100" dirty="0" smtClean="0">
              <a:latin typeface="Times New Roman"/>
              <a:ea typeface="微软雅黑"/>
              <a:cs typeface="Times New Roman"/>
            </a:endParaRPr>
          </a:p>
          <a:p>
            <a:pPr algn="just">
              <a:lnSpc>
                <a:spcPct val="129000"/>
              </a:lnSpc>
              <a:spcAft>
                <a:spcPts val="0"/>
              </a:spcAft>
              <a:tabLst>
                <a:tab pos="2070735" algn="l"/>
              </a:tabLst>
            </a:pPr>
            <a:r>
              <a:rPr lang="zh-CN" altLang="zh-CN" sz="2400" kern="100" dirty="0" smtClean="0">
                <a:latin typeface="Times New Roman"/>
                <a:ea typeface="微软雅黑"/>
                <a:cs typeface="Times New Roman"/>
              </a:rPr>
              <a:t>物体</a:t>
            </a:r>
            <a:r>
              <a:rPr lang="zh-CN" altLang="zh-CN" sz="2400" kern="100" dirty="0">
                <a:latin typeface="Times New Roman"/>
                <a:ea typeface="微软雅黑"/>
                <a:cs typeface="Times New Roman"/>
              </a:rPr>
              <a:t>压缩弹簧的过程中，弹簧的弹力与弹力作用点的位移方向相反，所以弹力做负功，弹簧的压缩量增大，弹性势能增大，故</a:t>
            </a: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错误，</a:t>
            </a: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正确</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故选</a:t>
            </a: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D.</a:t>
            </a:r>
            <a:endParaRPr lang="zh-CN" altLang="zh-CN" sz="2400" kern="100" dirty="0">
              <a:latin typeface="宋体"/>
              <a:cs typeface="Courier New"/>
            </a:endParaRPr>
          </a:p>
          <a:p>
            <a:pPr algn="just">
              <a:lnSpc>
                <a:spcPct val="129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en-US" altLang="zh-CN" sz="2400" kern="100" dirty="0">
                <a:solidFill>
                  <a:srgbClr val="E46C0A"/>
                </a:solidFill>
                <a:latin typeface="Times New Roman"/>
                <a:ea typeface="微软雅黑"/>
                <a:cs typeface="Courier New"/>
              </a:rPr>
              <a:t>BD</a:t>
            </a:r>
            <a:endParaRPr lang="zh-CN" altLang="zh-CN" sz="2400" kern="100" dirty="0">
              <a:effectLst/>
              <a:latin typeface="宋体"/>
              <a:cs typeface="Courier New"/>
            </a:endParaRPr>
          </a:p>
        </p:txBody>
      </p:sp>
      <p:sp>
        <p:nvSpPr>
          <p:cNvPr id="11" name="TextBox 10">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710764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linds(horizontal)">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blinds(horizontal)">
                                      <p:cBhvr>
                                        <p:cTn id="1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129928" y="781075"/>
            <a:ext cx="8906568" cy="4380045"/>
          </a:xfrm>
          <a:prstGeom prst="rect">
            <a:avLst/>
          </a:prstGeom>
        </p:spPr>
        <p:txBody>
          <a:bodyPr wrap="square">
            <a:spAutoFit/>
          </a:bodyPr>
          <a:lstStyle/>
          <a:p>
            <a:pPr algn="just">
              <a:lnSpc>
                <a:spcPct val="129000"/>
              </a:lnSpc>
              <a:spcAft>
                <a:spcPts val="0"/>
              </a:spcAft>
              <a:tabLst>
                <a:tab pos="2070735" algn="l"/>
              </a:tabLst>
            </a:pP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弹力做功与弹性势能变化的关系</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如图</a:t>
            </a:r>
            <a:r>
              <a:rPr lang="en-US" altLang="zh-CN" sz="2400" kern="100" dirty="0">
                <a:latin typeface="Times New Roman"/>
                <a:ea typeface="微软雅黑"/>
                <a:cs typeface="Courier New"/>
              </a:rPr>
              <a:t>6</a:t>
            </a:r>
            <a:r>
              <a:rPr lang="zh-CN" altLang="zh-CN" sz="2400" kern="100" dirty="0">
                <a:latin typeface="Times New Roman"/>
                <a:ea typeface="微软雅黑"/>
                <a:cs typeface="Times New Roman"/>
              </a:rPr>
              <a:t>所示</a:t>
            </a:r>
            <a:r>
              <a:rPr lang="zh-CN" altLang="zh-CN" sz="2400" kern="100" dirty="0" smtClean="0">
                <a:latin typeface="Times New Roman"/>
                <a:ea typeface="微软雅黑"/>
                <a:cs typeface="Times New Roman"/>
              </a:rPr>
              <a:t>，小</a:t>
            </a:r>
            <a:r>
              <a:rPr lang="zh-CN" altLang="zh-CN" sz="2400" kern="100" dirty="0">
                <a:latin typeface="Times New Roman"/>
                <a:ea typeface="微软雅黑"/>
                <a:cs typeface="Times New Roman"/>
              </a:rPr>
              <a:t>明玩蹦蹦杆，</a:t>
            </a:r>
            <a:r>
              <a:rPr lang="zh-CN" altLang="zh-CN" sz="2400" kern="100" spc="-90" dirty="0">
                <a:latin typeface="Times New Roman"/>
                <a:ea typeface="微软雅黑"/>
                <a:cs typeface="Times New Roman"/>
              </a:rPr>
              <a:t>在小明将蹦蹦杆中的弹簧向下压缩的过程中</a:t>
            </a:r>
            <a:r>
              <a:rPr lang="zh-CN" altLang="zh-CN" sz="2400" kern="100" spc="-90" dirty="0" smtClean="0">
                <a:latin typeface="Times New Roman"/>
                <a:ea typeface="微软雅黑"/>
                <a:cs typeface="Times New Roman"/>
              </a:rPr>
              <a:t>，小明</a:t>
            </a:r>
            <a:endParaRPr lang="en-US" altLang="zh-CN" sz="2400" kern="100" spc="-90" dirty="0" smtClean="0">
              <a:latin typeface="Times New Roman"/>
              <a:ea typeface="微软雅黑"/>
              <a:cs typeface="Times New Roman"/>
            </a:endParaRPr>
          </a:p>
          <a:p>
            <a:pPr algn="just">
              <a:lnSpc>
                <a:spcPct val="129000"/>
              </a:lnSpc>
              <a:spcAft>
                <a:spcPts val="0"/>
              </a:spcAft>
              <a:tabLst>
                <a:tab pos="2070735" algn="l"/>
              </a:tabLst>
            </a:pPr>
            <a:r>
              <a:rPr lang="zh-CN" altLang="zh-CN" sz="2400" kern="100" dirty="0" smtClean="0">
                <a:latin typeface="Times New Roman"/>
                <a:ea typeface="微软雅黑"/>
                <a:cs typeface="Times New Roman"/>
              </a:rPr>
              <a:t>的</a:t>
            </a:r>
            <a:r>
              <a:rPr lang="zh-CN" altLang="zh-CN" sz="2400" kern="100" dirty="0">
                <a:latin typeface="Times New Roman"/>
                <a:ea typeface="微软雅黑"/>
                <a:cs typeface="Times New Roman"/>
              </a:rPr>
              <a:t>重力势能、弹簧的弹性势能的变化是</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Courier New"/>
              </a:rPr>
              <a:t>)</a:t>
            </a:r>
            <a:endParaRPr lang="zh-CN" altLang="zh-CN" sz="2400" kern="100" dirty="0">
              <a:latin typeface="宋体"/>
              <a:cs typeface="Courier New"/>
            </a:endParaRPr>
          </a:p>
          <a:p>
            <a:pPr algn="just">
              <a:lnSpc>
                <a:spcPct val="129000"/>
              </a:lnSpc>
              <a:spcAft>
                <a:spcPts val="0"/>
              </a:spcAft>
              <a:tabLst>
                <a:tab pos="2070735" algn="l"/>
              </a:tabLst>
            </a:pP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重力势能减少，弹性势能增大</a:t>
            </a:r>
            <a:endParaRPr lang="zh-CN" altLang="zh-CN" sz="2400" kern="100" dirty="0">
              <a:latin typeface="宋体"/>
              <a:cs typeface="Courier New"/>
            </a:endParaRPr>
          </a:p>
          <a:p>
            <a:pPr algn="just">
              <a:lnSpc>
                <a:spcPct val="129000"/>
              </a:lnSpc>
              <a:spcAft>
                <a:spcPts val="0"/>
              </a:spcAft>
              <a:tabLst>
                <a:tab pos="2070735" algn="l"/>
              </a:tabLst>
            </a:pP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重力势能增大，弹性势能减少</a:t>
            </a:r>
            <a:endParaRPr lang="zh-CN" altLang="zh-CN" sz="2400" kern="100" dirty="0">
              <a:latin typeface="宋体"/>
              <a:cs typeface="Courier New"/>
            </a:endParaRPr>
          </a:p>
          <a:p>
            <a:pPr algn="just">
              <a:lnSpc>
                <a:spcPct val="129000"/>
              </a:lnSpc>
              <a:spcAft>
                <a:spcPts val="0"/>
              </a:spcAft>
              <a:tabLst>
                <a:tab pos="2070735" algn="l"/>
              </a:tabLst>
            </a:pP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重力势能减少，弹性势能减少</a:t>
            </a:r>
            <a:endParaRPr lang="zh-CN" altLang="zh-CN" sz="2400" kern="100" dirty="0">
              <a:latin typeface="宋体"/>
              <a:cs typeface="Courier New"/>
            </a:endParaRPr>
          </a:p>
          <a:p>
            <a:pPr algn="just">
              <a:lnSpc>
                <a:spcPct val="129000"/>
              </a:lnSpc>
              <a:spcAft>
                <a:spcPts val="0"/>
              </a:spcAft>
              <a:tabLst>
                <a:tab pos="2070735" algn="l"/>
              </a:tabLst>
            </a:pP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重力势能不变，弹性势能</a:t>
            </a:r>
            <a:r>
              <a:rPr lang="zh-CN" altLang="zh-CN" sz="2400" kern="100" dirty="0" smtClean="0">
                <a:latin typeface="Times New Roman"/>
                <a:ea typeface="微软雅黑"/>
                <a:cs typeface="Times New Roman"/>
              </a:rPr>
              <a:t>增大</a:t>
            </a:r>
            <a:endParaRPr lang="en-US" altLang="zh-CN" sz="2400" kern="100" dirty="0" smtClean="0">
              <a:latin typeface="Times New Roman"/>
              <a:ea typeface="微软雅黑"/>
              <a:cs typeface="Times New Roman"/>
            </a:endParaRPr>
          </a:p>
          <a:p>
            <a:pPr algn="just">
              <a:lnSpc>
                <a:spcPct val="129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弹簧向下压缩的过程中</a:t>
            </a:r>
            <a:r>
              <a:rPr lang="zh-CN" altLang="zh-CN" sz="2400" kern="100" spc="-500" dirty="0">
                <a:latin typeface="Times New Roman"/>
                <a:ea typeface="微软雅黑"/>
                <a:cs typeface="Times New Roman"/>
              </a:rPr>
              <a:t>，</a:t>
            </a:r>
            <a:r>
              <a:rPr lang="zh-CN" altLang="zh-CN" sz="2400" kern="100" dirty="0">
                <a:latin typeface="Times New Roman"/>
                <a:ea typeface="微软雅黑"/>
                <a:cs typeface="Times New Roman"/>
              </a:rPr>
              <a:t>弹簧压缩量增大</a:t>
            </a:r>
            <a:r>
              <a:rPr lang="zh-CN" altLang="zh-CN" sz="2400" kern="100" spc="-500" dirty="0">
                <a:latin typeface="Times New Roman"/>
                <a:ea typeface="微软雅黑"/>
                <a:cs typeface="Times New Roman"/>
              </a:rPr>
              <a:t>，</a:t>
            </a:r>
            <a:r>
              <a:rPr lang="zh-CN" altLang="zh-CN" sz="2400" kern="100" dirty="0">
                <a:latin typeface="Times New Roman"/>
                <a:ea typeface="微软雅黑"/>
                <a:cs typeface="Times New Roman"/>
              </a:rPr>
              <a:t>弹性势能增大</a:t>
            </a:r>
            <a:r>
              <a:rPr lang="zh-CN" altLang="zh-CN" sz="2400" kern="100" spc="-500" dirty="0">
                <a:latin typeface="Times New Roman"/>
                <a:ea typeface="微软雅黑"/>
                <a:cs typeface="Times New Roman"/>
              </a:rPr>
              <a:t>；</a:t>
            </a:r>
            <a:r>
              <a:rPr lang="zh-CN" altLang="zh-CN" sz="2400" kern="100" dirty="0">
                <a:latin typeface="Times New Roman"/>
                <a:ea typeface="微软雅黑"/>
                <a:cs typeface="Times New Roman"/>
              </a:rPr>
              <a:t>重力做正功，重力势能减少，故</a:t>
            </a: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正确</a:t>
            </a:r>
            <a:r>
              <a:rPr lang="en-US" altLang="zh-CN" sz="2400" kern="100" dirty="0" smtClean="0">
                <a:latin typeface="Times New Roman"/>
                <a:ea typeface="微软雅黑"/>
                <a:cs typeface="Courier New"/>
              </a:rPr>
              <a:t>.</a:t>
            </a:r>
            <a:endParaRPr lang="zh-CN" altLang="zh-CN" sz="2400" kern="100" dirty="0">
              <a:latin typeface="宋体"/>
              <a:cs typeface="Courier New"/>
            </a:endParaRPr>
          </a:p>
        </p:txBody>
      </p:sp>
      <p:sp>
        <p:nvSpPr>
          <p:cNvPr id="2" name="矩形 1"/>
          <p:cNvSpPr/>
          <p:nvPr/>
        </p:nvSpPr>
        <p:spPr>
          <a:xfrm>
            <a:off x="7703993" y="3579862"/>
            <a:ext cx="646331" cy="461665"/>
          </a:xfrm>
          <a:prstGeom prst="rect">
            <a:avLst/>
          </a:prstGeom>
        </p:spPr>
        <p:txBody>
          <a:bodyPr wrap="none">
            <a:spAutoFit/>
          </a:bodyPr>
          <a:lstStyle/>
          <a:p>
            <a:r>
              <a:rPr lang="zh-CN" altLang="zh-CN" sz="2400" kern="100" dirty="0" smtClean="0">
                <a:solidFill>
                  <a:prstClr val="black"/>
                </a:solidFill>
                <a:latin typeface="Times New Roman"/>
                <a:ea typeface="微软雅黑"/>
                <a:cs typeface="Times New Roman"/>
              </a:rPr>
              <a:t>图</a:t>
            </a:r>
            <a:r>
              <a:rPr lang="en-US" altLang="zh-CN" sz="2400" kern="100" dirty="0" smtClean="0">
                <a:solidFill>
                  <a:prstClr val="black"/>
                </a:solidFill>
                <a:latin typeface="Times New Roman"/>
                <a:ea typeface="微软雅黑"/>
                <a:cs typeface="Courier New"/>
              </a:rPr>
              <a:t>6</a:t>
            </a:r>
            <a:endParaRPr lang="zh-CN" altLang="en-US" dirty="0"/>
          </a:p>
        </p:txBody>
      </p:sp>
      <p:pic>
        <p:nvPicPr>
          <p:cNvPr id="11" name="图片 10" descr="F:\2015赵瑊\同步\物理\人教必修2\word\A322.TIF"/>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20272" y="1395238"/>
            <a:ext cx="1872208" cy="2151273"/>
          </a:xfrm>
          <a:prstGeom prst="rect">
            <a:avLst/>
          </a:prstGeom>
          <a:noFill/>
          <a:ln>
            <a:noFill/>
          </a:ln>
        </p:spPr>
      </p:pic>
      <p:sp>
        <p:nvSpPr>
          <p:cNvPr id="3" name="矩形 2"/>
          <p:cNvSpPr/>
          <p:nvPr/>
        </p:nvSpPr>
        <p:spPr>
          <a:xfrm>
            <a:off x="5595151" y="1798712"/>
            <a:ext cx="407484" cy="461665"/>
          </a:xfrm>
          <a:prstGeom prst="rect">
            <a:avLst/>
          </a:prstGeom>
        </p:spPr>
        <p:txBody>
          <a:bodyPr wrap="none">
            <a:spAutoFit/>
          </a:bodyPr>
          <a:lstStyle/>
          <a:p>
            <a:r>
              <a:rPr lang="en-US" altLang="zh-CN" sz="2400" kern="100" dirty="0">
                <a:solidFill>
                  <a:srgbClr val="E46C0A"/>
                </a:solidFill>
                <a:latin typeface="Times New Roman"/>
                <a:ea typeface="微软雅黑"/>
                <a:cs typeface="Courier New"/>
              </a:rPr>
              <a:t>A</a:t>
            </a:r>
            <a:endParaRPr lang="zh-CN" altLang="en-US" dirty="0"/>
          </a:p>
        </p:txBody>
      </p:sp>
    </p:spTree>
    <p:extLst>
      <p:ext uri="{BB962C8B-B14F-4D97-AF65-F5344CB8AC3E}">
        <p14:creationId xmlns:p14="http://schemas.microsoft.com/office/powerpoint/2010/main" val="2254647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animEffect transition="in" filter="blinds(horizontal)">
                                      <p:cBhvr>
                                        <p:cTn id="7" dur="500"/>
                                        <p:tgtEl>
                                          <p:spTgt spid="10">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122362" y="800125"/>
            <a:ext cx="5635674" cy="4218463"/>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4.(</a:t>
            </a:r>
            <a:r>
              <a:rPr lang="zh-CN" altLang="zh-CN" sz="2600" kern="100" dirty="0">
                <a:latin typeface="Times New Roman"/>
                <a:ea typeface="微软雅黑"/>
                <a:cs typeface="Times New Roman"/>
              </a:rPr>
              <a:t>弹力做功与弹性势能变化的关系</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一根弹簧的弹力</a:t>
            </a:r>
            <a:r>
              <a:rPr lang="en-US" altLang="zh-CN" sz="2600" i="1" kern="100" dirty="0">
                <a:latin typeface="Times New Roman"/>
                <a:ea typeface="微软雅黑"/>
                <a:cs typeface="Courier New"/>
              </a:rPr>
              <a:t>F</a:t>
            </a:r>
            <a:r>
              <a:rPr lang="zh-CN" altLang="zh-CN" sz="2600" kern="100" dirty="0">
                <a:latin typeface="Times New Roman"/>
                <a:ea typeface="微软雅黑"/>
                <a:cs typeface="Times New Roman"/>
              </a:rPr>
              <a:t>与伸长量</a:t>
            </a:r>
            <a:r>
              <a:rPr lang="en-US" altLang="zh-CN" sz="2600" i="1" kern="100" dirty="0">
                <a:latin typeface="Times New Roman"/>
                <a:ea typeface="微软雅黑"/>
                <a:cs typeface="Courier New"/>
              </a:rPr>
              <a:t>x</a:t>
            </a:r>
            <a:r>
              <a:rPr lang="zh-CN" altLang="zh-CN" sz="2600" kern="100" dirty="0">
                <a:latin typeface="Times New Roman"/>
                <a:ea typeface="微软雅黑"/>
                <a:cs typeface="Times New Roman"/>
              </a:rPr>
              <a:t>图象如图</a:t>
            </a:r>
            <a:r>
              <a:rPr lang="en-US" altLang="zh-CN" sz="2600" kern="100" dirty="0">
                <a:latin typeface="Times New Roman"/>
                <a:ea typeface="微软雅黑"/>
                <a:cs typeface="Courier New"/>
              </a:rPr>
              <a:t>7</a:t>
            </a:r>
            <a:r>
              <a:rPr lang="zh-CN" altLang="zh-CN" sz="2600" kern="100" dirty="0">
                <a:latin typeface="Times New Roman"/>
                <a:ea typeface="微软雅黑"/>
                <a:cs typeface="Times New Roman"/>
              </a:rPr>
              <a:t>所示，那么弹簧由伸长量</a:t>
            </a:r>
            <a:r>
              <a:rPr lang="en-US" altLang="zh-CN" sz="2600" kern="100" dirty="0">
                <a:latin typeface="Times New Roman"/>
                <a:ea typeface="微软雅黑"/>
                <a:cs typeface="Courier New"/>
              </a:rPr>
              <a:t>8 cm</a:t>
            </a:r>
            <a:r>
              <a:rPr lang="zh-CN" altLang="zh-CN" sz="2600" kern="100" dirty="0">
                <a:latin typeface="Times New Roman"/>
                <a:ea typeface="微软雅黑"/>
                <a:cs typeface="Times New Roman"/>
              </a:rPr>
              <a:t>到伸长量</a:t>
            </a:r>
            <a:r>
              <a:rPr lang="en-US" altLang="zh-CN" sz="2600" kern="100" dirty="0">
                <a:latin typeface="Times New Roman"/>
                <a:ea typeface="微软雅黑"/>
                <a:cs typeface="Courier New"/>
              </a:rPr>
              <a:t>4 cm</a:t>
            </a:r>
            <a:r>
              <a:rPr lang="zh-CN" altLang="zh-CN" sz="2600" kern="100" dirty="0">
                <a:latin typeface="Times New Roman"/>
                <a:ea typeface="微软雅黑"/>
                <a:cs typeface="Times New Roman"/>
              </a:rPr>
              <a:t>的过程中，弹力做的功和弹性势能的变化量为</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　　</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err="1" smtClean="0">
                <a:latin typeface="Times New Roman"/>
                <a:ea typeface="微软雅黑"/>
                <a:cs typeface="Courier New"/>
              </a:rPr>
              <a:t>A.3.6</a:t>
            </a:r>
            <a:r>
              <a:rPr lang="en-US" altLang="zh-CN" sz="2600" kern="100" dirty="0" smtClean="0">
                <a:latin typeface="Times New Roman"/>
                <a:ea typeface="微软雅黑"/>
                <a:cs typeface="Courier New"/>
              </a:rPr>
              <a:t> </a:t>
            </a:r>
            <a:r>
              <a:rPr lang="en-US" altLang="zh-CN" sz="2600" kern="100" dirty="0">
                <a:latin typeface="Times New Roman"/>
                <a:ea typeface="微软雅黑"/>
                <a:cs typeface="Courier New"/>
              </a:rPr>
              <a:t>J</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3.6 J  	B.</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3.6 </a:t>
            </a:r>
            <a:r>
              <a:rPr lang="en-US" altLang="zh-CN" sz="2600" kern="100" dirty="0" err="1">
                <a:latin typeface="Times New Roman"/>
                <a:ea typeface="微软雅黑"/>
                <a:cs typeface="Courier New"/>
              </a:rPr>
              <a:t>J,3.6</a:t>
            </a:r>
            <a:r>
              <a:rPr lang="en-US" altLang="zh-CN" sz="2600" kern="100" dirty="0">
                <a:latin typeface="Times New Roman"/>
                <a:ea typeface="微软雅黑"/>
                <a:cs typeface="Courier New"/>
              </a:rPr>
              <a:t> J</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err="1">
                <a:latin typeface="Times New Roman"/>
                <a:ea typeface="微软雅黑"/>
                <a:cs typeface="Courier New"/>
              </a:rPr>
              <a:t>C.1.8</a:t>
            </a:r>
            <a:r>
              <a:rPr lang="en-US" altLang="zh-CN" sz="2600" kern="100" dirty="0">
                <a:latin typeface="Times New Roman"/>
                <a:ea typeface="微软雅黑"/>
                <a:cs typeface="Courier New"/>
              </a:rPr>
              <a:t> J</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1.8 J  	D.</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1.8 ,1.8 J</a:t>
            </a:r>
            <a:endParaRPr lang="zh-CN" altLang="zh-CN" sz="2600" kern="100" dirty="0">
              <a:effectLst/>
              <a:latin typeface="宋体"/>
              <a:cs typeface="Courier New"/>
            </a:endParaRPr>
          </a:p>
        </p:txBody>
      </p:sp>
      <p:sp>
        <p:nvSpPr>
          <p:cNvPr id="3" name="矩形 2"/>
          <p:cNvSpPr/>
          <p:nvPr/>
        </p:nvSpPr>
        <p:spPr>
          <a:xfrm>
            <a:off x="7198196" y="4354988"/>
            <a:ext cx="684803" cy="492443"/>
          </a:xfrm>
          <a:prstGeom prst="rect">
            <a:avLst/>
          </a:prstGeom>
        </p:spPr>
        <p:txBody>
          <a:bodyPr wrap="none">
            <a:spAutoFit/>
          </a:bodyPr>
          <a:lstStyle/>
          <a:p>
            <a:r>
              <a:rPr lang="zh-CN" altLang="zh-CN" sz="2600" kern="100" dirty="0" smtClean="0">
                <a:solidFill>
                  <a:prstClr val="black"/>
                </a:solidFill>
                <a:latin typeface="Times New Roman"/>
                <a:ea typeface="微软雅黑"/>
                <a:cs typeface="Times New Roman"/>
              </a:rPr>
              <a:t>图</a:t>
            </a:r>
            <a:r>
              <a:rPr lang="en-US" altLang="zh-CN" sz="2600" kern="100" dirty="0" smtClean="0">
                <a:solidFill>
                  <a:prstClr val="black"/>
                </a:solidFill>
                <a:latin typeface="Times New Roman"/>
                <a:ea typeface="微软雅黑"/>
                <a:cs typeface="Courier New"/>
              </a:rPr>
              <a:t>7</a:t>
            </a:r>
            <a:endParaRPr lang="zh-CN" altLang="en-US" sz="2600" dirty="0"/>
          </a:p>
        </p:txBody>
      </p:sp>
      <p:pic>
        <p:nvPicPr>
          <p:cNvPr id="13" name="图片 12" descr="F:\2015赵瑊\同步\物理\人教必修2\word\S59.TIF"/>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58619" y="1131590"/>
            <a:ext cx="3168352" cy="3168352"/>
          </a:xfrm>
          <a:prstGeom prst="rect">
            <a:avLst/>
          </a:prstGeom>
          <a:noFill/>
          <a:ln>
            <a:noFill/>
          </a:ln>
        </p:spPr>
      </p:pic>
    </p:spTree>
    <p:extLst>
      <p:ext uri="{BB962C8B-B14F-4D97-AF65-F5344CB8AC3E}">
        <p14:creationId xmlns:p14="http://schemas.microsoft.com/office/powerpoint/2010/main" val="2299601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4"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704945872"/>
              </p:ext>
            </p:extLst>
          </p:nvPr>
        </p:nvGraphicFramePr>
        <p:xfrm>
          <a:off x="286072" y="1030582"/>
          <a:ext cx="8562975" cy="3143250"/>
        </p:xfrm>
        <a:graphic>
          <a:graphicData uri="http://schemas.openxmlformats.org/presentationml/2006/ole">
            <mc:AlternateContent xmlns:mc="http://schemas.openxmlformats.org/markup-compatibility/2006">
              <mc:Choice xmlns:v="urn:schemas-microsoft-com:vml" Requires="v">
                <p:oleObj spid="_x0000_s280580" name="文档" r:id="rId9" imgW="8568311" imgH="3138218" progId="Word.Document.12">
                  <p:embed/>
                </p:oleObj>
              </mc:Choice>
              <mc:Fallback>
                <p:oleObj name="文档" r:id="rId9" imgW="8568311" imgH="3138218" progId="Word.Document.12">
                  <p:embed/>
                  <p:pic>
                    <p:nvPicPr>
                      <p:cNvPr id="0" name=""/>
                      <p:cNvPicPr>
                        <a:picLocks noChangeAspect="1" noChangeArrowheads="1"/>
                      </p:cNvPicPr>
                      <p:nvPr/>
                    </p:nvPicPr>
                    <p:blipFill>
                      <a:blip r:embed="rId10"/>
                      <a:srcRect/>
                      <a:stretch>
                        <a:fillRect/>
                      </a:stretch>
                    </p:blipFill>
                    <p:spPr bwMode="auto">
                      <a:xfrm>
                        <a:off x="286072" y="1030582"/>
                        <a:ext cx="85629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187769" y="4074859"/>
            <a:ext cx="5747372" cy="738664"/>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46C0A"/>
                </a:solidFill>
                <a:latin typeface="Times New Roman"/>
                <a:ea typeface="微软雅黑"/>
                <a:cs typeface="Courier New"/>
              </a:rPr>
              <a:t>C</a:t>
            </a:r>
            <a:endParaRPr lang="zh-CN" altLang="zh-CN" sz="2800" kern="100" dirty="0">
              <a:effectLst/>
              <a:latin typeface="宋体"/>
              <a:cs typeface="Courier New"/>
            </a:endParaRPr>
          </a:p>
        </p:txBody>
      </p:sp>
      <p:pic>
        <p:nvPicPr>
          <p:cNvPr id="11" name="Picture 2">
            <a:hlinkClick r:id="rId11" action="ppaction://hlinksldjump"/>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895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a:hlinkClick r:id="rId2" action="ppaction://hlinksldjump"/>
          </p:cNvPr>
          <p:cNvSpPr/>
          <p:nvPr/>
        </p:nvSpPr>
        <p:spPr>
          <a:xfrm>
            <a:off x="2358802" y="1790016"/>
            <a:ext cx="1900800"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a:hlinkClick r:id="rId2" action="ppaction://hlinksldjump"/>
          </p:cNvPr>
          <p:cNvSpPr txBox="1"/>
          <p:nvPr/>
        </p:nvSpPr>
        <p:spPr>
          <a:xfrm>
            <a:off x="2519672" y="2055852"/>
            <a:ext cx="1860687"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知识探究</a:t>
            </a:r>
            <a:endParaRPr lang="zh-CN" altLang="en-US" sz="2800" b="1" dirty="0">
              <a:solidFill>
                <a:schemeClr val="bg1"/>
              </a:solidFill>
              <a:latin typeface="微软雅黑" pitchFamily="34" charset="-122"/>
              <a:ea typeface="微软雅黑" pitchFamily="34" charset="-122"/>
            </a:endParaRPr>
          </a:p>
        </p:txBody>
      </p:sp>
      <p:sp>
        <p:nvSpPr>
          <p:cNvPr id="16" name="圆角矩形 15">
            <a:hlinkClick r:id="rId3" action="ppaction://hlinksldjump"/>
          </p:cNvPr>
          <p:cNvSpPr/>
          <p:nvPr/>
        </p:nvSpPr>
        <p:spPr>
          <a:xfrm>
            <a:off x="4887048" y="1790016"/>
            <a:ext cx="1902342"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hlinkClick r:id="rId3" action="ppaction://hlinksldjump"/>
          </p:cNvPr>
          <p:cNvSpPr txBox="1"/>
          <p:nvPr/>
        </p:nvSpPr>
        <p:spPr>
          <a:xfrm>
            <a:off x="5033404" y="2053585"/>
            <a:ext cx="1842852"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自我检测</a:t>
            </a:r>
            <a:endParaRPr lang="zh-CN" altLang="en-US" sz="2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767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flipV="1">
            <a:off x="314003" y="324057"/>
            <a:ext cx="8532000"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7204166" y="472917"/>
            <a:ext cx="1644881" cy="720000"/>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7317291" y="597917"/>
            <a:ext cx="1531756" cy="461665"/>
          </a:xfrm>
          <a:prstGeom prst="rect">
            <a:avLst/>
          </a:prstGeom>
          <a:noFill/>
        </p:spPr>
        <p:txBody>
          <a:bodyPr wrap="square">
            <a:spAutoFit/>
          </a:bodyPr>
          <a:lstStyle/>
          <a:p>
            <a:pPr lvl="0">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9" name="Text Box 44"/>
          <p:cNvSpPr txBox="1">
            <a:spLocks noChangeArrowheads="1"/>
          </p:cNvSpPr>
          <p:nvPr/>
        </p:nvSpPr>
        <p:spPr bwMode="auto">
          <a:xfrm>
            <a:off x="97979" y="368077"/>
            <a:ext cx="5228009"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一、弹性势能</a:t>
            </a:r>
            <a:endParaRPr lang="zh-CN" altLang="zh-CN" sz="2800" b="1" kern="100" dirty="0">
              <a:solidFill>
                <a:schemeClr val="tx1"/>
              </a:solidFill>
              <a:effectLst/>
              <a:cs typeface="Courier New"/>
            </a:endParaRPr>
          </a:p>
        </p:txBody>
      </p:sp>
      <p:sp>
        <p:nvSpPr>
          <p:cNvPr id="10" name="圆角矩形 9"/>
          <p:cNvSpPr/>
          <p:nvPr/>
        </p:nvSpPr>
        <p:spPr>
          <a:xfrm>
            <a:off x="155130" y="1173882"/>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矩形 10"/>
          <p:cNvSpPr/>
          <p:nvPr/>
        </p:nvSpPr>
        <p:spPr>
          <a:xfrm>
            <a:off x="107502" y="1702321"/>
            <a:ext cx="5400602" cy="1685077"/>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如图</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所示，水平面上把物块向左压缩弹簧一定距离后处于静止，然后把物块释放，会看到什么现象？说明什么？</a:t>
            </a:r>
            <a:endParaRPr lang="zh-CN" altLang="zh-CN" sz="2400" kern="100" dirty="0">
              <a:effectLst/>
              <a:latin typeface="宋体"/>
              <a:cs typeface="Courier New"/>
            </a:endParaRPr>
          </a:p>
        </p:txBody>
      </p:sp>
      <p:sp>
        <p:nvSpPr>
          <p:cNvPr id="3" name="矩形 2"/>
          <p:cNvSpPr/>
          <p:nvPr/>
        </p:nvSpPr>
        <p:spPr>
          <a:xfrm>
            <a:off x="7020272" y="2716292"/>
            <a:ext cx="646331" cy="461665"/>
          </a:xfrm>
          <a:prstGeom prst="rect">
            <a:avLst/>
          </a:prstGeom>
        </p:spPr>
        <p:txBody>
          <a:bodyPr wrap="none">
            <a:spAutoFit/>
          </a:bodyPr>
          <a:lstStyle/>
          <a:p>
            <a:r>
              <a:rPr lang="zh-CN" altLang="zh-CN" sz="2400" kern="100" dirty="0">
                <a:solidFill>
                  <a:prstClr val="black"/>
                </a:solidFill>
                <a:latin typeface="Times New Roman"/>
                <a:ea typeface="微软雅黑"/>
                <a:cs typeface="Times New Roman"/>
              </a:rPr>
              <a:t>图</a:t>
            </a:r>
            <a:r>
              <a:rPr lang="en-US" altLang="zh-CN" sz="2400" kern="100" dirty="0">
                <a:solidFill>
                  <a:prstClr val="black"/>
                </a:solidFill>
                <a:latin typeface="Times New Roman"/>
                <a:ea typeface="微软雅黑"/>
                <a:cs typeface="Courier New"/>
              </a:rPr>
              <a:t>1</a:t>
            </a:r>
            <a:endParaRPr lang="zh-CN" altLang="en-US" sz="2400" dirty="0"/>
          </a:p>
        </p:txBody>
      </p:sp>
      <p:sp>
        <p:nvSpPr>
          <p:cNvPr id="14" name="矩形 13"/>
          <p:cNvSpPr/>
          <p:nvPr/>
        </p:nvSpPr>
        <p:spPr>
          <a:xfrm>
            <a:off x="107502" y="3346038"/>
            <a:ext cx="8909944" cy="1754326"/>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zh-CN" altLang="zh-CN" sz="2400" kern="100" dirty="0">
                <a:solidFill>
                  <a:srgbClr val="E46C0A"/>
                </a:solidFill>
                <a:latin typeface="Times New Roman"/>
                <a:ea typeface="微软雅黑"/>
                <a:cs typeface="Times New Roman"/>
              </a:rPr>
              <a:t>弹簧会恢复原长，在弹簧恢复原长的过程中，弹力推着物块前进</a:t>
            </a:r>
            <a:r>
              <a:rPr lang="zh-CN" altLang="zh-CN" sz="2400" kern="100" spc="-500" dirty="0">
                <a:solidFill>
                  <a:srgbClr val="E46C0A"/>
                </a:solidFill>
                <a:latin typeface="Times New Roman"/>
                <a:ea typeface="微软雅黑"/>
                <a:cs typeface="Times New Roman"/>
              </a:rPr>
              <a:t>，</a:t>
            </a:r>
            <a:r>
              <a:rPr lang="zh-CN" altLang="zh-CN" sz="2400" kern="100" dirty="0">
                <a:solidFill>
                  <a:srgbClr val="E46C0A"/>
                </a:solidFill>
                <a:latin typeface="Times New Roman"/>
                <a:ea typeface="微软雅黑"/>
                <a:cs typeface="Times New Roman"/>
              </a:rPr>
              <a:t>即弹力对物块做功</a:t>
            </a:r>
            <a:r>
              <a:rPr lang="zh-CN" altLang="zh-CN" sz="2400" kern="100" spc="-500" dirty="0">
                <a:solidFill>
                  <a:srgbClr val="E46C0A"/>
                </a:solidFill>
                <a:latin typeface="Times New Roman"/>
                <a:ea typeface="微软雅黑"/>
                <a:cs typeface="Times New Roman"/>
              </a:rPr>
              <a:t>，</a:t>
            </a:r>
            <a:r>
              <a:rPr lang="zh-CN" altLang="zh-CN" sz="2400" kern="100" dirty="0">
                <a:solidFill>
                  <a:srgbClr val="E46C0A"/>
                </a:solidFill>
                <a:latin typeface="Times New Roman"/>
                <a:ea typeface="微软雅黑"/>
                <a:cs typeface="Times New Roman"/>
              </a:rPr>
              <a:t>物块具有了速度</a:t>
            </a:r>
            <a:r>
              <a:rPr lang="en-US" altLang="zh-CN" sz="2400" kern="100" dirty="0">
                <a:solidFill>
                  <a:srgbClr val="E46C0A"/>
                </a:solidFill>
                <a:latin typeface="Times New Roman"/>
                <a:ea typeface="微软雅黑"/>
                <a:cs typeface="Courier New"/>
              </a:rPr>
              <a:t>.</a:t>
            </a:r>
            <a:r>
              <a:rPr lang="zh-CN" altLang="zh-CN" sz="2400" kern="100" dirty="0">
                <a:solidFill>
                  <a:srgbClr val="E46C0A"/>
                </a:solidFill>
                <a:latin typeface="Times New Roman"/>
                <a:ea typeface="微软雅黑"/>
                <a:cs typeface="Times New Roman"/>
              </a:rPr>
              <a:t>弹簧能对物块做功</a:t>
            </a:r>
            <a:r>
              <a:rPr lang="zh-CN" altLang="zh-CN" sz="2400" kern="100" spc="-500" dirty="0">
                <a:solidFill>
                  <a:srgbClr val="E46C0A"/>
                </a:solidFill>
                <a:latin typeface="Times New Roman"/>
                <a:ea typeface="微软雅黑"/>
                <a:cs typeface="Times New Roman"/>
              </a:rPr>
              <a:t>，</a:t>
            </a:r>
            <a:r>
              <a:rPr lang="zh-CN" altLang="zh-CN" sz="2400" kern="100" dirty="0">
                <a:solidFill>
                  <a:srgbClr val="E46C0A"/>
                </a:solidFill>
                <a:latin typeface="Times New Roman"/>
                <a:ea typeface="微软雅黑"/>
                <a:cs typeface="Times New Roman"/>
              </a:rPr>
              <a:t>说明弹簧具有弹性势能</a:t>
            </a:r>
            <a:r>
              <a:rPr lang="en-US" altLang="zh-CN" sz="2400" kern="100" dirty="0">
                <a:solidFill>
                  <a:srgbClr val="E46C0A"/>
                </a:solidFill>
                <a:latin typeface="Times New Roman"/>
                <a:ea typeface="微软雅黑"/>
                <a:cs typeface="Courier New"/>
              </a:rPr>
              <a:t>.</a:t>
            </a:r>
            <a:endParaRPr lang="zh-CN" altLang="zh-CN" sz="2400" kern="100" dirty="0">
              <a:effectLst/>
              <a:latin typeface="宋体"/>
              <a:cs typeface="Courier New"/>
            </a:endParaRPr>
          </a:p>
        </p:txBody>
      </p:sp>
      <p:pic>
        <p:nvPicPr>
          <p:cNvPr id="12" name="图片 11" descr="F:\2015赵瑊\同步\物理\人教必修2\word\A316.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3070" y="1963346"/>
            <a:ext cx="3384376" cy="593862"/>
          </a:xfrm>
          <a:prstGeom prst="rect">
            <a:avLst/>
          </a:prstGeom>
          <a:noFill/>
          <a:ln>
            <a:noFill/>
          </a:ln>
        </p:spPr>
      </p:pic>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7612" y="1169690"/>
            <a:ext cx="8693918" cy="2031325"/>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我们在研究重力势能的时候，是从分析重力做功入手的，由此你得到什么启发？</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zh-CN" altLang="zh-CN" sz="2800" kern="100" dirty="0">
                <a:solidFill>
                  <a:srgbClr val="E46C0A"/>
                </a:solidFill>
                <a:latin typeface="Times New Roman"/>
                <a:ea typeface="微软雅黑"/>
                <a:cs typeface="Times New Roman"/>
              </a:rPr>
              <a:t>可以通过探究弹力做功来研究弹性势能</a:t>
            </a:r>
            <a:r>
              <a:rPr lang="en-US" altLang="zh-CN" sz="2800" kern="100" dirty="0">
                <a:solidFill>
                  <a:srgbClr val="E46C0A"/>
                </a:solidFill>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656092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65673" y="248444"/>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矩形 5"/>
          <p:cNvSpPr/>
          <p:nvPr/>
        </p:nvSpPr>
        <p:spPr>
          <a:xfrm>
            <a:off x="78929" y="779719"/>
            <a:ext cx="9000000" cy="4293483"/>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dirty="0" smtClean="0">
                <a:latin typeface="Times New Roman"/>
                <a:ea typeface="微软雅黑"/>
                <a:cs typeface="Times New Roman"/>
              </a:rPr>
              <a:t>发生</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的</a:t>
            </a:r>
            <a:r>
              <a:rPr lang="zh-CN" altLang="zh-CN" sz="2600" kern="100" dirty="0">
                <a:latin typeface="Times New Roman"/>
                <a:ea typeface="微软雅黑"/>
                <a:cs typeface="Times New Roman"/>
              </a:rPr>
              <a:t>物体的各部分之间，由于有弹力的相互作用，也具有势能，这种势能叫做弹性势能</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spc="-110" dirty="0">
                <a:latin typeface="Times New Roman"/>
                <a:ea typeface="微软雅黑"/>
                <a:cs typeface="Times New Roman"/>
              </a:rPr>
              <a:t>发生形变的</a:t>
            </a:r>
            <a:r>
              <a:rPr lang="zh-CN" altLang="zh-CN" sz="2600" kern="100" spc="-110" dirty="0" smtClean="0">
                <a:latin typeface="Times New Roman"/>
                <a:ea typeface="微软雅黑"/>
                <a:cs typeface="Times New Roman"/>
              </a:rPr>
              <a:t>物体</a:t>
            </a:r>
            <a:r>
              <a:rPr lang="en-US" altLang="zh-CN" sz="2600" u="sng" kern="100" dirty="0" smtClean="0">
                <a:latin typeface="Times New Roman"/>
                <a:ea typeface="微软雅黑"/>
                <a:cs typeface="Times New Roman"/>
              </a:rPr>
              <a:t>            </a:t>
            </a:r>
            <a:r>
              <a:rPr lang="zh-CN" altLang="zh-CN" sz="2600" kern="100" spc="-110" dirty="0" smtClean="0">
                <a:latin typeface="Times New Roman"/>
                <a:ea typeface="微软雅黑"/>
                <a:cs typeface="Times New Roman"/>
              </a:rPr>
              <a:t>具有</a:t>
            </a:r>
            <a:r>
              <a:rPr lang="zh-CN" altLang="zh-CN" sz="2600" kern="100" spc="-110" dirty="0">
                <a:latin typeface="Times New Roman"/>
                <a:ea typeface="微软雅黑"/>
                <a:cs typeface="Times New Roman"/>
              </a:rPr>
              <a:t>弹性势能</a:t>
            </a:r>
            <a:r>
              <a:rPr lang="zh-CN" altLang="zh-CN" sz="2600" kern="100" spc="-500" dirty="0">
                <a:latin typeface="Times New Roman"/>
                <a:ea typeface="微软雅黑"/>
                <a:cs typeface="Times New Roman"/>
              </a:rPr>
              <a:t>，</a:t>
            </a:r>
            <a:r>
              <a:rPr lang="zh-CN" altLang="zh-CN" sz="2600" kern="100" spc="-110" dirty="0">
                <a:latin typeface="Times New Roman"/>
                <a:ea typeface="微软雅黑"/>
                <a:cs typeface="Times New Roman"/>
              </a:rPr>
              <a:t>只有</a:t>
            </a:r>
            <a:r>
              <a:rPr lang="zh-CN" altLang="zh-CN" sz="2600" kern="100" spc="-110" dirty="0" smtClean="0">
                <a:latin typeface="Times New Roman"/>
                <a:ea typeface="微软雅黑"/>
                <a:cs typeface="Times New Roman"/>
              </a:rPr>
              <a:t>发</a:t>
            </a:r>
            <a:r>
              <a:rPr lang="zh-CN" altLang="zh-CN" sz="2600" kern="100" dirty="0" smtClean="0">
                <a:latin typeface="Times New Roman"/>
                <a:ea typeface="微软雅黑"/>
                <a:cs typeface="Times New Roman"/>
              </a:rPr>
              <a:t>生</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的</a:t>
            </a:r>
            <a:r>
              <a:rPr lang="zh-CN" altLang="zh-CN" sz="2600" kern="100" dirty="0">
                <a:latin typeface="Times New Roman"/>
                <a:ea typeface="微软雅黑"/>
                <a:cs typeface="Times New Roman"/>
              </a:rPr>
              <a:t>物体才具有弹性势能</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3.</a:t>
            </a:r>
            <a:r>
              <a:rPr lang="zh-CN" altLang="zh-CN" sz="2600" kern="100" dirty="0">
                <a:latin typeface="Times New Roman"/>
                <a:ea typeface="微软雅黑"/>
                <a:cs typeface="Times New Roman"/>
              </a:rPr>
              <a:t>探究弹性势能表达式的方法</a:t>
            </a:r>
            <a:endParaRPr lang="zh-CN" altLang="zh-CN" sz="2600" kern="100" dirty="0">
              <a:latin typeface="宋体"/>
              <a:cs typeface="Courier New"/>
            </a:endParaRPr>
          </a:p>
          <a:p>
            <a:pPr algn="just">
              <a:lnSpc>
                <a:spcPct val="150000"/>
              </a:lnSpc>
              <a:spcAft>
                <a:spcPts val="0"/>
              </a:spcAft>
              <a:tabLst>
                <a:tab pos="2070735" algn="l"/>
              </a:tabLst>
            </a:pPr>
            <a:r>
              <a:rPr lang="zh-CN" altLang="zh-CN" sz="2600" kern="100" dirty="0">
                <a:latin typeface="Times New Roman"/>
                <a:ea typeface="微软雅黑"/>
                <a:cs typeface="Times New Roman"/>
              </a:rPr>
              <a:t>通过计算克服弹力所做的功，即拉力所做的功来定量计算弹性势能的大小</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sp>
        <p:nvSpPr>
          <p:cNvPr id="2" name="矩形 1"/>
          <p:cNvSpPr/>
          <p:nvPr/>
        </p:nvSpPr>
        <p:spPr>
          <a:xfrm>
            <a:off x="7158956" y="2035874"/>
            <a:ext cx="1800200" cy="492443"/>
          </a:xfrm>
          <a:prstGeom prst="rect">
            <a:avLst/>
          </a:prstGeom>
        </p:spPr>
        <p:txBody>
          <a:bodyPr wrap="square">
            <a:spAutoFit/>
          </a:bodyPr>
          <a:lstStyle/>
          <a:p>
            <a:pPr lvl="0"/>
            <a:r>
              <a:rPr lang="zh-CN" altLang="zh-CN" sz="2600" kern="100" dirty="0" smtClean="0">
                <a:solidFill>
                  <a:srgbClr val="0070C0"/>
                </a:solidFill>
                <a:latin typeface="Times New Roman"/>
                <a:ea typeface="微软雅黑"/>
                <a:cs typeface="Times New Roman"/>
              </a:rPr>
              <a:t>弹性形变</a:t>
            </a:r>
            <a:endParaRPr lang="zh-CN" altLang="en-US" dirty="0">
              <a:solidFill>
                <a:srgbClr val="0070C0"/>
              </a:solidFill>
            </a:endParaRPr>
          </a:p>
        </p:txBody>
      </p:sp>
      <p:sp>
        <p:nvSpPr>
          <p:cNvPr id="7" name="矩形 6"/>
          <p:cNvSpPr/>
          <p:nvPr/>
        </p:nvSpPr>
        <p:spPr>
          <a:xfrm>
            <a:off x="1080846" y="845646"/>
            <a:ext cx="1518364" cy="492443"/>
          </a:xfrm>
          <a:prstGeom prst="rect">
            <a:avLst/>
          </a:prstGeom>
        </p:spPr>
        <p:txBody>
          <a:bodyPr wrap="none">
            <a:spAutoFit/>
          </a:bodyPr>
          <a:lstStyle/>
          <a:p>
            <a:pPr lvl="0"/>
            <a:r>
              <a:rPr lang="zh-CN" altLang="zh-CN" sz="2600" kern="100" dirty="0">
                <a:solidFill>
                  <a:srgbClr val="0070C0"/>
                </a:solidFill>
                <a:latin typeface="Times New Roman"/>
                <a:ea typeface="微软雅黑"/>
                <a:cs typeface="Times New Roman"/>
              </a:rPr>
              <a:t>弹性形变</a:t>
            </a:r>
          </a:p>
        </p:txBody>
      </p:sp>
      <p:sp>
        <p:nvSpPr>
          <p:cNvPr id="9" name="矩形 8"/>
          <p:cNvSpPr/>
          <p:nvPr/>
        </p:nvSpPr>
        <p:spPr>
          <a:xfrm>
            <a:off x="2585448" y="2052836"/>
            <a:ext cx="1184940" cy="492443"/>
          </a:xfrm>
          <a:prstGeom prst="rect">
            <a:avLst/>
          </a:prstGeom>
        </p:spPr>
        <p:txBody>
          <a:bodyPr wrap="none">
            <a:spAutoFit/>
          </a:bodyPr>
          <a:lstStyle/>
          <a:p>
            <a:pPr lvl="0"/>
            <a:r>
              <a:rPr lang="zh-CN" altLang="zh-CN" sz="2600" kern="100" dirty="0">
                <a:solidFill>
                  <a:srgbClr val="0070C0"/>
                </a:solidFill>
                <a:latin typeface="Times New Roman"/>
                <a:ea typeface="微软雅黑"/>
                <a:cs typeface="Times New Roman"/>
              </a:rPr>
              <a:t>不一定</a:t>
            </a:r>
          </a:p>
        </p:txBody>
      </p:sp>
    </p:spTree>
    <p:extLst>
      <p:ext uri="{BB962C8B-B14F-4D97-AF65-F5344CB8AC3E}">
        <p14:creationId xmlns:p14="http://schemas.microsoft.com/office/powerpoint/2010/main" val="3861433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4"/>
          <p:cNvSpPr txBox="1">
            <a:spLocks noChangeArrowheads="1"/>
          </p:cNvSpPr>
          <p:nvPr/>
        </p:nvSpPr>
        <p:spPr bwMode="auto">
          <a:xfrm>
            <a:off x="194371" y="169009"/>
            <a:ext cx="5467274"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二、探究弹性势能的表达式</a:t>
            </a:r>
            <a:endParaRPr lang="zh-CN" altLang="zh-CN" sz="2800" b="1" kern="100" dirty="0">
              <a:solidFill>
                <a:schemeClr val="tx1"/>
              </a:solidFill>
              <a:effectLst/>
              <a:cs typeface="Courier New"/>
            </a:endParaRPr>
          </a:p>
        </p:txBody>
      </p:sp>
      <p:sp>
        <p:nvSpPr>
          <p:cNvPr id="3" name="圆角矩形 2"/>
          <p:cNvSpPr/>
          <p:nvPr/>
        </p:nvSpPr>
        <p:spPr>
          <a:xfrm>
            <a:off x="261047" y="989855"/>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194371" y="1542494"/>
            <a:ext cx="8751067" cy="3323987"/>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在图</a:t>
            </a: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所示的实验中，弹簧压缩的长度越大，物块被弹开的速度</a:t>
            </a:r>
            <a:r>
              <a:rPr lang="en-US" altLang="zh-CN" sz="2800" kern="100" dirty="0" smtClean="0">
                <a:latin typeface="Times New Roman"/>
                <a:ea typeface="微软雅黑"/>
                <a:cs typeface="Courier New"/>
              </a:rPr>
              <a:t>_____</a:t>
            </a:r>
            <a:r>
              <a:rPr lang="zh-CN" altLang="zh-CN" sz="2800" kern="100" dirty="0" smtClean="0">
                <a:latin typeface="Times New Roman"/>
                <a:ea typeface="微软雅黑"/>
                <a:cs typeface="Times New Roman"/>
              </a:rPr>
              <a:t>；</a:t>
            </a:r>
            <a:r>
              <a:rPr lang="zh-CN" altLang="zh-CN" sz="2800" kern="100" dirty="0">
                <a:latin typeface="Times New Roman"/>
                <a:ea typeface="微软雅黑"/>
                <a:cs typeface="Times New Roman"/>
              </a:rPr>
              <a:t>在压缩量相同的情况下，劲度系数越大的弹簧，弹开物块的速度</a:t>
            </a:r>
            <a:r>
              <a:rPr lang="en-US" altLang="zh-CN" sz="2800" kern="100" dirty="0" smtClean="0">
                <a:latin typeface="Times New Roman"/>
                <a:ea typeface="微软雅黑"/>
                <a:cs typeface="Courier New"/>
              </a:rPr>
              <a:t>_____.</a:t>
            </a:r>
            <a:r>
              <a:rPr lang="zh-CN" altLang="zh-CN" sz="2800" kern="100" dirty="0">
                <a:latin typeface="Times New Roman"/>
                <a:ea typeface="微软雅黑"/>
                <a:cs typeface="Times New Roman"/>
              </a:rPr>
              <a:t>由此可以猜测，弹簧的弹性势能可能与</a:t>
            </a:r>
            <a:r>
              <a:rPr lang="en-US" altLang="zh-CN" sz="2800" kern="100" dirty="0" smtClean="0">
                <a:latin typeface="Times New Roman"/>
                <a:ea typeface="微软雅黑"/>
                <a:cs typeface="Courier New"/>
              </a:rPr>
              <a:t>_____</a:t>
            </a:r>
            <a:r>
              <a:rPr lang="en-US" altLang="zh-CN" sz="2800" kern="100" dirty="0">
                <a:latin typeface="Times New Roman"/>
                <a:ea typeface="微软雅黑"/>
                <a:cs typeface="Courier New"/>
              </a:rPr>
              <a:t>___</a:t>
            </a:r>
            <a:r>
              <a:rPr lang="en-US" altLang="zh-CN" sz="2800" kern="100" dirty="0" smtClean="0">
                <a:latin typeface="Times New Roman"/>
                <a:ea typeface="微软雅黑"/>
                <a:cs typeface="Courier New"/>
              </a:rPr>
              <a:t>_____</a:t>
            </a:r>
            <a:r>
              <a:rPr lang="zh-CN" altLang="zh-CN" sz="2800" kern="100" dirty="0">
                <a:latin typeface="Times New Roman"/>
                <a:ea typeface="微软雅黑"/>
                <a:cs typeface="Times New Roman"/>
              </a:rPr>
              <a:t>、</a:t>
            </a:r>
            <a:r>
              <a:rPr lang="en-US" altLang="zh-CN" sz="2800" kern="100" dirty="0" smtClean="0">
                <a:latin typeface="Times New Roman"/>
                <a:ea typeface="微软雅黑"/>
                <a:cs typeface="Courier New"/>
              </a:rPr>
              <a:t>_______________</a:t>
            </a:r>
            <a:r>
              <a:rPr lang="zh-CN" altLang="zh-CN" sz="2800" kern="100" dirty="0">
                <a:latin typeface="Times New Roman"/>
                <a:ea typeface="微软雅黑"/>
                <a:cs typeface="Times New Roman"/>
              </a:rPr>
              <a:t>有关</a:t>
            </a:r>
            <a:r>
              <a:rPr lang="en-US" altLang="zh-CN" sz="2800" kern="100" dirty="0" smtClean="0">
                <a:latin typeface="Times New Roman"/>
                <a:ea typeface="微软雅黑"/>
                <a:cs typeface="Courier New"/>
              </a:rPr>
              <a:t>.</a:t>
            </a:r>
            <a:r>
              <a:rPr lang="zh-CN" altLang="zh-CN" sz="2800" kern="100" dirty="0">
                <a:solidFill>
                  <a:srgbClr val="E46C0A"/>
                </a:solidFill>
                <a:latin typeface="Times New Roman"/>
                <a:ea typeface="微软雅黑"/>
                <a:cs typeface="Times New Roman"/>
              </a:rPr>
              <a:t>　</a:t>
            </a:r>
            <a:endParaRPr lang="zh-CN" altLang="zh-CN" sz="2800" kern="100" dirty="0">
              <a:effectLst/>
              <a:latin typeface="宋体"/>
              <a:cs typeface="Courier New"/>
            </a:endParaRPr>
          </a:p>
        </p:txBody>
      </p:sp>
      <p:sp>
        <p:nvSpPr>
          <p:cNvPr id="5" name="矩形 4"/>
          <p:cNvSpPr/>
          <p:nvPr/>
        </p:nvSpPr>
        <p:spPr>
          <a:xfrm>
            <a:off x="2128446" y="2310199"/>
            <a:ext cx="902811" cy="523220"/>
          </a:xfrm>
          <a:prstGeom prst="rect">
            <a:avLst/>
          </a:prstGeom>
        </p:spPr>
        <p:txBody>
          <a:bodyPr wrap="none">
            <a:spAutoFit/>
          </a:bodyPr>
          <a:lstStyle/>
          <a:p>
            <a:r>
              <a:rPr lang="zh-CN" altLang="zh-CN" sz="2800" kern="100" dirty="0">
                <a:solidFill>
                  <a:srgbClr val="E46C0A"/>
                </a:solidFill>
                <a:latin typeface="Times New Roman"/>
                <a:ea typeface="微软雅黑"/>
                <a:cs typeface="Times New Roman"/>
              </a:rPr>
              <a:t>越大</a:t>
            </a:r>
            <a:endParaRPr lang="zh-CN" altLang="en-US" dirty="0"/>
          </a:p>
        </p:txBody>
      </p:sp>
      <p:sp>
        <p:nvSpPr>
          <p:cNvPr id="6" name="矩形 5"/>
          <p:cNvSpPr/>
          <p:nvPr/>
        </p:nvSpPr>
        <p:spPr>
          <a:xfrm>
            <a:off x="4989716" y="2948632"/>
            <a:ext cx="902811" cy="523220"/>
          </a:xfrm>
          <a:prstGeom prst="rect">
            <a:avLst/>
          </a:prstGeom>
        </p:spPr>
        <p:txBody>
          <a:bodyPr wrap="none">
            <a:spAutoFit/>
          </a:bodyPr>
          <a:lstStyle/>
          <a:p>
            <a:r>
              <a:rPr lang="zh-CN" altLang="zh-CN" sz="2800" kern="100" dirty="0">
                <a:solidFill>
                  <a:srgbClr val="E46C0A"/>
                </a:solidFill>
                <a:latin typeface="Times New Roman"/>
                <a:ea typeface="微软雅黑"/>
                <a:cs typeface="Times New Roman"/>
              </a:rPr>
              <a:t>越大</a:t>
            </a:r>
            <a:endParaRPr lang="zh-CN" altLang="en-US" dirty="0"/>
          </a:p>
        </p:txBody>
      </p:sp>
      <p:sp>
        <p:nvSpPr>
          <p:cNvPr id="7" name="矩形 6"/>
          <p:cNvSpPr/>
          <p:nvPr/>
        </p:nvSpPr>
        <p:spPr>
          <a:xfrm>
            <a:off x="3519288" y="3574434"/>
            <a:ext cx="2689846" cy="523220"/>
          </a:xfrm>
          <a:prstGeom prst="rect">
            <a:avLst/>
          </a:prstGeom>
        </p:spPr>
        <p:txBody>
          <a:bodyPr wrap="square">
            <a:spAutoFit/>
          </a:bodyPr>
          <a:lstStyle/>
          <a:p>
            <a:r>
              <a:rPr lang="zh-CN" altLang="zh-CN" sz="2800" kern="100" dirty="0">
                <a:solidFill>
                  <a:srgbClr val="E46C0A"/>
                </a:solidFill>
                <a:latin typeface="Times New Roman"/>
                <a:ea typeface="微软雅黑"/>
                <a:cs typeface="Times New Roman"/>
              </a:rPr>
              <a:t>弹簧的形变量</a:t>
            </a:r>
            <a:endParaRPr lang="zh-CN" altLang="en-US" dirty="0"/>
          </a:p>
        </p:txBody>
      </p:sp>
      <p:sp>
        <p:nvSpPr>
          <p:cNvPr id="8" name="矩形 7"/>
          <p:cNvSpPr/>
          <p:nvPr/>
        </p:nvSpPr>
        <p:spPr>
          <a:xfrm>
            <a:off x="6161508" y="3570574"/>
            <a:ext cx="2972967" cy="523220"/>
          </a:xfrm>
          <a:prstGeom prst="rect">
            <a:avLst/>
          </a:prstGeom>
        </p:spPr>
        <p:txBody>
          <a:bodyPr wrap="square">
            <a:spAutoFit/>
          </a:bodyPr>
          <a:lstStyle/>
          <a:p>
            <a:r>
              <a:rPr lang="zh-CN" altLang="zh-CN" sz="2800" kern="100" dirty="0">
                <a:solidFill>
                  <a:srgbClr val="E46C0A"/>
                </a:solidFill>
                <a:latin typeface="Times New Roman"/>
                <a:ea typeface="微软雅黑"/>
                <a:cs typeface="Times New Roman"/>
              </a:rPr>
              <a:t>弹簧的劲度系数</a:t>
            </a:r>
            <a:endParaRPr lang="zh-CN" altLang="en-US" dirty="0"/>
          </a:p>
        </p:txBody>
      </p:sp>
    </p:spTree>
    <p:extLst>
      <p:ext uri="{BB962C8B-B14F-4D97-AF65-F5344CB8AC3E}">
        <p14:creationId xmlns:p14="http://schemas.microsoft.com/office/powerpoint/2010/main" val="144731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7028" y="625966"/>
            <a:ext cx="5607100" cy="1892826"/>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如图</a:t>
            </a: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所示，弹簧处于原长时，其右端位于</a:t>
            </a:r>
            <a:r>
              <a:rPr lang="en-US" altLang="zh-CN" sz="2600" i="1" kern="100" dirty="0">
                <a:latin typeface="Times New Roman"/>
                <a:ea typeface="微软雅黑"/>
                <a:cs typeface="Courier New"/>
              </a:rPr>
              <a:t>A</a:t>
            </a:r>
            <a:r>
              <a:rPr lang="zh-CN" altLang="zh-CN" sz="2600" kern="100" dirty="0">
                <a:latin typeface="Times New Roman"/>
                <a:ea typeface="微软雅黑"/>
                <a:cs typeface="Times New Roman"/>
              </a:rPr>
              <a:t>点</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现将弹簧由</a:t>
            </a:r>
            <a:r>
              <a:rPr lang="en-US" altLang="zh-CN" sz="2600" i="1" kern="100" dirty="0">
                <a:latin typeface="Times New Roman"/>
                <a:ea typeface="微软雅黑"/>
                <a:cs typeface="Courier New"/>
              </a:rPr>
              <a:t>A</a:t>
            </a:r>
            <a:r>
              <a:rPr lang="zh-CN" altLang="zh-CN" sz="2600" kern="100" dirty="0">
                <a:latin typeface="Times New Roman"/>
                <a:ea typeface="微软雅黑"/>
                <a:cs typeface="Times New Roman"/>
              </a:rPr>
              <a:t>点拉到</a:t>
            </a:r>
            <a:r>
              <a:rPr lang="en-US" altLang="zh-CN" sz="2600" i="1" kern="100" dirty="0">
                <a:latin typeface="Times New Roman"/>
                <a:ea typeface="微软雅黑"/>
                <a:cs typeface="Courier New"/>
              </a:rPr>
              <a:t>B</a:t>
            </a:r>
            <a:r>
              <a:rPr lang="zh-CN" altLang="zh-CN" sz="2600" kern="100" dirty="0">
                <a:latin typeface="Times New Roman"/>
                <a:ea typeface="微软雅黑"/>
                <a:cs typeface="Times New Roman"/>
              </a:rPr>
              <a:t>点，使其伸长</a:t>
            </a:r>
            <a:r>
              <a:rPr lang="en-US" altLang="zh-CN" sz="2600" kern="100" dirty="0" err="1">
                <a:latin typeface="Times New Roman"/>
                <a:ea typeface="微软雅黑"/>
                <a:cs typeface="Courier New"/>
              </a:rPr>
              <a:t>Δ</a:t>
            </a:r>
            <a:r>
              <a:rPr lang="en-US" altLang="zh-CN" sz="2600" i="1" kern="100" dirty="0" err="1">
                <a:latin typeface="Times New Roman"/>
                <a:ea typeface="微软雅黑"/>
                <a:cs typeface="Courier New"/>
              </a:rPr>
              <a:t>l</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仍处于弹性限度内</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a:t>
            </a:r>
            <a:endParaRPr lang="zh-CN" altLang="zh-CN" sz="2600" kern="100" dirty="0">
              <a:effectLst/>
              <a:latin typeface="宋体"/>
              <a:cs typeface="Courier New"/>
            </a:endParaRPr>
          </a:p>
        </p:txBody>
      </p:sp>
      <p:sp>
        <p:nvSpPr>
          <p:cNvPr id="2" name="矩形 1"/>
          <p:cNvSpPr/>
          <p:nvPr/>
        </p:nvSpPr>
        <p:spPr>
          <a:xfrm>
            <a:off x="7092280" y="2039005"/>
            <a:ext cx="684803" cy="492443"/>
          </a:xfrm>
          <a:prstGeom prst="rect">
            <a:avLst/>
          </a:prstGeom>
        </p:spPr>
        <p:txBody>
          <a:bodyPr wrap="none">
            <a:spAutoFit/>
          </a:bodyPr>
          <a:lstStyle/>
          <a:p>
            <a:r>
              <a:rPr lang="zh-CN" altLang="zh-CN" sz="2600" kern="100" dirty="0">
                <a:solidFill>
                  <a:prstClr val="black"/>
                </a:solidFill>
                <a:latin typeface="Times New Roman"/>
                <a:ea typeface="微软雅黑"/>
                <a:cs typeface="Times New Roman"/>
              </a:rPr>
              <a:t>图</a:t>
            </a:r>
            <a:r>
              <a:rPr lang="en-US" altLang="zh-CN" sz="2600" kern="100" dirty="0">
                <a:solidFill>
                  <a:prstClr val="black"/>
                </a:solidFill>
                <a:latin typeface="Times New Roman"/>
                <a:ea typeface="微软雅黑"/>
                <a:cs typeface="Courier New"/>
              </a:rPr>
              <a:t>2</a:t>
            </a:r>
            <a:endParaRPr lang="zh-CN" altLang="en-US" sz="2600" dirty="0"/>
          </a:p>
        </p:txBody>
      </p:sp>
      <p:sp>
        <p:nvSpPr>
          <p:cNvPr id="6" name="矩形 5"/>
          <p:cNvSpPr/>
          <p:nvPr/>
        </p:nvSpPr>
        <p:spPr>
          <a:xfrm>
            <a:off x="117028" y="2509267"/>
            <a:ext cx="8909942" cy="2417970"/>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弹簧的弹性势能如何变化？弹性势能与拉力做的功有什么关系？</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zh-CN" altLang="zh-CN" sz="2600" kern="100" dirty="0">
                <a:solidFill>
                  <a:srgbClr val="E46C0A"/>
                </a:solidFill>
                <a:latin typeface="Times New Roman"/>
                <a:ea typeface="微软雅黑"/>
                <a:cs typeface="Times New Roman"/>
              </a:rPr>
              <a:t>弹簧的弹性势能变大</a:t>
            </a:r>
            <a:r>
              <a:rPr lang="en-US" altLang="zh-CN" sz="2600" kern="100" dirty="0">
                <a:solidFill>
                  <a:srgbClr val="E46C0A"/>
                </a:solidFill>
                <a:latin typeface="Times New Roman"/>
                <a:ea typeface="微软雅黑"/>
                <a:cs typeface="Courier New"/>
              </a:rPr>
              <a:t>.</a:t>
            </a:r>
            <a:r>
              <a:rPr lang="zh-CN" altLang="zh-CN" sz="2600" kern="100" dirty="0">
                <a:solidFill>
                  <a:srgbClr val="E46C0A"/>
                </a:solidFill>
                <a:latin typeface="Times New Roman"/>
                <a:ea typeface="微软雅黑"/>
                <a:cs typeface="Times New Roman"/>
              </a:rPr>
              <a:t>拉力做的功越多，弹簧储存的弹性势能越大且拉力做的功等于弹簧的弹性势能</a:t>
            </a:r>
            <a:r>
              <a:rPr lang="en-US" altLang="zh-CN" sz="2600" kern="100" dirty="0">
                <a:solidFill>
                  <a:srgbClr val="E46C0A"/>
                </a:solidFill>
                <a:latin typeface="Times New Roman"/>
                <a:ea typeface="微软雅黑"/>
                <a:cs typeface="Courier New"/>
              </a:rPr>
              <a:t>.</a:t>
            </a:r>
            <a:endParaRPr lang="zh-CN" altLang="zh-CN" sz="2600" kern="100" dirty="0">
              <a:effectLst/>
              <a:latin typeface="宋体"/>
              <a:cs typeface="Courier New"/>
            </a:endParaRPr>
          </a:p>
        </p:txBody>
      </p:sp>
      <p:pic>
        <p:nvPicPr>
          <p:cNvPr id="7" name="图片 6" descr="F:\2015赵瑊\同步\物理\人教必修2\word\A317.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31216" y="157386"/>
            <a:ext cx="3195754" cy="1853044"/>
          </a:xfrm>
          <a:prstGeom prst="rect">
            <a:avLst/>
          </a:prstGeom>
          <a:noFill/>
          <a:ln>
            <a:noFill/>
          </a:ln>
        </p:spPr>
      </p:pic>
    </p:spTree>
    <p:extLst>
      <p:ext uri="{BB962C8B-B14F-4D97-AF65-F5344CB8AC3E}">
        <p14:creationId xmlns:p14="http://schemas.microsoft.com/office/powerpoint/2010/main" val="954439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7028" y="464468"/>
            <a:ext cx="8909942" cy="3889526"/>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拉力</a:t>
            </a:r>
            <a:r>
              <a:rPr lang="en-US" altLang="zh-CN" sz="2800" i="1" kern="100" dirty="0">
                <a:latin typeface="Times New Roman"/>
                <a:ea typeface="微软雅黑"/>
                <a:cs typeface="Courier New"/>
              </a:rPr>
              <a:t>F</a:t>
            </a:r>
            <a:r>
              <a:rPr lang="zh-CN" altLang="zh-CN" sz="2800" kern="100" dirty="0">
                <a:latin typeface="Times New Roman"/>
                <a:ea typeface="微软雅黑"/>
                <a:cs typeface="Times New Roman"/>
              </a:rPr>
              <a:t>是恒力吗？怎样计算拉力的功？</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zh-CN" altLang="zh-CN" sz="2800" kern="100" dirty="0">
                <a:solidFill>
                  <a:srgbClr val="E46C0A"/>
                </a:solidFill>
                <a:latin typeface="Times New Roman"/>
                <a:ea typeface="微软雅黑"/>
                <a:cs typeface="Times New Roman"/>
              </a:rPr>
              <a:t>拉力</a:t>
            </a:r>
            <a:r>
              <a:rPr lang="en-US" altLang="zh-CN" sz="2800" i="1" kern="100" dirty="0">
                <a:solidFill>
                  <a:srgbClr val="E46C0A"/>
                </a:solidFill>
                <a:latin typeface="Times New Roman"/>
                <a:ea typeface="微软雅黑"/>
                <a:cs typeface="Courier New"/>
              </a:rPr>
              <a:t>F</a:t>
            </a:r>
            <a:r>
              <a:rPr lang="zh-CN" altLang="zh-CN" sz="2800" kern="100" dirty="0">
                <a:solidFill>
                  <a:srgbClr val="E46C0A"/>
                </a:solidFill>
                <a:latin typeface="Times New Roman"/>
                <a:ea typeface="微软雅黑"/>
                <a:cs typeface="Times New Roman"/>
              </a:rPr>
              <a:t>是变力，故不能用</a:t>
            </a:r>
            <a:r>
              <a:rPr lang="en-US" altLang="zh-CN" sz="2800" i="1" kern="100" dirty="0">
                <a:solidFill>
                  <a:srgbClr val="E46C0A"/>
                </a:solidFill>
                <a:latin typeface="Times New Roman"/>
                <a:ea typeface="微软雅黑"/>
                <a:cs typeface="Courier New"/>
              </a:rPr>
              <a:t>W</a:t>
            </a:r>
            <a:r>
              <a:rPr lang="zh-CN" altLang="zh-CN" sz="2800" kern="100" dirty="0">
                <a:solidFill>
                  <a:srgbClr val="E46C0A"/>
                </a:solidFill>
                <a:latin typeface="Times New Roman"/>
                <a:ea typeface="微软雅黑"/>
                <a:cs typeface="Times New Roman"/>
              </a:rPr>
              <a:t>＝</a:t>
            </a:r>
            <a:r>
              <a:rPr lang="en-US" altLang="zh-CN" sz="2800" i="1" kern="100" dirty="0" err="1">
                <a:solidFill>
                  <a:srgbClr val="E46C0A"/>
                </a:solidFill>
                <a:latin typeface="Times New Roman"/>
                <a:ea typeface="微软雅黑"/>
                <a:cs typeface="Courier New"/>
              </a:rPr>
              <a:t>F</a:t>
            </a:r>
            <a:r>
              <a:rPr lang="en-US" altLang="zh-CN" sz="2800" kern="100" dirty="0" err="1">
                <a:solidFill>
                  <a:srgbClr val="E46C0A"/>
                </a:solidFill>
                <a:latin typeface="Times New Roman"/>
                <a:ea typeface="微软雅黑"/>
                <a:cs typeface="Courier New"/>
              </a:rPr>
              <a:t>Δ</a:t>
            </a:r>
            <a:r>
              <a:rPr lang="en-US" altLang="zh-CN" sz="2800" i="1" kern="100" dirty="0" err="1">
                <a:solidFill>
                  <a:srgbClr val="E46C0A"/>
                </a:solidFill>
                <a:latin typeface="Times New Roman"/>
                <a:ea typeface="微软雅黑"/>
                <a:cs typeface="Courier New"/>
              </a:rPr>
              <a:t>l</a:t>
            </a:r>
            <a:r>
              <a:rPr lang="zh-CN" altLang="zh-CN" sz="2800" kern="100" dirty="0">
                <a:solidFill>
                  <a:srgbClr val="E46C0A"/>
                </a:solidFill>
                <a:latin typeface="Times New Roman"/>
                <a:ea typeface="微软雅黑"/>
                <a:cs typeface="Times New Roman"/>
              </a:rPr>
              <a:t>计算拉力的功</a:t>
            </a:r>
            <a:r>
              <a:rPr lang="en-US" altLang="zh-CN" sz="2800" kern="100" dirty="0">
                <a:solidFill>
                  <a:srgbClr val="E46C0A"/>
                </a:solidFill>
                <a:latin typeface="Times New Roman"/>
                <a:ea typeface="微软雅黑"/>
                <a:cs typeface="Courier New"/>
              </a:rPr>
              <a:t>.</a:t>
            </a:r>
            <a:r>
              <a:rPr lang="zh-CN" altLang="zh-CN" sz="2800" kern="100" dirty="0">
                <a:solidFill>
                  <a:srgbClr val="E46C0A"/>
                </a:solidFill>
                <a:latin typeface="Times New Roman"/>
                <a:ea typeface="微软雅黑"/>
                <a:cs typeface="Times New Roman"/>
              </a:rPr>
              <a:t>若将从</a:t>
            </a:r>
            <a:r>
              <a:rPr lang="en-US" altLang="zh-CN" sz="2800" i="1" kern="100" dirty="0">
                <a:solidFill>
                  <a:srgbClr val="E46C0A"/>
                </a:solidFill>
                <a:latin typeface="Times New Roman"/>
                <a:ea typeface="微软雅黑"/>
                <a:cs typeface="Courier New"/>
              </a:rPr>
              <a:t>A</a:t>
            </a:r>
            <a:r>
              <a:rPr lang="zh-CN" altLang="zh-CN" sz="2800" kern="100" dirty="0">
                <a:solidFill>
                  <a:srgbClr val="E46C0A"/>
                </a:solidFill>
                <a:latin typeface="Times New Roman"/>
                <a:ea typeface="微软雅黑"/>
                <a:cs typeface="Times New Roman"/>
              </a:rPr>
              <a:t>到</a:t>
            </a:r>
            <a:r>
              <a:rPr lang="en-US" altLang="zh-CN" sz="2800" i="1" kern="100" dirty="0">
                <a:solidFill>
                  <a:srgbClr val="E46C0A"/>
                </a:solidFill>
                <a:latin typeface="Times New Roman"/>
                <a:ea typeface="微软雅黑"/>
                <a:cs typeface="Courier New"/>
              </a:rPr>
              <a:t>B</a:t>
            </a:r>
            <a:r>
              <a:rPr lang="zh-CN" altLang="zh-CN" sz="2800" kern="100" dirty="0">
                <a:solidFill>
                  <a:srgbClr val="E46C0A"/>
                </a:solidFill>
                <a:latin typeface="Times New Roman"/>
                <a:ea typeface="微软雅黑"/>
                <a:cs typeface="Times New Roman"/>
              </a:rPr>
              <a:t>的过程分成很多小段</a:t>
            </a:r>
            <a:r>
              <a:rPr lang="en-US" altLang="zh-CN" sz="2800" kern="100" dirty="0" err="1">
                <a:solidFill>
                  <a:srgbClr val="E46C0A"/>
                </a:solidFill>
                <a:latin typeface="Times New Roman"/>
                <a:ea typeface="微软雅黑"/>
                <a:cs typeface="Courier New"/>
              </a:rPr>
              <a:t>Δ</a:t>
            </a:r>
            <a:r>
              <a:rPr lang="en-US" altLang="zh-CN" sz="2800" i="1" kern="100" dirty="0" err="1">
                <a:solidFill>
                  <a:srgbClr val="E46C0A"/>
                </a:solidFill>
                <a:latin typeface="Times New Roman"/>
                <a:ea typeface="微软雅黑"/>
                <a:cs typeface="Courier New"/>
              </a:rPr>
              <a:t>l</a:t>
            </a:r>
            <a:r>
              <a:rPr lang="en-US" altLang="zh-CN" sz="2800" kern="100" baseline="-25000" dirty="0" err="1">
                <a:solidFill>
                  <a:srgbClr val="E46C0A"/>
                </a:solidFill>
                <a:latin typeface="Times New Roman"/>
                <a:ea typeface="微软雅黑"/>
                <a:cs typeface="Courier New"/>
              </a:rPr>
              <a:t>1</a:t>
            </a:r>
            <a:r>
              <a:rPr lang="zh-CN" altLang="zh-CN" sz="2800" kern="100" dirty="0">
                <a:solidFill>
                  <a:srgbClr val="E46C0A"/>
                </a:solidFill>
                <a:latin typeface="Times New Roman"/>
                <a:ea typeface="微软雅黑"/>
                <a:cs typeface="Times New Roman"/>
              </a:rPr>
              <a:t>，</a:t>
            </a:r>
            <a:r>
              <a:rPr lang="en-US" altLang="zh-CN" sz="2800" kern="100" dirty="0" err="1">
                <a:solidFill>
                  <a:srgbClr val="E46C0A"/>
                </a:solidFill>
                <a:latin typeface="Times New Roman"/>
                <a:ea typeface="微软雅黑"/>
                <a:cs typeface="Courier New"/>
              </a:rPr>
              <a:t>Δ</a:t>
            </a:r>
            <a:r>
              <a:rPr lang="en-US" altLang="zh-CN" sz="2800" i="1" kern="100" dirty="0" err="1">
                <a:solidFill>
                  <a:srgbClr val="E46C0A"/>
                </a:solidFill>
                <a:latin typeface="Times New Roman"/>
                <a:ea typeface="微软雅黑"/>
                <a:cs typeface="Courier New"/>
              </a:rPr>
              <a:t>l</a:t>
            </a:r>
            <a:r>
              <a:rPr lang="en-US" altLang="zh-CN" sz="2800" kern="100" baseline="-25000" dirty="0" err="1">
                <a:solidFill>
                  <a:srgbClr val="E46C0A"/>
                </a:solidFill>
                <a:latin typeface="Times New Roman"/>
                <a:ea typeface="微软雅黑"/>
                <a:cs typeface="Courier New"/>
              </a:rPr>
              <a:t>2</a:t>
            </a:r>
            <a:r>
              <a:rPr lang="zh-CN" altLang="zh-CN" sz="2800" kern="100" dirty="0">
                <a:solidFill>
                  <a:srgbClr val="E46C0A"/>
                </a:solidFill>
                <a:latin typeface="Times New Roman"/>
                <a:ea typeface="微软雅黑"/>
                <a:cs typeface="Times New Roman"/>
              </a:rPr>
              <a:t>，</a:t>
            </a:r>
            <a:r>
              <a:rPr lang="en-US" altLang="zh-CN" sz="2800" kern="100" dirty="0" err="1">
                <a:solidFill>
                  <a:srgbClr val="E46C0A"/>
                </a:solidFill>
                <a:latin typeface="Times New Roman"/>
                <a:ea typeface="微软雅黑"/>
                <a:cs typeface="Courier New"/>
              </a:rPr>
              <a:t>Δ</a:t>
            </a:r>
            <a:r>
              <a:rPr lang="en-US" altLang="zh-CN" sz="2800" i="1" kern="100" dirty="0" err="1">
                <a:solidFill>
                  <a:srgbClr val="E46C0A"/>
                </a:solidFill>
                <a:latin typeface="Times New Roman"/>
                <a:ea typeface="微软雅黑"/>
                <a:cs typeface="Courier New"/>
              </a:rPr>
              <a:t>l</a:t>
            </a:r>
            <a:r>
              <a:rPr lang="en-US" altLang="zh-CN" sz="2800" kern="100" baseline="-25000" dirty="0" err="1">
                <a:solidFill>
                  <a:srgbClr val="E46C0A"/>
                </a:solidFill>
                <a:latin typeface="Times New Roman"/>
                <a:ea typeface="微软雅黑"/>
                <a:cs typeface="Courier New"/>
              </a:rPr>
              <a:t>3</a:t>
            </a:r>
            <a:r>
              <a:rPr lang="zh-CN" altLang="zh-CN" sz="2800" kern="100" dirty="0">
                <a:solidFill>
                  <a:srgbClr val="E46C0A"/>
                </a:solidFill>
                <a:latin typeface="Times New Roman"/>
                <a:ea typeface="微软雅黑"/>
                <a:cs typeface="Times New Roman"/>
              </a:rPr>
              <a:t>，</a:t>
            </a:r>
            <a:r>
              <a:rPr lang="en-US" altLang="zh-CN" sz="2800" kern="100" dirty="0">
                <a:solidFill>
                  <a:srgbClr val="E46C0A"/>
                </a:solidFill>
                <a:latin typeface="宋体"/>
                <a:ea typeface="微软雅黑"/>
                <a:cs typeface="Times New Roman"/>
              </a:rPr>
              <a:t>…</a:t>
            </a:r>
            <a:r>
              <a:rPr lang="zh-CN" altLang="zh-CN" sz="2800" kern="100" dirty="0">
                <a:solidFill>
                  <a:srgbClr val="E46C0A"/>
                </a:solidFill>
                <a:latin typeface="Times New Roman"/>
                <a:ea typeface="微软雅黑"/>
                <a:cs typeface="Times New Roman"/>
              </a:rPr>
              <a:t>，在各个小段上拉力可近似认为是不变的</a:t>
            </a:r>
            <a:r>
              <a:rPr lang="en-US" altLang="zh-CN" sz="2800" kern="100" dirty="0">
                <a:solidFill>
                  <a:srgbClr val="E46C0A"/>
                </a:solidFill>
                <a:latin typeface="Times New Roman"/>
                <a:ea typeface="微软雅黑"/>
                <a:cs typeface="Courier New"/>
              </a:rPr>
              <a:t>.</a:t>
            </a:r>
            <a:r>
              <a:rPr lang="zh-CN" altLang="zh-CN" sz="2800" kern="100" dirty="0">
                <a:solidFill>
                  <a:srgbClr val="E46C0A"/>
                </a:solidFill>
                <a:latin typeface="Times New Roman"/>
                <a:ea typeface="微软雅黑"/>
                <a:cs typeface="Times New Roman"/>
              </a:rPr>
              <a:t>各小段上拉力做的功分别是</a:t>
            </a:r>
            <a:r>
              <a:rPr lang="en-US" altLang="zh-CN" sz="2800" i="1" kern="100" dirty="0" err="1">
                <a:solidFill>
                  <a:srgbClr val="E46C0A"/>
                </a:solidFill>
                <a:latin typeface="Times New Roman"/>
                <a:ea typeface="微软雅黑"/>
                <a:cs typeface="Courier New"/>
              </a:rPr>
              <a:t>F</a:t>
            </a:r>
            <a:r>
              <a:rPr lang="en-US" altLang="zh-CN" sz="2800" kern="100" baseline="-25000" dirty="0" err="1">
                <a:solidFill>
                  <a:srgbClr val="E46C0A"/>
                </a:solidFill>
                <a:latin typeface="Times New Roman"/>
                <a:ea typeface="微软雅黑"/>
                <a:cs typeface="Courier New"/>
              </a:rPr>
              <a:t>1</a:t>
            </a:r>
            <a:r>
              <a:rPr lang="en-US" altLang="zh-CN" sz="2800" kern="100" dirty="0" err="1">
                <a:solidFill>
                  <a:srgbClr val="E46C0A"/>
                </a:solidFill>
                <a:latin typeface="Times New Roman"/>
                <a:ea typeface="微软雅黑"/>
                <a:cs typeface="Courier New"/>
              </a:rPr>
              <a:t>Δ</a:t>
            </a:r>
            <a:r>
              <a:rPr lang="en-US" altLang="zh-CN" sz="2800" i="1" kern="100" dirty="0" err="1">
                <a:solidFill>
                  <a:srgbClr val="E46C0A"/>
                </a:solidFill>
                <a:latin typeface="Times New Roman"/>
                <a:ea typeface="微软雅黑"/>
                <a:cs typeface="Courier New"/>
              </a:rPr>
              <a:t>l</a:t>
            </a:r>
            <a:r>
              <a:rPr lang="en-US" altLang="zh-CN" sz="2800" kern="100" baseline="-25000" dirty="0" err="1">
                <a:solidFill>
                  <a:srgbClr val="E46C0A"/>
                </a:solidFill>
                <a:latin typeface="Times New Roman"/>
                <a:ea typeface="微软雅黑"/>
                <a:cs typeface="Courier New"/>
              </a:rPr>
              <a:t>1</a:t>
            </a:r>
            <a:r>
              <a:rPr lang="zh-CN" altLang="zh-CN" sz="2800" kern="100" dirty="0">
                <a:solidFill>
                  <a:srgbClr val="E46C0A"/>
                </a:solidFill>
                <a:latin typeface="Times New Roman"/>
                <a:ea typeface="微软雅黑"/>
                <a:cs typeface="Times New Roman"/>
              </a:rPr>
              <a:t>，</a:t>
            </a:r>
            <a:r>
              <a:rPr lang="en-US" altLang="zh-CN" sz="2800" i="1" kern="100" dirty="0" err="1">
                <a:solidFill>
                  <a:srgbClr val="E46C0A"/>
                </a:solidFill>
                <a:latin typeface="Times New Roman"/>
                <a:ea typeface="微软雅黑"/>
                <a:cs typeface="Courier New"/>
              </a:rPr>
              <a:t>F</a:t>
            </a:r>
            <a:r>
              <a:rPr lang="en-US" altLang="zh-CN" sz="2800" kern="100" baseline="-25000" dirty="0" err="1">
                <a:solidFill>
                  <a:srgbClr val="E46C0A"/>
                </a:solidFill>
                <a:latin typeface="Times New Roman"/>
                <a:ea typeface="微软雅黑"/>
                <a:cs typeface="Courier New"/>
              </a:rPr>
              <a:t>2</a:t>
            </a:r>
            <a:r>
              <a:rPr lang="en-US" altLang="zh-CN" sz="2800" kern="100" dirty="0" err="1">
                <a:solidFill>
                  <a:srgbClr val="E46C0A"/>
                </a:solidFill>
                <a:latin typeface="Times New Roman"/>
                <a:ea typeface="微软雅黑"/>
                <a:cs typeface="Courier New"/>
              </a:rPr>
              <a:t>Δ</a:t>
            </a:r>
            <a:r>
              <a:rPr lang="en-US" altLang="zh-CN" sz="2800" i="1" kern="100" dirty="0" err="1">
                <a:solidFill>
                  <a:srgbClr val="E46C0A"/>
                </a:solidFill>
                <a:latin typeface="Times New Roman"/>
                <a:ea typeface="微软雅黑"/>
                <a:cs typeface="Courier New"/>
              </a:rPr>
              <a:t>l</a:t>
            </a:r>
            <a:r>
              <a:rPr lang="en-US" altLang="zh-CN" sz="2800" kern="100" baseline="-25000" dirty="0" err="1">
                <a:solidFill>
                  <a:srgbClr val="E46C0A"/>
                </a:solidFill>
                <a:latin typeface="Times New Roman"/>
                <a:ea typeface="微软雅黑"/>
                <a:cs typeface="Courier New"/>
              </a:rPr>
              <a:t>2</a:t>
            </a:r>
            <a:r>
              <a:rPr lang="zh-CN" altLang="zh-CN" sz="2800" kern="100" dirty="0">
                <a:solidFill>
                  <a:srgbClr val="E46C0A"/>
                </a:solidFill>
                <a:latin typeface="Times New Roman"/>
                <a:ea typeface="微软雅黑"/>
                <a:cs typeface="Times New Roman"/>
              </a:rPr>
              <a:t>，</a:t>
            </a:r>
            <a:r>
              <a:rPr lang="en-US" altLang="zh-CN" sz="2800" i="1" kern="100" dirty="0" err="1">
                <a:solidFill>
                  <a:srgbClr val="E46C0A"/>
                </a:solidFill>
                <a:latin typeface="Times New Roman"/>
                <a:ea typeface="微软雅黑"/>
                <a:cs typeface="Courier New"/>
              </a:rPr>
              <a:t>F</a:t>
            </a:r>
            <a:r>
              <a:rPr lang="en-US" altLang="zh-CN" sz="2800" kern="100" baseline="-25000" dirty="0" err="1">
                <a:solidFill>
                  <a:srgbClr val="E46C0A"/>
                </a:solidFill>
                <a:latin typeface="Times New Roman"/>
                <a:ea typeface="微软雅黑"/>
                <a:cs typeface="Courier New"/>
              </a:rPr>
              <a:t>3</a:t>
            </a:r>
            <a:r>
              <a:rPr lang="en-US" altLang="zh-CN" sz="2800" kern="100" dirty="0" err="1">
                <a:solidFill>
                  <a:srgbClr val="E46C0A"/>
                </a:solidFill>
                <a:latin typeface="Times New Roman"/>
                <a:ea typeface="微软雅黑"/>
                <a:cs typeface="Courier New"/>
              </a:rPr>
              <a:t>Δ</a:t>
            </a:r>
            <a:r>
              <a:rPr lang="en-US" altLang="zh-CN" sz="2800" i="1" kern="100" dirty="0" err="1">
                <a:solidFill>
                  <a:srgbClr val="E46C0A"/>
                </a:solidFill>
                <a:latin typeface="Times New Roman"/>
                <a:ea typeface="微软雅黑"/>
                <a:cs typeface="Courier New"/>
              </a:rPr>
              <a:t>l</a:t>
            </a:r>
            <a:r>
              <a:rPr lang="en-US" altLang="zh-CN" sz="2800" kern="100" baseline="-25000" dirty="0" err="1">
                <a:solidFill>
                  <a:srgbClr val="E46C0A"/>
                </a:solidFill>
                <a:latin typeface="Times New Roman"/>
                <a:ea typeface="微软雅黑"/>
                <a:cs typeface="Courier New"/>
              </a:rPr>
              <a:t>3</a:t>
            </a:r>
            <a:r>
              <a:rPr lang="en-US" altLang="zh-CN" sz="2800" kern="100" dirty="0">
                <a:solidFill>
                  <a:srgbClr val="E46C0A"/>
                </a:solidFill>
                <a:latin typeface="宋体"/>
                <a:ea typeface="微软雅黑"/>
                <a:cs typeface="Times New Roman"/>
              </a:rPr>
              <a:t>…</a:t>
            </a:r>
            <a:r>
              <a:rPr lang="zh-CN" altLang="zh-CN" sz="2800" kern="100" dirty="0">
                <a:solidFill>
                  <a:srgbClr val="E46C0A"/>
                </a:solidFill>
                <a:latin typeface="Times New Roman"/>
                <a:ea typeface="微软雅黑"/>
                <a:cs typeface="Times New Roman"/>
              </a:rPr>
              <a:t>拉力在整个过程中做的功</a:t>
            </a:r>
            <a:r>
              <a:rPr lang="en-US" altLang="zh-CN" sz="2800" i="1" kern="100" dirty="0">
                <a:solidFill>
                  <a:srgbClr val="E46C0A"/>
                </a:solidFill>
                <a:latin typeface="Times New Roman"/>
                <a:ea typeface="微软雅黑"/>
                <a:cs typeface="Courier New"/>
              </a:rPr>
              <a:t>W</a:t>
            </a:r>
            <a:r>
              <a:rPr lang="zh-CN" altLang="zh-CN" sz="2800" kern="100" dirty="0">
                <a:solidFill>
                  <a:srgbClr val="E46C0A"/>
                </a:solidFill>
                <a:latin typeface="Times New Roman"/>
                <a:ea typeface="微软雅黑"/>
                <a:cs typeface="Times New Roman"/>
              </a:rPr>
              <a:t>＝</a:t>
            </a:r>
            <a:r>
              <a:rPr lang="en-US" altLang="zh-CN" sz="2800" i="1" kern="100" dirty="0" err="1">
                <a:solidFill>
                  <a:srgbClr val="E46C0A"/>
                </a:solidFill>
                <a:latin typeface="Times New Roman"/>
                <a:ea typeface="微软雅黑"/>
                <a:cs typeface="Courier New"/>
              </a:rPr>
              <a:t>F</a:t>
            </a:r>
            <a:r>
              <a:rPr lang="en-US" altLang="zh-CN" sz="2800" kern="100" baseline="-25000" dirty="0" err="1">
                <a:solidFill>
                  <a:srgbClr val="E46C0A"/>
                </a:solidFill>
                <a:latin typeface="Times New Roman"/>
                <a:ea typeface="微软雅黑"/>
                <a:cs typeface="Courier New"/>
              </a:rPr>
              <a:t>1</a:t>
            </a:r>
            <a:r>
              <a:rPr lang="en-US" altLang="zh-CN" sz="2800" kern="100" dirty="0" err="1">
                <a:solidFill>
                  <a:srgbClr val="E46C0A"/>
                </a:solidFill>
                <a:latin typeface="Times New Roman"/>
                <a:ea typeface="微软雅黑"/>
                <a:cs typeface="Courier New"/>
              </a:rPr>
              <a:t>Δ</a:t>
            </a:r>
            <a:r>
              <a:rPr lang="en-US" altLang="zh-CN" sz="2800" i="1" kern="100" dirty="0" err="1">
                <a:solidFill>
                  <a:srgbClr val="E46C0A"/>
                </a:solidFill>
                <a:latin typeface="Times New Roman"/>
                <a:ea typeface="微软雅黑"/>
                <a:cs typeface="Courier New"/>
              </a:rPr>
              <a:t>l</a:t>
            </a:r>
            <a:r>
              <a:rPr lang="en-US" altLang="zh-CN" sz="2800" kern="100" baseline="-25000" dirty="0" err="1">
                <a:solidFill>
                  <a:srgbClr val="E46C0A"/>
                </a:solidFill>
                <a:latin typeface="Times New Roman"/>
                <a:ea typeface="微软雅黑"/>
                <a:cs typeface="Courier New"/>
              </a:rPr>
              <a:t>1</a:t>
            </a:r>
            <a:r>
              <a:rPr lang="zh-CN" altLang="zh-CN" sz="2800" kern="100" dirty="0">
                <a:solidFill>
                  <a:srgbClr val="E46C0A"/>
                </a:solidFill>
                <a:latin typeface="Times New Roman"/>
                <a:ea typeface="微软雅黑"/>
                <a:cs typeface="Times New Roman"/>
              </a:rPr>
              <a:t>＋</a:t>
            </a:r>
            <a:r>
              <a:rPr lang="en-US" altLang="zh-CN" sz="2800" i="1" kern="100" dirty="0" err="1">
                <a:solidFill>
                  <a:srgbClr val="E46C0A"/>
                </a:solidFill>
                <a:latin typeface="Times New Roman"/>
                <a:ea typeface="微软雅黑"/>
                <a:cs typeface="Courier New"/>
              </a:rPr>
              <a:t>F</a:t>
            </a:r>
            <a:r>
              <a:rPr lang="en-US" altLang="zh-CN" sz="2800" kern="100" baseline="-25000" dirty="0" err="1">
                <a:solidFill>
                  <a:srgbClr val="E46C0A"/>
                </a:solidFill>
                <a:latin typeface="Times New Roman"/>
                <a:ea typeface="微软雅黑"/>
                <a:cs typeface="Courier New"/>
              </a:rPr>
              <a:t>2</a:t>
            </a:r>
            <a:r>
              <a:rPr lang="en-US" altLang="zh-CN" sz="2800" kern="100" dirty="0" err="1">
                <a:solidFill>
                  <a:srgbClr val="E46C0A"/>
                </a:solidFill>
                <a:latin typeface="Times New Roman"/>
                <a:ea typeface="微软雅黑"/>
                <a:cs typeface="Courier New"/>
              </a:rPr>
              <a:t>Δ</a:t>
            </a:r>
            <a:r>
              <a:rPr lang="en-US" altLang="zh-CN" sz="2800" i="1" kern="100" dirty="0" err="1">
                <a:solidFill>
                  <a:srgbClr val="E46C0A"/>
                </a:solidFill>
                <a:latin typeface="Times New Roman"/>
                <a:ea typeface="微软雅黑"/>
                <a:cs typeface="Courier New"/>
              </a:rPr>
              <a:t>l</a:t>
            </a:r>
            <a:r>
              <a:rPr lang="en-US" altLang="zh-CN" sz="2800" kern="100" baseline="-25000" dirty="0" err="1">
                <a:solidFill>
                  <a:srgbClr val="E46C0A"/>
                </a:solidFill>
                <a:latin typeface="Times New Roman"/>
                <a:ea typeface="微软雅黑"/>
                <a:cs typeface="Courier New"/>
              </a:rPr>
              <a:t>2</a:t>
            </a:r>
            <a:r>
              <a:rPr lang="zh-CN" altLang="zh-CN" sz="2800" kern="100" dirty="0">
                <a:solidFill>
                  <a:srgbClr val="E46C0A"/>
                </a:solidFill>
                <a:latin typeface="Times New Roman"/>
                <a:ea typeface="微软雅黑"/>
                <a:cs typeface="Times New Roman"/>
              </a:rPr>
              <a:t>＋</a:t>
            </a:r>
            <a:r>
              <a:rPr lang="en-US" altLang="zh-CN" sz="2800" i="1" kern="100" dirty="0" err="1">
                <a:solidFill>
                  <a:srgbClr val="E46C0A"/>
                </a:solidFill>
                <a:latin typeface="Times New Roman"/>
                <a:ea typeface="微软雅黑"/>
                <a:cs typeface="Courier New"/>
              </a:rPr>
              <a:t>F</a:t>
            </a:r>
            <a:r>
              <a:rPr lang="en-US" altLang="zh-CN" sz="2800" kern="100" baseline="-25000" dirty="0" err="1">
                <a:solidFill>
                  <a:srgbClr val="E46C0A"/>
                </a:solidFill>
                <a:latin typeface="Times New Roman"/>
                <a:ea typeface="微软雅黑"/>
                <a:cs typeface="Courier New"/>
              </a:rPr>
              <a:t>3</a:t>
            </a:r>
            <a:r>
              <a:rPr lang="en-US" altLang="zh-CN" sz="2800" kern="100" dirty="0" err="1">
                <a:solidFill>
                  <a:srgbClr val="E46C0A"/>
                </a:solidFill>
                <a:latin typeface="Times New Roman"/>
                <a:ea typeface="微软雅黑"/>
                <a:cs typeface="Courier New"/>
              </a:rPr>
              <a:t>Δ</a:t>
            </a:r>
            <a:r>
              <a:rPr lang="en-US" altLang="zh-CN" sz="2800" i="1" kern="100" dirty="0" err="1">
                <a:solidFill>
                  <a:srgbClr val="E46C0A"/>
                </a:solidFill>
                <a:latin typeface="Times New Roman"/>
                <a:ea typeface="微软雅黑"/>
                <a:cs typeface="Courier New"/>
              </a:rPr>
              <a:t>l</a:t>
            </a:r>
            <a:r>
              <a:rPr lang="en-US" altLang="zh-CN" sz="2800" kern="100" baseline="-25000" dirty="0" err="1">
                <a:solidFill>
                  <a:srgbClr val="E46C0A"/>
                </a:solidFill>
                <a:latin typeface="Times New Roman"/>
                <a:ea typeface="微软雅黑"/>
                <a:cs typeface="Courier New"/>
              </a:rPr>
              <a:t>3</a:t>
            </a:r>
            <a:r>
              <a:rPr lang="zh-CN" altLang="zh-CN" sz="2800" kern="100" dirty="0">
                <a:solidFill>
                  <a:srgbClr val="E46C0A"/>
                </a:solidFill>
                <a:latin typeface="Times New Roman"/>
                <a:ea typeface="微软雅黑"/>
                <a:cs typeface="Times New Roman"/>
              </a:rPr>
              <a:t>＋</a:t>
            </a:r>
            <a:r>
              <a:rPr lang="en-US" altLang="zh-CN" sz="2800" kern="100" dirty="0" smtClean="0">
                <a:solidFill>
                  <a:srgbClr val="E46C0A"/>
                </a:solidFill>
                <a:latin typeface="宋体"/>
                <a:ea typeface="微软雅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864262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3356</TotalTime>
  <Words>1138</Words>
  <Application>Microsoft Office PowerPoint</Application>
  <PresentationFormat>全屏显示(16:9)</PresentationFormat>
  <Paragraphs>171</Paragraphs>
  <Slides>30</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2368</cp:revision>
  <dcterms:created xsi:type="dcterms:W3CDTF">2015-03-06T01:52:29Z</dcterms:created>
  <dcterms:modified xsi:type="dcterms:W3CDTF">2015-09-02T11:29:34Z</dcterms:modified>
</cp:coreProperties>
</file>