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84" r:id="rId6"/>
    <p:sldId id="407" r:id="rId7"/>
    <p:sldId id="393" r:id="rId8"/>
    <p:sldId id="360" r:id="rId9"/>
    <p:sldId id="409" r:id="rId10"/>
    <p:sldId id="433" r:id="rId11"/>
    <p:sldId id="434" r:id="rId12"/>
    <p:sldId id="414" r:id="rId13"/>
    <p:sldId id="436" r:id="rId14"/>
    <p:sldId id="421" r:id="rId15"/>
    <p:sldId id="292" r:id="rId16"/>
    <p:sldId id="437" r:id="rId17"/>
    <p:sldId id="390" r:id="rId18"/>
    <p:sldId id="403" r:id="rId19"/>
    <p:sldId id="428" r:id="rId20"/>
    <p:sldId id="332" r:id="rId21"/>
    <p:sldId id="429" r:id="rId22"/>
    <p:sldId id="380" r:id="rId23"/>
    <p:sldId id="438" r:id="rId24"/>
    <p:sldId id="430" r:id="rId25"/>
    <p:sldId id="423" r:id="rId26"/>
    <p:sldId id="334" r:id="rId27"/>
    <p:sldId id="431" r:id="rId28"/>
    <p:sldId id="432" r:id="rId29"/>
    <p:sldId id="439" r:id="rId30"/>
    <p:sldId id="440" r:id="rId31"/>
    <p:sldId id="264" r:id="rId32"/>
    <p:sldId id="441" r:id="rId33"/>
    <p:sldId id="442" r:id="rId34"/>
    <p:sldId id="274"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4660"/>
  </p:normalViewPr>
  <p:slideViewPr>
    <p:cSldViewPr>
      <p:cViewPr>
        <p:scale>
          <a:sx n="100" d="100"/>
          <a:sy n="100" d="100"/>
        </p:scale>
        <p:origin x="-1386"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Document2.doc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8" Type="http://schemas.openxmlformats.org/officeDocument/2006/relationships/package" Target="../embeddings/Microsoft_Word_Document8.docx"/><Relationship Id="rId13" Type="http://schemas.openxmlformats.org/officeDocument/2006/relationships/image" Target="../media/image13.png"/><Relationship Id="rId3" Type="http://schemas.openxmlformats.org/officeDocument/2006/relationships/image" Target="../media/image19.png"/><Relationship Id="rId7" Type="http://schemas.openxmlformats.org/officeDocument/2006/relationships/image" Target="../media/image17.emf"/><Relationship Id="rId12"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Word_Document7.docx"/><Relationship Id="rId11" Type="http://schemas.openxmlformats.org/officeDocument/2006/relationships/slide" Target="slide31.xml"/><Relationship Id="rId5" Type="http://schemas.openxmlformats.org/officeDocument/2006/relationships/image" Target="../media/image16.emf"/><Relationship Id="rId10" Type="http://schemas.openxmlformats.org/officeDocument/2006/relationships/slide" Target="slide26.xml"/><Relationship Id="rId4" Type="http://schemas.openxmlformats.org/officeDocument/2006/relationships/package" Target="../embeddings/Microsoft_Word_Document6.docx"/><Relationship Id="rId9"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第七章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机械能守恒定律</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562" y="10958"/>
            <a:ext cx="8732018" cy="500906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实验步骤</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按如图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所示安装仪器</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平衡摩擦力</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第一次先用一条橡皮筋做实验，用打点计时器和纸带测出小车获得的速度</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，设此时橡皮筋弹力对小车做功为</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，并将测得的数据记入表格</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换用</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条、</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条、</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条</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同样的橡皮筋做实验，并使橡皮筋拉伸的长度都和第一次相同，测出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4</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，橡皮筋对小车做功分别为</a:t>
            </a:r>
            <a:r>
              <a:rPr lang="en-US" altLang="zh-CN" sz="2400" kern="100" dirty="0" err="1">
                <a:latin typeface="Times New Roman"/>
                <a:ea typeface="微软雅黑"/>
                <a:cs typeface="Courier New"/>
              </a:rPr>
              <a:t>2</a:t>
            </a:r>
            <a:r>
              <a:rPr lang="en-US" altLang="zh-CN" sz="2400" i="1" kern="100" dirty="0" err="1">
                <a:latin typeface="Times New Roman"/>
                <a:ea typeface="微软雅黑"/>
                <a:cs typeface="Courier New"/>
              </a:rPr>
              <a:t>W,</a:t>
            </a:r>
            <a:r>
              <a:rPr lang="en-US" altLang="zh-CN" sz="2400" kern="100" dirty="0" err="1">
                <a:latin typeface="Times New Roman"/>
                <a:ea typeface="微软雅黑"/>
                <a:cs typeface="Courier New"/>
              </a:rPr>
              <a:t>3</a:t>
            </a:r>
            <a:r>
              <a:rPr lang="en-US" altLang="zh-CN" sz="2400" i="1" kern="100" dirty="0" err="1">
                <a:latin typeface="Times New Roman"/>
                <a:ea typeface="微软雅黑"/>
                <a:cs typeface="Courier New"/>
              </a:rPr>
              <a:t>W,</a:t>
            </a:r>
            <a:r>
              <a:rPr lang="en-US" altLang="zh-CN" sz="2400" kern="100" dirty="0" err="1">
                <a:latin typeface="Times New Roman"/>
                <a:ea typeface="微软雅黑"/>
                <a:cs typeface="Courier New"/>
              </a:rPr>
              <a:t>4</a:t>
            </a:r>
            <a:r>
              <a:rPr lang="en-US" altLang="zh-CN" sz="2400" i="1" kern="100" dirty="0" err="1">
                <a:latin typeface="Times New Roman"/>
                <a:ea typeface="微软雅黑"/>
                <a:cs typeface="Courier New"/>
              </a:rPr>
              <a:t>W</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，将数据记入表格</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136916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562" y="20483"/>
            <a:ext cx="8732018" cy="5078313"/>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数据处理</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速度数值的获得：实验获得的是如图</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所示的纸带，为探究橡皮筋弹力做功与小车速度的关系，需要测量的是弹力做功结束时小车的速度，即小车做匀速运动的速度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所以，应该在纸带上测量的物理量是图中间隔均匀的点</a:t>
            </a:r>
            <a:r>
              <a:rPr lang="en-US" altLang="zh-CN" sz="2400" i="1" kern="100" dirty="0">
                <a:latin typeface="Times New Roman"/>
                <a:ea typeface="微软雅黑"/>
                <a:cs typeface="Courier New"/>
              </a:rPr>
              <a:t>A</a:t>
            </a:r>
            <a:r>
              <a:rPr lang="en-US" altLang="zh-CN" sz="2400" kern="100" baseline="-25000" dirty="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间的距离</a:t>
            </a:r>
            <a:r>
              <a:rPr lang="en-US" altLang="zh-CN" sz="2400" i="1" kern="100" dirty="0">
                <a:latin typeface="Times New Roman"/>
                <a:ea typeface="微软雅黑"/>
                <a:cs typeface="Courier New"/>
              </a:rPr>
              <a:t>x</a:t>
            </a:r>
            <a:r>
              <a:rPr lang="zh-CN" altLang="zh-CN" sz="2400" kern="100" dirty="0">
                <a:latin typeface="Times New Roman"/>
                <a:ea typeface="微软雅黑"/>
                <a:cs typeface="Times New Roman"/>
              </a:rPr>
              <a:t>，小车此时速度的表达式为</a:t>
            </a:r>
            <a:r>
              <a:rPr lang="en-US" altLang="zh-CN" sz="2400" i="1" kern="100" dirty="0">
                <a:latin typeface="Book Antiqua"/>
                <a:ea typeface="微软雅黑"/>
                <a:cs typeface="Times New Roman"/>
              </a:rPr>
              <a:t>v</a:t>
            </a:r>
            <a:r>
              <a:rPr lang="zh-CN" altLang="zh-CN" sz="2400" kern="100" dirty="0" smtClean="0">
                <a:latin typeface="Times New Roman"/>
                <a:ea typeface="微软雅黑"/>
                <a:cs typeface="Times New Roman"/>
              </a:rPr>
              <a:t>＝</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a:t>
            </a:r>
            <a:r>
              <a:rPr lang="zh-CN" altLang="zh-CN" sz="2400" kern="100" dirty="0">
                <a:latin typeface="Times New Roman"/>
                <a:ea typeface="微软雅黑"/>
                <a:cs typeface="Times New Roman"/>
              </a:rPr>
              <a:t>其中</a:t>
            </a:r>
            <a:r>
              <a:rPr lang="en-US" altLang="zh-CN" sz="2400" i="1" kern="100" dirty="0">
                <a:latin typeface="Times New Roman"/>
                <a:ea typeface="微软雅黑"/>
                <a:cs typeface="Courier New"/>
              </a:rPr>
              <a:t>T</a:t>
            </a:r>
            <a:r>
              <a:rPr lang="zh-CN" altLang="zh-CN" sz="2400" kern="100" dirty="0">
                <a:latin typeface="Times New Roman"/>
                <a:ea typeface="微软雅黑"/>
                <a:cs typeface="Times New Roman"/>
              </a:rPr>
              <a:t>是打点计时器的打点周期</a:t>
            </a:r>
            <a:r>
              <a:rPr lang="en-US" altLang="zh-CN" sz="2400" kern="100" dirty="0">
                <a:latin typeface="Times New Roman"/>
                <a:ea typeface="微软雅黑"/>
                <a:cs typeface="Courier New"/>
              </a:rPr>
              <a:t>.</a:t>
            </a:r>
            <a:endParaRPr lang="zh-CN" altLang="zh-CN" sz="2400" kern="100" dirty="0">
              <a:latin typeface="宋体"/>
              <a:cs typeface="Courier New"/>
            </a:endParaRPr>
          </a:p>
          <a:p>
            <a:pPr algn="ctr">
              <a:lnSpc>
                <a:spcPct val="150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0000"/>
              </a:lnSpc>
              <a:spcAft>
                <a:spcPts val="0"/>
              </a:spcAft>
              <a:tabLst>
                <a:tab pos="2070735" algn="l"/>
              </a:tabLst>
            </a:pPr>
            <a:endParaRPr lang="en-US" altLang="zh-CN" sz="2400" kern="100" dirty="0">
              <a:latin typeface="Times New Roman"/>
              <a:ea typeface="微软雅黑"/>
              <a:cs typeface="Times New Roman"/>
            </a:endParaRPr>
          </a:p>
          <a:p>
            <a:pPr algn="ctr">
              <a:lnSpc>
                <a:spcPct val="150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3</a:t>
            </a:r>
            <a:endParaRPr lang="zh-CN" altLang="zh-CN" sz="2400" kern="100" dirty="0">
              <a:effectLst/>
              <a:latin typeface="宋体"/>
              <a:cs typeface="Courier New"/>
            </a:endParaRPr>
          </a:p>
        </p:txBody>
      </p:sp>
      <p:pic>
        <p:nvPicPr>
          <p:cNvPr id="180226" name="Picture 2" descr="F:\2015赵瑊\源文件！\物理 人教必修2\a334.t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7751" y="3570337"/>
            <a:ext cx="6192689" cy="8321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096921314"/>
              </p:ext>
            </p:extLst>
          </p:nvPr>
        </p:nvGraphicFramePr>
        <p:xfrm>
          <a:off x="2606948" y="2721024"/>
          <a:ext cx="568325" cy="849313"/>
        </p:xfrm>
        <a:graphic>
          <a:graphicData uri="http://schemas.openxmlformats.org/presentationml/2006/ole">
            <mc:AlternateContent xmlns:mc="http://schemas.openxmlformats.org/markup-compatibility/2006">
              <mc:Choice xmlns:v="urn:schemas-microsoft-com:vml" Requires="v">
                <p:oleObj spid="_x0000_s180281" name="文档" r:id="rId4" imgW="568658" imgH="848792" progId="Word.Document.12">
                  <p:embed/>
                </p:oleObj>
              </mc:Choice>
              <mc:Fallback>
                <p:oleObj name="文档" r:id="rId4" imgW="568658" imgH="848792" progId="Word.Document.12">
                  <p:embed/>
                  <p:pic>
                    <p:nvPicPr>
                      <p:cNvPr id="0" name=""/>
                      <p:cNvPicPr/>
                      <p:nvPr/>
                    </p:nvPicPr>
                    <p:blipFill>
                      <a:blip r:embed="rId5"/>
                      <a:stretch>
                        <a:fillRect/>
                      </a:stretch>
                    </p:blipFill>
                    <p:spPr>
                      <a:xfrm>
                        <a:off x="2606948" y="2721024"/>
                        <a:ext cx="568325" cy="849313"/>
                      </a:xfrm>
                      <a:prstGeom prst="rect">
                        <a:avLst/>
                      </a:prstGeom>
                    </p:spPr>
                  </p:pic>
                </p:oleObj>
              </mc:Fallback>
            </mc:AlternateContent>
          </a:graphicData>
        </a:graphic>
      </p:graphicFrame>
    </p:spTree>
    <p:extLst>
      <p:ext uri="{BB962C8B-B14F-4D97-AF65-F5344CB8AC3E}">
        <p14:creationId xmlns:p14="http://schemas.microsoft.com/office/powerpoint/2010/main" val="267687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2471272047"/>
              </p:ext>
            </p:extLst>
          </p:nvPr>
        </p:nvGraphicFramePr>
        <p:xfrm>
          <a:off x="123825" y="295275"/>
          <a:ext cx="8915400" cy="4429125"/>
        </p:xfrm>
        <a:graphic>
          <a:graphicData uri="http://schemas.openxmlformats.org/presentationml/2006/ole">
            <mc:AlternateContent xmlns:mc="http://schemas.openxmlformats.org/markup-compatibility/2006">
              <mc:Choice xmlns:v="urn:schemas-microsoft-com:vml" Requires="v">
                <p:oleObj spid="_x0000_s173202" name="文档" r:id="rId3" imgW="8926659" imgH="4422116" progId="Word.Document.12">
                  <p:embed/>
                </p:oleObj>
              </mc:Choice>
              <mc:Fallback>
                <p:oleObj name="文档" r:id="rId3" imgW="8926659" imgH="4422116" progId="Word.Document.12">
                  <p:embed/>
                  <p:pic>
                    <p:nvPicPr>
                      <p:cNvPr id="0" name=""/>
                      <p:cNvPicPr>
                        <a:picLocks noChangeAspect="1" noChangeArrowheads="1"/>
                      </p:cNvPicPr>
                      <p:nvPr/>
                    </p:nvPicPr>
                    <p:blipFill>
                      <a:blip r:embed="rId4"/>
                      <a:srcRect/>
                      <a:stretch>
                        <a:fillRect/>
                      </a:stretch>
                    </p:blipFill>
                    <p:spPr bwMode="auto">
                      <a:xfrm>
                        <a:off x="123825" y="295275"/>
                        <a:ext cx="89154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7571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1866009667"/>
              </p:ext>
            </p:extLst>
          </p:nvPr>
        </p:nvGraphicFramePr>
        <p:xfrm>
          <a:off x="414089" y="895350"/>
          <a:ext cx="8315325" cy="3143250"/>
        </p:xfrm>
        <a:graphic>
          <a:graphicData uri="http://schemas.openxmlformats.org/presentationml/2006/ole">
            <mc:AlternateContent xmlns:mc="http://schemas.openxmlformats.org/markup-compatibility/2006">
              <mc:Choice xmlns:v="urn:schemas-microsoft-com:vml" Requires="v">
                <p:oleObj spid="_x0000_s181303" name="文档" r:id="rId3" imgW="8319657" imgH="3146831" progId="Word.Document.12">
                  <p:embed/>
                </p:oleObj>
              </mc:Choice>
              <mc:Fallback>
                <p:oleObj name="文档" r:id="rId3" imgW="8319657" imgH="3146831" progId="Word.Document.12">
                  <p:embed/>
                  <p:pic>
                    <p:nvPicPr>
                      <p:cNvPr id="0" name=""/>
                      <p:cNvPicPr>
                        <a:picLocks noChangeAspect="1" noChangeArrowheads="1"/>
                      </p:cNvPicPr>
                      <p:nvPr/>
                    </p:nvPicPr>
                    <p:blipFill>
                      <a:blip r:embed="rId4"/>
                      <a:srcRect/>
                      <a:stretch>
                        <a:fillRect/>
                      </a:stretch>
                    </p:blipFill>
                    <p:spPr bwMode="auto">
                      <a:xfrm>
                        <a:off x="414089" y="895350"/>
                        <a:ext cx="83153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677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37" y="49058"/>
            <a:ext cx="8837934" cy="4978286"/>
          </a:xfrm>
          <a:prstGeom prst="rect">
            <a:avLst/>
          </a:prstGeom>
        </p:spPr>
        <p:txBody>
          <a:bodyPr wrap="square">
            <a:spAutoFit/>
          </a:bodyPr>
          <a:lstStyle/>
          <a:p>
            <a:pPr algn="just">
              <a:lnSpc>
                <a:spcPct val="143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注意事项</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实验时选择粗细、形状、长度、材料完全相同的橡皮筋</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每次实验时都让小车从同一位置由静止释放，即保证每次实验中橡皮筋拉伸的长度都保持一致</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实验中不必测出功和速度的具体数值，只要测出以后各次实验时做的功是第一次实验时的多少倍即可</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平衡摩擦力时，不要拴橡皮筋，但应连着纸带且接通电源</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(5)</a:t>
            </a:r>
            <a:r>
              <a:rPr lang="zh-CN" altLang="zh-CN" sz="2500" kern="100" dirty="0">
                <a:latin typeface="Times New Roman"/>
                <a:ea typeface="微软雅黑"/>
                <a:cs typeface="Times New Roman"/>
              </a:rPr>
              <a:t>打出的纸带上的点间距并不都是均匀的，应选取点间距均匀部分来求小车的速度</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234474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9" name="矩形 8"/>
          <p:cNvSpPr/>
          <p:nvPr/>
        </p:nvSpPr>
        <p:spPr>
          <a:xfrm>
            <a:off x="145605" y="1610236"/>
            <a:ext cx="8861175" cy="2977738"/>
          </a:xfrm>
          <a:prstGeom prst="rect">
            <a:avLst/>
          </a:prstGeom>
        </p:spPr>
        <p:txBody>
          <a:bodyPr wrap="square">
            <a:spAutoFit/>
          </a:bodyPr>
          <a:lstStyle/>
          <a:p>
            <a:pPr algn="just">
              <a:lnSpc>
                <a:spcPct val="150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1</a:t>
            </a:r>
            <a:r>
              <a:rPr lang="zh-CN" altLang="zh-CN" sz="2500" kern="100" dirty="0" smtClean="0">
                <a:solidFill>
                  <a:srgbClr val="404040"/>
                </a:solidFill>
                <a:latin typeface="Times New Roman"/>
                <a:ea typeface="微软雅黑"/>
                <a:cs typeface="Times New Roman"/>
              </a:rPr>
              <a:t>　</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用如图</a:t>
            </a:r>
            <a:r>
              <a:rPr lang="en-US" altLang="zh-CN" sz="2500" kern="100" dirty="0">
                <a:latin typeface="Times New Roman"/>
                <a:ea typeface="微软雅黑"/>
                <a:cs typeface="Courier New"/>
              </a:rPr>
              <a:t>4(a)</a:t>
            </a:r>
            <a:r>
              <a:rPr lang="zh-CN" altLang="zh-CN" sz="2500" kern="100" dirty="0">
                <a:latin typeface="Times New Roman"/>
                <a:ea typeface="微软雅黑"/>
                <a:cs typeface="Times New Roman"/>
              </a:rPr>
              <a:t>所示的仪器探究做功与速度变化的关系</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实验步骤如下：</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宋体"/>
                <a:ea typeface="微软雅黑"/>
                <a:cs typeface="Times New Roman"/>
              </a:rPr>
              <a:t>①</a:t>
            </a:r>
            <a:r>
              <a:rPr lang="zh-CN" altLang="zh-CN" sz="2500" kern="100" dirty="0">
                <a:latin typeface="Times New Roman"/>
                <a:ea typeface="微软雅黑"/>
                <a:cs typeface="Times New Roman"/>
              </a:rPr>
              <a:t>将木板固定有打点计时器的一端垫起适当高度，消除摩擦力的影响；</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宋体"/>
                <a:ea typeface="微软雅黑"/>
                <a:cs typeface="Times New Roman"/>
              </a:rPr>
              <a:t>②</a:t>
            </a:r>
            <a:r>
              <a:rPr lang="zh-CN" altLang="zh-CN" sz="2500" kern="100" dirty="0">
                <a:latin typeface="Times New Roman"/>
                <a:ea typeface="微软雅黑"/>
                <a:cs typeface="Times New Roman"/>
              </a:rPr>
              <a:t>小车钩</a:t>
            </a:r>
            <a:r>
              <a:rPr lang="zh-CN" altLang="zh-CN" sz="2500" kern="100" spc="-70" dirty="0">
                <a:latin typeface="Times New Roman"/>
                <a:ea typeface="微软雅黑"/>
                <a:cs typeface="Times New Roman"/>
              </a:rPr>
              <a:t>住一条橡皮筋，往后拉至某个位置，记录小车的位置</a:t>
            </a:r>
            <a:r>
              <a:rPr lang="zh-CN" altLang="zh-CN" sz="2500" kern="100" spc="-70" dirty="0" smtClean="0">
                <a:latin typeface="Times New Roman"/>
                <a:ea typeface="微软雅黑"/>
                <a:cs typeface="Times New Roman"/>
              </a:rPr>
              <a:t>；</a:t>
            </a:r>
            <a:endParaRPr lang="zh-CN" altLang="zh-CN" sz="2500" kern="100" spc="-70" dirty="0">
              <a:latin typeface="宋体"/>
              <a:cs typeface="Courier New"/>
            </a:endParaRPr>
          </a:p>
        </p:txBody>
      </p:sp>
      <p:sp>
        <p:nvSpPr>
          <p:cNvPr id="8" name="Text Box 44"/>
          <p:cNvSpPr txBox="1">
            <a:spLocks noChangeArrowheads="1"/>
          </p:cNvSpPr>
          <p:nvPr/>
        </p:nvSpPr>
        <p:spPr bwMode="auto">
          <a:xfrm>
            <a:off x="145604" y="990739"/>
            <a:ext cx="8861175"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一、借助变力做功探究功与速度变化的关系</a:t>
            </a:r>
            <a:endParaRPr lang="zh-CN" altLang="zh-CN" sz="2600" b="1" kern="100" dirty="0">
              <a:solidFill>
                <a:schemeClr val="tx1"/>
              </a:solidFill>
              <a:effectLst/>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5605" y="1031007"/>
            <a:ext cx="8861175"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smtClean="0">
                <a:latin typeface="宋体"/>
                <a:ea typeface="微软雅黑"/>
                <a:cs typeface="Times New Roman"/>
              </a:rPr>
              <a:t>③</a:t>
            </a:r>
            <a:r>
              <a:rPr lang="zh-CN" altLang="zh-CN" sz="2800" kern="100" dirty="0">
                <a:latin typeface="Times New Roman"/>
                <a:ea typeface="微软雅黑"/>
                <a:cs typeface="Times New Roman"/>
              </a:rPr>
              <a:t>先</a:t>
            </a:r>
            <a:r>
              <a:rPr lang="en-US" altLang="zh-CN" sz="2800" kern="100" dirty="0">
                <a:latin typeface="Times New Roman"/>
                <a:ea typeface="微软雅黑"/>
                <a:cs typeface="Courier New"/>
              </a:rPr>
              <a:t>__________</a:t>
            </a:r>
            <a:r>
              <a:rPr lang="zh-CN" altLang="zh-CN" sz="2800" kern="100" dirty="0">
                <a:latin typeface="Times New Roman"/>
                <a:ea typeface="微软雅黑"/>
                <a:cs typeface="Times New Roman"/>
              </a:rPr>
              <a:t>，后</a:t>
            </a:r>
            <a:r>
              <a:rPr lang="en-US" altLang="zh-CN" sz="2800" kern="100" dirty="0">
                <a:latin typeface="Times New Roman"/>
                <a:ea typeface="微软雅黑"/>
                <a:cs typeface="Courier New"/>
              </a:rPr>
              <a:t>__________</a:t>
            </a:r>
            <a:r>
              <a:rPr lang="zh-CN" altLang="zh-CN" sz="2800" kern="100" dirty="0">
                <a:latin typeface="Times New Roman"/>
                <a:ea typeface="微软雅黑"/>
                <a:cs typeface="Times New Roman"/>
              </a:rPr>
              <a:t>，小车拖动纸带，打点计时器打下一列点，断开电源；</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改用同样的橡皮筋</a:t>
            </a: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条、</a:t>
            </a: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条</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重复</a:t>
            </a: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a:t>
            </a: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的实验操作，每次操作一定要将小车</a:t>
            </a:r>
            <a:r>
              <a:rPr lang="en-US" altLang="zh-CN" sz="2800" kern="100" dirty="0" smtClean="0">
                <a:latin typeface="Times New Roman"/>
                <a:ea typeface="微软雅黑"/>
                <a:cs typeface="Courier New"/>
              </a:rPr>
              <a:t>______________________.</a:t>
            </a:r>
            <a:endParaRPr lang="zh-CN" altLang="zh-CN" sz="2800" kern="100" dirty="0">
              <a:latin typeface="宋体"/>
              <a:cs typeface="Courier New"/>
            </a:endParaRPr>
          </a:p>
        </p:txBody>
      </p:sp>
      <p:sp>
        <p:nvSpPr>
          <p:cNvPr id="2" name="矩形 1"/>
          <p:cNvSpPr/>
          <p:nvPr/>
        </p:nvSpPr>
        <p:spPr>
          <a:xfrm>
            <a:off x="1034083" y="1126075"/>
            <a:ext cx="1620957"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接通电源</a:t>
            </a:r>
            <a:endParaRPr lang="zh-CN" altLang="en-US" sz="2800" dirty="0">
              <a:solidFill>
                <a:srgbClr val="0070C0"/>
              </a:solidFill>
            </a:endParaRPr>
          </a:p>
        </p:txBody>
      </p:sp>
      <p:sp>
        <p:nvSpPr>
          <p:cNvPr id="4" name="矩形 3"/>
          <p:cNvSpPr/>
          <p:nvPr/>
        </p:nvSpPr>
        <p:spPr>
          <a:xfrm>
            <a:off x="3563888" y="1140933"/>
            <a:ext cx="1620957"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释放小车</a:t>
            </a:r>
            <a:endParaRPr lang="zh-CN" altLang="en-US" sz="2800" dirty="0">
              <a:solidFill>
                <a:srgbClr val="0070C0"/>
              </a:solidFill>
            </a:endParaRPr>
          </a:p>
        </p:txBody>
      </p:sp>
      <p:sp>
        <p:nvSpPr>
          <p:cNvPr id="10" name="矩形 9"/>
          <p:cNvSpPr/>
          <p:nvPr/>
        </p:nvSpPr>
        <p:spPr>
          <a:xfrm>
            <a:off x="4515147" y="3057621"/>
            <a:ext cx="4261892" cy="523220"/>
          </a:xfrm>
          <a:prstGeom prst="rect">
            <a:avLst/>
          </a:prstGeom>
        </p:spPr>
        <p:txBody>
          <a:bodyPr wrap="square">
            <a:spAutoFit/>
          </a:bodyPr>
          <a:lstStyle/>
          <a:p>
            <a:r>
              <a:rPr lang="zh-CN" altLang="zh-CN" sz="2800" kern="100" dirty="0">
                <a:solidFill>
                  <a:srgbClr val="0070C0"/>
                </a:solidFill>
                <a:latin typeface="Times New Roman"/>
                <a:ea typeface="微软雅黑"/>
                <a:cs typeface="Times New Roman"/>
              </a:rPr>
              <a:t>从相同位置由静止释放</a:t>
            </a:r>
            <a:endParaRPr lang="zh-CN" altLang="en-US" sz="2800" dirty="0">
              <a:solidFill>
                <a:srgbClr val="0070C0"/>
              </a:solidFill>
            </a:endParaRPr>
          </a:p>
        </p:txBody>
      </p:sp>
    </p:spTree>
    <p:extLst>
      <p:ext uri="{BB962C8B-B14F-4D97-AF65-F5344CB8AC3E}">
        <p14:creationId xmlns:p14="http://schemas.microsoft.com/office/powerpoint/2010/main" val="253960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5449" y="17562"/>
            <a:ext cx="8891997" cy="5078313"/>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打点计时器所接交流电的频率为</a:t>
            </a:r>
            <a:r>
              <a:rPr lang="en-US" altLang="zh-CN" sz="2400" kern="100" dirty="0">
                <a:latin typeface="Times New Roman"/>
                <a:ea typeface="微软雅黑"/>
                <a:cs typeface="Courier New"/>
              </a:rPr>
              <a:t>50 Hz</a:t>
            </a: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所示是四次实验打出的纸带</a:t>
            </a:r>
            <a:r>
              <a:rPr lang="en-US" altLang="zh-CN" sz="2400" kern="100" dirty="0" smtClean="0">
                <a:latin typeface="Times New Roman"/>
                <a:ea typeface="微软雅黑"/>
                <a:cs typeface="Courier New"/>
              </a:rPr>
              <a:t>.</a:t>
            </a:r>
          </a:p>
          <a:p>
            <a:pPr algn="just">
              <a:lnSpc>
                <a:spcPct val="150000"/>
              </a:lnSpc>
              <a:spcAft>
                <a:spcPts val="0"/>
              </a:spcAft>
              <a:tabLst>
                <a:tab pos="2070735" algn="l"/>
              </a:tabLst>
            </a:pPr>
            <a:endParaRPr lang="en-US" altLang="zh-CN" sz="2400" kern="100" dirty="0">
              <a:latin typeface="Times New Roman"/>
              <a:ea typeface="微软雅黑"/>
              <a:cs typeface="Courier New"/>
            </a:endParaRPr>
          </a:p>
          <a:p>
            <a:pPr algn="just">
              <a:lnSpc>
                <a:spcPct val="150000"/>
              </a:lnSpc>
              <a:spcAft>
                <a:spcPts val="0"/>
              </a:spcAft>
              <a:tabLst>
                <a:tab pos="2070735" algn="l"/>
              </a:tabLst>
            </a:pPr>
            <a:endParaRPr lang="en-US" altLang="zh-CN" sz="2400" kern="100" dirty="0" smtClean="0">
              <a:latin typeface="Times New Roman"/>
              <a:ea typeface="微软雅黑"/>
              <a:cs typeface="Courier New"/>
            </a:endParaRPr>
          </a:p>
          <a:p>
            <a:pPr algn="just">
              <a:lnSpc>
                <a:spcPct val="150000"/>
              </a:lnSpc>
              <a:spcAft>
                <a:spcPts val="0"/>
              </a:spcAft>
              <a:tabLst>
                <a:tab pos="2070735" algn="l"/>
              </a:tabLst>
            </a:pPr>
            <a:endParaRPr lang="en-US" altLang="zh-CN" sz="2400" kern="100" dirty="0">
              <a:latin typeface="Times New Roman"/>
              <a:ea typeface="微软雅黑"/>
              <a:cs typeface="Courier New"/>
            </a:endParaRPr>
          </a:p>
          <a:p>
            <a:pPr algn="just">
              <a:lnSpc>
                <a:spcPct val="150000"/>
              </a:lnSpc>
              <a:spcAft>
                <a:spcPts val="0"/>
              </a:spcAft>
              <a:tabLst>
                <a:tab pos="2070735" algn="l"/>
              </a:tabLst>
            </a:pPr>
            <a:endParaRPr lang="en-US" altLang="zh-CN" sz="2400" kern="100" dirty="0" smtClean="0">
              <a:latin typeface="Times New Roman"/>
              <a:ea typeface="微软雅黑"/>
              <a:cs typeface="Courier New"/>
            </a:endParaRPr>
          </a:p>
          <a:p>
            <a:pPr algn="just">
              <a:lnSpc>
                <a:spcPct val="150000"/>
              </a:lnSpc>
              <a:spcAft>
                <a:spcPts val="0"/>
              </a:spcAft>
              <a:tabLst>
                <a:tab pos="2070735" algn="l"/>
              </a:tabLst>
            </a:pPr>
            <a:endParaRPr lang="en-US" altLang="zh-CN" sz="2400" kern="100" dirty="0">
              <a:latin typeface="Times New Roman"/>
              <a:ea typeface="微软雅黑"/>
              <a:cs typeface="Courier New"/>
            </a:endParaRPr>
          </a:p>
          <a:p>
            <a:pPr algn="just">
              <a:lnSpc>
                <a:spcPct val="150000"/>
              </a:lnSpc>
              <a:spcAft>
                <a:spcPts val="0"/>
              </a:spcAft>
              <a:tabLst>
                <a:tab pos="2070735" algn="l"/>
              </a:tabLst>
            </a:pPr>
            <a:endParaRPr lang="zh-CN" altLang="zh-CN" sz="2400" kern="100" dirty="0">
              <a:latin typeface="宋体"/>
              <a:cs typeface="Courier New"/>
            </a:endParaRPr>
          </a:p>
          <a:p>
            <a:pPr algn="ctr">
              <a:lnSpc>
                <a:spcPct val="150000"/>
              </a:lnSpc>
              <a:spcAft>
                <a:spcPts val="0"/>
              </a:spcAft>
              <a:tabLst>
                <a:tab pos="2070735" algn="l"/>
              </a:tabLst>
            </a:pPr>
            <a:r>
              <a:rPr lang="en-US" altLang="zh-CN" sz="2400" kern="100" dirty="0">
                <a:latin typeface="Times New Roman"/>
                <a:ea typeface="微软雅黑"/>
                <a:cs typeface="Courier New"/>
              </a:rPr>
              <a:t>(a)</a:t>
            </a:r>
            <a:endParaRPr lang="zh-CN" altLang="zh-CN" sz="2400" kern="100" dirty="0">
              <a:effectLst/>
              <a:latin typeface="宋体"/>
              <a:cs typeface="Courier New"/>
            </a:endParaRPr>
          </a:p>
        </p:txBody>
      </p:sp>
      <p:pic>
        <p:nvPicPr>
          <p:cNvPr id="5" name="图片 4" descr="F:\2015赵瑊\同步\物理\人教必修2\word\A33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3432" y="1222648"/>
            <a:ext cx="6840760" cy="3263963"/>
          </a:xfrm>
          <a:prstGeom prst="rect">
            <a:avLst/>
          </a:prstGeom>
          <a:noFill/>
          <a:ln>
            <a:noFill/>
          </a:ln>
        </p:spPr>
      </p:pic>
    </p:spTree>
    <p:extLst>
      <p:ext uri="{BB962C8B-B14F-4D97-AF65-F5344CB8AC3E}">
        <p14:creationId xmlns:p14="http://schemas.microsoft.com/office/powerpoint/2010/main" val="420056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08" y="3778835"/>
            <a:ext cx="8983538" cy="1131079"/>
          </a:xfrm>
          <a:prstGeom prst="rect">
            <a:avLst/>
          </a:prstGeom>
        </p:spPr>
        <p:txBody>
          <a:bodyPr wrap="square">
            <a:spAutoFit/>
          </a:bodyPr>
          <a:lstStyle/>
          <a:p>
            <a:pPr algn="ctr">
              <a:lnSpc>
                <a:spcPct val="150000"/>
              </a:lnSpc>
              <a:spcAft>
                <a:spcPts val="0"/>
              </a:spcAft>
              <a:tabLst>
                <a:tab pos="2070735" algn="l"/>
              </a:tabLst>
            </a:pPr>
            <a:r>
              <a:rPr lang="en-US" altLang="zh-CN" sz="2400" kern="100" dirty="0">
                <a:latin typeface="Times New Roman"/>
                <a:ea typeface="微软雅黑"/>
                <a:cs typeface="Courier New"/>
              </a:rPr>
              <a:t>(b)</a:t>
            </a:r>
            <a:endParaRPr lang="zh-CN" altLang="zh-CN" sz="2400" kern="100" dirty="0">
              <a:latin typeface="宋体"/>
              <a:cs typeface="Courier New"/>
            </a:endParaRPr>
          </a:p>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4</a:t>
            </a:r>
            <a:endParaRPr lang="zh-CN" altLang="zh-CN" sz="2400" kern="100" dirty="0">
              <a:effectLst/>
              <a:latin typeface="宋体"/>
              <a:cs typeface="Courier New"/>
            </a:endParaRPr>
          </a:p>
        </p:txBody>
      </p:sp>
      <p:pic>
        <p:nvPicPr>
          <p:cNvPr id="8" name="图片 7" descr="F:\2015赵瑊\同步\物理\人教必修2\word\A33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8901" y="178987"/>
            <a:ext cx="7784431" cy="3597832"/>
          </a:xfrm>
          <a:prstGeom prst="rect">
            <a:avLst/>
          </a:prstGeom>
          <a:noFill/>
          <a:ln>
            <a:noFill/>
          </a:ln>
        </p:spPr>
      </p:pic>
    </p:spTree>
    <p:extLst>
      <p:ext uri="{BB962C8B-B14F-4D97-AF65-F5344CB8AC3E}">
        <p14:creationId xmlns:p14="http://schemas.microsoft.com/office/powerpoint/2010/main" val="22820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032" y="219869"/>
            <a:ext cx="8551490" cy="617477"/>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根据纸带，完成下表尚未填入的数据</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6" name="矩形 5"/>
          <p:cNvSpPr/>
          <p:nvPr/>
        </p:nvSpPr>
        <p:spPr>
          <a:xfrm>
            <a:off x="288032" y="3507854"/>
            <a:ext cx="8551490" cy="1217641"/>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从表中数据可得出什么样的结论？</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1.73</a:t>
            </a:r>
            <a:r>
              <a:rPr lang="zh-CN" altLang="zh-CN" sz="2600" kern="100" dirty="0">
                <a:solidFill>
                  <a:srgbClr val="E46C0A"/>
                </a:solidFill>
                <a:latin typeface="Times New Roman"/>
                <a:ea typeface="微软雅黑"/>
                <a:cs typeface="Times New Roman"/>
              </a:rPr>
              <a:t>　</a:t>
            </a:r>
            <a:r>
              <a:rPr lang="en-US" altLang="zh-CN" sz="2600" kern="100" dirty="0">
                <a:solidFill>
                  <a:srgbClr val="E46C0A"/>
                </a:solidFill>
                <a:latin typeface="Times New Roman"/>
                <a:ea typeface="微软雅黑"/>
                <a:cs typeface="Courier New"/>
              </a:rPr>
              <a:t>2.99</a:t>
            </a:r>
            <a:r>
              <a:rPr lang="zh-CN" altLang="zh-CN" sz="2600" kern="100" dirty="0">
                <a:solidFill>
                  <a:srgbClr val="E46C0A"/>
                </a:solidFill>
                <a:latin typeface="Times New Roman"/>
                <a:ea typeface="微软雅黑"/>
                <a:cs typeface="Times New Roman"/>
              </a:rPr>
              <a:t>　橡皮筋做的功与速度的平方成正比</a:t>
            </a:r>
            <a:endParaRPr lang="zh-CN" altLang="zh-CN" sz="2600"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3543642238"/>
              </p:ext>
            </p:extLst>
          </p:nvPr>
        </p:nvGraphicFramePr>
        <p:xfrm>
          <a:off x="1709191" y="1040532"/>
          <a:ext cx="5665788" cy="2377440"/>
        </p:xfrm>
        <a:graphic>
          <a:graphicData uri="http://schemas.openxmlformats.org/drawingml/2006/table">
            <a:tbl>
              <a:tblPr/>
              <a:tblGrid>
                <a:gridCol w="2283460"/>
                <a:gridCol w="880110"/>
                <a:gridCol w="880110"/>
                <a:gridCol w="741998"/>
                <a:gridCol w="880110"/>
              </a:tblGrid>
              <a:tr h="0">
                <a:tc>
                  <a:txBody>
                    <a:bodyPr/>
                    <a:lstStyle/>
                    <a:p>
                      <a:pPr algn="ctr">
                        <a:lnSpc>
                          <a:spcPct val="150000"/>
                        </a:lnSpc>
                        <a:spcAft>
                          <a:spcPts val="0"/>
                        </a:spcAft>
                        <a:tabLst>
                          <a:tab pos="2070735" algn="l"/>
                        </a:tabLst>
                      </a:pPr>
                      <a:r>
                        <a:rPr lang="zh-CN" sz="2600" kern="100">
                          <a:effectLst/>
                          <a:latin typeface="Times New Roman"/>
                          <a:ea typeface="微软雅黑"/>
                          <a:cs typeface="Times New Roman"/>
                        </a:rPr>
                        <a:t>次数</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1</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2</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3</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4</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tabLst>
                          <a:tab pos="2070735" algn="l"/>
                        </a:tabLst>
                      </a:pPr>
                      <a:r>
                        <a:rPr lang="zh-CN" sz="2600" kern="100">
                          <a:effectLst/>
                          <a:latin typeface="Times New Roman"/>
                          <a:ea typeface="微软雅黑"/>
                          <a:cs typeface="Times New Roman"/>
                        </a:rPr>
                        <a:t>橡皮筋做的功</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W</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2</a:t>
                      </a:r>
                      <a:r>
                        <a:rPr lang="en-US" sz="2600" i="1" kern="100">
                          <a:effectLst/>
                          <a:latin typeface="Times New Roman"/>
                          <a:ea typeface="微软雅黑"/>
                          <a:cs typeface="Courier New"/>
                        </a:rPr>
                        <a:t>W</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3</a:t>
                      </a:r>
                      <a:r>
                        <a:rPr lang="en-US" sz="2600" i="1" kern="100">
                          <a:effectLst/>
                          <a:latin typeface="Times New Roman"/>
                          <a:ea typeface="微软雅黑"/>
                          <a:cs typeface="Courier New"/>
                        </a:rPr>
                        <a:t>W</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4</a:t>
                      </a:r>
                      <a:r>
                        <a:rPr lang="en-US" sz="2600" i="1" kern="100">
                          <a:effectLst/>
                          <a:latin typeface="Times New Roman"/>
                          <a:ea typeface="微软雅黑"/>
                          <a:cs typeface="Courier New"/>
                        </a:rPr>
                        <a:t>W</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tabLst>
                          <a:tab pos="2070735" algn="l"/>
                        </a:tabLst>
                      </a:pPr>
                      <a:r>
                        <a:rPr lang="en-US" sz="2600" i="1" kern="100">
                          <a:effectLst/>
                          <a:latin typeface="Book Antiqua"/>
                          <a:ea typeface="微软雅黑"/>
                          <a:cs typeface="Times New Roman"/>
                        </a:rPr>
                        <a:t>v</a:t>
                      </a:r>
                      <a:r>
                        <a:rPr lang="en-US" sz="2600" kern="100">
                          <a:effectLst/>
                          <a:latin typeface="Times New Roman"/>
                          <a:ea typeface="微软雅黑"/>
                          <a:cs typeface="Courier New"/>
                        </a:rPr>
                        <a:t> (m/s)</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1.00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1.42</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 </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2.00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tabLst>
                          <a:tab pos="2070735" algn="l"/>
                        </a:tabLst>
                      </a:pPr>
                      <a:r>
                        <a:rPr lang="en-US" sz="2600" i="1" kern="100">
                          <a:effectLst/>
                          <a:latin typeface="Book Antiqua"/>
                          <a:ea typeface="微软雅黑"/>
                          <a:cs typeface="Times New Roman"/>
                        </a:rPr>
                        <a:t>v</a:t>
                      </a:r>
                      <a:r>
                        <a:rPr lang="en-US" sz="2600" kern="100" baseline="30000">
                          <a:effectLst/>
                          <a:latin typeface="Times New Roman"/>
                          <a:ea typeface="微软雅黑"/>
                          <a:cs typeface="Courier New"/>
                        </a:rPr>
                        <a:t>2</a:t>
                      </a:r>
                      <a:r>
                        <a:rPr lang="en-US" sz="2600" kern="100">
                          <a:effectLst/>
                          <a:latin typeface="Times New Roman"/>
                          <a:ea typeface="微软雅黑"/>
                          <a:cs typeface="Courier New"/>
                        </a:rPr>
                        <a:t>(m</a:t>
                      </a:r>
                      <a:r>
                        <a:rPr lang="en-US" sz="2600" kern="100" baseline="30000">
                          <a:effectLst/>
                          <a:latin typeface="Times New Roman"/>
                          <a:ea typeface="微软雅黑"/>
                          <a:cs typeface="Courier New"/>
                        </a:rPr>
                        <a:t>2</a:t>
                      </a:r>
                      <a:r>
                        <a:rPr lang="en-US" sz="2600" kern="100">
                          <a:effectLst/>
                          <a:latin typeface="Times New Roman"/>
                          <a:ea typeface="微软雅黑"/>
                          <a:cs typeface="Courier New"/>
                        </a:rPr>
                        <a:t>/s</a:t>
                      </a:r>
                      <a:r>
                        <a:rPr lang="en-US" sz="2600" kern="100" baseline="30000">
                          <a:effectLst/>
                          <a:latin typeface="Times New Roman"/>
                          <a:ea typeface="微软雅黑"/>
                          <a:cs typeface="Courier New"/>
                        </a:rPr>
                        <a:t>2</a:t>
                      </a:r>
                      <a:r>
                        <a:rPr lang="en-US" sz="2600" kern="100">
                          <a:effectLst/>
                          <a:latin typeface="Times New Roman"/>
                          <a:ea typeface="微软雅黑"/>
                          <a:cs typeface="Courier New"/>
                        </a:rPr>
                        <a:t>)</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1.00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2.01</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 </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dirty="0">
                          <a:effectLst/>
                          <a:latin typeface="Times New Roman"/>
                          <a:ea typeface="微软雅黑"/>
                          <a:cs typeface="Courier New"/>
                        </a:rPr>
                        <a:t>4.00</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177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7911" y="1414289"/>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0384" y="2186873"/>
            <a:ext cx="8186547" cy="2194602"/>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575048" y="2253759"/>
            <a:ext cx="7992000"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通过实验探究力对物体做的功与物体速度变化的关系</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学习利用图象法研究功与物体速度变化的关系</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73596" y="597818"/>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7</a:t>
            </a:r>
            <a:r>
              <a:rPr lang="zh-CN" altLang="en-US" sz="3500" b="1" dirty="0">
                <a:latin typeface="Times New Roman" pitchFamily="18" charset="0"/>
                <a:ea typeface="微软雅黑" panose="020B0503020204020204" pitchFamily="34" charset="-122"/>
                <a:cs typeface="Times New Roman" pitchFamily="18" charset="0"/>
              </a:rPr>
              <a:t>　实验：探究功与速度变化的关系</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503" y="542702"/>
            <a:ext cx="8928000" cy="4590680"/>
          </a:xfrm>
          <a:prstGeom prst="rect">
            <a:avLst/>
          </a:prstGeom>
        </p:spPr>
        <p:txBody>
          <a:bodyPr wrap="square">
            <a:spAutoFit/>
          </a:bodyPr>
          <a:lstStyle/>
          <a:p>
            <a:pPr algn="just">
              <a:lnSpc>
                <a:spcPct val="132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zh-CN" altLang="zh-CN" sz="2400" kern="100" spc="-70" dirty="0">
                <a:latin typeface="Times New Roman"/>
                <a:ea typeface="微软雅黑"/>
                <a:cs typeface="Times New Roman"/>
              </a:rPr>
              <a:t>某实验小组采用如图</a:t>
            </a:r>
            <a:r>
              <a:rPr lang="en-US" altLang="zh-CN" sz="2400" kern="100" spc="-70" dirty="0">
                <a:latin typeface="Times New Roman"/>
                <a:ea typeface="微软雅黑"/>
                <a:cs typeface="Courier New"/>
              </a:rPr>
              <a:t>5</a:t>
            </a:r>
            <a:r>
              <a:rPr lang="zh-CN" altLang="zh-CN" sz="2400" kern="100" spc="-70" dirty="0">
                <a:latin typeface="Times New Roman"/>
                <a:ea typeface="微软雅黑"/>
                <a:cs typeface="Times New Roman"/>
              </a:rPr>
              <a:t>所示的装置探究功与速度变化的关系，图中小车中可放置砝码，实验中，打点计时器的工作频率为</a:t>
            </a:r>
            <a:r>
              <a:rPr lang="en-US" altLang="zh-CN" sz="2400" kern="100" dirty="0">
                <a:latin typeface="Times New Roman"/>
                <a:ea typeface="微软雅黑"/>
                <a:cs typeface="Courier New"/>
              </a:rPr>
              <a:t>50 Hz.</a:t>
            </a:r>
            <a:endParaRPr lang="zh-CN" altLang="zh-CN" sz="2400" kern="100" dirty="0">
              <a:latin typeface="宋体"/>
              <a:cs typeface="Courier New"/>
            </a:endParaRPr>
          </a:p>
          <a:p>
            <a:pPr algn="ctr">
              <a:lnSpc>
                <a:spcPct val="13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7000"/>
              </a:lnSpc>
              <a:spcAft>
                <a:spcPts val="0"/>
              </a:spcAft>
              <a:tabLst>
                <a:tab pos="2070735" algn="l"/>
              </a:tabLst>
            </a:pPr>
            <a:endParaRPr lang="en-US" altLang="zh-CN" sz="2400" kern="100" dirty="0">
              <a:latin typeface="Times New Roman"/>
              <a:ea typeface="微软雅黑"/>
              <a:cs typeface="Times New Roman"/>
            </a:endParaRPr>
          </a:p>
          <a:p>
            <a:pPr algn="ctr">
              <a:lnSpc>
                <a:spcPct val="13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7000"/>
              </a:lnSpc>
              <a:spcAft>
                <a:spcPts val="0"/>
              </a:spcAft>
              <a:tabLst>
                <a:tab pos="2070735" algn="l"/>
              </a:tabLst>
            </a:pPr>
            <a:endParaRPr lang="en-US" altLang="zh-CN" sz="2400" kern="100" dirty="0">
              <a:latin typeface="Times New Roman"/>
              <a:ea typeface="微软雅黑"/>
              <a:cs typeface="Times New Roman"/>
            </a:endParaRPr>
          </a:p>
          <a:p>
            <a:pPr algn="ctr">
              <a:lnSpc>
                <a:spcPct val="13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2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5</a:t>
            </a:r>
            <a:endParaRPr lang="zh-CN" altLang="zh-CN" sz="2400" kern="100" dirty="0">
              <a:effectLst/>
              <a:latin typeface="宋体"/>
              <a:cs typeface="Courier New"/>
            </a:endParaRPr>
          </a:p>
        </p:txBody>
      </p:sp>
      <p:sp>
        <p:nvSpPr>
          <p:cNvPr id="3" name="Text Box 44"/>
          <p:cNvSpPr txBox="1">
            <a:spLocks noChangeArrowheads="1"/>
          </p:cNvSpPr>
          <p:nvPr/>
        </p:nvSpPr>
        <p:spPr bwMode="auto">
          <a:xfrm>
            <a:off x="107503" y="-30063"/>
            <a:ext cx="8927999" cy="69249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二、借助恒力做功探究功与速度变化的关系</a:t>
            </a:r>
            <a:endParaRPr lang="zh-CN" altLang="zh-CN" sz="2600" b="1" kern="100" dirty="0">
              <a:solidFill>
                <a:schemeClr val="tx1"/>
              </a:solidFill>
              <a:effectLst/>
              <a:cs typeface="Courier New"/>
            </a:endParaRPr>
          </a:p>
        </p:txBody>
      </p:sp>
      <p:pic>
        <p:nvPicPr>
          <p:cNvPr id="4" name="图片 3" descr="F:\2015赵瑊\同步\物理\人教必修2\word\A336.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2195" y="1560866"/>
            <a:ext cx="5112568" cy="3015931"/>
          </a:xfrm>
          <a:prstGeom prst="rect">
            <a:avLst/>
          </a:prstGeom>
          <a:noFill/>
          <a:ln>
            <a:noFill/>
          </a:ln>
        </p:spPr>
      </p:pic>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8971" y="2694"/>
            <a:ext cx="8947050" cy="5152051"/>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实验的部分步骤如下：</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在小车中放入砝码，把纸带穿过打点计时器，连在小车后端，用细线连接小车和钩码；</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将小车停在打点计时器附近，</a:t>
            </a:r>
            <a:r>
              <a:rPr lang="en-US" altLang="zh-CN" sz="2400" kern="100" dirty="0" smtClean="0">
                <a:latin typeface="Times New Roman"/>
                <a:ea typeface="微软雅黑"/>
                <a:cs typeface="Courier New"/>
              </a:rPr>
              <a:t>___________</a:t>
            </a:r>
            <a:r>
              <a:rPr lang="zh-CN" altLang="zh-CN" sz="2400" kern="100" dirty="0">
                <a:latin typeface="Times New Roman"/>
                <a:ea typeface="微软雅黑"/>
                <a:cs typeface="Times New Roman"/>
              </a:rPr>
              <a:t>，</a:t>
            </a:r>
            <a:r>
              <a:rPr lang="en-US" altLang="zh-CN" sz="2400" kern="100" dirty="0" smtClean="0">
                <a:latin typeface="Times New Roman"/>
                <a:ea typeface="微软雅黑"/>
                <a:cs typeface="Courier New"/>
              </a:rPr>
              <a:t>___________</a:t>
            </a:r>
            <a:r>
              <a:rPr lang="zh-CN" altLang="zh-CN" sz="2400" kern="100" dirty="0" smtClean="0">
                <a:latin typeface="Times New Roman"/>
                <a:ea typeface="微软雅黑"/>
                <a:cs typeface="Times New Roman"/>
              </a:rPr>
              <a:t>，</a:t>
            </a:r>
            <a:r>
              <a:rPr lang="zh-CN" altLang="zh-CN" sz="2400" kern="100" dirty="0">
                <a:latin typeface="Times New Roman"/>
                <a:ea typeface="微软雅黑"/>
                <a:cs typeface="Times New Roman"/>
              </a:rPr>
              <a:t>小车拖动纸带，打点计时器在纸带上打下一系列点，</a:t>
            </a:r>
            <a:r>
              <a:rPr lang="en-US" altLang="zh-CN" sz="2400" kern="100" dirty="0" smtClean="0">
                <a:latin typeface="Times New Roman"/>
                <a:ea typeface="微软雅黑"/>
                <a:cs typeface="Courier New"/>
              </a:rPr>
              <a:t>_____________</a:t>
            </a:r>
          </a:p>
          <a:p>
            <a:pPr algn="just">
              <a:lnSpc>
                <a:spcPct val="137000"/>
              </a:lnSpc>
              <a:spcAft>
                <a:spcPts val="0"/>
              </a:spcAft>
              <a:tabLst>
                <a:tab pos="2070735" algn="l"/>
              </a:tabLst>
            </a:pPr>
            <a:r>
              <a:rPr lang="en-US" altLang="zh-CN" sz="2400" kern="100" dirty="0" smtClean="0">
                <a:latin typeface="Times New Roman"/>
                <a:ea typeface="微软雅黑"/>
                <a:cs typeface="Courier New"/>
              </a:rPr>
              <a:t>________</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改变钩码或小车中砝码的数量，更换纸带，重复</a:t>
            </a: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的操作</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将小车停在打点计时器附近后，需先接通电源，再释放小车，让其拖动纸带，待打点计时器在纸带上打下一系列点后，关闭打点计时器电源</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2" name="矩形 1"/>
          <p:cNvSpPr/>
          <p:nvPr/>
        </p:nvSpPr>
        <p:spPr>
          <a:xfrm>
            <a:off x="4605218" y="1563638"/>
            <a:ext cx="172354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先接通电源</a:t>
            </a:r>
            <a:endParaRPr lang="zh-CN" altLang="en-US" dirty="0">
              <a:solidFill>
                <a:srgbClr val="0070C0"/>
              </a:solidFill>
            </a:endParaRPr>
          </a:p>
        </p:txBody>
      </p:sp>
      <p:sp>
        <p:nvSpPr>
          <p:cNvPr id="3" name="矩形 2"/>
          <p:cNvSpPr/>
          <p:nvPr/>
        </p:nvSpPr>
        <p:spPr>
          <a:xfrm>
            <a:off x="6621442" y="1563638"/>
            <a:ext cx="172354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再释放小车</a:t>
            </a:r>
            <a:endParaRPr lang="zh-CN" altLang="en-US" dirty="0">
              <a:solidFill>
                <a:srgbClr val="0070C0"/>
              </a:solidFill>
            </a:endParaRPr>
          </a:p>
        </p:txBody>
      </p:sp>
      <p:sp>
        <p:nvSpPr>
          <p:cNvPr id="6" name="矩形 5"/>
          <p:cNvSpPr/>
          <p:nvPr/>
        </p:nvSpPr>
        <p:spPr>
          <a:xfrm>
            <a:off x="6876256" y="2067694"/>
            <a:ext cx="2031325"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关闭打点计时</a:t>
            </a:r>
            <a:endParaRPr lang="zh-CN" altLang="en-US" dirty="0">
              <a:solidFill>
                <a:srgbClr val="0070C0"/>
              </a:solidFill>
            </a:endParaRPr>
          </a:p>
        </p:txBody>
      </p:sp>
      <p:sp>
        <p:nvSpPr>
          <p:cNvPr id="7" name="矩形 6"/>
          <p:cNvSpPr/>
          <p:nvPr/>
        </p:nvSpPr>
        <p:spPr>
          <a:xfrm>
            <a:off x="189037" y="2552700"/>
            <a:ext cx="1107996"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器电源</a:t>
            </a:r>
            <a:endParaRPr lang="zh-CN" altLang="en-US" dirty="0">
              <a:solidFill>
                <a:srgbClr val="0070C0"/>
              </a:solidFill>
            </a:endParaRPr>
          </a:p>
        </p:txBody>
      </p:sp>
    </p:spTree>
    <p:extLst>
      <p:ext uri="{BB962C8B-B14F-4D97-AF65-F5344CB8AC3E}">
        <p14:creationId xmlns:p14="http://schemas.microsoft.com/office/powerpoint/2010/main" val="62378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blinds(horizontal)">
                                      <p:cBhvr>
                                        <p:cTn id="7" dur="500"/>
                                        <p:tgtEl>
                                          <p:spTgt spid="1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7612" y="70520"/>
            <a:ext cx="8712968" cy="5078313"/>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6</a:t>
            </a:r>
            <a:r>
              <a:rPr lang="zh-CN" altLang="zh-CN" sz="2400" kern="100" dirty="0">
                <a:latin typeface="Times New Roman"/>
                <a:ea typeface="微软雅黑"/>
                <a:cs typeface="Times New Roman"/>
              </a:rPr>
              <a:t>是钩码质量为</a:t>
            </a:r>
            <a:r>
              <a:rPr lang="en-US" altLang="zh-CN" sz="2400" kern="100" dirty="0">
                <a:latin typeface="Times New Roman"/>
                <a:ea typeface="微软雅黑"/>
                <a:cs typeface="Courier New"/>
              </a:rPr>
              <a:t>0.03 kg</a:t>
            </a:r>
            <a:r>
              <a:rPr lang="zh-CN" altLang="zh-CN" sz="2400" kern="100" dirty="0">
                <a:latin typeface="Times New Roman"/>
                <a:ea typeface="微软雅黑"/>
                <a:cs typeface="Times New Roman"/>
              </a:rPr>
              <a:t>、砝码质量为</a:t>
            </a:r>
            <a:r>
              <a:rPr lang="en-US" altLang="zh-CN" sz="2400" kern="100" dirty="0">
                <a:latin typeface="Times New Roman"/>
                <a:ea typeface="微软雅黑"/>
                <a:cs typeface="Courier New"/>
              </a:rPr>
              <a:t>0.02 kg</a:t>
            </a:r>
            <a:r>
              <a:rPr lang="zh-CN" altLang="zh-CN" sz="2400" kern="100" dirty="0">
                <a:latin typeface="Times New Roman"/>
                <a:ea typeface="微软雅黑"/>
                <a:cs typeface="Times New Roman"/>
              </a:rPr>
              <a:t>时得到的一条纸带，在纸带上选择起始点</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及</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D</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E</a:t>
            </a:r>
            <a:r>
              <a:rPr lang="zh-CN" altLang="zh-CN" sz="2400" kern="100" dirty="0">
                <a:latin typeface="Times New Roman"/>
                <a:ea typeface="微软雅黑"/>
                <a:cs typeface="Times New Roman"/>
              </a:rPr>
              <a:t>计数点，可获得各计数点到</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的距离</a:t>
            </a:r>
            <a:r>
              <a:rPr lang="en-US" altLang="zh-CN" sz="2400" i="1" kern="100" dirty="0">
                <a:latin typeface="Times New Roman"/>
                <a:ea typeface="微软雅黑"/>
                <a:cs typeface="Courier New"/>
              </a:rPr>
              <a:t>x</a:t>
            </a:r>
            <a:r>
              <a:rPr lang="zh-CN" altLang="zh-CN" sz="2400" kern="100" dirty="0">
                <a:latin typeface="Times New Roman"/>
                <a:ea typeface="微软雅黑"/>
                <a:cs typeface="Times New Roman"/>
              </a:rPr>
              <a:t>及对应时刻小车的瞬时速度</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，请将</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点的测量结果填在表中的相应位置</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endParaRPr lang="en-US" altLang="zh-CN" sz="2400" kern="100" dirty="0" smtClean="0">
              <a:latin typeface="Times New Roman"/>
              <a:ea typeface="微软雅黑"/>
              <a:cs typeface="Courier New"/>
            </a:endParaRPr>
          </a:p>
          <a:p>
            <a:pPr algn="just">
              <a:lnSpc>
                <a:spcPct val="141000"/>
              </a:lnSpc>
              <a:spcAft>
                <a:spcPts val="0"/>
              </a:spcAft>
              <a:tabLst>
                <a:tab pos="2070735" algn="l"/>
              </a:tabLst>
            </a:pPr>
            <a:endParaRPr lang="en-US" altLang="zh-CN" sz="2400" kern="100" dirty="0" smtClean="0">
              <a:latin typeface="Times New Roman"/>
              <a:ea typeface="微软雅黑"/>
              <a:cs typeface="Courier New"/>
            </a:endParaRPr>
          </a:p>
          <a:p>
            <a:pPr algn="just">
              <a:lnSpc>
                <a:spcPct val="141000"/>
              </a:lnSpc>
              <a:spcAft>
                <a:spcPts val="0"/>
              </a:spcAft>
              <a:tabLst>
                <a:tab pos="2070735" algn="l"/>
              </a:tabLst>
            </a:pPr>
            <a:endParaRPr lang="en-US" altLang="zh-CN" sz="2400" kern="100" dirty="0" smtClean="0">
              <a:latin typeface="宋体"/>
              <a:cs typeface="Courier New"/>
            </a:endParaRPr>
          </a:p>
          <a:p>
            <a:pPr algn="just">
              <a:lnSpc>
                <a:spcPct val="141000"/>
              </a:lnSpc>
              <a:spcAft>
                <a:spcPts val="0"/>
              </a:spcAft>
              <a:tabLst>
                <a:tab pos="2070735" algn="l"/>
              </a:tabLst>
            </a:pPr>
            <a:endParaRPr lang="zh-CN" altLang="zh-CN" sz="2400" kern="100" dirty="0">
              <a:latin typeface="宋体"/>
              <a:cs typeface="Courier New"/>
            </a:endParaRPr>
          </a:p>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6</a:t>
            </a:r>
            <a:endParaRPr lang="zh-CN" altLang="zh-CN" sz="2400" kern="100" dirty="0">
              <a:effectLst/>
              <a:latin typeface="宋体"/>
              <a:cs typeface="Courier New"/>
            </a:endParaRPr>
          </a:p>
        </p:txBody>
      </p:sp>
      <p:pic>
        <p:nvPicPr>
          <p:cNvPr id="3" name="图片 2" descr="F:\2015赵瑊\同步\物理\人教必修2\word\A33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582" y="2427734"/>
            <a:ext cx="7919866" cy="1989926"/>
          </a:xfrm>
          <a:prstGeom prst="rect">
            <a:avLst/>
          </a:prstGeom>
          <a:noFill/>
          <a:ln>
            <a:noFill/>
          </a:ln>
        </p:spPr>
      </p:pic>
    </p:spTree>
    <p:extLst>
      <p:ext uri="{BB962C8B-B14F-4D97-AF65-F5344CB8AC3E}">
        <p14:creationId xmlns:p14="http://schemas.microsoft.com/office/powerpoint/2010/main" val="2915431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1205" y="32420"/>
            <a:ext cx="6543203" cy="692497"/>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纸带的测量结果</a:t>
            </a:r>
            <a:endParaRPr lang="zh-CN" altLang="zh-CN" sz="2600"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2152070044"/>
              </p:ext>
            </p:extLst>
          </p:nvPr>
        </p:nvGraphicFramePr>
        <p:xfrm>
          <a:off x="1816645" y="758919"/>
          <a:ext cx="5472609" cy="4160520"/>
        </p:xfrm>
        <a:graphic>
          <a:graphicData uri="http://schemas.openxmlformats.org/drawingml/2006/table">
            <a:tbl>
              <a:tblPr/>
              <a:tblGrid>
                <a:gridCol w="1842300"/>
                <a:gridCol w="1344626"/>
                <a:gridCol w="2285683"/>
              </a:tblGrid>
              <a:tr h="483482">
                <a:tc>
                  <a:txBody>
                    <a:bodyPr/>
                    <a:lstStyle/>
                    <a:p>
                      <a:pPr algn="ctr">
                        <a:lnSpc>
                          <a:spcPct val="150000"/>
                        </a:lnSpc>
                        <a:spcAft>
                          <a:spcPts val="0"/>
                        </a:spcAft>
                        <a:tabLst>
                          <a:tab pos="2070735" algn="l"/>
                        </a:tabLst>
                      </a:pPr>
                      <a:r>
                        <a:rPr lang="zh-CN" sz="2600" kern="100">
                          <a:effectLst/>
                          <a:latin typeface="Times New Roman"/>
                          <a:ea typeface="微软雅黑"/>
                          <a:cs typeface="Times New Roman"/>
                        </a:rPr>
                        <a:t>测量点</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x</a:t>
                      </a:r>
                      <a:r>
                        <a:rPr lang="en-US" sz="2600" kern="100">
                          <a:effectLst/>
                          <a:latin typeface="Times New Roman"/>
                          <a:ea typeface="微软雅黑"/>
                          <a:cs typeface="Courier New"/>
                        </a:rPr>
                        <a:t>/cm</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i="1" kern="100">
                          <a:effectLst/>
                          <a:latin typeface="Book Antiqua"/>
                          <a:ea typeface="微软雅黑"/>
                          <a:cs typeface="Times New Roman"/>
                        </a:rPr>
                        <a:t>v</a:t>
                      </a:r>
                      <a:r>
                        <a:rPr lang="en-US" sz="2600" kern="100">
                          <a:effectLst/>
                          <a:latin typeface="Times New Roman"/>
                          <a:ea typeface="微软雅黑"/>
                          <a:cs typeface="Courier New"/>
                        </a:rPr>
                        <a:t>/(m·s</a:t>
                      </a:r>
                      <a:r>
                        <a:rPr lang="zh-CN" sz="2600" kern="100" baseline="30000">
                          <a:effectLst/>
                          <a:latin typeface="Times New Roman"/>
                          <a:ea typeface="微软雅黑"/>
                          <a:cs typeface="Times New Roman"/>
                        </a:rPr>
                        <a:t>－</a:t>
                      </a:r>
                      <a:r>
                        <a:rPr lang="en-US" sz="2600" kern="100" baseline="30000">
                          <a:effectLst/>
                          <a:latin typeface="Times New Roman"/>
                          <a:ea typeface="微软雅黑"/>
                          <a:cs typeface="Courier New"/>
                        </a:rPr>
                        <a:t>1</a:t>
                      </a:r>
                      <a:r>
                        <a:rPr lang="en-US" sz="2600" kern="100">
                          <a:effectLst/>
                          <a:latin typeface="Times New Roman"/>
                          <a:ea typeface="微软雅黑"/>
                          <a:cs typeface="Courier New"/>
                        </a:rPr>
                        <a:t>)</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O</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0.00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0.35</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A</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1.51</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0.40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B</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3.20</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0.45</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C</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 </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 </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D</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7.15</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0.53</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82">
                <a:tc>
                  <a:txBody>
                    <a:bodyPr/>
                    <a:lstStyle/>
                    <a:p>
                      <a:pPr algn="ctr">
                        <a:lnSpc>
                          <a:spcPct val="150000"/>
                        </a:lnSpc>
                        <a:spcAft>
                          <a:spcPts val="0"/>
                        </a:spcAft>
                        <a:tabLst>
                          <a:tab pos="2070735" algn="l"/>
                        </a:tabLst>
                      </a:pPr>
                      <a:r>
                        <a:rPr lang="en-US" sz="2600" i="1" kern="100">
                          <a:effectLst/>
                          <a:latin typeface="Times New Roman"/>
                          <a:ea typeface="微软雅黑"/>
                          <a:cs typeface="Courier New"/>
                        </a:rPr>
                        <a:t>E</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a:effectLst/>
                          <a:latin typeface="Times New Roman"/>
                          <a:ea typeface="微软雅黑"/>
                          <a:cs typeface="Courier New"/>
                        </a:rPr>
                        <a:t>9.41</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070735" algn="l"/>
                        </a:tabLst>
                      </a:pPr>
                      <a:r>
                        <a:rPr lang="en-US" sz="2600" kern="100" dirty="0">
                          <a:effectLst/>
                          <a:latin typeface="Times New Roman"/>
                          <a:ea typeface="微软雅黑"/>
                          <a:cs typeface="Courier New"/>
                        </a:rPr>
                        <a:t>0.60</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674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596" y="4036812"/>
            <a:ext cx="8712968"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5.18(5.16</a:t>
            </a:r>
            <a:r>
              <a:rPr lang="zh-CN" altLang="zh-CN" sz="2800" kern="100" dirty="0">
                <a:solidFill>
                  <a:srgbClr val="E46C0A"/>
                </a:solidFill>
                <a:latin typeface="Times New Roman"/>
                <a:ea typeface="微软雅黑"/>
                <a:cs typeface="Times New Roman"/>
              </a:rPr>
              <a:t>～</a:t>
            </a:r>
            <a:r>
              <a:rPr lang="en-US" altLang="zh-CN" sz="2800" kern="100" dirty="0">
                <a:solidFill>
                  <a:srgbClr val="E46C0A"/>
                </a:solidFill>
                <a:latin typeface="Times New Roman"/>
                <a:ea typeface="微软雅黑"/>
                <a:cs typeface="Courier New"/>
              </a:rPr>
              <a:t>5.19</a:t>
            </a:r>
            <a:r>
              <a:rPr lang="zh-CN" altLang="zh-CN" sz="2800" kern="100" dirty="0">
                <a:solidFill>
                  <a:srgbClr val="E46C0A"/>
                </a:solidFill>
                <a:latin typeface="Times New Roman"/>
                <a:ea typeface="微软雅黑"/>
                <a:cs typeface="Times New Roman"/>
              </a:rPr>
              <a:t>均可</a:t>
            </a:r>
            <a:r>
              <a:rPr lang="en-US" altLang="zh-CN" sz="2800" kern="100" dirty="0">
                <a:solidFill>
                  <a:srgbClr val="E46C0A"/>
                </a:solidFill>
                <a:latin typeface="Times New Roman"/>
                <a:ea typeface="微软雅黑"/>
                <a:cs typeface="Courier New"/>
              </a:rPr>
              <a:t>)</a:t>
            </a:r>
            <a:r>
              <a:rPr lang="zh-CN" altLang="zh-CN" sz="2800" kern="100" dirty="0">
                <a:solidFill>
                  <a:srgbClr val="E46C0A"/>
                </a:solidFill>
                <a:latin typeface="Times New Roman"/>
                <a:ea typeface="微软雅黑"/>
                <a:cs typeface="Times New Roman"/>
              </a:rPr>
              <a:t>　</a:t>
            </a:r>
            <a:r>
              <a:rPr lang="en-US" altLang="zh-CN" sz="2800" kern="100" dirty="0">
                <a:solidFill>
                  <a:srgbClr val="E46C0A"/>
                </a:solidFill>
                <a:latin typeface="Times New Roman"/>
                <a:ea typeface="微软雅黑"/>
                <a:cs typeface="Courier New"/>
              </a:rPr>
              <a:t>0.49</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09160918"/>
              </p:ext>
            </p:extLst>
          </p:nvPr>
        </p:nvGraphicFramePr>
        <p:xfrm>
          <a:off x="171450" y="296069"/>
          <a:ext cx="8791575" cy="3771900"/>
        </p:xfrm>
        <a:graphic>
          <a:graphicData uri="http://schemas.openxmlformats.org/presentationml/2006/ole">
            <mc:AlternateContent xmlns:mc="http://schemas.openxmlformats.org/markup-compatibility/2006">
              <mc:Choice xmlns:v="urn:schemas-microsoft-com:vml" Requires="v">
                <p:oleObj spid="_x0000_s177445" name="文档" r:id="rId3" imgW="8802048" imgH="3770462" progId="Word.Document.12">
                  <p:embed/>
                </p:oleObj>
              </mc:Choice>
              <mc:Fallback>
                <p:oleObj name="文档" r:id="rId3" imgW="8802048" imgH="3770462" progId="Word.Document.12">
                  <p:embed/>
                  <p:pic>
                    <p:nvPicPr>
                      <p:cNvPr id="0" name=""/>
                      <p:cNvPicPr>
                        <a:picLocks noChangeAspect="1" noChangeArrowheads="1"/>
                      </p:cNvPicPr>
                      <p:nvPr/>
                    </p:nvPicPr>
                    <p:blipFill>
                      <a:blip r:embed="rId4"/>
                      <a:srcRect/>
                      <a:stretch>
                        <a:fillRect/>
                      </a:stretch>
                    </p:blipFill>
                    <p:spPr bwMode="auto">
                      <a:xfrm>
                        <a:off x="171450" y="296069"/>
                        <a:ext cx="87915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45303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029" y="224061"/>
            <a:ext cx="8889315" cy="461664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spc="-90" dirty="0">
                <a:latin typeface="Times New Roman"/>
                <a:ea typeface="微软雅黑"/>
                <a:cs typeface="Times New Roman"/>
              </a:rPr>
              <a:t>本实验，若用钩码的重力表示小车受到的合外力，为了减小这种做</a:t>
            </a:r>
            <a:r>
              <a:rPr lang="zh-CN" altLang="zh-CN" sz="2800" kern="100" dirty="0">
                <a:latin typeface="Times New Roman"/>
                <a:ea typeface="微软雅黑"/>
                <a:cs typeface="Times New Roman"/>
              </a:rPr>
              <a:t>法带来的实验误差，应采取的两项措施是：</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en-US" altLang="zh-CN" sz="2800" kern="100" dirty="0" smtClean="0">
                <a:latin typeface="Times New Roman"/>
                <a:ea typeface="微软雅黑"/>
                <a:cs typeface="Courier New"/>
              </a:rPr>
              <a:t>_________________</a:t>
            </a:r>
            <a:r>
              <a:rPr lang="zh-CN" altLang="zh-CN" sz="2800" kern="100" dirty="0" smtClean="0">
                <a:latin typeface="Times New Roman"/>
                <a:ea typeface="微软雅黑"/>
                <a:cs typeface="Times New Roman"/>
              </a:rPr>
              <a:t>；</a:t>
            </a:r>
            <a:endParaRPr lang="zh-CN" altLang="zh-CN" sz="280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宋体"/>
                <a:ea typeface="微软雅黑"/>
                <a:cs typeface="Times New Roman"/>
              </a:rPr>
              <a:t>②</a:t>
            </a:r>
            <a:r>
              <a:rPr lang="en-US" altLang="zh-CN" sz="2800" kern="100" dirty="0" smtClean="0">
                <a:latin typeface="Times New Roman"/>
                <a:ea typeface="微软雅黑"/>
                <a:cs typeface="Courier New"/>
              </a:rPr>
              <a:t>________________________________________.</a:t>
            </a:r>
            <a:endParaRPr lang="zh-CN" altLang="zh-CN" sz="2800" kern="100" dirty="0" smtClean="0">
              <a:latin typeface="宋体"/>
              <a:cs typeface="Courier New"/>
            </a:endParaRPr>
          </a:p>
          <a:p>
            <a:pPr algn="just">
              <a:lnSpc>
                <a:spcPct val="150000"/>
              </a:lnSpc>
              <a:spcAft>
                <a:spcPts val="0"/>
              </a:spcAft>
              <a:tabLst>
                <a:tab pos="2070735" algn="l"/>
              </a:tabLst>
            </a:pPr>
            <a:r>
              <a:rPr lang="zh-CN" altLang="zh-CN" sz="2800" b="1" kern="100" dirty="0" smtClean="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平衡摩擦力后，绳上的拉力就等于小车受到的合外力</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当钩码的重力远小于小车及砝码的重力和时，绳上的拉力就近似等于钩码的重力</a:t>
            </a:r>
            <a:r>
              <a:rPr lang="en-US" altLang="zh-CN" sz="2800" kern="100" dirty="0" smtClean="0">
                <a:latin typeface="Times New Roman"/>
                <a:ea typeface="微软雅黑"/>
                <a:cs typeface="Courier New"/>
              </a:rPr>
              <a:t>.</a:t>
            </a:r>
            <a:endParaRPr lang="zh-CN" altLang="zh-CN" sz="2800" kern="100" dirty="0">
              <a:latin typeface="宋体"/>
              <a:cs typeface="Courier New"/>
            </a:endParaRPr>
          </a:p>
        </p:txBody>
      </p:sp>
      <p:sp>
        <p:nvSpPr>
          <p:cNvPr id="3" name="矩形 2"/>
          <p:cNvSpPr/>
          <p:nvPr/>
        </p:nvSpPr>
        <p:spPr>
          <a:xfrm>
            <a:off x="561389" y="1606957"/>
            <a:ext cx="1980029"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平衡摩擦力</a:t>
            </a:r>
            <a:endParaRPr lang="zh-CN" altLang="en-US" dirty="0">
              <a:solidFill>
                <a:srgbClr val="0070C0"/>
              </a:solidFill>
            </a:endParaRPr>
          </a:p>
        </p:txBody>
      </p:sp>
      <p:sp>
        <p:nvSpPr>
          <p:cNvPr id="4" name="矩形 3"/>
          <p:cNvSpPr/>
          <p:nvPr/>
        </p:nvSpPr>
        <p:spPr>
          <a:xfrm>
            <a:off x="558602" y="2245618"/>
            <a:ext cx="6757368" cy="523220"/>
          </a:xfrm>
          <a:prstGeom prst="rect">
            <a:avLst/>
          </a:prstGeom>
        </p:spPr>
        <p:txBody>
          <a:bodyPr wrap="square">
            <a:spAutoFit/>
          </a:bodyPr>
          <a:lstStyle/>
          <a:p>
            <a:r>
              <a:rPr lang="zh-CN" altLang="zh-CN" sz="2800" kern="100" dirty="0">
                <a:solidFill>
                  <a:srgbClr val="0070C0"/>
                </a:solidFill>
                <a:latin typeface="Times New Roman"/>
                <a:ea typeface="微软雅黑"/>
                <a:cs typeface="Times New Roman"/>
              </a:rPr>
              <a:t>钩码的重力远小于小车及砝码的重力和</a:t>
            </a:r>
            <a:endParaRPr lang="zh-CN" altLang="en-US" dirty="0">
              <a:solidFill>
                <a:srgbClr val="0070C0"/>
              </a:solidFill>
            </a:endParaRPr>
          </a:p>
        </p:txBody>
      </p:sp>
      <p:pic>
        <p:nvPicPr>
          <p:cNvPr id="7" name="Picture 2">
            <a:hlinkClick r:id="rId2" action="ppaction://hlinksldjump"/>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62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0938" y="1208578"/>
            <a:ext cx="8866508" cy="3826047"/>
          </a:xfrm>
          <a:prstGeom prst="rect">
            <a:avLst/>
          </a:prstGeom>
        </p:spPr>
        <p:txBody>
          <a:bodyPr wrap="square">
            <a:spAutoFit/>
          </a:bodyPr>
          <a:lstStyle/>
          <a:p>
            <a:pPr algn="just">
              <a:lnSpc>
                <a:spcPct val="141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借助变力做功探究功与速度变化的关系</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某学习小组做</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探究功与速度变化的关系</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的实验如图</a:t>
            </a:r>
            <a:r>
              <a:rPr lang="en-US" altLang="zh-CN" sz="2500" kern="100" dirty="0">
                <a:latin typeface="Times New Roman"/>
                <a:ea typeface="微软雅黑"/>
                <a:cs typeface="Courier New"/>
              </a:rPr>
              <a:t>7</a:t>
            </a:r>
            <a:r>
              <a:rPr lang="zh-CN" altLang="zh-CN" sz="2500" kern="100" dirty="0">
                <a:latin typeface="Times New Roman"/>
                <a:ea typeface="微软雅黑"/>
                <a:cs typeface="Times New Roman"/>
              </a:rPr>
              <a:t>所示，图中小车是在一条橡皮筋作用下弹出的，沿木板滑行，这时，橡皮筋对小车做的功记为</a:t>
            </a:r>
            <a:r>
              <a:rPr lang="en-US" altLang="zh-CN" sz="2500" i="1" kern="100" dirty="0">
                <a:latin typeface="Times New Roman"/>
                <a:ea typeface="微软雅黑"/>
                <a:cs typeface="Courier New"/>
              </a:rPr>
              <a:t>W</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当用</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条、</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条</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完全相同的橡皮筋并在一起进行第</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次、第</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次</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实验时</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每次实验中橡皮筋伸长的长度都保持一致</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，每次实验中小车获得的速度根据打点计时器所打在纸带上的点进行计算</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8" name="TextBox 1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329182" y="3265696"/>
            <a:ext cx="8453190" cy="1754326"/>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除了图中已有的实验器材外，还需要导线、开关、刻度尺和</a:t>
            </a:r>
            <a:r>
              <a:rPr lang="en-US" altLang="zh-CN" sz="2400" kern="100" dirty="0" smtClean="0">
                <a:latin typeface="Times New Roman"/>
                <a:ea typeface="微软雅黑"/>
                <a:cs typeface="Courier New"/>
              </a:rPr>
              <a:t>______(</a:t>
            </a:r>
            <a:r>
              <a:rPr lang="zh-CN" altLang="zh-CN" sz="2400" kern="100" dirty="0">
                <a:latin typeface="Times New Roman"/>
                <a:ea typeface="微软雅黑"/>
                <a:cs typeface="Times New Roman"/>
              </a:rPr>
              <a:t>选填</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交流</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或</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直流</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电源</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打点计时器使用的是交流电源</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sp>
        <p:nvSpPr>
          <p:cNvPr id="11" name="矩形 10"/>
          <p:cNvSpPr/>
          <p:nvPr/>
        </p:nvSpPr>
        <p:spPr>
          <a:xfrm>
            <a:off x="751383" y="3908753"/>
            <a:ext cx="800219" cy="461665"/>
          </a:xfrm>
          <a:prstGeom prst="rect">
            <a:avLst/>
          </a:prstGeom>
        </p:spPr>
        <p:txBody>
          <a:bodyPr wrap="none">
            <a:spAutoFit/>
          </a:bodyPr>
          <a:lstStyle/>
          <a:p>
            <a:r>
              <a:rPr lang="zh-CN" altLang="zh-CN" sz="2400" kern="100" dirty="0">
                <a:solidFill>
                  <a:srgbClr val="E46C0A"/>
                </a:solidFill>
                <a:latin typeface="Times New Roman"/>
                <a:ea typeface="微软雅黑"/>
                <a:cs typeface="Times New Roman"/>
              </a:rPr>
              <a:t>交流</a:t>
            </a:r>
            <a:endParaRPr lang="zh-CN" altLang="en-US" sz="2400" dirty="0"/>
          </a:p>
        </p:txBody>
      </p:sp>
      <p:pic>
        <p:nvPicPr>
          <p:cNvPr id="13" name="图片 12" descr="F:\2015赵瑊\同步\物理\人教必修2\word\A333.TIF"/>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736" y="267494"/>
            <a:ext cx="4536504" cy="2520280"/>
          </a:xfrm>
          <a:prstGeom prst="rect">
            <a:avLst/>
          </a:prstGeom>
          <a:noFill/>
          <a:ln>
            <a:noFill/>
          </a:ln>
        </p:spPr>
      </p:pic>
      <p:sp>
        <p:nvSpPr>
          <p:cNvPr id="14" name="矩形 13"/>
          <p:cNvSpPr/>
          <p:nvPr/>
        </p:nvSpPr>
        <p:spPr>
          <a:xfrm>
            <a:off x="3923928" y="2743324"/>
            <a:ext cx="1064941" cy="577081"/>
          </a:xfrm>
          <a:prstGeom prst="rect">
            <a:avLst/>
          </a:prstGeom>
        </p:spPr>
        <p:txBody>
          <a:bodyPr wrap="square">
            <a:spAutoFit/>
          </a:bodyPr>
          <a:lstStyle/>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7</a:t>
            </a:r>
            <a:endParaRPr lang="zh-CN" altLang="zh-CN" sz="2400" kern="100" dirty="0">
              <a:effectLst/>
              <a:latin typeface="宋体"/>
              <a:cs typeface="Courier New"/>
            </a:endParaRPr>
          </a:p>
        </p:txBody>
      </p:sp>
    </p:spTree>
    <p:extLst>
      <p:ext uri="{BB962C8B-B14F-4D97-AF65-F5344CB8AC3E}">
        <p14:creationId xmlns:p14="http://schemas.microsoft.com/office/powerpoint/2010/main" val="1654840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788920"/>
            <a:ext cx="8779322" cy="4254819"/>
          </a:xfrm>
          <a:prstGeom prst="rect">
            <a:avLst/>
          </a:prstGeom>
        </p:spPr>
        <p:txBody>
          <a:bodyPr wrap="square">
            <a:spAutoFit/>
          </a:bodyPr>
          <a:lstStyle/>
          <a:p>
            <a:pPr algn="just">
              <a:lnSpc>
                <a:spcPct val="143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实验中，小车会受到摩擦阻力的作用，可以使木板适当倾斜来平衡摩擦阻力，则下面操作正确的是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放开小车，能够自由下滑即可</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放开小车，能够匀速下滑即可</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放开拖着纸带的小车，能够自由下滑即可</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放开拖着纸带的小车，能够匀速下滑即可</a:t>
            </a:r>
            <a:endParaRPr lang="zh-CN" altLang="zh-CN" sz="2400" kern="100" dirty="0">
              <a:latin typeface="宋体"/>
              <a:cs typeface="Courier New"/>
            </a:endParaRPr>
          </a:p>
          <a:p>
            <a:pPr algn="just">
              <a:lnSpc>
                <a:spcPct val="143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平衡摩擦力时，应将纸带穿过打点计时器，放开拖着纸带的小车，小车能够匀速下滑即可，故</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正确</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5345038" y="1457722"/>
            <a:ext cx="407484" cy="461665"/>
          </a:xfrm>
          <a:prstGeom prst="rect">
            <a:avLst/>
          </a:prstGeom>
        </p:spPr>
        <p:txBody>
          <a:bodyPr wrap="none">
            <a:spAutoFit/>
          </a:bodyPr>
          <a:lstStyle/>
          <a:p>
            <a:r>
              <a:rPr lang="en-US" altLang="zh-CN" sz="2400" kern="100" dirty="0">
                <a:solidFill>
                  <a:srgbClr val="E46C0A"/>
                </a:solidFill>
                <a:latin typeface="Times New Roman"/>
                <a:ea typeface="微软雅黑"/>
                <a:cs typeface="Courier New"/>
              </a:rPr>
              <a:t>D</a:t>
            </a:r>
            <a:endParaRPr lang="zh-CN" altLang="en-US" sz="2400" dirty="0"/>
          </a:p>
        </p:txBody>
      </p:sp>
    </p:spTree>
    <p:extLst>
      <p:ext uri="{BB962C8B-B14F-4D97-AF65-F5344CB8AC3E}">
        <p14:creationId xmlns:p14="http://schemas.microsoft.com/office/powerpoint/2010/main" val="226412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blinds(horizontal)">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788920"/>
            <a:ext cx="8779322" cy="4254819"/>
          </a:xfrm>
          <a:prstGeom prst="rect">
            <a:avLst/>
          </a:prstGeom>
        </p:spPr>
        <p:txBody>
          <a:bodyPr wrap="square">
            <a:spAutoFit/>
          </a:bodyPr>
          <a:lstStyle/>
          <a:p>
            <a:pPr algn="just">
              <a:lnSpc>
                <a:spcPct val="143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若木板水平放置，小车在两条橡皮筋作用下运动，当小车速度最大时，关于橡皮筋所处的状态与小车所在的位置，下列说法正确的是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橡皮筋处于原长</a:t>
            </a:r>
            <a:r>
              <a:rPr lang="zh-CN" altLang="zh-CN" sz="2400" kern="100" dirty="0" smtClean="0">
                <a:latin typeface="Times New Roman"/>
                <a:ea typeface="微软雅黑"/>
                <a:cs typeface="Times New Roman"/>
              </a:rPr>
              <a:t>状态</a:t>
            </a:r>
            <a:r>
              <a:rPr lang="en-US" altLang="zh-CN" sz="2400" kern="100" dirty="0" smtClean="0">
                <a:latin typeface="Times New Roman"/>
                <a:ea typeface="微软雅黑"/>
                <a:cs typeface="Times New Roman"/>
              </a:rPr>
              <a:t>               </a:t>
            </a:r>
            <a:r>
              <a:rPr lang="en-US" altLang="zh-CN" sz="2400" kern="100" dirty="0" smtClean="0">
                <a:latin typeface="Times New Roman"/>
                <a:ea typeface="微软雅黑"/>
                <a:cs typeface="Courier New"/>
              </a:rPr>
              <a:t>B</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橡皮筋仍处于伸长状态</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小车在两个铁钉的连线</a:t>
            </a:r>
            <a:r>
              <a:rPr lang="zh-CN" altLang="zh-CN" sz="2400" kern="100" dirty="0" smtClean="0">
                <a:latin typeface="Times New Roman"/>
                <a:ea typeface="微软雅黑"/>
                <a:cs typeface="Times New Roman"/>
              </a:rPr>
              <a:t>处</a:t>
            </a:r>
            <a:r>
              <a:rPr lang="en-US" altLang="zh-CN" sz="2400" kern="100" dirty="0" smtClean="0">
                <a:latin typeface="Times New Roman"/>
                <a:ea typeface="微软雅黑"/>
                <a:cs typeface="Times New Roman"/>
              </a:rPr>
              <a:t>       </a:t>
            </a:r>
            <a:r>
              <a:rPr lang="en-US" altLang="zh-CN" sz="2400" kern="100" dirty="0" smtClean="0">
                <a:latin typeface="Times New Roman"/>
                <a:ea typeface="微软雅黑"/>
                <a:cs typeface="Courier New"/>
              </a:rPr>
              <a:t>D</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小车已过两个铁钉的连线</a:t>
            </a:r>
            <a:endParaRPr lang="zh-CN" altLang="zh-CN" sz="2400" kern="100" dirty="0">
              <a:latin typeface="宋体"/>
              <a:cs typeface="Courier New"/>
            </a:endParaRPr>
          </a:p>
          <a:p>
            <a:pPr algn="just">
              <a:lnSpc>
                <a:spcPct val="143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放开小车后，小车做加速运动，当橡皮筋的拉力大小等于摩擦力大小时，小车的速度最大，此时橡皮筋仍处于伸长状态，</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正确</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388696" y="1980877"/>
            <a:ext cx="389850" cy="461665"/>
          </a:xfrm>
          <a:prstGeom prst="rect">
            <a:avLst/>
          </a:prstGeom>
        </p:spPr>
        <p:txBody>
          <a:bodyPr wrap="none">
            <a:spAutoFit/>
          </a:bodyPr>
          <a:lstStyle/>
          <a:p>
            <a:r>
              <a:rPr lang="en-US" altLang="zh-CN" sz="2400" kern="100" dirty="0" smtClean="0">
                <a:solidFill>
                  <a:srgbClr val="E46C0A"/>
                </a:solidFill>
                <a:latin typeface="Times New Roman"/>
                <a:ea typeface="微软雅黑"/>
                <a:cs typeface="Courier New"/>
              </a:rPr>
              <a:t>B</a:t>
            </a:r>
            <a:endParaRPr lang="zh-CN" altLang="en-US" sz="2400" dirty="0"/>
          </a:p>
        </p:txBody>
      </p:sp>
    </p:spTree>
    <p:extLst>
      <p:ext uri="{BB962C8B-B14F-4D97-AF65-F5344CB8AC3E}">
        <p14:creationId xmlns:p14="http://schemas.microsoft.com/office/powerpoint/2010/main" val="128475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linds(horizontal)">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779395"/>
            <a:ext cx="8779322" cy="4362733"/>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在正确操作情况下，打在纸带上的点并不都是均匀的，为了测量小车获得的速度，应选用纸带的</a:t>
            </a:r>
            <a:r>
              <a:rPr lang="en-US" altLang="zh-CN" sz="2500" kern="100" dirty="0" smtClean="0">
                <a:latin typeface="Times New Roman"/>
                <a:ea typeface="微软雅黑"/>
                <a:cs typeface="Courier New"/>
              </a:rPr>
              <a:t>_____</a:t>
            </a:r>
            <a:r>
              <a:rPr lang="zh-CN" altLang="zh-CN" sz="2500" kern="100" dirty="0" smtClean="0">
                <a:latin typeface="Times New Roman"/>
                <a:ea typeface="微软雅黑"/>
                <a:cs typeface="Times New Roman"/>
              </a:rPr>
              <a:t>部分</a:t>
            </a:r>
            <a:r>
              <a:rPr lang="zh-CN" altLang="zh-CN" sz="2500" kern="100" dirty="0">
                <a:latin typeface="Times New Roman"/>
                <a:ea typeface="微软雅黑"/>
                <a:cs typeface="Times New Roman"/>
              </a:rPr>
              <a:t>进行测量</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根据如图</a:t>
            </a:r>
            <a:r>
              <a:rPr lang="en-US" altLang="zh-CN" sz="2500" kern="100" dirty="0">
                <a:latin typeface="Times New Roman"/>
                <a:ea typeface="微软雅黑"/>
                <a:cs typeface="Courier New"/>
              </a:rPr>
              <a:t>8</a:t>
            </a:r>
            <a:r>
              <a:rPr lang="zh-CN" altLang="zh-CN" sz="2500" kern="100" dirty="0">
                <a:latin typeface="Times New Roman"/>
                <a:ea typeface="微软雅黑"/>
                <a:cs typeface="Times New Roman"/>
              </a:rPr>
              <a:t>所示的纸带回答</a:t>
            </a:r>
            <a:r>
              <a:rPr lang="en-US" altLang="zh-CN" sz="2500" kern="100" dirty="0">
                <a:latin typeface="Times New Roman"/>
                <a:ea typeface="微软雅黑"/>
                <a:cs typeface="Courier New"/>
              </a:rPr>
              <a:t>).</a:t>
            </a:r>
            <a:endParaRPr lang="zh-CN" altLang="zh-CN" sz="2500" kern="100" dirty="0">
              <a:latin typeface="宋体"/>
              <a:cs typeface="Courier New"/>
            </a:endParaRPr>
          </a:p>
          <a:p>
            <a:pPr algn="ctr">
              <a:lnSpc>
                <a:spcPct val="210000"/>
              </a:lnSpc>
              <a:spcAft>
                <a:spcPts val="0"/>
              </a:spcAft>
              <a:tabLst>
                <a:tab pos="2070735" algn="l"/>
              </a:tabLst>
            </a:pPr>
            <a:endParaRPr lang="en-US" altLang="zh-CN" sz="2500" kern="100" dirty="0">
              <a:latin typeface="Times New Roman"/>
              <a:ea typeface="微软雅黑"/>
              <a:cs typeface="Times New Roman"/>
            </a:endParaRPr>
          </a:p>
          <a:p>
            <a:pPr algn="ctr">
              <a:lnSpc>
                <a:spcPct val="150000"/>
              </a:lnSpc>
              <a:spcAft>
                <a:spcPts val="0"/>
              </a:spcAft>
              <a:tabLst>
                <a:tab pos="2070735" algn="l"/>
              </a:tabLst>
            </a:pPr>
            <a:r>
              <a:rPr lang="zh-CN" altLang="zh-CN" sz="2500" kern="100" dirty="0" smtClean="0">
                <a:latin typeface="Times New Roman"/>
                <a:ea typeface="微软雅黑"/>
                <a:cs typeface="Times New Roman"/>
              </a:rPr>
              <a:t>图</a:t>
            </a:r>
            <a:r>
              <a:rPr lang="en-US" altLang="zh-CN" sz="2500" kern="100" dirty="0">
                <a:latin typeface="Times New Roman"/>
                <a:ea typeface="微软雅黑"/>
                <a:cs typeface="Courier New"/>
              </a:rPr>
              <a:t>8</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从纸带上看，纸带的</a:t>
            </a:r>
            <a:r>
              <a:rPr lang="en-US" altLang="zh-CN" sz="2500" i="1" kern="100" dirty="0" err="1">
                <a:latin typeface="Times New Roman"/>
                <a:ea typeface="微软雅黑"/>
                <a:cs typeface="Courier New"/>
              </a:rPr>
              <a:t>GJ</a:t>
            </a:r>
            <a:r>
              <a:rPr lang="zh-CN" altLang="zh-CN" sz="2500" kern="100" dirty="0">
                <a:latin typeface="Times New Roman"/>
                <a:ea typeface="微软雅黑"/>
                <a:cs typeface="Times New Roman"/>
              </a:rPr>
              <a:t>段打点比较均匀，所以应选用纸带的</a:t>
            </a:r>
            <a:r>
              <a:rPr lang="en-US" altLang="zh-CN" sz="2500" i="1" kern="100" dirty="0" err="1">
                <a:latin typeface="Times New Roman"/>
                <a:ea typeface="微软雅黑"/>
                <a:cs typeface="Courier New"/>
              </a:rPr>
              <a:t>GJ</a:t>
            </a:r>
            <a:r>
              <a:rPr lang="zh-CN" altLang="zh-CN" sz="2500" kern="100" dirty="0">
                <a:latin typeface="Times New Roman"/>
                <a:ea typeface="微软雅黑"/>
                <a:cs typeface="Times New Roman"/>
              </a:rPr>
              <a:t>段进行测量</a:t>
            </a:r>
            <a:r>
              <a:rPr lang="en-US" altLang="zh-CN" sz="2500" kern="100" dirty="0" smtClean="0">
                <a:latin typeface="Times New Roman"/>
                <a:ea typeface="微软雅黑"/>
                <a:cs typeface="Courier New"/>
              </a:rPr>
              <a:t>.</a:t>
            </a:r>
            <a:endParaRPr lang="zh-CN" altLang="zh-CN" sz="2500" kern="100" dirty="0">
              <a:latin typeface="宋体"/>
              <a:cs typeface="Courier New"/>
            </a:endParaRPr>
          </a:p>
        </p:txBody>
      </p:sp>
      <p:sp>
        <p:nvSpPr>
          <p:cNvPr id="3" name="矩形 2"/>
          <p:cNvSpPr/>
          <p:nvPr/>
        </p:nvSpPr>
        <p:spPr>
          <a:xfrm>
            <a:off x="5789651" y="1465674"/>
            <a:ext cx="558166" cy="477054"/>
          </a:xfrm>
          <a:prstGeom prst="rect">
            <a:avLst/>
          </a:prstGeom>
        </p:spPr>
        <p:txBody>
          <a:bodyPr wrap="none">
            <a:spAutoFit/>
          </a:bodyPr>
          <a:lstStyle/>
          <a:p>
            <a:r>
              <a:rPr lang="en-US" altLang="zh-CN" sz="2500" i="1" kern="100" dirty="0" err="1">
                <a:solidFill>
                  <a:srgbClr val="E46C0A"/>
                </a:solidFill>
                <a:latin typeface="Times New Roman"/>
                <a:ea typeface="微软雅黑"/>
                <a:cs typeface="Courier New"/>
              </a:rPr>
              <a:t>GJ</a:t>
            </a:r>
            <a:endParaRPr lang="zh-CN" altLang="en-US" sz="2500" dirty="0"/>
          </a:p>
        </p:txBody>
      </p:sp>
      <p:pic>
        <p:nvPicPr>
          <p:cNvPr id="9" name="图片 8" descr="F:\2015赵瑊\同步\物理\人教必修2\word\A339.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6754" y="2601137"/>
            <a:ext cx="5400600" cy="777559"/>
          </a:xfrm>
          <a:prstGeom prst="rect">
            <a:avLst/>
          </a:prstGeom>
          <a:noFill/>
          <a:ln>
            <a:noFill/>
          </a:ln>
        </p:spPr>
      </p:pic>
      <p:sp>
        <p:nvSpPr>
          <p:cNvPr id="10" name="TextBox 9">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922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linds(horizontal)">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2" y="790600"/>
            <a:ext cx="8856000" cy="421846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借助恒力做功探究功与速度变化的关系</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为了探究</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合力做功与速度变化的关系</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某学习小组在实验室组装了如图</a:t>
            </a:r>
            <a:r>
              <a:rPr lang="en-US" altLang="zh-CN" sz="2600" kern="100" dirty="0">
                <a:latin typeface="Times New Roman"/>
                <a:ea typeface="微软雅黑"/>
                <a:cs typeface="Courier New"/>
              </a:rPr>
              <a:t>9</a:t>
            </a:r>
            <a:r>
              <a:rPr lang="zh-CN" altLang="zh-CN" sz="2600" kern="100" dirty="0">
                <a:latin typeface="Times New Roman"/>
                <a:ea typeface="微软雅黑"/>
                <a:cs typeface="Times New Roman"/>
              </a:rPr>
              <a:t>所示的装置，备有下列器材：打点计时器所用的学生电源、导线、复写纸、天平、细沙</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他们称量滑块的质量为</a:t>
            </a:r>
            <a:r>
              <a:rPr lang="en-US" altLang="zh-CN" sz="2600" i="1" kern="100" dirty="0">
                <a:latin typeface="Times New Roman"/>
                <a:ea typeface="微软雅黑"/>
                <a:cs typeface="Courier New"/>
              </a:rPr>
              <a:t>M</a:t>
            </a:r>
            <a:r>
              <a:rPr lang="zh-CN" altLang="zh-CN" sz="2600" kern="100" dirty="0">
                <a:latin typeface="Times New Roman"/>
                <a:ea typeface="微软雅黑"/>
                <a:cs typeface="Times New Roman"/>
              </a:rPr>
              <a:t>、沙和小桶的总质量为</a:t>
            </a:r>
            <a:r>
              <a:rPr lang="en-US" altLang="zh-CN" sz="2600" i="1" kern="100" dirty="0">
                <a:latin typeface="Times New Roman"/>
                <a:ea typeface="微软雅黑"/>
                <a:cs typeface="Courier New"/>
              </a:rPr>
              <a:t>m</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当滑块连接上纸带，让细线跨过滑轮并悬挂空的小桶时，滑块处于静止状态</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要完成该实验，请回答下列问题：</a:t>
            </a:r>
            <a:endParaRPr lang="zh-CN" altLang="zh-CN" sz="2600" kern="100" dirty="0">
              <a:effectLst/>
              <a:latin typeface="宋体"/>
              <a:cs typeface="Courier New"/>
            </a:endParaRPr>
          </a:p>
        </p:txBody>
      </p:sp>
      <p:sp>
        <p:nvSpPr>
          <p:cNvPr id="8" name="TextBox 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2" y="2162944"/>
            <a:ext cx="8856000" cy="2950808"/>
          </a:xfrm>
          <a:prstGeom prst="rect">
            <a:avLst/>
          </a:prstGeom>
        </p:spPr>
        <p:txBody>
          <a:bodyPr wrap="square">
            <a:spAutoFit/>
          </a:bodyPr>
          <a:lstStyle/>
          <a:p>
            <a:pPr algn="ctr">
              <a:lnSpc>
                <a:spcPct val="129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9</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smtClean="0">
                <a:latin typeface="Times New Roman"/>
                <a:ea typeface="微软雅黑"/>
                <a:cs typeface="Courier New"/>
              </a:rPr>
              <a:t>(1)</a:t>
            </a:r>
            <a:r>
              <a:rPr lang="zh-CN" altLang="zh-CN" sz="2400" kern="100" dirty="0" smtClean="0">
                <a:latin typeface="Times New Roman"/>
                <a:ea typeface="微软雅黑"/>
                <a:cs typeface="Times New Roman"/>
              </a:rPr>
              <a:t>要完成本实验，还缺少的实验器材是</a:t>
            </a:r>
            <a:r>
              <a:rPr lang="en-US" altLang="zh-CN" sz="2400" kern="100" dirty="0" smtClean="0">
                <a:latin typeface="Times New Roman"/>
                <a:ea typeface="微软雅黑"/>
                <a:cs typeface="Courier New"/>
              </a:rPr>
              <a:t>_____________.</a:t>
            </a:r>
            <a:endParaRPr lang="zh-CN" altLang="zh-CN" sz="2400" kern="100" dirty="0" smtClean="0">
              <a:latin typeface="宋体"/>
              <a:cs typeface="Courier New"/>
            </a:endParaRPr>
          </a:p>
          <a:p>
            <a:pPr algn="just">
              <a:lnSpc>
                <a:spcPct val="129000"/>
              </a:lnSpc>
              <a:spcAft>
                <a:spcPts val="0"/>
              </a:spcAft>
              <a:tabLst>
                <a:tab pos="2070735" algn="l"/>
              </a:tabLst>
            </a:pPr>
            <a:r>
              <a:rPr lang="en-US" altLang="zh-CN" sz="2400" kern="100" dirty="0" smtClean="0">
                <a:latin typeface="Times New Roman"/>
                <a:ea typeface="微软雅黑"/>
                <a:cs typeface="Courier New"/>
              </a:rPr>
              <a:t>(</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实验时为保证滑块受到的合力与沙、小桶的总重力大小基本相等，沙和小桶的总质量应满足的实验条件是</a:t>
            </a:r>
            <a:r>
              <a:rPr lang="en-US" altLang="zh-CN" sz="2400" kern="100" dirty="0" smtClean="0">
                <a:latin typeface="Times New Roman"/>
                <a:ea typeface="微软雅黑"/>
                <a:cs typeface="Courier New"/>
              </a:rPr>
              <a:t>__________________</a:t>
            </a:r>
          </a:p>
          <a:p>
            <a:pPr algn="just">
              <a:lnSpc>
                <a:spcPct val="129000"/>
              </a:lnSpc>
              <a:spcAft>
                <a:spcPts val="0"/>
              </a:spcAft>
              <a:tabLst>
                <a:tab pos="2070735" algn="l"/>
              </a:tabLst>
            </a:pPr>
            <a:r>
              <a:rPr lang="en-US" altLang="zh-CN" sz="2400" kern="100" dirty="0" smtClean="0">
                <a:latin typeface="Times New Roman"/>
                <a:ea typeface="微软雅黑"/>
                <a:cs typeface="Courier New"/>
              </a:rPr>
              <a:t>___________</a:t>
            </a:r>
            <a:r>
              <a:rPr lang="en-US" altLang="zh-CN" sz="2400" kern="100" dirty="0">
                <a:latin typeface="Times New Roman"/>
                <a:ea typeface="微软雅黑"/>
                <a:cs typeface="Courier New"/>
              </a:rPr>
              <a:t>_</a:t>
            </a:r>
            <a:r>
              <a:rPr lang="en-US" altLang="zh-CN" sz="2400" kern="100" dirty="0" smtClean="0">
                <a:latin typeface="Times New Roman"/>
                <a:ea typeface="微软雅黑"/>
                <a:cs typeface="Courier New"/>
              </a:rPr>
              <a:t>_____</a:t>
            </a:r>
            <a:r>
              <a:rPr lang="zh-CN" altLang="zh-CN" sz="2400" kern="100" dirty="0" smtClean="0">
                <a:latin typeface="Times New Roman"/>
                <a:ea typeface="微软雅黑"/>
                <a:cs typeface="Times New Roman"/>
              </a:rPr>
              <a:t>，实验</a:t>
            </a:r>
            <a:r>
              <a:rPr lang="zh-CN" altLang="zh-CN" sz="2400" kern="100" dirty="0">
                <a:latin typeface="Times New Roman"/>
                <a:ea typeface="微软雅黑"/>
                <a:cs typeface="Times New Roman"/>
              </a:rPr>
              <a:t>时为保证细线拉力等于滑块所受的合外力，首先要做的步骤是</a:t>
            </a:r>
            <a:r>
              <a:rPr lang="en-US" altLang="zh-CN" sz="2400" kern="100" dirty="0" smtClean="0">
                <a:latin typeface="Times New Roman"/>
                <a:ea typeface="微软雅黑"/>
                <a:cs typeface="Courier New"/>
              </a:rPr>
              <a:t>____________.</a:t>
            </a:r>
            <a:endParaRPr lang="zh-CN" altLang="zh-CN" sz="2400" kern="100" dirty="0">
              <a:effectLst/>
              <a:latin typeface="宋体"/>
              <a:cs typeface="Courier New"/>
            </a:endParaRPr>
          </a:p>
        </p:txBody>
      </p:sp>
      <p:pic>
        <p:nvPicPr>
          <p:cNvPr id="7" name="图片 6" descr="F:\2015赵瑊\同步\物理\人教必修2\word\s62.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4163" y="108176"/>
            <a:ext cx="5760640" cy="2434999"/>
          </a:xfrm>
          <a:prstGeom prst="rect">
            <a:avLst/>
          </a:prstGeom>
          <a:noFill/>
          <a:ln>
            <a:noFill/>
          </a:ln>
        </p:spPr>
      </p:pic>
      <p:sp>
        <p:nvSpPr>
          <p:cNvPr id="4" name="矩形 3"/>
          <p:cNvSpPr/>
          <p:nvPr/>
        </p:nvSpPr>
        <p:spPr>
          <a:xfrm>
            <a:off x="5551537" y="2671291"/>
            <a:ext cx="1723549" cy="461665"/>
          </a:xfrm>
          <a:prstGeom prst="rect">
            <a:avLst/>
          </a:prstGeom>
        </p:spPr>
        <p:txBody>
          <a:bodyPr wrap="none">
            <a:spAutoFit/>
          </a:bodyPr>
          <a:lstStyle/>
          <a:p>
            <a:r>
              <a:rPr lang="zh-CN" altLang="zh-CN" sz="2400" kern="100" dirty="0">
                <a:solidFill>
                  <a:srgbClr val="E46C0A"/>
                </a:solidFill>
                <a:latin typeface="Times New Roman"/>
                <a:ea typeface="微软雅黑"/>
                <a:cs typeface="Times New Roman"/>
              </a:rPr>
              <a:t>毫米刻度尺</a:t>
            </a:r>
            <a:endParaRPr lang="zh-CN" altLang="en-US" dirty="0"/>
          </a:p>
        </p:txBody>
      </p:sp>
      <p:sp>
        <p:nvSpPr>
          <p:cNvPr id="5" name="矩形 4"/>
          <p:cNvSpPr/>
          <p:nvPr/>
        </p:nvSpPr>
        <p:spPr>
          <a:xfrm>
            <a:off x="6084168" y="3608437"/>
            <a:ext cx="3076833" cy="461665"/>
          </a:xfrm>
          <a:prstGeom prst="rect">
            <a:avLst/>
          </a:prstGeom>
        </p:spPr>
        <p:txBody>
          <a:bodyPr wrap="square">
            <a:spAutoFit/>
          </a:bodyPr>
          <a:lstStyle/>
          <a:p>
            <a:r>
              <a:rPr lang="zh-CN" altLang="zh-CN" sz="2400" kern="100" dirty="0">
                <a:solidFill>
                  <a:srgbClr val="E46C0A"/>
                </a:solidFill>
                <a:latin typeface="Times New Roman"/>
                <a:ea typeface="微软雅黑"/>
                <a:cs typeface="Times New Roman"/>
              </a:rPr>
              <a:t>沙和小桶的总</a:t>
            </a:r>
            <a:r>
              <a:rPr lang="zh-CN" altLang="zh-CN" sz="2400" kern="100" dirty="0" smtClean="0">
                <a:solidFill>
                  <a:srgbClr val="E46C0A"/>
                </a:solidFill>
                <a:latin typeface="Times New Roman"/>
                <a:ea typeface="微软雅黑"/>
                <a:cs typeface="Times New Roman"/>
              </a:rPr>
              <a:t>质量</a:t>
            </a:r>
            <a:endParaRPr lang="zh-CN" altLang="en-US" dirty="0"/>
          </a:p>
        </p:txBody>
      </p:sp>
      <p:sp>
        <p:nvSpPr>
          <p:cNvPr id="10" name="矩形 9"/>
          <p:cNvSpPr/>
          <p:nvPr/>
        </p:nvSpPr>
        <p:spPr>
          <a:xfrm>
            <a:off x="3607321" y="4548832"/>
            <a:ext cx="1723549" cy="461665"/>
          </a:xfrm>
          <a:prstGeom prst="rect">
            <a:avLst/>
          </a:prstGeom>
        </p:spPr>
        <p:txBody>
          <a:bodyPr wrap="none">
            <a:spAutoFit/>
          </a:bodyPr>
          <a:lstStyle/>
          <a:p>
            <a:r>
              <a:rPr lang="zh-CN" altLang="zh-CN" sz="2400" kern="100" dirty="0">
                <a:solidFill>
                  <a:srgbClr val="E46C0A"/>
                </a:solidFill>
                <a:latin typeface="Times New Roman"/>
                <a:ea typeface="微软雅黑"/>
                <a:cs typeface="Times New Roman"/>
              </a:rPr>
              <a:t>平衡摩擦力</a:t>
            </a:r>
            <a:endParaRPr lang="zh-CN" altLang="en-US" dirty="0"/>
          </a:p>
        </p:txBody>
      </p:sp>
      <p:sp>
        <p:nvSpPr>
          <p:cNvPr id="11" name="矩形 10"/>
          <p:cNvSpPr/>
          <p:nvPr/>
        </p:nvSpPr>
        <p:spPr>
          <a:xfrm>
            <a:off x="179512" y="4092401"/>
            <a:ext cx="3173498" cy="461665"/>
          </a:xfrm>
          <a:prstGeom prst="rect">
            <a:avLst/>
          </a:prstGeom>
        </p:spPr>
        <p:txBody>
          <a:bodyPr wrap="square">
            <a:spAutoFit/>
          </a:bodyPr>
          <a:lstStyle/>
          <a:p>
            <a:r>
              <a:rPr lang="zh-CN" altLang="zh-CN" sz="2400" kern="100" dirty="0">
                <a:solidFill>
                  <a:srgbClr val="E46C0A"/>
                </a:solidFill>
                <a:latin typeface="Times New Roman"/>
                <a:ea typeface="微软雅黑"/>
                <a:cs typeface="Times New Roman"/>
              </a:rPr>
              <a:t>远小于滑块的质量</a:t>
            </a:r>
            <a:endParaRPr lang="zh-CN" altLang="en-US" dirty="0"/>
          </a:p>
        </p:txBody>
      </p:sp>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846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41412" y="781075"/>
            <a:ext cx="8856000" cy="3423630"/>
          </a:xfrm>
          <a:prstGeom prst="rect">
            <a:avLst/>
          </a:prstGeom>
        </p:spPr>
        <p:txBody>
          <a:bodyPr wrap="square">
            <a:spAutoFit/>
          </a:bodyPr>
          <a:lstStyle/>
          <a:p>
            <a:pPr algn="just">
              <a:lnSpc>
                <a:spcPct val="127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在满足</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问的条件下，让小桶带动滑块加速运动，如图</a:t>
            </a:r>
            <a:r>
              <a:rPr lang="en-US" altLang="zh-CN" sz="2400" kern="100" dirty="0">
                <a:latin typeface="Times New Roman"/>
                <a:ea typeface="微软雅黑"/>
                <a:cs typeface="Courier New"/>
              </a:rPr>
              <a:t>10</a:t>
            </a:r>
            <a:r>
              <a:rPr lang="zh-CN" altLang="zh-CN" sz="2400" kern="100" dirty="0">
                <a:latin typeface="Times New Roman"/>
                <a:ea typeface="微软雅黑"/>
                <a:cs typeface="Times New Roman"/>
              </a:rPr>
              <a:t>所示为打点计时器所打的纸带的一部分，图中</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D</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E</a:t>
            </a:r>
            <a:r>
              <a:rPr lang="zh-CN" altLang="zh-CN" sz="2400" kern="100" dirty="0">
                <a:latin typeface="Times New Roman"/>
                <a:ea typeface="微软雅黑"/>
                <a:cs typeface="Times New Roman"/>
              </a:rPr>
              <a:t>是按时间先后顺序确定的计数点，相邻计数点间的时间间隔为</a:t>
            </a:r>
            <a:r>
              <a:rPr lang="en-US" altLang="zh-CN" sz="2400" i="1" kern="100" dirty="0">
                <a:latin typeface="Times New Roman"/>
                <a:ea typeface="微软雅黑"/>
                <a:cs typeface="Courier New"/>
              </a:rPr>
              <a:t>T</a:t>
            </a:r>
            <a:r>
              <a:rPr lang="zh-CN" altLang="zh-CN" sz="2400" kern="100" dirty="0">
                <a:latin typeface="Times New Roman"/>
                <a:ea typeface="微软雅黑"/>
                <a:cs typeface="Times New Roman"/>
              </a:rPr>
              <a:t>，相邻</a:t>
            </a:r>
            <a:r>
              <a:rPr lang="zh-CN" altLang="zh-CN" sz="2400" kern="100" spc="-30" dirty="0">
                <a:latin typeface="Times New Roman"/>
                <a:ea typeface="微软雅黑"/>
                <a:cs typeface="Times New Roman"/>
              </a:rPr>
              <a:t>计数点间的距离标注在图上，当地重力加速度为</a:t>
            </a:r>
            <a:r>
              <a:rPr lang="en-US" altLang="zh-CN" sz="2400" i="1" kern="100" spc="-30" dirty="0">
                <a:latin typeface="Times New Roman"/>
                <a:ea typeface="微软雅黑"/>
                <a:cs typeface="Courier New"/>
              </a:rPr>
              <a:t>g</a:t>
            </a:r>
            <a:r>
              <a:rPr lang="zh-CN" altLang="zh-CN" sz="2400" kern="100" spc="-30" dirty="0">
                <a:latin typeface="Times New Roman"/>
                <a:ea typeface="微软雅黑"/>
                <a:cs typeface="Times New Roman"/>
              </a:rPr>
              <a:t>，在</a:t>
            </a:r>
            <a:r>
              <a:rPr lang="en-US" altLang="zh-CN" sz="2400" i="1" kern="100" spc="-30" dirty="0">
                <a:latin typeface="Times New Roman"/>
                <a:ea typeface="微软雅黑"/>
                <a:cs typeface="Courier New"/>
              </a:rPr>
              <a:t>B</a:t>
            </a:r>
            <a:r>
              <a:rPr lang="zh-CN" altLang="zh-CN" sz="2400" kern="100" spc="-600" dirty="0">
                <a:latin typeface="Times New Roman"/>
                <a:ea typeface="微软雅黑"/>
                <a:cs typeface="Times New Roman"/>
              </a:rPr>
              <a:t>、</a:t>
            </a:r>
            <a:r>
              <a:rPr lang="en-US" altLang="zh-CN" sz="2400" i="1" kern="100" spc="-30" dirty="0">
                <a:latin typeface="Times New Roman"/>
                <a:ea typeface="微软雅黑"/>
                <a:cs typeface="Courier New"/>
              </a:rPr>
              <a:t>D</a:t>
            </a:r>
            <a:r>
              <a:rPr lang="zh-CN" altLang="zh-CN" sz="2400" kern="100" spc="-30" dirty="0">
                <a:latin typeface="Times New Roman"/>
                <a:ea typeface="微软雅黑"/>
                <a:cs typeface="Times New Roman"/>
              </a:rPr>
              <a:t>两</a:t>
            </a:r>
            <a:r>
              <a:rPr lang="zh-CN" altLang="zh-CN" sz="2400" kern="100" spc="-30" dirty="0" smtClean="0">
                <a:latin typeface="Times New Roman"/>
                <a:ea typeface="微软雅黑"/>
                <a:cs typeface="Times New Roman"/>
              </a:rPr>
              <a:t>点间</a:t>
            </a:r>
            <a:endParaRPr lang="en-US" altLang="zh-CN" sz="2400" kern="100" spc="-30" dirty="0" smtClean="0">
              <a:latin typeface="Times New Roman"/>
              <a:ea typeface="微软雅黑"/>
              <a:cs typeface="Times New Roman"/>
            </a:endParaRPr>
          </a:p>
          <a:p>
            <a:pPr algn="just">
              <a:lnSpc>
                <a:spcPct val="197000"/>
              </a:lnSpc>
              <a:spcAft>
                <a:spcPts val="0"/>
              </a:spcAft>
              <a:tabLst>
                <a:tab pos="2070735" algn="l"/>
              </a:tabLst>
            </a:pPr>
            <a:r>
              <a:rPr lang="zh-CN" altLang="zh-CN" sz="2400" kern="100" dirty="0" smtClean="0">
                <a:latin typeface="Times New Roman"/>
                <a:ea typeface="微软雅黑"/>
                <a:cs typeface="Times New Roman"/>
              </a:rPr>
              <a:t>对</a:t>
            </a:r>
            <a:r>
              <a:rPr lang="zh-CN" altLang="zh-CN" sz="2400" kern="100" dirty="0">
                <a:latin typeface="Times New Roman"/>
                <a:ea typeface="微软雅黑"/>
                <a:cs typeface="Times New Roman"/>
              </a:rPr>
              <a:t>滑块研究，合力对滑块做的功为</a:t>
            </a:r>
            <a:r>
              <a:rPr lang="en-US" altLang="zh-CN" sz="2400" kern="100" dirty="0" smtClean="0">
                <a:latin typeface="Times New Roman"/>
                <a:ea typeface="微软雅黑"/>
                <a:cs typeface="Courier New"/>
              </a:rPr>
              <a:t>___________</a:t>
            </a:r>
            <a:r>
              <a:rPr lang="zh-CN" altLang="zh-CN" sz="2400" kern="100" dirty="0" smtClean="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i="1" kern="100" baseline="-25000" dirty="0" err="1">
                <a:latin typeface="Times New Roman"/>
                <a:ea typeface="微软雅黑"/>
                <a:cs typeface="Courier New"/>
              </a:rPr>
              <a:t>B</a:t>
            </a:r>
            <a:r>
              <a:rPr lang="zh-CN" altLang="zh-CN" sz="2400" kern="100" dirty="0">
                <a:latin typeface="Times New Roman"/>
                <a:ea typeface="微软雅黑"/>
                <a:cs typeface="Times New Roman"/>
              </a:rPr>
              <a:t>＝</a:t>
            </a:r>
            <a:r>
              <a:rPr lang="en-US" altLang="zh-CN" sz="2400" kern="100" dirty="0" smtClean="0">
                <a:latin typeface="Times New Roman"/>
                <a:ea typeface="微软雅黑"/>
                <a:cs typeface="Courier New"/>
              </a:rPr>
              <a:t>____</a:t>
            </a:r>
            <a:r>
              <a:rPr lang="en-US" altLang="zh-CN" sz="2400" kern="100" dirty="0">
                <a:latin typeface="Times New Roman"/>
                <a:ea typeface="微软雅黑"/>
                <a:cs typeface="Courier New"/>
              </a:rPr>
              <a:t>_</a:t>
            </a:r>
            <a:r>
              <a:rPr lang="en-US" altLang="zh-CN" sz="2400" kern="100" dirty="0" smtClean="0">
                <a:latin typeface="Times New Roman"/>
                <a:ea typeface="微软雅黑"/>
                <a:cs typeface="Courier New"/>
              </a:rPr>
              <a:t>__</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i="1" kern="100" baseline="-25000" dirty="0" err="1">
                <a:latin typeface="Times New Roman"/>
                <a:ea typeface="微软雅黑"/>
                <a:cs typeface="Courier New"/>
              </a:rPr>
              <a:t>D</a:t>
            </a:r>
            <a:r>
              <a:rPr lang="zh-CN" altLang="zh-CN" sz="2400" kern="100" dirty="0">
                <a:latin typeface="Times New Roman"/>
                <a:ea typeface="微软雅黑"/>
                <a:cs typeface="Times New Roman"/>
              </a:rPr>
              <a:t>＝</a:t>
            </a:r>
            <a:r>
              <a:rPr lang="en-US" altLang="zh-CN" sz="2400" kern="100" dirty="0" smtClean="0">
                <a:latin typeface="Times New Roman"/>
                <a:ea typeface="微软雅黑"/>
                <a:cs typeface="Courier New"/>
              </a:rPr>
              <a:t>_____</a:t>
            </a:r>
            <a:r>
              <a:rPr lang="en-US" altLang="zh-CN" sz="2400" kern="100" dirty="0">
                <a:latin typeface="Times New Roman"/>
                <a:ea typeface="微软雅黑"/>
                <a:cs typeface="Courier New"/>
              </a:rPr>
              <a:t>_</a:t>
            </a:r>
            <a:r>
              <a:rPr lang="en-US" altLang="zh-CN" sz="2400" kern="100" dirty="0" smtClean="0">
                <a:latin typeface="Times New Roman"/>
                <a:ea typeface="微软雅黑"/>
                <a:cs typeface="Courier New"/>
              </a:rPr>
              <a:t>_(</a:t>
            </a:r>
            <a:r>
              <a:rPr lang="zh-CN" altLang="zh-CN" sz="2400" kern="100" dirty="0">
                <a:latin typeface="Times New Roman"/>
                <a:ea typeface="微软雅黑"/>
                <a:cs typeface="Times New Roman"/>
              </a:rPr>
              <a:t>用题中所给的字母表示</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pic>
        <p:nvPicPr>
          <p:cNvPr id="12" name="图片 11" descr="F:\2015赵瑊\同步\物理\人教必修2\word\S63.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111" y="4093443"/>
            <a:ext cx="5732065" cy="987574"/>
          </a:xfrm>
          <a:prstGeom prst="rect">
            <a:avLst/>
          </a:prstGeom>
          <a:noFill/>
          <a:ln>
            <a:noFill/>
          </a:ln>
        </p:spPr>
      </p:pic>
      <p:graphicFrame>
        <p:nvGraphicFramePr>
          <p:cNvPr id="15" name="对象 14"/>
          <p:cNvGraphicFramePr>
            <a:graphicFrameLocks noChangeAspect="1"/>
          </p:cNvGraphicFramePr>
          <p:nvPr>
            <p:extLst>
              <p:ext uri="{D42A27DB-BD31-4B8C-83A1-F6EECF244321}">
                <p14:modId xmlns:p14="http://schemas.microsoft.com/office/powerpoint/2010/main" val="686655814"/>
              </p:ext>
            </p:extLst>
          </p:nvPr>
        </p:nvGraphicFramePr>
        <p:xfrm>
          <a:off x="931962" y="3157339"/>
          <a:ext cx="1009650" cy="1000125"/>
        </p:xfrm>
        <a:graphic>
          <a:graphicData uri="http://schemas.openxmlformats.org/presentationml/2006/ole">
            <mc:AlternateContent xmlns:mc="http://schemas.openxmlformats.org/markup-compatibility/2006">
              <mc:Choice xmlns:v="urn:schemas-microsoft-com:vml" Requires="v">
                <p:oleObj spid="_x0000_s182293" name="文档" r:id="rId4" imgW="1017107" imgH="1000233" progId="Word.Document.12">
                  <p:embed/>
                </p:oleObj>
              </mc:Choice>
              <mc:Fallback>
                <p:oleObj name="文档" r:id="rId4" imgW="1017107" imgH="1000233" progId="Word.Document.12">
                  <p:embed/>
                  <p:pic>
                    <p:nvPicPr>
                      <p:cNvPr id="0" name=""/>
                      <p:cNvPicPr>
                        <a:picLocks noChangeAspect="1" noChangeArrowheads="1"/>
                      </p:cNvPicPr>
                      <p:nvPr/>
                    </p:nvPicPr>
                    <p:blipFill>
                      <a:blip r:embed="rId5"/>
                      <a:srcRect/>
                      <a:stretch>
                        <a:fillRect/>
                      </a:stretch>
                    </p:blipFill>
                    <p:spPr bwMode="auto">
                      <a:xfrm>
                        <a:off x="931962" y="3157339"/>
                        <a:ext cx="10096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317731088"/>
              </p:ext>
            </p:extLst>
          </p:nvPr>
        </p:nvGraphicFramePr>
        <p:xfrm>
          <a:off x="5056981" y="2762250"/>
          <a:ext cx="1809750" cy="590550"/>
        </p:xfrm>
        <a:graphic>
          <a:graphicData uri="http://schemas.openxmlformats.org/presentationml/2006/ole">
            <mc:AlternateContent xmlns:mc="http://schemas.openxmlformats.org/markup-compatibility/2006">
              <mc:Choice xmlns:v="urn:schemas-microsoft-com:vml" Requires="v">
                <p:oleObj spid="_x0000_s182294" name="文档" r:id="rId6" imgW="1693018" imgH="552400" progId="Word.Document.12">
                  <p:embed/>
                </p:oleObj>
              </mc:Choice>
              <mc:Fallback>
                <p:oleObj name="文档" r:id="rId6" imgW="1693018" imgH="552400" progId="Word.Document.12">
                  <p:embed/>
                  <p:pic>
                    <p:nvPicPr>
                      <p:cNvPr id="0" name=""/>
                      <p:cNvPicPr>
                        <a:picLocks noChangeAspect="1" noChangeArrowheads="1"/>
                      </p:cNvPicPr>
                      <p:nvPr/>
                    </p:nvPicPr>
                    <p:blipFill>
                      <a:blip r:embed="rId7"/>
                      <a:srcRect/>
                      <a:stretch>
                        <a:fillRect/>
                      </a:stretch>
                    </p:blipFill>
                    <p:spPr bwMode="auto">
                      <a:xfrm>
                        <a:off x="5056981" y="2762250"/>
                        <a:ext cx="1809750" cy="590550"/>
                      </a:xfrm>
                      <a:prstGeom prst="rect">
                        <a:avLst/>
                      </a:prstGeom>
                      <a:noFill/>
                      <a:ln>
                        <a:noFill/>
                      </a:ln>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73065881"/>
              </p:ext>
            </p:extLst>
          </p:nvPr>
        </p:nvGraphicFramePr>
        <p:xfrm>
          <a:off x="7634436" y="2446784"/>
          <a:ext cx="1476375" cy="895350"/>
        </p:xfrm>
        <a:graphic>
          <a:graphicData uri="http://schemas.openxmlformats.org/presentationml/2006/ole">
            <mc:AlternateContent xmlns:mc="http://schemas.openxmlformats.org/markup-compatibility/2006">
              <mc:Choice xmlns:v="urn:schemas-microsoft-com:vml" Requires="v">
                <p:oleObj spid="_x0000_s182295" name="文档" r:id="rId8" imgW="1483550" imgH="896748" progId="Word.Document.12">
                  <p:embed/>
                </p:oleObj>
              </mc:Choice>
              <mc:Fallback>
                <p:oleObj name="文档" r:id="rId8" imgW="1483550" imgH="896748" progId="Word.Document.12">
                  <p:embed/>
                  <p:pic>
                    <p:nvPicPr>
                      <p:cNvPr id="0" name=""/>
                      <p:cNvPicPr>
                        <a:picLocks noChangeAspect="1" noChangeArrowheads="1"/>
                      </p:cNvPicPr>
                      <p:nvPr/>
                    </p:nvPicPr>
                    <p:blipFill>
                      <a:blip r:embed="rId9"/>
                      <a:srcRect/>
                      <a:stretch>
                        <a:fillRect/>
                      </a:stretch>
                    </p:blipFill>
                    <p:spPr bwMode="auto">
                      <a:xfrm>
                        <a:off x="7634436" y="2446784"/>
                        <a:ext cx="14763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6300192" y="4289400"/>
            <a:ext cx="1007322" cy="577081"/>
          </a:xfrm>
          <a:prstGeom prst="rect">
            <a:avLst/>
          </a:prstGeom>
        </p:spPr>
        <p:txBody>
          <a:bodyPr wrap="square">
            <a:spAutoFit/>
          </a:bodyPr>
          <a:lstStyle/>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10</a:t>
            </a:r>
            <a:endParaRPr lang="zh-CN" altLang="zh-CN" sz="2400" kern="100" dirty="0">
              <a:effectLst/>
              <a:latin typeface="宋体"/>
              <a:cs typeface="Courier New"/>
            </a:endParaRPr>
          </a:p>
        </p:txBody>
      </p:sp>
      <p:sp>
        <p:nvSpPr>
          <p:cNvPr id="19" name="TextBox 18">
            <a:hlinkClick r:id="rId10"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1"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1" name="Picture 2">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93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55129" y="320452"/>
            <a:ext cx="8593335" cy="58105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400" b="1" kern="100" dirty="0">
                <a:solidFill>
                  <a:schemeClr val="tx1"/>
                </a:solidFill>
                <a:cs typeface="Times New Roman"/>
              </a:rPr>
              <a:t>方案一　借助恒力做功探究功与速度变化的关系</a:t>
            </a:r>
            <a:endParaRPr lang="zh-CN" altLang="zh-CN" sz="2400" b="1" kern="100" dirty="0">
              <a:solidFill>
                <a:schemeClr val="tx1"/>
              </a:solidFill>
              <a:effectLst/>
              <a:cs typeface="Courier New"/>
            </a:endParaRPr>
          </a:p>
        </p:txBody>
      </p:sp>
      <p:sp>
        <p:nvSpPr>
          <p:cNvPr id="11" name="矩形 10"/>
          <p:cNvSpPr/>
          <p:nvPr/>
        </p:nvSpPr>
        <p:spPr>
          <a:xfrm>
            <a:off x="164652" y="850614"/>
            <a:ext cx="8818885" cy="4317592"/>
          </a:xfrm>
          <a:prstGeom prst="rect">
            <a:avLst/>
          </a:prstGeom>
        </p:spPr>
        <p:txBody>
          <a:bodyPr wrap="square">
            <a:spAutoFit/>
          </a:bodyPr>
          <a:lstStyle/>
          <a:p>
            <a:pPr algn="just">
              <a:lnSpc>
                <a:spcPct val="143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原理</a:t>
            </a:r>
            <a:endParaRPr lang="zh-CN" altLang="zh-CN" sz="2400" kern="100" dirty="0">
              <a:latin typeface="宋体"/>
              <a:cs typeface="Courier New"/>
            </a:endParaRPr>
          </a:p>
          <a:p>
            <a:pPr algn="just">
              <a:lnSpc>
                <a:spcPct val="143000"/>
              </a:lnSpc>
              <a:spcAft>
                <a:spcPts val="0"/>
              </a:spcAft>
              <a:tabLst>
                <a:tab pos="2070735" algn="l"/>
              </a:tabLst>
            </a:pPr>
            <a:r>
              <a:rPr lang="zh-CN" altLang="zh-CN" sz="2400" kern="100" dirty="0">
                <a:latin typeface="Times New Roman"/>
                <a:ea typeface="微软雅黑"/>
                <a:cs typeface="Times New Roman"/>
              </a:rPr>
              <a:t>重物通过滑轮牵引小车，当小车的质量比重物大得多时，可以把重物所受</a:t>
            </a:r>
            <a:r>
              <a:rPr lang="zh-CN" altLang="zh-CN" sz="2400" kern="10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当做</a:t>
            </a:r>
            <a:r>
              <a:rPr lang="zh-CN" altLang="zh-CN" sz="2400" kern="100" dirty="0">
                <a:latin typeface="Times New Roman"/>
                <a:ea typeface="微软雅黑"/>
                <a:cs typeface="Times New Roman"/>
              </a:rPr>
              <a:t>小车受到的牵引力</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a:t>
            </a:r>
            <a:r>
              <a:rPr lang="en-US" altLang="zh-CN" sz="2400" kern="100" dirty="0" smtClean="0">
                <a:latin typeface="Times New Roman"/>
                <a:ea typeface="微软雅黑"/>
                <a:cs typeface="Courier New"/>
              </a:rPr>
              <a:t>.</a:t>
            </a:r>
          </a:p>
          <a:p>
            <a:pPr algn="just">
              <a:lnSpc>
                <a:spcPct val="143000"/>
              </a:lnSpc>
              <a:spcAft>
                <a:spcPts val="0"/>
              </a:spcAft>
              <a:tabLst>
                <a:tab pos="2070735" algn="l"/>
              </a:tabLst>
            </a:pPr>
            <a:endParaRPr lang="en-US" altLang="zh-CN" sz="2400" kern="100" dirty="0" smtClean="0">
              <a:latin typeface="Times New Roman"/>
              <a:ea typeface="微软雅黑"/>
              <a:cs typeface="Courier New"/>
            </a:endParaRPr>
          </a:p>
          <a:p>
            <a:pPr algn="just">
              <a:lnSpc>
                <a:spcPct val="143000"/>
              </a:lnSpc>
              <a:spcAft>
                <a:spcPts val="0"/>
              </a:spcAft>
              <a:tabLst>
                <a:tab pos="2070735" algn="l"/>
              </a:tabLst>
            </a:pPr>
            <a:endParaRPr lang="zh-CN" altLang="zh-CN" sz="2400" kern="100" dirty="0">
              <a:latin typeface="宋体"/>
              <a:cs typeface="Courier New"/>
            </a:endParaRPr>
          </a:p>
          <a:p>
            <a:pPr algn="ctr">
              <a:lnSpc>
                <a:spcPct val="143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smtClean="0">
                <a:latin typeface="Times New Roman"/>
                <a:ea typeface="微软雅黑"/>
                <a:cs typeface="Courier New"/>
              </a:rPr>
              <a:t>1</a:t>
            </a:r>
          </a:p>
          <a:p>
            <a:pPr algn="just">
              <a:lnSpc>
                <a:spcPct val="143000"/>
              </a:lnSpc>
              <a:spcAft>
                <a:spcPts val="0"/>
              </a:spcAft>
              <a:tabLst>
                <a:tab pos="2070735" algn="l"/>
              </a:tabLst>
            </a:pPr>
            <a:r>
              <a:rPr lang="zh-CN" altLang="zh-CN" sz="2400" kern="100" dirty="0">
                <a:latin typeface="Times New Roman"/>
                <a:ea typeface="微软雅黑"/>
                <a:cs typeface="Times New Roman"/>
              </a:rPr>
              <a:t>改变重物的质量或者改变小车运动</a:t>
            </a:r>
            <a:r>
              <a:rPr lang="zh-CN" altLang="zh-CN" sz="2400" kern="10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a:t>
            </a:r>
            <a:r>
              <a:rPr lang="zh-CN" altLang="zh-CN" sz="2400" kern="100" dirty="0">
                <a:latin typeface="Times New Roman"/>
                <a:ea typeface="微软雅黑"/>
                <a:cs typeface="Times New Roman"/>
              </a:rPr>
              <a:t>也就改变了牵引力做的功，从而探究牵引力做的功与小车获得的速度间的关系</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pic>
        <p:nvPicPr>
          <p:cNvPr id="178178" name="Picture 2" descr="F:\2015赵瑊\源文件！\物理 人教必修2\a332.tif"/>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9724" y="2509267"/>
            <a:ext cx="3230835" cy="11538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075659" y="4054301"/>
            <a:ext cx="1143000" cy="461665"/>
          </a:xfrm>
          <a:prstGeom prst="rect">
            <a:avLst/>
          </a:prstGeom>
        </p:spPr>
        <p:txBody>
          <a:bodyPr wrap="square">
            <a:spAutoFit/>
          </a:bodyPr>
          <a:lstStyle/>
          <a:p>
            <a:pPr lvl="0"/>
            <a:r>
              <a:rPr lang="zh-CN" altLang="zh-CN" sz="2400" kern="100" dirty="0" smtClean="0">
                <a:solidFill>
                  <a:srgbClr val="0070C0"/>
                </a:solidFill>
                <a:latin typeface="Times New Roman"/>
                <a:ea typeface="微软雅黑"/>
                <a:cs typeface="Times New Roman"/>
              </a:rPr>
              <a:t>距离</a:t>
            </a:r>
            <a:endParaRPr lang="zh-CN" altLang="en-US" dirty="0">
              <a:solidFill>
                <a:srgbClr val="0070C0"/>
              </a:solidFill>
            </a:endParaRPr>
          </a:p>
        </p:txBody>
      </p:sp>
      <p:sp>
        <p:nvSpPr>
          <p:cNvPr id="3" name="矩形 2"/>
          <p:cNvSpPr/>
          <p:nvPr/>
        </p:nvSpPr>
        <p:spPr>
          <a:xfrm>
            <a:off x="1778546" y="1952253"/>
            <a:ext cx="800219"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重力</a:t>
            </a: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2837" y="13484"/>
            <a:ext cx="8914134" cy="5094856"/>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实验步骤</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按如图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所示安装好实验仪器</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平衡摩擦力：将安装有打点计时器的长木板的一端垫高，让纸带穿过打点计时器连在小车后端，不挂重物，闭合电源，轻推小车，直到打点计时器在纸带上打出间隔均匀的点为止</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在小车中放入砝码，把纸带穿过打点计时器，连在小车后端、用细线绕过滑轮连接小车和钩码</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将小车停在打点计时器附近，先接通电源，再释放小车，关闭打点计时器电源</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(5)</a:t>
            </a:r>
            <a:r>
              <a:rPr lang="zh-CN" altLang="zh-CN" sz="2400" kern="100" dirty="0">
                <a:latin typeface="Times New Roman"/>
                <a:ea typeface="微软雅黑"/>
                <a:cs typeface="Times New Roman"/>
              </a:rPr>
              <a:t>改变钩码的数量，更换纸带重复</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的操作</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184957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979" y="70520"/>
            <a:ext cx="8945438" cy="1685077"/>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数据处理</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选取点迹清晰的纸带，选纸带上第一个点及距离第一个点较远的点，并依次标上</a:t>
            </a:r>
            <a:r>
              <a:rPr lang="en-US" altLang="zh-CN" sz="2400" kern="100" dirty="0">
                <a:latin typeface="Times New Roman"/>
                <a:ea typeface="微软雅黑"/>
                <a:cs typeface="Courier New"/>
              </a:rPr>
              <a:t>0,1,2,3</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endParaRPr lang="zh-CN" altLang="zh-CN" sz="24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70598999"/>
              </p:ext>
            </p:extLst>
          </p:nvPr>
        </p:nvGraphicFramePr>
        <p:xfrm>
          <a:off x="194692" y="1813570"/>
          <a:ext cx="8791575" cy="1924050"/>
        </p:xfrm>
        <a:graphic>
          <a:graphicData uri="http://schemas.openxmlformats.org/presentationml/2006/ole">
            <mc:AlternateContent xmlns:mc="http://schemas.openxmlformats.org/markup-compatibility/2006">
              <mc:Choice xmlns:v="urn:schemas-microsoft-com:vml" Requires="v">
                <p:oleObj spid="_x0000_s179267" name="文档" r:id="rId3" imgW="8802048" imgH="1928723" progId="Word.Document.12">
                  <p:embed/>
                </p:oleObj>
              </mc:Choice>
              <mc:Fallback>
                <p:oleObj name="文档" r:id="rId3" imgW="8802048" imgH="1928723" progId="Word.Document.12">
                  <p:embed/>
                  <p:pic>
                    <p:nvPicPr>
                      <p:cNvPr id="0" name=""/>
                      <p:cNvPicPr>
                        <a:picLocks noChangeAspect="1" noChangeArrowheads="1"/>
                      </p:cNvPicPr>
                      <p:nvPr/>
                    </p:nvPicPr>
                    <p:blipFill>
                      <a:blip r:embed="rId4"/>
                      <a:srcRect/>
                      <a:stretch>
                        <a:fillRect/>
                      </a:stretch>
                    </p:blipFill>
                    <p:spPr bwMode="auto">
                      <a:xfrm>
                        <a:off x="194692" y="1813570"/>
                        <a:ext cx="87915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97979" y="3730416"/>
            <a:ext cx="8945438" cy="1131079"/>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确定此纸带所挂的钩码的重力</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，利用</a:t>
            </a:r>
            <a:r>
              <a:rPr lang="en-US" altLang="zh-CN" sz="2400" i="1" kern="100" dirty="0" err="1">
                <a:latin typeface="Times New Roman"/>
                <a:ea typeface="微软雅黑"/>
                <a:cs typeface="Courier New"/>
              </a:rPr>
              <a:t>W</a:t>
            </a:r>
            <a:r>
              <a:rPr lang="en-US" altLang="zh-CN" sz="2400" i="1" kern="100" baseline="-25000" dirty="0" err="1">
                <a:latin typeface="Times New Roman"/>
                <a:ea typeface="微软雅黑"/>
                <a:cs typeface="Courier New"/>
              </a:rPr>
              <a:t>n</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Gx</a:t>
            </a:r>
            <a:r>
              <a:rPr lang="en-US" altLang="zh-CN" sz="2400" i="1" kern="100" baseline="-25000" dirty="0" err="1">
                <a:latin typeface="Times New Roman"/>
                <a:ea typeface="微软雅黑"/>
                <a:cs typeface="Courier New"/>
              </a:rPr>
              <a:t>n</a:t>
            </a:r>
            <a:r>
              <a:rPr lang="zh-CN" altLang="zh-CN" sz="2400" kern="100" dirty="0">
                <a:latin typeface="Times New Roman"/>
                <a:ea typeface="微软雅黑"/>
                <a:cs typeface="Times New Roman"/>
              </a:rPr>
              <a:t>，分别求出小车的位移为</a:t>
            </a:r>
            <a:r>
              <a:rPr lang="en-US" altLang="zh-CN" sz="2400" i="1" kern="100" dirty="0" err="1">
                <a:latin typeface="Times New Roman"/>
                <a:ea typeface="微软雅黑"/>
                <a:cs typeface="Courier New"/>
              </a:rPr>
              <a:t>x</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x</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x</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时牵引力所做的功</a:t>
            </a:r>
            <a:r>
              <a:rPr lang="en-US" altLang="zh-CN" sz="2400" i="1" kern="100" dirty="0" err="1">
                <a:latin typeface="Times New Roman"/>
                <a:ea typeface="微软雅黑"/>
                <a:cs typeface="Courier New"/>
              </a:rPr>
              <a:t>W</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W</a:t>
            </a:r>
            <a:r>
              <a:rPr lang="en-US" altLang="zh-CN" sz="2400" kern="100" baseline="-25000" dirty="0">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W</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412" y="196133"/>
            <a:ext cx="8856984" cy="453585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先对测量数据进行估算，或作</a:t>
            </a:r>
            <a:r>
              <a:rPr lang="en-US" altLang="zh-CN" sz="2800" i="1" kern="100" dirty="0">
                <a:latin typeface="Times New Roman"/>
                <a:ea typeface="微软雅黑"/>
                <a:cs typeface="Courier New"/>
              </a:rPr>
              <a:t>W</a:t>
            </a:r>
            <a:r>
              <a:rPr lang="zh-CN" altLang="zh-CN" sz="2800" kern="100" dirty="0">
                <a:latin typeface="Times New Roman"/>
                <a:ea typeface="微软雅黑"/>
                <a:cs typeface="Times New Roman"/>
              </a:rPr>
              <a:t>－</a:t>
            </a:r>
            <a:r>
              <a:rPr lang="en-US" altLang="zh-CN" sz="2800" i="1" kern="100" dirty="0">
                <a:latin typeface="Book Antiqua"/>
                <a:ea typeface="微软雅黑"/>
                <a:cs typeface="Times New Roman"/>
              </a:rPr>
              <a:t>v</a:t>
            </a:r>
            <a:r>
              <a:rPr lang="zh-CN" altLang="zh-CN" sz="2800" kern="100" dirty="0">
                <a:latin typeface="Times New Roman"/>
                <a:ea typeface="微软雅黑"/>
                <a:cs typeface="Times New Roman"/>
              </a:rPr>
              <a:t>草图，大致判断两个量可能的关系，如果认为是</a:t>
            </a:r>
            <a:r>
              <a:rPr lang="en-US" altLang="zh-CN" sz="2800" i="1" kern="100" dirty="0" err="1">
                <a:latin typeface="Times New Roman"/>
                <a:ea typeface="微软雅黑"/>
                <a:cs typeface="Courier New"/>
              </a:rPr>
              <a:t>W</a:t>
            </a:r>
            <a:r>
              <a:rPr lang="en-US" altLang="zh-CN" sz="2800" kern="100" dirty="0" err="1">
                <a:latin typeface="宋体"/>
                <a:ea typeface="微软雅黑"/>
                <a:cs typeface="Times New Roman"/>
              </a:rPr>
              <a:t>∝</a:t>
            </a:r>
            <a:r>
              <a:rPr lang="en-US" altLang="zh-CN" sz="2800" i="1" kern="100" dirty="0" err="1">
                <a:latin typeface="Book Antiqua"/>
                <a:ea typeface="微软雅黑"/>
                <a:cs typeface="Times New Roman"/>
              </a:rPr>
              <a:t>v</a:t>
            </a:r>
            <a:r>
              <a:rPr lang="en-US" altLang="zh-CN" sz="2800" kern="100" baseline="30000" dirty="0" err="1">
                <a:latin typeface="Times New Roman"/>
                <a:ea typeface="微软雅黑"/>
                <a:cs typeface="Courier New"/>
              </a:rPr>
              <a:t>2</a:t>
            </a:r>
            <a:r>
              <a:rPr lang="zh-CN" altLang="zh-CN" sz="2800" kern="100" dirty="0">
                <a:latin typeface="Times New Roman"/>
                <a:ea typeface="微软雅黑"/>
                <a:cs typeface="Times New Roman"/>
              </a:rPr>
              <a:t>或其他，然后以</a:t>
            </a:r>
            <a:r>
              <a:rPr lang="en-US" altLang="zh-CN" sz="2800" i="1" kern="100" dirty="0">
                <a:latin typeface="Times New Roman"/>
                <a:ea typeface="微软雅黑"/>
                <a:cs typeface="Courier New"/>
              </a:rPr>
              <a:t>W</a:t>
            </a:r>
            <a:r>
              <a:rPr lang="zh-CN" altLang="zh-CN" sz="2800" kern="100" dirty="0">
                <a:latin typeface="Times New Roman"/>
                <a:ea typeface="微软雅黑"/>
                <a:cs typeface="Times New Roman"/>
              </a:rPr>
              <a:t>为纵坐标，</a:t>
            </a:r>
            <a:r>
              <a:rPr lang="en-US" altLang="zh-CN" sz="2800" i="1" kern="100" dirty="0" err="1">
                <a:latin typeface="Book Antiqua"/>
                <a:ea typeface="微软雅黑"/>
                <a:cs typeface="Times New Roman"/>
              </a:rPr>
              <a:t>v</a:t>
            </a:r>
            <a:r>
              <a:rPr lang="en-US" altLang="zh-CN" sz="2800" kern="100" baseline="30000" dirty="0" err="1">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或其他</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为横坐标作图，从而判定结论</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注意事项</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平衡摩擦力时，不挂重物，轻推小车后，小车能做匀速直线运动</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必须保证所悬挂重物的重力远小于小车的重力</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12170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03312" y="32420"/>
            <a:ext cx="8357120"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方案二　借助变力做功探究功与速度变化的关系</a:t>
            </a:r>
            <a:endParaRPr lang="zh-CN" altLang="zh-CN" sz="2600" b="1" kern="100" dirty="0">
              <a:solidFill>
                <a:schemeClr val="tx1"/>
              </a:solidFill>
              <a:effectLst/>
              <a:cs typeface="Courier New"/>
            </a:endParaRPr>
          </a:p>
        </p:txBody>
      </p:sp>
      <p:sp>
        <p:nvSpPr>
          <p:cNvPr id="4" name="矩形 3"/>
          <p:cNvSpPr/>
          <p:nvPr/>
        </p:nvSpPr>
        <p:spPr>
          <a:xfrm>
            <a:off x="103312" y="642392"/>
            <a:ext cx="8933184" cy="4446602"/>
          </a:xfrm>
          <a:prstGeom prst="rect">
            <a:avLst/>
          </a:prstGeom>
        </p:spPr>
        <p:txBody>
          <a:bodyPr wrap="square">
            <a:spAutoFit/>
          </a:bodyPr>
          <a:lstStyle/>
          <a:p>
            <a:pPr algn="just">
              <a:lnSpc>
                <a:spcPct val="135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原理</a:t>
            </a:r>
            <a:endParaRPr lang="zh-CN" altLang="zh-CN" sz="2400" kern="100" dirty="0">
              <a:latin typeface="宋体"/>
              <a:cs typeface="Courier New"/>
            </a:endParaRPr>
          </a:p>
          <a:p>
            <a:pPr algn="just">
              <a:lnSpc>
                <a:spcPct val="135000"/>
              </a:lnSpc>
              <a:spcAft>
                <a:spcPts val="0"/>
              </a:spcAft>
              <a:tabLst>
                <a:tab pos="2070735" algn="l"/>
              </a:tabLst>
            </a:pPr>
            <a:r>
              <a:rPr lang="zh-CN" altLang="zh-CN" sz="2400" kern="100" dirty="0">
                <a:latin typeface="Times New Roman"/>
                <a:ea typeface="微软雅黑"/>
                <a:cs typeface="Times New Roman"/>
              </a:rPr>
              <a:t>使小车在橡皮筋的作用下弹出，如图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所示</a:t>
            </a:r>
            <a:r>
              <a:rPr lang="en-US" altLang="zh-CN" sz="2400" kern="100" dirty="0" smtClean="0">
                <a:latin typeface="Times New Roman"/>
                <a:ea typeface="微软雅黑"/>
                <a:cs typeface="Courier New"/>
              </a:rPr>
              <a:t>.</a:t>
            </a: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en-US" altLang="zh-CN" sz="2400" kern="100" dirty="0">
              <a:latin typeface="Times New Roman"/>
              <a:ea typeface="微软雅黑"/>
              <a:cs typeface="Courier New"/>
            </a:endParaRPr>
          </a:p>
          <a:p>
            <a:pPr algn="just">
              <a:lnSpc>
                <a:spcPct val="129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9000"/>
              </a:lnSpc>
              <a:spcAft>
                <a:spcPts val="0"/>
              </a:spcAft>
              <a:tabLst>
                <a:tab pos="2070735" algn="l"/>
              </a:tabLst>
            </a:pPr>
            <a:endParaRPr lang="en-US" altLang="zh-CN" sz="2400" kern="100" dirty="0">
              <a:latin typeface="Times New Roman"/>
              <a:ea typeface="微软雅黑"/>
              <a:cs typeface="Courier New"/>
            </a:endParaRPr>
          </a:p>
          <a:p>
            <a:pPr algn="just">
              <a:lnSpc>
                <a:spcPct val="129000"/>
              </a:lnSpc>
              <a:spcAft>
                <a:spcPts val="0"/>
              </a:spcAft>
              <a:tabLst>
                <a:tab pos="2070735" algn="l"/>
              </a:tabLst>
            </a:pPr>
            <a:endParaRPr lang="zh-CN" altLang="zh-CN" sz="2400" kern="100" dirty="0">
              <a:latin typeface="宋体"/>
              <a:cs typeface="Courier New"/>
            </a:endParaRPr>
          </a:p>
          <a:p>
            <a:pPr algn="ctr">
              <a:lnSpc>
                <a:spcPct val="135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2</a:t>
            </a:r>
            <a:endParaRPr lang="zh-CN" altLang="zh-CN" sz="2400" kern="100" dirty="0">
              <a:effectLst/>
              <a:latin typeface="宋体"/>
              <a:cs typeface="Courier New"/>
            </a:endParaRPr>
          </a:p>
        </p:txBody>
      </p:sp>
      <p:pic>
        <p:nvPicPr>
          <p:cNvPr id="5" name="图片 4" descr="F:\2015赵瑊\同步\物理\人教必修2\word\A33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775469"/>
            <a:ext cx="5688632" cy="2714244"/>
          </a:xfrm>
          <a:prstGeom prst="rect">
            <a:avLst/>
          </a:prstGeom>
          <a:noFill/>
          <a:ln>
            <a:noFill/>
          </a:ln>
        </p:spPr>
      </p:pic>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562" y="1269288"/>
            <a:ext cx="8732018" cy="1950534"/>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改变橡皮筋的条数，橡皮筋对小车做的功分别是一条橡皮筋做功时的</a:t>
            </a:r>
            <a:r>
              <a:rPr lang="zh-CN" altLang="zh-CN" sz="2800" kern="100" dirty="0" smtClean="0">
                <a:latin typeface="Times New Roman"/>
                <a:ea typeface="微软雅黑"/>
                <a:cs typeface="Times New Roman"/>
              </a:rPr>
              <a:t>相应</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测出小车被弹出后的速度，能够找到橡皮筋对小车做的功与小车速度的关系</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3203848" y="1982945"/>
            <a:ext cx="902811"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倍数</a:t>
            </a:r>
            <a:endParaRPr lang="zh-CN" altLang="en-US" dirty="0">
              <a:solidFill>
                <a:srgbClr val="0070C0"/>
              </a:solidFill>
            </a:endParaRPr>
          </a:p>
        </p:txBody>
      </p:sp>
    </p:spTree>
    <p:extLst>
      <p:ext uri="{BB962C8B-B14F-4D97-AF65-F5344CB8AC3E}">
        <p14:creationId xmlns:p14="http://schemas.microsoft.com/office/powerpoint/2010/main" val="22860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2591</TotalTime>
  <Words>1916</Words>
  <Application>Microsoft Office PowerPoint</Application>
  <PresentationFormat>全屏显示(16:9)</PresentationFormat>
  <Paragraphs>207</Paragraphs>
  <Slides>34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37" baseType="lpstr">
      <vt:lpstr>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1636</cp:revision>
  <dcterms:created xsi:type="dcterms:W3CDTF">2015-03-06T01:52:29Z</dcterms:created>
  <dcterms:modified xsi:type="dcterms:W3CDTF">2015-09-05T02:12:17Z</dcterms:modified>
</cp:coreProperties>
</file>