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407" r:id="rId6"/>
    <p:sldId id="434" r:id="rId7"/>
    <p:sldId id="503" r:id="rId8"/>
    <p:sldId id="360" r:id="rId9"/>
    <p:sldId id="361" r:id="rId10"/>
    <p:sldId id="504" r:id="rId11"/>
    <p:sldId id="451" r:id="rId12"/>
    <p:sldId id="482" r:id="rId13"/>
    <p:sldId id="292" r:id="rId14"/>
    <p:sldId id="495" r:id="rId15"/>
    <p:sldId id="447" r:id="rId16"/>
    <p:sldId id="478" r:id="rId17"/>
    <p:sldId id="500" r:id="rId18"/>
    <p:sldId id="505" r:id="rId19"/>
    <p:sldId id="485" r:id="rId20"/>
    <p:sldId id="486" r:id="rId21"/>
    <p:sldId id="333" r:id="rId22"/>
    <p:sldId id="334" r:id="rId23"/>
    <p:sldId id="496" r:id="rId24"/>
    <p:sldId id="264" r:id="rId25"/>
    <p:sldId id="502" r:id="rId26"/>
    <p:sldId id="340" r:id="rId27"/>
    <p:sldId id="506" r:id="rId28"/>
    <p:sldId id="507" r:id="rId29"/>
    <p:sldId id="271" r:id="rId30"/>
    <p:sldId id="433" r:id="rId31"/>
    <p:sldId id="274" r:id="rId3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9296" autoAdjust="0"/>
  </p:normalViewPr>
  <p:slideViewPr>
    <p:cSldViewPr>
      <p:cViewPr>
        <p:scale>
          <a:sx n="100" d="100"/>
          <a:sy n="100" d="100"/>
        </p:scale>
        <p:origin x="-1422" y="-9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F15A9-A837-449B-9E85-7F63B45FAA90}" type="datetimeFigureOut">
              <a:rPr lang="zh-CN" altLang="en-US" smtClean="0"/>
              <a:t>2015/8/27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2291E-1CCA-4B81-8184-A01DA4392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423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2291E-1CCA-4B81-8184-A01DA4392D8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613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91taoke.com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形标注 4"/>
          <p:cNvSpPr/>
          <p:nvPr userDrawn="1"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3635895" y="1660029"/>
            <a:ext cx="5508103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22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818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589859" y="1655728"/>
            <a:ext cx="5554140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形标注 7"/>
          <p:cNvSpPr/>
          <p:nvPr userDrawn="1"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3880495" y="1851670"/>
            <a:ext cx="4224233" cy="15993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500" b="1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更多精彩内容请登录</a:t>
            </a:r>
            <a:endParaRPr lang="en-US" altLang="zh-CN" sz="35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3500" b="1" dirty="0" smtClean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13" name="标题 1">
            <a:hlinkClick r:id="rId3"/>
          </p:cNvPr>
          <p:cNvSpPr txBox="1">
            <a:spLocks/>
          </p:cNvSpPr>
          <p:nvPr userDrawn="1"/>
        </p:nvSpPr>
        <p:spPr>
          <a:xfrm>
            <a:off x="3962028" y="2490217"/>
            <a:ext cx="4968552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www.91taoke.com</a:t>
            </a:r>
            <a:endParaRPr lang="zh-CN" altLang="en-US" sz="3000" b="1" dirty="0">
              <a:solidFill>
                <a:srgbClr val="0070C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638547" y="2074401"/>
            <a:ext cx="2843808" cy="84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5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谢谢观看   </a:t>
            </a:r>
            <a:endParaRPr lang="en-US" altLang="zh-CN" sz="45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75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62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6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package" Target="../embeddings/Microsoft_Word_Document6.docx"/><Relationship Id="rId7" Type="http://schemas.openxmlformats.org/officeDocument/2006/relationships/package" Target="../embeddings/Microsoft_Word_Document8.docx"/><Relationship Id="rId12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emf"/><Relationship Id="rId11" Type="http://schemas.openxmlformats.org/officeDocument/2006/relationships/package" Target="../embeddings/Microsoft_Word_Document10.docx"/><Relationship Id="rId5" Type="http://schemas.openxmlformats.org/officeDocument/2006/relationships/package" Target="../embeddings/Microsoft_Word_Document7.docx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package" Target="../embeddings/Microsoft_Word_Document9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emf"/><Relationship Id="rId5" Type="http://schemas.openxmlformats.org/officeDocument/2006/relationships/package" Target="../embeddings/Microsoft_Word_Document12.docx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emf"/><Relationship Id="rId5" Type="http://schemas.openxmlformats.org/officeDocument/2006/relationships/package" Target="../embeddings/Microsoft_Word_Document14.docx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emf"/><Relationship Id="rId5" Type="http://schemas.openxmlformats.org/officeDocument/2006/relationships/package" Target="../embeddings/Microsoft_Word_Document16.docx"/><Relationship Id="rId4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png"/><Relationship Id="rId5" Type="http://schemas.openxmlformats.org/officeDocument/2006/relationships/slide" Target="slide3.xml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9.xml"/><Relationship Id="rId4" Type="http://schemas.openxmlformats.org/officeDocument/2006/relationships/slide" Target="slide2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package" Target="../embeddings/Microsoft_Word_Document18.docx"/><Relationship Id="rId7" Type="http://schemas.openxmlformats.org/officeDocument/2006/relationships/slide" Target="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emf"/><Relationship Id="rId5" Type="http://schemas.openxmlformats.org/officeDocument/2006/relationships/package" Target="../embeddings/Microsoft_Word_Document19.docx"/><Relationship Id="rId10" Type="http://schemas.openxmlformats.org/officeDocument/2006/relationships/slide" Target="slide29.xml"/><Relationship Id="rId4" Type="http://schemas.openxmlformats.org/officeDocument/2006/relationships/image" Target="../media/image23.emf"/><Relationship Id="rId9" Type="http://schemas.openxmlformats.org/officeDocument/2006/relationships/slide" Target="slide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tiff"/><Relationship Id="rId5" Type="http://schemas.openxmlformats.org/officeDocument/2006/relationships/slide" Target="slide29.xml"/><Relationship Id="rId4" Type="http://schemas.openxmlformats.org/officeDocument/2006/relationships/slide" Target="slide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9.xml"/><Relationship Id="rId4" Type="http://schemas.openxmlformats.org/officeDocument/2006/relationships/slide" Target="slide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slide" Target="slide29.xml"/><Relationship Id="rId4" Type="http://schemas.openxmlformats.org/officeDocument/2006/relationships/slide" Target="slide2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slide" Target="slide22.xml"/><Relationship Id="rId7" Type="http://schemas.openxmlformats.org/officeDocument/2006/relationships/package" Target="../embeddings/Microsoft_Word_Document20.docx"/><Relationship Id="rId12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slide" Target="slide29.xml"/><Relationship Id="rId11" Type="http://schemas.openxmlformats.org/officeDocument/2006/relationships/package" Target="../embeddings/Microsoft_Word_Document22.docx"/><Relationship Id="rId5" Type="http://schemas.openxmlformats.org/officeDocument/2006/relationships/slide" Target="slide26.xml"/><Relationship Id="rId10" Type="http://schemas.openxmlformats.org/officeDocument/2006/relationships/image" Target="../media/image28.emf"/><Relationship Id="rId4" Type="http://schemas.openxmlformats.org/officeDocument/2006/relationships/slide" Target="slide24.xml"/><Relationship Id="rId9" Type="http://schemas.openxmlformats.org/officeDocument/2006/relationships/package" Target="../embeddings/Microsoft_Word_Document21.docx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slide" Target="slide22.xml"/><Relationship Id="rId7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slide" Target="slide29.xml"/><Relationship Id="rId5" Type="http://schemas.openxmlformats.org/officeDocument/2006/relationships/slide" Target="slide26.xml"/><Relationship Id="rId10" Type="http://schemas.openxmlformats.org/officeDocument/2006/relationships/image" Target="../media/image31.emf"/><Relationship Id="rId4" Type="http://schemas.openxmlformats.org/officeDocument/2006/relationships/slide" Target="slide24.xml"/><Relationship Id="rId9" Type="http://schemas.openxmlformats.org/officeDocument/2006/relationships/package" Target="../embeddings/Microsoft_Word_Document24.docx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slide" Target="slide22.xml"/><Relationship Id="rId7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slide" Target="slide29.xml"/><Relationship Id="rId5" Type="http://schemas.openxmlformats.org/officeDocument/2006/relationships/slide" Target="slide26.xml"/><Relationship Id="rId10" Type="http://schemas.openxmlformats.org/officeDocument/2006/relationships/image" Target="../media/image33.emf"/><Relationship Id="rId4" Type="http://schemas.openxmlformats.org/officeDocument/2006/relationships/slide" Target="slide24.xml"/><Relationship Id="rId9" Type="http://schemas.openxmlformats.org/officeDocument/2006/relationships/package" Target="../embeddings/Microsoft_Word_Document26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27.docx"/><Relationship Id="rId3" Type="http://schemas.openxmlformats.org/officeDocument/2006/relationships/notesSlide" Target="../notesSlides/notesSlide1.xml"/><Relationship Id="rId7" Type="http://schemas.openxmlformats.org/officeDocument/2006/relationships/slide" Target="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slide" Target="slide26.xml"/><Relationship Id="rId11" Type="http://schemas.openxmlformats.org/officeDocument/2006/relationships/image" Target="../media/image22.png"/><Relationship Id="rId5" Type="http://schemas.openxmlformats.org/officeDocument/2006/relationships/slide" Target="slide24.xml"/><Relationship Id="rId10" Type="http://schemas.openxmlformats.org/officeDocument/2006/relationships/slide" Target="slide3.xml"/><Relationship Id="rId4" Type="http://schemas.openxmlformats.org/officeDocument/2006/relationships/slide" Target="slide22.xml"/><Relationship Id="rId9" Type="http://schemas.openxmlformats.org/officeDocument/2006/relationships/image" Target="../media/image34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5468" y="2050618"/>
            <a:ext cx="2733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6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第七章</a:t>
            </a:r>
            <a:endParaRPr lang="en-US" altLang="zh-CN" sz="6000" b="1" dirty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51920" y="2132499"/>
            <a:ext cx="529208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5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机械能守恒定律</a:t>
            </a:r>
            <a:endParaRPr lang="zh-CN" altLang="en-US" sz="53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409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8514" y="205011"/>
            <a:ext cx="8748000" cy="4535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W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指合外力做的功，即包含重力在内的所有外力所做功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          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W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k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的关系：如果合力对物体做正功，物体的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动能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  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；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如果合力对物体做负功，物体的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动能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 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；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如果合力对物体不做功，物体的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动能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      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动能定理的实质：功能关系的一种具体体现，物体动能的改变可由合外力做功来度量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15769" y="2840732"/>
            <a:ext cx="11776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2800" kern="100" dirty="0" smtClean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不变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62427" y="905927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8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代数和</a:t>
            </a:r>
            <a:endParaRPr lang="zh-CN" altLang="zh-CN" sz="28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2544" y="219254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8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增加</a:t>
            </a:r>
            <a:endParaRPr lang="zh-CN" altLang="zh-CN" sz="28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15386" y="219254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8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减少</a:t>
            </a:r>
            <a:endParaRPr lang="zh-CN" altLang="zh-CN" sz="28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25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4"/>
          <p:cNvSpPr txBox="1">
            <a:spLocks noChangeArrowheads="1"/>
          </p:cNvSpPr>
          <p:nvPr/>
        </p:nvSpPr>
        <p:spPr bwMode="auto">
          <a:xfrm>
            <a:off x="117028" y="-11013"/>
            <a:ext cx="6327179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600" b="1" kern="100" dirty="0">
                <a:solidFill>
                  <a:schemeClr val="tx1"/>
                </a:solidFill>
                <a:cs typeface="Times New Roman"/>
              </a:rPr>
              <a:t>三、应用动能定理的优点及解题步骤</a:t>
            </a:r>
            <a:endParaRPr lang="zh-CN" altLang="zh-CN" sz="2600" b="1" kern="100" dirty="0">
              <a:solidFill>
                <a:schemeClr val="tx1"/>
              </a:solidFill>
              <a:effectLst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7029" y="560196"/>
            <a:ext cx="89061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应用动能定理解题的优点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动能定理对应的是一个过程，只涉及物体初、末状态的动能和整个过程合力做的功，无需关心中间运动过程的细节，而且功和能都是标量，无方向性，计算方便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当题目中不涉及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t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，而涉及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等物理量时，优先考虑使用动能定理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动能定理既适用于恒力作用过程，也适用于变力作用过程，既适用于直线运动也适用于曲线运动，既适用于单一过程，也适用于多过程，特别是变力及多过程问题，动能定理更具有优越性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5423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89037" y="214536"/>
            <a:ext cx="8767066" cy="4535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应用动能定理解题的一般步骤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选取研究对象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通常是单个物体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，明确它的运动过程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对研究对象进行受力分析，明确各力做功的情况，求出外力做功的代数和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明确物体在初、末状态的动能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k1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k2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列出动能定理的方程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W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k2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k1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，结合其他必要的解题方程，求解并验算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9793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0861" y="-1488"/>
            <a:ext cx="189412" cy="756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9645" y="254326"/>
            <a:ext cx="166256" cy="500882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7851" y="298955"/>
            <a:ext cx="2003258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典例精析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772" y="901906"/>
            <a:ext cx="60433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一、对动能和动能定理的理解</a:t>
            </a:r>
            <a:endParaRPr lang="zh-CN" altLang="zh-CN" sz="2800" b="1" kern="1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0772" y="1379661"/>
            <a:ext cx="889667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关于动能、动能定理，下列说法正确的是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一定质量的物体，动能变化时，速度一定变化，但速度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变</a:t>
            </a:r>
            <a:endParaRPr lang="en-US" altLang="zh-CN" sz="26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化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时，动能不一定变化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动能不变的物体，一定处于平衡状态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合力做正功，物体动能可能减小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运动物体所受的合外力为零，则物体的动能肯定不变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6842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247" y="27927"/>
            <a:ext cx="8915724" cy="4948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一定质量的物体，动能变化时，物体的速度大小一定变化，所以速度一定变化；速度变化时，物体的速度大小不一定变化，所以动能不一定变化，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项正确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动能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不变的物体，速度方向可能改变，不一定处于平衡状态，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项错误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合力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做正功时，动能肯定增加，合力做功为零时，动能肯定不变，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项错误，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项正确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AD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3779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60462" y="521618"/>
            <a:ext cx="882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二、动能定理的应用</a:t>
            </a:r>
            <a:endParaRPr lang="zh-CN" altLang="zh-CN" sz="2800" b="1" kern="1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0462" y="1047963"/>
            <a:ext cx="8820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8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质量为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的物体静止在水平桌面上，它与桌面之间的动摩擦因数为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μ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，物体在水平力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作用下开始运动，发生位移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x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时撤去力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，问物体还能运动多远？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研究对象：质量为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的物体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研究过程：从静止开始，先加速，后减速至零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0104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41411" y="92640"/>
            <a:ext cx="8856985" cy="4836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受力分析、运动过程草图如图所示，其中物体受重力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mg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、水平外力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、弹力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、滑动摩擦力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，设加速位移为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x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，减速位移为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x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67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800" kern="100" dirty="0" smtClean="0">
              <a:latin typeface="宋体"/>
              <a:ea typeface="微软雅黑"/>
              <a:cs typeface="Courier New"/>
            </a:endParaRPr>
          </a:p>
          <a:p>
            <a:pPr algn="just">
              <a:lnSpc>
                <a:spcPct val="167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800" kern="100" dirty="0">
              <a:latin typeface="宋体"/>
              <a:ea typeface="微软雅黑"/>
              <a:cs typeface="Courier New"/>
            </a:endParaRPr>
          </a:p>
          <a:p>
            <a:pPr algn="just">
              <a:lnSpc>
                <a:spcPct val="167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800" kern="100" dirty="0" smtClean="0">
              <a:latin typeface="宋体"/>
              <a:ea typeface="微软雅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解法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一：可将物体运动分成两个阶段进行求解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3" name="图片 2" descr="F:\2015赵瑊\同步\物理\人教必修2\word\A355.TIF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724" y="2205255"/>
            <a:ext cx="6696744" cy="19068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831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177367"/>
              </p:ext>
            </p:extLst>
          </p:nvPr>
        </p:nvGraphicFramePr>
        <p:xfrm>
          <a:off x="130746" y="28228"/>
          <a:ext cx="889635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2" name="文档" r:id="rId3" imgW="8906851" imgH="1234656" progId="Word.Document.12">
                  <p:embed/>
                </p:oleObj>
              </mc:Choice>
              <mc:Fallback>
                <p:oleObj name="文档" r:id="rId3" imgW="8906851" imgH="123465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746" y="28228"/>
                        <a:ext cx="8896350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5021" y="1799853"/>
            <a:ext cx="885698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又滑动摩擦力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μF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mg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83536"/>
              </p:ext>
            </p:extLst>
          </p:nvPr>
        </p:nvGraphicFramePr>
        <p:xfrm>
          <a:off x="130746" y="1181497"/>
          <a:ext cx="88963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3" name="文档" r:id="rId5" imgW="8906851" imgH="732167" progId="Word.Document.12">
                  <p:embed/>
                </p:oleObj>
              </mc:Choice>
              <mc:Fallback>
                <p:oleObj name="文档" r:id="rId5" imgW="8906851" imgH="73216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746" y="1181497"/>
                        <a:ext cx="889635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717094"/>
              </p:ext>
            </p:extLst>
          </p:nvPr>
        </p:nvGraphicFramePr>
        <p:xfrm>
          <a:off x="133350" y="2452117"/>
          <a:ext cx="88963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4" name="文档" r:id="rId7" imgW="8906851" imgH="730729" progId="Word.Document.12">
                  <p:embed/>
                </p:oleObj>
              </mc:Choice>
              <mc:Fallback>
                <p:oleObj name="文档" r:id="rId7" imgW="8906851" imgH="73072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" y="2452117"/>
                        <a:ext cx="889635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592929"/>
              </p:ext>
            </p:extLst>
          </p:nvPr>
        </p:nvGraphicFramePr>
        <p:xfrm>
          <a:off x="133350" y="3157339"/>
          <a:ext cx="889635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5" name="文档" r:id="rId9" imgW="8906851" imgH="1234656" progId="Word.Document.12">
                  <p:embed/>
                </p:oleObj>
              </mc:Choice>
              <mc:Fallback>
                <p:oleObj name="文档" r:id="rId9" imgW="8906851" imgH="123465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" y="3157339"/>
                        <a:ext cx="8896350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117394"/>
              </p:ext>
            </p:extLst>
          </p:nvPr>
        </p:nvGraphicFramePr>
        <p:xfrm>
          <a:off x="133350" y="4343375"/>
          <a:ext cx="88963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6" name="文档" r:id="rId11" imgW="8906851" imgH="713117" progId="Word.Document.12">
                  <p:embed/>
                </p:oleObj>
              </mc:Choice>
              <mc:Fallback>
                <p:oleObj name="文档" r:id="rId11" imgW="8906851" imgH="71311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" y="4343375"/>
                        <a:ext cx="889635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936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024204"/>
              </p:ext>
            </p:extLst>
          </p:nvPr>
        </p:nvGraphicFramePr>
        <p:xfrm>
          <a:off x="229741" y="116797"/>
          <a:ext cx="71342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23" name="文档" r:id="rId3" imgW="7138898" imgH="867532" progId="Word.Document.12">
                  <p:embed/>
                </p:oleObj>
              </mc:Choice>
              <mc:Fallback>
                <p:oleObj name="文档" r:id="rId3" imgW="7138898" imgH="86753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41" y="116797"/>
                        <a:ext cx="713422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41412" y="1738726"/>
            <a:ext cx="8856984" cy="3243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解法二：从静止开始加速，然后减速为零，对全过程进行分析求解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设加速过程中位移为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x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，减速过程中位移为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x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水平外力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在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x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段做正功，滑动摩擦力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在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x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x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段做负功，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mg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不做功；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709136"/>
              </p:ext>
            </p:extLst>
          </p:nvPr>
        </p:nvGraphicFramePr>
        <p:xfrm>
          <a:off x="229741" y="706231"/>
          <a:ext cx="79343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24" name="文档" r:id="rId5" imgW="7938546" imgH="1032605" progId="Word.Document.12">
                  <p:embed/>
                </p:oleObj>
              </mc:Choice>
              <mc:Fallback>
                <p:oleObj name="文档" r:id="rId5" imgW="7938546" imgH="103260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41" y="706231"/>
                        <a:ext cx="793432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915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7612" y="320452"/>
            <a:ext cx="86939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初动能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k0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，末动能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k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0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在竖直方向上：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mg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滑动摩擦力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μF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N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根据动能定理：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Fx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μmg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x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x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0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336142"/>
              </p:ext>
            </p:extLst>
          </p:nvPr>
        </p:nvGraphicFramePr>
        <p:xfrm>
          <a:off x="305941" y="2337817"/>
          <a:ext cx="58864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40" name="文档" r:id="rId3" imgW="5891561" imgH="1032605" progId="Word.Document.12">
                  <p:embed/>
                </p:oleObj>
              </mc:Choice>
              <mc:Fallback>
                <p:oleObj name="文档" r:id="rId3" imgW="5891561" imgH="103260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41" y="2337817"/>
                        <a:ext cx="588645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813698"/>
              </p:ext>
            </p:extLst>
          </p:nvPr>
        </p:nvGraphicFramePr>
        <p:xfrm>
          <a:off x="305941" y="3503662"/>
          <a:ext cx="58864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41" name="文档" r:id="rId5" imgW="5891561" imgH="1032965" progId="Word.Document.12">
                  <p:embed/>
                </p:oleObj>
              </mc:Choice>
              <mc:Fallback>
                <p:oleObj name="文档" r:id="rId5" imgW="5891561" imgH="103296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41" y="3503662"/>
                        <a:ext cx="588645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332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08949" y="1161306"/>
            <a:ext cx="2627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目标定位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41422" y="1943498"/>
            <a:ext cx="8460000" cy="2687909"/>
          </a:xfrm>
          <a:prstGeom prst="roundRect">
            <a:avLst>
              <a:gd name="adj" fmla="val 378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19637" y="1924434"/>
            <a:ext cx="8316000" cy="2596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理解动能的概念，掌握其表达式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能从牛顿第二定律与运动学公式导出动能定理，理解动能定理的物理意义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能应用动能定理解决简单的问题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596" y="269225"/>
            <a:ext cx="9001000" cy="752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7000"/>
              </a:lnSpc>
            </a:pPr>
            <a:r>
              <a:rPr lang="zh-CN" altLang="en-US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学案</a:t>
            </a:r>
            <a:r>
              <a:rPr lang="en-US" altLang="zh-CN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8</a:t>
            </a:r>
            <a:r>
              <a:rPr lang="zh-CN" altLang="en-US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　动能和动能定理</a:t>
            </a:r>
            <a:endParaRPr lang="zh-CN" altLang="en-US" sz="3500" b="1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9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1412" y="-20538"/>
            <a:ext cx="8856000" cy="2114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针对训练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在距地面高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12 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处，以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12 m</a:t>
            </a:r>
            <a:r>
              <a:rPr lang="en-US" altLang="zh-CN" sz="2400" kern="100" dirty="0">
                <a:latin typeface="IPAPANNEW"/>
                <a:ea typeface="微软雅黑"/>
                <a:cs typeface="Times New Roman"/>
              </a:rPr>
              <a:t>/s</a:t>
            </a:r>
            <a:r>
              <a:rPr lang="zh-CN" altLang="zh-CN" sz="2400" kern="100" dirty="0">
                <a:latin typeface="IPAPANNEW"/>
                <a:ea typeface="微软雅黑"/>
                <a:cs typeface="Times New Roman"/>
              </a:rPr>
              <a:t>的水平速度抛出质量为</a:t>
            </a:r>
            <a:r>
              <a:rPr lang="en-US" altLang="zh-CN" sz="2400" kern="100" dirty="0">
                <a:latin typeface="IPAPANNEW"/>
                <a:ea typeface="微软雅黑"/>
                <a:cs typeface="Times New Roman"/>
              </a:rPr>
              <a:t>0.5 kg</a:t>
            </a:r>
            <a:r>
              <a:rPr lang="zh-CN" altLang="zh-CN" sz="2400" kern="100" dirty="0">
                <a:latin typeface="IPAPANNEW"/>
                <a:ea typeface="微软雅黑"/>
                <a:cs typeface="Times New Roman"/>
              </a:rPr>
              <a:t>的小球，其落地时速度大小为</a:t>
            </a:r>
            <a:r>
              <a:rPr lang="en-US" altLang="zh-CN" sz="2400" kern="100" dirty="0">
                <a:latin typeface="IPAPANNEW"/>
                <a:ea typeface="微软雅黑"/>
                <a:cs typeface="Times New Roman"/>
              </a:rPr>
              <a:t>18 m/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，求小球在运动过程中克服阻力做功多少？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取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10 m/</a:t>
            </a:r>
            <a:r>
              <a:rPr lang="en-US" altLang="zh-CN" sz="2400" kern="100" dirty="0" err="1"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400" kern="100" baseline="30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对小球自抛出至落地过程由动能定理得：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184629"/>
              </p:ext>
            </p:extLst>
          </p:nvPr>
        </p:nvGraphicFramePr>
        <p:xfrm>
          <a:off x="228600" y="2092077"/>
          <a:ext cx="58864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56" name="文档" r:id="rId3" imgW="5891561" imgH="724445" progId="Word.Document.12">
                  <p:embed/>
                </p:oleObj>
              </mc:Choice>
              <mc:Fallback>
                <p:oleObj name="文档" r:id="rId3" imgW="5891561" imgH="72444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092077"/>
                        <a:ext cx="588645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41412" y="2730624"/>
            <a:ext cx="8693918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则小球克服阻力做功为：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007178"/>
              </p:ext>
            </p:extLst>
          </p:nvPr>
        </p:nvGraphicFramePr>
        <p:xfrm>
          <a:off x="228600" y="3331071"/>
          <a:ext cx="86868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57" name="文档" r:id="rId5" imgW="8697244" imgH="1234656" progId="Word.Document.12">
                  <p:embed/>
                </p:oleObj>
              </mc:Choice>
              <mc:Fallback>
                <p:oleObj name="文档" r:id="rId5" imgW="8697244" imgH="123465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331071"/>
                        <a:ext cx="8686800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41412" y="4473674"/>
            <a:ext cx="8693918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15 J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8752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6554" y="104428"/>
            <a:ext cx="324036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课堂要点小结</a:t>
            </a:r>
            <a:endParaRPr lang="zh-CN" altLang="en-US" sz="26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27135" y="652030"/>
            <a:ext cx="8665345" cy="4284000"/>
          </a:xfrm>
          <a:prstGeom prst="roundRect">
            <a:avLst>
              <a:gd name="adj" fmla="val 3787"/>
            </a:avLst>
          </a:prstGeom>
          <a:noFill/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946282"/>
              </p:ext>
            </p:extLst>
          </p:nvPr>
        </p:nvGraphicFramePr>
        <p:xfrm>
          <a:off x="1675556" y="528181"/>
          <a:ext cx="8810625" cy="453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42" name="文档" r:id="rId3" imgW="8821136" imgH="4528508" progId="Word.Document.12">
                  <p:embed/>
                </p:oleObj>
              </mc:Choice>
              <mc:Fallback>
                <p:oleObj name="文档" r:id="rId3" imgW="8821136" imgH="4528508" progId="Word.Document.12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5556" y="528181"/>
                        <a:ext cx="8810625" cy="453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91455" y="2249924"/>
            <a:ext cx="1452067" cy="992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7000"/>
              </a:lnSpc>
            </a:pPr>
            <a:r>
              <a:rPr lang="zh-CN" altLang="zh-CN" sz="2400" dirty="0">
                <a:latin typeface="Times New Roman"/>
                <a:ea typeface="微软雅黑"/>
                <a:cs typeface="Times New Roman"/>
              </a:rPr>
              <a:t>动能和动能定理</a:t>
            </a:r>
            <a:endParaRPr lang="zh-CN" altLang="en-US" dirty="0"/>
          </a:p>
        </p:txBody>
      </p:sp>
      <p:pic>
        <p:nvPicPr>
          <p:cNvPr id="10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054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 flipV="1">
            <a:off x="314003" y="325036"/>
            <a:ext cx="8532000" cy="108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7204166" y="478632"/>
            <a:ext cx="1644881" cy="720000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317291" y="607442"/>
            <a:ext cx="15317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</a:p>
        </p:txBody>
      </p:sp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TextBox 22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TextBox 23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TextBox 24">
            <a:hlinkClick r:id="rId5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8496" y="1276758"/>
            <a:ext cx="8928000" cy="3618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1.(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对动能的理解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改变汽车的质量和速度大小，都能使汽车的动能发生变化，则下列说法中正确的是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质量不变，速度增大到原来的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倍，动能增大为原来的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倍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速度不变，质量增大到原来的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倍，动能增大为原来的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倍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质量减半，速度增大到原来的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倍，动能增大为原来的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倍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速度减半，质量增大到原来的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倍，动能不变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1229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173726"/>
              </p:ext>
            </p:extLst>
          </p:nvPr>
        </p:nvGraphicFramePr>
        <p:xfrm>
          <a:off x="136079" y="752500"/>
          <a:ext cx="889635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78" name="文档" r:id="rId3" imgW="8906851" imgH="1234656" progId="Word.Document.12">
                  <p:embed/>
                </p:oleObj>
              </mc:Choice>
              <mc:Fallback>
                <p:oleObj name="文档" r:id="rId3" imgW="8906851" imgH="123465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79" y="752500"/>
                        <a:ext cx="8896350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0354" y="1941619"/>
            <a:ext cx="9000000" cy="2042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2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当速度不变，质量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增大为原来的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倍时，动能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k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也增大为原来的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倍，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正确；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2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若质量减半，速度增大为原来的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倍，则动能增大为原来的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8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倍，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错误；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761110"/>
              </p:ext>
            </p:extLst>
          </p:nvPr>
        </p:nvGraphicFramePr>
        <p:xfrm>
          <a:off x="138683" y="3809876"/>
          <a:ext cx="889635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79" name="文档" r:id="rId5" imgW="8906851" imgH="1251549" progId="Word.Document.12">
                  <p:embed/>
                </p:oleObj>
              </mc:Choice>
              <mc:Fallback>
                <p:oleObj name="文档" r:id="rId5" imgW="8906851" imgH="125154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683" y="3809876"/>
                        <a:ext cx="8896350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139952" y="4443958"/>
            <a:ext cx="1920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BD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TextBox 12">
            <a:hlinkClick r:id="rId7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8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9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10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652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97979" y="790600"/>
            <a:ext cx="8938518" cy="42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2.(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对动能定理的理解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有一质量为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的木块，从半径为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的圆弧曲面上的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点滑向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点，如图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所示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如果由于摩擦使木块的运动速率保持不变，则以下叙述正确的是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木块所受的合外力为零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因木块所受的力都不对其做功，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所以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外力做的功为零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重力和摩擦力的合力做的功为零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重力和摩擦力的合力为零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11" name="TextBox 10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TextBox 11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5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63003" y="4289375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 smtClean="0">
                <a:solidFill>
                  <a:prstClr val="black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3</a:t>
            </a:r>
            <a:endParaRPr lang="zh-CN" altLang="en-US" dirty="0"/>
          </a:p>
        </p:txBody>
      </p:sp>
      <p:pic>
        <p:nvPicPr>
          <p:cNvPr id="292866" name="Picture 2" descr="F:\2015赵瑊\源文件！\物理 人教必修2\S70.tif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063502"/>
            <a:ext cx="2438748" cy="215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2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41412" y="798547"/>
            <a:ext cx="8866509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木块做曲线运动，速度方向变化，加速度不为零，故合外力不为零，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错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；</a:t>
            </a:r>
            <a:endParaRPr lang="en-US" altLang="zh-CN" sz="26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速率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不变，动能不变，由动能定理知，合外力做的功为零，而支持力始终不做功，重力做正功，所以重力做的功与摩擦力做的功的代数和为零，但重力和摩擦力的合力不为零，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对，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错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C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1" name="TextBox 10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TextBox 11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5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76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TextBox 16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>
            <a:hlinkClick r:id="rId5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0877" y="1018113"/>
            <a:ext cx="89160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3.(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动能定理的应用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物体沿直线运动的</a:t>
            </a:r>
            <a:r>
              <a:rPr lang="en-US" altLang="zh-CN" sz="24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t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图象如图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所示，已知在第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秒内合力对物体做功为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W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，则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从第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秒末到第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秒末合力做功为</a:t>
            </a:r>
            <a:r>
              <a:rPr lang="en-US" altLang="zh-CN" sz="2400" kern="100" dirty="0" err="1"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W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从第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秒末到第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5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秒末合力做功为－</a:t>
            </a:r>
            <a:r>
              <a:rPr lang="en-US" altLang="zh-CN" sz="2400" kern="1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W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从第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5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秒末到第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7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秒末合力做功为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W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从第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秒末到第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秒末合力做功为－</a:t>
            </a:r>
            <a:r>
              <a:rPr lang="en-US" altLang="zh-CN" sz="2400" kern="100" dirty="0" err="1">
                <a:latin typeface="Times New Roman"/>
                <a:ea typeface="微软雅黑"/>
                <a:cs typeface="Courier New"/>
              </a:rPr>
              <a:t>0.75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W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74971" y="3831510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 smtClean="0">
                <a:solidFill>
                  <a:prstClr val="black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4</a:t>
            </a:r>
            <a:endParaRPr lang="zh-CN" altLang="en-US" dirty="0"/>
          </a:p>
        </p:txBody>
      </p:sp>
      <p:pic>
        <p:nvPicPr>
          <p:cNvPr id="12" name="图片 11" descr="F:\2015赵瑊\同步\物理\人教必修2\word\A357.TIF"/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603" y="2029264"/>
            <a:ext cx="3312368" cy="17068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464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TextBox 16">
            <a:hlinkClick r:id="rId4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5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>
            <a:hlinkClick r:id="rId6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1412" y="896516"/>
            <a:ext cx="8842126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由题图可知物体速度变化情况，根据动能定理得：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300725"/>
              </p:ext>
            </p:extLst>
          </p:nvPr>
        </p:nvGraphicFramePr>
        <p:xfrm>
          <a:off x="243458" y="1679079"/>
          <a:ext cx="73628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05" name="文档" r:id="rId7" imgW="7367420" imgH="810225" progId="Word.Document.12">
                  <p:embed/>
                </p:oleObj>
              </mc:Choice>
              <mc:Fallback>
                <p:oleObj name="文档" r:id="rId7" imgW="7367420" imgH="81022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458" y="1679079"/>
                        <a:ext cx="736282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734382"/>
              </p:ext>
            </p:extLst>
          </p:nvPr>
        </p:nvGraphicFramePr>
        <p:xfrm>
          <a:off x="243458" y="2552700"/>
          <a:ext cx="73628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06" name="文档" r:id="rId9" imgW="7367420" imgH="810586" progId="Word.Document.12">
                  <p:embed/>
                </p:oleObj>
              </mc:Choice>
              <mc:Fallback>
                <p:oleObj name="文档" r:id="rId9" imgW="7367420" imgH="81058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458" y="2552700"/>
                        <a:ext cx="736282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141412" y="3316213"/>
            <a:ext cx="8842126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第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3 s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末到第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5 s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末：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440426"/>
              </p:ext>
            </p:extLst>
          </p:nvPr>
        </p:nvGraphicFramePr>
        <p:xfrm>
          <a:off x="243458" y="4074393"/>
          <a:ext cx="73628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07" name="文档" r:id="rId11" imgW="7367420" imgH="812027" progId="Word.Document.12">
                  <p:embed/>
                </p:oleObj>
              </mc:Choice>
              <mc:Fallback>
                <p:oleObj name="文档" r:id="rId11" imgW="7367420" imgH="81202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458" y="4074393"/>
                        <a:ext cx="736282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865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TextBox 16">
            <a:hlinkClick r:id="rId4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5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>
            <a:hlinkClick r:id="rId6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1412" y="892049"/>
            <a:ext cx="8842126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第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5 s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末到第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7 s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末：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775887"/>
              </p:ext>
            </p:extLst>
          </p:nvPr>
        </p:nvGraphicFramePr>
        <p:xfrm>
          <a:off x="247650" y="1700508"/>
          <a:ext cx="73628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20" name="文档" r:id="rId7" imgW="7367420" imgH="831490" progId="Word.Document.12">
                  <p:embed/>
                </p:oleObj>
              </mc:Choice>
              <mc:Fallback>
                <p:oleObj name="文档" r:id="rId7" imgW="7367420" imgH="83149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1700508"/>
                        <a:ext cx="73628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141412" y="2529183"/>
            <a:ext cx="8842126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第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3 s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末到第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4 s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末：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160053"/>
              </p:ext>
            </p:extLst>
          </p:nvPr>
        </p:nvGraphicFramePr>
        <p:xfrm>
          <a:off x="243458" y="3306413"/>
          <a:ext cx="73628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21" name="文档" r:id="rId9" imgW="7367420" imgH="851313" progId="Word.Document.12">
                  <p:embed/>
                </p:oleObj>
              </mc:Choice>
              <mc:Fallback>
                <p:oleObj name="文档" r:id="rId9" imgW="7367420" imgH="85131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458" y="3306413"/>
                        <a:ext cx="736282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141412" y="4170509"/>
            <a:ext cx="8842126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CD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8340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1412" y="834033"/>
            <a:ext cx="8842126" cy="2422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4.(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动能定理的应用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一架喷气式飞机，质量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5.0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600" kern="100" baseline="30000" dirty="0"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 kg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，起飞过程中从静止开始运动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当位移达到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5.3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600" kern="100" baseline="30000" dirty="0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 m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时，速度达到起飞速度</a:t>
            </a:r>
            <a:r>
              <a:rPr lang="en-US" altLang="zh-CN" sz="26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60 m</a:t>
            </a:r>
            <a:r>
              <a:rPr lang="en-US" altLang="zh-CN" sz="2600" kern="100" dirty="0">
                <a:latin typeface="IPAPANNEW"/>
                <a:ea typeface="微软雅黑"/>
                <a:cs typeface="Times New Roman"/>
              </a:rPr>
              <a:t>/s</a:t>
            </a:r>
            <a:r>
              <a:rPr lang="zh-CN" altLang="zh-CN" sz="2600" kern="100" dirty="0">
                <a:latin typeface="IPAPANNEW"/>
                <a:ea typeface="微软雅黑"/>
                <a:cs typeface="Times New Roman"/>
              </a:rPr>
              <a:t>，在此过程中飞机受到的平均阻力是飞机重力的</a:t>
            </a:r>
            <a:r>
              <a:rPr lang="en-US" altLang="zh-CN" sz="2600" kern="100" dirty="0">
                <a:latin typeface="IPAPANNEW"/>
                <a:ea typeface="微软雅黑"/>
                <a:cs typeface="Times New Roman"/>
              </a:rPr>
              <a:t>0.02</a:t>
            </a:r>
            <a:r>
              <a:rPr lang="zh-CN" altLang="zh-CN" sz="2600" kern="100" dirty="0">
                <a:latin typeface="IPAPANNEW"/>
                <a:ea typeface="微软雅黑"/>
                <a:cs typeface="Times New Roman"/>
              </a:rPr>
              <a:t>倍</a:t>
            </a:r>
            <a:r>
              <a:rPr lang="en-US" altLang="zh-CN" sz="2600" kern="100" dirty="0">
                <a:latin typeface="IPAPANNEW"/>
                <a:ea typeface="微软雅黑"/>
                <a:cs typeface="Times New Roman"/>
              </a:rPr>
              <a:t>.</a:t>
            </a:r>
            <a:r>
              <a:rPr lang="zh-CN" altLang="zh-CN" sz="2600" kern="100" dirty="0">
                <a:latin typeface="IPAPANNEW"/>
                <a:ea typeface="微软雅黑"/>
                <a:cs typeface="Times New Roman"/>
              </a:rPr>
              <a:t>求飞机受到的平均牵引力</a:t>
            </a:r>
            <a:r>
              <a:rPr lang="en-US" altLang="zh-CN" sz="2600" kern="100" dirty="0">
                <a:latin typeface="IPAPANNEW"/>
                <a:ea typeface="微软雅黑"/>
                <a:cs typeface="Times New Roman"/>
              </a:rPr>
              <a:t>.(</a:t>
            </a:r>
            <a:r>
              <a:rPr lang="en-US" altLang="zh-CN" sz="2600" i="1" kern="100" dirty="0">
                <a:latin typeface="IPAPANNEW"/>
                <a:ea typeface="微软雅黑"/>
                <a:cs typeface="Times New Roman"/>
              </a:rPr>
              <a:t>g</a:t>
            </a:r>
            <a:r>
              <a:rPr lang="zh-CN" altLang="zh-CN" sz="2600" kern="100" dirty="0">
                <a:latin typeface="IPAPANNEW"/>
                <a:ea typeface="微软雅黑"/>
                <a:cs typeface="Times New Roman"/>
              </a:rPr>
              <a:t>取</a:t>
            </a:r>
            <a:r>
              <a:rPr lang="en-US" altLang="zh-CN" sz="2600" kern="100" dirty="0">
                <a:latin typeface="IPAPANNEW"/>
                <a:ea typeface="微软雅黑"/>
                <a:cs typeface="Times New Roman"/>
              </a:rPr>
              <a:t>10 m/</a:t>
            </a:r>
            <a:r>
              <a:rPr lang="en-US" altLang="zh-CN" sz="2600" kern="100" dirty="0" err="1"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600" kern="100" baseline="30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493772"/>
              </p:ext>
            </p:extLst>
          </p:nvPr>
        </p:nvGraphicFramePr>
        <p:xfrm>
          <a:off x="247650" y="3324225"/>
          <a:ext cx="82581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42" name="文档" r:id="rId7" imgW="8262437" imgH="819956" progId="Word.Document.12">
                  <p:embed/>
                </p:oleObj>
              </mc:Choice>
              <mc:Fallback>
                <p:oleObj name="文档" r:id="rId7" imgW="8262437" imgH="81995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3324225"/>
                        <a:ext cx="825817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555625"/>
              </p:ext>
            </p:extLst>
          </p:nvPr>
        </p:nvGraphicFramePr>
        <p:xfrm>
          <a:off x="247650" y="4200872"/>
          <a:ext cx="82581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43" name="文档" r:id="rId9" imgW="8262437" imgH="821759" progId="Word.Document.12">
                  <p:embed/>
                </p:oleObj>
              </mc:Choice>
              <mc:Fallback>
                <p:oleObj name="文档" r:id="rId9" imgW="8262437" imgH="82175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4200872"/>
                        <a:ext cx="825817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960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>
            <a:hlinkClick r:id="rId2" action="ppaction://hlinksldjump"/>
          </p:cNvPr>
          <p:cNvSpPr/>
          <p:nvPr/>
        </p:nvSpPr>
        <p:spPr>
          <a:xfrm>
            <a:off x="2358802" y="1790016"/>
            <a:ext cx="1900800" cy="106976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2519672" y="2055852"/>
            <a:ext cx="18606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>
            <a:hlinkClick r:id="rId3" action="ppaction://hlinksldjump"/>
          </p:cNvPr>
          <p:cNvSpPr/>
          <p:nvPr/>
        </p:nvSpPr>
        <p:spPr>
          <a:xfrm>
            <a:off x="4887048" y="1790016"/>
            <a:ext cx="1902342" cy="106976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hlinkClick r:id="rId3" action="ppaction://hlinksldjump"/>
          </p:cNvPr>
          <p:cNvSpPr txBox="1"/>
          <p:nvPr/>
        </p:nvSpPr>
        <p:spPr>
          <a:xfrm>
            <a:off x="5033404" y="2053585"/>
            <a:ext cx="1842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294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>
            <a:hlinkClick r:id="rId5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0" name="TextBox 19">
            <a:hlinkClick r:id="rId6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TextBox 20">
            <a:hlinkClick r:id="rId7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005481"/>
              </p:ext>
            </p:extLst>
          </p:nvPr>
        </p:nvGraphicFramePr>
        <p:xfrm>
          <a:off x="429765" y="1110233"/>
          <a:ext cx="4762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54" name="文档" r:id="rId8" imgW="4763053" imgH="915858" progId="Word.Document.12">
                  <p:embed/>
                </p:oleObj>
              </mc:Choice>
              <mc:Fallback>
                <p:oleObj name="文档" r:id="rId8" imgW="4763053" imgH="91585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65" y="1110233"/>
                        <a:ext cx="4762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331784" y="1919843"/>
            <a:ext cx="74085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其中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k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0.02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把数据代入后解得：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800" kern="100" baseline="-25000" dirty="0">
                <a:latin typeface="Times New Roman"/>
                <a:ea typeface="微软雅黑"/>
                <a:cs typeface="Times New Roman"/>
              </a:rPr>
              <a:t>牵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≈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1.8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800" kern="100" baseline="30000" dirty="0"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 N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所以飞机所受的平均牵引力是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1.8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800" kern="100" baseline="30000" dirty="0"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 N.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1.8</a:t>
            </a:r>
            <a:r>
              <a:rPr lang="en-US" altLang="zh-CN" sz="2800" kern="100" dirty="0">
                <a:solidFill>
                  <a:srgbClr val="E46C0A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800" kern="100" baseline="300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 N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0" name="Picture 2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589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76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 flipV="1">
            <a:off x="314003" y="324057"/>
            <a:ext cx="8532000" cy="939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7204166" y="472917"/>
            <a:ext cx="1644881" cy="720000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317291" y="597917"/>
            <a:ext cx="15317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44"/>
          <p:cNvSpPr txBox="1">
            <a:spLocks noChangeArrowheads="1"/>
          </p:cNvSpPr>
          <p:nvPr/>
        </p:nvSpPr>
        <p:spPr bwMode="auto">
          <a:xfrm>
            <a:off x="126554" y="349027"/>
            <a:ext cx="5228009" cy="66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chemeClr val="tx1"/>
                </a:solidFill>
                <a:cs typeface="Times New Roman"/>
              </a:rPr>
              <a:t>一、动能的表达式</a:t>
            </a:r>
            <a:endParaRPr lang="zh-CN" altLang="zh-CN" sz="2800" b="1" kern="100" dirty="0">
              <a:solidFill>
                <a:schemeClr val="tx1"/>
              </a:solidFill>
              <a:effectLst/>
              <a:cs typeface="Courier New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83705" y="1153656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6077" y="1673746"/>
            <a:ext cx="5832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让球从光滑的斜面滚下，与木块相碰，推动木块做功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所示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71945" y="2441992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solidFill>
                  <a:prstClr val="black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1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136077" y="2809300"/>
            <a:ext cx="88569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让同一铁球从不同的高度滚下，可以看到：高度大时球把木块推得远，对木块做的功多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让质量不同的铁球从同一高度滚下，可以看到：质量大的铁球把木块推得远，对木块做的功多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5" name="图片 14" descr="F:\2015赵瑊\同步\物理\人教必修2\word\A353.T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721" y="1319039"/>
            <a:ext cx="2880320" cy="10766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294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756137"/>
              </p:ext>
            </p:extLst>
          </p:nvPr>
        </p:nvGraphicFramePr>
        <p:xfrm>
          <a:off x="137542" y="898748"/>
          <a:ext cx="8867775" cy="394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70" name="文档" r:id="rId3" imgW="8878399" imgH="3937599" progId="Word.Document.12">
                  <p:embed/>
                </p:oleObj>
              </mc:Choice>
              <mc:Fallback>
                <p:oleObj name="文档" r:id="rId3" imgW="8878399" imgH="393759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542" y="898748"/>
                        <a:ext cx="8867775" cy="394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54546" y="197743"/>
            <a:ext cx="8856984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以上两个现象说明影响动能的因素有哪些？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560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09106" y="238919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2362" y="781075"/>
            <a:ext cx="8885559" cy="4218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动能的表达式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600" i="1" u="sng" kern="100" dirty="0" smtClean="0">
                <a:latin typeface="Times New Roman"/>
                <a:ea typeface="微软雅黑"/>
                <a:cs typeface="Courier New"/>
              </a:rPr>
              <a:t>                  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国际单位制中单位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是</a:t>
            </a:r>
            <a:r>
              <a:rPr lang="en-US" altLang="zh-CN" sz="2600" u="sng" kern="100" dirty="0" smtClean="0">
                <a:latin typeface="Times New Roman"/>
                <a:ea typeface="微软雅黑"/>
                <a:cs typeface="Courier New"/>
              </a:rPr>
              <a:t>    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对动能的理解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动能的瞬时性：物体动能的大小与物体瞬时速度的大小相对应，是一个状态量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动能的标矢性：动能是标量，只有大小没有方向，且总大于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6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600" kern="100" dirty="0" err="1">
                <a:latin typeface="宋体"/>
                <a:ea typeface="微软雅黑"/>
                <a:cs typeface="Times New Roman"/>
              </a:rPr>
              <a:t>≠</a:t>
            </a:r>
            <a:r>
              <a:rPr lang="en-US" altLang="zh-CN" sz="2600" kern="1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时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或等于零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6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时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，不可能小于零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无负值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运算过程中无需考虑速度方向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021638"/>
              </p:ext>
            </p:extLst>
          </p:nvPr>
        </p:nvGraphicFramePr>
        <p:xfrm>
          <a:off x="2862858" y="536476"/>
          <a:ext cx="15621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93" name="文档" r:id="rId3" imgW="1568849" imgH="810571" progId="Word.Document.12">
                  <p:embed/>
                </p:oleObj>
              </mc:Choice>
              <mc:Fallback>
                <p:oleObj name="文档" r:id="rId3" imgW="1568849" imgH="810571" progId="Word.Document.12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858" y="536476"/>
                        <a:ext cx="15621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7336879" y="881981"/>
            <a:ext cx="314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J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43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337971"/>
              </p:ext>
            </p:extLst>
          </p:nvPr>
        </p:nvGraphicFramePr>
        <p:xfrm>
          <a:off x="231204" y="2715480"/>
          <a:ext cx="88677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12" name="文档" r:id="rId3" imgW="8878399" imgH="827058" progId="Word.Document.12">
                  <p:embed/>
                </p:oleObj>
              </mc:Choice>
              <mc:Fallback>
                <p:oleObj name="文档" r:id="rId3" imgW="8878399" imgH="82705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04" y="2715480"/>
                        <a:ext cx="886777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42875" y="147861"/>
            <a:ext cx="8856984" cy="2507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动能的相对性：对于不同的参考系，物体的速度不同，则物体的动能也不同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没有特别指明时，速度都是以地面为参考系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动能的变化量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2875" y="3511316"/>
            <a:ext cx="8856984" cy="1260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动能的变化量是过程量，</a:t>
            </a:r>
            <a:r>
              <a:rPr lang="en-US" altLang="zh-CN" sz="2700" kern="100" dirty="0" err="1"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7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700" kern="100" baseline="-25000" dirty="0" err="1">
                <a:latin typeface="Times New Roman"/>
                <a:ea typeface="微软雅黑"/>
                <a:cs typeface="Courier New"/>
              </a:rPr>
              <a:t>k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&gt;0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，表示物体的动能增大；</a:t>
            </a:r>
            <a:r>
              <a:rPr lang="en-US" altLang="zh-CN" sz="2700" kern="100" dirty="0" err="1"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700" i="1" kern="100" dirty="0" err="1"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700" kern="100" baseline="-25000" dirty="0" err="1">
                <a:latin typeface="Times New Roman"/>
                <a:ea typeface="微软雅黑"/>
                <a:cs typeface="Courier New"/>
              </a:rPr>
              <a:t>k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&lt;0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，表示物体的动能减小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8392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4"/>
          <p:cNvSpPr txBox="1">
            <a:spLocks noChangeArrowheads="1"/>
          </p:cNvSpPr>
          <p:nvPr/>
        </p:nvSpPr>
        <p:spPr bwMode="auto">
          <a:xfrm>
            <a:off x="137221" y="179834"/>
            <a:ext cx="5467274" cy="66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chemeClr val="tx1"/>
                </a:solidFill>
                <a:cs typeface="Times New Roman"/>
              </a:rPr>
              <a:t>二、动能定理</a:t>
            </a:r>
            <a:endParaRPr lang="zh-CN" altLang="zh-CN" sz="2800" b="1" kern="100" dirty="0">
              <a:solidFill>
                <a:schemeClr val="tx1"/>
              </a:solidFill>
              <a:effectLst/>
              <a:cs typeface="Courier New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03897" y="1019730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7222" y="1589325"/>
            <a:ext cx="5467274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所示，质量为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的物体在恒力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的作用下向前运动了一段距离，速度由</a:t>
            </a:r>
            <a:r>
              <a:rPr lang="en-US" altLang="zh-CN" sz="25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5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增加到</a:t>
            </a:r>
            <a:r>
              <a:rPr lang="en-US" altLang="zh-CN" sz="25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500" kern="100" baseline="-25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试求力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对物体做的功</a:t>
            </a:r>
            <a:r>
              <a:rPr lang="en-US" altLang="zh-CN" sz="25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500" kern="100" dirty="0"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524099"/>
              </p:ext>
            </p:extLst>
          </p:nvPr>
        </p:nvGraphicFramePr>
        <p:xfrm>
          <a:off x="219075" y="3456781"/>
          <a:ext cx="785812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33" name="文档" r:id="rId3" imgW="7862612" imgH="1373202" progId="Word.Document.12">
                  <p:embed/>
                </p:oleObj>
              </mc:Choice>
              <mc:Fallback>
                <p:oleObj name="文档" r:id="rId3" imgW="7862612" imgH="137320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3456781"/>
                        <a:ext cx="7858125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7164288" y="2818174"/>
            <a:ext cx="6655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500" kern="100" dirty="0">
                <a:solidFill>
                  <a:prstClr val="black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5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2</a:t>
            </a:r>
            <a:endParaRPr lang="zh-CN" altLang="en-US" sz="2500" dirty="0"/>
          </a:p>
        </p:txBody>
      </p:sp>
      <p:pic>
        <p:nvPicPr>
          <p:cNvPr id="12" name="图片 11" descr="F:\2015赵瑊\同步\物理\人教必修2\word\A354.TIF"/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733763"/>
            <a:ext cx="3275856" cy="950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731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25997" y="257969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8514" y="798250"/>
            <a:ext cx="8748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动能定理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内容：合力在一个过程中对物体所做的功，等于物体在这个过程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中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Times New Roman"/>
              </a:rPr>
              <a:t>                  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375586"/>
              </p:ext>
            </p:extLst>
          </p:nvPr>
        </p:nvGraphicFramePr>
        <p:xfrm>
          <a:off x="285750" y="2669317"/>
          <a:ext cx="8582025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54" name="文档" r:id="rId3" imgW="8592441" imgH="2267309" progId="Word.Document.12">
                  <p:embed/>
                </p:oleObj>
              </mc:Choice>
              <mc:Fallback>
                <p:oleObj name="文档" r:id="rId3" imgW="8592441" imgH="226730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2669317"/>
                        <a:ext cx="8582025" cy="226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618259" y="2732941"/>
            <a:ext cx="14638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  <a:latin typeface="Times New Roman"/>
                <a:ea typeface="微软雅黑"/>
              </a:rPr>
              <a:t>E</a:t>
            </a:r>
            <a:r>
              <a:rPr lang="en-US" altLang="zh-CN" sz="2800" baseline="-25000" dirty="0" err="1">
                <a:solidFill>
                  <a:srgbClr val="0070C0"/>
                </a:solidFill>
                <a:latin typeface="Times New Roman"/>
                <a:ea typeface="微软雅黑"/>
              </a:rPr>
              <a:t>k2</a:t>
            </a:r>
            <a:r>
              <a:rPr lang="zh-CN" altLang="zh-CN" sz="28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800" i="1" dirty="0" err="1">
                <a:solidFill>
                  <a:srgbClr val="0070C0"/>
                </a:solidFill>
                <a:latin typeface="Times New Roman"/>
                <a:ea typeface="微软雅黑"/>
              </a:rPr>
              <a:t>E</a:t>
            </a:r>
            <a:r>
              <a:rPr lang="en-US" altLang="zh-CN" sz="2800" baseline="-25000" dirty="0" err="1">
                <a:solidFill>
                  <a:srgbClr val="0070C0"/>
                </a:solidFill>
                <a:latin typeface="Times New Roman"/>
                <a:ea typeface="微软雅黑"/>
              </a:rPr>
              <a:t>k1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17093" y="2156763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动能的变化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31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3420</TotalTime>
  <Words>1274</Words>
  <Application>Microsoft Office PowerPoint</Application>
  <PresentationFormat>全屏显示(16:9)</PresentationFormat>
  <Paragraphs>158</Paragraphs>
  <Slides>31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3" baseType="lpstr">
      <vt:lpstr>Office 主题​​</vt:lpstr>
      <vt:lpstr>Microsoft Word 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2440</cp:revision>
  <dcterms:created xsi:type="dcterms:W3CDTF">2015-03-06T01:52:29Z</dcterms:created>
  <dcterms:modified xsi:type="dcterms:W3CDTF">2015-08-27T06:46:18Z</dcterms:modified>
</cp:coreProperties>
</file>