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440" r:id="rId6"/>
    <p:sldId id="426" r:id="rId7"/>
    <p:sldId id="446" r:id="rId8"/>
    <p:sldId id="447" r:id="rId9"/>
    <p:sldId id="332" r:id="rId10"/>
    <p:sldId id="448" r:id="rId11"/>
    <p:sldId id="441" r:id="rId12"/>
    <p:sldId id="442" r:id="rId13"/>
    <p:sldId id="449" r:id="rId14"/>
    <p:sldId id="450" r:id="rId15"/>
    <p:sldId id="397" r:id="rId16"/>
    <p:sldId id="451" r:id="rId17"/>
    <p:sldId id="429" r:id="rId18"/>
    <p:sldId id="403" r:id="rId19"/>
    <p:sldId id="452" r:id="rId20"/>
    <p:sldId id="453" r:id="rId21"/>
    <p:sldId id="334" r:id="rId22"/>
    <p:sldId id="399" r:id="rId23"/>
    <p:sldId id="264" r:id="rId24"/>
    <p:sldId id="439" r:id="rId25"/>
    <p:sldId id="340" r:id="rId26"/>
    <p:sldId id="454" r:id="rId27"/>
    <p:sldId id="425" r:id="rId28"/>
    <p:sldId id="274"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9" autoAdjust="0"/>
    <p:restoredTop sz="99648" autoAdjust="0"/>
  </p:normalViewPr>
  <p:slideViewPr>
    <p:cSldViewPr>
      <p:cViewPr>
        <p:scale>
          <a:sx n="100" d="100"/>
          <a:sy n="100" d="100"/>
        </p:scale>
        <p:origin x="-1416" y="-9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package" Target="../embeddings/Microsoft_Word_Document7.docx"/><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package" Target="../embeddings/Microsoft_Word_Document10.docx"/><Relationship Id="rId7" Type="http://schemas.openxmlformats.org/officeDocument/2006/relationships/package" Target="../embeddings/Microsoft_Word_Document12.doc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package" Target="../embeddings/Microsoft_Word_Document11.docx"/><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package" Target="../embeddings/Microsoft_Word_Document13.docx"/><Relationship Id="rId7" Type="http://schemas.openxmlformats.org/officeDocument/2006/relationships/package" Target="../embeddings/Microsoft_Word_Document15.docx"/><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package" Target="../embeddings/Microsoft_Word_Document14.docx"/><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package" Target="../embeddings/Microsoft_Word_Document16.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png"/><Relationship Id="rId5" Type="http://schemas.openxmlformats.org/officeDocument/2006/relationships/slide" Target="slide3.xml"/><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22.xml.rels><?xml version="1.0" encoding="UTF-8" standalone="yes"?>
<Relationships xmlns="http://schemas.openxmlformats.org/package/2006/relationships"><Relationship Id="rId8" Type="http://schemas.openxmlformats.org/officeDocument/2006/relationships/package" Target="../embeddings/Microsoft_Word_Document19.docx"/><Relationship Id="rId3" Type="http://schemas.openxmlformats.org/officeDocument/2006/relationships/slide" Target="slide21.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package" Target="../embeddings/Microsoft_Word_Document18.docx"/><Relationship Id="rId11" Type="http://schemas.openxmlformats.org/officeDocument/2006/relationships/image" Target="../media/image26.emf"/><Relationship Id="rId5" Type="http://schemas.openxmlformats.org/officeDocument/2006/relationships/slide" Target="slide25.xml"/><Relationship Id="rId10" Type="http://schemas.openxmlformats.org/officeDocument/2006/relationships/package" Target="../embeddings/Microsoft_Word_Document20.docx"/><Relationship Id="rId4" Type="http://schemas.openxmlformats.org/officeDocument/2006/relationships/slide" Target="slide23.xml"/><Relationship Id="rId9"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slide" Target="slide25.xml"/></Relationships>
</file>

<file path=ppt/slides/_rels/slide24.xml.rels><?xml version="1.0" encoding="UTF-8" standalone="yes"?>
<Relationships xmlns="http://schemas.openxmlformats.org/package/2006/relationships"><Relationship Id="rId8" Type="http://schemas.openxmlformats.org/officeDocument/2006/relationships/package" Target="../embeddings/Microsoft_Word_Document22.docx"/><Relationship Id="rId3" Type="http://schemas.openxmlformats.org/officeDocument/2006/relationships/slide" Target="slide21.xml"/><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package" Target="../embeddings/Microsoft_Word_Document21.docx"/><Relationship Id="rId11" Type="http://schemas.openxmlformats.org/officeDocument/2006/relationships/image" Target="../media/image30.emf"/><Relationship Id="rId5" Type="http://schemas.openxmlformats.org/officeDocument/2006/relationships/slide" Target="slide25.xml"/><Relationship Id="rId10" Type="http://schemas.openxmlformats.org/officeDocument/2006/relationships/package" Target="../embeddings/Microsoft_Word_Document23.docx"/><Relationship Id="rId4" Type="http://schemas.openxmlformats.org/officeDocument/2006/relationships/slide" Target="slide23.xml"/><Relationship Id="rId9" Type="http://schemas.openxmlformats.org/officeDocument/2006/relationships/image" Target="../media/image29.emf"/></Relationships>
</file>

<file path=ppt/slides/_rels/slide25.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package" Target="../embeddings/Microsoft_Word_Document24.docx"/><Relationship Id="rId7" Type="http://schemas.openxmlformats.org/officeDocument/2006/relationships/slide" Target="slide23.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21.xml"/><Relationship Id="rId5" Type="http://schemas.openxmlformats.org/officeDocument/2006/relationships/image" Target="../media/image32.png"/><Relationship Id="rId4" Type="http://schemas.openxmlformats.org/officeDocument/2006/relationships/image" Target="../media/image31.emf"/></Relationships>
</file>

<file path=ppt/slides/_rels/slide26.xml.rels><?xml version="1.0" encoding="UTF-8" standalone="yes"?>
<Relationships xmlns="http://schemas.openxmlformats.org/package/2006/relationships"><Relationship Id="rId8" Type="http://schemas.openxmlformats.org/officeDocument/2006/relationships/package" Target="../embeddings/Microsoft_Word_Document26.docx"/><Relationship Id="rId3" Type="http://schemas.openxmlformats.org/officeDocument/2006/relationships/slide" Target="slide21.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package" Target="../embeddings/Microsoft_Word_Document25.docx"/><Relationship Id="rId5" Type="http://schemas.openxmlformats.org/officeDocument/2006/relationships/slide" Target="slide25.xml"/><Relationship Id="rId4" Type="http://schemas.openxmlformats.org/officeDocument/2006/relationships/slide" Target="slide23.xml"/><Relationship Id="rId9" Type="http://schemas.openxmlformats.org/officeDocument/2006/relationships/image" Target="../media/image34.emf"/></Relationships>
</file>

<file path=ppt/slides/_rels/slide27.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slide" Target="slide25.xml"/><Relationship Id="rId3" Type="http://schemas.openxmlformats.org/officeDocument/2006/relationships/package" Target="../embeddings/Microsoft_Word_Document27.docx"/><Relationship Id="rId7" Type="http://schemas.openxmlformats.org/officeDocument/2006/relationships/package" Target="../embeddings/Microsoft_Word_Document29.docx"/><Relationship Id="rId12" Type="http://schemas.openxmlformats.org/officeDocument/2006/relationships/slide" Target="slide23.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emf"/><Relationship Id="rId11" Type="http://schemas.openxmlformats.org/officeDocument/2006/relationships/slide" Target="slide21.xml"/><Relationship Id="rId5" Type="http://schemas.openxmlformats.org/officeDocument/2006/relationships/package" Target="../embeddings/Microsoft_Word_Document28.docx"/><Relationship Id="rId15" Type="http://schemas.openxmlformats.org/officeDocument/2006/relationships/image" Target="../media/image23.png"/><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package" Target="../embeddings/Microsoft_Word_Document30.docx"/><Relationship Id="rId14" Type="http://schemas.openxmlformats.org/officeDocument/2006/relationships/slide" Target="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package" Target="../embeddings/Microsoft_Word_Document1.docx"/><Relationship Id="rId7"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Word_Document2.docx"/><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第七章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机械能守恒定律</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6553" y="19988"/>
            <a:ext cx="8892000" cy="5033942"/>
          </a:xfrm>
          <a:prstGeom prst="rect">
            <a:avLst/>
          </a:prstGeom>
        </p:spPr>
        <p:txBody>
          <a:bodyPr wrap="square">
            <a:spAutoFit/>
          </a:bodyPr>
          <a:lstStyle/>
          <a:p>
            <a:pPr algn="just">
              <a:lnSpc>
                <a:spcPct val="139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全程应用动能定理时，分析整个过程中出现过的各力的做功情况，分析每个力的做功，确定整个过程中合外力做的总功，然后确定整个过程的初、末动能，针对整个过程利用动能定理列式求解</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39000"/>
              </a:lnSpc>
              <a:spcAft>
                <a:spcPts val="0"/>
              </a:spcAft>
              <a:tabLst>
                <a:tab pos="2070735" algn="l"/>
              </a:tabLst>
            </a:pPr>
            <a:r>
              <a:rPr lang="zh-CN" altLang="zh-CN" sz="2600" kern="100" dirty="0">
                <a:latin typeface="Times New Roman"/>
                <a:ea typeface="微软雅黑"/>
                <a:cs typeface="Times New Roman"/>
              </a:rPr>
              <a:t>当题目不涉及中间量时，选择全程应用动能定理更简单，更方便</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39000"/>
              </a:lnSpc>
              <a:spcAft>
                <a:spcPts val="0"/>
              </a:spcAft>
              <a:tabLst>
                <a:tab pos="2070735" algn="l"/>
              </a:tabLst>
            </a:pPr>
            <a:r>
              <a:rPr lang="zh-CN" altLang="zh-CN" sz="2600" b="1" kern="100" dirty="0">
                <a:solidFill>
                  <a:srgbClr val="00B0F0"/>
                </a:solidFill>
                <a:latin typeface="Times New Roman"/>
                <a:ea typeface="微软雅黑"/>
                <a:cs typeface="Times New Roman"/>
              </a:rPr>
              <a:t>注意</a:t>
            </a:r>
            <a:r>
              <a:rPr lang="zh-CN" altLang="zh-CN" sz="2600" kern="100" dirty="0">
                <a:latin typeface="Times New Roman"/>
                <a:ea typeface="微软雅黑"/>
                <a:cs typeface="Times New Roman"/>
              </a:rPr>
              <a:t>　当物体运动过程中涉及多个力做功时，各力对应的位移可能不相同，计算各力做功时，应注意各力对应的位移</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计算总功时，应计算整个过程中出现过的各力做功的代数和</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944948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5605" y="-5680"/>
            <a:ext cx="8856984" cy="5152180"/>
          </a:xfrm>
          <a:prstGeom prst="rect">
            <a:avLst/>
          </a:prstGeom>
        </p:spPr>
        <p:txBody>
          <a:bodyPr wrap="square">
            <a:spAutoFit/>
          </a:bodyPr>
          <a:lstStyle/>
          <a:p>
            <a:pPr algn="just">
              <a:lnSpc>
                <a:spcPct val="150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2</a:t>
            </a:r>
            <a:r>
              <a:rPr lang="zh-CN" altLang="zh-CN" sz="2400" kern="100" dirty="0" smtClean="0">
                <a:solidFill>
                  <a:srgbClr val="404040"/>
                </a:solidFill>
                <a:latin typeface="Times New Roman"/>
                <a:ea typeface="微软雅黑"/>
                <a:cs typeface="Times New Roman"/>
              </a:rPr>
              <a:t>　</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所示，</a:t>
            </a:r>
            <a:r>
              <a:rPr lang="en-US" altLang="zh-CN" sz="2400" i="1" kern="100" dirty="0" err="1">
                <a:latin typeface="Times New Roman"/>
                <a:ea typeface="微软雅黑"/>
                <a:cs typeface="Courier New"/>
              </a:rPr>
              <a:t>ABCD</a:t>
            </a:r>
            <a:r>
              <a:rPr lang="zh-CN" altLang="zh-CN" sz="2400" kern="100" dirty="0">
                <a:latin typeface="Times New Roman"/>
                <a:ea typeface="微软雅黑"/>
                <a:cs typeface="Times New Roman"/>
              </a:rPr>
              <a:t>为一位于竖直平面内的轨道，其中</a:t>
            </a:r>
            <a:r>
              <a:rPr lang="en-US" altLang="zh-CN" sz="2400" i="1" kern="100" dirty="0">
                <a:latin typeface="Times New Roman"/>
                <a:ea typeface="微软雅黑"/>
                <a:cs typeface="Courier New"/>
              </a:rPr>
              <a:t>BC</a:t>
            </a:r>
            <a:r>
              <a:rPr lang="zh-CN" altLang="zh-CN" sz="2400" kern="100" dirty="0">
                <a:latin typeface="Times New Roman"/>
                <a:ea typeface="微软雅黑"/>
                <a:cs typeface="Times New Roman"/>
              </a:rPr>
              <a:t>水平，</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点比</a:t>
            </a:r>
            <a:r>
              <a:rPr lang="en-US" altLang="zh-CN" sz="2400" i="1" kern="100" dirty="0">
                <a:latin typeface="Times New Roman"/>
                <a:ea typeface="微软雅黑"/>
                <a:cs typeface="Courier New"/>
              </a:rPr>
              <a:t>BC</a:t>
            </a:r>
            <a:r>
              <a:rPr lang="zh-CN" altLang="zh-CN" sz="2400" kern="100" dirty="0">
                <a:latin typeface="Times New Roman"/>
                <a:ea typeface="微软雅黑"/>
                <a:cs typeface="Times New Roman"/>
              </a:rPr>
              <a:t>高出</a:t>
            </a:r>
            <a:r>
              <a:rPr lang="en-US" altLang="zh-CN" sz="2400" kern="100" dirty="0">
                <a:latin typeface="Times New Roman"/>
                <a:ea typeface="微软雅黑"/>
                <a:cs typeface="Courier New"/>
              </a:rPr>
              <a:t>10 m</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BC</a:t>
            </a:r>
            <a:r>
              <a:rPr lang="zh-CN" altLang="zh-CN" sz="2400" kern="100" dirty="0">
                <a:latin typeface="Times New Roman"/>
                <a:ea typeface="微软雅黑"/>
                <a:cs typeface="Times New Roman"/>
              </a:rPr>
              <a:t>长</a:t>
            </a:r>
            <a:r>
              <a:rPr lang="en-US" altLang="zh-CN" sz="2400" kern="100" dirty="0">
                <a:latin typeface="Times New Roman"/>
                <a:ea typeface="微软雅黑"/>
                <a:cs typeface="Courier New"/>
              </a:rPr>
              <a:t>1 m</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AB</a:t>
            </a:r>
            <a:r>
              <a:rPr lang="zh-CN" altLang="zh-CN" sz="2400" kern="100" dirty="0">
                <a:latin typeface="Times New Roman"/>
                <a:ea typeface="微软雅黑"/>
                <a:cs typeface="Times New Roman"/>
              </a:rPr>
              <a:t>和</a:t>
            </a:r>
            <a:r>
              <a:rPr lang="en-US" altLang="zh-CN" sz="2400" i="1" kern="100" dirty="0">
                <a:latin typeface="Times New Roman"/>
                <a:ea typeface="微软雅黑"/>
                <a:cs typeface="Courier New"/>
              </a:rPr>
              <a:t>CD</a:t>
            </a:r>
            <a:r>
              <a:rPr lang="zh-CN" altLang="zh-CN" sz="2400" kern="100" dirty="0">
                <a:latin typeface="Times New Roman"/>
                <a:ea typeface="微软雅黑"/>
                <a:cs typeface="Times New Roman"/>
              </a:rPr>
              <a:t>轨道光滑且与</a:t>
            </a:r>
            <a:r>
              <a:rPr lang="en-US" altLang="zh-CN" sz="2400" i="1" kern="100" dirty="0">
                <a:latin typeface="Times New Roman"/>
                <a:ea typeface="微软雅黑"/>
                <a:cs typeface="Courier New"/>
              </a:rPr>
              <a:t>BC</a:t>
            </a:r>
            <a:r>
              <a:rPr lang="zh-CN" altLang="zh-CN" sz="2400" kern="100" dirty="0">
                <a:latin typeface="Times New Roman"/>
                <a:ea typeface="微软雅黑"/>
                <a:cs typeface="Times New Roman"/>
              </a:rPr>
              <a:t>平滑连接</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一质量为</a:t>
            </a:r>
            <a:r>
              <a:rPr lang="en-US" altLang="zh-CN" sz="2400" kern="100" dirty="0">
                <a:latin typeface="Times New Roman"/>
                <a:ea typeface="微软雅黑"/>
                <a:cs typeface="Courier New"/>
              </a:rPr>
              <a:t>1 kg</a:t>
            </a:r>
            <a:r>
              <a:rPr lang="zh-CN" altLang="zh-CN" sz="2400" kern="100" dirty="0">
                <a:latin typeface="Times New Roman"/>
                <a:ea typeface="微软雅黑"/>
                <a:cs typeface="Times New Roman"/>
              </a:rPr>
              <a:t>的物体，从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点以</a:t>
            </a:r>
            <a:r>
              <a:rPr lang="en-US" altLang="zh-CN" sz="2400" kern="100" dirty="0">
                <a:latin typeface="Times New Roman"/>
                <a:ea typeface="微软雅黑"/>
                <a:cs typeface="Courier New"/>
              </a:rPr>
              <a:t>4 m</a:t>
            </a:r>
            <a:r>
              <a:rPr lang="en-US" altLang="zh-CN" sz="2400" kern="100" dirty="0">
                <a:latin typeface="IPAPANNEW"/>
                <a:ea typeface="微软雅黑"/>
                <a:cs typeface="Times New Roman"/>
              </a:rPr>
              <a:t>/s</a:t>
            </a:r>
            <a:r>
              <a:rPr lang="zh-CN" altLang="zh-CN" sz="2400" kern="100" dirty="0">
                <a:latin typeface="IPAPANNEW"/>
                <a:ea typeface="微软雅黑"/>
                <a:cs typeface="Times New Roman"/>
              </a:rPr>
              <a:t>的速度开始运动，经过</a:t>
            </a:r>
            <a:r>
              <a:rPr lang="en-US" altLang="zh-CN" sz="2400" i="1" kern="100" dirty="0">
                <a:latin typeface="IPAPANNEW"/>
                <a:ea typeface="微软雅黑"/>
                <a:cs typeface="Times New Roman"/>
              </a:rPr>
              <a:t>BC</a:t>
            </a:r>
            <a:r>
              <a:rPr lang="zh-CN" altLang="zh-CN" sz="2400" kern="100" dirty="0">
                <a:latin typeface="IPAPANNEW"/>
                <a:ea typeface="微软雅黑"/>
                <a:cs typeface="Times New Roman"/>
              </a:rPr>
              <a:t>后滑到高出</a:t>
            </a:r>
            <a:r>
              <a:rPr lang="en-US" altLang="zh-CN" sz="2400" i="1" kern="100" dirty="0">
                <a:latin typeface="IPAPANNEW"/>
                <a:ea typeface="微软雅黑"/>
                <a:cs typeface="Times New Roman"/>
              </a:rPr>
              <a:t>C</a:t>
            </a:r>
            <a:r>
              <a:rPr lang="zh-CN" altLang="zh-CN" sz="2400" kern="100" dirty="0">
                <a:latin typeface="IPAPANNEW"/>
                <a:ea typeface="微软雅黑"/>
                <a:cs typeface="Times New Roman"/>
              </a:rPr>
              <a:t>点</a:t>
            </a:r>
            <a:r>
              <a:rPr lang="en-US" altLang="zh-CN" sz="2400" kern="100" dirty="0">
                <a:latin typeface="IPAPANNEW"/>
                <a:ea typeface="微软雅黑"/>
                <a:cs typeface="Times New Roman"/>
              </a:rPr>
              <a:t>10.3 m</a:t>
            </a:r>
            <a:r>
              <a:rPr lang="zh-CN" altLang="zh-CN" sz="2400" kern="100" dirty="0">
                <a:latin typeface="IPAPANNEW"/>
                <a:ea typeface="微软雅黑"/>
                <a:cs typeface="Times New Roman"/>
              </a:rPr>
              <a:t>的</a:t>
            </a:r>
            <a:r>
              <a:rPr lang="en-US" altLang="zh-CN" sz="2400" i="1" kern="100" dirty="0">
                <a:latin typeface="IPAPANNEW"/>
                <a:ea typeface="微软雅黑"/>
                <a:cs typeface="Times New Roman"/>
              </a:rPr>
              <a:t>D</a:t>
            </a:r>
            <a:r>
              <a:rPr lang="zh-CN" altLang="zh-CN" sz="2400" kern="100" dirty="0">
                <a:latin typeface="IPAPANNEW"/>
                <a:ea typeface="微软雅黑"/>
                <a:cs typeface="Times New Roman"/>
              </a:rPr>
              <a:t>点速度为零</a:t>
            </a:r>
            <a:r>
              <a:rPr lang="en-US" altLang="zh-CN" sz="2400" kern="100" dirty="0">
                <a:latin typeface="IPAPANNEW"/>
                <a:ea typeface="微软雅黑"/>
                <a:cs typeface="Times New Roman"/>
              </a:rPr>
              <a:t>.(</a:t>
            </a:r>
            <a:r>
              <a:rPr lang="en-US" altLang="zh-CN" sz="2400" i="1" kern="100" dirty="0">
                <a:latin typeface="IPAPANNEW"/>
                <a:ea typeface="微软雅黑"/>
                <a:cs typeface="Times New Roman"/>
              </a:rPr>
              <a:t>g</a:t>
            </a:r>
            <a:r>
              <a:rPr lang="zh-CN" altLang="zh-CN" sz="2400" kern="100" dirty="0">
                <a:latin typeface="IPAPANNEW"/>
                <a:ea typeface="微软雅黑"/>
                <a:cs typeface="Times New Roman"/>
              </a:rPr>
              <a:t>取</a:t>
            </a:r>
            <a:r>
              <a:rPr lang="en-US" altLang="zh-CN" sz="2400" kern="100" dirty="0">
                <a:latin typeface="IPAPANNEW"/>
                <a:ea typeface="微软雅黑"/>
                <a:cs typeface="Times New Roman"/>
              </a:rPr>
              <a:t>10 m/</a:t>
            </a:r>
            <a:r>
              <a:rPr lang="en-US" altLang="zh-CN" sz="2400" kern="100" dirty="0" err="1">
                <a:latin typeface="Times New Roman"/>
                <a:ea typeface="微软雅黑"/>
                <a:cs typeface="Courier New"/>
              </a:rPr>
              <a:t>s</a:t>
            </a:r>
            <a:r>
              <a:rPr lang="en-US" altLang="zh-CN" sz="2400" kern="100" baseline="30000" dirty="0" err="1">
                <a:latin typeface="Times New Roman"/>
                <a:ea typeface="微软雅黑"/>
                <a:cs typeface="Courier New"/>
              </a:rPr>
              <a:t>2</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求：</a:t>
            </a:r>
            <a:endParaRPr lang="zh-CN" altLang="zh-CN" sz="2400" kern="100" dirty="0">
              <a:latin typeface="宋体"/>
              <a:cs typeface="Courier New"/>
            </a:endParaRPr>
          </a:p>
          <a:p>
            <a:pPr algn="ctr">
              <a:lnSpc>
                <a:spcPct val="155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55000"/>
              </a:lnSpc>
              <a:spcAft>
                <a:spcPts val="0"/>
              </a:spcAft>
              <a:tabLst>
                <a:tab pos="2070735" algn="l"/>
              </a:tabLst>
            </a:pPr>
            <a:endParaRPr lang="en-US" altLang="zh-CN" sz="2400" kern="100" dirty="0">
              <a:latin typeface="Times New Roman"/>
              <a:ea typeface="微软雅黑"/>
              <a:cs typeface="Times New Roman"/>
            </a:endParaRPr>
          </a:p>
          <a:p>
            <a:pPr algn="ctr">
              <a:lnSpc>
                <a:spcPct val="155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55000"/>
              </a:lnSpc>
              <a:spcAft>
                <a:spcPts val="0"/>
              </a:spcAft>
              <a:tabLst>
                <a:tab pos="2070735" algn="l"/>
              </a:tabLst>
            </a:pPr>
            <a:endParaRPr lang="en-US" altLang="zh-CN" sz="2400" kern="100" dirty="0">
              <a:latin typeface="Times New Roman"/>
              <a:ea typeface="微软雅黑"/>
              <a:cs typeface="Times New Roman"/>
            </a:endParaRPr>
          </a:p>
          <a:p>
            <a:pPr algn="ctr">
              <a:lnSpc>
                <a:spcPct val="150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a:latin typeface="Times New Roman"/>
                <a:ea typeface="微软雅黑"/>
                <a:cs typeface="Courier New"/>
              </a:rPr>
              <a:t>3</a:t>
            </a:r>
            <a:endParaRPr lang="zh-CN" altLang="zh-CN" sz="2400" kern="100" dirty="0">
              <a:effectLst/>
              <a:latin typeface="宋体"/>
              <a:cs typeface="Courier New"/>
            </a:endParaRPr>
          </a:p>
        </p:txBody>
      </p:sp>
      <p:pic>
        <p:nvPicPr>
          <p:cNvPr id="3" name="图片 2" descr="F:\2015赵瑊\同步\物理\人教必修2\word\A362.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49277" y="2283718"/>
            <a:ext cx="4464496" cy="2176398"/>
          </a:xfrm>
          <a:prstGeom prst="rect">
            <a:avLst/>
          </a:prstGeom>
          <a:noFill/>
          <a:ln>
            <a:noFill/>
          </a:ln>
        </p:spPr>
      </p:pic>
    </p:spTree>
    <p:extLst>
      <p:ext uri="{BB962C8B-B14F-4D97-AF65-F5344CB8AC3E}">
        <p14:creationId xmlns:p14="http://schemas.microsoft.com/office/powerpoint/2010/main" val="2081023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04" y="555526"/>
            <a:ext cx="8531960" cy="1304203"/>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物体与</a:t>
            </a:r>
            <a:r>
              <a:rPr lang="en-US" altLang="zh-CN" sz="2800" i="1" kern="100" dirty="0">
                <a:latin typeface="Times New Roman"/>
                <a:ea typeface="微软雅黑"/>
                <a:cs typeface="Courier New"/>
              </a:rPr>
              <a:t>BC</a:t>
            </a:r>
            <a:r>
              <a:rPr lang="zh-CN" altLang="zh-CN" sz="2800" kern="100" dirty="0">
                <a:latin typeface="Times New Roman"/>
                <a:ea typeface="微软雅黑"/>
                <a:cs typeface="Times New Roman"/>
              </a:rPr>
              <a:t>轨道间的动摩擦因数；</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由动能定理得</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09499859"/>
              </p:ext>
            </p:extLst>
          </p:nvPr>
        </p:nvGraphicFramePr>
        <p:xfrm>
          <a:off x="323850" y="1981200"/>
          <a:ext cx="8267700" cy="828675"/>
        </p:xfrm>
        <a:graphic>
          <a:graphicData uri="http://schemas.openxmlformats.org/presentationml/2006/ole">
            <mc:AlternateContent xmlns:mc="http://schemas.openxmlformats.org/markup-compatibility/2006">
              <mc:Choice xmlns:v="urn:schemas-microsoft-com:vml" Requires="v">
                <p:oleObj spid="_x0000_s187429" name="文档" r:id="rId3" imgW="8271793" imgH="831490" progId="Word.Document.12">
                  <p:embed/>
                </p:oleObj>
              </mc:Choice>
              <mc:Fallback>
                <p:oleObj name="文档" r:id="rId3" imgW="8271793" imgH="831490" progId="Word.Document.12">
                  <p:embed/>
                  <p:pic>
                    <p:nvPicPr>
                      <p:cNvPr id="0" name=""/>
                      <p:cNvPicPr>
                        <a:picLocks noChangeAspect="1" noChangeArrowheads="1"/>
                      </p:cNvPicPr>
                      <p:nvPr/>
                    </p:nvPicPr>
                    <p:blipFill>
                      <a:blip r:embed="rId4"/>
                      <a:srcRect/>
                      <a:stretch>
                        <a:fillRect/>
                      </a:stretch>
                    </p:blipFill>
                    <p:spPr bwMode="auto">
                      <a:xfrm>
                        <a:off x="323850" y="1981200"/>
                        <a:ext cx="82677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216504" y="2892246"/>
            <a:ext cx="8531960" cy="1304203"/>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解得</a:t>
            </a:r>
            <a:r>
              <a:rPr lang="en-US" altLang="zh-CN" sz="2800" i="1" kern="100" dirty="0">
                <a:latin typeface="Times New Roman"/>
                <a:ea typeface="微软雅黑"/>
                <a:cs typeface="Courier New"/>
              </a:rPr>
              <a:t>μ</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0.5.</a:t>
            </a:r>
            <a:endParaRPr lang="zh-CN" altLang="zh-CN" sz="105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0.5</a:t>
            </a:r>
            <a:endParaRPr lang="zh-CN" altLang="zh-CN" sz="1050" kern="100" dirty="0">
              <a:effectLst/>
              <a:latin typeface="宋体"/>
              <a:cs typeface="Courier New"/>
            </a:endParaRPr>
          </a:p>
        </p:txBody>
      </p:sp>
    </p:spTree>
    <p:extLst>
      <p:ext uri="{BB962C8B-B14F-4D97-AF65-F5344CB8AC3E}">
        <p14:creationId xmlns:p14="http://schemas.microsoft.com/office/powerpoint/2010/main" val="2966994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96069"/>
            <a:ext cx="8747984" cy="203132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物体第</a:t>
            </a:r>
            <a:r>
              <a:rPr lang="en-US" altLang="zh-CN" sz="2800" kern="100" dirty="0">
                <a:latin typeface="Times New Roman"/>
                <a:ea typeface="微软雅黑"/>
                <a:cs typeface="Courier New"/>
              </a:rPr>
              <a:t>5</a:t>
            </a:r>
            <a:r>
              <a:rPr lang="zh-CN" altLang="zh-CN" sz="2800" kern="100" dirty="0">
                <a:latin typeface="Times New Roman"/>
                <a:ea typeface="微软雅黑"/>
                <a:cs typeface="Times New Roman"/>
              </a:rPr>
              <a:t>次经过</a:t>
            </a:r>
            <a:r>
              <a:rPr lang="en-US" altLang="zh-CN" sz="2800" i="1" kern="100" dirty="0">
                <a:latin typeface="Times New Roman"/>
                <a:ea typeface="微软雅黑"/>
                <a:cs typeface="Courier New"/>
              </a:rPr>
              <a:t>B</a:t>
            </a:r>
            <a:r>
              <a:rPr lang="zh-CN" altLang="zh-CN" sz="2800" kern="100" dirty="0">
                <a:latin typeface="Times New Roman"/>
                <a:ea typeface="微软雅黑"/>
                <a:cs typeface="Times New Roman"/>
              </a:rPr>
              <a:t>点时的速度的大小；</a:t>
            </a:r>
            <a:endParaRPr lang="zh-CN" altLang="zh-CN" sz="105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物体第</a:t>
            </a:r>
            <a:r>
              <a:rPr lang="en-US" altLang="zh-CN" sz="2800" kern="100" dirty="0">
                <a:latin typeface="Times New Roman"/>
                <a:ea typeface="微软雅黑"/>
                <a:cs typeface="Courier New"/>
              </a:rPr>
              <a:t>5</a:t>
            </a:r>
            <a:r>
              <a:rPr lang="zh-CN" altLang="zh-CN" sz="2800" kern="100" dirty="0">
                <a:latin typeface="Times New Roman"/>
                <a:ea typeface="微软雅黑"/>
                <a:cs typeface="Times New Roman"/>
              </a:rPr>
              <a:t>次经过</a:t>
            </a:r>
            <a:r>
              <a:rPr lang="en-US" altLang="zh-CN" sz="2800" i="1" kern="100" dirty="0">
                <a:latin typeface="Times New Roman"/>
                <a:ea typeface="微软雅黑"/>
                <a:cs typeface="Courier New"/>
              </a:rPr>
              <a:t>B</a:t>
            </a:r>
            <a:r>
              <a:rPr lang="zh-CN" altLang="zh-CN" sz="2800" kern="100" dirty="0">
                <a:latin typeface="Times New Roman"/>
                <a:ea typeface="微软雅黑"/>
                <a:cs typeface="Times New Roman"/>
              </a:rPr>
              <a:t>点时，物体在</a:t>
            </a:r>
            <a:r>
              <a:rPr lang="en-US" altLang="zh-CN" sz="2800" i="1" kern="100" dirty="0">
                <a:latin typeface="Times New Roman"/>
                <a:ea typeface="微软雅黑"/>
                <a:cs typeface="Courier New"/>
              </a:rPr>
              <a:t>BC</a:t>
            </a:r>
            <a:r>
              <a:rPr lang="zh-CN" altLang="zh-CN" sz="2800" kern="100" dirty="0">
                <a:latin typeface="Times New Roman"/>
                <a:ea typeface="微软雅黑"/>
                <a:cs typeface="Times New Roman"/>
              </a:rPr>
              <a:t>上滑动了</a:t>
            </a: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次，由动能定理得</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98382032"/>
              </p:ext>
            </p:extLst>
          </p:nvPr>
        </p:nvGraphicFramePr>
        <p:xfrm>
          <a:off x="286858" y="2374776"/>
          <a:ext cx="8267700" cy="828675"/>
        </p:xfrm>
        <a:graphic>
          <a:graphicData uri="http://schemas.openxmlformats.org/presentationml/2006/ole">
            <mc:AlternateContent xmlns:mc="http://schemas.openxmlformats.org/markup-compatibility/2006">
              <mc:Choice xmlns:v="urn:schemas-microsoft-com:vml" Requires="v">
                <p:oleObj spid="_x0000_s188488" name="文档" r:id="rId3" imgW="8271793" imgH="831490" progId="Word.Document.12">
                  <p:embed/>
                </p:oleObj>
              </mc:Choice>
              <mc:Fallback>
                <p:oleObj name="文档" r:id="rId3" imgW="8271793" imgH="831490" progId="Word.Document.12">
                  <p:embed/>
                  <p:pic>
                    <p:nvPicPr>
                      <p:cNvPr id="0" name=""/>
                      <p:cNvPicPr>
                        <a:picLocks noChangeAspect="1" noChangeArrowheads="1"/>
                      </p:cNvPicPr>
                      <p:nvPr/>
                    </p:nvPicPr>
                    <p:blipFill>
                      <a:blip r:embed="rId4"/>
                      <a:srcRect/>
                      <a:stretch>
                        <a:fillRect/>
                      </a:stretch>
                    </p:blipFill>
                    <p:spPr bwMode="auto">
                      <a:xfrm>
                        <a:off x="286858" y="2374776"/>
                        <a:ext cx="82677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0907236"/>
              </p:ext>
            </p:extLst>
          </p:nvPr>
        </p:nvGraphicFramePr>
        <p:xfrm>
          <a:off x="286858" y="3320405"/>
          <a:ext cx="8267700" cy="666750"/>
        </p:xfrm>
        <a:graphic>
          <a:graphicData uri="http://schemas.openxmlformats.org/presentationml/2006/ole">
            <mc:AlternateContent xmlns:mc="http://schemas.openxmlformats.org/markup-compatibility/2006">
              <mc:Choice xmlns:v="urn:schemas-microsoft-com:vml" Requires="v">
                <p:oleObj spid="_x0000_s188489" name="文档" r:id="rId5" imgW="8271793" imgH="667499" progId="Word.Document.12">
                  <p:embed/>
                </p:oleObj>
              </mc:Choice>
              <mc:Fallback>
                <p:oleObj name="文档" r:id="rId5" imgW="8271793" imgH="667499" progId="Word.Document.12">
                  <p:embed/>
                  <p:pic>
                    <p:nvPicPr>
                      <p:cNvPr id="0" name=""/>
                      <p:cNvPicPr>
                        <a:picLocks noChangeAspect="1" noChangeArrowheads="1"/>
                      </p:cNvPicPr>
                      <p:nvPr/>
                    </p:nvPicPr>
                    <p:blipFill>
                      <a:blip r:embed="rId6"/>
                      <a:srcRect/>
                      <a:stretch>
                        <a:fillRect/>
                      </a:stretch>
                    </p:blipFill>
                    <p:spPr bwMode="auto">
                      <a:xfrm>
                        <a:off x="286858" y="3320405"/>
                        <a:ext cx="82677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79512" y="3973535"/>
            <a:ext cx="8747984" cy="657872"/>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13.3 m/s</a:t>
            </a:r>
            <a:endParaRPr lang="zh-CN" altLang="zh-CN" sz="1050" kern="100" dirty="0">
              <a:effectLst/>
              <a:latin typeface="宋体"/>
              <a:cs typeface="Courier New"/>
            </a:endParaRPr>
          </a:p>
        </p:txBody>
      </p:sp>
    </p:spTree>
    <p:extLst>
      <p:ext uri="{BB962C8B-B14F-4D97-AF65-F5344CB8AC3E}">
        <p14:creationId xmlns:p14="http://schemas.microsoft.com/office/powerpoint/2010/main" val="3125285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512" y="263302"/>
            <a:ext cx="8531960" cy="1217641"/>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物体最后停止的位置</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距</a:t>
            </a:r>
            <a:r>
              <a:rPr lang="en-US" altLang="zh-CN" sz="2600" i="1" kern="100" dirty="0">
                <a:latin typeface="Times New Roman"/>
                <a:ea typeface="微软雅黑"/>
                <a:cs typeface="Courier New"/>
              </a:rPr>
              <a:t>B</a:t>
            </a:r>
            <a:r>
              <a:rPr lang="zh-CN" altLang="zh-CN" sz="2600" kern="100" dirty="0">
                <a:latin typeface="Times New Roman"/>
                <a:ea typeface="微软雅黑"/>
                <a:cs typeface="Times New Roman"/>
              </a:rPr>
              <a:t>点多少米</a:t>
            </a:r>
            <a:r>
              <a:rPr lang="en-US" altLang="zh-CN" sz="2600" kern="100" dirty="0">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解析</a:t>
            </a:r>
            <a:r>
              <a:rPr lang="zh-CN" altLang="zh-CN" sz="2600" kern="100" dirty="0">
                <a:latin typeface="Times New Roman"/>
                <a:ea typeface="微软雅黑"/>
                <a:cs typeface="Times New Roman"/>
              </a:rPr>
              <a:t>　分析整个过程，由动能定理得</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4538349"/>
              </p:ext>
            </p:extLst>
          </p:nvPr>
        </p:nvGraphicFramePr>
        <p:xfrm>
          <a:off x="395858" y="1562848"/>
          <a:ext cx="8267700" cy="771525"/>
        </p:xfrm>
        <a:graphic>
          <a:graphicData uri="http://schemas.openxmlformats.org/presentationml/2006/ole">
            <mc:AlternateContent xmlns:mc="http://schemas.openxmlformats.org/markup-compatibility/2006">
              <mc:Choice xmlns:v="urn:schemas-microsoft-com:vml" Requires="v">
                <p:oleObj spid="_x0000_s189477" name="文档" r:id="rId3" imgW="8271793" imgH="773102" progId="Word.Document.12">
                  <p:embed/>
                </p:oleObj>
              </mc:Choice>
              <mc:Fallback>
                <p:oleObj name="文档" r:id="rId3" imgW="8271793" imgH="773102" progId="Word.Document.12">
                  <p:embed/>
                  <p:pic>
                    <p:nvPicPr>
                      <p:cNvPr id="0" name=""/>
                      <p:cNvPicPr>
                        <a:picLocks noChangeAspect="1" noChangeArrowheads="1"/>
                      </p:cNvPicPr>
                      <p:nvPr/>
                    </p:nvPicPr>
                    <p:blipFill>
                      <a:blip r:embed="rId4"/>
                      <a:srcRect/>
                      <a:stretch>
                        <a:fillRect/>
                      </a:stretch>
                    </p:blipFill>
                    <p:spPr bwMode="auto">
                      <a:xfrm>
                        <a:off x="395858" y="1562848"/>
                        <a:ext cx="82677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88512" y="2288475"/>
            <a:ext cx="8531960" cy="2417970"/>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解得</a:t>
            </a:r>
            <a:r>
              <a:rPr lang="en-US" altLang="zh-CN" sz="2600" i="1" kern="100" dirty="0">
                <a:latin typeface="Times New Roman"/>
                <a:ea typeface="微软雅黑"/>
                <a:cs typeface="Courier New"/>
              </a:rPr>
              <a:t>s</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21.6 m.</a:t>
            </a:r>
            <a:endParaRPr lang="zh-CN" altLang="zh-CN" sz="105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所以物体在轨道上来回运动了</a:t>
            </a:r>
            <a:r>
              <a:rPr lang="en-US" altLang="zh-CN" sz="2600" kern="100" dirty="0">
                <a:latin typeface="Times New Roman"/>
                <a:ea typeface="微软雅黑"/>
                <a:cs typeface="Courier New"/>
              </a:rPr>
              <a:t>10</a:t>
            </a:r>
            <a:r>
              <a:rPr lang="zh-CN" altLang="zh-CN" sz="2600" kern="100" dirty="0">
                <a:latin typeface="Times New Roman"/>
                <a:ea typeface="微软雅黑"/>
                <a:cs typeface="Times New Roman"/>
              </a:rPr>
              <a:t>次后，还有</a:t>
            </a:r>
            <a:r>
              <a:rPr lang="en-US" altLang="zh-CN" sz="2600" kern="100" dirty="0">
                <a:latin typeface="Times New Roman"/>
                <a:ea typeface="微软雅黑"/>
                <a:cs typeface="Courier New"/>
              </a:rPr>
              <a:t>1.6 m</a:t>
            </a:r>
            <a:r>
              <a:rPr lang="zh-CN" altLang="zh-CN" sz="2600" kern="100" dirty="0">
                <a:latin typeface="Times New Roman"/>
                <a:ea typeface="微软雅黑"/>
                <a:cs typeface="Times New Roman"/>
              </a:rPr>
              <a:t>，故距</a:t>
            </a:r>
            <a:r>
              <a:rPr lang="en-US" altLang="zh-CN" sz="2600" i="1" kern="100" dirty="0">
                <a:latin typeface="Times New Roman"/>
                <a:ea typeface="微软雅黑"/>
                <a:cs typeface="Courier New"/>
              </a:rPr>
              <a:t>B</a:t>
            </a:r>
            <a:r>
              <a:rPr lang="zh-CN" altLang="zh-CN" sz="2600" kern="100" dirty="0">
                <a:latin typeface="Times New Roman"/>
                <a:ea typeface="微软雅黑"/>
                <a:cs typeface="Times New Roman"/>
              </a:rPr>
              <a:t>点的距离为</a:t>
            </a:r>
            <a:r>
              <a:rPr lang="en-US" altLang="zh-CN" sz="2600" kern="100" dirty="0">
                <a:latin typeface="Times New Roman"/>
                <a:ea typeface="微软雅黑"/>
                <a:cs typeface="Courier New"/>
              </a:rPr>
              <a:t>2 m</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1.6 m</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0.4 m.</a:t>
            </a:r>
            <a:endParaRPr lang="zh-CN" altLang="zh-CN" sz="105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距</a:t>
            </a:r>
            <a:r>
              <a:rPr lang="en-US" altLang="zh-CN" sz="2600" i="1" kern="100" dirty="0">
                <a:solidFill>
                  <a:srgbClr val="E46C0A"/>
                </a:solidFill>
                <a:latin typeface="Times New Roman"/>
                <a:ea typeface="微软雅黑"/>
                <a:cs typeface="Courier New"/>
              </a:rPr>
              <a:t>B</a:t>
            </a:r>
            <a:r>
              <a:rPr lang="zh-CN" altLang="zh-CN" sz="2600" kern="100" dirty="0">
                <a:solidFill>
                  <a:srgbClr val="E46C0A"/>
                </a:solidFill>
                <a:latin typeface="Times New Roman"/>
                <a:ea typeface="微软雅黑"/>
                <a:cs typeface="Times New Roman"/>
              </a:rPr>
              <a:t>点</a:t>
            </a:r>
            <a:r>
              <a:rPr lang="en-US" altLang="zh-CN" sz="2600" kern="100" dirty="0">
                <a:solidFill>
                  <a:srgbClr val="E46C0A"/>
                </a:solidFill>
                <a:latin typeface="Times New Roman"/>
                <a:ea typeface="微软雅黑"/>
                <a:cs typeface="Courier New"/>
              </a:rPr>
              <a:t>0.4 m</a:t>
            </a:r>
            <a:endParaRPr lang="zh-CN" altLang="zh-CN" sz="1050" kern="100" dirty="0">
              <a:effectLst/>
              <a:latin typeface="宋体"/>
              <a:cs typeface="Courier New"/>
            </a:endParaRPr>
          </a:p>
        </p:txBody>
      </p:sp>
    </p:spTree>
    <p:extLst>
      <p:ext uri="{BB962C8B-B14F-4D97-AF65-F5344CB8AC3E}">
        <p14:creationId xmlns:p14="http://schemas.microsoft.com/office/powerpoint/2010/main" val="3125285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linds(horizont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linds(horizontal)">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8454" y="554071"/>
            <a:ext cx="7325766" cy="523220"/>
          </a:xfrm>
          <a:prstGeom prst="rect">
            <a:avLst/>
          </a:prstGeom>
        </p:spPr>
        <p:txBody>
          <a:bodyPr wrap="square">
            <a:spAutoFit/>
          </a:bodyPr>
          <a:lstStyle/>
          <a:p>
            <a:pPr algn="just">
              <a:spcAft>
                <a:spcPts val="0"/>
              </a:spcAft>
            </a:pPr>
            <a:r>
              <a:rPr lang="zh-CN" altLang="en-US" sz="2800" b="1" kern="100" dirty="0">
                <a:latin typeface="Times New Roman" pitchFamily="18" charset="0"/>
                <a:ea typeface="微软雅黑" pitchFamily="34" charset="-122"/>
                <a:cs typeface="Times New Roman" pitchFamily="18" charset="0"/>
              </a:rPr>
              <a:t>三、动能定理在平抛、圆周运动中的应用</a:t>
            </a:r>
            <a:endParaRPr lang="zh-CN" altLang="zh-CN" sz="2800" b="1" i="1" kern="100" dirty="0">
              <a:latin typeface="Times New Roman" pitchFamily="18" charset="0"/>
              <a:ea typeface="微软雅黑" pitchFamily="34" charset="-122"/>
              <a:cs typeface="Times New Roman" pitchFamily="18" charset="0"/>
            </a:endParaRPr>
          </a:p>
        </p:txBody>
      </p:sp>
      <p:sp>
        <p:nvSpPr>
          <p:cNvPr id="8" name="矩形 7"/>
          <p:cNvSpPr/>
          <p:nvPr/>
        </p:nvSpPr>
        <p:spPr>
          <a:xfrm>
            <a:off x="88454" y="1025261"/>
            <a:ext cx="8964000" cy="3130665"/>
          </a:xfrm>
          <a:prstGeom prst="rect">
            <a:avLst/>
          </a:prstGeom>
        </p:spPr>
        <p:txBody>
          <a:bodyPr wrap="square">
            <a:spAutoFit/>
          </a:bodyPr>
          <a:lstStyle/>
          <a:p>
            <a:pPr algn="just">
              <a:lnSpc>
                <a:spcPct val="150000"/>
              </a:lnSpc>
              <a:spcAft>
                <a:spcPts val="0"/>
              </a:spcAft>
              <a:tabLst>
                <a:tab pos="2070735" algn="l"/>
              </a:tabLst>
            </a:pPr>
            <a:r>
              <a:rPr lang="zh-CN" altLang="zh-CN" sz="2700" kern="100" dirty="0">
                <a:latin typeface="Times New Roman"/>
                <a:ea typeface="微软雅黑"/>
                <a:cs typeface="Times New Roman"/>
              </a:rPr>
              <a:t>动能定理既适用于直线运动，也适用于曲线运动，特别是在曲线运动中更显示出其优越性，所以动能定理常与平抛运动、圆周运动相结合，解决这类问题要特别注意：</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与平抛运动相结合时，要注意应用运动的合成与分解的方法，如分解位移或分解速度求平抛运动的有关物理量</a:t>
            </a:r>
            <a:r>
              <a:rPr lang="en-US" altLang="zh-CN" sz="2700" kern="100" dirty="0">
                <a:latin typeface="Times New Roman"/>
                <a:ea typeface="微软雅黑"/>
                <a:cs typeface="Courier New"/>
              </a:rPr>
              <a:t>.</a:t>
            </a:r>
            <a:endParaRPr lang="zh-CN" altLang="zh-CN" sz="2700" kern="100" dirty="0">
              <a:effectLst/>
              <a:latin typeface="宋体"/>
              <a:cs typeface="Courier New"/>
            </a:endParaRPr>
          </a:p>
        </p:txBody>
      </p:sp>
    </p:spTree>
    <p:extLst>
      <p:ext uri="{BB962C8B-B14F-4D97-AF65-F5344CB8AC3E}">
        <p14:creationId xmlns:p14="http://schemas.microsoft.com/office/powerpoint/2010/main" val="259673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8562" y="401985"/>
            <a:ext cx="8765926"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与竖直平面内的圆周运动相结合时，应特别注意隐藏的临界条件：</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有支撑效果的竖直平面内的圆周运动，物体能过最高点的临界条件为</a:t>
            </a:r>
            <a:r>
              <a:rPr lang="en-US" altLang="zh-CN" sz="2800" i="1" kern="100" dirty="0" err="1">
                <a:latin typeface="Book Antiqua"/>
                <a:ea typeface="微软雅黑"/>
                <a:cs typeface="Times New Roman"/>
              </a:rPr>
              <a:t>v</a:t>
            </a:r>
            <a:r>
              <a:rPr lang="en-US" altLang="zh-CN" sz="2800" kern="100" baseline="-25000" dirty="0" err="1">
                <a:latin typeface="Times New Roman"/>
                <a:ea typeface="微软雅黑"/>
                <a:cs typeface="Courier New"/>
              </a:rPr>
              <a:t>min</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0.</a:t>
            </a:r>
            <a:endParaRPr lang="zh-CN" altLang="zh-CN" sz="28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313271624"/>
              </p:ext>
            </p:extLst>
          </p:nvPr>
        </p:nvGraphicFramePr>
        <p:xfrm>
          <a:off x="300608" y="3134424"/>
          <a:ext cx="8629650" cy="1419225"/>
        </p:xfrm>
        <a:graphic>
          <a:graphicData uri="http://schemas.openxmlformats.org/presentationml/2006/ole">
            <mc:AlternateContent xmlns:mc="http://schemas.openxmlformats.org/markup-compatibility/2006">
              <mc:Choice xmlns:v="urn:schemas-microsoft-com:vml" Requires="v">
                <p:oleObj spid="_x0000_s190499" name="文档" r:id="rId3" imgW="8640341" imgH="1426234" progId="Word.Document.12">
                  <p:embed/>
                </p:oleObj>
              </mc:Choice>
              <mc:Fallback>
                <p:oleObj name="文档" r:id="rId3" imgW="8640341" imgH="1426234" progId="Word.Document.12">
                  <p:embed/>
                  <p:pic>
                    <p:nvPicPr>
                      <p:cNvPr id="0" name=""/>
                      <p:cNvPicPr>
                        <a:picLocks noChangeAspect="1" noChangeArrowheads="1"/>
                      </p:cNvPicPr>
                      <p:nvPr/>
                    </p:nvPicPr>
                    <p:blipFill>
                      <a:blip r:embed="rId4"/>
                      <a:srcRect/>
                      <a:stretch>
                        <a:fillRect/>
                      </a:stretch>
                    </p:blipFill>
                    <p:spPr bwMode="auto">
                      <a:xfrm>
                        <a:off x="300608" y="3134424"/>
                        <a:ext cx="86296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67173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7979" y="-1488"/>
            <a:ext cx="8938517" cy="5139869"/>
          </a:xfrm>
          <a:prstGeom prst="rect">
            <a:avLst/>
          </a:prstGeom>
        </p:spPr>
        <p:txBody>
          <a:bodyPr wrap="square">
            <a:spAutoFit/>
          </a:bodyPr>
          <a:lstStyle/>
          <a:p>
            <a:pPr algn="just">
              <a:lnSpc>
                <a:spcPct val="150000"/>
              </a:lnSpc>
              <a:spcAft>
                <a:spcPts val="0"/>
              </a:spcAft>
              <a:tabLst>
                <a:tab pos="2070735" algn="l"/>
              </a:tabLst>
            </a:pPr>
            <a:r>
              <a:rPr lang="zh-CN" altLang="en-US" sz="2500" b="1" kern="100" dirty="0" smtClean="0">
                <a:solidFill>
                  <a:srgbClr val="00B050"/>
                </a:solidFill>
                <a:latin typeface="Times New Roman" pitchFamily="18" charset="0"/>
                <a:ea typeface="微软雅黑" pitchFamily="34" charset="-122"/>
                <a:cs typeface="Times New Roman" pitchFamily="18" charset="0"/>
              </a:rPr>
              <a:t>例</a:t>
            </a:r>
            <a:r>
              <a:rPr lang="en-US" altLang="zh-CN" sz="2500" b="1" kern="100" dirty="0" smtClean="0">
                <a:solidFill>
                  <a:srgbClr val="00B050"/>
                </a:solidFill>
                <a:latin typeface="Times New Roman" pitchFamily="18" charset="0"/>
                <a:ea typeface="微软雅黑" pitchFamily="34" charset="-122"/>
                <a:cs typeface="Times New Roman" pitchFamily="18" charset="0"/>
              </a:rPr>
              <a:t>3</a:t>
            </a:r>
            <a:r>
              <a:rPr lang="zh-CN" altLang="zh-CN" sz="2500" kern="100" dirty="0" smtClean="0">
                <a:solidFill>
                  <a:srgbClr val="404040"/>
                </a:solidFill>
                <a:latin typeface="Times New Roman"/>
                <a:ea typeface="微软雅黑"/>
                <a:cs typeface="Times New Roman"/>
              </a:rPr>
              <a:t>　</a:t>
            </a:r>
            <a:r>
              <a:rPr lang="zh-CN" altLang="zh-CN" sz="2500" kern="100" dirty="0">
                <a:latin typeface="Times New Roman"/>
                <a:ea typeface="微软雅黑"/>
                <a:cs typeface="Times New Roman"/>
              </a:rPr>
              <a:t>如图</a:t>
            </a:r>
            <a:r>
              <a:rPr lang="en-US" altLang="zh-CN" sz="2500" kern="100" dirty="0">
                <a:latin typeface="Times New Roman"/>
                <a:ea typeface="微软雅黑"/>
                <a:cs typeface="Courier New"/>
              </a:rPr>
              <a:t>4</a:t>
            </a:r>
            <a:r>
              <a:rPr lang="zh-CN" altLang="zh-CN" sz="2500" kern="100" dirty="0">
                <a:latin typeface="Times New Roman"/>
                <a:ea typeface="微软雅黑"/>
                <a:cs typeface="Times New Roman"/>
              </a:rPr>
              <a:t>所示，质量</a:t>
            </a:r>
            <a:r>
              <a:rPr lang="en-US" altLang="zh-CN" sz="2500" i="1" kern="100" dirty="0">
                <a:latin typeface="Times New Roman"/>
                <a:ea typeface="微软雅黑"/>
                <a:cs typeface="Courier New"/>
              </a:rPr>
              <a:t>m</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0.1 kg</a:t>
            </a:r>
            <a:r>
              <a:rPr lang="zh-CN" altLang="zh-CN" sz="2500" kern="100" dirty="0">
                <a:latin typeface="Times New Roman"/>
                <a:ea typeface="微软雅黑"/>
                <a:cs typeface="Times New Roman"/>
              </a:rPr>
              <a:t>的金属小球从距水平面高</a:t>
            </a:r>
            <a:r>
              <a:rPr lang="en-US" altLang="zh-CN" sz="2500" i="1" kern="100" dirty="0">
                <a:latin typeface="Times New Roman"/>
                <a:ea typeface="微软雅黑"/>
                <a:cs typeface="Courier New"/>
              </a:rPr>
              <a:t>h</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2</a:t>
            </a:r>
            <a:r>
              <a:rPr lang="en-US" altLang="zh-CN" sz="2500" kern="100" spc="-70" dirty="0">
                <a:latin typeface="Times New Roman"/>
                <a:ea typeface="微软雅黑"/>
                <a:cs typeface="Courier New"/>
              </a:rPr>
              <a:t>.0 m</a:t>
            </a:r>
            <a:r>
              <a:rPr lang="zh-CN" altLang="zh-CN" sz="2500" kern="100" spc="-70" dirty="0">
                <a:latin typeface="Times New Roman"/>
                <a:ea typeface="微软雅黑"/>
                <a:cs typeface="Times New Roman"/>
              </a:rPr>
              <a:t>的光滑斜面上由静止开始释放，运动到</a:t>
            </a:r>
            <a:r>
              <a:rPr lang="en-US" altLang="zh-CN" sz="2500" i="1" kern="100" spc="-70" dirty="0">
                <a:latin typeface="Times New Roman"/>
                <a:ea typeface="微软雅黑"/>
                <a:cs typeface="Courier New"/>
              </a:rPr>
              <a:t>A</a:t>
            </a:r>
            <a:r>
              <a:rPr lang="zh-CN" altLang="zh-CN" sz="2500" kern="100" spc="-70" dirty="0">
                <a:latin typeface="Times New Roman"/>
                <a:ea typeface="微软雅黑"/>
                <a:cs typeface="Times New Roman"/>
              </a:rPr>
              <a:t>点时无能量损耗，</a:t>
            </a:r>
            <a:r>
              <a:rPr lang="zh-CN" altLang="zh-CN" sz="2500" kern="100" dirty="0">
                <a:latin typeface="Times New Roman"/>
                <a:ea typeface="微软雅黑"/>
                <a:cs typeface="Times New Roman"/>
              </a:rPr>
              <a:t>水平面</a:t>
            </a:r>
            <a:r>
              <a:rPr lang="en-US" altLang="zh-CN" sz="2500" i="1" kern="100" dirty="0">
                <a:latin typeface="Times New Roman"/>
                <a:ea typeface="微软雅黑"/>
                <a:cs typeface="Courier New"/>
              </a:rPr>
              <a:t>AB</a:t>
            </a:r>
            <a:r>
              <a:rPr lang="zh-CN" altLang="zh-CN" sz="2500" kern="100" dirty="0">
                <a:latin typeface="Times New Roman"/>
                <a:ea typeface="微软雅黑"/>
                <a:cs typeface="Times New Roman"/>
              </a:rPr>
              <a:t>是长</a:t>
            </a:r>
            <a:r>
              <a:rPr lang="en-US" altLang="zh-CN" sz="2500" kern="100" dirty="0">
                <a:latin typeface="Times New Roman"/>
                <a:ea typeface="微软雅黑"/>
                <a:cs typeface="Courier New"/>
              </a:rPr>
              <a:t>2.0 m</a:t>
            </a:r>
            <a:r>
              <a:rPr lang="zh-CN" altLang="zh-CN" sz="2500" kern="100" dirty="0">
                <a:latin typeface="Times New Roman"/>
                <a:ea typeface="微软雅黑"/>
                <a:cs typeface="Times New Roman"/>
              </a:rPr>
              <a:t>的粗糙平面，与半径为</a:t>
            </a:r>
            <a:r>
              <a:rPr lang="en-US" altLang="zh-CN" sz="2500" i="1" kern="100" dirty="0">
                <a:latin typeface="Times New Roman"/>
                <a:ea typeface="微软雅黑"/>
                <a:cs typeface="Courier New"/>
              </a:rPr>
              <a:t>R</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0.4 m</a:t>
            </a:r>
            <a:r>
              <a:rPr lang="zh-CN" altLang="zh-CN" sz="2500" kern="100" dirty="0">
                <a:latin typeface="Times New Roman"/>
                <a:ea typeface="微软雅黑"/>
                <a:cs typeface="Times New Roman"/>
              </a:rPr>
              <a:t>的光滑的半圆形轨道</a:t>
            </a:r>
            <a:r>
              <a:rPr lang="en-US" altLang="zh-CN" sz="2500" i="1" kern="100" dirty="0">
                <a:latin typeface="Times New Roman"/>
                <a:ea typeface="微软雅黑"/>
                <a:cs typeface="Courier New"/>
              </a:rPr>
              <a:t>BCD</a:t>
            </a:r>
            <a:r>
              <a:rPr lang="zh-CN" altLang="zh-CN" sz="2500" kern="100" dirty="0">
                <a:latin typeface="Times New Roman"/>
                <a:ea typeface="微软雅黑"/>
                <a:cs typeface="Times New Roman"/>
              </a:rPr>
              <a:t>相切于</a:t>
            </a:r>
            <a:r>
              <a:rPr lang="en-US" altLang="zh-CN" sz="2500" i="1" kern="100" dirty="0">
                <a:latin typeface="Times New Roman"/>
                <a:ea typeface="微软雅黑"/>
                <a:cs typeface="Courier New"/>
              </a:rPr>
              <a:t>B</a:t>
            </a:r>
            <a:r>
              <a:rPr lang="zh-CN" altLang="zh-CN" sz="2500" kern="100" dirty="0">
                <a:latin typeface="Times New Roman"/>
                <a:ea typeface="微软雅黑"/>
                <a:cs typeface="Times New Roman"/>
              </a:rPr>
              <a:t>点，其中圆轨道在竖直平面内，</a:t>
            </a:r>
            <a:r>
              <a:rPr lang="en-US" altLang="zh-CN" sz="2500" i="1" kern="100" dirty="0">
                <a:latin typeface="Times New Roman"/>
                <a:ea typeface="微软雅黑"/>
                <a:cs typeface="Courier New"/>
              </a:rPr>
              <a:t>D</a:t>
            </a:r>
            <a:r>
              <a:rPr lang="zh-CN" altLang="zh-CN" sz="2500" kern="100" dirty="0">
                <a:latin typeface="Times New Roman"/>
                <a:ea typeface="微软雅黑"/>
                <a:cs typeface="Times New Roman"/>
              </a:rPr>
              <a:t>为轨道的最高点，小球恰能通过最高点</a:t>
            </a:r>
            <a:r>
              <a:rPr lang="en-US" altLang="zh-CN" sz="2500" i="1" kern="100" dirty="0">
                <a:latin typeface="Times New Roman"/>
                <a:ea typeface="微软雅黑"/>
                <a:cs typeface="Courier New"/>
              </a:rPr>
              <a:t>D</a:t>
            </a:r>
            <a:r>
              <a:rPr lang="zh-CN" altLang="zh-CN" sz="2500" kern="100" dirty="0">
                <a:latin typeface="Times New Roman"/>
                <a:ea typeface="微软雅黑"/>
                <a:cs typeface="Times New Roman"/>
              </a:rPr>
              <a:t>，求：</a:t>
            </a:r>
            <a:r>
              <a:rPr lang="en-US" altLang="zh-CN" sz="2500" kern="100" dirty="0">
                <a:latin typeface="Times New Roman"/>
                <a:ea typeface="微软雅黑"/>
                <a:cs typeface="Courier New"/>
              </a:rPr>
              <a:t>(</a:t>
            </a:r>
            <a:r>
              <a:rPr lang="en-US" altLang="zh-CN" sz="2500" i="1" kern="100" dirty="0">
                <a:latin typeface="Times New Roman"/>
                <a:ea typeface="微软雅黑"/>
                <a:cs typeface="Courier New"/>
              </a:rPr>
              <a:t>g</a:t>
            </a:r>
            <a:r>
              <a:rPr lang="zh-CN" altLang="zh-CN" sz="2500" kern="100" dirty="0">
                <a:latin typeface="Times New Roman"/>
                <a:ea typeface="微软雅黑"/>
                <a:cs typeface="Times New Roman"/>
              </a:rPr>
              <a:t>＝</a:t>
            </a:r>
            <a:r>
              <a:rPr lang="en-US" altLang="zh-CN" sz="2500" kern="100" dirty="0">
                <a:latin typeface="Times New Roman"/>
                <a:ea typeface="微软雅黑"/>
                <a:cs typeface="Courier New"/>
              </a:rPr>
              <a:t>10 m/</a:t>
            </a:r>
            <a:r>
              <a:rPr lang="en-US" altLang="zh-CN" sz="2500" kern="100" dirty="0" err="1">
                <a:latin typeface="Times New Roman"/>
                <a:ea typeface="微软雅黑"/>
                <a:cs typeface="Courier New"/>
              </a:rPr>
              <a:t>s</a:t>
            </a:r>
            <a:r>
              <a:rPr lang="en-US" altLang="zh-CN" sz="2500" kern="100" baseline="30000" dirty="0" err="1">
                <a:latin typeface="Times New Roman"/>
                <a:ea typeface="微软雅黑"/>
                <a:cs typeface="Courier New"/>
              </a:rPr>
              <a:t>2</a:t>
            </a:r>
            <a:r>
              <a:rPr lang="en-US" altLang="zh-CN" sz="2500" kern="100" dirty="0">
                <a:latin typeface="Times New Roman"/>
                <a:ea typeface="微软雅黑"/>
                <a:cs typeface="Courier New"/>
              </a:rPr>
              <a:t>)</a:t>
            </a:r>
            <a:endParaRPr lang="zh-CN" altLang="zh-CN" sz="2500" kern="100" dirty="0">
              <a:latin typeface="宋体"/>
              <a:cs typeface="Courier New"/>
            </a:endParaRPr>
          </a:p>
          <a:p>
            <a:pPr algn="ctr">
              <a:lnSpc>
                <a:spcPct val="206000"/>
              </a:lnSpc>
              <a:spcAft>
                <a:spcPts val="0"/>
              </a:spcAft>
              <a:tabLst>
                <a:tab pos="2070735" algn="l"/>
              </a:tabLst>
            </a:pPr>
            <a:endParaRPr lang="en-US" altLang="zh-CN" sz="2500" kern="100" dirty="0" smtClean="0">
              <a:latin typeface="Times New Roman"/>
              <a:ea typeface="微软雅黑"/>
              <a:cs typeface="Times New Roman"/>
            </a:endParaRPr>
          </a:p>
          <a:p>
            <a:pPr algn="ctr">
              <a:lnSpc>
                <a:spcPct val="206000"/>
              </a:lnSpc>
              <a:spcAft>
                <a:spcPts val="0"/>
              </a:spcAft>
              <a:tabLst>
                <a:tab pos="2070735" algn="l"/>
              </a:tabLst>
            </a:pPr>
            <a:endParaRPr lang="en-US" altLang="zh-CN" sz="2500" kern="100" dirty="0">
              <a:latin typeface="Times New Roman"/>
              <a:ea typeface="微软雅黑"/>
              <a:cs typeface="Times New Roman"/>
            </a:endParaRPr>
          </a:p>
          <a:p>
            <a:pPr algn="ctr">
              <a:lnSpc>
                <a:spcPct val="150000"/>
              </a:lnSpc>
              <a:spcAft>
                <a:spcPts val="0"/>
              </a:spcAft>
              <a:tabLst>
                <a:tab pos="2070735" algn="l"/>
              </a:tabLst>
            </a:pPr>
            <a:r>
              <a:rPr lang="zh-CN" altLang="zh-CN" sz="2500" kern="100" dirty="0" smtClean="0">
                <a:latin typeface="Times New Roman"/>
                <a:ea typeface="微软雅黑"/>
                <a:cs typeface="Times New Roman"/>
              </a:rPr>
              <a:t>图</a:t>
            </a:r>
            <a:r>
              <a:rPr lang="en-US" altLang="zh-CN" sz="2500" kern="100" dirty="0">
                <a:latin typeface="Times New Roman"/>
                <a:ea typeface="微软雅黑"/>
                <a:cs typeface="Courier New"/>
              </a:rPr>
              <a:t>4</a:t>
            </a:r>
            <a:endParaRPr lang="zh-CN" altLang="zh-CN" sz="2500" kern="100" dirty="0">
              <a:effectLst/>
              <a:latin typeface="宋体"/>
              <a:cs typeface="Courier New"/>
            </a:endParaRPr>
          </a:p>
        </p:txBody>
      </p:sp>
      <p:pic>
        <p:nvPicPr>
          <p:cNvPr id="4" name="图片 3" descr="F:\2015赵瑊\同步\物理\人教必修2\word\A363.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77852" y="2965698"/>
            <a:ext cx="4464496" cy="1514842"/>
          </a:xfrm>
          <a:prstGeom prst="rect">
            <a:avLst/>
          </a:prstGeom>
          <a:noFill/>
          <a:ln>
            <a:noFill/>
          </a:ln>
        </p:spPr>
      </p:pic>
    </p:spTree>
    <p:extLst>
      <p:ext uri="{BB962C8B-B14F-4D97-AF65-F5344CB8AC3E}">
        <p14:creationId xmlns:p14="http://schemas.microsoft.com/office/powerpoint/2010/main" val="3053055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8037" y="252636"/>
            <a:ext cx="8531960" cy="1950534"/>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小球运动到</a:t>
            </a:r>
            <a:r>
              <a:rPr lang="en-US" altLang="zh-CN" sz="2800" i="1" kern="100" dirty="0">
                <a:latin typeface="Times New Roman"/>
                <a:ea typeface="微软雅黑"/>
                <a:cs typeface="Courier New"/>
              </a:rPr>
              <a:t>A</a:t>
            </a:r>
            <a:r>
              <a:rPr lang="zh-CN" altLang="zh-CN" sz="2800" kern="100" dirty="0">
                <a:latin typeface="Times New Roman"/>
                <a:ea typeface="微软雅黑"/>
                <a:cs typeface="Times New Roman"/>
              </a:rPr>
              <a:t>点时的速度大小；</a:t>
            </a:r>
            <a:endParaRPr lang="zh-CN" altLang="zh-CN" sz="105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根据题意和题图可得：小球下落到</a:t>
            </a:r>
            <a:r>
              <a:rPr lang="en-US" altLang="zh-CN" sz="2800" i="1" kern="100" dirty="0">
                <a:latin typeface="Times New Roman"/>
                <a:ea typeface="微软雅黑"/>
                <a:cs typeface="Courier New"/>
              </a:rPr>
              <a:t>A</a:t>
            </a:r>
            <a:r>
              <a:rPr lang="zh-CN" altLang="zh-CN" sz="2800" kern="100" dirty="0">
                <a:latin typeface="Times New Roman"/>
                <a:ea typeface="微软雅黑"/>
                <a:cs typeface="Times New Roman"/>
              </a:rPr>
              <a:t>点时由动能定理得：</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99460478"/>
              </p:ext>
            </p:extLst>
          </p:nvPr>
        </p:nvGraphicFramePr>
        <p:xfrm>
          <a:off x="409575" y="2326010"/>
          <a:ext cx="8267700" cy="828675"/>
        </p:xfrm>
        <a:graphic>
          <a:graphicData uri="http://schemas.openxmlformats.org/presentationml/2006/ole">
            <mc:AlternateContent xmlns:mc="http://schemas.openxmlformats.org/markup-compatibility/2006">
              <mc:Choice xmlns:v="urn:schemas-microsoft-com:vml" Requires="v">
                <p:oleObj spid="_x0000_s191580" name="文档" r:id="rId3" imgW="8271793" imgH="831490" progId="Word.Document.12">
                  <p:embed/>
                </p:oleObj>
              </mc:Choice>
              <mc:Fallback>
                <p:oleObj name="文档" r:id="rId3" imgW="8271793" imgH="831490" progId="Word.Document.12">
                  <p:embed/>
                  <p:pic>
                    <p:nvPicPr>
                      <p:cNvPr id="0" name=""/>
                      <p:cNvPicPr>
                        <a:picLocks noChangeAspect="1" noChangeArrowheads="1"/>
                      </p:cNvPicPr>
                      <p:nvPr/>
                    </p:nvPicPr>
                    <p:blipFill>
                      <a:blip r:embed="rId4"/>
                      <a:srcRect/>
                      <a:stretch>
                        <a:fillRect/>
                      </a:stretch>
                    </p:blipFill>
                    <p:spPr bwMode="auto">
                      <a:xfrm>
                        <a:off x="409575" y="2326010"/>
                        <a:ext cx="82677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42716235"/>
              </p:ext>
            </p:extLst>
          </p:nvPr>
        </p:nvGraphicFramePr>
        <p:xfrm>
          <a:off x="409575" y="3271639"/>
          <a:ext cx="8267700" cy="666750"/>
        </p:xfrm>
        <a:graphic>
          <a:graphicData uri="http://schemas.openxmlformats.org/presentationml/2006/ole">
            <mc:AlternateContent xmlns:mc="http://schemas.openxmlformats.org/markup-compatibility/2006">
              <mc:Choice xmlns:v="urn:schemas-microsoft-com:vml" Requires="v">
                <p:oleObj spid="_x0000_s191581" name="文档" r:id="rId5" imgW="8271793" imgH="667499" progId="Word.Document.12">
                  <p:embed/>
                </p:oleObj>
              </mc:Choice>
              <mc:Fallback>
                <p:oleObj name="文档" r:id="rId5" imgW="8271793" imgH="667499" progId="Word.Document.12">
                  <p:embed/>
                  <p:pic>
                    <p:nvPicPr>
                      <p:cNvPr id="0" name=""/>
                      <p:cNvPicPr>
                        <a:picLocks noChangeAspect="1" noChangeArrowheads="1"/>
                      </p:cNvPicPr>
                      <p:nvPr/>
                    </p:nvPicPr>
                    <p:blipFill>
                      <a:blip r:embed="rId6"/>
                      <a:srcRect/>
                      <a:stretch>
                        <a:fillRect/>
                      </a:stretch>
                    </p:blipFill>
                    <p:spPr bwMode="auto">
                      <a:xfrm>
                        <a:off x="409575" y="3271639"/>
                        <a:ext cx="82677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27955318"/>
              </p:ext>
            </p:extLst>
          </p:nvPr>
        </p:nvGraphicFramePr>
        <p:xfrm>
          <a:off x="409575" y="4063727"/>
          <a:ext cx="8267700" cy="657225"/>
        </p:xfrm>
        <a:graphic>
          <a:graphicData uri="http://schemas.openxmlformats.org/presentationml/2006/ole">
            <mc:AlternateContent xmlns:mc="http://schemas.openxmlformats.org/markup-compatibility/2006">
              <mc:Choice xmlns:v="urn:schemas-microsoft-com:vml" Requires="v">
                <p:oleObj spid="_x0000_s191582" name="文档" r:id="rId7" imgW="8271793" imgH="667499" progId="Word.Document.12">
                  <p:embed/>
                </p:oleObj>
              </mc:Choice>
              <mc:Fallback>
                <p:oleObj name="文档" r:id="rId7" imgW="8271793" imgH="667499" progId="Word.Document.12">
                  <p:embed/>
                  <p:pic>
                    <p:nvPicPr>
                      <p:cNvPr id="0" name=""/>
                      <p:cNvPicPr>
                        <a:picLocks noChangeAspect="1" noChangeArrowheads="1"/>
                      </p:cNvPicPr>
                      <p:nvPr/>
                    </p:nvPicPr>
                    <p:blipFill>
                      <a:blip r:embed="rId8"/>
                      <a:srcRect/>
                      <a:stretch>
                        <a:fillRect/>
                      </a:stretch>
                    </p:blipFill>
                    <p:spPr bwMode="auto">
                      <a:xfrm>
                        <a:off x="409575" y="4063727"/>
                        <a:ext cx="82677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209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3596" y="31403"/>
            <a:ext cx="8531960" cy="1131079"/>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小球从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运动到</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时摩擦阻力所做的功；</a:t>
            </a:r>
            <a:endParaRPr lang="zh-CN" altLang="zh-CN" sz="105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小球运动到</a:t>
            </a:r>
            <a:r>
              <a:rPr lang="en-US" altLang="zh-CN" sz="2400" i="1" kern="100" dirty="0">
                <a:latin typeface="Times New Roman"/>
                <a:ea typeface="微软雅黑"/>
                <a:cs typeface="Courier New"/>
              </a:rPr>
              <a:t>D</a:t>
            </a:r>
            <a:r>
              <a:rPr lang="zh-CN" altLang="zh-CN" sz="2400" kern="100" dirty="0">
                <a:latin typeface="Times New Roman"/>
                <a:ea typeface="微软雅黑"/>
                <a:cs typeface="Times New Roman"/>
              </a:rPr>
              <a:t>点时：</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92745872"/>
              </p:ext>
            </p:extLst>
          </p:nvPr>
        </p:nvGraphicFramePr>
        <p:xfrm>
          <a:off x="185134" y="1282576"/>
          <a:ext cx="8267700" cy="704850"/>
        </p:xfrm>
        <a:graphic>
          <a:graphicData uri="http://schemas.openxmlformats.org/presentationml/2006/ole">
            <mc:AlternateContent xmlns:mc="http://schemas.openxmlformats.org/markup-compatibility/2006">
              <mc:Choice xmlns:v="urn:schemas-microsoft-com:vml" Requires="v">
                <p:oleObj spid="_x0000_s192631" name="文档" r:id="rId3" imgW="8271793" imgH="733816" progId="Word.Document.12">
                  <p:embed/>
                </p:oleObj>
              </mc:Choice>
              <mc:Fallback>
                <p:oleObj name="文档" r:id="rId3" imgW="8271793" imgH="733816" progId="Word.Document.12">
                  <p:embed/>
                  <p:pic>
                    <p:nvPicPr>
                      <p:cNvPr id="0" name=""/>
                      <p:cNvPicPr>
                        <a:picLocks noChangeAspect="1" noChangeArrowheads="1"/>
                      </p:cNvPicPr>
                      <p:nvPr/>
                    </p:nvPicPr>
                    <p:blipFill>
                      <a:blip r:embed="rId4"/>
                      <a:srcRect/>
                      <a:stretch>
                        <a:fillRect/>
                      </a:stretch>
                    </p:blipFill>
                    <p:spPr bwMode="auto">
                      <a:xfrm>
                        <a:off x="185134" y="1282576"/>
                        <a:ext cx="82677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24085984"/>
              </p:ext>
            </p:extLst>
          </p:nvPr>
        </p:nvGraphicFramePr>
        <p:xfrm>
          <a:off x="185134" y="2016001"/>
          <a:ext cx="8801100" cy="723900"/>
        </p:xfrm>
        <a:graphic>
          <a:graphicData uri="http://schemas.openxmlformats.org/presentationml/2006/ole">
            <mc:AlternateContent xmlns:mc="http://schemas.openxmlformats.org/markup-compatibility/2006">
              <mc:Choice xmlns:v="urn:schemas-microsoft-com:vml" Requires="v">
                <p:oleObj spid="_x0000_s192632" name="文档" r:id="rId5" imgW="8811772" imgH="722462" progId="Word.Document.12">
                  <p:embed/>
                </p:oleObj>
              </mc:Choice>
              <mc:Fallback>
                <p:oleObj name="文档" r:id="rId5" imgW="8811772" imgH="722462" progId="Word.Document.12">
                  <p:embed/>
                  <p:pic>
                    <p:nvPicPr>
                      <p:cNvPr id="0" name=""/>
                      <p:cNvPicPr>
                        <a:picLocks noChangeAspect="1" noChangeArrowheads="1"/>
                      </p:cNvPicPr>
                      <p:nvPr/>
                    </p:nvPicPr>
                    <p:blipFill>
                      <a:blip r:embed="rId6"/>
                      <a:srcRect/>
                      <a:stretch>
                        <a:fillRect/>
                      </a:stretch>
                    </p:blipFill>
                    <p:spPr bwMode="auto">
                      <a:xfrm>
                        <a:off x="185134" y="2016001"/>
                        <a:ext cx="88011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4731979"/>
              </p:ext>
            </p:extLst>
          </p:nvPr>
        </p:nvGraphicFramePr>
        <p:xfrm>
          <a:off x="190500" y="2859137"/>
          <a:ext cx="8267700" cy="628650"/>
        </p:xfrm>
        <a:graphic>
          <a:graphicData uri="http://schemas.openxmlformats.org/presentationml/2006/ole">
            <mc:AlternateContent xmlns:mc="http://schemas.openxmlformats.org/markup-compatibility/2006">
              <mc:Choice xmlns:v="urn:schemas-microsoft-com:vml" Requires="v">
                <p:oleObj spid="_x0000_s192633" name="文档" r:id="rId7" imgW="8271793" imgH="629294" progId="Word.Document.12">
                  <p:embed/>
                </p:oleObj>
              </mc:Choice>
              <mc:Fallback>
                <p:oleObj name="文档" r:id="rId7" imgW="8271793" imgH="629294" progId="Word.Document.12">
                  <p:embed/>
                  <p:pic>
                    <p:nvPicPr>
                      <p:cNvPr id="0" name=""/>
                      <p:cNvPicPr>
                        <a:picLocks noChangeAspect="1" noChangeArrowheads="1"/>
                      </p:cNvPicPr>
                      <p:nvPr/>
                    </p:nvPicPr>
                    <p:blipFill>
                      <a:blip r:embed="rId8"/>
                      <a:srcRect/>
                      <a:stretch>
                        <a:fillRect/>
                      </a:stretch>
                    </p:blipFill>
                    <p:spPr bwMode="auto">
                      <a:xfrm>
                        <a:off x="190500" y="2859137"/>
                        <a:ext cx="82677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07626260"/>
              </p:ext>
            </p:extLst>
          </p:nvPr>
        </p:nvGraphicFramePr>
        <p:xfrm>
          <a:off x="190500" y="3589883"/>
          <a:ext cx="8829675" cy="704850"/>
        </p:xfrm>
        <a:graphic>
          <a:graphicData uri="http://schemas.openxmlformats.org/presentationml/2006/ole">
            <mc:AlternateContent xmlns:mc="http://schemas.openxmlformats.org/markup-compatibility/2006">
              <mc:Choice xmlns:v="urn:schemas-microsoft-com:vml" Requires="v">
                <p:oleObj spid="_x0000_s192634" name="文档" r:id="rId9" imgW="8840224" imgH="712398" progId="Word.Document.12">
                  <p:embed/>
                </p:oleObj>
              </mc:Choice>
              <mc:Fallback>
                <p:oleObj name="文档" r:id="rId9" imgW="8840224" imgH="712398" progId="Word.Document.12">
                  <p:embed/>
                  <p:pic>
                    <p:nvPicPr>
                      <p:cNvPr id="0" name=""/>
                      <p:cNvPicPr>
                        <a:picLocks noChangeAspect="1" noChangeArrowheads="1"/>
                      </p:cNvPicPr>
                      <p:nvPr/>
                    </p:nvPicPr>
                    <p:blipFill>
                      <a:blip r:embed="rId10"/>
                      <a:srcRect/>
                      <a:stretch>
                        <a:fillRect/>
                      </a:stretch>
                    </p:blipFill>
                    <p:spPr bwMode="auto">
                      <a:xfrm>
                        <a:off x="190500" y="3589883"/>
                        <a:ext cx="88296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73596" y="4361408"/>
            <a:ext cx="8531960" cy="577081"/>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zh-CN" altLang="zh-CN" sz="2400" kern="100" dirty="0">
                <a:solidFill>
                  <a:srgbClr val="E46C0A"/>
                </a:solidFill>
                <a:latin typeface="Times New Roman"/>
                <a:ea typeface="微软雅黑"/>
                <a:cs typeface="Times New Roman"/>
              </a:rPr>
              <a:t>－</a:t>
            </a:r>
            <a:r>
              <a:rPr lang="en-US" altLang="zh-CN" sz="2400" kern="100" dirty="0">
                <a:solidFill>
                  <a:srgbClr val="E46C0A"/>
                </a:solidFill>
                <a:latin typeface="Times New Roman"/>
                <a:ea typeface="微软雅黑"/>
                <a:cs typeface="Courier New"/>
              </a:rPr>
              <a:t>1 J</a:t>
            </a:r>
            <a:endParaRPr lang="zh-CN" altLang="zh-CN" sz="1050" kern="100" dirty="0">
              <a:effectLst/>
              <a:latin typeface="宋体"/>
              <a:cs typeface="Courier New"/>
            </a:endParaRPr>
          </a:p>
        </p:txBody>
      </p:sp>
    </p:spTree>
    <p:extLst>
      <p:ext uri="{BB962C8B-B14F-4D97-AF65-F5344CB8AC3E}">
        <p14:creationId xmlns:p14="http://schemas.microsoft.com/office/powerpoint/2010/main" val="2898103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446" y="1682175"/>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148918" y="2440772"/>
            <a:ext cx="8817157" cy="1473765"/>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169985" y="2509447"/>
            <a:ext cx="8895086" cy="1292662"/>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进一步理解动能定理，领会应用动能定理解题的优越性</a:t>
            </a:r>
            <a:r>
              <a:rPr lang="en-US" altLang="zh-CN" sz="2600" kern="100" dirty="0" smtClean="0">
                <a:latin typeface="Times New Roman"/>
                <a:ea typeface="微软雅黑"/>
                <a:cs typeface="Courier New"/>
              </a:rPr>
              <a:t>.</a:t>
            </a:r>
          </a:p>
          <a:p>
            <a:pPr algn="just">
              <a:lnSpc>
                <a:spcPct val="150000"/>
              </a:lnSpc>
              <a:spcAft>
                <a:spcPts val="0"/>
              </a:spcAft>
              <a:tabLst>
                <a:tab pos="2070735" algn="l"/>
              </a:tabLst>
            </a:pPr>
            <a:r>
              <a:rPr lang="en-US" altLang="zh-CN" sz="2600" kern="100" dirty="0" smtClean="0">
                <a:latin typeface="Times New Roman"/>
                <a:ea typeface="微软雅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会利用动能定理分析变力做功、曲线运动以及多过程问题</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
        <p:nvSpPr>
          <p:cNvPr id="10" name="矩形 9"/>
          <p:cNvSpPr/>
          <p:nvPr/>
        </p:nvSpPr>
        <p:spPr>
          <a:xfrm>
            <a:off x="73596" y="915566"/>
            <a:ext cx="9001000" cy="541174"/>
          </a:xfrm>
          <a:prstGeom prst="rect">
            <a:avLst/>
          </a:prstGeom>
        </p:spPr>
        <p:txBody>
          <a:bodyPr wrap="square">
            <a:spAutoFit/>
          </a:bodyPr>
          <a:lstStyle/>
          <a:p>
            <a:pPr algn="ctr">
              <a:lnSpc>
                <a:spcPts val="35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9</a:t>
            </a:r>
            <a:r>
              <a:rPr lang="zh-CN" altLang="en-US" sz="3500" b="1" dirty="0">
                <a:latin typeface="Times New Roman" pitchFamily="18" charset="0"/>
                <a:ea typeface="微软雅黑" panose="020B0503020204020204" pitchFamily="34" charset="-122"/>
                <a:cs typeface="Times New Roman" pitchFamily="18" charset="0"/>
              </a:rPr>
              <a:t>　习题课：动能定理</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512" y="291877"/>
            <a:ext cx="8531960" cy="1304203"/>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小球从</a:t>
            </a:r>
            <a:r>
              <a:rPr lang="en-US" altLang="zh-CN" sz="2800" i="1" kern="100" dirty="0">
                <a:latin typeface="Times New Roman"/>
                <a:ea typeface="微软雅黑"/>
                <a:cs typeface="Courier New"/>
              </a:rPr>
              <a:t>D</a:t>
            </a:r>
            <a:r>
              <a:rPr lang="zh-CN" altLang="zh-CN" sz="2800" kern="100" dirty="0">
                <a:latin typeface="Times New Roman"/>
                <a:ea typeface="微软雅黑"/>
                <a:cs typeface="Times New Roman"/>
              </a:rPr>
              <a:t>点飞出后落点</a:t>
            </a:r>
            <a:r>
              <a:rPr lang="en-US" altLang="zh-CN" sz="2800" i="1" kern="100" dirty="0">
                <a:latin typeface="Times New Roman"/>
                <a:ea typeface="微软雅黑"/>
                <a:cs typeface="Courier New"/>
              </a:rPr>
              <a:t>E</a:t>
            </a:r>
            <a:r>
              <a:rPr lang="zh-CN" altLang="zh-CN" sz="2800" kern="100" dirty="0">
                <a:latin typeface="Times New Roman"/>
                <a:ea typeface="微软雅黑"/>
                <a:cs typeface="Times New Roman"/>
              </a:rPr>
              <a:t>与</a:t>
            </a:r>
            <a:r>
              <a:rPr lang="en-US" altLang="zh-CN" sz="2800" i="1" kern="100" dirty="0">
                <a:latin typeface="Times New Roman"/>
                <a:ea typeface="微软雅黑"/>
                <a:cs typeface="Courier New"/>
              </a:rPr>
              <a:t>A</a:t>
            </a:r>
            <a:r>
              <a:rPr lang="zh-CN" altLang="zh-CN" sz="2800" kern="100" dirty="0">
                <a:latin typeface="Times New Roman"/>
                <a:ea typeface="微软雅黑"/>
                <a:cs typeface="Times New Roman"/>
              </a:rPr>
              <a:t>的距离</a:t>
            </a:r>
            <a:r>
              <a:rPr lang="en-US" altLang="zh-CN" sz="2800" kern="100" dirty="0">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小球从</a:t>
            </a:r>
            <a:r>
              <a:rPr lang="en-US" altLang="zh-CN" sz="2800" i="1" kern="100" dirty="0">
                <a:latin typeface="Times New Roman"/>
                <a:ea typeface="微软雅黑"/>
                <a:cs typeface="Courier New"/>
              </a:rPr>
              <a:t>D</a:t>
            </a:r>
            <a:r>
              <a:rPr lang="zh-CN" altLang="zh-CN" sz="2800" kern="100" dirty="0">
                <a:latin typeface="Times New Roman"/>
                <a:ea typeface="微软雅黑"/>
                <a:cs typeface="Times New Roman"/>
              </a:rPr>
              <a:t>点飞出后做平抛运动，故有</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389146029"/>
              </p:ext>
            </p:extLst>
          </p:nvPr>
        </p:nvGraphicFramePr>
        <p:xfrm>
          <a:off x="400050" y="1785523"/>
          <a:ext cx="8267700" cy="847725"/>
        </p:xfrm>
        <a:graphic>
          <a:graphicData uri="http://schemas.openxmlformats.org/presentationml/2006/ole">
            <mc:AlternateContent xmlns:mc="http://schemas.openxmlformats.org/markup-compatibility/2006">
              <mc:Choice xmlns:v="urn:schemas-microsoft-com:vml" Requires="v">
                <p:oleObj spid="_x0000_s193568" name="文档" r:id="rId3" imgW="8271793" imgH="858161" progId="Word.Document.12">
                  <p:embed/>
                </p:oleObj>
              </mc:Choice>
              <mc:Fallback>
                <p:oleObj name="文档" r:id="rId3" imgW="8271793" imgH="858161" progId="Word.Document.12">
                  <p:embed/>
                  <p:pic>
                    <p:nvPicPr>
                      <p:cNvPr id="0" name=""/>
                      <p:cNvPicPr>
                        <a:picLocks noChangeAspect="1" noChangeArrowheads="1"/>
                      </p:cNvPicPr>
                      <p:nvPr/>
                    </p:nvPicPr>
                    <p:blipFill>
                      <a:blip r:embed="rId4"/>
                      <a:srcRect/>
                      <a:stretch>
                        <a:fillRect/>
                      </a:stretch>
                    </p:blipFill>
                    <p:spPr bwMode="auto">
                      <a:xfrm>
                        <a:off x="400050" y="1785523"/>
                        <a:ext cx="8267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88512" y="2660682"/>
            <a:ext cx="6011680" cy="2031325"/>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水平位移</a:t>
            </a:r>
            <a:r>
              <a:rPr lang="en-US" altLang="zh-CN" sz="2800" i="1" kern="100" dirty="0" err="1">
                <a:latin typeface="Times New Roman"/>
                <a:ea typeface="微软雅黑"/>
                <a:cs typeface="Courier New"/>
              </a:rPr>
              <a:t>x</a:t>
            </a:r>
            <a:r>
              <a:rPr lang="en-US" altLang="zh-CN" sz="2800" i="1" kern="100" baseline="-25000" dirty="0" err="1">
                <a:latin typeface="Times New Roman"/>
                <a:ea typeface="微软雅黑"/>
                <a:cs typeface="Courier New"/>
              </a:rPr>
              <a:t>BE</a:t>
            </a:r>
            <a:r>
              <a:rPr lang="zh-CN" altLang="zh-CN" sz="2800" kern="100" dirty="0">
                <a:latin typeface="Times New Roman"/>
                <a:ea typeface="微软雅黑"/>
                <a:cs typeface="Times New Roman"/>
              </a:rPr>
              <a:t>＝</a:t>
            </a:r>
            <a:r>
              <a:rPr lang="en-US" altLang="zh-CN" sz="2800" i="1" kern="100" dirty="0" err="1">
                <a:latin typeface="Book Antiqua"/>
                <a:ea typeface="微软雅黑"/>
                <a:cs typeface="Times New Roman"/>
              </a:rPr>
              <a:t>v</a:t>
            </a:r>
            <a:r>
              <a:rPr lang="en-US" altLang="zh-CN" sz="2800" i="1" kern="100" baseline="-25000" dirty="0" err="1">
                <a:latin typeface="Times New Roman"/>
                <a:ea typeface="微软雅黑"/>
                <a:cs typeface="Courier New"/>
              </a:rPr>
              <a:t>D</a:t>
            </a:r>
            <a:r>
              <a:rPr lang="en-US" altLang="zh-CN" sz="2800" i="1" kern="100" dirty="0" err="1">
                <a:latin typeface="Times New Roman"/>
                <a:ea typeface="微软雅黑"/>
                <a:cs typeface="Courier New"/>
              </a:rPr>
              <a:t>t</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0.8 m</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所以</a:t>
            </a:r>
            <a:r>
              <a:rPr lang="en-US" altLang="zh-CN" sz="2800" i="1" kern="100" dirty="0" err="1">
                <a:latin typeface="Times New Roman"/>
                <a:ea typeface="微软雅黑"/>
                <a:cs typeface="Courier New"/>
              </a:rPr>
              <a:t>x</a:t>
            </a:r>
            <a:r>
              <a:rPr lang="en-US" altLang="zh-CN" sz="2800" i="1" kern="100" baseline="-25000" dirty="0" err="1">
                <a:latin typeface="Times New Roman"/>
                <a:ea typeface="微软雅黑"/>
                <a:cs typeface="Courier New"/>
              </a:rPr>
              <a:t>AE</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x</a:t>
            </a:r>
            <a:r>
              <a:rPr lang="en-US" altLang="zh-CN" sz="2800" i="1" kern="100" baseline="-25000" dirty="0" err="1">
                <a:latin typeface="Times New Roman"/>
                <a:ea typeface="微软雅黑"/>
                <a:cs typeface="Courier New"/>
              </a:rPr>
              <a:t>AB</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x</a:t>
            </a:r>
            <a:r>
              <a:rPr lang="en-US" altLang="zh-CN" sz="2800" i="1" kern="100" baseline="-25000" dirty="0" err="1">
                <a:latin typeface="Times New Roman"/>
                <a:ea typeface="微软雅黑"/>
                <a:cs typeface="Courier New"/>
              </a:rPr>
              <a:t>BE</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1.2 m.</a:t>
            </a:r>
            <a:endParaRPr lang="zh-CN" altLang="zh-CN" sz="105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1.2 m</a:t>
            </a:r>
            <a:endParaRPr lang="zh-CN" altLang="zh-CN" sz="1050" kern="100" dirty="0">
              <a:effectLst/>
              <a:latin typeface="宋体"/>
              <a:cs typeface="Courier New"/>
            </a:endParaRPr>
          </a:p>
        </p:txBody>
      </p:sp>
      <p:pic>
        <p:nvPicPr>
          <p:cNvPr id="6" name="Picture 2">
            <a:hlinkClick r:id="rId5" action="ppaction://hlinksldjump"/>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103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linds(horizont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linds(horizontal)">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7980" y="834033"/>
            <a:ext cx="8948041" cy="4197688"/>
          </a:xfrm>
          <a:prstGeom prst="rect">
            <a:avLst/>
          </a:prstGeom>
        </p:spPr>
        <p:txBody>
          <a:bodyPr wrap="square">
            <a:spAutoFit/>
          </a:bodyPr>
          <a:lstStyle/>
          <a:p>
            <a:pPr algn="just">
              <a:lnSpc>
                <a:spcPct val="141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利用动能定理求变力的功</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某同学从</a:t>
            </a:r>
            <a:r>
              <a:rPr lang="en-US" altLang="zh-CN" sz="2400" i="1" kern="100" dirty="0">
                <a:latin typeface="Times New Roman"/>
                <a:ea typeface="微软雅黑"/>
                <a:cs typeface="Courier New"/>
              </a:rPr>
              <a:t>h</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5 m</a:t>
            </a:r>
            <a:r>
              <a:rPr lang="zh-CN" altLang="zh-CN" sz="2400" kern="100" dirty="0">
                <a:latin typeface="Times New Roman"/>
                <a:ea typeface="微软雅黑"/>
                <a:cs typeface="Times New Roman"/>
              </a:rPr>
              <a:t>高处</a:t>
            </a:r>
            <a:r>
              <a:rPr lang="zh-CN" altLang="zh-CN" sz="2400" kern="100" dirty="0" smtClean="0">
                <a:latin typeface="Times New Roman"/>
                <a:ea typeface="微软雅黑"/>
                <a:cs typeface="Times New Roman"/>
              </a:rPr>
              <a:t>，</a:t>
            </a:r>
            <a:endParaRPr lang="en-US" altLang="zh-CN" sz="2400" kern="100" dirty="0" smtClean="0">
              <a:latin typeface="Times New Roman"/>
              <a:ea typeface="微软雅黑"/>
              <a:cs typeface="Times New Roman"/>
            </a:endParaRPr>
          </a:p>
          <a:p>
            <a:pPr algn="just">
              <a:lnSpc>
                <a:spcPct val="141000"/>
              </a:lnSpc>
              <a:spcAft>
                <a:spcPts val="0"/>
              </a:spcAft>
              <a:tabLst>
                <a:tab pos="2070735" algn="l"/>
              </a:tabLst>
            </a:pPr>
            <a:r>
              <a:rPr lang="zh-CN" altLang="zh-CN" sz="2400" kern="100" dirty="0" smtClean="0">
                <a:latin typeface="Times New Roman"/>
                <a:ea typeface="微软雅黑"/>
                <a:cs typeface="Times New Roman"/>
              </a:rPr>
              <a:t>以</a:t>
            </a:r>
            <a:r>
              <a:rPr lang="zh-CN" altLang="zh-CN" sz="2400" kern="100" dirty="0">
                <a:latin typeface="Times New Roman"/>
                <a:ea typeface="微软雅黑"/>
                <a:cs typeface="Times New Roman"/>
              </a:rPr>
              <a:t>初速度</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0</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8 m</a:t>
            </a:r>
            <a:r>
              <a:rPr lang="en-US" altLang="zh-CN" sz="2400" kern="100" dirty="0">
                <a:latin typeface="IPAPANNEW"/>
                <a:ea typeface="微软雅黑"/>
                <a:cs typeface="Times New Roman"/>
              </a:rPr>
              <a:t>/s</a:t>
            </a:r>
            <a:r>
              <a:rPr lang="zh-CN" altLang="zh-CN" sz="2400" kern="100" dirty="0">
                <a:latin typeface="IPAPANNEW"/>
                <a:ea typeface="微软雅黑"/>
                <a:cs typeface="Times New Roman"/>
              </a:rPr>
              <a:t>抛出一个质量为</a:t>
            </a:r>
            <a:r>
              <a:rPr lang="en-US" altLang="zh-CN" sz="2400" i="1" kern="100" dirty="0">
                <a:latin typeface="IPAPANNEW"/>
                <a:ea typeface="微软雅黑"/>
                <a:cs typeface="Times New Roman"/>
              </a:rPr>
              <a:t>m</a:t>
            </a:r>
            <a:r>
              <a:rPr lang="zh-CN" altLang="zh-CN" sz="2400" kern="100" dirty="0">
                <a:latin typeface="IPAPANNEW"/>
                <a:ea typeface="微软雅黑"/>
                <a:cs typeface="Times New Roman"/>
              </a:rPr>
              <a:t>＝</a:t>
            </a:r>
            <a:r>
              <a:rPr lang="en-US" altLang="zh-CN" sz="2400" kern="100" dirty="0">
                <a:latin typeface="IPAPANNEW"/>
                <a:ea typeface="微软雅黑"/>
                <a:cs typeface="Times New Roman"/>
              </a:rPr>
              <a:t>0.5 kg</a:t>
            </a:r>
            <a:r>
              <a:rPr lang="zh-CN" altLang="zh-CN" sz="2400" kern="100" dirty="0">
                <a:latin typeface="IPAPANNEW"/>
                <a:ea typeface="微软雅黑"/>
                <a:cs typeface="Times New Roman"/>
              </a:rPr>
              <a:t>的橡皮球，测得橡皮球落地前瞬间速度为</a:t>
            </a:r>
            <a:r>
              <a:rPr lang="en-US" altLang="zh-CN" sz="2400" kern="100" dirty="0">
                <a:latin typeface="IPAPANNEW"/>
                <a:ea typeface="微软雅黑"/>
                <a:cs typeface="Times New Roman"/>
              </a:rPr>
              <a:t>12 m/</a:t>
            </a:r>
            <a:r>
              <a:rPr lang="en-US" altLang="zh-CN" sz="2400" kern="100" dirty="0">
                <a:latin typeface="Times New Roman"/>
                <a:ea typeface="微软雅黑"/>
                <a:cs typeface="Courier New"/>
              </a:rPr>
              <a:t>s</a:t>
            </a:r>
            <a:r>
              <a:rPr lang="zh-CN" altLang="zh-CN" sz="2400" kern="100" dirty="0">
                <a:latin typeface="Times New Roman"/>
                <a:ea typeface="微软雅黑"/>
                <a:cs typeface="Times New Roman"/>
              </a:rPr>
              <a:t>，求该同学抛球时所做的功和橡皮球在空中运动时克服空气阻力做的功</a:t>
            </a:r>
            <a:r>
              <a:rPr lang="en-US" altLang="zh-CN" sz="2400" kern="100" dirty="0">
                <a:latin typeface="Times New Roman"/>
                <a:ea typeface="微软雅黑"/>
                <a:cs typeface="Courier New"/>
              </a:rPr>
              <a:t>.(</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取</a:t>
            </a:r>
            <a:r>
              <a:rPr lang="en-US" altLang="zh-CN" sz="2400" kern="100" dirty="0">
                <a:latin typeface="Times New Roman"/>
                <a:ea typeface="微软雅黑"/>
                <a:cs typeface="Courier New"/>
              </a:rPr>
              <a:t>10 m/</a:t>
            </a:r>
            <a:r>
              <a:rPr lang="en-US" altLang="zh-CN" sz="2400" kern="100" dirty="0" err="1">
                <a:latin typeface="Times New Roman"/>
                <a:ea typeface="微软雅黑"/>
                <a:cs typeface="Courier New"/>
              </a:rPr>
              <a:t>s</a:t>
            </a:r>
            <a:r>
              <a:rPr lang="en-US" altLang="zh-CN" sz="2400" kern="100" baseline="30000" dirty="0" err="1">
                <a:latin typeface="Times New Roman"/>
                <a:ea typeface="微软雅黑"/>
                <a:cs typeface="Courier New"/>
              </a:rPr>
              <a:t>2</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1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本题所求的两问，分别对应着两个物理过程，但这两个物理过程以速度相互联系，前一过程的末速度为后一过程的初速度</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该同学对橡皮球做的功不能用</a:t>
            </a:r>
            <a:r>
              <a:rPr lang="en-US" altLang="zh-CN" sz="2400" i="1" kern="100" dirty="0">
                <a:latin typeface="Times New Roman"/>
                <a:ea typeface="微软雅黑"/>
                <a:cs typeface="Courier New"/>
              </a:rPr>
              <a:t>W</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Fl</a:t>
            </a:r>
            <a:r>
              <a:rPr lang="zh-CN" altLang="zh-CN" sz="2400" kern="100" dirty="0">
                <a:latin typeface="Times New Roman"/>
                <a:ea typeface="微软雅黑"/>
                <a:cs typeface="Times New Roman"/>
              </a:rPr>
              <a:t>求出，只能通过动能定理由外力做功等于球动能的变化这个关系求出</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18" name="TextBox 17">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linds(horizontal)">
                                      <p:cBhvr>
                                        <p:cTn id="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807230913"/>
              </p:ext>
            </p:extLst>
          </p:nvPr>
        </p:nvGraphicFramePr>
        <p:xfrm>
          <a:off x="190500" y="853083"/>
          <a:ext cx="8791575" cy="1276350"/>
        </p:xfrm>
        <a:graphic>
          <a:graphicData uri="http://schemas.openxmlformats.org/presentationml/2006/ole">
            <mc:AlternateContent xmlns:mc="http://schemas.openxmlformats.org/markup-compatibility/2006">
              <mc:Choice xmlns:v="urn:schemas-microsoft-com:vml" Requires="v">
                <p:oleObj spid="_x0000_s194613" name="文档" r:id="rId6" imgW="8802048" imgH="1279225" progId="Word.Document.12">
                  <p:embed/>
                </p:oleObj>
              </mc:Choice>
              <mc:Fallback>
                <p:oleObj name="文档" r:id="rId6" imgW="8802048" imgH="1279225" progId="Word.Document.12">
                  <p:embed/>
                  <p:pic>
                    <p:nvPicPr>
                      <p:cNvPr id="0" name=""/>
                      <p:cNvPicPr>
                        <a:picLocks noChangeAspect="1" noChangeArrowheads="1"/>
                      </p:cNvPicPr>
                      <p:nvPr/>
                    </p:nvPicPr>
                    <p:blipFill>
                      <a:blip r:embed="rId7"/>
                      <a:srcRect/>
                      <a:stretch>
                        <a:fillRect/>
                      </a:stretch>
                    </p:blipFill>
                    <p:spPr bwMode="auto">
                      <a:xfrm>
                        <a:off x="190500" y="853083"/>
                        <a:ext cx="87915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p:cNvSpPr/>
          <p:nvPr/>
        </p:nvSpPr>
        <p:spPr>
          <a:xfrm>
            <a:off x="73596" y="1994942"/>
            <a:ext cx="8531960" cy="57708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橡皮球抛出后，重力和空气阻力做功，由动能定理得：</a:t>
            </a:r>
            <a:endParaRPr lang="zh-CN" altLang="zh-CN" sz="1050" kern="100" dirty="0">
              <a:effectLst/>
              <a:latin typeface="宋体"/>
              <a:cs typeface="Courier New"/>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774892708"/>
              </p:ext>
            </p:extLst>
          </p:nvPr>
        </p:nvGraphicFramePr>
        <p:xfrm>
          <a:off x="190500" y="2590800"/>
          <a:ext cx="7915275" cy="723900"/>
        </p:xfrm>
        <a:graphic>
          <a:graphicData uri="http://schemas.openxmlformats.org/presentationml/2006/ole">
            <mc:AlternateContent xmlns:mc="http://schemas.openxmlformats.org/markup-compatibility/2006">
              <mc:Choice xmlns:v="urn:schemas-microsoft-com:vml" Requires="v">
                <p:oleObj spid="_x0000_s194614" name="文档" r:id="rId8" imgW="7919473" imgH="724445" progId="Word.Document.12">
                  <p:embed/>
                </p:oleObj>
              </mc:Choice>
              <mc:Fallback>
                <p:oleObj name="文档" r:id="rId8" imgW="7919473" imgH="724445" progId="Word.Document.12">
                  <p:embed/>
                  <p:pic>
                    <p:nvPicPr>
                      <p:cNvPr id="0" name=""/>
                      <p:cNvPicPr>
                        <a:picLocks noChangeAspect="1" noChangeArrowheads="1"/>
                      </p:cNvPicPr>
                      <p:nvPr/>
                    </p:nvPicPr>
                    <p:blipFill>
                      <a:blip r:embed="rId9"/>
                      <a:srcRect/>
                      <a:stretch>
                        <a:fillRect/>
                      </a:stretch>
                    </p:blipFill>
                    <p:spPr bwMode="auto">
                      <a:xfrm>
                        <a:off x="190500" y="2590800"/>
                        <a:ext cx="79152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853863724"/>
              </p:ext>
            </p:extLst>
          </p:nvPr>
        </p:nvGraphicFramePr>
        <p:xfrm>
          <a:off x="190500" y="3353569"/>
          <a:ext cx="7915275" cy="723900"/>
        </p:xfrm>
        <a:graphic>
          <a:graphicData uri="http://schemas.openxmlformats.org/presentationml/2006/ole">
            <mc:AlternateContent xmlns:mc="http://schemas.openxmlformats.org/markup-compatibility/2006">
              <mc:Choice xmlns:v="urn:schemas-microsoft-com:vml" Requires="v">
                <p:oleObj spid="_x0000_s194615" name="文档" r:id="rId10" imgW="7919473" imgH="724806" progId="Word.Document.12">
                  <p:embed/>
                </p:oleObj>
              </mc:Choice>
              <mc:Fallback>
                <p:oleObj name="文档" r:id="rId10" imgW="7919473" imgH="724806" progId="Word.Document.12">
                  <p:embed/>
                  <p:pic>
                    <p:nvPicPr>
                      <p:cNvPr id="0" name=""/>
                      <p:cNvPicPr>
                        <a:picLocks noChangeAspect="1" noChangeArrowheads="1"/>
                      </p:cNvPicPr>
                      <p:nvPr/>
                    </p:nvPicPr>
                    <p:blipFill>
                      <a:blip r:embed="rId11"/>
                      <a:srcRect/>
                      <a:stretch>
                        <a:fillRect/>
                      </a:stretch>
                    </p:blipFill>
                    <p:spPr bwMode="auto">
                      <a:xfrm>
                        <a:off x="190500" y="3353569"/>
                        <a:ext cx="79152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73596" y="4021435"/>
            <a:ext cx="8531960" cy="1014765"/>
          </a:xfrm>
          <a:prstGeom prst="rect">
            <a:avLst/>
          </a:prstGeom>
        </p:spPr>
        <p:txBody>
          <a:bodyPr wrap="square">
            <a:spAutoFit/>
          </a:bodyPr>
          <a:lstStyle/>
          <a:p>
            <a:pPr algn="just">
              <a:lnSpc>
                <a:spcPct val="132000"/>
              </a:lnSpc>
              <a:spcAft>
                <a:spcPts val="0"/>
              </a:spcAft>
              <a:tabLst>
                <a:tab pos="2070735" algn="l"/>
              </a:tabLst>
            </a:pPr>
            <a:r>
              <a:rPr lang="zh-CN" altLang="zh-CN" sz="2400" kern="100" dirty="0">
                <a:latin typeface="Times New Roman"/>
                <a:ea typeface="微软雅黑"/>
                <a:cs typeface="Times New Roman"/>
              </a:rPr>
              <a:t>即橡皮球克服空气阻力做功为</a:t>
            </a:r>
            <a:r>
              <a:rPr lang="en-US" altLang="zh-CN" sz="2400" kern="100" dirty="0">
                <a:latin typeface="Times New Roman"/>
                <a:ea typeface="微软雅黑"/>
                <a:cs typeface="Courier New"/>
              </a:rPr>
              <a:t>5 J.</a:t>
            </a:r>
            <a:endParaRPr lang="zh-CN" altLang="zh-CN" sz="1050" kern="100" dirty="0">
              <a:latin typeface="宋体"/>
              <a:cs typeface="Courier New"/>
            </a:endParaRPr>
          </a:p>
          <a:p>
            <a:pPr algn="just">
              <a:lnSpc>
                <a:spcPct val="132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16 J</a:t>
            </a:r>
            <a:r>
              <a:rPr lang="zh-CN" altLang="zh-CN" sz="2400" kern="100" dirty="0">
                <a:solidFill>
                  <a:srgbClr val="E46C0A"/>
                </a:solidFill>
                <a:latin typeface="Times New Roman"/>
                <a:ea typeface="微软雅黑"/>
                <a:cs typeface="Times New Roman"/>
              </a:rPr>
              <a:t>　</a:t>
            </a:r>
            <a:r>
              <a:rPr lang="en-US" altLang="zh-CN" sz="2400" kern="100" dirty="0">
                <a:solidFill>
                  <a:srgbClr val="E46C0A"/>
                </a:solidFill>
                <a:latin typeface="Times New Roman"/>
                <a:ea typeface="微软雅黑"/>
                <a:cs typeface="Courier New"/>
              </a:rPr>
              <a:t>5 J</a:t>
            </a:r>
            <a:endParaRPr lang="zh-CN" altLang="zh-CN" sz="1050" kern="100" dirty="0">
              <a:effectLst/>
              <a:latin typeface="宋体"/>
              <a:cs typeface="Courier New"/>
            </a:endParaRPr>
          </a:p>
        </p:txBody>
      </p:sp>
    </p:spTree>
    <p:extLst>
      <p:ext uri="{BB962C8B-B14F-4D97-AF65-F5344CB8AC3E}">
        <p14:creationId xmlns:p14="http://schemas.microsoft.com/office/powerpoint/2010/main" val="3095598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blinds(horizontal)">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blinds(horizontal)">
                                      <p:cBhvr>
                                        <p:cTn id="2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3312" y="800125"/>
            <a:ext cx="5436000" cy="4293483"/>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利用动能定理分析多过程问题</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如图</a:t>
            </a:r>
            <a:r>
              <a:rPr lang="en-US" altLang="zh-CN" sz="2600" kern="100" dirty="0">
                <a:latin typeface="Times New Roman"/>
                <a:ea typeface="微软雅黑"/>
                <a:cs typeface="Courier New"/>
              </a:rPr>
              <a:t>5</a:t>
            </a:r>
            <a:r>
              <a:rPr lang="zh-CN" altLang="zh-CN" sz="2600" kern="100" dirty="0">
                <a:latin typeface="Times New Roman"/>
                <a:ea typeface="微软雅黑"/>
                <a:cs typeface="Times New Roman"/>
              </a:rPr>
              <a:t>所示，质量</a:t>
            </a:r>
            <a:r>
              <a:rPr lang="en-US" altLang="zh-CN" sz="2600" i="1" kern="100" dirty="0">
                <a:latin typeface="Times New Roman"/>
                <a:ea typeface="微软雅黑"/>
                <a:cs typeface="Courier New"/>
              </a:rPr>
              <a:t>m</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1 kg </a:t>
            </a:r>
            <a:r>
              <a:rPr lang="zh-CN" altLang="zh-CN" sz="2600" kern="100" dirty="0">
                <a:latin typeface="Times New Roman"/>
                <a:ea typeface="微软雅黑"/>
                <a:cs typeface="Times New Roman"/>
              </a:rPr>
              <a:t>的木块静止在高</a:t>
            </a:r>
            <a:r>
              <a:rPr lang="en-US" altLang="zh-CN" sz="2600" i="1" kern="100" dirty="0">
                <a:latin typeface="Times New Roman"/>
                <a:ea typeface="微软雅黑"/>
                <a:cs typeface="Courier New"/>
              </a:rPr>
              <a:t>h</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1.2 m</a:t>
            </a:r>
            <a:r>
              <a:rPr lang="zh-CN" altLang="zh-CN" sz="2600" kern="100" dirty="0">
                <a:latin typeface="Times New Roman"/>
                <a:ea typeface="微软雅黑"/>
                <a:cs typeface="Times New Roman"/>
              </a:rPr>
              <a:t>的平台上，木块与平台间的动摩擦因数</a:t>
            </a:r>
            <a:r>
              <a:rPr lang="en-US" altLang="zh-CN" sz="2600" i="1" kern="100" dirty="0">
                <a:latin typeface="Times New Roman"/>
                <a:ea typeface="微软雅黑"/>
                <a:cs typeface="Courier New"/>
              </a:rPr>
              <a:t>μ</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0.2</a:t>
            </a:r>
            <a:r>
              <a:rPr lang="zh-CN" altLang="zh-CN" sz="2600" kern="100" dirty="0">
                <a:latin typeface="Times New Roman"/>
                <a:ea typeface="微软雅黑"/>
                <a:cs typeface="Times New Roman"/>
              </a:rPr>
              <a:t>，用水平推力</a:t>
            </a:r>
            <a:r>
              <a:rPr lang="en-US" altLang="zh-CN" sz="2600" i="1" kern="100" dirty="0">
                <a:latin typeface="Times New Roman"/>
                <a:ea typeface="微软雅黑"/>
                <a:cs typeface="Courier New"/>
              </a:rPr>
              <a:t>F</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20 N</a:t>
            </a:r>
            <a:r>
              <a:rPr lang="zh-CN" altLang="zh-CN" sz="2600" kern="100" dirty="0">
                <a:latin typeface="Times New Roman"/>
                <a:ea typeface="微软雅黑"/>
                <a:cs typeface="Times New Roman"/>
              </a:rPr>
              <a:t>，使木块产生位移</a:t>
            </a:r>
            <a:r>
              <a:rPr lang="en-US" altLang="zh-CN" sz="2600" i="1" kern="100" dirty="0" err="1">
                <a:latin typeface="Times New Roman"/>
                <a:ea typeface="微软雅黑"/>
                <a:cs typeface="Courier New"/>
              </a:rPr>
              <a:t>l</a:t>
            </a:r>
            <a:r>
              <a:rPr lang="en-US" altLang="zh-CN" sz="2600" kern="100" baseline="-25000" dirty="0" err="1">
                <a:latin typeface="Times New Roman"/>
                <a:ea typeface="微软雅黑"/>
                <a:cs typeface="Courier New"/>
              </a:rPr>
              <a:t>1</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3 m</a:t>
            </a:r>
            <a:r>
              <a:rPr lang="zh-CN" altLang="zh-CN" sz="2600" kern="100" dirty="0">
                <a:latin typeface="Times New Roman"/>
                <a:ea typeface="微软雅黑"/>
                <a:cs typeface="Times New Roman"/>
              </a:rPr>
              <a:t>时撤去，木块又滑行</a:t>
            </a:r>
            <a:r>
              <a:rPr lang="en-US" altLang="zh-CN" sz="2600" i="1" kern="100" dirty="0" err="1">
                <a:latin typeface="Times New Roman"/>
                <a:ea typeface="微软雅黑"/>
                <a:cs typeface="Courier New"/>
              </a:rPr>
              <a:t>l</a:t>
            </a:r>
            <a:r>
              <a:rPr lang="en-US" altLang="zh-CN" sz="2600" kern="100" baseline="-25000" dirty="0" err="1">
                <a:latin typeface="Times New Roman"/>
                <a:ea typeface="微软雅黑"/>
                <a:cs typeface="Courier New"/>
              </a:rPr>
              <a:t>2</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1 m</a:t>
            </a:r>
            <a:r>
              <a:rPr lang="zh-CN" altLang="zh-CN" sz="2600" kern="100" dirty="0">
                <a:latin typeface="Times New Roman"/>
                <a:ea typeface="微软雅黑"/>
                <a:cs typeface="Times New Roman"/>
              </a:rPr>
              <a:t>后飞出平台，求木块落地时速度的大小</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
        <p:nvSpPr>
          <p:cNvPr id="13" name="TextBox 12">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7074785" y="3735491"/>
            <a:ext cx="684803" cy="492443"/>
          </a:xfrm>
          <a:prstGeom prst="rect">
            <a:avLst/>
          </a:prstGeom>
        </p:spPr>
        <p:txBody>
          <a:bodyPr wrap="none">
            <a:spAutoFit/>
          </a:bodyPr>
          <a:lstStyle/>
          <a:p>
            <a:r>
              <a:rPr lang="zh-CN" altLang="zh-CN" sz="2600" kern="100" dirty="0" smtClean="0">
                <a:solidFill>
                  <a:prstClr val="black"/>
                </a:solidFill>
                <a:latin typeface="Times New Roman"/>
                <a:ea typeface="微软雅黑"/>
                <a:cs typeface="Times New Roman"/>
              </a:rPr>
              <a:t>图</a:t>
            </a:r>
            <a:r>
              <a:rPr lang="en-US" altLang="zh-CN" sz="2600" kern="100" dirty="0" smtClean="0">
                <a:solidFill>
                  <a:prstClr val="black"/>
                </a:solidFill>
                <a:latin typeface="Times New Roman"/>
                <a:ea typeface="微软雅黑"/>
                <a:cs typeface="Courier New"/>
              </a:rPr>
              <a:t>5</a:t>
            </a:r>
            <a:endParaRPr lang="zh-CN" altLang="en-US" sz="2600" dirty="0"/>
          </a:p>
        </p:txBody>
      </p:sp>
      <p:pic>
        <p:nvPicPr>
          <p:cNvPr id="10" name="图片 9" descr="F:\2015赵瑊\同步\物理\人教必修2\word\A364.TIF"/>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8226" y="1578496"/>
            <a:ext cx="3405666" cy="1982316"/>
          </a:xfrm>
          <a:prstGeom prst="rect">
            <a:avLst/>
          </a:prstGeom>
          <a:noFill/>
          <a:ln>
            <a:noFill/>
          </a:ln>
        </p:spPr>
      </p:pic>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83121" y="805458"/>
            <a:ext cx="8962900" cy="3070969"/>
          </a:xfrm>
          <a:prstGeom prst="rect">
            <a:avLst/>
          </a:prstGeom>
        </p:spPr>
        <p:txBody>
          <a:bodyPr wrap="square">
            <a:spAutoFit/>
          </a:bodyPr>
          <a:lstStyle/>
          <a:p>
            <a:pPr algn="just">
              <a:lnSpc>
                <a:spcPct val="137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木块的运动分为三个阶段，先是在</a:t>
            </a:r>
            <a:r>
              <a:rPr lang="en-US" altLang="zh-CN" sz="2400" i="1" kern="100" dirty="0" err="1">
                <a:latin typeface="Times New Roman"/>
                <a:ea typeface="微软雅黑"/>
                <a:cs typeface="Courier New"/>
              </a:rPr>
              <a:t>l</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段做匀加速直线运动，然后是在</a:t>
            </a:r>
            <a:r>
              <a:rPr lang="en-US" altLang="zh-CN" sz="2400" i="1" kern="100" dirty="0" err="1">
                <a:latin typeface="Times New Roman"/>
                <a:ea typeface="微软雅黑"/>
                <a:cs typeface="Courier New"/>
              </a:rPr>
              <a:t>l</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段做匀减速直线运动，最后是平抛运动</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考虑应用动能定</a:t>
            </a:r>
            <a:r>
              <a:rPr lang="zh-CN" altLang="zh-CN" sz="2400" kern="100" spc="-70" dirty="0">
                <a:latin typeface="Times New Roman"/>
                <a:ea typeface="微软雅黑"/>
                <a:cs typeface="Times New Roman"/>
              </a:rPr>
              <a:t>理，设木块落地时的速度为</a:t>
            </a:r>
            <a:r>
              <a:rPr lang="en-US" altLang="zh-CN" sz="2400" i="1" kern="100" spc="-70" dirty="0">
                <a:latin typeface="Book Antiqua"/>
                <a:ea typeface="微软雅黑"/>
                <a:cs typeface="Times New Roman"/>
              </a:rPr>
              <a:t>v</a:t>
            </a:r>
            <a:r>
              <a:rPr lang="zh-CN" altLang="zh-CN" sz="2400" kern="100" spc="-70" dirty="0">
                <a:latin typeface="Times New Roman"/>
                <a:ea typeface="微软雅黑"/>
                <a:cs typeface="Times New Roman"/>
              </a:rPr>
              <a:t>，整个过程中各力做功情况分别为，</a:t>
            </a:r>
            <a:r>
              <a:rPr lang="zh-CN" altLang="zh-CN" sz="2400" kern="100" dirty="0">
                <a:latin typeface="Times New Roman"/>
                <a:ea typeface="微软雅黑"/>
                <a:cs typeface="Times New Roman"/>
              </a:rPr>
              <a:t>推力做功</a:t>
            </a:r>
            <a:r>
              <a:rPr lang="en-US" altLang="zh-CN" sz="2400" i="1" kern="100" dirty="0" err="1">
                <a:latin typeface="Times New Roman"/>
                <a:ea typeface="微软雅黑"/>
                <a:cs typeface="Courier New"/>
              </a:rPr>
              <a:t>W</a:t>
            </a:r>
            <a:r>
              <a:rPr lang="en-US" altLang="zh-CN" sz="2400" i="1" kern="100" baseline="-25000" dirty="0" err="1">
                <a:latin typeface="Times New Roman"/>
                <a:ea typeface="微软雅黑"/>
                <a:cs typeface="Courier New"/>
              </a:rPr>
              <a:t>F</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Fl</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37000"/>
              </a:lnSpc>
              <a:spcAft>
                <a:spcPts val="0"/>
              </a:spcAft>
              <a:tabLst>
                <a:tab pos="2070735" algn="l"/>
              </a:tabLst>
            </a:pPr>
            <a:r>
              <a:rPr lang="zh-CN" altLang="zh-CN" sz="2400" kern="100" dirty="0">
                <a:latin typeface="Times New Roman"/>
                <a:ea typeface="微软雅黑"/>
                <a:cs typeface="Times New Roman"/>
              </a:rPr>
              <a:t>摩擦力做功</a:t>
            </a:r>
            <a:r>
              <a:rPr lang="en-US" altLang="zh-CN" sz="2400" i="1" kern="100" dirty="0" err="1">
                <a:latin typeface="Times New Roman"/>
                <a:ea typeface="微软雅黑"/>
                <a:cs typeface="Courier New"/>
              </a:rPr>
              <a:t>W</a:t>
            </a:r>
            <a:r>
              <a:rPr lang="en-US" altLang="zh-CN" sz="2400" kern="100" baseline="-25000" dirty="0" err="1">
                <a:latin typeface="Times New Roman"/>
                <a:ea typeface="微软雅黑"/>
                <a:cs typeface="Courier New"/>
              </a:rPr>
              <a:t>f</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μmg</a:t>
            </a:r>
            <a:r>
              <a:rPr lang="en-US" altLang="zh-CN" sz="2400" kern="100" dirty="0">
                <a:latin typeface="Times New Roman"/>
                <a:ea typeface="微软雅黑"/>
                <a:cs typeface="Courier New"/>
              </a:rPr>
              <a:t>(</a:t>
            </a:r>
            <a:r>
              <a:rPr lang="en-US" altLang="zh-CN" sz="2400" i="1" kern="100" dirty="0" err="1">
                <a:latin typeface="Times New Roman"/>
                <a:ea typeface="微软雅黑"/>
                <a:cs typeface="Courier New"/>
              </a:rPr>
              <a:t>l</a:t>
            </a:r>
            <a:r>
              <a:rPr lang="en-US" altLang="zh-CN" sz="2400" kern="100" baseline="-25000" dirty="0" err="1">
                <a:latin typeface="Times New Roman"/>
                <a:ea typeface="微软雅黑"/>
                <a:cs typeface="Courier New"/>
              </a:rPr>
              <a:t>1</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l</a:t>
            </a:r>
            <a:r>
              <a:rPr lang="en-US" altLang="zh-CN" sz="2400" kern="100" baseline="-25000" dirty="0" err="1">
                <a:latin typeface="Times New Roman"/>
                <a:ea typeface="微软雅黑"/>
                <a:cs typeface="Courier New"/>
              </a:rPr>
              <a:t>2</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37000"/>
              </a:lnSpc>
              <a:spcAft>
                <a:spcPts val="0"/>
              </a:spcAft>
              <a:tabLst>
                <a:tab pos="2070735" algn="l"/>
              </a:tabLst>
            </a:pPr>
            <a:r>
              <a:rPr lang="zh-CN" altLang="zh-CN" sz="2400" kern="100" dirty="0">
                <a:latin typeface="Times New Roman"/>
                <a:ea typeface="微软雅黑"/>
                <a:cs typeface="Times New Roman"/>
              </a:rPr>
              <a:t>重力做功</a:t>
            </a:r>
            <a:r>
              <a:rPr lang="en-US" altLang="zh-CN" sz="2400" i="1" kern="100" dirty="0" err="1">
                <a:latin typeface="Times New Roman"/>
                <a:ea typeface="微软雅黑"/>
                <a:cs typeface="Courier New"/>
              </a:rPr>
              <a:t>W</a:t>
            </a:r>
            <a:r>
              <a:rPr lang="en-US" altLang="zh-CN" sz="2400" i="1" kern="100" baseline="-25000" dirty="0" err="1">
                <a:latin typeface="Times New Roman"/>
                <a:ea typeface="微软雅黑"/>
                <a:cs typeface="Courier New"/>
              </a:rPr>
              <a:t>G</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mgh</a:t>
            </a:r>
            <a:r>
              <a:rPr lang="zh-CN" altLang="zh-CN" sz="2400" kern="100" dirty="0">
                <a:latin typeface="Times New Roman"/>
                <a:ea typeface="微软雅黑"/>
                <a:cs typeface="Times New Roman"/>
              </a:rPr>
              <a:t>，</a:t>
            </a:r>
            <a:endParaRPr lang="zh-CN" altLang="zh-CN" sz="240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779633474"/>
              </p:ext>
            </p:extLst>
          </p:nvPr>
        </p:nvGraphicFramePr>
        <p:xfrm>
          <a:off x="174823" y="3835499"/>
          <a:ext cx="8391525" cy="723900"/>
        </p:xfrm>
        <a:graphic>
          <a:graphicData uri="http://schemas.openxmlformats.org/presentationml/2006/ole">
            <mc:AlternateContent xmlns:mc="http://schemas.openxmlformats.org/markup-compatibility/2006">
              <mc:Choice xmlns:v="urn:schemas-microsoft-com:vml" Requires="v">
                <p:oleObj spid="_x0000_s195625" name="文档" r:id="rId6" imgW="8395591" imgH="724445" progId="Word.Document.12">
                  <p:embed/>
                </p:oleObj>
              </mc:Choice>
              <mc:Fallback>
                <p:oleObj name="文档" r:id="rId6" imgW="8395591" imgH="724445" progId="Word.Document.12">
                  <p:embed/>
                  <p:pic>
                    <p:nvPicPr>
                      <p:cNvPr id="0" name=""/>
                      <p:cNvPicPr>
                        <a:picLocks noChangeAspect="1" noChangeArrowheads="1"/>
                      </p:cNvPicPr>
                      <p:nvPr/>
                    </p:nvPicPr>
                    <p:blipFill>
                      <a:blip r:embed="rId7"/>
                      <a:srcRect/>
                      <a:stretch>
                        <a:fillRect/>
                      </a:stretch>
                    </p:blipFill>
                    <p:spPr bwMode="auto">
                      <a:xfrm>
                        <a:off x="174823" y="3835499"/>
                        <a:ext cx="83915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21026264"/>
              </p:ext>
            </p:extLst>
          </p:nvPr>
        </p:nvGraphicFramePr>
        <p:xfrm>
          <a:off x="171450" y="4510633"/>
          <a:ext cx="4171950" cy="542925"/>
        </p:xfrm>
        <a:graphic>
          <a:graphicData uri="http://schemas.openxmlformats.org/presentationml/2006/ole">
            <mc:AlternateContent xmlns:mc="http://schemas.openxmlformats.org/markup-compatibility/2006">
              <mc:Choice xmlns:v="urn:schemas-microsoft-com:vml" Requires="v">
                <p:oleObj spid="_x0000_s195626" name="文档" r:id="rId8" imgW="4177839" imgH="543746" progId="Word.Document.12">
                  <p:embed/>
                </p:oleObj>
              </mc:Choice>
              <mc:Fallback>
                <p:oleObj name="文档" r:id="rId8" imgW="4177839" imgH="543746" progId="Word.Document.12">
                  <p:embed/>
                  <p:pic>
                    <p:nvPicPr>
                      <p:cNvPr id="0" name=""/>
                      <p:cNvPicPr>
                        <a:picLocks noChangeAspect="1" noChangeArrowheads="1"/>
                      </p:cNvPicPr>
                      <p:nvPr/>
                    </p:nvPicPr>
                    <p:blipFill>
                      <a:blip r:embed="rId9"/>
                      <a:srcRect/>
                      <a:stretch>
                        <a:fillRect/>
                      </a:stretch>
                    </p:blipFill>
                    <p:spPr bwMode="auto">
                      <a:xfrm>
                        <a:off x="171450" y="4510633"/>
                        <a:ext cx="4171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746078832"/>
              </p:ext>
            </p:extLst>
          </p:nvPr>
        </p:nvGraphicFramePr>
        <p:xfrm>
          <a:off x="4271739" y="4510633"/>
          <a:ext cx="2686050" cy="542925"/>
        </p:xfrm>
        <a:graphic>
          <a:graphicData uri="http://schemas.openxmlformats.org/presentationml/2006/ole">
            <mc:AlternateContent xmlns:mc="http://schemas.openxmlformats.org/markup-compatibility/2006">
              <mc:Choice xmlns:v="urn:schemas-microsoft-com:vml" Requires="v">
                <p:oleObj spid="_x0000_s195627" name="文档" r:id="rId10" imgW="2692489" imgH="543746" progId="Word.Document.12">
                  <p:embed/>
                </p:oleObj>
              </mc:Choice>
              <mc:Fallback>
                <p:oleObj name="文档" r:id="rId10" imgW="2692489" imgH="543746" progId="Word.Document.12">
                  <p:embed/>
                  <p:pic>
                    <p:nvPicPr>
                      <p:cNvPr id="0" name=""/>
                      <p:cNvPicPr>
                        <a:picLocks noChangeAspect="1" noChangeArrowheads="1"/>
                      </p:cNvPicPr>
                      <p:nvPr/>
                    </p:nvPicPr>
                    <p:blipFill>
                      <a:blip r:embed="rId11"/>
                      <a:srcRect/>
                      <a:stretch>
                        <a:fillRect/>
                      </a:stretch>
                    </p:blipFill>
                    <p:spPr bwMode="auto">
                      <a:xfrm>
                        <a:off x="4271739" y="4510633"/>
                        <a:ext cx="26860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4036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1778035245"/>
              </p:ext>
            </p:extLst>
          </p:nvPr>
        </p:nvGraphicFramePr>
        <p:xfrm>
          <a:off x="152400" y="838200"/>
          <a:ext cx="6267450" cy="4305300"/>
        </p:xfrm>
        <a:graphic>
          <a:graphicData uri="http://schemas.openxmlformats.org/presentationml/2006/ole">
            <mc:AlternateContent xmlns:mc="http://schemas.openxmlformats.org/markup-compatibility/2006">
              <mc:Choice xmlns:v="urn:schemas-microsoft-com:vml" Requires="v">
                <p:oleObj spid="_x0000_s184382" name="文档" r:id="rId3" imgW="6273032" imgH="4310268" progId="Word.Document.12">
                  <p:embed/>
                </p:oleObj>
              </mc:Choice>
              <mc:Fallback>
                <p:oleObj name="文档" r:id="rId3" imgW="6273032" imgH="4310268" progId="Word.Document.12">
                  <p:embed/>
                  <p:pic>
                    <p:nvPicPr>
                      <p:cNvPr id="0" name=""/>
                      <p:cNvPicPr>
                        <a:picLocks noChangeAspect="1" noChangeArrowheads="1"/>
                      </p:cNvPicPr>
                      <p:nvPr/>
                    </p:nvPicPr>
                    <p:blipFill>
                      <a:blip r:embed="rId4"/>
                      <a:srcRect/>
                      <a:stretch>
                        <a:fillRect/>
                      </a:stretch>
                    </p:blipFill>
                    <p:spPr bwMode="auto">
                      <a:xfrm>
                        <a:off x="152400" y="838200"/>
                        <a:ext cx="626745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7552903" y="3550245"/>
            <a:ext cx="646331" cy="461665"/>
          </a:xfrm>
          <a:prstGeom prst="rect">
            <a:avLst/>
          </a:prstGeom>
        </p:spPr>
        <p:txBody>
          <a:bodyPr wrap="none">
            <a:spAutoFit/>
          </a:bodyPr>
          <a:lstStyle/>
          <a:p>
            <a:r>
              <a:rPr lang="zh-CN" altLang="zh-CN" sz="2400" dirty="0">
                <a:latin typeface="Times New Roman"/>
                <a:ea typeface="微软雅黑"/>
                <a:cs typeface="Times New Roman"/>
              </a:rPr>
              <a:t>图</a:t>
            </a:r>
            <a:r>
              <a:rPr lang="en-US" altLang="zh-CN" sz="2400" dirty="0">
                <a:latin typeface="Times New Roman"/>
                <a:ea typeface="微软雅黑"/>
              </a:rPr>
              <a:t>6</a:t>
            </a:r>
            <a:endParaRPr lang="zh-CN" altLang="en-US" dirty="0"/>
          </a:p>
        </p:txBody>
      </p:sp>
      <p:pic>
        <p:nvPicPr>
          <p:cNvPr id="8" name="图片 7" descr="F:\2015赵瑊\同步\物理\人教必修2\word\s74.TIF"/>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599" y="1506488"/>
            <a:ext cx="2519772" cy="1923548"/>
          </a:xfrm>
          <a:prstGeom prst="rect">
            <a:avLst/>
          </a:prstGeom>
          <a:noFill/>
          <a:ln>
            <a:noFill/>
          </a:ln>
        </p:spPr>
      </p:pic>
      <p:sp>
        <p:nvSpPr>
          <p:cNvPr id="10" name="TextBox 9">
            <a:hlinkClick r:id="rId6"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7"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8"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83121" y="805458"/>
            <a:ext cx="8962900" cy="577081"/>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释放点距</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点的竖直高度；</a:t>
            </a:r>
            <a:endParaRPr lang="zh-CN" altLang="zh-CN" sz="1050" kern="100" dirty="0">
              <a:effectLst/>
              <a:latin typeface="宋体"/>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4269287670"/>
              </p:ext>
            </p:extLst>
          </p:nvPr>
        </p:nvGraphicFramePr>
        <p:xfrm>
          <a:off x="171450" y="1419225"/>
          <a:ext cx="8896350" cy="1323975"/>
        </p:xfrm>
        <a:graphic>
          <a:graphicData uri="http://schemas.openxmlformats.org/presentationml/2006/ole">
            <mc:AlternateContent xmlns:mc="http://schemas.openxmlformats.org/markup-compatibility/2006">
              <mc:Choice xmlns:v="urn:schemas-microsoft-com:vml" Requires="v">
                <p:oleObj spid="_x0000_s196624" name="文档" r:id="rId6" imgW="8906851" imgH="1327749" progId="Word.Document.12">
                  <p:embed/>
                </p:oleObj>
              </mc:Choice>
              <mc:Fallback>
                <p:oleObj name="文档" r:id="rId6" imgW="8906851" imgH="1327749" progId="Word.Document.12">
                  <p:embed/>
                  <p:pic>
                    <p:nvPicPr>
                      <p:cNvPr id="0" name=""/>
                      <p:cNvPicPr>
                        <a:picLocks noChangeAspect="1" noChangeArrowheads="1"/>
                      </p:cNvPicPr>
                      <p:nvPr/>
                    </p:nvPicPr>
                    <p:blipFill>
                      <a:blip r:embed="rId7"/>
                      <a:srcRect/>
                      <a:stretch>
                        <a:fillRect/>
                      </a:stretch>
                    </p:blipFill>
                    <p:spPr bwMode="auto">
                      <a:xfrm>
                        <a:off x="171450" y="1419225"/>
                        <a:ext cx="88963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矩形 14"/>
          <p:cNvSpPr/>
          <p:nvPr/>
        </p:nvSpPr>
        <p:spPr>
          <a:xfrm>
            <a:off x="83121" y="2634233"/>
            <a:ext cx="8962900" cy="57708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从最高点到</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点的过程中，由动能定理得</a:t>
            </a:r>
            <a:endParaRPr lang="zh-CN" altLang="zh-CN" sz="1050" kern="100" dirty="0">
              <a:effectLst/>
              <a:latin typeface="宋体"/>
              <a:cs typeface="Courier New"/>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2374979855"/>
              </p:ext>
            </p:extLst>
          </p:nvPr>
        </p:nvGraphicFramePr>
        <p:xfrm>
          <a:off x="171450" y="3253730"/>
          <a:ext cx="6296025" cy="752475"/>
        </p:xfrm>
        <a:graphic>
          <a:graphicData uri="http://schemas.openxmlformats.org/presentationml/2006/ole">
            <mc:AlternateContent xmlns:mc="http://schemas.openxmlformats.org/markup-compatibility/2006">
              <mc:Choice xmlns:v="urn:schemas-microsoft-com:vml" Requires="v">
                <p:oleObj spid="_x0000_s196625" name="文档" r:id="rId8" imgW="6300742" imgH="753279" progId="Word.Document.12">
                  <p:embed/>
                </p:oleObj>
              </mc:Choice>
              <mc:Fallback>
                <p:oleObj name="文档" r:id="rId8" imgW="6300742" imgH="753279" progId="Word.Document.12">
                  <p:embed/>
                  <p:pic>
                    <p:nvPicPr>
                      <p:cNvPr id="0" name=""/>
                      <p:cNvPicPr>
                        <a:picLocks noChangeAspect="1" noChangeArrowheads="1"/>
                      </p:cNvPicPr>
                      <p:nvPr/>
                    </p:nvPicPr>
                    <p:blipFill>
                      <a:blip r:embed="rId9"/>
                      <a:srcRect/>
                      <a:stretch>
                        <a:fillRect/>
                      </a:stretch>
                    </p:blipFill>
                    <p:spPr bwMode="auto">
                      <a:xfrm>
                        <a:off x="171450" y="3253730"/>
                        <a:ext cx="62960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83121" y="3901802"/>
            <a:ext cx="8962900" cy="1072986"/>
          </a:xfrm>
          <a:prstGeom prst="rect">
            <a:avLst/>
          </a:prstGeom>
        </p:spPr>
        <p:txBody>
          <a:bodyPr wrap="square">
            <a:spAutoFit/>
          </a:bodyPr>
          <a:lstStyle/>
          <a:p>
            <a:pPr algn="just">
              <a:lnSpc>
                <a:spcPct val="141000"/>
              </a:lnSpc>
              <a:spcAft>
                <a:spcPts val="0"/>
              </a:spcAft>
              <a:tabLst>
                <a:tab pos="2070735" algn="l"/>
              </a:tabLst>
            </a:pPr>
            <a:r>
              <a:rPr lang="zh-CN" altLang="zh-CN" sz="2400" kern="100" dirty="0">
                <a:latin typeface="Times New Roman"/>
                <a:ea typeface="微软雅黑"/>
                <a:cs typeface="Times New Roman"/>
              </a:rPr>
              <a:t>由</a:t>
            </a:r>
            <a:r>
              <a:rPr lang="en-US" altLang="zh-CN" sz="2400" kern="100" dirty="0">
                <a:latin typeface="宋体"/>
                <a:ea typeface="微软雅黑"/>
                <a:cs typeface="Times New Roman"/>
              </a:rPr>
              <a:t>①②</a:t>
            </a:r>
            <a:r>
              <a:rPr lang="zh-CN" altLang="zh-CN" sz="2400" kern="100" dirty="0">
                <a:latin typeface="Times New Roman"/>
                <a:ea typeface="微软雅黑"/>
                <a:cs typeface="Times New Roman"/>
              </a:rPr>
              <a:t>得：</a:t>
            </a:r>
            <a:r>
              <a:rPr lang="en-US" altLang="zh-CN" sz="2400" i="1" kern="100" dirty="0">
                <a:latin typeface="Times New Roman"/>
                <a:ea typeface="微软雅黑"/>
                <a:cs typeface="Courier New"/>
              </a:rPr>
              <a:t>h</a:t>
            </a:r>
            <a:r>
              <a:rPr lang="zh-CN" altLang="zh-CN" sz="2400" kern="100" dirty="0">
                <a:latin typeface="Times New Roman"/>
                <a:ea typeface="微软雅黑"/>
                <a:cs typeface="Times New Roman"/>
              </a:rPr>
              <a:t>＝</a:t>
            </a:r>
            <a:r>
              <a:rPr lang="en-US" altLang="zh-CN" sz="2400" kern="100" dirty="0" err="1">
                <a:latin typeface="Times New Roman"/>
                <a:ea typeface="微软雅黑"/>
                <a:cs typeface="Courier New"/>
              </a:rPr>
              <a:t>3</a:t>
            </a:r>
            <a:r>
              <a:rPr lang="en-US" altLang="zh-CN" sz="2400" i="1" kern="100" dirty="0" err="1">
                <a:latin typeface="Times New Roman"/>
                <a:ea typeface="微软雅黑"/>
                <a:cs typeface="Courier New"/>
              </a:rPr>
              <a:t>R</a:t>
            </a:r>
            <a:endParaRPr lang="zh-CN" altLang="zh-CN" sz="1050" kern="100" dirty="0">
              <a:latin typeface="宋体"/>
              <a:cs typeface="Courier New"/>
            </a:endParaRPr>
          </a:p>
          <a:p>
            <a:pPr algn="just">
              <a:lnSpc>
                <a:spcPct val="141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err="1">
                <a:solidFill>
                  <a:srgbClr val="E46C0A"/>
                </a:solidFill>
                <a:latin typeface="Times New Roman"/>
                <a:ea typeface="微软雅黑"/>
                <a:cs typeface="Courier New"/>
              </a:rPr>
              <a:t>3</a:t>
            </a:r>
            <a:r>
              <a:rPr lang="en-US" altLang="zh-CN" sz="2400" i="1" kern="100" dirty="0" err="1">
                <a:solidFill>
                  <a:srgbClr val="E46C0A"/>
                </a:solidFill>
                <a:latin typeface="Times New Roman"/>
                <a:ea typeface="微软雅黑"/>
                <a:cs typeface="Courier New"/>
              </a:rPr>
              <a:t>R</a:t>
            </a:r>
            <a:endParaRPr lang="zh-CN" altLang="zh-CN" sz="1050" kern="100" dirty="0">
              <a:effectLst/>
              <a:latin typeface="宋体"/>
              <a:cs typeface="Courier New"/>
            </a:endParaRPr>
          </a:p>
        </p:txBody>
      </p:sp>
    </p:spTree>
    <p:extLst>
      <p:ext uri="{BB962C8B-B14F-4D97-AF65-F5344CB8AC3E}">
        <p14:creationId xmlns:p14="http://schemas.microsoft.com/office/powerpoint/2010/main" val="137944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linds(horizontal)">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blinds(horizontal)">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blinds(horizontal)">
                                      <p:cBhvr>
                                        <p:cTn id="2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1715599702"/>
              </p:ext>
            </p:extLst>
          </p:nvPr>
        </p:nvGraphicFramePr>
        <p:xfrm>
          <a:off x="228600" y="2486025"/>
          <a:ext cx="8724900" cy="704850"/>
        </p:xfrm>
        <a:graphic>
          <a:graphicData uri="http://schemas.openxmlformats.org/presentationml/2006/ole">
            <mc:AlternateContent xmlns:mc="http://schemas.openxmlformats.org/markup-compatibility/2006">
              <mc:Choice xmlns:v="urn:schemas-microsoft-com:vml" Requires="v">
                <p:oleObj spid="_x0000_s185418" name="文档" r:id="rId3" imgW="8736140" imgH="712398" progId="Word.Document.12">
                  <p:embed/>
                </p:oleObj>
              </mc:Choice>
              <mc:Fallback>
                <p:oleObj name="文档" r:id="rId3" imgW="8736140" imgH="712398" progId="Word.Document.12">
                  <p:embed/>
                  <p:pic>
                    <p:nvPicPr>
                      <p:cNvPr id="0" name=""/>
                      <p:cNvPicPr>
                        <a:picLocks noChangeAspect="1" noChangeArrowheads="1"/>
                      </p:cNvPicPr>
                      <p:nvPr/>
                    </p:nvPicPr>
                    <p:blipFill>
                      <a:blip r:embed="rId4"/>
                      <a:srcRect/>
                      <a:stretch>
                        <a:fillRect/>
                      </a:stretch>
                    </p:blipFill>
                    <p:spPr bwMode="auto">
                      <a:xfrm>
                        <a:off x="228600" y="2486025"/>
                        <a:ext cx="8724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130715" y="3816677"/>
            <a:ext cx="5593413" cy="646331"/>
          </a:xfrm>
          <a:prstGeom prst="rect">
            <a:avLst/>
          </a:prstGeom>
        </p:spPr>
        <p:txBody>
          <a:bodyPr wrap="square">
            <a:spAutoFit/>
          </a:bodyPr>
          <a:lstStyle/>
          <a:p>
            <a:pPr algn="just">
              <a:lnSpc>
                <a:spcPct val="150000"/>
              </a:lnSpc>
              <a:spcAft>
                <a:spcPts val="0"/>
              </a:spcAft>
              <a:tabLst>
                <a:tab pos="2070735" algn="l"/>
              </a:tabLst>
            </a:pPr>
            <a:r>
              <a:rPr lang="en-US" altLang="zh-CN" sz="2400" i="1" kern="100" dirty="0">
                <a:latin typeface="Times New Roman"/>
                <a:ea typeface="微软雅黑"/>
                <a:cs typeface="Courier New"/>
              </a:rPr>
              <a:t>R</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x</a:t>
            </a:r>
            <a:r>
              <a:rPr lang="zh-CN" altLang="zh-CN" sz="2400" kern="100" dirty="0">
                <a:latin typeface="Times New Roman"/>
                <a:ea typeface="微软雅黑"/>
                <a:cs typeface="Times New Roman"/>
              </a:rPr>
              <a:t>＝</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en-US" altLang="zh-CN" sz="2400" i="1" kern="100" dirty="0" err="1">
                <a:latin typeface="Times New Roman"/>
                <a:ea typeface="微软雅黑"/>
                <a:cs typeface="Courier New"/>
              </a:rPr>
              <a:t>t</a:t>
            </a:r>
            <a:r>
              <a:rPr lang="en-US" altLang="zh-CN" sz="2400" kern="100" dirty="0">
                <a:latin typeface="宋体"/>
                <a:ea typeface="微软雅黑"/>
                <a:cs typeface="Times New Roman"/>
              </a:rPr>
              <a:t>⑤</a:t>
            </a:r>
            <a:endParaRPr lang="zh-CN" altLang="zh-CN" sz="1050" kern="100" dirty="0">
              <a:effectLst/>
              <a:latin typeface="宋体"/>
              <a:cs typeface="Courier New"/>
            </a:endParaRPr>
          </a:p>
        </p:txBody>
      </p:sp>
      <p:sp>
        <p:nvSpPr>
          <p:cNvPr id="14" name="矩形 13"/>
          <p:cNvSpPr/>
          <p:nvPr/>
        </p:nvSpPr>
        <p:spPr>
          <a:xfrm>
            <a:off x="130715" y="790600"/>
            <a:ext cx="8676165" cy="1754326"/>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落点</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点的水平距离</a:t>
            </a:r>
            <a:r>
              <a:rPr lang="en-US" altLang="zh-CN" sz="2400" kern="100" dirty="0">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设小球到达圆弧最高点的速度为</a:t>
            </a:r>
            <a:r>
              <a:rPr lang="en-US" altLang="zh-CN" sz="2400" i="1" kern="100" dirty="0" err="1">
                <a:latin typeface="Book Antiqua"/>
                <a:ea typeface="微软雅黑"/>
                <a:cs typeface="Times New Roman"/>
              </a:rPr>
              <a:t>v</a:t>
            </a:r>
            <a:r>
              <a:rPr lang="en-US" altLang="zh-CN" sz="2400" kern="100" baseline="-25000" dirty="0" err="1">
                <a:latin typeface="Times New Roman"/>
                <a:ea typeface="微软雅黑"/>
                <a:cs typeface="Courier New"/>
              </a:rPr>
              <a:t>2</a:t>
            </a:r>
            <a:r>
              <a:rPr lang="zh-CN" altLang="zh-CN" sz="2400" kern="100" dirty="0">
                <a:latin typeface="Times New Roman"/>
                <a:ea typeface="微软雅黑"/>
                <a:cs typeface="Times New Roman"/>
              </a:rPr>
              <a:t>，落点</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点的水平距离为</a:t>
            </a:r>
            <a:r>
              <a:rPr lang="en-US" altLang="zh-CN" sz="2400" i="1" kern="100" dirty="0" smtClean="0">
                <a:latin typeface="Times New Roman"/>
                <a:ea typeface="微软雅黑"/>
                <a:cs typeface="Courier New"/>
              </a:rPr>
              <a:t>x</a:t>
            </a:r>
            <a:endParaRPr lang="zh-CN" altLang="zh-CN" sz="1050" kern="100" dirty="0">
              <a:latin typeface="宋体"/>
              <a:cs typeface="Courier New"/>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59131969"/>
              </p:ext>
            </p:extLst>
          </p:nvPr>
        </p:nvGraphicFramePr>
        <p:xfrm>
          <a:off x="228600" y="3191619"/>
          <a:ext cx="4981575" cy="704850"/>
        </p:xfrm>
        <a:graphic>
          <a:graphicData uri="http://schemas.openxmlformats.org/presentationml/2006/ole">
            <mc:AlternateContent xmlns:mc="http://schemas.openxmlformats.org/markup-compatibility/2006">
              <mc:Choice xmlns:v="urn:schemas-microsoft-com:vml" Requires="v">
                <p:oleObj spid="_x0000_s185419" name="文档" r:id="rId5" imgW="4987997" imgH="714658" progId="Word.Document.12">
                  <p:embed/>
                </p:oleObj>
              </mc:Choice>
              <mc:Fallback>
                <p:oleObj name="文档" r:id="rId5" imgW="4987997" imgH="714658" progId="Word.Document.12">
                  <p:embed/>
                  <p:pic>
                    <p:nvPicPr>
                      <p:cNvPr id="0" name=""/>
                      <p:cNvPicPr>
                        <a:picLocks noChangeAspect="1" noChangeArrowheads="1"/>
                      </p:cNvPicPr>
                      <p:nvPr/>
                    </p:nvPicPr>
                    <p:blipFill>
                      <a:blip r:embed="rId6"/>
                      <a:srcRect/>
                      <a:stretch>
                        <a:fillRect/>
                      </a:stretch>
                    </p:blipFill>
                    <p:spPr bwMode="auto">
                      <a:xfrm>
                        <a:off x="228600" y="3191619"/>
                        <a:ext cx="4981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814962908"/>
              </p:ext>
            </p:extLst>
          </p:nvPr>
        </p:nvGraphicFramePr>
        <p:xfrm>
          <a:off x="228600" y="4495800"/>
          <a:ext cx="4505325" cy="552450"/>
        </p:xfrm>
        <a:graphic>
          <a:graphicData uri="http://schemas.openxmlformats.org/presentationml/2006/ole">
            <mc:AlternateContent xmlns:mc="http://schemas.openxmlformats.org/markup-compatibility/2006">
              <mc:Choice xmlns:v="urn:schemas-microsoft-com:vml" Requires="v">
                <p:oleObj spid="_x0000_s185420" name="文档" r:id="rId7" imgW="4511836" imgH="553121" progId="Word.Document.12">
                  <p:embed/>
                </p:oleObj>
              </mc:Choice>
              <mc:Fallback>
                <p:oleObj name="文档" r:id="rId7" imgW="4511836" imgH="553121" progId="Word.Document.12">
                  <p:embed/>
                  <p:pic>
                    <p:nvPicPr>
                      <p:cNvPr id="0" name=""/>
                      <p:cNvPicPr>
                        <a:picLocks noChangeAspect="1" noChangeArrowheads="1"/>
                      </p:cNvPicPr>
                      <p:nvPr/>
                    </p:nvPicPr>
                    <p:blipFill>
                      <a:blip r:embed="rId8"/>
                      <a:srcRect/>
                      <a:stretch>
                        <a:fillRect/>
                      </a:stretch>
                    </p:blipFill>
                    <p:spPr bwMode="auto">
                      <a:xfrm>
                        <a:off x="228600" y="4495800"/>
                        <a:ext cx="45053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557951290"/>
              </p:ext>
            </p:extLst>
          </p:nvPr>
        </p:nvGraphicFramePr>
        <p:xfrm>
          <a:off x="4771603" y="4495800"/>
          <a:ext cx="2752725" cy="552450"/>
        </p:xfrm>
        <a:graphic>
          <a:graphicData uri="http://schemas.openxmlformats.org/presentationml/2006/ole">
            <mc:AlternateContent xmlns:mc="http://schemas.openxmlformats.org/markup-compatibility/2006">
              <mc:Choice xmlns:v="urn:schemas-microsoft-com:vml" Requires="v">
                <p:oleObj spid="_x0000_s185421" name="文档" r:id="rId9" imgW="2759792" imgH="553121" progId="Word.Document.12">
                  <p:embed/>
                </p:oleObj>
              </mc:Choice>
              <mc:Fallback>
                <p:oleObj name="文档" r:id="rId9" imgW="2759792" imgH="553121" progId="Word.Document.12">
                  <p:embed/>
                  <p:pic>
                    <p:nvPicPr>
                      <p:cNvPr id="0" name=""/>
                      <p:cNvPicPr>
                        <a:picLocks noChangeAspect="1" noChangeArrowheads="1"/>
                      </p:cNvPicPr>
                      <p:nvPr/>
                    </p:nvPicPr>
                    <p:blipFill>
                      <a:blip r:embed="rId10"/>
                      <a:srcRect/>
                      <a:stretch>
                        <a:fillRect/>
                      </a:stretch>
                    </p:blipFill>
                    <p:spPr bwMode="auto">
                      <a:xfrm>
                        <a:off x="4771603" y="4495800"/>
                        <a:ext cx="27527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a:hlinkClick r:id="rId11"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2"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3"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2" name="Picture 2">
            <a:hlinkClick r:id="rId14" action="ppaction://hlinksldjump"/>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85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blinds(horizontal)">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265236" y="955630"/>
            <a:ext cx="5506517"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一、利用动能定理求变力的功</a:t>
            </a:r>
            <a:endParaRPr lang="zh-CN" altLang="zh-CN" sz="2800" b="1" kern="100" dirty="0">
              <a:solidFill>
                <a:schemeClr val="tx1"/>
              </a:solidFill>
              <a:effectLst/>
              <a:cs typeface="Courier New"/>
            </a:endParaRPr>
          </a:p>
        </p:txBody>
      </p:sp>
      <p:sp>
        <p:nvSpPr>
          <p:cNvPr id="11" name="矩形 10"/>
          <p:cNvSpPr/>
          <p:nvPr/>
        </p:nvSpPr>
        <p:spPr>
          <a:xfrm>
            <a:off x="265236" y="1622286"/>
            <a:ext cx="8602861" cy="2677656"/>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利用动能定理求变力的功是最常用的方法，这种题目中，物体受到一个变力和几个恒力作用，这时可以先求出几个恒力所做的功，然后用动能定理间接求变力做的功，即</a:t>
            </a:r>
            <a:r>
              <a:rPr lang="en-US" altLang="zh-CN" sz="2800" i="1" kern="100" dirty="0" err="1">
                <a:latin typeface="Times New Roman"/>
                <a:ea typeface="微软雅黑"/>
                <a:cs typeface="Courier New"/>
              </a:rPr>
              <a:t>W</a:t>
            </a:r>
            <a:r>
              <a:rPr lang="en-US" altLang="zh-CN" sz="2800" i="1" kern="100" baseline="-25000" dirty="0" err="1">
                <a:latin typeface="Times New Roman"/>
                <a:ea typeface="微软雅黑"/>
                <a:cs typeface="Courier New"/>
              </a:rPr>
              <a:t>F</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W</a:t>
            </a:r>
            <a:r>
              <a:rPr lang="zh-CN" altLang="zh-CN" sz="2800" kern="100" baseline="-25000" dirty="0">
                <a:latin typeface="Times New Roman"/>
                <a:ea typeface="微软雅黑"/>
                <a:cs typeface="Times New Roman"/>
              </a:rPr>
              <a:t>其他</a:t>
            </a:r>
            <a:r>
              <a:rPr lang="zh-CN" altLang="zh-CN" sz="2800" kern="100" dirty="0">
                <a:latin typeface="Times New Roman"/>
                <a:ea typeface="微软雅黑"/>
                <a:cs typeface="Times New Roman"/>
              </a:rPr>
              <a:t>＝</a:t>
            </a:r>
            <a:r>
              <a:rPr lang="en-US" altLang="zh-CN" sz="2800" kern="100" dirty="0" err="1">
                <a:latin typeface="Times New Roman"/>
                <a:ea typeface="微软雅黑"/>
                <a:cs typeface="Courier New"/>
              </a:rPr>
              <a:t>Δ</a:t>
            </a:r>
            <a:r>
              <a:rPr lang="en-US" altLang="zh-CN" sz="2800" i="1" kern="100" dirty="0" err="1">
                <a:latin typeface="Times New Roman"/>
                <a:ea typeface="微软雅黑"/>
                <a:cs typeface="Courier New"/>
              </a:rPr>
              <a:t>E</a:t>
            </a:r>
            <a:r>
              <a:rPr lang="en-US" altLang="zh-CN" sz="2800" kern="100" baseline="-25000" dirty="0" err="1">
                <a:latin typeface="Times New Roman"/>
                <a:ea typeface="微软雅黑"/>
                <a:cs typeface="Courier New"/>
              </a:rPr>
              <a:t>k</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6554" y="41945"/>
            <a:ext cx="8892000" cy="5078313"/>
          </a:xfrm>
          <a:prstGeom prst="rect">
            <a:avLst/>
          </a:prstGeom>
        </p:spPr>
        <p:txBody>
          <a:bodyPr wrap="square">
            <a:spAutoFit/>
          </a:bodyPr>
          <a:lstStyle/>
          <a:p>
            <a:pPr algn="just">
              <a:lnSpc>
                <a:spcPct val="135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1</a:t>
            </a:r>
            <a:r>
              <a:rPr lang="zh-CN" altLang="zh-CN" sz="2400" kern="100" dirty="0" smtClean="0">
                <a:solidFill>
                  <a:srgbClr val="404040"/>
                </a:solidFill>
                <a:latin typeface="Times New Roman"/>
                <a:ea typeface="微软雅黑"/>
                <a:cs typeface="Times New Roman"/>
              </a:rPr>
              <a:t>　</a:t>
            </a:r>
            <a:r>
              <a:rPr lang="zh-CN" altLang="zh-CN" sz="2400" kern="100" spc="-80" dirty="0">
                <a:latin typeface="Times New Roman"/>
                <a:ea typeface="微软雅黑"/>
                <a:cs typeface="Times New Roman"/>
              </a:rPr>
              <a:t>如图</a:t>
            </a:r>
            <a:r>
              <a:rPr lang="en-US" altLang="zh-CN" sz="2400" kern="100" spc="-80" dirty="0">
                <a:latin typeface="Times New Roman"/>
                <a:ea typeface="微软雅黑"/>
                <a:cs typeface="Courier New"/>
              </a:rPr>
              <a:t>1</a:t>
            </a:r>
            <a:r>
              <a:rPr lang="zh-CN" altLang="zh-CN" sz="2400" kern="100" spc="-80" dirty="0">
                <a:latin typeface="Times New Roman"/>
                <a:ea typeface="微软雅黑"/>
                <a:cs typeface="Times New Roman"/>
              </a:rPr>
              <a:t>所示，斜槽轨道下端与一个半径为</a:t>
            </a:r>
            <a:r>
              <a:rPr lang="en-US" altLang="zh-CN" sz="2400" kern="100" spc="-80" dirty="0">
                <a:latin typeface="Times New Roman"/>
                <a:ea typeface="微软雅黑"/>
                <a:cs typeface="Courier New"/>
              </a:rPr>
              <a:t>0.4 m</a:t>
            </a:r>
            <a:r>
              <a:rPr lang="zh-CN" altLang="zh-CN" sz="2400" kern="100" spc="-80" dirty="0">
                <a:latin typeface="Times New Roman"/>
                <a:ea typeface="微软雅黑"/>
                <a:cs typeface="Times New Roman"/>
              </a:rPr>
              <a:t>的圆形轨道相连接</a:t>
            </a:r>
            <a:r>
              <a:rPr lang="en-US" altLang="zh-CN" sz="2400" kern="100" spc="-80" dirty="0">
                <a:latin typeface="Times New Roman"/>
                <a:ea typeface="微软雅黑"/>
                <a:cs typeface="Courier New"/>
              </a:rPr>
              <a:t>.</a:t>
            </a:r>
            <a:r>
              <a:rPr lang="zh-CN" altLang="zh-CN" sz="2400" kern="100" spc="-80" dirty="0">
                <a:latin typeface="Times New Roman"/>
                <a:ea typeface="微软雅黑"/>
                <a:cs typeface="Times New Roman"/>
              </a:rPr>
              <a:t>一个质量为</a:t>
            </a:r>
            <a:r>
              <a:rPr lang="en-US" altLang="zh-CN" sz="2400" kern="100" spc="-80" dirty="0">
                <a:latin typeface="Times New Roman"/>
                <a:ea typeface="微软雅黑"/>
                <a:cs typeface="Courier New"/>
              </a:rPr>
              <a:t>0.1 kg</a:t>
            </a:r>
            <a:r>
              <a:rPr lang="zh-CN" altLang="zh-CN" sz="2400" kern="100" spc="-80" dirty="0">
                <a:latin typeface="Times New Roman"/>
                <a:ea typeface="微软雅黑"/>
                <a:cs typeface="Times New Roman"/>
              </a:rPr>
              <a:t>的物体从高为</a:t>
            </a:r>
            <a:r>
              <a:rPr lang="en-US" altLang="zh-CN" sz="2400" i="1" kern="100" spc="-80" dirty="0">
                <a:latin typeface="Times New Roman"/>
                <a:ea typeface="微软雅黑"/>
                <a:cs typeface="Courier New"/>
              </a:rPr>
              <a:t>H</a:t>
            </a:r>
            <a:r>
              <a:rPr lang="zh-CN" altLang="zh-CN" sz="2400" kern="100" spc="-80" dirty="0">
                <a:latin typeface="Times New Roman"/>
                <a:ea typeface="微软雅黑"/>
                <a:cs typeface="Times New Roman"/>
              </a:rPr>
              <a:t>＝</a:t>
            </a:r>
            <a:r>
              <a:rPr lang="en-US" altLang="zh-CN" sz="2400" kern="100" spc="-80" dirty="0">
                <a:latin typeface="Times New Roman"/>
                <a:ea typeface="微软雅黑"/>
                <a:cs typeface="Courier New"/>
              </a:rPr>
              <a:t>2 m </a:t>
            </a:r>
            <a:r>
              <a:rPr lang="zh-CN" altLang="zh-CN" sz="2400" kern="100" spc="-80" dirty="0">
                <a:latin typeface="Times New Roman"/>
                <a:ea typeface="微软雅黑"/>
                <a:cs typeface="Times New Roman"/>
              </a:rPr>
              <a:t>的</a:t>
            </a:r>
            <a:r>
              <a:rPr lang="en-US" altLang="zh-CN" sz="2400" i="1" kern="100" spc="-80" dirty="0">
                <a:latin typeface="Times New Roman"/>
                <a:ea typeface="微软雅黑"/>
                <a:cs typeface="Courier New"/>
              </a:rPr>
              <a:t>A</a:t>
            </a:r>
            <a:r>
              <a:rPr lang="zh-CN" altLang="zh-CN" sz="2400" kern="100" spc="-80" dirty="0">
                <a:latin typeface="Times New Roman"/>
                <a:ea typeface="微软雅黑"/>
                <a:cs typeface="Times New Roman"/>
              </a:rPr>
              <a:t>点由静止开始滑下，运动到圆形轨道的最高点</a:t>
            </a:r>
            <a:r>
              <a:rPr lang="en-US" altLang="zh-CN" sz="2400" i="1" kern="100" spc="-80" dirty="0">
                <a:latin typeface="Times New Roman"/>
                <a:ea typeface="微软雅黑"/>
                <a:cs typeface="Courier New"/>
              </a:rPr>
              <a:t>C</a:t>
            </a:r>
            <a:r>
              <a:rPr lang="zh-CN" altLang="zh-CN" sz="2400" kern="100" spc="-80" dirty="0">
                <a:latin typeface="Times New Roman"/>
                <a:ea typeface="微软雅黑"/>
                <a:cs typeface="Times New Roman"/>
              </a:rPr>
              <a:t>处时，对轨道的压力等于物体的重力</a:t>
            </a:r>
            <a:r>
              <a:rPr lang="en-US" altLang="zh-CN" sz="2400" kern="100" spc="-80" dirty="0">
                <a:latin typeface="Times New Roman"/>
                <a:ea typeface="微软雅黑"/>
                <a:cs typeface="Courier New"/>
              </a:rPr>
              <a:t>.</a:t>
            </a:r>
            <a:r>
              <a:rPr lang="zh-CN" altLang="zh-CN" sz="2400" kern="100" spc="-80" dirty="0">
                <a:latin typeface="Times New Roman"/>
                <a:ea typeface="微软雅黑"/>
                <a:cs typeface="Times New Roman"/>
              </a:rPr>
              <a:t>求物体从</a:t>
            </a:r>
            <a:r>
              <a:rPr lang="en-US" altLang="zh-CN" sz="2400" i="1" kern="100" spc="-80" dirty="0">
                <a:latin typeface="Times New Roman"/>
                <a:ea typeface="微软雅黑"/>
                <a:cs typeface="Courier New"/>
              </a:rPr>
              <a:t>A</a:t>
            </a:r>
            <a:r>
              <a:rPr lang="zh-CN" altLang="zh-CN" sz="2400" kern="100" spc="-80" dirty="0">
                <a:latin typeface="Times New Roman"/>
                <a:ea typeface="微软雅黑"/>
                <a:cs typeface="Times New Roman"/>
              </a:rPr>
              <a:t>运动到</a:t>
            </a:r>
            <a:r>
              <a:rPr lang="en-US" altLang="zh-CN" sz="2400" i="1" kern="100" spc="-80" dirty="0">
                <a:latin typeface="Times New Roman"/>
                <a:ea typeface="微软雅黑"/>
                <a:cs typeface="Courier New"/>
              </a:rPr>
              <a:t>C</a:t>
            </a:r>
            <a:r>
              <a:rPr lang="zh-CN" altLang="zh-CN" sz="2400" kern="100" spc="-80" dirty="0">
                <a:latin typeface="Times New Roman"/>
                <a:ea typeface="微软雅黑"/>
                <a:cs typeface="Times New Roman"/>
              </a:rPr>
              <a:t>的过程中克服摩擦力所做的功</a:t>
            </a:r>
            <a:r>
              <a:rPr lang="en-US" altLang="zh-CN" sz="2400" kern="100" spc="-80" dirty="0">
                <a:latin typeface="Times New Roman"/>
                <a:ea typeface="微软雅黑"/>
                <a:cs typeface="Courier New"/>
              </a:rPr>
              <a:t>.(</a:t>
            </a:r>
            <a:r>
              <a:rPr lang="en-US" altLang="zh-CN" sz="2400" i="1" kern="100" spc="-80" dirty="0">
                <a:latin typeface="Times New Roman"/>
                <a:ea typeface="微软雅黑"/>
                <a:cs typeface="Courier New"/>
              </a:rPr>
              <a:t>g</a:t>
            </a:r>
            <a:r>
              <a:rPr lang="zh-CN" altLang="zh-CN" sz="2400" kern="100" spc="-80" dirty="0">
                <a:latin typeface="Times New Roman"/>
                <a:ea typeface="微软雅黑"/>
                <a:cs typeface="Times New Roman"/>
              </a:rPr>
              <a:t>取</a:t>
            </a:r>
            <a:r>
              <a:rPr lang="en-US" altLang="zh-CN" sz="2400" kern="100" spc="-80" dirty="0">
                <a:latin typeface="Times New Roman"/>
                <a:ea typeface="微软雅黑"/>
                <a:cs typeface="Courier New"/>
              </a:rPr>
              <a:t>10 m/</a:t>
            </a:r>
            <a:r>
              <a:rPr lang="en-US" altLang="zh-CN" sz="2400" kern="100" spc="-80" dirty="0" err="1">
                <a:latin typeface="Times New Roman"/>
                <a:ea typeface="微软雅黑"/>
                <a:cs typeface="Courier New"/>
              </a:rPr>
              <a:t>s</a:t>
            </a:r>
            <a:r>
              <a:rPr lang="en-US" altLang="zh-CN" sz="2400" kern="100" spc="-80" baseline="30000" dirty="0" err="1">
                <a:latin typeface="Times New Roman"/>
                <a:ea typeface="微软雅黑"/>
                <a:cs typeface="Courier New"/>
              </a:rPr>
              <a:t>2</a:t>
            </a:r>
            <a:r>
              <a:rPr lang="en-US" altLang="zh-CN" sz="2400" kern="100" spc="-80" dirty="0">
                <a:latin typeface="Times New Roman"/>
                <a:ea typeface="微软雅黑"/>
                <a:cs typeface="Courier New"/>
              </a:rPr>
              <a:t>)</a:t>
            </a:r>
            <a:endParaRPr lang="zh-CN" altLang="zh-CN" sz="2400" kern="100" spc="-80" dirty="0">
              <a:latin typeface="宋体"/>
              <a:cs typeface="Courier New"/>
            </a:endParaRPr>
          </a:p>
          <a:p>
            <a:pPr algn="ctr">
              <a:lnSpc>
                <a:spcPct val="135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35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35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35000"/>
              </a:lnSpc>
              <a:spcAft>
                <a:spcPts val="0"/>
              </a:spcAft>
              <a:tabLst>
                <a:tab pos="2070735" algn="l"/>
              </a:tabLst>
            </a:pPr>
            <a:endParaRPr lang="en-US" altLang="zh-CN" sz="2400" kern="100" dirty="0">
              <a:latin typeface="Times New Roman"/>
              <a:ea typeface="微软雅黑"/>
              <a:cs typeface="Times New Roman"/>
            </a:endParaRPr>
          </a:p>
          <a:p>
            <a:pPr algn="ctr">
              <a:lnSpc>
                <a:spcPct val="135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35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a:latin typeface="Times New Roman"/>
                <a:ea typeface="微软雅黑"/>
                <a:cs typeface="Courier New"/>
              </a:rPr>
              <a:t>1</a:t>
            </a:r>
            <a:endParaRPr lang="zh-CN" altLang="zh-CN" sz="2400" kern="100" dirty="0">
              <a:effectLst/>
              <a:latin typeface="宋体"/>
              <a:cs typeface="Courier New"/>
            </a:endParaRPr>
          </a:p>
        </p:txBody>
      </p:sp>
      <p:pic>
        <p:nvPicPr>
          <p:cNvPr id="4" name="图片 3" descr="F:\2015赵瑊\同步\物理\人教必修2\word\A361.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7241" y="2096269"/>
            <a:ext cx="3384376" cy="2380829"/>
          </a:xfrm>
          <a:prstGeom prst="rect">
            <a:avLst/>
          </a:prstGeom>
          <a:noFill/>
          <a:ln>
            <a:noFill/>
          </a:ln>
        </p:spPr>
      </p:pic>
    </p:spTree>
    <p:extLst>
      <p:ext uri="{BB962C8B-B14F-4D97-AF65-F5344CB8AC3E}">
        <p14:creationId xmlns:p14="http://schemas.microsoft.com/office/powerpoint/2010/main" val="210585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703599938"/>
              </p:ext>
            </p:extLst>
          </p:nvPr>
        </p:nvGraphicFramePr>
        <p:xfrm>
          <a:off x="319658" y="66675"/>
          <a:ext cx="8267700" cy="1352550"/>
        </p:xfrm>
        <a:graphic>
          <a:graphicData uri="http://schemas.openxmlformats.org/presentationml/2006/ole">
            <mc:AlternateContent xmlns:mc="http://schemas.openxmlformats.org/markup-compatibility/2006">
              <mc:Choice xmlns:v="urn:schemas-microsoft-com:vml" Requires="v">
                <p:oleObj spid="_x0000_s173363" name="文档" r:id="rId3" imgW="8271793" imgH="1362029" progId="Word.Document.12">
                  <p:embed/>
                </p:oleObj>
              </mc:Choice>
              <mc:Fallback>
                <p:oleObj name="文档" r:id="rId3" imgW="8271793" imgH="1362029" progId="Word.Document.12">
                  <p:embed/>
                  <p:pic>
                    <p:nvPicPr>
                      <p:cNvPr id="0" name=""/>
                      <p:cNvPicPr>
                        <a:picLocks noChangeAspect="1" noChangeArrowheads="1"/>
                      </p:cNvPicPr>
                      <p:nvPr/>
                    </p:nvPicPr>
                    <p:blipFill>
                      <a:blip r:embed="rId4"/>
                      <a:srcRect/>
                      <a:stretch>
                        <a:fillRect/>
                      </a:stretch>
                    </p:blipFill>
                    <p:spPr bwMode="auto">
                      <a:xfrm>
                        <a:off x="319658" y="66675"/>
                        <a:ext cx="82677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216504" y="1304181"/>
            <a:ext cx="8531960" cy="64633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又</a:t>
            </a:r>
            <a:r>
              <a:rPr lang="en-US" altLang="zh-CN" sz="2400" i="1" kern="100" dirty="0" err="1">
                <a:latin typeface="Times New Roman"/>
                <a:ea typeface="微软雅黑"/>
                <a:cs typeface="Courier New"/>
              </a:rPr>
              <a:t>F</a:t>
            </a:r>
            <a:r>
              <a:rPr lang="en-US" altLang="zh-CN" sz="2400" kern="100" baseline="-25000" dirty="0" err="1">
                <a:latin typeface="Times New Roman"/>
                <a:ea typeface="微软雅黑"/>
                <a:cs typeface="Courier New"/>
              </a:rPr>
              <a:t>N</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mg</a:t>
            </a:r>
            <a:r>
              <a:rPr lang="zh-CN" altLang="zh-CN" sz="2400" kern="100" dirty="0">
                <a:latin typeface="Times New Roman"/>
                <a:ea typeface="微软雅黑"/>
                <a:cs typeface="Times New Roman"/>
              </a:rPr>
              <a:t>，</a:t>
            </a:r>
            <a:endParaRPr lang="zh-CN" altLang="zh-CN" sz="24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761707091"/>
              </p:ext>
            </p:extLst>
          </p:nvPr>
        </p:nvGraphicFramePr>
        <p:xfrm>
          <a:off x="318550" y="1985144"/>
          <a:ext cx="8267700" cy="581025"/>
        </p:xfrm>
        <a:graphic>
          <a:graphicData uri="http://schemas.openxmlformats.org/presentationml/2006/ole">
            <mc:AlternateContent xmlns:mc="http://schemas.openxmlformats.org/markup-compatibility/2006">
              <mc:Choice xmlns:v="urn:schemas-microsoft-com:vml" Requires="v">
                <p:oleObj spid="_x0000_s173364" name="文档" r:id="rId5" imgW="8271793" imgH="581358" progId="Word.Document.12">
                  <p:embed/>
                </p:oleObj>
              </mc:Choice>
              <mc:Fallback>
                <p:oleObj name="文档" r:id="rId5" imgW="8271793" imgH="581358" progId="Word.Document.12">
                  <p:embed/>
                  <p:pic>
                    <p:nvPicPr>
                      <p:cNvPr id="0" name=""/>
                      <p:cNvPicPr>
                        <a:picLocks noChangeAspect="1" noChangeArrowheads="1"/>
                      </p:cNvPicPr>
                      <p:nvPr/>
                    </p:nvPicPr>
                    <p:blipFill>
                      <a:blip r:embed="rId6"/>
                      <a:srcRect/>
                      <a:stretch>
                        <a:fillRect/>
                      </a:stretch>
                    </p:blipFill>
                    <p:spPr bwMode="auto">
                      <a:xfrm>
                        <a:off x="318550" y="1985144"/>
                        <a:ext cx="8267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216504" y="2527300"/>
            <a:ext cx="8531960" cy="64633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在物体从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点运动到</a:t>
            </a:r>
            <a:r>
              <a:rPr lang="en-US" altLang="zh-CN" sz="2400" i="1" kern="100" dirty="0">
                <a:latin typeface="Times New Roman"/>
                <a:ea typeface="微软雅黑"/>
                <a:cs typeface="Courier New"/>
              </a:rPr>
              <a:t>C</a:t>
            </a:r>
            <a:r>
              <a:rPr lang="zh-CN" altLang="zh-CN" sz="2400" kern="100" dirty="0">
                <a:latin typeface="Times New Roman"/>
                <a:ea typeface="微软雅黑"/>
                <a:cs typeface="Times New Roman"/>
              </a:rPr>
              <a:t>点的过程中，由动能定理有</a:t>
            </a:r>
            <a:endParaRPr lang="zh-CN" altLang="zh-CN" sz="105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039721939"/>
              </p:ext>
            </p:extLst>
          </p:nvPr>
        </p:nvGraphicFramePr>
        <p:xfrm>
          <a:off x="318550" y="3187427"/>
          <a:ext cx="8267700" cy="733425"/>
        </p:xfrm>
        <a:graphic>
          <a:graphicData uri="http://schemas.openxmlformats.org/presentationml/2006/ole">
            <mc:AlternateContent xmlns:mc="http://schemas.openxmlformats.org/markup-compatibility/2006">
              <mc:Choice xmlns:v="urn:schemas-microsoft-com:vml" Requires="v">
                <p:oleObj spid="_x0000_s173365" name="文档" r:id="rId7" imgW="8271793" imgH="734176" progId="Word.Document.12">
                  <p:embed/>
                </p:oleObj>
              </mc:Choice>
              <mc:Fallback>
                <p:oleObj name="文档" r:id="rId7" imgW="8271793" imgH="734176" progId="Word.Document.12">
                  <p:embed/>
                  <p:pic>
                    <p:nvPicPr>
                      <p:cNvPr id="0" name=""/>
                      <p:cNvPicPr>
                        <a:picLocks noChangeAspect="1" noChangeArrowheads="1"/>
                      </p:cNvPicPr>
                      <p:nvPr/>
                    </p:nvPicPr>
                    <p:blipFill>
                      <a:blip r:embed="rId8"/>
                      <a:srcRect/>
                      <a:stretch>
                        <a:fillRect/>
                      </a:stretch>
                    </p:blipFill>
                    <p:spPr bwMode="auto">
                      <a:xfrm>
                        <a:off x="318550" y="3187427"/>
                        <a:ext cx="82677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216504" y="3882752"/>
            <a:ext cx="8531960" cy="1200329"/>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代入数据解得</a:t>
            </a:r>
            <a:r>
              <a:rPr lang="en-US" altLang="zh-CN" sz="2400" i="1" kern="100" dirty="0" err="1">
                <a:latin typeface="Times New Roman"/>
                <a:ea typeface="微软雅黑"/>
                <a:cs typeface="Courier New"/>
              </a:rPr>
              <a:t>W</a:t>
            </a:r>
            <a:r>
              <a:rPr lang="en-US" altLang="zh-CN" sz="2400" i="1" kern="100" baseline="-25000" dirty="0" err="1">
                <a:latin typeface="Times New Roman"/>
                <a:ea typeface="微软雅黑"/>
                <a:cs typeface="Courier New"/>
              </a:rPr>
              <a:t>F</a:t>
            </a:r>
            <a:r>
              <a:rPr lang="en-US" altLang="zh-CN" sz="2400" kern="100" baseline="-25000" dirty="0" err="1">
                <a:latin typeface="Times New Roman"/>
                <a:ea typeface="微软雅黑"/>
                <a:cs typeface="Courier New"/>
              </a:rPr>
              <a:t>f</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0.8 J.</a:t>
            </a:r>
            <a:endParaRPr lang="zh-CN" altLang="zh-CN" sz="105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46C0A"/>
                </a:solidFill>
                <a:latin typeface="Times New Roman"/>
                <a:ea typeface="微软雅黑"/>
                <a:cs typeface="Courier New"/>
              </a:rPr>
              <a:t>0.8 J</a:t>
            </a:r>
            <a:endParaRPr lang="zh-CN" altLang="zh-CN" sz="1050" kern="100" dirty="0">
              <a:effectLst/>
              <a:latin typeface="宋体"/>
              <a:cs typeface="Courier New"/>
            </a:endParaRPr>
          </a:p>
        </p:txBody>
      </p:sp>
    </p:spTree>
    <p:extLst>
      <p:ext uri="{BB962C8B-B14F-4D97-AF65-F5344CB8AC3E}">
        <p14:creationId xmlns:p14="http://schemas.microsoft.com/office/powerpoint/2010/main" val="3230168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linds(horizontal)">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blinds(horizontal)">
                                      <p:cBhvr>
                                        <p:cTn id="3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037" y="22895"/>
            <a:ext cx="8531960" cy="5078313"/>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50"/>
                </a:solidFill>
                <a:latin typeface="Times New Roman"/>
                <a:ea typeface="微软雅黑"/>
                <a:cs typeface="Times New Roman"/>
              </a:rPr>
              <a:t>针对训练</a:t>
            </a:r>
            <a:r>
              <a:rPr lang="zh-CN" altLang="zh-CN" sz="2400" kern="100" dirty="0">
                <a:latin typeface="Times New Roman"/>
                <a:ea typeface="微软雅黑"/>
                <a:cs typeface="Times New Roman"/>
              </a:rPr>
              <a:t>　如图</a:t>
            </a: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所示，物体沿一曲面从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点无初速度下滑，当滑至曲面的最低点</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时，下滑的竖直高度</a:t>
            </a:r>
            <a:r>
              <a:rPr lang="en-US" altLang="zh-CN" sz="2400" i="1" kern="100" dirty="0">
                <a:latin typeface="Times New Roman"/>
                <a:ea typeface="微软雅黑"/>
                <a:cs typeface="Courier New"/>
              </a:rPr>
              <a:t>h</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5 m</a:t>
            </a:r>
            <a:r>
              <a:rPr lang="zh-CN" altLang="zh-CN" sz="2400" kern="100" dirty="0">
                <a:latin typeface="Times New Roman"/>
                <a:ea typeface="微软雅黑"/>
                <a:cs typeface="Times New Roman"/>
              </a:rPr>
              <a:t>，此时物体的速度</a:t>
            </a:r>
            <a:r>
              <a:rPr lang="en-US" altLang="zh-CN" sz="2400" i="1" kern="100" dirty="0">
                <a:latin typeface="Book Antiqua"/>
                <a:ea typeface="微软雅黑"/>
                <a:cs typeface="Times New Roman"/>
              </a:rPr>
              <a:t>v</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6 m</a:t>
            </a:r>
            <a:r>
              <a:rPr lang="en-US" altLang="zh-CN" sz="2400" kern="100" dirty="0">
                <a:latin typeface="IPAPANNEW"/>
                <a:ea typeface="微软雅黑"/>
                <a:cs typeface="Times New Roman"/>
              </a:rPr>
              <a:t>/s.</a:t>
            </a:r>
            <a:r>
              <a:rPr lang="zh-CN" altLang="zh-CN" sz="2400" kern="100" dirty="0">
                <a:latin typeface="IPAPANNEW"/>
                <a:ea typeface="微软雅黑"/>
                <a:cs typeface="Times New Roman"/>
              </a:rPr>
              <a:t>若物体的质量</a:t>
            </a:r>
            <a:r>
              <a:rPr lang="en-US" altLang="zh-CN" sz="2400" i="1" kern="100" dirty="0">
                <a:latin typeface="IPAPANNEW"/>
                <a:ea typeface="微软雅黑"/>
                <a:cs typeface="Times New Roman"/>
              </a:rPr>
              <a:t>m</a:t>
            </a:r>
            <a:r>
              <a:rPr lang="zh-CN" altLang="zh-CN" sz="2400" kern="100" dirty="0">
                <a:latin typeface="IPAPANNEW"/>
                <a:ea typeface="微软雅黑"/>
                <a:cs typeface="Times New Roman"/>
              </a:rPr>
              <a:t>＝</a:t>
            </a:r>
            <a:r>
              <a:rPr lang="en-US" altLang="zh-CN" sz="2400" kern="100" dirty="0">
                <a:latin typeface="IPAPANNEW"/>
                <a:ea typeface="微软雅黑"/>
                <a:cs typeface="Times New Roman"/>
              </a:rPr>
              <a:t>1 kg</a:t>
            </a:r>
            <a:r>
              <a:rPr lang="zh-CN" altLang="zh-CN" sz="2400" kern="100" dirty="0">
                <a:latin typeface="IPAPANNEW"/>
                <a:ea typeface="微软雅黑"/>
                <a:cs typeface="Times New Roman"/>
              </a:rPr>
              <a:t>，</a:t>
            </a:r>
            <a:r>
              <a:rPr lang="en-US" altLang="zh-CN" sz="2400" i="1" kern="100" dirty="0">
                <a:latin typeface="IPAPANNEW"/>
                <a:ea typeface="微软雅黑"/>
                <a:cs typeface="Times New Roman"/>
              </a:rPr>
              <a:t>g</a:t>
            </a:r>
            <a:r>
              <a:rPr lang="zh-CN" altLang="zh-CN" sz="2400" kern="100" dirty="0">
                <a:latin typeface="IPAPANNEW"/>
                <a:ea typeface="微软雅黑"/>
                <a:cs typeface="Times New Roman"/>
              </a:rPr>
              <a:t>＝</a:t>
            </a:r>
            <a:r>
              <a:rPr lang="en-US" altLang="zh-CN" sz="2400" kern="100" dirty="0">
                <a:latin typeface="IPAPANNEW"/>
                <a:ea typeface="微软雅黑"/>
                <a:cs typeface="Times New Roman"/>
              </a:rPr>
              <a:t>10 m/</a:t>
            </a:r>
            <a:r>
              <a:rPr lang="en-US" altLang="zh-CN" sz="2400" kern="100" dirty="0" err="1">
                <a:latin typeface="Times New Roman"/>
                <a:ea typeface="微软雅黑"/>
                <a:cs typeface="Courier New"/>
              </a:rPr>
              <a:t>s</a:t>
            </a:r>
            <a:r>
              <a:rPr lang="en-US" altLang="zh-CN" sz="2400" kern="100" baseline="30000" dirty="0" err="1">
                <a:latin typeface="Times New Roman"/>
                <a:ea typeface="微软雅黑"/>
                <a:cs typeface="Courier New"/>
              </a:rPr>
              <a:t>2</a:t>
            </a:r>
            <a:r>
              <a:rPr lang="zh-CN" altLang="zh-CN" sz="2400" kern="100" dirty="0">
                <a:latin typeface="Times New Roman"/>
                <a:ea typeface="微软雅黑"/>
                <a:cs typeface="Times New Roman"/>
              </a:rPr>
              <a:t>，求物体在下滑过程中克服阻力所做的功</a:t>
            </a:r>
            <a:r>
              <a:rPr lang="en-US" altLang="zh-CN" sz="2400" kern="100" dirty="0" smtClean="0">
                <a:latin typeface="Times New Roman"/>
                <a:ea typeface="微软雅黑"/>
                <a:cs typeface="Courier New"/>
              </a:rPr>
              <a:t>.</a:t>
            </a:r>
          </a:p>
          <a:p>
            <a:pPr algn="just">
              <a:lnSpc>
                <a:spcPct val="150000"/>
              </a:lnSpc>
              <a:spcAft>
                <a:spcPts val="0"/>
              </a:spcAft>
              <a:tabLst>
                <a:tab pos="2070735" algn="l"/>
              </a:tabLst>
            </a:pPr>
            <a:endParaRPr lang="en-US" altLang="zh-CN" sz="2400" kern="100" dirty="0">
              <a:latin typeface="Times New Roman"/>
              <a:ea typeface="微软雅黑"/>
              <a:cs typeface="Courier New"/>
            </a:endParaRPr>
          </a:p>
          <a:p>
            <a:pPr algn="just">
              <a:lnSpc>
                <a:spcPct val="150000"/>
              </a:lnSpc>
              <a:spcAft>
                <a:spcPts val="0"/>
              </a:spcAft>
              <a:tabLst>
                <a:tab pos="2070735" algn="l"/>
              </a:tabLst>
            </a:pPr>
            <a:endParaRPr lang="en-US" altLang="zh-CN" sz="2400" kern="100" dirty="0" smtClean="0">
              <a:latin typeface="Times New Roman"/>
              <a:ea typeface="微软雅黑"/>
              <a:cs typeface="Courier New"/>
            </a:endParaRPr>
          </a:p>
          <a:p>
            <a:pPr algn="just">
              <a:lnSpc>
                <a:spcPct val="150000"/>
              </a:lnSpc>
              <a:spcAft>
                <a:spcPts val="0"/>
              </a:spcAft>
              <a:tabLst>
                <a:tab pos="2070735" algn="l"/>
              </a:tabLst>
            </a:pPr>
            <a:endParaRPr lang="en-US" altLang="zh-CN" sz="2400" kern="100" dirty="0">
              <a:latin typeface="Times New Roman"/>
              <a:ea typeface="微软雅黑"/>
              <a:cs typeface="Courier New"/>
            </a:endParaRPr>
          </a:p>
          <a:p>
            <a:pPr algn="just">
              <a:lnSpc>
                <a:spcPct val="150000"/>
              </a:lnSpc>
              <a:spcAft>
                <a:spcPts val="0"/>
              </a:spcAft>
              <a:tabLst>
                <a:tab pos="2070735" algn="l"/>
              </a:tabLst>
            </a:pPr>
            <a:endParaRPr lang="zh-CN" altLang="zh-CN" sz="2400" kern="100" dirty="0">
              <a:latin typeface="宋体"/>
              <a:cs typeface="Courier New"/>
            </a:endParaRPr>
          </a:p>
          <a:p>
            <a:pPr algn="ctr">
              <a:lnSpc>
                <a:spcPct val="150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2</a:t>
            </a:r>
            <a:endParaRPr lang="zh-CN" altLang="zh-CN" sz="2400" kern="100" dirty="0">
              <a:effectLst/>
              <a:latin typeface="宋体"/>
              <a:cs typeface="Courier New"/>
            </a:endParaRPr>
          </a:p>
        </p:txBody>
      </p:sp>
      <p:pic>
        <p:nvPicPr>
          <p:cNvPr id="9" name="图片 8" descr="F:\2015赵瑊\同步\物理\人教必修2\word\S73.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1365" y="2327151"/>
            <a:ext cx="2654771" cy="2120608"/>
          </a:xfrm>
          <a:prstGeom prst="rect">
            <a:avLst/>
          </a:prstGeom>
          <a:noFill/>
          <a:ln>
            <a:noFill/>
          </a:ln>
        </p:spPr>
      </p:pic>
    </p:spTree>
    <p:extLst>
      <p:ext uri="{BB962C8B-B14F-4D97-AF65-F5344CB8AC3E}">
        <p14:creationId xmlns:p14="http://schemas.microsoft.com/office/powerpoint/2010/main" val="55007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910855762"/>
              </p:ext>
            </p:extLst>
          </p:nvPr>
        </p:nvGraphicFramePr>
        <p:xfrm>
          <a:off x="205325" y="521690"/>
          <a:ext cx="8734425" cy="3705225"/>
        </p:xfrm>
        <a:graphic>
          <a:graphicData uri="http://schemas.openxmlformats.org/presentationml/2006/ole">
            <mc:AlternateContent xmlns:mc="http://schemas.openxmlformats.org/markup-compatibility/2006">
              <mc:Choice xmlns:v="urn:schemas-microsoft-com:vml" Requires="v">
                <p:oleObj spid="_x0000_s186417" name="文档" r:id="rId3" imgW="8745144" imgH="3708640" progId="Word.Document.12">
                  <p:embed/>
                </p:oleObj>
              </mc:Choice>
              <mc:Fallback>
                <p:oleObj name="文档" r:id="rId3" imgW="8745144" imgH="3708640" progId="Word.Document.12">
                  <p:embed/>
                  <p:pic>
                    <p:nvPicPr>
                      <p:cNvPr id="0" name=""/>
                      <p:cNvPicPr>
                        <a:picLocks noChangeAspect="1" noChangeArrowheads="1"/>
                      </p:cNvPicPr>
                      <p:nvPr/>
                    </p:nvPicPr>
                    <p:blipFill>
                      <a:blip r:embed="rId4"/>
                      <a:srcRect/>
                      <a:stretch>
                        <a:fillRect/>
                      </a:stretch>
                    </p:blipFill>
                    <p:spPr bwMode="auto">
                      <a:xfrm>
                        <a:off x="205325" y="521690"/>
                        <a:ext cx="873442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07504" y="3695028"/>
            <a:ext cx="8531960" cy="657872"/>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32 J</a:t>
            </a:r>
            <a:endParaRPr lang="zh-CN" altLang="zh-CN" sz="2800" kern="100" dirty="0">
              <a:effectLst/>
              <a:latin typeface="宋体"/>
              <a:cs typeface="Courier New"/>
            </a:endParaRPr>
          </a:p>
        </p:txBody>
      </p:sp>
    </p:spTree>
    <p:extLst>
      <p:ext uri="{BB962C8B-B14F-4D97-AF65-F5344CB8AC3E}">
        <p14:creationId xmlns:p14="http://schemas.microsoft.com/office/powerpoint/2010/main" val="8156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504" y="573088"/>
            <a:ext cx="6884194" cy="523220"/>
          </a:xfrm>
          <a:prstGeom prst="rect">
            <a:avLst/>
          </a:prstGeom>
        </p:spPr>
        <p:txBody>
          <a:bodyPr wrap="square">
            <a:spAutoFit/>
          </a:bodyPr>
          <a:lstStyle/>
          <a:p>
            <a:pPr algn="just">
              <a:spcAft>
                <a:spcPts val="0"/>
              </a:spcAft>
            </a:pPr>
            <a:r>
              <a:rPr lang="zh-CN" altLang="en-US" sz="2800" b="1" kern="100" dirty="0">
                <a:latin typeface="Times New Roman" pitchFamily="18" charset="0"/>
                <a:ea typeface="微软雅黑" pitchFamily="34" charset="-122"/>
                <a:cs typeface="Times New Roman" pitchFamily="18" charset="0"/>
              </a:rPr>
              <a:t>二、利用动能定理分析多过程问题</a:t>
            </a:r>
            <a:endParaRPr lang="zh-CN" altLang="zh-CN" sz="2800" b="1" i="1" kern="100" dirty="0">
              <a:latin typeface="Times New Roman" pitchFamily="18" charset="0"/>
              <a:ea typeface="微软雅黑" pitchFamily="34" charset="-122"/>
              <a:cs typeface="Times New Roman" pitchFamily="18" charset="0"/>
            </a:endParaRPr>
          </a:p>
        </p:txBody>
      </p:sp>
      <p:sp>
        <p:nvSpPr>
          <p:cNvPr id="10" name="矩形 9"/>
          <p:cNvSpPr/>
          <p:nvPr/>
        </p:nvSpPr>
        <p:spPr>
          <a:xfrm>
            <a:off x="107503" y="1100921"/>
            <a:ext cx="8928000" cy="3323987"/>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对于包含多个运动阶段的复杂运动过程，可以选择分段或全程应用动能定理</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分段应用动能定理时，将复杂的过程分割成一个个子</a:t>
            </a:r>
            <a:r>
              <a:rPr lang="zh-CN" altLang="zh-CN" sz="2800" kern="100" spc="-90" dirty="0">
                <a:latin typeface="Times New Roman"/>
                <a:ea typeface="微软雅黑"/>
                <a:cs typeface="Times New Roman"/>
              </a:rPr>
              <a:t>过程，对每个子过程的做功情况和初、末动能进行分析，</a:t>
            </a:r>
            <a:r>
              <a:rPr lang="zh-CN" altLang="zh-CN" sz="2800" kern="100" dirty="0">
                <a:latin typeface="Times New Roman"/>
                <a:ea typeface="微软雅黑"/>
                <a:cs typeface="Times New Roman"/>
              </a:rPr>
              <a:t>然后针对每个子过程应用动能定理列式，然后联立求解</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2594</TotalTime>
  <Words>859</Words>
  <Application>Microsoft Office PowerPoint</Application>
  <PresentationFormat>全屏显示(16:9)</PresentationFormat>
  <Paragraphs>113</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Office 主题​​</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1690</cp:revision>
  <dcterms:created xsi:type="dcterms:W3CDTF">2015-03-06T01:52:29Z</dcterms:created>
  <dcterms:modified xsi:type="dcterms:W3CDTF">2015-08-27T07:26:15Z</dcterms:modified>
</cp:coreProperties>
</file>