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384" r:id="rId6"/>
    <p:sldId id="407" r:id="rId7"/>
    <p:sldId id="393" r:id="rId8"/>
    <p:sldId id="420" r:id="rId9"/>
    <p:sldId id="360" r:id="rId10"/>
    <p:sldId id="409" r:id="rId11"/>
    <p:sldId id="361" r:id="rId12"/>
    <p:sldId id="413" r:id="rId13"/>
    <p:sldId id="414" r:id="rId14"/>
    <p:sldId id="422" r:id="rId15"/>
    <p:sldId id="421" r:id="rId16"/>
    <p:sldId id="415" r:id="rId17"/>
    <p:sldId id="292" r:id="rId18"/>
    <p:sldId id="390" r:id="rId19"/>
    <p:sldId id="332" r:id="rId20"/>
    <p:sldId id="403" r:id="rId21"/>
    <p:sldId id="397" r:id="rId22"/>
    <p:sldId id="380" r:id="rId23"/>
    <p:sldId id="423" r:id="rId24"/>
    <p:sldId id="333" r:id="rId25"/>
    <p:sldId id="424" r:id="rId26"/>
    <p:sldId id="334" r:id="rId27"/>
    <p:sldId id="399" r:id="rId28"/>
    <p:sldId id="264" r:id="rId29"/>
    <p:sldId id="340" r:id="rId30"/>
    <p:sldId id="425" r:id="rId31"/>
    <p:sldId id="274" r:id="rId3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49" autoAdjust="0"/>
    <p:restoredTop sz="94660"/>
  </p:normalViewPr>
  <p:slideViewPr>
    <p:cSldViewPr>
      <p:cViewPr>
        <p:scale>
          <a:sx n="100" d="100"/>
          <a:sy n="100" d="100"/>
        </p:scale>
        <p:origin x="-1404" y="-94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www.91taoke.com/" TargetMode="Externa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4" name="矩形 3"/>
          <p:cNvSpPr/>
          <p:nvPr userDrawn="1"/>
        </p:nvSpPr>
        <p:spPr>
          <a:xfrm>
            <a:off x="-46038" y="1488"/>
            <a:ext cx="3681933"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形标注 4"/>
          <p:cNvSpPr/>
          <p:nvPr userDrawn="1"/>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 name="矩形 5"/>
          <p:cNvSpPr/>
          <p:nvPr userDrawn="1"/>
        </p:nvSpPr>
        <p:spPr>
          <a:xfrm>
            <a:off x="3635895" y="1660029"/>
            <a:ext cx="5508103"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09225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68181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6" name="矩形 5"/>
          <p:cNvSpPr/>
          <p:nvPr userDrawn="1"/>
        </p:nvSpPr>
        <p:spPr>
          <a:xfrm>
            <a:off x="3589859" y="1655728"/>
            <a:ext cx="5554140"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46038" y="1488"/>
            <a:ext cx="3681933"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形标注 7"/>
          <p:cNvSpPr/>
          <p:nvPr userDrawn="1"/>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矩形 11"/>
          <p:cNvSpPr/>
          <p:nvPr userDrawn="1"/>
        </p:nvSpPr>
        <p:spPr>
          <a:xfrm>
            <a:off x="3880495" y="1851670"/>
            <a:ext cx="4224233" cy="1599349"/>
          </a:xfrm>
          <a:prstGeom prst="rect">
            <a:avLst/>
          </a:prstGeom>
        </p:spPr>
        <p:txBody>
          <a:bodyPr wrap="none">
            <a:spAutoFit/>
          </a:bodyPr>
          <a:lstStyle/>
          <a:p>
            <a:pPr>
              <a:lnSpc>
                <a:spcPct val="150000"/>
              </a:lnSpc>
              <a:defRPr/>
            </a:pPr>
            <a:r>
              <a:rPr lang="zh-CN" altLang="en-US" sz="3500" b="1" dirty="0" smtClean="0">
                <a:solidFill>
                  <a:schemeClr val="bg1">
                    <a:lumMod val="50000"/>
                  </a:schemeClr>
                </a:solidFill>
                <a:latin typeface="Impact" panose="020B0806030902050204" pitchFamily="34" charset="0"/>
                <a:ea typeface="微软雅黑" pitchFamily="34" charset="-122"/>
              </a:rPr>
              <a:t>更多精彩内容请登录</a:t>
            </a:r>
            <a:endParaRPr lang="en-US" altLang="zh-CN" sz="3500" b="1" dirty="0">
              <a:solidFill>
                <a:schemeClr val="bg1">
                  <a:lumMod val="50000"/>
                </a:schemeClr>
              </a:solidFill>
              <a:latin typeface="Impact" panose="020B0806030902050204" pitchFamily="34" charset="0"/>
              <a:ea typeface="微软雅黑" pitchFamily="34" charset="-122"/>
            </a:endParaRPr>
          </a:p>
          <a:p>
            <a:pPr>
              <a:lnSpc>
                <a:spcPct val="150000"/>
              </a:lnSpc>
              <a:defRPr/>
            </a:pPr>
            <a:endParaRPr lang="zh-CN" altLang="en-US" sz="3500" b="1" dirty="0" smtClean="0">
              <a:solidFill>
                <a:schemeClr val="bg1">
                  <a:lumMod val="50000"/>
                </a:schemeClr>
              </a:solidFill>
              <a:latin typeface="Impact" panose="020B0806030902050204" pitchFamily="34" charset="0"/>
              <a:ea typeface="微软雅黑" pitchFamily="34" charset="-122"/>
            </a:endParaRPr>
          </a:p>
        </p:txBody>
      </p:sp>
      <p:sp>
        <p:nvSpPr>
          <p:cNvPr id="13" name="标题 1">
            <a:hlinkClick r:id="rId3"/>
          </p:cNvPr>
          <p:cNvSpPr txBox="1">
            <a:spLocks/>
          </p:cNvSpPr>
          <p:nvPr userDrawn="1"/>
        </p:nvSpPr>
        <p:spPr>
          <a:xfrm>
            <a:off x="3962028" y="2490217"/>
            <a:ext cx="4968552" cy="911246"/>
          </a:xfrm>
          <a:prstGeom prst="rect">
            <a:avLst/>
          </a:prstGeom>
        </p:spPr>
        <p:txBody>
          <a:bodyPr vert="horz" lIns="68572" tIns="34286" rIns="68572" bIns="3428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000" b="1" dirty="0" smtClean="0">
                <a:solidFill>
                  <a:srgbClr val="0070C0"/>
                </a:solidFill>
                <a:latin typeface="Times New Roman" pitchFamily="18" charset="0"/>
                <a:ea typeface="微软雅黑" pitchFamily="34" charset="-122"/>
                <a:cs typeface="Times New Roman" pitchFamily="18" charset="0"/>
              </a:rPr>
              <a:t>www.91taoke.com</a:t>
            </a:r>
            <a:endParaRPr lang="zh-CN" altLang="en-US" sz="3000" b="1" dirty="0">
              <a:solidFill>
                <a:srgbClr val="0070C0"/>
              </a:solidFill>
              <a:latin typeface="Times New Roman" pitchFamily="18" charset="0"/>
              <a:ea typeface="微软雅黑" pitchFamily="34" charset="-122"/>
              <a:cs typeface="Times New Roman" pitchFamily="18" charset="0"/>
            </a:endParaRPr>
          </a:p>
        </p:txBody>
      </p:sp>
      <p:sp>
        <p:nvSpPr>
          <p:cNvPr id="14" name="矩形 13"/>
          <p:cNvSpPr/>
          <p:nvPr userDrawn="1"/>
        </p:nvSpPr>
        <p:spPr>
          <a:xfrm>
            <a:off x="638547" y="2074401"/>
            <a:ext cx="2843808" cy="849463"/>
          </a:xfrm>
          <a:prstGeom prst="rect">
            <a:avLst/>
          </a:prstGeom>
        </p:spPr>
        <p:txBody>
          <a:bodyPr wrap="square">
            <a:spAutoFit/>
          </a:bodyPr>
          <a:lstStyle/>
          <a:p>
            <a:pPr>
              <a:lnSpc>
                <a:spcPct val="120000"/>
              </a:lnSpc>
              <a:defRPr/>
            </a:pPr>
            <a:r>
              <a:rPr lang="zh-CN" altLang="en-US" sz="4500" b="1" dirty="0" smtClean="0">
                <a:solidFill>
                  <a:srgbClr val="0070C0"/>
                </a:solidFill>
                <a:latin typeface="Impact" panose="020B0806030902050204" pitchFamily="34" charset="0"/>
                <a:ea typeface="微软雅黑" pitchFamily="34" charset="-122"/>
              </a:rPr>
              <a:t>谢谢观看   </a:t>
            </a:r>
            <a:endParaRPr lang="en-US" altLang="zh-CN" sz="4500" b="1" dirty="0">
              <a:solidFill>
                <a:srgbClr val="0070C0"/>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2026753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435">
                                          <p:stCondLst>
                                            <p:cond delay="0"/>
                                          </p:stCondLst>
                                        </p:cTn>
                                        <p:tgtEl>
                                          <p:spTgt spid="13"/>
                                        </p:tgtEl>
                                      </p:cBhvr>
                                    </p:animEffect>
                                    <p:anim calcmode="lin" valueType="num">
                                      <p:cBhvr>
                                        <p:cTn id="8" dur="1367"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3"/>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3"/>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3"/>
                                        </p:tgtEl>
                                        <p:attrNameLst>
                                          <p:attrName>ppt_y</p:attrName>
                                        </p:attrNameLst>
                                      </p:cBhvr>
                                      <p:tavLst>
                                        <p:tav tm="0" fmla="#ppt_y-sin(pi*$)/81">
                                          <p:val>
                                            <p:fltVal val="0"/>
                                          </p:val>
                                        </p:tav>
                                        <p:tav tm="100000">
                                          <p:val>
                                            <p:fltVal val="1"/>
                                          </p:val>
                                        </p:tav>
                                      </p:tavLst>
                                    </p:anim>
                                    <p:animScale>
                                      <p:cBhvr>
                                        <p:cTn id="13" dur="20">
                                          <p:stCondLst>
                                            <p:cond delay="487"/>
                                          </p:stCondLst>
                                        </p:cTn>
                                        <p:tgtEl>
                                          <p:spTgt spid="13"/>
                                        </p:tgtEl>
                                      </p:cBhvr>
                                      <p:to x="100000" y="60000"/>
                                    </p:animScale>
                                    <p:animScale>
                                      <p:cBhvr>
                                        <p:cTn id="14" dur="124" decel="50000">
                                          <p:stCondLst>
                                            <p:cond delay="507"/>
                                          </p:stCondLst>
                                        </p:cTn>
                                        <p:tgtEl>
                                          <p:spTgt spid="13"/>
                                        </p:tgtEl>
                                      </p:cBhvr>
                                      <p:to x="100000" y="100000"/>
                                    </p:animScale>
                                    <p:animScale>
                                      <p:cBhvr>
                                        <p:cTn id="15" dur="20">
                                          <p:stCondLst>
                                            <p:cond delay="984"/>
                                          </p:stCondLst>
                                        </p:cTn>
                                        <p:tgtEl>
                                          <p:spTgt spid="13"/>
                                        </p:tgtEl>
                                      </p:cBhvr>
                                      <p:to x="100000" y="80000"/>
                                    </p:animScale>
                                    <p:animScale>
                                      <p:cBhvr>
                                        <p:cTn id="16" dur="124" decel="50000">
                                          <p:stCondLst>
                                            <p:cond delay="1004"/>
                                          </p:stCondLst>
                                        </p:cTn>
                                        <p:tgtEl>
                                          <p:spTgt spid="13"/>
                                        </p:tgtEl>
                                      </p:cBhvr>
                                      <p:to x="100000" y="100000"/>
                                    </p:animScale>
                                    <p:animScale>
                                      <p:cBhvr>
                                        <p:cTn id="17" dur="20">
                                          <p:stCondLst>
                                            <p:cond delay="1231"/>
                                          </p:stCondLst>
                                        </p:cTn>
                                        <p:tgtEl>
                                          <p:spTgt spid="13"/>
                                        </p:tgtEl>
                                      </p:cBhvr>
                                      <p:to x="100000" y="90000"/>
                                    </p:animScale>
                                    <p:animScale>
                                      <p:cBhvr>
                                        <p:cTn id="18" dur="124" decel="50000">
                                          <p:stCondLst>
                                            <p:cond delay="1251"/>
                                          </p:stCondLst>
                                        </p:cTn>
                                        <p:tgtEl>
                                          <p:spTgt spid="13"/>
                                        </p:tgtEl>
                                      </p:cBhvr>
                                      <p:to x="100000" y="100000"/>
                                    </p:animScale>
                                    <p:animScale>
                                      <p:cBhvr>
                                        <p:cTn id="19" dur="20">
                                          <p:stCondLst>
                                            <p:cond delay="1356"/>
                                          </p:stCondLst>
                                        </p:cTn>
                                        <p:tgtEl>
                                          <p:spTgt spid="13"/>
                                        </p:tgtEl>
                                      </p:cBhvr>
                                      <p:to x="100000" y="95000"/>
                                    </p:animScale>
                                    <p:animScale>
                                      <p:cBhvr>
                                        <p:cTn id="20" dur="124" decel="50000">
                                          <p:stCondLst>
                                            <p:cond delay="1376"/>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620627"/>
      </p:ext>
    </p:extLst>
  </p:cSld>
  <p:clrMap bg1="lt1" tx1="dk1" bg2="lt2" tx2="dk2" accent1="accent1" accent2="accent2" accent3="accent3" accent4="accent4" accent5="accent5" accent6="accent6" hlink="hlink" folHlink="folHlink"/>
  <p:sldLayoutIdLst>
    <p:sldLayoutId id="2147483657" r:id="rId1"/>
    <p:sldLayoutId id="2147483649" r:id="rId2"/>
    <p:sldLayoutId id="2147483662" r:id="rId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Word___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Word___2.docx"/><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file:///F:\2015&#36213;&#29770;\&#21516;&#27493;\&#29289;&#29702;\&#20154;&#25945;&#24517;&#20462;2\word\A12.TIF" TargetMode="External"/><Relationship Id="rId5" Type="http://schemas.openxmlformats.org/officeDocument/2006/relationships/image" Target="../media/image15.png"/><Relationship Id="rId4" Type="http://schemas.openxmlformats.org/officeDocument/2006/relationships/image" Target="../media/image14.emf"/></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Word___3.doc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6.emf"/></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Word___4.doc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7.emf"/></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Word___5.docx"/><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9.png"/><Relationship Id="rId5" Type="http://schemas.openxmlformats.org/officeDocument/2006/relationships/slide" Target="slide3.xml"/><Relationship Id="rId4" Type="http://schemas.openxmlformats.org/officeDocument/2006/relationships/image" Target="../media/image18.emf"/></Relationships>
</file>

<file path=ppt/slides/_rels/slide26.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slide" Target="slide26.xml"/><Relationship Id="rId1" Type="http://schemas.openxmlformats.org/officeDocument/2006/relationships/slideLayout" Target="../slideLayouts/slideLayout2.xml"/><Relationship Id="rId4" Type="http://schemas.openxmlformats.org/officeDocument/2006/relationships/slide" Target="slide29.xml"/></Relationships>
</file>

<file path=ppt/slides/_rels/slide27.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slide" Target="slide26.xml"/><Relationship Id="rId1" Type="http://schemas.openxmlformats.org/officeDocument/2006/relationships/slideLayout" Target="../slideLayouts/slideLayout2.xml"/><Relationship Id="rId4" Type="http://schemas.openxmlformats.org/officeDocument/2006/relationships/slide" Target="slide29.xml"/></Relationships>
</file>

<file path=ppt/slides/_rels/slide28.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slide" Target="slide26.xml"/><Relationship Id="rId1" Type="http://schemas.openxmlformats.org/officeDocument/2006/relationships/slideLayout" Target="../slideLayouts/slideLayout2.xml"/><Relationship Id="rId4" Type="http://schemas.openxmlformats.org/officeDocument/2006/relationships/slide" Target="slide29.xml"/></Relationships>
</file>

<file path=ppt/slides/_rels/slide29.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slide" Target="slide2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slide" Target="slide29.xml"/></Relationships>
</file>

<file path=ppt/slides/_rels/slide3.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slide" Target="slide26.xml"/><Relationship Id="rId7" Type="http://schemas.openxmlformats.org/officeDocument/2006/relationships/image" Target="../media/image21.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package" Target="../embeddings/Microsoft_Word___6.docx"/><Relationship Id="rId5" Type="http://schemas.openxmlformats.org/officeDocument/2006/relationships/slide" Target="slide29.xml"/><Relationship Id="rId4" Type="http://schemas.openxmlformats.org/officeDocument/2006/relationships/slide" Target="slide28.xml"/><Relationship Id="rId9"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5468" y="2050618"/>
            <a:ext cx="2733700" cy="1015663"/>
          </a:xfrm>
          <a:prstGeom prst="rect">
            <a:avLst/>
          </a:prstGeom>
        </p:spPr>
        <p:txBody>
          <a:bodyPr wrap="square">
            <a:spAutoFit/>
          </a:bodyPr>
          <a:lstStyle/>
          <a:p>
            <a:pPr>
              <a:defRPr/>
            </a:pPr>
            <a:r>
              <a:rPr lang="zh-CN" altLang="en-US" sz="6000" b="1" dirty="0" smtClean="0">
                <a:solidFill>
                  <a:srgbClr val="0070C0"/>
                </a:solidFill>
                <a:latin typeface="Times New Roman" panose="02020603050405020304" pitchFamily="18" charset="0"/>
                <a:ea typeface="微软雅黑" pitchFamily="34" charset="-122"/>
                <a:cs typeface="Times New Roman" panose="02020603050405020304" pitchFamily="18" charset="0"/>
              </a:rPr>
              <a:t>第五章</a:t>
            </a:r>
            <a:endParaRPr lang="en-US" altLang="zh-CN" sz="60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 name="矩形 6"/>
          <p:cNvSpPr/>
          <p:nvPr/>
        </p:nvSpPr>
        <p:spPr>
          <a:xfrm>
            <a:off x="4284984" y="2050618"/>
            <a:ext cx="4859016" cy="1015663"/>
          </a:xfrm>
          <a:prstGeom prst="rect">
            <a:avLst/>
          </a:prstGeom>
        </p:spPr>
        <p:txBody>
          <a:bodyPr wrap="square">
            <a:spAutoFit/>
          </a:bodyPr>
          <a:lstStyle/>
          <a:p>
            <a:pPr>
              <a:defRPr/>
            </a:pPr>
            <a:r>
              <a:rPr lang="zh-CN" altLang="en-US" sz="6000" b="1" dirty="0" smtClean="0">
                <a:solidFill>
                  <a:schemeClr val="tx1">
                    <a:lumMod val="85000"/>
                    <a:lumOff val="15000"/>
                  </a:schemeClr>
                </a:solidFill>
                <a:latin typeface="Impact" panose="020B0806030902050204" pitchFamily="34" charset="0"/>
                <a:ea typeface="微软雅黑" pitchFamily="34" charset="-122"/>
              </a:rPr>
              <a:t>曲线运动</a:t>
            </a:r>
            <a:endParaRPr lang="zh-CN" altLang="en-US" sz="6000" b="1" dirty="0">
              <a:solidFill>
                <a:schemeClr val="tx1">
                  <a:lumMod val="85000"/>
                  <a:lumOff val="15000"/>
                </a:schemeClr>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3164096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8454" y="32420"/>
            <a:ext cx="8856984" cy="1817805"/>
          </a:xfrm>
          <a:prstGeom prst="rect">
            <a:avLst/>
          </a:prstGeom>
        </p:spPr>
        <p:txBody>
          <a:bodyPr wrap="square">
            <a:spAutoFit/>
          </a:bodyPr>
          <a:lstStyle/>
          <a:p>
            <a:pPr algn="just">
              <a:lnSpc>
                <a:spcPct val="150000"/>
              </a:lnSpc>
              <a:spcAft>
                <a:spcPts val="0"/>
              </a:spcAft>
              <a:tabLst>
                <a:tab pos="2070735" algn="l"/>
              </a:tabLst>
            </a:pPr>
            <a:r>
              <a:rPr lang="en-US" altLang="zh-CN" sz="2600" kern="100" dirty="0">
                <a:latin typeface="Times New Roman"/>
                <a:ea typeface="微软雅黑"/>
                <a:cs typeface="Courier New"/>
              </a:rPr>
              <a:t>(2)</a:t>
            </a:r>
            <a:r>
              <a:rPr lang="zh-CN" altLang="zh-CN" sz="2600" kern="100" dirty="0">
                <a:latin typeface="Times New Roman"/>
                <a:ea typeface="微软雅黑"/>
                <a:cs typeface="Times New Roman"/>
              </a:rPr>
              <a:t>蜡块实际运动的性质是什么？</a:t>
            </a:r>
            <a:endParaRPr lang="zh-CN" altLang="zh-CN" sz="2600" kern="100" dirty="0">
              <a:latin typeface="宋体"/>
              <a:cs typeface="Courier New"/>
            </a:endParaRPr>
          </a:p>
          <a:p>
            <a:pPr algn="just">
              <a:lnSpc>
                <a:spcPct val="150000"/>
              </a:lnSpc>
              <a:spcAft>
                <a:spcPts val="0"/>
              </a:spcAft>
              <a:tabLst>
                <a:tab pos="2070735" algn="l"/>
              </a:tabLst>
            </a:pPr>
            <a:r>
              <a:rPr lang="zh-CN" altLang="zh-CN" sz="2600" b="1" kern="100" dirty="0">
                <a:solidFill>
                  <a:srgbClr val="00B0F0"/>
                </a:solidFill>
                <a:latin typeface="Times New Roman"/>
                <a:ea typeface="微软雅黑"/>
                <a:cs typeface="Times New Roman"/>
              </a:rPr>
              <a:t>答案</a:t>
            </a:r>
            <a:r>
              <a:rPr lang="zh-CN" altLang="zh-CN" sz="2600" kern="100" dirty="0">
                <a:latin typeface="Times New Roman"/>
                <a:ea typeface="微软雅黑"/>
                <a:cs typeface="Times New Roman"/>
              </a:rPr>
              <a:t>　</a:t>
            </a:r>
            <a:r>
              <a:rPr lang="zh-CN" altLang="zh-CN" sz="2600" kern="100" dirty="0">
                <a:solidFill>
                  <a:srgbClr val="E46C0A"/>
                </a:solidFill>
                <a:latin typeface="Times New Roman"/>
                <a:ea typeface="微软雅黑"/>
                <a:cs typeface="Times New Roman"/>
              </a:rPr>
              <a:t>蜡块实际上做匀速直线运动</a:t>
            </a:r>
            <a:r>
              <a:rPr lang="en-US" altLang="zh-CN" sz="2600" kern="100" dirty="0">
                <a:solidFill>
                  <a:srgbClr val="E46C0A"/>
                </a:solidFill>
                <a:latin typeface="Times New Roman"/>
                <a:ea typeface="微软雅黑"/>
                <a:cs typeface="Courier New"/>
              </a:rPr>
              <a:t>.</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Times New Roman"/>
                <a:ea typeface="微软雅黑"/>
                <a:cs typeface="Courier New"/>
              </a:rPr>
              <a:t>(3)</a:t>
            </a:r>
            <a:r>
              <a:rPr lang="zh-CN" altLang="zh-CN" sz="2600" kern="100" dirty="0">
                <a:latin typeface="Times New Roman"/>
                <a:ea typeface="微软雅黑"/>
                <a:cs typeface="Times New Roman"/>
              </a:rPr>
              <a:t>求</a:t>
            </a:r>
            <a:r>
              <a:rPr lang="en-US" altLang="zh-CN" sz="2600" i="1" kern="100" dirty="0">
                <a:latin typeface="Times New Roman"/>
                <a:ea typeface="微软雅黑"/>
                <a:cs typeface="Courier New"/>
              </a:rPr>
              <a:t>t</a:t>
            </a:r>
            <a:r>
              <a:rPr lang="zh-CN" altLang="zh-CN" sz="2600" kern="100" dirty="0">
                <a:latin typeface="Times New Roman"/>
                <a:ea typeface="微软雅黑"/>
                <a:cs typeface="Times New Roman"/>
              </a:rPr>
              <a:t>时间内蜡块的位移和速度</a:t>
            </a:r>
            <a:r>
              <a:rPr lang="en-US" altLang="zh-CN" sz="2600" kern="100" dirty="0">
                <a:latin typeface="Times New Roman"/>
                <a:ea typeface="微软雅黑"/>
                <a:cs typeface="Courier New"/>
              </a:rPr>
              <a:t>.</a:t>
            </a:r>
            <a:endParaRPr lang="zh-CN" altLang="zh-CN" sz="2600"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4149030893"/>
              </p:ext>
            </p:extLst>
          </p:nvPr>
        </p:nvGraphicFramePr>
        <p:xfrm>
          <a:off x="180975" y="1937767"/>
          <a:ext cx="8782050" cy="3209925"/>
        </p:xfrm>
        <a:graphic>
          <a:graphicData uri="http://schemas.openxmlformats.org/presentationml/2006/ole">
            <mc:AlternateContent xmlns:mc="http://schemas.openxmlformats.org/markup-compatibility/2006">
              <mc:Choice xmlns:v="urn:schemas-microsoft-com:vml" Requires="v">
                <p:oleObj spid="_x0000_s167020" name="文档" r:id="rId3" imgW="8792684" imgH="3204713" progId="Word.Document.12">
                  <p:embed/>
                </p:oleObj>
              </mc:Choice>
              <mc:Fallback>
                <p:oleObj name="文档" r:id="rId3" imgW="8792684" imgH="3204713" progId="Word.Document.12">
                  <p:embed/>
                  <p:pic>
                    <p:nvPicPr>
                      <p:cNvPr id="0" name=""/>
                      <p:cNvPicPr>
                        <a:picLocks noChangeAspect="1" noChangeArrowheads="1"/>
                      </p:cNvPicPr>
                      <p:nvPr/>
                    </p:nvPicPr>
                    <p:blipFill>
                      <a:blip r:embed="rId4"/>
                      <a:srcRect/>
                      <a:stretch>
                        <a:fillRect/>
                      </a:stretch>
                    </p:blipFill>
                    <p:spPr bwMode="auto">
                      <a:xfrm>
                        <a:off x="180975" y="1937767"/>
                        <a:ext cx="8782050"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86066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50380" y="360157"/>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要点提炼</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矩形 2"/>
          <p:cNvSpPr/>
          <p:nvPr/>
        </p:nvSpPr>
        <p:spPr>
          <a:xfrm>
            <a:off x="145603" y="914472"/>
            <a:ext cx="8856000" cy="3970318"/>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合运动与分运动</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如果物体同时参与了几个运动</a:t>
            </a:r>
            <a:r>
              <a:rPr lang="zh-CN" altLang="zh-CN" sz="2800" kern="100" spc="-300" dirty="0">
                <a:latin typeface="Times New Roman"/>
                <a:ea typeface="微软雅黑"/>
                <a:cs typeface="Times New Roman"/>
              </a:rPr>
              <a:t>，</a:t>
            </a:r>
            <a:r>
              <a:rPr lang="zh-CN" altLang="zh-CN" sz="2800" kern="100" dirty="0">
                <a:latin typeface="Times New Roman"/>
                <a:ea typeface="微软雅黑"/>
                <a:cs typeface="Times New Roman"/>
              </a:rPr>
              <a:t>那么</a:t>
            </a:r>
            <a:r>
              <a:rPr lang="zh-CN" altLang="zh-CN" sz="2800" kern="100" dirty="0" smtClean="0">
                <a:latin typeface="Times New Roman"/>
                <a:ea typeface="微软雅黑"/>
                <a:cs typeface="Times New Roman"/>
              </a:rPr>
              <a:t>物体</a:t>
            </a:r>
            <a:r>
              <a:rPr lang="en-US" altLang="zh-CN" sz="2800" u="sng" kern="100" dirty="0" smtClean="0">
                <a:latin typeface="Times New Roman"/>
                <a:ea typeface="微软雅黑"/>
                <a:cs typeface="Times New Roman"/>
              </a:rPr>
              <a:t>                </a:t>
            </a:r>
            <a:r>
              <a:rPr lang="zh-CN" altLang="zh-CN" sz="2800" kern="100" dirty="0" smtClean="0">
                <a:latin typeface="Times New Roman"/>
                <a:ea typeface="微软雅黑"/>
                <a:cs typeface="Times New Roman"/>
              </a:rPr>
              <a:t>的</a:t>
            </a:r>
            <a:r>
              <a:rPr lang="zh-CN" altLang="zh-CN" sz="2800" kern="100" dirty="0">
                <a:latin typeface="Times New Roman"/>
                <a:ea typeface="微软雅黑"/>
                <a:cs typeface="Times New Roman"/>
              </a:rPr>
              <a:t>运动就是合运动，参与的几个运动就是分运动</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(2)</a:t>
            </a:r>
            <a:r>
              <a:rPr lang="zh-CN" altLang="zh-CN" sz="2800" kern="100" dirty="0">
                <a:latin typeface="Times New Roman"/>
                <a:ea typeface="微软雅黑"/>
                <a:cs typeface="Times New Roman"/>
              </a:rPr>
              <a:t>实际运动的位移、速度、加速度就是它的合位移、合速度、合加速度，而分运动的位移、速度、加速度是它的分位移、分速度、分加速度</a:t>
            </a:r>
            <a:r>
              <a:rPr lang="en-US" altLang="zh-CN" sz="2800" kern="100" dirty="0">
                <a:latin typeface="Times New Roman"/>
                <a:ea typeface="微软雅黑"/>
                <a:cs typeface="Courier New"/>
              </a:rPr>
              <a:t>.</a:t>
            </a:r>
            <a:endParaRPr lang="zh-CN" altLang="zh-CN" sz="2800" kern="100" dirty="0">
              <a:effectLst/>
              <a:latin typeface="宋体"/>
              <a:cs typeface="Courier New"/>
            </a:endParaRPr>
          </a:p>
        </p:txBody>
      </p:sp>
      <p:sp>
        <p:nvSpPr>
          <p:cNvPr id="10" name="矩形 9"/>
          <p:cNvSpPr/>
          <p:nvPr/>
        </p:nvSpPr>
        <p:spPr>
          <a:xfrm>
            <a:off x="6983491" y="1645171"/>
            <a:ext cx="1620957" cy="523220"/>
          </a:xfrm>
          <a:prstGeom prst="rect">
            <a:avLst/>
          </a:prstGeom>
        </p:spPr>
        <p:txBody>
          <a:bodyPr wrap="none">
            <a:spAutoFit/>
          </a:bodyPr>
          <a:lstStyle/>
          <a:p>
            <a:r>
              <a:rPr lang="zh-CN" altLang="zh-CN" sz="2800" kern="100" dirty="0">
                <a:solidFill>
                  <a:srgbClr val="0070C0"/>
                </a:solidFill>
                <a:latin typeface="Times New Roman"/>
                <a:ea typeface="微软雅黑"/>
                <a:cs typeface="Times New Roman"/>
              </a:rPr>
              <a:t>实际发生</a:t>
            </a:r>
            <a:endParaRPr lang="zh-CN" altLang="en-US" dirty="0">
              <a:solidFill>
                <a:srgbClr val="0070C0"/>
              </a:solidFill>
            </a:endParaRPr>
          </a:p>
        </p:txBody>
      </p:sp>
    </p:spTree>
    <p:extLst>
      <p:ext uri="{BB962C8B-B14F-4D97-AF65-F5344CB8AC3E}">
        <p14:creationId xmlns:p14="http://schemas.microsoft.com/office/powerpoint/2010/main" val="1447313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7028" y="91287"/>
            <a:ext cx="8892000" cy="4893647"/>
          </a:xfrm>
          <a:prstGeom prst="rect">
            <a:avLst/>
          </a:prstGeom>
        </p:spPr>
        <p:txBody>
          <a:bodyPr wrap="square">
            <a:spAutoFit/>
          </a:bodyPr>
          <a:lstStyle/>
          <a:p>
            <a:pPr algn="just">
              <a:lnSpc>
                <a:spcPct val="150000"/>
              </a:lnSpc>
              <a:spcAft>
                <a:spcPts val="0"/>
              </a:spcAft>
              <a:tabLst>
                <a:tab pos="2070735" algn="l"/>
              </a:tabLst>
            </a:pPr>
            <a:r>
              <a:rPr lang="en-US" altLang="zh-CN" sz="2600" kern="100" dirty="0">
                <a:latin typeface="Times New Roman"/>
                <a:ea typeface="微软雅黑"/>
                <a:cs typeface="Courier New"/>
              </a:rPr>
              <a:t>2.</a:t>
            </a:r>
            <a:r>
              <a:rPr lang="zh-CN" altLang="zh-CN" sz="2600" kern="100" dirty="0">
                <a:latin typeface="Times New Roman"/>
                <a:ea typeface="微软雅黑"/>
                <a:cs typeface="Times New Roman"/>
              </a:rPr>
              <a:t>合运动与分运动的关系</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Times New Roman"/>
                <a:ea typeface="微软雅黑"/>
                <a:cs typeface="Courier New"/>
              </a:rPr>
              <a:t>(1)</a:t>
            </a:r>
            <a:r>
              <a:rPr lang="zh-CN" altLang="zh-CN" sz="2600" kern="100" dirty="0">
                <a:latin typeface="Times New Roman"/>
                <a:ea typeface="微软雅黑"/>
                <a:cs typeface="Times New Roman"/>
              </a:rPr>
              <a:t>等时性：合运动与分运动经历的时间</a:t>
            </a:r>
            <a:r>
              <a:rPr lang="zh-CN" altLang="zh-CN" sz="2600" kern="100" dirty="0" smtClean="0">
                <a:latin typeface="Times New Roman"/>
                <a:ea typeface="微软雅黑"/>
                <a:cs typeface="Times New Roman"/>
              </a:rPr>
              <a:t>一定</a:t>
            </a:r>
            <a:r>
              <a:rPr lang="en-US" altLang="zh-CN" sz="2600" u="sng" kern="100" dirty="0" smtClean="0">
                <a:latin typeface="Times New Roman"/>
                <a:ea typeface="微软雅黑"/>
                <a:cs typeface="Times New Roman"/>
              </a:rPr>
              <a:t>          </a:t>
            </a:r>
            <a:r>
              <a:rPr lang="zh-CN" altLang="zh-CN" sz="2600" kern="100" dirty="0" smtClean="0">
                <a:latin typeface="Times New Roman"/>
                <a:ea typeface="微软雅黑"/>
                <a:cs typeface="Times New Roman"/>
              </a:rPr>
              <a:t>，</a:t>
            </a:r>
            <a:r>
              <a:rPr lang="zh-CN" altLang="zh-CN" sz="2600" kern="100" dirty="0">
                <a:latin typeface="Times New Roman"/>
                <a:ea typeface="微软雅黑"/>
                <a:cs typeface="Times New Roman"/>
              </a:rPr>
              <a:t>即同时开始、同时进行、同时停止</a:t>
            </a:r>
            <a:r>
              <a:rPr lang="en-US" altLang="zh-CN" sz="2600" kern="100" dirty="0">
                <a:latin typeface="Times New Roman"/>
                <a:ea typeface="微软雅黑"/>
                <a:cs typeface="Courier New"/>
              </a:rPr>
              <a:t>.</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Times New Roman"/>
                <a:ea typeface="微软雅黑"/>
                <a:cs typeface="Courier New"/>
              </a:rPr>
              <a:t>(2)</a:t>
            </a:r>
            <a:r>
              <a:rPr lang="zh-CN" altLang="zh-CN" sz="2600" kern="100" dirty="0">
                <a:latin typeface="Times New Roman"/>
                <a:ea typeface="微软雅黑"/>
                <a:cs typeface="Times New Roman"/>
              </a:rPr>
              <a:t>独立性：分运动</a:t>
            </a:r>
            <a:r>
              <a:rPr lang="zh-CN" altLang="zh-CN" sz="2600" kern="100" dirty="0" smtClean="0">
                <a:latin typeface="Times New Roman"/>
                <a:ea typeface="微软雅黑"/>
                <a:cs typeface="Times New Roman"/>
              </a:rPr>
              <a:t>各自</a:t>
            </a:r>
            <a:r>
              <a:rPr lang="en-US" altLang="zh-CN" sz="2600" u="sng" kern="100" dirty="0" smtClean="0">
                <a:latin typeface="Times New Roman"/>
                <a:ea typeface="微软雅黑"/>
                <a:cs typeface="Times New Roman"/>
              </a:rPr>
              <a:t>           </a:t>
            </a:r>
            <a:r>
              <a:rPr lang="zh-CN" altLang="zh-CN" sz="2600" kern="100" dirty="0" smtClean="0">
                <a:latin typeface="Times New Roman"/>
                <a:ea typeface="微软雅黑"/>
                <a:cs typeface="Times New Roman"/>
              </a:rPr>
              <a:t>进行，</a:t>
            </a:r>
            <a:r>
              <a:rPr lang="en-US" altLang="zh-CN" sz="2600" u="sng" kern="100" dirty="0" smtClean="0">
                <a:latin typeface="Times New Roman"/>
                <a:ea typeface="微软雅黑"/>
                <a:cs typeface="Times New Roman"/>
              </a:rPr>
              <a:t>           </a:t>
            </a:r>
            <a:r>
              <a:rPr lang="zh-CN" altLang="zh-CN" sz="2600" kern="100" dirty="0" smtClean="0">
                <a:latin typeface="Times New Roman"/>
                <a:ea typeface="微软雅黑"/>
                <a:cs typeface="Times New Roman"/>
              </a:rPr>
              <a:t>影响</a:t>
            </a:r>
            <a:r>
              <a:rPr lang="en-US" altLang="zh-CN" sz="2600" kern="100" dirty="0">
                <a:latin typeface="Times New Roman"/>
                <a:ea typeface="微软雅黑"/>
                <a:cs typeface="Courier New"/>
              </a:rPr>
              <a:t>.</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Times New Roman"/>
                <a:ea typeface="微软雅黑"/>
                <a:cs typeface="Courier New"/>
              </a:rPr>
              <a:t>(3)</a:t>
            </a:r>
            <a:r>
              <a:rPr lang="zh-CN" altLang="zh-CN" sz="2600" kern="100" dirty="0">
                <a:latin typeface="Times New Roman"/>
                <a:ea typeface="微软雅黑"/>
                <a:cs typeface="Times New Roman"/>
              </a:rPr>
              <a:t>等效性：合运动与各分运动的总运动效果可以</a:t>
            </a:r>
            <a:r>
              <a:rPr lang="zh-CN" altLang="zh-CN" sz="2600" kern="100" dirty="0" smtClean="0">
                <a:latin typeface="Times New Roman"/>
                <a:ea typeface="微软雅黑"/>
                <a:cs typeface="Times New Roman"/>
              </a:rPr>
              <a:t>相互</a:t>
            </a:r>
            <a:r>
              <a:rPr lang="en-US" altLang="zh-CN" sz="2600" u="sng" kern="100" dirty="0" smtClean="0">
                <a:latin typeface="Times New Roman"/>
                <a:ea typeface="微软雅黑"/>
                <a:cs typeface="Times New Roman"/>
              </a:rPr>
              <a:t>        </a:t>
            </a:r>
            <a:r>
              <a:rPr lang="en-US" altLang="zh-CN" sz="2600" kern="100" dirty="0" smtClean="0">
                <a:latin typeface="Times New Roman"/>
                <a:ea typeface="微软雅黑"/>
                <a:cs typeface="Courier New"/>
              </a:rPr>
              <a:t>.</a:t>
            </a:r>
            <a:r>
              <a:rPr lang="zh-CN" altLang="zh-CN" sz="2600" kern="100" dirty="0">
                <a:latin typeface="Times New Roman"/>
                <a:ea typeface="微软雅黑"/>
                <a:cs typeface="Times New Roman"/>
              </a:rPr>
              <a:t>也就是说，合运动的位移</a:t>
            </a:r>
            <a:r>
              <a:rPr lang="en-US" altLang="zh-CN" sz="2600" i="1" kern="100" dirty="0">
                <a:latin typeface="Times New Roman"/>
                <a:ea typeface="微软雅黑"/>
                <a:cs typeface="Courier New"/>
              </a:rPr>
              <a:t>x</a:t>
            </a:r>
            <a:r>
              <a:rPr lang="zh-CN" altLang="zh-CN" sz="2600" kern="100" baseline="-25000" dirty="0">
                <a:latin typeface="Times New Roman"/>
                <a:ea typeface="微软雅黑"/>
                <a:cs typeface="Times New Roman"/>
              </a:rPr>
              <a:t>合</a:t>
            </a:r>
            <a:r>
              <a:rPr lang="zh-CN" altLang="zh-CN" sz="2600" kern="100" dirty="0">
                <a:latin typeface="Times New Roman"/>
                <a:ea typeface="微软雅黑"/>
                <a:cs typeface="Times New Roman"/>
              </a:rPr>
              <a:t>、速度</a:t>
            </a:r>
            <a:r>
              <a:rPr lang="en-US" altLang="zh-CN" sz="2600" i="1" kern="100" dirty="0">
                <a:latin typeface="Book Antiqua"/>
                <a:ea typeface="微软雅黑"/>
                <a:cs typeface="Times New Roman"/>
              </a:rPr>
              <a:t>v</a:t>
            </a:r>
            <a:r>
              <a:rPr lang="zh-CN" altLang="zh-CN" sz="2600" kern="100" baseline="-25000" dirty="0">
                <a:latin typeface="Times New Roman"/>
                <a:ea typeface="微软雅黑"/>
                <a:cs typeface="Times New Roman"/>
              </a:rPr>
              <a:t>合</a:t>
            </a:r>
            <a:r>
              <a:rPr lang="zh-CN" altLang="zh-CN" sz="2600" kern="100" dirty="0">
                <a:latin typeface="Times New Roman"/>
                <a:ea typeface="微软雅黑"/>
                <a:cs typeface="Times New Roman"/>
              </a:rPr>
              <a:t>、加速度</a:t>
            </a:r>
            <a:r>
              <a:rPr lang="en-US" altLang="zh-CN" sz="2600" i="1" kern="100" dirty="0">
                <a:latin typeface="Times New Roman"/>
                <a:ea typeface="微软雅黑"/>
                <a:cs typeface="Courier New"/>
              </a:rPr>
              <a:t>a</a:t>
            </a:r>
            <a:r>
              <a:rPr lang="zh-CN" altLang="zh-CN" sz="2600" kern="100" baseline="-25000" dirty="0">
                <a:latin typeface="Times New Roman"/>
                <a:ea typeface="微软雅黑"/>
                <a:cs typeface="Times New Roman"/>
              </a:rPr>
              <a:t>合</a:t>
            </a:r>
            <a:r>
              <a:rPr lang="zh-CN" altLang="zh-CN" sz="2600" kern="100" dirty="0">
                <a:latin typeface="Times New Roman"/>
                <a:ea typeface="微软雅黑"/>
                <a:cs typeface="Times New Roman"/>
              </a:rPr>
              <a:t>分别等于对应各分运动的位移</a:t>
            </a:r>
            <a:r>
              <a:rPr lang="en-US" altLang="zh-CN" sz="2600" i="1" kern="100" dirty="0">
                <a:latin typeface="Times New Roman"/>
                <a:ea typeface="微软雅黑"/>
                <a:cs typeface="Courier New"/>
              </a:rPr>
              <a:t>x</a:t>
            </a:r>
            <a:r>
              <a:rPr lang="zh-CN" altLang="zh-CN" sz="2600" kern="100" baseline="-25000" dirty="0">
                <a:latin typeface="Times New Roman"/>
                <a:ea typeface="微软雅黑"/>
                <a:cs typeface="Times New Roman"/>
              </a:rPr>
              <a:t>分</a:t>
            </a:r>
            <a:r>
              <a:rPr lang="zh-CN" altLang="zh-CN" sz="2600" kern="100" dirty="0">
                <a:latin typeface="Times New Roman"/>
                <a:ea typeface="微软雅黑"/>
                <a:cs typeface="Times New Roman"/>
              </a:rPr>
              <a:t>、速度</a:t>
            </a:r>
            <a:r>
              <a:rPr lang="en-US" altLang="zh-CN" sz="2600" i="1" kern="100" dirty="0">
                <a:latin typeface="Book Antiqua"/>
                <a:ea typeface="微软雅黑"/>
                <a:cs typeface="Times New Roman"/>
              </a:rPr>
              <a:t>v</a:t>
            </a:r>
            <a:r>
              <a:rPr lang="zh-CN" altLang="zh-CN" sz="2600" kern="100" baseline="-25000" dirty="0">
                <a:latin typeface="Times New Roman"/>
                <a:ea typeface="微软雅黑"/>
                <a:cs typeface="Times New Roman"/>
              </a:rPr>
              <a:t>分</a:t>
            </a:r>
            <a:r>
              <a:rPr lang="zh-CN" altLang="zh-CN" sz="2600" kern="100" dirty="0">
                <a:latin typeface="Times New Roman"/>
                <a:ea typeface="微软雅黑"/>
                <a:cs typeface="Times New Roman"/>
              </a:rPr>
              <a:t>、加速度</a:t>
            </a:r>
            <a:r>
              <a:rPr lang="en-US" altLang="zh-CN" sz="2600" i="1" kern="100" dirty="0">
                <a:latin typeface="Times New Roman"/>
                <a:ea typeface="微软雅黑"/>
                <a:cs typeface="Courier New"/>
              </a:rPr>
              <a:t>a</a:t>
            </a:r>
            <a:r>
              <a:rPr lang="zh-CN" altLang="zh-CN" sz="2600" kern="100" baseline="-25000" dirty="0">
                <a:latin typeface="Times New Roman"/>
                <a:ea typeface="微软雅黑"/>
                <a:cs typeface="Times New Roman"/>
              </a:rPr>
              <a:t>分</a:t>
            </a:r>
            <a:r>
              <a:rPr lang="zh-CN" altLang="zh-CN" sz="2600" kern="100" dirty="0">
                <a:latin typeface="Times New Roman"/>
                <a:ea typeface="微软雅黑"/>
                <a:cs typeface="Times New Roman"/>
              </a:rPr>
              <a:t>的矢量和</a:t>
            </a:r>
            <a:r>
              <a:rPr lang="en-US" altLang="zh-CN" sz="2600" kern="100" dirty="0">
                <a:latin typeface="Times New Roman"/>
                <a:ea typeface="微软雅黑"/>
                <a:cs typeface="Courier New"/>
              </a:rPr>
              <a:t>.</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Times New Roman"/>
                <a:ea typeface="微软雅黑"/>
                <a:cs typeface="Courier New"/>
              </a:rPr>
              <a:t>3.</a:t>
            </a:r>
            <a:r>
              <a:rPr lang="zh-CN" altLang="zh-CN" sz="2600" kern="100" dirty="0">
                <a:latin typeface="Times New Roman"/>
                <a:ea typeface="微软雅黑"/>
                <a:cs typeface="Times New Roman"/>
              </a:rPr>
              <a:t>运动的合成与分解应</a:t>
            </a:r>
            <a:r>
              <a:rPr lang="zh-CN" altLang="zh-CN" sz="2600" kern="100" dirty="0" smtClean="0">
                <a:latin typeface="Times New Roman"/>
                <a:ea typeface="微软雅黑"/>
                <a:cs typeface="Times New Roman"/>
              </a:rPr>
              <a:t>遵循</a:t>
            </a:r>
            <a:r>
              <a:rPr lang="en-US" altLang="zh-CN" sz="2600" u="sng" kern="100" dirty="0" smtClean="0">
                <a:latin typeface="Times New Roman"/>
                <a:ea typeface="微软雅黑"/>
                <a:cs typeface="Times New Roman"/>
              </a:rPr>
              <a:t>                               </a:t>
            </a:r>
            <a:r>
              <a:rPr lang="en-US" altLang="zh-CN" sz="2600" kern="100" dirty="0" smtClean="0">
                <a:latin typeface="Times New Roman"/>
                <a:ea typeface="微软雅黑"/>
                <a:cs typeface="Courier New"/>
              </a:rPr>
              <a:t>.</a:t>
            </a:r>
            <a:endParaRPr lang="zh-CN" altLang="zh-CN" sz="2600" kern="100" dirty="0">
              <a:effectLst/>
              <a:latin typeface="宋体"/>
              <a:cs typeface="Courier New"/>
            </a:endParaRPr>
          </a:p>
        </p:txBody>
      </p:sp>
      <p:sp>
        <p:nvSpPr>
          <p:cNvPr id="2" name="矩形 1"/>
          <p:cNvSpPr/>
          <p:nvPr/>
        </p:nvSpPr>
        <p:spPr>
          <a:xfrm>
            <a:off x="4096519" y="4318992"/>
            <a:ext cx="2608237" cy="492443"/>
          </a:xfrm>
          <a:prstGeom prst="rect">
            <a:avLst/>
          </a:prstGeom>
        </p:spPr>
        <p:txBody>
          <a:bodyPr wrap="square">
            <a:spAutoFit/>
          </a:bodyPr>
          <a:lstStyle/>
          <a:p>
            <a:pPr lvl="0"/>
            <a:r>
              <a:rPr lang="zh-CN" altLang="zh-CN" sz="2600" kern="100" dirty="0" smtClean="0">
                <a:solidFill>
                  <a:srgbClr val="0070C0"/>
                </a:solidFill>
                <a:latin typeface="Times New Roman"/>
                <a:ea typeface="微软雅黑"/>
                <a:cs typeface="Times New Roman"/>
              </a:rPr>
              <a:t>平行四边形定则</a:t>
            </a:r>
            <a:endParaRPr lang="zh-CN" altLang="en-US" dirty="0">
              <a:solidFill>
                <a:srgbClr val="0070C0"/>
              </a:solidFill>
            </a:endParaRPr>
          </a:p>
        </p:txBody>
      </p:sp>
      <p:sp>
        <p:nvSpPr>
          <p:cNvPr id="4" name="矩形 3"/>
          <p:cNvSpPr/>
          <p:nvPr/>
        </p:nvSpPr>
        <p:spPr>
          <a:xfrm>
            <a:off x="6616799" y="756692"/>
            <a:ext cx="851515" cy="492443"/>
          </a:xfrm>
          <a:prstGeom prst="rect">
            <a:avLst/>
          </a:prstGeom>
        </p:spPr>
        <p:txBody>
          <a:bodyPr wrap="none">
            <a:spAutoFit/>
          </a:bodyPr>
          <a:lstStyle/>
          <a:p>
            <a:pPr lvl="0"/>
            <a:r>
              <a:rPr lang="zh-CN" altLang="zh-CN" sz="2600" kern="100">
                <a:solidFill>
                  <a:srgbClr val="0070C0"/>
                </a:solidFill>
                <a:latin typeface="Times New Roman"/>
                <a:ea typeface="微软雅黑"/>
                <a:cs typeface="Times New Roman"/>
              </a:rPr>
              <a:t>相等</a:t>
            </a:r>
            <a:endParaRPr lang="zh-CN" altLang="zh-CN" sz="2600" kern="100" dirty="0">
              <a:solidFill>
                <a:srgbClr val="0070C0"/>
              </a:solidFill>
              <a:latin typeface="Times New Roman"/>
              <a:ea typeface="微软雅黑"/>
              <a:cs typeface="Times New Roman"/>
            </a:endParaRPr>
          </a:p>
        </p:txBody>
      </p:sp>
      <p:sp>
        <p:nvSpPr>
          <p:cNvPr id="5" name="矩形 4"/>
          <p:cNvSpPr/>
          <p:nvPr/>
        </p:nvSpPr>
        <p:spPr>
          <a:xfrm>
            <a:off x="3601988" y="1948825"/>
            <a:ext cx="851515" cy="492443"/>
          </a:xfrm>
          <a:prstGeom prst="rect">
            <a:avLst/>
          </a:prstGeom>
        </p:spPr>
        <p:txBody>
          <a:bodyPr wrap="none">
            <a:spAutoFit/>
          </a:bodyPr>
          <a:lstStyle/>
          <a:p>
            <a:pPr lvl="0"/>
            <a:r>
              <a:rPr lang="zh-CN" altLang="zh-CN" sz="2600" kern="100">
                <a:solidFill>
                  <a:srgbClr val="0070C0"/>
                </a:solidFill>
                <a:latin typeface="Times New Roman"/>
                <a:ea typeface="微软雅黑"/>
                <a:cs typeface="Times New Roman"/>
              </a:rPr>
              <a:t>独立</a:t>
            </a:r>
            <a:endParaRPr lang="zh-CN" altLang="zh-CN" sz="2600" kern="100" dirty="0">
              <a:solidFill>
                <a:srgbClr val="0070C0"/>
              </a:solidFill>
              <a:latin typeface="Times New Roman"/>
              <a:ea typeface="微软雅黑"/>
              <a:cs typeface="Times New Roman"/>
            </a:endParaRPr>
          </a:p>
        </p:txBody>
      </p:sp>
      <p:sp>
        <p:nvSpPr>
          <p:cNvPr id="6" name="矩形 5"/>
          <p:cNvSpPr/>
          <p:nvPr/>
        </p:nvSpPr>
        <p:spPr>
          <a:xfrm>
            <a:off x="5455146" y="1944816"/>
            <a:ext cx="851515" cy="492443"/>
          </a:xfrm>
          <a:prstGeom prst="rect">
            <a:avLst/>
          </a:prstGeom>
        </p:spPr>
        <p:txBody>
          <a:bodyPr wrap="none">
            <a:spAutoFit/>
          </a:bodyPr>
          <a:lstStyle/>
          <a:p>
            <a:pPr lvl="0"/>
            <a:r>
              <a:rPr lang="zh-CN" altLang="zh-CN" sz="2600" kern="100">
                <a:solidFill>
                  <a:srgbClr val="0070C0"/>
                </a:solidFill>
                <a:latin typeface="Times New Roman"/>
                <a:ea typeface="微软雅黑"/>
                <a:cs typeface="Times New Roman"/>
              </a:rPr>
              <a:t>互不</a:t>
            </a:r>
            <a:endParaRPr lang="zh-CN" altLang="zh-CN" sz="2600" kern="100" dirty="0">
              <a:solidFill>
                <a:srgbClr val="0070C0"/>
              </a:solidFill>
              <a:latin typeface="Times New Roman"/>
              <a:ea typeface="微软雅黑"/>
              <a:cs typeface="Times New Roman"/>
            </a:endParaRPr>
          </a:p>
        </p:txBody>
      </p:sp>
      <p:sp>
        <p:nvSpPr>
          <p:cNvPr id="7" name="矩形 6"/>
          <p:cNvSpPr/>
          <p:nvPr/>
        </p:nvSpPr>
        <p:spPr>
          <a:xfrm>
            <a:off x="7896949" y="2528744"/>
            <a:ext cx="851515" cy="492443"/>
          </a:xfrm>
          <a:prstGeom prst="rect">
            <a:avLst/>
          </a:prstGeom>
        </p:spPr>
        <p:txBody>
          <a:bodyPr wrap="none">
            <a:spAutoFit/>
          </a:bodyPr>
          <a:lstStyle/>
          <a:p>
            <a:pPr lvl="0"/>
            <a:r>
              <a:rPr lang="zh-CN" altLang="zh-CN" sz="2600" kern="100">
                <a:solidFill>
                  <a:srgbClr val="0070C0"/>
                </a:solidFill>
                <a:latin typeface="Times New Roman"/>
                <a:ea typeface="微软雅黑"/>
                <a:cs typeface="Times New Roman"/>
              </a:rPr>
              <a:t>替代</a:t>
            </a:r>
            <a:endParaRPr lang="zh-CN" altLang="zh-CN" sz="2600" kern="100" dirty="0">
              <a:solidFill>
                <a:srgbClr val="0070C0"/>
              </a:solidFill>
              <a:latin typeface="Times New Roman"/>
              <a:ea typeface="微软雅黑"/>
              <a:cs typeface="Times New Roman"/>
            </a:endParaRPr>
          </a:p>
        </p:txBody>
      </p:sp>
    </p:spTree>
    <p:extLst>
      <p:ext uri="{BB962C8B-B14F-4D97-AF65-F5344CB8AC3E}">
        <p14:creationId xmlns:p14="http://schemas.microsoft.com/office/powerpoint/2010/main" val="3258027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4"/>
          <p:cNvSpPr txBox="1">
            <a:spLocks noChangeArrowheads="1"/>
          </p:cNvSpPr>
          <p:nvPr/>
        </p:nvSpPr>
        <p:spPr bwMode="auto">
          <a:xfrm>
            <a:off x="122362" y="-20538"/>
            <a:ext cx="6681885" cy="73866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gn="just">
              <a:lnSpc>
                <a:spcPct val="150000"/>
              </a:lnSpc>
              <a:spcAft>
                <a:spcPts val="0"/>
              </a:spcAft>
            </a:pPr>
            <a:r>
              <a:rPr lang="zh-CN" altLang="en-US" sz="2800" b="1" kern="100" dirty="0">
                <a:solidFill>
                  <a:schemeClr val="tx1"/>
                </a:solidFill>
                <a:cs typeface="Times New Roman"/>
              </a:rPr>
              <a:t>三、物体做曲线运动的条件</a:t>
            </a:r>
            <a:endParaRPr lang="zh-CN" altLang="zh-CN" sz="2800" b="1" kern="100" dirty="0">
              <a:solidFill>
                <a:schemeClr val="tx1"/>
              </a:solidFill>
              <a:effectLst/>
              <a:cs typeface="Courier New"/>
            </a:endParaRPr>
          </a:p>
        </p:txBody>
      </p:sp>
      <p:sp>
        <p:nvSpPr>
          <p:cNvPr id="13" name="圆角矩形 12"/>
          <p:cNvSpPr/>
          <p:nvPr/>
        </p:nvSpPr>
        <p:spPr>
          <a:xfrm>
            <a:off x="194371" y="771550"/>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130000"/>
              </a:lnSpc>
            </a:pPr>
            <a:r>
              <a:rPr lang="en-US"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 </a:t>
            </a:r>
            <a:r>
              <a:rPr lang="zh-CN"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问题设计</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4" name="矩形 13"/>
          <p:cNvSpPr/>
          <p:nvPr/>
        </p:nvSpPr>
        <p:spPr>
          <a:xfrm>
            <a:off x="122362" y="1295971"/>
            <a:ext cx="5241726" cy="2308324"/>
          </a:xfrm>
          <a:prstGeom prst="rect">
            <a:avLst/>
          </a:prstGeom>
        </p:spPr>
        <p:txBody>
          <a:bodyPr wrap="square">
            <a:spAutoFit/>
          </a:bodyPr>
          <a:lstStyle/>
          <a:p>
            <a:pPr algn="just">
              <a:lnSpc>
                <a:spcPct val="150000"/>
              </a:lnSpc>
              <a:spcAft>
                <a:spcPts val="0"/>
              </a:spcAft>
              <a:tabLst>
                <a:tab pos="2070735" algn="l"/>
              </a:tabLst>
            </a:pP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图</a:t>
            </a:r>
            <a:r>
              <a:rPr lang="en-US" altLang="zh-CN" sz="2400" kern="100" dirty="0">
                <a:latin typeface="Times New Roman"/>
                <a:ea typeface="微软雅黑"/>
                <a:cs typeface="Courier New"/>
              </a:rPr>
              <a:t>3</a:t>
            </a:r>
            <a:r>
              <a:rPr lang="zh-CN" altLang="zh-CN" sz="2400" kern="100" spc="-70" dirty="0">
                <a:latin typeface="Times New Roman"/>
                <a:ea typeface="微软雅黑"/>
                <a:cs typeface="Times New Roman"/>
              </a:rPr>
              <a:t>甲是抛出的石子在空中划出的弧线，</a:t>
            </a:r>
            <a:r>
              <a:rPr lang="zh-CN" altLang="zh-CN" sz="2400" kern="100" dirty="0">
                <a:latin typeface="Times New Roman"/>
                <a:ea typeface="微软雅黑"/>
                <a:cs typeface="Times New Roman"/>
              </a:rPr>
              <a:t>图乙是某卫星绕地球运行的部分轨迹</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请画出物体在</a:t>
            </a:r>
            <a:r>
              <a:rPr lang="en-US" altLang="zh-CN" sz="2400" i="1" kern="100" dirty="0">
                <a:latin typeface="Times New Roman"/>
                <a:ea typeface="微软雅黑"/>
                <a:cs typeface="Courier New"/>
              </a:rPr>
              <a:t>A</a:t>
            </a:r>
            <a:r>
              <a:rPr lang="zh-CN" altLang="zh-CN" sz="2400" kern="100" dirty="0">
                <a:latin typeface="Times New Roman"/>
                <a:ea typeface="微软雅黑"/>
                <a:cs typeface="Times New Roman"/>
              </a:rPr>
              <a:t>、</a:t>
            </a:r>
            <a:r>
              <a:rPr lang="en-US" altLang="zh-CN" sz="2400" i="1" kern="100" dirty="0">
                <a:latin typeface="Times New Roman"/>
                <a:ea typeface="微软雅黑"/>
                <a:cs typeface="Courier New"/>
              </a:rPr>
              <a:t>B</a:t>
            </a:r>
            <a:r>
              <a:rPr lang="zh-CN" altLang="zh-CN" sz="2400" kern="100" dirty="0">
                <a:latin typeface="Times New Roman"/>
                <a:ea typeface="微软雅黑"/>
                <a:cs typeface="Times New Roman"/>
              </a:rPr>
              <a:t>、</a:t>
            </a:r>
            <a:r>
              <a:rPr lang="en-US" altLang="zh-CN" sz="2400" i="1" kern="100" dirty="0">
                <a:latin typeface="Times New Roman"/>
                <a:ea typeface="微软雅黑"/>
                <a:cs typeface="Courier New"/>
              </a:rPr>
              <a:t>C</a:t>
            </a:r>
            <a:r>
              <a:rPr lang="zh-CN" altLang="zh-CN" sz="2400" kern="100" dirty="0">
                <a:latin typeface="Times New Roman"/>
                <a:ea typeface="微软雅黑"/>
                <a:cs typeface="Times New Roman"/>
              </a:rPr>
              <a:t>、</a:t>
            </a:r>
            <a:r>
              <a:rPr lang="en-US" altLang="zh-CN" sz="2400" i="1" kern="100" dirty="0">
                <a:latin typeface="Times New Roman"/>
                <a:ea typeface="微软雅黑"/>
                <a:cs typeface="Courier New"/>
              </a:rPr>
              <a:t>D</a:t>
            </a:r>
            <a:r>
              <a:rPr lang="zh-CN" altLang="zh-CN" sz="2400" kern="100" dirty="0">
                <a:latin typeface="Times New Roman"/>
                <a:ea typeface="微软雅黑"/>
                <a:cs typeface="Times New Roman"/>
              </a:rPr>
              <a:t>点的受力方向和速度方向</a:t>
            </a:r>
            <a:r>
              <a:rPr lang="en-US" altLang="zh-CN" sz="2400" kern="100" dirty="0" smtClean="0">
                <a:latin typeface="Times New Roman"/>
                <a:ea typeface="微软雅黑"/>
                <a:cs typeface="Courier New"/>
              </a:rPr>
              <a:t>.</a:t>
            </a:r>
            <a:endParaRPr lang="zh-CN" altLang="zh-CN" sz="2400" kern="100" dirty="0">
              <a:latin typeface="宋体"/>
              <a:cs typeface="Courier New"/>
            </a:endParaRPr>
          </a:p>
        </p:txBody>
      </p:sp>
      <p:pic>
        <p:nvPicPr>
          <p:cNvPr id="16" name="图片 15" descr="F:\2015赵瑊\同步\物理\人教必修2\word\A5.TIF"/>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96136" y="567515"/>
            <a:ext cx="1463972" cy="1719057"/>
          </a:xfrm>
          <a:prstGeom prst="rect">
            <a:avLst/>
          </a:prstGeom>
          <a:noFill/>
          <a:ln>
            <a:noFill/>
          </a:ln>
        </p:spPr>
      </p:pic>
      <p:pic>
        <p:nvPicPr>
          <p:cNvPr id="17" name="图片 16" descr="F:\2015赵瑊\同步\物理\人教必修2\word\A6.TIF"/>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32116" y="94903"/>
            <a:ext cx="1446543" cy="2094557"/>
          </a:xfrm>
          <a:prstGeom prst="rect">
            <a:avLst/>
          </a:prstGeom>
          <a:noFill/>
          <a:ln>
            <a:noFill/>
          </a:ln>
        </p:spPr>
      </p:pic>
      <p:sp>
        <p:nvSpPr>
          <p:cNvPr id="3" name="矩形 2"/>
          <p:cNvSpPr/>
          <p:nvPr/>
        </p:nvSpPr>
        <p:spPr>
          <a:xfrm>
            <a:off x="6911334" y="2255143"/>
            <a:ext cx="646331" cy="461665"/>
          </a:xfrm>
          <a:prstGeom prst="rect">
            <a:avLst/>
          </a:prstGeom>
        </p:spPr>
        <p:txBody>
          <a:bodyPr wrap="none">
            <a:spAutoFit/>
          </a:bodyPr>
          <a:lstStyle/>
          <a:p>
            <a:r>
              <a:rPr lang="zh-CN" altLang="zh-CN" sz="2400" kern="100" dirty="0">
                <a:solidFill>
                  <a:prstClr val="black"/>
                </a:solidFill>
                <a:latin typeface="Times New Roman"/>
                <a:ea typeface="微软雅黑"/>
                <a:cs typeface="Times New Roman"/>
              </a:rPr>
              <a:t>图</a:t>
            </a:r>
            <a:r>
              <a:rPr lang="en-US" altLang="zh-CN" sz="2400" kern="100" dirty="0">
                <a:solidFill>
                  <a:prstClr val="black"/>
                </a:solidFill>
                <a:latin typeface="Times New Roman"/>
                <a:ea typeface="微软雅黑"/>
                <a:cs typeface="Courier New"/>
              </a:rPr>
              <a:t>3</a:t>
            </a:r>
            <a:endParaRPr lang="zh-CN" altLang="en-US" sz="2400" dirty="0"/>
          </a:p>
        </p:txBody>
      </p:sp>
      <p:sp>
        <p:nvSpPr>
          <p:cNvPr id="18" name="矩形 17"/>
          <p:cNvSpPr/>
          <p:nvPr/>
        </p:nvSpPr>
        <p:spPr>
          <a:xfrm>
            <a:off x="122362" y="3526904"/>
            <a:ext cx="6916960" cy="577081"/>
          </a:xfrm>
          <a:prstGeom prst="rect">
            <a:avLst/>
          </a:prstGeom>
        </p:spPr>
        <p:txBody>
          <a:bodyPr wrap="square">
            <a:spAutoFit/>
          </a:bodyPr>
          <a:lstStyle/>
          <a:p>
            <a:pPr algn="just">
              <a:lnSpc>
                <a:spcPct val="150000"/>
              </a:lnSpc>
              <a:spcAft>
                <a:spcPts val="0"/>
              </a:spcAft>
              <a:tabLst>
                <a:tab pos="2070735" algn="l"/>
              </a:tabLst>
            </a:pPr>
            <a:r>
              <a:rPr lang="zh-CN" altLang="zh-CN" sz="2400" b="1" kern="100" dirty="0" smtClean="0">
                <a:solidFill>
                  <a:srgbClr val="00B0F0"/>
                </a:solidFill>
                <a:latin typeface="Times New Roman"/>
                <a:ea typeface="微软雅黑"/>
                <a:cs typeface="Times New Roman"/>
              </a:rPr>
              <a:t>答案</a:t>
            </a:r>
            <a:r>
              <a:rPr lang="zh-CN" altLang="zh-CN" sz="2400" kern="100" dirty="0">
                <a:latin typeface="Times New Roman"/>
                <a:ea typeface="微软雅黑"/>
                <a:cs typeface="Times New Roman"/>
              </a:rPr>
              <a:t>　</a:t>
            </a:r>
            <a:r>
              <a:rPr lang="zh-CN" altLang="zh-CN" sz="2400" kern="100" spc="-70" dirty="0">
                <a:solidFill>
                  <a:srgbClr val="E46C0A"/>
                </a:solidFill>
                <a:latin typeface="Times New Roman"/>
                <a:ea typeface="微软雅黑"/>
                <a:cs typeface="Times New Roman"/>
              </a:rPr>
              <a:t>各点受力方向和速度方向如图所示</a:t>
            </a:r>
            <a:r>
              <a:rPr lang="en-US" altLang="zh-CN" sz="2400" kern="100" dirty="0">
                <a:solidFill>
                  <a:srgbClr val="E46C0A"/>
                </a:solidFill>
                <a:latin typeface="Times New Roman"/>
                <a:ea typeface="微软雅黑"/>
                <a:cs typeface="Courier New"/>
              </a:rPr>
              <a:t>.</a:t>
            </a:r>
            <a:endParaRPr lang="zh-CN" altLang="zh-CN" sz="2400" kern="100" dirty="0">
              <a:effectLst/>
              <a:latin typeface="宋体"/>
              <a:cs typeface="Courier New"/>
            </a:endParaRPr>
          </a:p>
        </p:txBody>
      </p:sp>
      <p:pic>
        <p:nvPicPr>
          <p:cNvPr id="19" name="图片 18" descr="F:\2015赵瑊\同步\物理\人教必修2\word\A7.TIF"/>
          <p:cNvPicPr/>
          <p:nvPr/>
        </p:nvPicPr>
        <p:blipFill>
          <a:blip r:embed="rId4" cstate="print">
            <a:clrChange>
              <a:clrFrom>
                <a:srgbClr val="FFFFFF"/>
              </a:clrFrom>
              <a:clrTo>
                <a:srgbClr val="FFFFFF">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31424" y="2834297"/>
            <a:ext cx="1890614" cy="2152168"/>
          </a:xfrm>
          <a:prstGeom prst="rect">
            <a:avLst/>
          </a:prstGeom>
          <a:noFill/>
          <a:ln>
            <a:noFill/>
          </a:ln>
        </p:spPr>
      </p:pic>
      <p:pic>
        <p:nvPicPr>
          <p:cNvPr id="20" name="图片 19" descr="F:\2015赵瑊\同步\物理\人教必修2\word\A8.TIF"/>
          <p:cNvPicPr/>
          <p:nvPr/>
        </p:nvPicPr>
        <p:blipFill>
          <a:blip r:embed="rId5" cstate="print">
            <a:clrChange>
              <a:clrFrom>
                <a:srgbClr val="FFFFFF"/>
              </a:clrFrom>
              <a:clrTo>
                <a:srgbClr val="FFFFFF">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15386" y="2738533"/>
            <a:ext cx="1440160" cy="2324922"/>
          </a:xfrm>
          <a:prstGeom prst="rect">
            <a:avLst/>
          </a:prstGeom>
          <a:noFill/>
          <a:ln>
            <a:noFill/>
          </a:ln>
        </p:spPr>
      </p:pic>
    </p:spTree>
    <p:extLst>
      <p:ext uri="{BB962C8B-B14F-4D97-AF65-F5344CB8AC3E}">
        <p14:creationId xmlns:p14="http://schemas.microsoft.com/office/powerpoint/2010/main" val="1467571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blinds(horizontal)">
                                      <p:cBhvr>
                                        <p:cTn id="7" dur="500"/>
                                        <p:tgtEl>
                                          <p:spTgt spid="1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linds(horizontal)">
                                      <p:cBhvr>
                                        <p:cTn id="10" dur="500"/>
                                        <p:tgtEl>
                                          <p:spTgt spid="19"/>
                                        </p:tgtEl>
                                      </p:cBhvr>
                                    </p:animEffect>
                                  </p:childTnLst>
                                </p:cTn>
                              </p:par>
                              <p:par>
                                <p:cTn id="11" presetID="3" presetClass="entr" presetSubtype="1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linds(horizontal)">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41412" y="219869"/>
            <a:ext cx="8842126" cy="4535857"/>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(2)</a:t>
            </a:r>
            <a:r>
              <a:rPr lang="zh-CN" altLang="zh-CN" sz="2800" kern="100" dirty="0">
                <a:latin typeface="Times New Roman"/>
                <a:ea typeface="微软雅黑"/>
                <a:cs typeface="Times New Roman"/>
              </a:rPr>
              <a:t>用一块磁铁，如何使小钢球做以下运动：</a:t>
            </a:r>
            <a:r>
              <a:rPr lang="en-US" altLang="zh-CN" sz="2800" kern="100" dirty="0">
                <a:latin typeface="宋体"/>
                <a:ea typeface="微软雅黑"/>
                <a:cs typeface="Times New Roman"/>
              </a:rPr>
              <a:t>①</a:t>
            </a:r>
            <a:r>
              <a:rPr lang="zh-CN" altLang="zh-CN" sz="2800" kern="100" dirty="0">
                <a:latin typeface="Times New Roman"/>
                <a:ea typeface="微软雅黑"/>
                <a:cs typeface="Times New Roman"/>
              </a:rPr>
              <a:t>加速直线运动；</a:t>
            </a:r>
            <a:r>
              <a:rPr lang="en-US" altLang="zh-CN" sz="2800" kern="100" dirty="0">
                <a:latin typeface="宋体"/>
                <a:ea typeface="微软雅黑"/>
                <a:cs typeface="Times New Roman"/>
              </a:rPr>
              <a:t>②</a:t>
            </a:r>
            <a:r>
              <a:rPr lang="zh-CN" altLang="zh-CN" sz="2800" kern="100" dirty="0">
                <a:latin typeface="Times New Roman"/>
                <a:ea typeface="微软雅黑"/>
                <a:cs typeface="Times New Roman"/>
              </a:rPr>
              <a:t>减速直线运动；</a:t>
            </a:r>
            <a:r>
              <a:rPr lang="en-US" altLang="zh-CN" sz="2800" kern="100" dirty="0">
                <a:latin typeface="宋体"/>
                <a:ea typeface="微软雅黑"/>
                <a:cs typeface="Times New Roman"/>
              </a:rPr>
              <a:t>③</a:t>
            </a:r>
            <a:r>
              <a:rPr lang="zh-CN" altLang="zh-CN" sz="2800" kern="100" dirty="0">
                <a:latin typeface="Times New Roman"/>
                <a:ea typeface="微软雅黑"/>
                <a:cs typeface="Times New Roman"/>
              </a:rPr>
              <a:t>曲线运动</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答案</a:t>
            </a:r>
            <a:r>
              <a:rPr lang="zh-CN" altLang="zh-CN" sz="2800" kern="100" dirty="0">
                <a:latin typeface="Times New Roman"/>
                <a:ea typeface="微软雅黑"/>
                <a:cs typeface="Times New Roman"/>
              </a:rPr>
              <a:t>　</a:t>
            </a:r>
            <a:r>
              <a:rPr lang="en-US" altLang="zh-CN" sz="2800" kern="100" dirty="0">
                <a:solidFill>
                  <a:srgbClr val="E46C0A"/>
                </a:solidFill>
                <a:latin typeface="宋体"/>
                <a:ea typeface="微软雅黑"/>
                <a:cs typeface="Times New Roman"/>
              </a:rPr>
              <a:t>①</a:t>
            </a:r>
            <a:r>
              <a:rPr lang="zh-CN" altLang="zh-CN" sz="2800" kern="100" dirty="0">
                <a:solidFill>
                  <a:srgbClr val="E46C0A"/>
                </a:solidFill>
                <a:latin typeface="Times New Roman"/>
                <a:ea typeface="微软雅黑"/>
                <a:cs typeface="Times New Roman"/>
              </a:rPr>
              <a:t>把磁铁放置在小钢球运动方向的正前方；</a:t>
            </a:r>
            <a:r>
              <a:rPr lang="en-US" altLang="zh-CN" sz="2800" kern="100" dirty="0">
                <a:solidFill>
                  <a:srgbClr val="E46C0A"/>
                </a:solidFill>
                <a:latin typeface="宋体"/>
                <a:ea typeface="微软雅黑"/>
                <a:cs typeface="Times New Roman"/>
              </a:rPr>
              <a:t>②</a:t>
            </a:r>
            <a:r>
              <a:rPr lang="zh-CN" altLang="zh-CN" sz="2800" kern="100" dirty="0">
                <a:solidFill>
                  <a:srgbClr val="E46C0A"/>
                </a:solidFill>
                <a:latin typeface="Times New Roman"/>
                <a:ea typeface="微软雅黑"/>
                <a:cs typeface="Times New Roman"/>
              </a:rPr>
              <a:t>把磁铁放置在小钢球运动方向的正后方；</a:t>
            </a:r>
            <a:r>
              <a:rPr lang="en-US" altLang="zh-CN" sz="2800" kern="100" dirty="0">
                <a:solidFill>
                  <a:srgbClr val="E46C0A"/>
                </a:solidFill>
                <a:latin typeface="宋体"/>
                <a:ea typeface="微软雅黑"/>
                <a:cs typeface="Times New Roman"/>
              </a:rPr>
              <a:t>③</a:t>
            </a:r>
            <a:r>
              <a:rPr lang="zh-CN" altLang="zh-CN" sz="2800" kern="100" dirty="0">
                <a:solidFill>
                  <a:srgbClr val="E46C0A"/>
                </a:solidFill>
                <a:latin typeface="Times New Roman"/>
                <a:ea typeface="微软雅黑"/>
                <a:cs typeface="Times New Roman"/>
              </a:rPr>
              <a:t>把磁铁放置在小钢球运动方向的某一侧</a:t>
            </a:r>
            <a:r>
              <a:rPr lang="en-US" altLang="zh-CN" sz="2800" kern="100" dirty="0">
                <a:solidFill>
                  <a:srgbClr val="E46C0A"/>
                </a:solidFill>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(3)</a:t>
            </a:r>
            <a:r>
              <a:rPr lang="zh-CN" altLang="zh-CN" sz="2800" kern="100" dirty="0">
                <a:latin typeface="Times New Roman"/>
                <a:ea typeface="微软雅黑"/>
                <a:cs typeface="Times New Roman"/>
              </a:rPr>
              <a:t>物体做曲线运动的条件是什么？</a:t>
            </a:r>
            <a:endParaRPr lang="zh-CN" altLang="zh-CN" sz="2800" kern="100" dirty="0">
              <a:latin typeface="宋体"/>
              <a:cs typeface="Courier New"/>
            </a:endParaRPr>
          </a:p>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答案</a:t>
            </a:r>
            <a:r>
              <a:rPr lang="zh-CN" altLang="zh-CN" sz="2800" kern="100" dirty="0">
                <a:latin typeface="Times New Roman"/>
                <a:ea typeface="微软雅黑"/>
                <a:cs typeface="Times New Roman"/>
              </a:rPr>
              <a:t>　</a:t>
            </a:r>
            <a:r>
              <a:rPr lang="zh-CN" altLang="zh-CN" sz="2800" kern="100" dirty="0">
                <a:solidFill>
                  <a:srgbClr val="E46C0A"/>
                </a:solidFill>
                <a:latin typeface="Times New Roman"/>
                <a:ea typeface="微软雅黑"/>
                <a:cs typeface="Times New Roman"/>
              </a:rPr>
              <a:t>合力方向与速度方向不共线</a:t>
            </a:r>
            <a:r>
              <a:rPr lang="en-US" altLang="zh-CN" sz="2800" kern="100" dirty="0">
                <a:solidFill>
                  <a:srgbClr val="E46C0A"/>
                </a:solidFill>
                <a:latin typeface="Times New Roman"/>
                <a:ea typeface="微软雅黑"/>
                <a:cs typeface="Courier New"/>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3563120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animEffect transition="in" filter="blinds(horizontal)">
                                      <p:cBhvr>
                                        <p:cTn id="7" dur="500"/>
                                        <p:tgtEl>
                                          <p:spTgt spid="1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xEl>
                                              <p:pRg st="2" end="2"/>
                                            </p:txEl>
                                          </p:spTgt>
                                        </p:tgtEl>
                                        <p:attrNameLst>
                                          <p:attrName>style.visibility</p:attrName>
                                        </p:attrNameLst>
                                      </p:cBhvr>
                                      <p:to>
                                        <p:strVal val="visible"/>
                                      </p:to>
                                    </p:set>
                                    <p:animEffect transition="in" filter="blinds(horizontal)">
                                      <p:cBhvr>
                                        <p:cTn id="12" dur="500"/>
                                        <p:tgtEl>
                                          <p:spTgt spid="1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
                                            <p:txEl>
                                              <p:pRg st="3" end="3"/>
                                            </p:txEl>
                                          </p:spTgt>
                                        </p:tgtEl>
                                        <p:attrNameLst>
                                          <p:attrName>style.visibility</p:attrName>
                                        </p:attrNameLst>
                                      </p:cBhvr>
                                      <p:to>
                                        <p:strVal val="visible"/>
                                      </p:to>
                                    </p:set>
                                    <p:animEffect transition="in" filter="blinds(horizontal)">
                                      <p:cBhvr>
                                        <p:cTn id="17" dur="500"/>
                                        <p:tgtEl>
                                          <p:spTgt spid="1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284287" y="238343"/>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要点提炼</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 name="矩形 5"/>
          <p:cNvSpPr/>
          <p:nvPr/>
        </p:nvSpPr>
        <p:spPr>
          <a:xfrm>
            <a:off x="179512" y="760447"/>
            <a:ext cx="8765926" cy="4293483"/>
          </a:xfrm>
          <a:prstGeom prst="rect">
            <a:avLst/>
          </a:prstGeom>
        </p:spPr>
        <p:txBody>
          <a:bodyPr wrap="square">
            <a:spAutoFit/>
          </a:bodyPr>
          <a:lstStyle/>
          <a:p>
            <a:pPr algn="just">
              <a:lnSpc>
                <a:spcPct val="150000"/>
              </a:lnSpc>
              <a:spcAft>
                <a:spcPts val="0"/>
              </a:spcAft>
              <a:tabLst>
                <a:tab pos="2070735" algn="l"/>
              </a:tabLst>
            </a:pPr>
            <a:r>
              <a:rPr lang="en-US" altLang="zh-CN" sz="2600" kern="100" dirty="0">
                <a:latin typeface="Times New Roman"/>
                <a:ea typeface="微软雅黑"/>
                <a:cs typeface="Courier New"/>
              </a:rPr>
              <a:t>1.</a:t>
            </a:r>
            <a:r>
              <a:rPr lang="zh-CN" altLang="zh-CN" sz="2600" kern="100" dirty="0">
                <a:latin typeface="Times New Roman"/>
                <a:ea typeface="微软雅黑"/>
                <a:cs typeface="Times New Roman"/>
              </a:rPr>
              <a:t>物体做曲线运动的条件</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Times New Roman"/>
                <a:ea typeface="微软雅黑"/>
                <a:cs typeface="Courier New"/>
              </a:rPr>
              <a:t>(1)</a:t>
            </a:r>
            <a:r>
              <a:rPr lang="zh-CN" altLang="zh-CN" sz="2600" kern="100" dirty="0">
                <a:latin typeface="Times New Roman"/>
                <a:ea typeface="微软雅黑"/>
                <a:cs typeface="Times New Roman"/>
              </a:rPr>
              <a:t>动力学条件：合力方向与速度</a:t>
            </a:r>
            <a:r>
              <a:rPr lang="zh-CN" altLang="zh-CN" sz="2600" kern="100" dirty="0" smtClean="0">
                <a:latin typeface="Times New Roman"/>
                <a:ea typeface="微软雅黑"/>
                <a:cs typeface="Times New Roman"/>
              </a:rPr>
              <a:t>方向</a:t>
            </a:r>
            <a:r>
              <a:rPr lang="en-US" altLang="zh-CN" sz="2600" u="sng" kern="100" dirty="0" smtClean="0">
                <a:latin typeface="Times New Roman"/>
                <a:ea typeface="微软雅黑"/>
                <a:cs typeface="Times New Roman"/>
              </a:rPr>
              <a:t>              </a:t>
            </a:r>
            <a:r>
              <a:rPr lang="zh-CN" altLang="zh-CN" sz="2600" kern="100" dirty="0" smtClean="0">
                <a:latin typeface="Times New Roman"/>
                <a:ea typeface="微软雅黑"/>
                <a:cs typeface="Times New Roman"/>
              </a:rPr>
              <a:t>是</a:t>
            </a:r>
            <a:r>
              <a:rPr lang="zh-CN" altLang="zh-CN" sz="2600" kern="100" dirty="0">
                <a:latin typeface="Times New Roman"/>
                <a:ea typeface="微软雅黑"/>
                <a:cs typeface="Times New Roman"/>
              </a:rPr>
              <a:t>物体做曲线运动的重要条件，这包含三个层次的内容：</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宋体"/>
                <a:ea typeface="微软雅黑"/>
                <a:cs typeface="Times New Roman"/>
              </a:rPr>
              <a:t>①</a:t>
            </a:r>
            <a:r>
              <a:rPr lang="zh-CN" altLang="zh-CN" sz="2600" kern="100" dirty="0">
                <a:latin typeface="Times New Roman"/>
                <a:ea typeface="微软雅黑"/>
                <a:cs typeface="Times New Roman"/>
              </a:rPr>
              <a:t>初速度不为零；</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宋体"/>
                <a:ea typeface="微软雅黑"/>
                <a:cs typeface="Times New Roman"/>
              </a:rPr>
              <a:t>②</a:t>
            </a:r>
            <a:r>
              <a:rPr lang="zh-CN" altLang="zh-CN" sz="2600" kern="100" dirty="0">
                <a:latin typeface="Times New Roman"/>
                <a:ea typeface="微软雅黑"/>
                <a:cs typeface="Times New Roman"/>
              </a:rPr>
              <a:t>合力不为零；</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宋体"/>
                <a:ea typeface="微软雅黑"/>
                <a:cs typeface="Times New Roman"/>
              </a:rPr>
              <a:t>③</a:t>
            </a:r>
            <a:r>
              <a:rPr lang="zh-CN" altLang="zh-CN" sz="2600" kern="100" dirty="0">
                <a:latin typeface="Times New Roman"/>
                <a:ea typeface="微软雅黑"/>
                <a:cs typeface="Times New Roman"/>
              </a:rPr>
              <a:t>合力方向与速度</a:t>
            </a:r>
            <a:r>
              <a:rPr lang="zh-CN" altLang="zh-CN" sz="2600" kern="100" dirty="0" smtClean="0">
                <a:latin typeface="Times New Roman"/>
                <a:ea typeface="微软雅黑"/>
                <a:cs typeface="Times New Roman"/>
              </a:rPr>
              <a:t>方向</a:t>
            </a:r>
            <a:r>
              <a:rPr lang="en-US" altLang="zh-CN" sz="2600" u="sng" kern="100" dirty="0" smtClean="0">
                <a:latin typeface="Times New Roman"/>
                <a:ea typeface="微软雅黑"/>
                <a:cs typeface="Times New Roman"/>
              </a:rPr>
              <a:t>                </a:t>
            </a:r>
            <a:r>
              <a:rPr lang="en-US" altLang="zh-CN" sz="2600" kern="100" dirty="0" smtClean="0">
                <a:latin typeface="Times New Roman"/>
                <a:ea typeface="微软雅黑"/>
                <a:cs typeface="Courier New"/>
              </a:rPr>
              <a:t>.</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Times New Roman"/>
                <a:ea typeface="微软雅黑"/>
                <a:cs typeface="Courier New"/>
              </a:rPr>
              <a:t>(2)</a:t>
            </a:r>
            <a:r>
              <a:rPr lang="zh-CN" altLang="zh-CN" sz="2600" kern="100" dirty="0">
                <a:latin typeface="Times New Roman"/>
                <a:ea typeface="微软雅黑"/>
                <a:cs typeface="Times New Roman"/>
              </a:rPr>
              <a:t>运动学条件</a:t>
            </a:r>
            <a:r>
              <a:rPr lang="zh-CN" altLang="zh-CN" sz="2600" kern="100" dirty="0" smtClean="0">
                <a:latin typeface="Times New Roman"/>
                <a:ea typeface="微软雅黑"/>
                <a:cs typeface="Times New Roman"/>
              </a:rPr>
              <a:t>：</a:t>
            </a:r>
            <a:r>
              <a:rPr lang="en-US" altLang="zh-CN" sz="2600" u="sng" kern="100" dirty="0" smtClean="0">
                <a:latin typeface="Times New Roman"/>
                <a:ea typeface="微软雅黑"/>
                <a:cs typeface="Times New Roman"/>
              </a:rPr>
              <a:t>                       </a:t>
            </a:r>
            <a:r>
              <a:rPr lang="zh-CN" altLang="zh-CN" sz="2600" kern="100" dirty="0" smtClean="0">
                <a:latin typeface="Times New Roman"/>
                <a:ea typeface="微软雅黑"/>
                <a:cs typeface="Times New Roman"/>
              </a:rPr>
              <a:t>与</a:t>
            </a:r>
            <a:r>
              <a:rPr lang="zh-CN" altLang="zh-CN" sz="2600" kern="100" dirty="0">
                <a:latin typeface="Times New Roman"/>
                <a:ea typeface="微软雅黑"/>
                <a:cs typeface="Times New Roman"/>
              </a:rPr>
              <a:t>速度方向不共线</a:t>
            </a:r>
            <a:r>
              <a:rPr lang="en-US" altLang="zh-CN" sz="2600" kern="100" dirty="0">
                <a:latin typeface="Times New Roman"/>
                <a:ea typeface="微软雅黑"/>
                <a:cs typeface="Courier New"/>
              </a:rPr>
              <a:t>.</a:t>
            </a:r>
            <a:endParaRPr lang="zh-CN" altLang="zh-CN" sz="2600" kern="100" dirty="0">
              <a:effectLst/>
              <a:latin typeface="宋体"/>
              <a:cs typeface="Courier New"/>
            </a:endParaRPr>
          </a:p>
        </p:txBody>
      </p:sp>
      <p:sp>
        <p:nvSpPr>
          <p:cNvPr id="3" name="矩形 2"/>
          <p:cNvSpPr/>
          <p:nvPr/>
        </p:nvSpPr>
        <p:spPr>
          <a:xfrm>
            <a:off x="2646834" y="4393088"/>
            <a:ext cx="2286000" cy="492443"/>
          </a:xfrm>
          <a:prstGeom prst="rect">
            <a:avLst/>
          </a:prstGeom>
        </p:spPr>
        <p:txBody>
          <a:bodyPr>
            <a:spAutoFit/>
          </a:bodyPr>
          <a:lstStyle/>
          <a:p>
            <a:pPr lvl="0"/>
            <a:r>
              <a:rPr lang="zh-CN" altLang="zh-CN" sz="2600" kern="100" dirty="0" smtClean="0">
                <a:solidFill>
                  <a:srgbClr val="0070C0"/>
                </a:solidFill>
                <a:latin typeface="Times New Roman"/>
                <a:ea typeface="微软雅黑"/>
                <a:cs typeface="Times New Roman"/>
              </a:rPr>
              <a:t>加速度</a:t>
            </a:r>
            <a:r>
              <a:rPr lang="zh-CN" altLang="zh-CN" sz="2600" kern="100" dirty="0" smtClean="0">
                <a:solidFill>
                  <a:srgbClr val="0070C0"/>
                </a:solidFill>
                <a:latin typeface="Times New Roman"/>
                <a:ea typeface="微软雅黑"/>
                <a:cs typeface="Times New Roman"/>
              </a:rPr>
              <a:t>方向</a:t>
            </a:r>
            <a:endParaRPr lang="zh-CN" altLang="en-US" dirty="0">
              <a:solidFill>
                <a:srgbClr val="0070C0"/>
              </a:solidFill>
            </a:endParaRPr>
          </a:p>
        </p:txBody>
      </p:sp>
      <p:sp>
        <p:nvSpPr>
          <p:cNvPr id="4" name="矩形 3"/>
          <p:cNvSpPr/>
          <p:nvPr/>
        </p:nvSpPr>
        <p:spPr>
          <a:xfrm>
            <a:off x="5619308" y="1438672"/>
            <a:ext cx="1184940" cy="492443"/>
          </a:xfrm>
          <a:prstGeom prst="rect">
            <a:avLst/>
          </a:prstGeom>
        </p:spPr>
        <p:txBody>
          <a:bodyPr wrap="none">
            <a:spAutoFit/>
          </a:bodyPr>
          <a:lstStyle/>
          <a:p>
            <a:pPr lvl="0"/>
            <a:r>
              <a:rPr lang="zh-CN" altLang="zh-CN" sz="2600" kern="100">
                <a:solidFill>
                  <a:srgbClr val="0070C0"/>
                </a:solidFill>
                <a:latin typeface="Times New Roman"/>
                <a:ea typeface="微软雅黑"/>
                <a:cs typeface="Times New Roman"/>
              </a:rPr>
              <a:t>不共线</a:t>
            </a:r>
            <a:endParaRPr lang="zh-CN" altLang="zh-CN" sz="2600" kern="100" dirty="0">
              <a:solidFill>
                <a:srgbClr val="0070C0"/>
              </a:solidFill>
              <a:latin typeface="Times New Roman"/>
              <a:ea typeface="微软雅黑"/>
              <a:cs typeface="Times New Roman"/>
            </a:endParaRPr>
          </a:p>
        </p:txBody>
      </p:sp>
      <p:sp>
        <p:nvSpPr>
          <p:cNvPr id="8" name="矩形 7"/>
          <p:cNvSpPr/>
          <p:nvPr/>
        </p:nvSpPr>
        <p:spPr>
          <a:xfrm>
            <a:off x="3612609" y="3814936"/>
            <a:ext cx="1184940" cy="492443"/>
          </a:xfrm>
          <a:prstGeom prst="rect">
            <a:avLst/>
          </a:prstGeom>
        </p:spPr>
        <p:txBody>
          <a:bodyPr wrap="none">
            <a:spAutoFit/>
          </a:bodyPr>
          <a:lstStyle/>
          <a:p>
            <a:pPr lvl="0"/>
            <a:r>
              <a:rPr lang="zh-CN" altLang="zh-CN" sz="2600" kern="100" dirty="0">
                <a:solidFill>
                  <a:srgbClr val="0070C0"/>
                </a:solidFill>
                <a:latin typeface="Times New Roman"/>
                <a:ea typeface="微软雅黑"/>
                <a:cs typeface="Times New Roman"/>
              </a:rPr>
              <a:t>不共线</a:t>
            </a:r>
          </a:p>
        </p:txBody>
      </p:sp>
    </p:spTree>
    <p:extLst>
      <p:ext uri="{BB962C8B-B14F-4D97-AF65-F5344CB8AC3E}">
        <p14:creationId xmlns:p14="http://schemas.microsoft.com/office/powerpoint/2010/main" val="2344740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6079" y="118578"/>
            <a:ext cx="8856984" cy="4900829"/>
          </a:xfrm>
          <a:prstGeom prst="rect">
            <a:avLst/>
          </a:prstGeom>
        </p:spPr>
        <p:txBody>
          <a:bodyPr wrap="square">
            <a:spAutoFit/>
          </a:bodyPr>
          <a:lstStyle/>
          <a:p>
            <a:pPr algn="just">
              <a:lnSpc>
                <a:spcPct val="132000"/>
              </a:lnSpc>
              <a:spcAft>
                <a:spcPts val="0"/>
              </a:spcAft>
              <a:tabLst>
                <a:tab pos="2070735" algn="l"/>
              </a:tabLst>
            </a:pPr>
            <a:r>
              <a:rPr lang="en-US" altLang="zh-CN" sz="2800" kern="100" dirty="0">
                <a:latin typeface="Times New Roman"/>
                <a:ea typeface="微软雅黑"/>
                <a:cs typeface="Courier New"/>
              </a:rPr>
              <a:t>2.</a:t>
            </a:r>
            <a:r>
              <a:rPr lang="zh-CN" altLang="zh-CN" sz="2800" kern="100" dirty="0">
                <a:latin typeface="Times New Roman"/>
                <a:ea typeface="微软雅黑"/>
                <a:cs typeface="Times New Roman"/>
              </a:rPr>
              <a:t>曲线运动的轨迹特点</a:t>
            </a:r>
            <a:endParaRPr lang="zh-CN" altLang="zh-CN" sz="2800" kern="100" dirty="0">
              <a:latin typeface="宋体"/>
              <a:cs typeface="Courier New"/>
            </a:endParaRPr>
          </a:p>
          <a:p>
            <a:pPr algn="just">
              <a:lnSpc>
                <a:spcPct val="132000"/>
              </a:lnSpc>
              <a:spcAft>
                <a:spcPts val="0"/>
              </a:spcAft>
              <a:tabLst>
                <a:tab pos="2070735" algn="l"/>
              </a:tabLst>
            </a:pPr>
            <a:r>
              <a:rPr lang="zh-CN" altLang="zh-CN" sz="2800" kern="100" dirty="0">
                <a:latin typeface="Times New Roman"/>
                <a:ea typeface="微软雅黑"/>
                <a:cs typeface="Times New Roman"/>
              </a:rPr>
              <a:t>做曲线运动的物体的轨迹与速度方向相切而且</a:t>
            </a:r>
            <a:r>
              <a:rPr lang="zh-CN" altLang="zh-CN" sz="2800" kern="100" dirty="0" smtClean="0">
                <a:latin typeface="Times New Roman"/>
                <a:ea typeface="微软雅黑"/>
                <a:cs typeface="Times New Roman"/>
              </a:rPr>
              <a:t>向</a:t>
            </a:r>
            <a:r>
              <a:rPr lang="en-US" altLang="zh-CN" sz="2800" u="sng" kern="100" dirty="0" smtClean="0">
                <a:latin typeface="Times New Roman"/>
                <a:ea typeface="微软雅黑"/>
                <a:cs typeface="Times New Roman"/>
              </a:rPr>
              <a:t>         </a:t>
            </a:r>
            <a:r>
              <a:rPr lang="zh-CN" altLang="zh-CN" sz="2800" kern="100" dirty="0" smtClean="0">
                <a:latin typeface="Times New Roman"/>
                <a:ea typeface="微软雅黑"/>
                <a:cs typeface="Times New Roman"/>
              </a:rPr>
              <a:t>方向</a:t>
            </a:r>
            <a:r>
              <a:rPr lang="zh-CN" altLang="zh-CN" sz="2800" kern="100" dirty="0">
                <a:latin typeface="Times New Roman"/>
                <a:ea typeface="微软雅黑"/>
                <a:cs typeface="Times New Roman"/>
              </a:rPr>
              <a:t>弯曲，</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如图</a:t>
            </a:r>
            <a:r>
              <a:rPr lang="en-US" altLang="zh-CN" sz="2800" kern="100" dirty="0">
                <a:latin typeface="Times New Roman"/>
                <a:ea typeface="微软雅黑"/>
                <a:cs typeface="Courier New"/>
              </a:rPr>
              <a:t>4</a:t>
            </a:r>
            <a:r>
              <a:rPr lang="zh-CN" altLang="zh-CN" sz="2800" kern="100" dirty="0">
                <a:latin typeface="Times New Roman"/>
                <a:ea typeface="微软雅黑"/>
                <a:cs typeface="Times New Roman"/>
              </a:rPr>
              <a:t>所示</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即合力指向曲线的凹侧</a:t>
            </a:r>
            <a:r>
              <a:rPr lang="en-US" altLang="zh-CN" sz="2800" kern="100" dirty="0" smtClean="0">
                <a:latin typeface="Times New Roman"/>
                <a:ea typeface="微软雅黑"/>
                <a:cs typeface="Courier New"/>
              </a:rPr>
              <a:t>.</a:t>
            </a:r>
          </a:p>
          <a:p>
            <a:pPr algn="just">
              <a:lnSpc>
                <a:spcPct val="147000"/>
              </a:lnSpc>
              <a:spcAft>
                <a:spcPts val="0"/>
              </a:spcAft>
              <a:tabLst>
                <a:tab pos="2070735" algn="l"/>
              </a:tabLst>
            </a:pPr>
            <a:endParaRPr lang="en-US" altLang="zh-CN" sz="2800" kern="100" dirty="0" smtClean="0">
              <a:latin typeface="Times New Roman"/>
              <a:ea typeface="微软雅黑"/>
              <a:cs typeface="Courier New"/>
            </a:endParaRPr>
          </a:p>
          <a:p>
            <a:pPr algn="just">
              <a:lnSpc>
                <a:spcPct val="147000"/>
              </a:lnSpc>
              <a:spcAft>
                <a:spcPts val="0"/>
              </a:spcAft>
              <a:tabLst>
                <a:tab pos="2070735" algn="l"/>
              </a:tabLst>
            </a:pPr>
            <a:endParaRPr lang="en-US" altLang="zh-CN" sz="2800" kern="100" dirty="0">
              <a:latin typeface="Times New Roman"/>
              <a:ea typeface="微软雅黑"/>
              <a:cs typeface="Courier New"/>
            </a:endParaRPr>
          </a:p>
          <a:p>
            <a:pPr algn="just">
              <a:lnSpc>
                <a:spcPct val="147000"/>
              </a:lnSpc>
              <a:spcAft>
                <a:spcPts val="0"/>
              </a:spcAft>
              <a:tabLst>
                <a:tab pos="2070735" algn="l"/>
              </a:tabLst>
            </a:pPr>
            <a:endParaRPr lang="en-US" altLang="zh-CN" sz="2800" kern="100" dirty="0" smtClean="0">
              <a:latin typeface="Times New Roman"/>
              <a:ea typeface="微软雅黑"/>
              <a:cs typeface="Courier New"/>
            </a:endParaRPr>
          </a:p>
          <a:p>
            <a:pPr algn="just">
              <a:lnSpc>
                <a:spcPct val="147000"/>
              </a:lnSpc>
              <a:spcAft>
                <a:spcPts val="0"/>
              </a:spcAft>
              <a:tabLst>
                <a:tab pos="2070735" algn="l"/>
              </a:tabLst>
            </a:pPr>
            <a:endParaRPr lang="zh-CN" altLang="zh-CN" sz="2800" kern="100" dirty="0">
              <a:latin typeface="宋体"/>
              <a:cs typeface="Courier New"/>
            </a:endParaRPr>
          </a:p>
          <a:p>
            <a:pPr algn="ctr">
              <a:lnSpc>
                <a:spcPct val="132000"/>
              </a:lnSpc>
              <a:spcAft>
                <a:spcPts val="0"/>
              </a:spcAft>
              <a:tabLst>
                <a:tab pos="2070735" algn="l"/>
              </a:tabLst>
            </a:pPr>
            <a:r>
              <a:rPr lang="zh-CN" altLang="zh-CN" sz="2800" kern="100" dirty="0">
                <a:latin typeface="Times New Roman"/>
                <a:ea typeface="微软雅黑"/>
                <a:cs typeface="Times New Roman"/>
              </a:rPr>
              <a:t>图</a:t>
            </a:r>
            <a:r>
              <a:rPr lang="en-US" altLang="zh-CN" sz="2800" kern="100" dirty="0">
                <a:latin typeface="Times New Roman"/>
                <a:ea typeface="微软雅黑"/>
                <a:cs typeface="Courier New"/>
              </a:rPr>
              <a:t>4</a:t>
            </a:r>
            <a:endParaRPr lang="zh-CN" altLang="zh-CN" sz="2800" kern="100" dirty="0">
              <a:effectLst/>
              <a:latin typeface="宋体"/>
              <a:cs typeface="Courier New"/>
            </a:endParaRPr>
          </a:p>
        </p:txBody>
      </p:sp>
      <p:pic>
        <p:nvPicPr>
          <p:cNvPr id="8" name="图片 7" descr="F:\2015赵瑊\同步\物理\人教必修2\word\A9.TIF"/>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69357" y="2024476"/>
            <a:ext cx="2981226" cy="2275466"/>
          </a:xfrm>
          <a:prstGeom prst="rect">
            <a:avLst/>
          </a:prstGeom>
          <a:noFill/>
          <a:ln>
            <a:noFill/>
          </a:ln>
        </p:spPr>
      </p:pic>
      <p:sp>
        <p:nvSpPr>
          <p:cNvPr id="2" name="矩形 1"/>
          <p:cNvSpPr/>
          <p:nvPr/>
        </p:nvSpPr>
        <p:spPr>
          <a:xfrm>
            <a:off x="7649294" y="695236"/>
            <a:ext cx="902811" cy="523220"/>
          </a:xfrm>
          <a:prstGeom prst="rect">
            <a:avLst/>
          </a:prstGeom>
        </p:spPr>
        <p:txBody>
          <a:bodyPr wrap="none">
            <a:spAutoFit/>
          </a:bodyPr>
          <a:lstStyle/>
          <a:p>
            <a:r>
              <a:rPr lang="zh-CN" altLang="zh-CN" sz="2800" kern="100" dirty="0">
                <a:solidFill>
                  <a:srgbClr val="0070C0"/>
                </a:solidFill>
                <a:latin typeface="Times New Roman"/>
                <a:ea typeface="微软雅黑"/>
                <a:cs typeface="Times New Roman"/>
              </a:rPr>
              <a:t>合力</a:t>
            </a:r>
            <a:endParaRPr lang="zh-CN" altLang="en-US" dirty="0">
              <a:solidFill>
                <a:srgbClr val="0070C0"/>
              </a:solidFill>
            </a:endParaRPr>
          </a:p>
        </p:txBody>
      </p:sp>
    </p:spTree>
    <p:extLst>
      <p:ext uri="{BB962C8B-B14F-4D97-AF65-F5344CB8AC3E}">
        <p14:creationId xmlns:p14="http://schemas.microsoft.com/office/powerpoint/2010/main" val="413370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0861" y="-1488"/>
            <a:ext cx="189412" cy="7561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99645" y="254326"/>
            <a:ext cx="166256" cy="500882"/>
          </a:xfrm>
          <a:prstGeom prst="rect">
            <a:avLst/>
          </a:prstGeom>
          <a:solidFill>
            <a:srgbClr val="1D8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7" name="矩形 6"/>
          <p:cNvSpPr/>
          <p:nvPr/>
        </p:nvSpPr>
        <p:spPr>
          <a:xfrm>
            <a:off x="557851" y="298955"/>
            <a:ext cx="2003258" cy="482120"/>
          </a:xfrm>
          <a:prstGeom prst="rect">
            <a:avLst/>
          </a:prstGeom>
        </p:spPr>
        <p:txBody>
          <a:bodyPr wrap="square">
            <a:spAutoFit/>
          </a:bodyPr>
          <a:lstStyle/>
          <a:p>
            <a:pPr marL="0" marR="0" lvl="0" indent="0" defTabSz="914400" eaLnBrk="1" fontAlgn="auto" latinLnBrk="0" hangingPunct="1">
              <a:lnSpc>
                <a:spcPct val="112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srgbClr val="1D8DE5"/>
                </a:solidFill>
                <a:effectLst/>
                <a:uLnTx/>
                <a:uFillTx/>
                <a:latin typeface="微软雅黑" pitchFamily="34" charset="-122"/>
                <a:ea typeface="微软雅黑" pitchFamily="34" charset="-122"/>
              </a:rPr>
              <a:t>典例精析</a:t>
            </a:r>
            <a:endParaRPr kumimoji="0" lang="zh-CN" altLang="en-US" sz="1800" b="0" i="0" u="none" strike="noStrike" kern="0" cap="none" spc="0" normalizeH="0" baseline="0" noProof="0" dirty="0" smtClean="0">
              <a:ln>
                <a:noFill/>
              </a:ln>
              <a:solidFill>
                <a:schemeClr val="tx1">
                  <a:lumMod val="65000"/>
                  <a:lumOff val="35000"/>
                </a:schemeClr>
              </a:solidFill>
              <a:effectLst/>
              <a:uLnTx/>
              <a:uFillTx/>
            </a:endParaRPr>
          </a:p>
        </p:txBody>
      </p:sp>
      <p:sp>
        <p:nvSpPr>
          <p:cNvPr id="8" name="矩形 7"/>
          <p:cNvSpPr/>
          <p:nvPr/>
        </p:nvSpPr>
        <p:spPr>
          <a:xfrm>
            <a:off x="112835" y="915566"/>
            <a:ext cx="6043341" cy="492443"/>
          </a:xfrm>
          <a:prstGeom prst="rect">
            <a:avLst/>
          </a:prstGeom>
        </p:spPr>
        <p:txBody>
          <a:bodyPr wrap="square">
            <a:spAutoFit/>
          </a:bodyPr>
          <a:lstStyle/>
          <a:p>
            <a:pPr algn="just"/>
            <a:r>
              <a:rPr lang="zh-CN" altLang="en-US" sz="2600" b="1" kern="100" dirty="0">
                <a:latin typeface="Times New Roman" pitchFamily="18" charset="0"/>
                <a:ea typeface="微软雅黑" pitchFamily="34" charset="-122"/>
                <a:cs typeface="Times New Roman" pitchFamily="18" charset="0"/>
              </a:rPr>
              <a:t>一、对曲线运动的理解</a:t>
            </a:r>
            <a:endParaRPr lang="zh-CN" altLang="zh-CN" sz="2600" b="1" kern="100" dirty="0">
              <a:latin typeface="Times New Roman" pitchFamily="18" charset="0"/>
              <a:ea typeface="微软雅黑" pitchFamily="34" charset="-122"/>
              <a:cs typeface="Times New Roman" pitchFamily="18" charset="0"/>
            </a:endParaRPr>
          </a:p>
        </p:txBody>
      </p:sp>
      <p:sp>
        <p:nvSpPr>
          <p:cNvPr id="9" name="矩形 8"/>
          <p:cNvSpPr/>
          <p:nvPr/>
        </p:nvSpPr>
        <p:spPr>
          <a:xfrm>
            <a:off x="95088" y="1352947"/>
            <a:ext cx="8941408" cy="3618298"/>
          </a:xfrm>
          <a:prstGeom prst="rect">
            <a:avLst/>
          </a:prstGeom>
        </p:spPr>
        <p:txBody>
          <a:bodyPr wrap="square">
            <a:spAutoFit/>
          </a:bodyPr>
          <a:lstStyle/>
          <a:p>
            <a:pPr algn="just">
              <a:lnSpc>
                <a:spcPct val="150000"/>
              </a:lnSpc>
              <a:spcAft>
                <a:spcPts val="0"/>
              </a:spcAft>
              <a:tabLst>
                <a:tab pos="2070735" algn="l"/>
              </a:tabLst>
            </a:pPr>
            <a:r>
              <a:rPr lang="zh-CN" altLang="en-US" sz="2600" b="1" kern="100" dirty="0" smtClean="0">
                <a:solidFill>
                  <a:srgbClr val="00B050"/>
                </a:solidFill>
                <a:latin typeface="Times New Roman" pitchFamily="18" charset="0"/>
                <a:ea typeface="微软雅黑" pitchFamily="34" charset="-122"/>
                <a:cs typeface="Times New Roman" pitchFamily="18" charset="0"/>
              </a:rPr>
              <a:t>例</a:t>
            </a:r>
            <a:r>
              <a:rPr lang="en-US" altLang="zh-CN" sz="2600" b="1" kern="100" dirty="0" smtClean="0">
                <a:solidFill>
                  <a:srgbClr val="00B050"/>
                </a:solidFill>
                <a:latin typeface="Times New Roman" pitchFamily="18" charset="0"/>
                <a:ea typeface="微软雅黑" pitchFamily="34" charset="-122"/>
                <a:cs typeface="Times New Roman" pitchFamily="18" charset="0"/>
              </a:rPr>
              <a:t>1</a:t>
            </a:r>
            <a:r>
              <a:rPr lang="zh-CN" altLang="zh-CN" sz="2600" kern="100" dirty="0" smtClean="0">
                <a:solidFill>
                  <a:srgbClr val="404040"/>
                </a:solidFill>
                <a:latin typeface="Times New Roman"/>
                <a:ea typeface="微软雅黑"/>
                <a:cs typeface="Times New Roman"/>
              </a:rPr>
              <a:t>　</a:t>
            </a:r>
            <a:r>
              <a:rPr lang="zh-CN" altLang="zh-CN" sz="2600" kern="100" dirty="0">
                <a:latin typeface="Times New Roman"/>
                <a:ea typeface="微软雅黑"/>
                <a:cs typeface="Times New Roman"/>
              </a:rPr>
              <a:t>如图</a:t>
            </a:r>
            <a:r>
              <a:rPr lang="en-US" altLang="zh-CN" sz="2600" kern="100" dirty="0">
                <a:latin typeface="Times New Roman"/>
                <a:ea typeface="微软雅黑"/>
                <a:cs typeface="Courier New"/>
              </a:rPr>
              <a:t>5</a:t>
            </a:r>
            <a:r>
              <a:rPr lang="zh-CN" altLang="zh-CN" sz="2600" kern="100" dirty="0">
                <a:latin typeface="Times New Roman"/>
                <a:ea typeface="微软雅黑"/>
                <a:cs typeface="Times New Roman"/>
              </a:rPr>
              <a:t>所示，一个质点做圆周运动，</a:t>
            </a:r>
            <a:r>
              <a:rPr lang="en-US" altLang="zh-CN" sz="2600" i="1" kern="100" dirty="0">
                <a:latin typeface="Times New Roman"/>
                <a:ea typeface="微软雅黑"/>
                <a:cs typeface="Courier New"/>
              </a:rPr>
              <a:t>A</a:t>
            </a:r>
            <a:r>
              <a:rPr lang="zh-CN" altLang="zh-CN" sz="2600" kern="100" dirty="0">
                <a:latin typeface="Times New Roman"/>
                <a:ea typeface="微软雅黑"/>
                <a:cs typeface="Times New Roman"/>
              </a:rPr>
              <a:t>、</a:t>
            </a:r>
            <a:r>
              <a:rPr lang="en-US" altLang="zh-CN" sz="2600" i="1" kern="100" dirty="0">
                <a:latin typeface="Times New Roman"/>
                <a:ea typeface="微软雅黑"/>
                <a:cs typeface="Courier New"/>
              </a:rPr>
              <a:t>B</a:t>
            </a:r>
            <a:r>
              <a:rPr lang="zh-CN" altLang="zh-CN" sz="2600" kern="100" dirty="0">
                <a:latin typeface="Times New Roman"/>
                <a:ea typeface="微软雅黑"/>
                <a:cs typeface="Times New Roman"/>
              </a:rPr>
              <a:t>、</a:t>
            </a:r>
            <a:r>
              <a:rPr lang="en-US" altLang="zh-CN" sz="2600" i="1" kern="100" dirty="0">
                <a:latin typeface="Times New Roman"/>
                <a:ea typeface="微软雅黑"/>
                <a:cs typeface="Courier New"/>
              </a:rPr>
              <a:t>C</a:t>
            </a:r>
            <a:r>
              <a:rPr lang="zh-CN" altLang="zh-CN" sz="2600" kern="100" dirty="0">
                <a:latin typeface="Times New Roman"/>
                <a:ea typeface="微软雅黑"/>
                <a:cs typeface="Times New Roman"/>
              </a:rPr>
              <a:t>是其轨迹上的三点</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下列说法正确的是</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　　</a:t>
            </a:r>
            <a:r>
              <a:rPr lang="en-US" altLang="zh-CN" sz="2600" kern="100" dirty="0" smtClean="0">
                <a:latin typeface="Times New Roman"/>
                <a:ea typeface="微软雅黑"/>
                <a:cs typeface="Courier New"/>
              </a:rPr>
              <a:t>)</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Times New Roman"/>
                <a:ea typeface="微软雅黑"/>
                <a:cs typeface="Courier New"/>
              </a:rPr>
              <a:t>A.</a:t>
            </a:r>
            <a:r>
              <a:rPr lang="zh-CN" altLang="zh-CN" sz="2600" kern="100" dirty="0">
                <a:latin typeface="Times New Roman"/>
                <a:ea typeface="微软雅黑"/>
                <a:cs typeface="Times New Roman"/>
              </a:rPr>
              <a:t>质点可能做匀速运动</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Times New Roman"/>
                <a:ea typeface="微软雅黑"/>
                <a:cs typeface="Courier New"/>
              </a:rPr>
              <a:t>B.</a:t>
            </a:r>
            <a:r>
              <a:rPr lang="zh-CN" altLang="zh-CN" sz="2600" kern="100" dirty="0">
                <a:latin typeface="Times New Roman"/>
                <a:ea typeface="微软雅黑"/>
                <a:cs typeface="Times New Roman"/>
              </a:rPr>
              <a:t>质点一定做变速运动</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Times New Roman"/>
                <a:ea typeface="微软雅黑"/>
                <a:cs typeface="Courier New"/>
              </a:rPr>
              <a:t>C.</a:t>
            </a:r>
            <a:r>
              <a:rPr lang="zh-CN" altLang="zh-CN" sz="2600" kern="100" dirty="0">
                <a:latin typeface="Times New Roman"/>
                <a:ea typeface="微软雅黑"/>
                <a:cs typeface="Times New Roman"/>
              </a:rPr>
              <a:t>质点受到的合力可能等于零</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Times New Roman"/>
                <a:ea typeface="微软雅黑"/>
                <a:cs typeface="Courier New"/>
              </a:rPr>
              <a:t>D.</a:t>
            </a:r>
            <a:r>
              <a:rPr lang="zh-CN" altLang="zh-CN" sz="2600" kern="100" dirty="0">
                <a:latin typeface="Times New Roman"/>
                <a:ea typeface="微软雅黑"/>
                <a:cs typeface="Times New Roman"/>
              </a:rPr>
              <a:t>质点经过</a:t>
            </a:r>
            <a:r>
              <a:rPr lang="en-US" altLang="zh-CN" sz="2600" i="1" kern="100" dirty="0">
                <a:latin typeface="Times New Roman"/>
                <a:ea typeface="微软雅黑"/>
                <a:cs typeface="Courier New"/>
              </a:rPr>
              <a:t>A</a:t>
            </a:r>
            <a:r>
              <a:rPr lang="zh-CN" altLang="zh-CN" sz="2600" kern="100" dirty="0">
                <a:latin typeface="Times New Roman"/>
                <a:ea typeface="微软雅黑"/>
                <a:cs typeface="Times New Roman"/>
              </a:rPr>
              <a:t>、</a:t>
            </a:r>
            <a:r>
              <a:rPr lang="en-US" altLang="zh-CN" sz="2600" i="1" kern="100" dirty="0">
                <a:latin typeface="Times New Roman"/>
                <a:ea typeface="微软雅黑"/>
                <a:cs typeface="Courier New"/>
              </a:rPr>
              <a:t>C</a:t>
            </a:r>
            <a:r>
              <a:rPr lang="zh-CN" altLang="zh-CN" sz="2600" kern="100" dirty="0">
                <a:latin typeface="Times New Roman"/>
                <a:ea typeface="微软雅黑"/>
                <a:cs typeface="Times New Roman"/>
              </a:rPr>
              <a:t>两点时的速度相同</a:t>
            </a:r>
            <a:endParaRPr lang="zh-CN" altLang="zh-CN" sz="2600" kern="100" dirty="0">
              <a:effectLst/>
              <a:latin typeface="宋体"/>
              <a:cs typeface="Courier New"/>
            </a:endParaRPr>
          </a:p>
        </p:txBody>
      </p:sp>
      <p:pic>
        <p:nvPicPr>
          <p:cNvPr id="10" name="图片 9" descr="F:\2015赵瑊\同步\物理\人教必修2\word\S3.TIF"/>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94723" y="2202185"/>
            <a:ext cx="2160240" cy="1954003"/>
          </a:xfrm>
          <a:prstGeom prst="rect">
            <a:avLst/>
          </a:prstGeom>
          <a:noFill/>
          <a:ln>
            <a:noFill/>
          </a:ln>
        </p:spPr>
      </p:pic>
      <p:sp>
        <p:nvSpPr>
          <p:cNvPr id="3" name="矩形 2"/>
          <p:cNvSpPr/>
          <p:nvPr/>
        </p:nvSpPr>
        <p:spPr>
          <a:xfrm>
            <a:off x="7612563" y="4328517"/>
            <a:ext cx="684803" cy="492443"/>
          </a:xfrm>
          <a:prstGeom prst="rect">
            <a:avLst/>
          </a:prstGeom>
        </p:spPr>
        <p:txBody>
          <a:bodyPr wrap="none">
            <a:spAutoFit/>
          </a:bodyPr>
          <a:lstStyle/>
          <a:p>
            <a:r>
              <a:rPr lang="zh-CN" altLang="zh-CN" sz="2600" kern="100" dirty="0">
                <a:solidFill>
                  <a:prstClr val="black"/>
                </a:solidFill>
                <a:latin typeface="Times New Roman"/>
                <a:ea typeface="微软雅黑"/>
                <a:cs typeface="Times New Roman"/>
              </a:rPr>
              <a:t>图</a:t>
            </a:r>
            <a:r>
              <a:rPr lang="en-US" altLang="zh-CN" sz="2600" kern="100" dirty="0">
                <a:solidFill>
                  <a:prstClr val="black"/>
                </a:solidFill>
                <a:latin typeface="Times New Roman"/>
                <a:ea typeface="微软雅黑"/>
                <a:cs typeface="Courier New"/>
              </a:rPr>
              <a:t>5</a:t>
            </a:r>
            <a:endParaRPr lang="zh-CN" altLang="en-US" sz="2600" dirty="0"/>
          </a:p>
        </p:txBody>
      </p:sp>
    </p:spTree>
    <p:extLst>
      <p:ext uri="{BB962C8B-B14F-4D97-AF65-F5344CB8AC3E}">
        <p14:creationId xmlns:p14="http://schemas.microsoft.com/office/powerpoint/2010/main" val="868428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25449" y="-1488"/>
            <a:ext cx="8891997" cy="5000408"/>
          </a:xfrm>
          <a:prstGeom prst="rect">
            <a:avLst/>
          </a:prstGeom>
        </p:spPr>
        <p:txBody>
          <a:bodyPr wrap="square">
            <a:spAutoFit/>
          </a:bodyPr>
          <a:lstStyle/>
          <a:p>
            <a:pPr algn="just">
              <a:lnSpc>
                <a:spcPct val="150000"/>
              </a:lnSpc>
              <a:spcAft>
                <a:spcPts val="0"/>
              </a:spcAft>
              <a:tabLst>
                <a:tab pos="2070735" algn="l"/>
              </a:tabLst>
            </a:pPr>
            <a:r>
              <a:rPr lang="zh-CN" altLang="zh-CN" sz="2700" b="1" kern="100" dirty="0">
                <a:solidFill>
                  <a:srgbClr val="00B0F0"/>
                </a:solidFill>
                <a:latin typeface="Times New Roman"/>
                <a:ea typeface="微软雅黑"/>
                <a:cs typeface="Times New Roman"/>
              </a:rPr>
              <a:t>解析</a:t>
            </a:r>
            <a:r>
              <a:rPr lang="zh-CN" altLang="zh-CN" sz="2700" kern="100" dirty="0">
                <a:latin typeface="Times New Roman"/>
                <a:ea typeface="微软雅黑"/>
                <a:cs typeface="Times New Roman"/>
              </a:rPr>
              <a:t>　质点做曲线运动，其速度方向时刻变化，速度是矢量，故质点的速度是变化的，即质点一定做变速运动，</a:t>
            </a:r>
            <a:r>
              <a:rPr lang="en-US" altLang="zh-CN" sz="2700" kern="100" dirty="0">
                <a:latin typeface="Times New Roman"/>
                <a:ea typeface="微软雅黑"/>
                <a:cs typeface="Courier New"/>
              </a:rPr>
              <a:t>A</a:t>
            </a:r>
            <a:r>
              <a:rPr lang="zh-CN" altLang="zh-CN" sz="2700" kern="100" dirty="0">
                <a:latin typeface="Times New Roman"/>
                <a:ea typeface="微软雅黑"/>
                <a:cs typeface="Times New Roman"/>
              </a:rPr>
              <a:t>错，</a:t>
            </a:r>
            <a:r>
              <a:rPr lang="en-US" altLang="zh-CN" sz="2700" kern="100" dirty="0">
                <a:latin typeface="Times New Roman"/>
                <a:ea typeface="微软雅黑"/>
                <a:cs typeface="Courier New"/>
              </a:rPr>
              <a:t>B</a:t>
            </a:r>
            <a:r>
              <a:rPr lang="zh-CN" altLang="zh-CN" sz="2700" kern="100" dirty="0">
                <a:latin typeface="Times New Roman"/>
                <a:ea typeface="微软雅黑"/>
                <a:cs typeface="Times New Roman"/>
              </a:rPr>
              <a:t>对</a:t>
            </a:r>
            <a:r>
              <a:rPr lang="zh-CN" altLang="zh-CN" sz="2700" kern="100" dirty="0" smtClean="0">
                <a:latin typeface="Times New Roman"/>
                <a:ea typeface="微软雅黑"/>
                <a:cs typeface="Times New Roman"/>
              </a:rPr>
              <a:t>；</a:t>
            </a:r>
            <a:endParaRPr lang="en-US" altLang="zh-CN" sz="2700" kern="100" dirty="0" smtClean="0">
              <a:latin typeface="Times New Roman"/>
              <a:ea typeface="微软雅黑"/>
              <a:cs typeface="Times New Roman"/>
            </a:endParaRPr>
          </a:p>
          <a:p>
            <a:pPr algn="just">
              <a:lnSpc>
                <a:spcPct val="150000"/>
              </a:lnSpc>
              <a:spcAft>
                <a:spcPts val="0"/>
              </a:spcAft>
              <a:tabLst>
                <a:tab pos="2070735" algn="l"/>
              </a:tabLst>
            </a:pPr>
            <a:r>
              <a:rPr lang="zh-CN" altLang="zh-CN" sz="2700" kern="100" dirty="0" smtClean="0">
                <a:latin typeface="Times New Roman"/>
                <a:ea typeface="微软雅黑"/>
                <a:cs typeface="Times New Roman"/>
              </a:rPr>
              <a:t>做</a:t>
            </a:r>
            <a:r>
              <a:rPr lang="zh-CN" altLang="zh-CN" sz="2700" kern="100" dirty="0">
                <a:latin typeface="Times New Roman"/>
                <a:ea typeface="微软雅黑"/>
                <a:cs typeface="Times New Roman"/>
              </a:rPr>
              <a:t>变速运动的物体具有加速度，由牛顿第二定律可知物体所受合力一定不为零，</a:t>
            </a:r>
            <a:r>
              <a:rPr lang="en-US" altLang="zh-CN" sz="2700" kern="100" dirty="0">
                <a:latin typeface="Times New Roman"/>
                <a:ea typeface="微软雅黑"/>
                <a:cs typeface="Courier New"/>
              </a:rPr>
              <a:t>C</a:t>
            </a:r>
            <a:r>
              <a:rPr lang="zh-CN" altLang="zh-CN" sz="2700" kern="100" dirty="0">
                <a:latin typeface="Times New Roman"/>
                <a:ea typeface="微软雅黑"/>
                <a:cs typeface="Times New Roman"/>
              </a:rPr>
              <a:t>错</a:t>
            </a:r>
            <a:r>
              <a:rPr lang="zh-CN" altLang="zh-CN" sz="2700" kern="100" dirty="0" smtClean="0">
                <a:latin typeface="Times New Roman"/>
                <a:ea typeface="微软雅黑"/>
                <a:cs typeface="Times New Roman"/>
              </a:rPr>
              <a:t>；</a:t>
            </a:r>
            <a:endParaRPr lang="en-US" altLang="zh-CN" sz="2700" kern="100" dirty="0" smtClean="0">
              <a:latin typeface="Times New Roman"/>
              <a:ea typeface="微软雅黑"/>
              <a:cs typeface="Times New Roman"/>
            </a:endParaRPr>
          </a:p>
          <a:p>
            <a:pPr algn="just">
              <a:lnSpc>
                <a:spcPct val="150000"/>
              </a:lnSpc>
              <a:spcAft>
                <a:spcPts val="0"/>
              </a:spcAft>
              <a:tabLst>
                <a:tab pos="2070735" algn="l"/>
              </a:tabLst>
            </a:pPr>
            <a:r>
              <a:rPr lang="zh-CN" altLang="zh-CN" sz="2700" kern="100" dirty="0" smtClean="0">
                <a:latin typeface="Times New Roman"/>
                <a:ea typeface="微软雅黑"/>
                <a:cs typeface="Times New Roman"/>
              </a:rPr>
              <a:t>质点</a:t>
            </a:r>
            <a:r>
              <a:rPr lang="zh-CN" altLang="zh-CN" sz="2700" kern="100" dirty="0">
                <a:latin typeface="Times New Roman"/>
                <a:ea typeface="微软雅黑"/>
                <a:cs typeface="Times New Roman"/>
              </a:rPr>
              <a:t>经过</a:t>
            </a:r>
            <a:r>
              <a:rPr lang="en-US" altLang="zh-CN" sz="2700" i="1" kern="100" dirty="0">
                <a:latin typeface="Times New Roman"/>
                <a:ea typeface="微软雅黑"/>
                <a:cs typeface="Courier New"/>
              </a:rPr>
              <a:t>A</a:t>
            </a:r>
            <a:r>
              <a:rPr lang="zh-CN" altLang="zh-CN" sz="2700" kern="100" dirty="0">
                <a:latin typeface="Times New Roman"/>
                <a:ea typeface="微软雅黑"/>
                <a:cs typeface="Times New Roman"/>
              </a:rPr>
              <a:t>点时速度方向竖直向上，经过</a:t>
            </a:r>
            <a:r>
              <a:rPr lang="en-US" altLang="zh-CN" sz="2700" i="1" kern="100" dirty="0">
                <a:latin typeface="Times New Roman"/>
                <a:ea typeface="微软雅黑"/>
                <a:cs typeface="Courier New"/>
              </a:rPr>
              <a:t>C</a:t>
            </a:r>
            <a:r>
              <a:rPr lang="zh-CN" altLang="zh-CN" sz="2700" kern="100" dirty="0">
                <a:latin typeface="Times New Roman"/>
                <a:ea typeface="微软雅黑"/>
                <a:cs typeface="Times New Roman"/>
              </a:rPr>
              <a:t>点时速度方向竖直向下，所以速度一定不同，</a:t>
            </a:r>
            <a:r>
              <a:rPr lang="en-US" altLang="zh-CN" sz="2700" kern="100" dirty="0">
                <a:latin typeface="Times New Roman"/>
                <a:ea typeface="微软雅黑"/>
                <a:cs typeface="Courier New"/>
              </a:rPr>
              <a:t>D</a:t>
            </a:r>
            <a:r>
              <a:rPr lang="zh-CN" altLang="zh-CN" sz="2700" kern="100" dirty="0">
                <a:latin typeface="Times New Roman"/>
                <a:ea typeface="微软雅黑"/>
                <a:cs typeface="Times New Roman"/>
              </a:rPr>
              <a:t>错</a:t>
            </a:r>
            <a:r>
              <a:rPr lang="en-US" altLang="zh-CN" sz="2700" kern="100" dirty="0">
                <a:latin typeface="Times New Roman"/>
                <a:ea typeface="微软雅黑"/>
                <a:cs typeface="Courier New"/>
              </a:rPr>
              <a:t>.</a:t>
            </a:r>
            <a:endParaRPr lang="zh-CN" altLang="zh-CN" sz="2700" kern="100" dirty="0">
              <a:latin typeface="宋体"/>
              <a:cs typeface="Courier New"/>
            </a:endParaRPr>
          </a:p>
          <a:p>
            <a:pPr algn="just">
              <a:lnSpc>
                <a:spcPct val="150000"/>
              </a:lnSpc>
              <a:spcAft>
                <a:spcPts val="0"/>
              </a:spcAft>
              <a:tabLst>
                <a:tab pos="2070735" algn="l"/>
              </a:tabLst>
            </a:pPr>
            <a:r>
              <a:rPr lang="zh-CN" altLang="zh-CN" sz="2700" b="1" kern="100" dirty="0">
                <a:solidFill>
                  <a:srgbClr val="00B0F0"/>
                </a:solidFill>
                <a:latin typeface="Times New Roman"/>
                <a:ea typeface="微软雅黑"/>
                <a:cs typeface="Times New Roman"/>
              </a:rPr>
              <a:t>答案</a:t>
            </a:r>
            <a:r>
              <a:rPr lang="zh-CN" altLang="zh-CN" sz="2700" kern="100" dirty="0">
                <a:latin typeface="Times New Roman"/>
                <a:ea typeface="微软雅黑"/>
                <a:cs typeface="Times New Roman"/>
              </a:rPr>
              <a:t>　</a:t>
            </a:r>
            <a:r>
              <a:rPr lang="en-US" altLang="zh-CN" sz="2700" kern="100" dirty="0">
                <a:solidFill>
                  <a:srgbClr val="E46C0A"/>
                </a:solidFill>
                <a:latin typeface="Times New Roman"/>
                <a:ea typeface="微软雅黑"/>
                <a:cs typeface="Courier New"/>
              </a:rPr>
              <a:t>B</a:t>
            </a:r>
            <a:endParaRPr lang="zh-CN" altLang="zh-CN" sz="2700" kern="100" dirty="0">
              <a:effectLst/>
              <a:latin typeface="宋体"/>
              <a:cs typeface="Courier New"/>
            </a:endParaRPr>
          </a:p>
        </p:txBody>
      </p:sp>
    </p:spTree>
    <p:extLst>
      <p:ext uri="{BB962C8B-B14F-4D97-AF65-F5344CB8AC3E}">
        <p14:creationId xmlns:p14="http://schemas.microsoft.com/office/powerpoint/2010/main" val="4200567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linds(horizont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blinds(horizontal)">
                                      <p:cBhvr>
                                        <p:cTn id="1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36079" y="93415"/>
            <a:ext cx="6884194" cy="523220"/>
          </a:xfrm>
          <a:prstGeom prst="rect">
            <a:avLst/>
          </a:prstGeom>
        </p:spPr>
        <p:txBody>
          <a:bodyPr wrap="square">
            <a:spAutoFit/>
          </a:bodyPr>
          <a:lstStyle/>
          <a:p>
            <a:pPr algn="just">
              <a:spcAft>
                <a:spcPts val="0"/>
              </a:spcAft>
            </a:pPr>
            <a:r>
              <a:rPr lang="zh-CN" altLang="en-US" sz="2800" b="1" kern="100" dirty="0">
                <a:latin typeface="Times New Roman" pitchFamily="18" charset="0"/>
                <a:ea typeface="微软雅黑" pitchFamily="34" charset="-122"/>
                <a:cs typeface="Times New Roman" pitchFamily="18" charset="0"/>
              </a:rPr>
              <a:t>二、对曲线运动条件的理解</a:t>
            </a:r>
            <a:endParaRPr lang="zh-CN" altLang="zh-CN" sz="2800" b="1" i="1" kern="100" dirty="0">
              <a:latin typeface="Times New Roman" pitchFamily="18" charset="0"/>
              <a:ea typeface="微软雅黑" pitchFamily="34" charset="-122"/>
              <a:cs typeface="Times New Roman" pitchFamily="18" charset="0"/>
            </a:endParaRPr>
          </a:p>
        </p:txBody>
      </p:sp>
      <p:sp>
        <p:nvSpPr>
          <p:cNvPr id="10" name="矩形 9"/>
          <p:cNvSpPr/>
          <p:nvPr/>
        </p:nvSpPr>
        <p:spPr>
          <a:xfrm>
            <a:off x="136078" y="554038"/>
            <a:ext cx="8892000" cy="4059766"/>
          </a:xfrm>
          <a:prstGeom prst="rect">
            <a:avLst/>
          </a:prstGeom>
        </p:spPr>
        <p:txBody>
          <a:bodyPr wrap="square">
            <a:spAutoFit/>
          </a:bodyPr>
          <a:lstStyle/>
          <a:p>
            <a:pPr algn="just">
              <a:lnSpc>
                <a:spcPct val="150000"/>
              </a:lnSpc>
              <a:spcAft>
                <a:spcPts val="0"/>
              </a:spcAft>
              <a:tabLst>
                <a:tab pos="2070735" algn="l"/>
              </a:tabLst>
            </a:pPr>
            <a:r>
              <a:rPr lang="zh-CN" altLang="en-US" sz="2500" b="1" kern="100" dirty="0" smtClean="0">
                <a:solidFill>
                  <a:srgbClr val="00B050"/>
                </a:solidFill>
                <a:latin typeface="Times New Roman" pitchFamily="18" charset="0"/>
                <a:ea typeface="微软雅黑" pitchFamily="34" charset="-122"/>
                <a:cs typeface="Times New Roman" pitchFamily="18" charset="0"/>
              </a:rPr>
              <a:t>例</a:t>
            </a:r>
            <a:r>
              <a:rPr lang="en-US" altLang="zh-CN" sz="2500" b="1" kern="100" dirty="0" smtClean="0">
                <a:solidFill>
                  <a:srgbClr val="00B050"/>
                </a:solidFill>
                <a:latin typeface="Times New Roman" pitchFamily="18" charset="0"/>
                <a:ea typeface="微软雅黑" pitchFamily="34" charset="-122"/>
                <a:cs typeface="Times New Roman" pitchFamily="18" charset="0"/>
              </a:rPr>
              <a:t>2</a:t>
            </a:r>
            <a:r>
              <a:rPr lang="zh-CN" altLang="zh-CN" sz="2500" kern="100" dirty="0" smtClean="0">
                <a:solidFill>
                  <a:srgbClr val="404040"/>
                </a:solidFill>
                <a:latin typeface="Times New Roman"/>
                <a:ea typeface="微软雅黑"/>
                <a:cs typeface="Times New Roman"/>
              </a:rPr>
              <a:t>　</a:t>
            </a:r>
            <a:r>
              <a:rPr lang="zh-CN" altLang="zh-CN" sz="2500" kern="100" spc="-100" dirty="0">
                <a:latin typeface="Times New Roman"/>
                <a:ea typeface="微软雅黑"/>
                <a:cs typeface="Times New Roman"/>
              </a:rPr>
              <a:t>如图</a:t>
            </a:r>
            <a:r>
              <a:rPr lang="en-US" altLang="zh-CN" sz="2500" kern="100" spc="-100" dirty="0">
                <a:latin typeface="Times New Roman"/>
                <a:ea typeface="微软雅黑"/>
                <a:cs typeface="Courier New"/>
              </a:rPr>
              <a:t>6</a:t>
            </a:r>
            <a:r>
              <a:rPr lang="zh-CN" altLang="zh-CN" sz="2500" kern="100" spc="-100" dirty="0">
                <a:latin typeface="Times New Roman"/>
                <a:ea typeface="微软雅黑"/>
                <a:cs typeface="Times New Roman"/>
              </a:rPr>
              <a:t>所示，物体在恒力</a:t>
            </a:r>
            <a:r>
              <a:rPr lang="en-US" altLang="zh-CN" sz="2500" i="1" kern="100" spc="-100" dirty="0">
                <a:latin typeface="Times New Roman"/>
                <a:ea typeface="微软雅黑"/>
                <a:cs typeface="Courier New"/>
              </a:rPr>
              <a:t>F</a:t>
            </a:r>
            <a:r>
              <a:rPr lang="zh-CN" altLang="zh-CN" sz="2500" kern="100" spc="-100" dirty="0">
                <a:latin typeface="Times New Roman"/>
                <a:ea typeface="微软雅黑"/>
                <a:cs typeface="Times New Roman"/>
              </a:rPr>
              <a:t>作用下沿曲线从点</a:t>
            </a:r>
            <a:r>
              <a:rPr lang="en-US" altLang="zh-CN" sz="2500" i="1" kern="100" spc="-100" dirty="0">
                <a:latin typeface="Times New Roman"/>
                <a:ea typeface="微软雅黑"/>
                <a:cs typeface="Courier New"/>
              </a:rPr>
              <a:t>A</a:t>
            </a:r>
            <a:r>
              <a:rPr lang="zh-CN" altLang="zh-CN" sz="2500" kern="100" spc="-100" dirty="0">
                <a:latin typeface="Times New Roman"/>
                <a:ea typeface="微软雅黑"/>
                <a:cs typeface="Times New Roman"/>
              </a:rPr>
              <a:t>运动到点</a:t>
            </a:r>
            <a:r>
              <a:rPr lang="en-US" altLang="zh-CN" sz="2500" i="1" kern="100" spc="-100" dirty="0">
                <a:latin typeface="Times New Roman"/>
                <a:ea typeface="微软雅黑"/>
                <a:cs typeface="Courier New"/>
              </a:rPr>
              <a:t>B</a:t>
            </a:r>
            <a:r>
              <a:rPr lang="zh-CN" altLang="zh-CN" sz="2500" kern="100" spc="-100" dirty="0">
                <a:latin typeface="Times New Roman"/>
                <a:ea typeface="微软雅黑"/>
                <a:cs typeface="Times New Roman"/>
              </a:rPr>
              <a:t>，这时突然使它所受的力反向，但大小不变，即由</a:t>
            </a:r>
            <a:r>
              <a:rPr lang="en-US" altLang="zh-CN" sz="2500" i="1" kern="100" spc="-100" dirty="0">
                <a:latin typeface="Times New Roman"/>
                <a:ea typeface="微软雅黑"/>
                <a:cs typeface="Courier New"/>
              </a:rPr>
              <a:t>F</a:t>
            </a:r>
            <a:r>
              <a:rPr lang="zh-CN" altLang="zh-CN" sz="2500" kern="100" spc="-100" dirty="0">
                <a:latin typeface="Times New Roman"/>
                <a:ea typeface="微软雅黑"/>
                <a:cs typeface="Times New Roman"/>
              </a:rPr>
              <a:t>变为－</a:t>
            </a:r>
            <a:r>
              <a:rPr lang="en-US" altLang="zh-CN" sz="2500" i="1" kern="100" spc="-100" dirty="0">
                <a:latin typeface="Times New Roman"/>
                <a:ea typeface="微软雅黑"/>
                <a:cs typeface="Courier New"/>
              </a:rPr>
              <a:t>F</a:t>
            </a:r>
            <a:r>
              <a:rPr lang="en-US" altLang="zh-CN" sz="2500" kern="100" spc="-100" dirty="0">
                <a:latin typeface="Times New Roman"/>
                <a:ea typeface="微软雅黑"/>
                <a:cs typeface="Courier New"/>
              </a:rPr>
              <a:t>.</a:t>
            </a:r>
            <a:r>
              <a:rPr lang="zh-CN" altLang="zh-CN" sz="2500" kern="100" spc="-100" dirty="0">
                <a:latin typeface="Times New Roman"/>
                <a:ea typeface="微软雅黑"/>
                <a:cs typeface="Times New Roman"/>
              </a:rPr>
              <a:t>在此力的作用下，物体以后的运动情况，下列说法中正确的是</a:t>
            </a:r>
            <a:r>
              <a:rPr lang="en-US" altLang="zh-CN" sz="2500" kern="100" spc="-100" dirty="0">
                <a:latin typeface="Times New Roman"/>
                <a:ea typeface="微软雅黑"/>
                <a:cs typeface="Courier New"/>
              </a:rPr>
              <a:t>(</a:t>
            </a:r>
            <a:r>
              <a:rPr lang="zh-CN" altLang="zh-CN" sz="2500" kern="100" spc="-100" dirty="0">
                <a:latin typeface="Times New Roman"/>
                <a:ea typeface="微软雅黑"/>
                <a:cs typeface="Times New Roman"/>
              </a:rPr>
              <a:t>　　</a:t>
            </a:r>
            <a:r>
              <a:rPr lang="en-US" altLang="zh-CN" sz="2500" kern="100" spc="-100" dirty="0" smtClean="0">
                <a:latin typeface="Times New Roman"/>
                <a:ea typeface="微软雅黑"/>
                <a:cs typeface="Courier New"/>
              </a:rPr>
              <a:t>)</a:t>
            </a:r>
          </a:p>
          <a:p>
            <a:pPr algn="just">
              <a:lnSpc>
                <a:spcPct val="150000"/>
              </a:lnSpc>
              <a:spcAft>
                <a:spcPts val="0"/>
              </a:spcAft>
              <a:tabLst>
                <a:tab pos="2070735" algn="l"/>
              </a:tabLst>
            </a:pPr>
            <a:r>
              <a:rPr lang="en-US" altLang="zh-CN" sz="2500" kern="100" dirty="0">
                <a:latin typeface="Times New Roman"/>
                <a:ea typeface="微软雅黑"/>
                <a:cs typeface="Courier New"/>
              </a:rPr>
              <a:t>A.</a:t>
            </a:r>
            <a:r>
              <a:rPr lang="zh-CN" altLang="zh-CN" sz="2500" kern="100" dirty="0">
                <a:latin typeface="Times New Roman"/>
                <a:ea typeface="微软雅黑"/>
                <a:cs typeface="Times New Roman"/>
              </a:rPr>
              <a:t>物体不可能沿曲线</a:t>
            </a:r>
            <a:r>
              <a:rPr lang="en-US" altLang="zh-CN" sz="2500" i="1" kern="100" dirty="0">
                <a:latin typeface="Times New Roman"/>
                <a:ea typeface="微软雅黑"/>
                <a:cs typeface="Courier New"/>
              </a:rPr>
              <a:t>Ba</a:t>
            </a:r>
            <a:r>
              <a:rPr lang="zh-CN" altLang="zh-CN" sz="2500" kern="100" dirty="0">
                <a:latin typeface="Times New Roman"/>
                <a:ea typeface="微软雅黑"/>
                <a:cs typeface="Times New Roman"/>
              </a:rPr>
              <a:t>运动</a:t>
            </a:r>
            <a:endParaRPr lang="zh-CN" altLang="zh-CN" sz="2500" kern="100" dirty="0">
              <a:latin typeface="宋体"/>
              <a:cs typeface="Courier New"/>
            </a:endParaRPr>
          </a:p>
          <a:p>
            <a:pPr algn="just">
              <a:lnSpc>
                <a:spcPct val="150000"/>
              </a:lnSpc>
              <a:spcAft>
                <a:spcPts val="0"/>
              </a:spcAft>
              <a:tabLst>
                <a:tab pos="2070735" algn="l"/>
              </a:tabLst>
            </a:pPr>
            <a:r>
              <a:rPr lang="en-US" altLang="zh-CN" sz="2500" kern="100" dirty="0">
                <a:latin typeface="Times New Roman"/>
                <a:ea typeface="微软雅黑"/>
                <a:cs typeface="Courier New"/>
              </a:rPr>
              <a:t>B.</a:t>
            </a:r>
            <a:r>
              <a:rPr lang="zh-CN" altLang="zh-CN" sz="2500" kern="100" dirty="0">
                <a:latin typeface="Times New Roman"/>
                <a:ea typeface="微软雅黑"/>
                <a:cs typeface="Times New Roman"/>
              </a:rPr>
              <a:t>物体不可能沿直线</a:t>
            </a:r>
            <a:r>
              <a:rPr lang="en-US" altLang="zh-CN" sz="2500" i="1" kern="100" dirty="0">
                <a:latin typeface="Times New Roman"/>
                <a:ea typeface="微软雅黑"/>
                <a:cs typeface="Courier New"/>
              </a:rPr>
              <a:t>Bb</a:t>
            </a:r>
            <a:r>
              <a:rPr lang="zh-CN" altLang="zh-CN" sz="2500" kern="100" dirty="0">
                <a:latin typeface="Times New Roman"/>
                <a:ea typeface="微软雅黑"/>
                <a:cs typeface="Times New Roman"/>
              </a:rPr>
              <a:t>运动</a:t>
            </a:r>
            <a:endParaRPr lang="zh-CN" altLang="zh-CN" sz="2500" kern="100" dirty="0">
              <a:latin typeface="宋体"/>
              <a:cs typeface="Courier New"/>
            </a:endParaRPr>
          </a:p>
          <a:p>
            <a:pPr algn="just">
              <a:lnSpc>
                <a:spcPct val="150000"/>
              </a:lnSpc>
              <a:spcAft>
                <a:spcPts val="0"/>
              </a:spcAft>
              <a:tabLst>
                <a:tab pos="2070735" algn="l"/>
              </a:tabLst>
            </a:pPr>
            <a:r>
              <a:rPr lang="en-US" altLang="zh-CN" sz="2500" kern="100" dirty="0">
                <a:latin typeface="Times New Roman"/>
                <a:ea typeface="微软雅黑"/>
                <a:cs typeface="Courier New"/>
              </a:rPr>
              <a:t>C.</a:t>
            </a:r>
            <a:r>
              <a:rPr lang="zh-CN" altLang="zh-CN" sz="2500" kern="100" dirty="0">
                <a:latin typeface="Times New Roman"/>
                <a:ea typeface="微软雅黑"/>
                <a:cs typeface="Times New Roman"/>
              </a:rPr>
              <a:t>物体不可能沿曲线</a:t>
            </a:r>
            <a:r>
              <a:rPr lang="en-US" altLang="zh-CN" sz="2500" i="1" kern="100" dirty="0" err="1">
                <a:latin typeface="Times New Roman"/>
                <a:ea typeface="微软雅黑"/>
                <a:cs typeface="Courier New"/>
              </a:rPr>
              <a:t>Bc</a:t>
            </a:r>
            <a:r>
              <a:rPr lang="zh-CN" altLang="zh-CN" sz="2500" kern="100" dirty="0">
                <a:latin typeface="Times New Roman"/>
                <a:ea typeface="微软雅黑"/>
                <a:cs typeface="Times New Roman"/>
              </a:rPr>
              <a:t>运动</a:t>
            </a:r>
            <a:endParaRPr lang="zh-CN" altLang="zh-CN" sz="2500" kern="100" dirty="0">
              <a:latin typeface="宋体"/>
              <a:cs typeface="Courier New"/>
            </a:endParaRPr>
          </a:p>
          <a:p>
            <a:pPr algn="just">
              <a:lnSpc>
                <a:spcPct val="150000"/>
              </a:lnSpc>
              <a:spcAft>
                <a:spcPts val="0"/>
              </a:spcAft>
              <a:tabLst>
                <a:tab pos="2070735" algn="l"/>
              </a:tabLst>
            </a:pPr>
            <a:r>
              <a:rPr lang="en-US" altLang="zh-CN" sz="2500" kern="100" dirty="0">
                <a:latin typeface="Times New Roman"/>
                <a:ea typeface="微软雅黑"/>
                <a:cs typeface="Courier New"/>
              </a:rPr>
              <a:t>D.</a:t>
            </a:r>
            <a:r>
              <a:rPr lang="zh-CN" altLang="zh-CN" sz="2500" kern="100" dirty="0">
                <a:latin typeface="Times New Roman"/>
                <a:ea typeface="微软雅黑"/>
                <a:cs typeface="Times New Roman"/>
              </a:rPr>
              <a:t>物体不可能沿原曲线</a:t>
            </a:r>
            <a:r>
              <a:rPr lang="en-US" altLang="zh-CN" sz="2500" i="1" kern="100" dirty="0">
                <a:latin typeface="Times New Roman"/>
                <a:ea typeface="微软雅黑"/>
                <a:cs typeface="Courier New"/>
              </a:rPr>
              <a:t>BA</a:t>
            </a:r>
            <a:r>
              <a:rPr lang="zh-CN" altLang="zh-CN" sz="2500" kern="100" dirty="0" smtClean="0">
                <a:latin typeface="Times New Roman"/>
                <a:ea typeface="微软雅黑"/>
                <a:cs typeface="Times New Roman"/>
              </a:rPr>
              <a:t>返回</a:t>
            </a:r>
            <a:endParaRPr lang="zh-CN" altLang="zh-CN" sz="2500" kern="100" dirty="0">
              <a:latin typeface="宋体"/>
              <a:cs typeface="Courier New"/>
            </a:endParaRPr>
          </a:p>
        </p:txBody>
      </p:sp>
      <p:sp>
        <p:nvSpPr>
          <p:cNvPr id="4" name="矩形 3"/>
          <p:cNvSpPr/>
          <p:nvPr/>
        </p:nvSpPr>
        <p:spPr>
          <a:xfrm>
            <a:off x="7596336" y="4391000"/>
            <a:ext cx="684803" cy="617477"/>
          </a:xfrm>
          <a:prstGeom prst="rect">
            <a:avLst/>
          </a:prstGeom>
        </p:spPr>
        <p:txBody>
          <a:bodyPr wrap="none">
            <a:spAutoFit/>
          </a:bodyPr>
          <a:lstStyle/>
          <a:p>
            <a:pPr algn="ctr">
              <a:lnSpc>
                <a:spcPct val="150000"/>
              </a:lnSpc>
              <a:spcAft>
                <a:spcPts val="0"/>
              </a:spcAft>
              <a:tabLst>
                <a:tab pos="2070735" algn="l"/>
              </a:tabLst>
            </a:pPr>
            <a:r>
              <a:rPr lang="zh-CN" altLang="zh-CN" sz="2500" kern="100" dirty="0">
                <a:latin typeface="Times New Roman"/>
                <a:ea typeface="微软雅黑"/>
                <a:cs typeface="Times New Roman"/>
              </a:rPr>
              <a:t>图</a:t>
            </a:r>
            <a:r>
              <a:rPr lang="en-US" altLang="zh-CN" sz="2500" kern="100" dirty="0">
                <a:latin typeface="Times New Roman"/>
                <a:ea typeface="微软雅黑"/>
                <a:cs typeface="Courier New"/>
              </a:rPr>
              <a:t>6</a:t>
            </a:r>
            <a:endParaRPr lang="zh-CN" altLang="zh-CN" sz="2500" kern="100" dirty="0">
              <a:effectLst/>
              <a:latin typeface="宋体"/>
              <a:cs typeface="Courier New"/>
            </a:endParaRPr>
          </a:p>
        </p:txBody>
      </p:sp>
      <p:pic>
        <p:nvPicPr>
          <p:cNvPr id="11" name="图片 10" descr="F:\2015赵瑊\同步\物理\人教必修2\word\S4.TIF"/>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32240" y="2355726"/>
            <a:ext cx="2160240" cy="2352420"/>
          </a:xfrm>
          <a:prstGeom prst="rect">
            <a:avLst/>
          </a:prstGeom>
          <a:noFill/>
          <a:ln>
            <a:noFill/>
          </a:ln>
        </p:spPr>
      </p:pic>
    </p:spTree>
    <p:extLst>
      <p:ext uri="{BB962C8B-B14F-4D97-AF65-F5344CB8AC3E}">
        <p14:creationId xmlns:p14="http://schemas.microsoft.com/office/powerpoint/2010/main" val="3277162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47911" y="972716"/>
            <a:ext cx="2627784" cy="523220"/>
          </a:xfrm>
          <a:prstGeom prst="rect">
            <a:avLst/>
          </a:prstGeom>
        </p:spPr>
        <p:txBody>
          <a:bodyPr wrap="square">
            <a:spAutoFit/>
          </a:bodyPr>
          <a:lstStyle/>
          <a:p>
            <a:r>
              <a:rPr lang="zh-CN" altLang="zh-CN" sz="2800" b="1" dirty="0">
                <a:solidFill>
                  <a:schemeClr val="accent6">
                    <a:lumMod val="75000"/>
                  </a:schemeClr>
                </a:solidFill>
                <a:latin typeface="微软雅黑" pitchFamily="34" charset="-122"/>
                <a:ea typeface="微软雅黑" pitchFamily="34" charset="-122"/>
              </a:rPr>
              <a:t>目标定位</a:t>
            </a:r>
            <a:endParaRPr lang="zh-CN" altLang="en-US" sz="2800" b="1" dirty="0">
              <a:solidFill>
                <a:schemeClr val="accent6">
                  <a:lumMod val="75000"/>
                </a:schemeClr>
              </a:solidFill>
              <a:latin typeface="微软雅黑" pitchFamily="34" charset="-122"/>
              <a:ea typeface="微软雅黑" pitchFamily="34" charset="-122"/>
            </a:endParaRPr>
          </a:p>
        </p:txBody>
      </p:sp>
      <p:sp>
        <p:nvSpPr>
          <p:cNvPr id="8" name="圆角矩形 7"/>
          <p:cNvSpPr/>
          <p:nvPr/>
        </p:nvSpPr>
        <p:spPr>
          <a:xfrm>
            <a:off x="480384" y="1701510"/>
            <a:ext cx="8186547" cy="3024000"/>
          </a:xfrm>
          <a:prstGeom prst="roundRect">
            <a:avLst>
              <a:gd name="adj" fmla="val 3787"/>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矩形 8"/>
          <p:cNvSpPr/>
          <p:nvPr/>
        </p:nvSpPr>
        <p:spPr>
          <a:xfrm>
            <a:off x="565522" y="1660029"/>
            <a:ext cx="8029401" cy="3093154"/>
          </a:xfrm>
          <a:prstGeom prst="rect">
            <a:avLst/>
          </a:prstGeom>
        </p:spPr>
        <p:txBody>
          <a:bodyPr wrap="square">
            <a:spAutoFit/>
          </a:bodyPr>
          <a:lstStyle/>
          <a:p>
            <a:pPr algn="just">
              <a:lnSpc>
                <a:spcPct val="150000"/>
              </a:lnSpc>
              <a:spcAft>
                <a:spcPts val="0"/>
              </a:spcAft>
              <a:tabLst>
                <a:tab pos="2070735" algn="l"/>
              </a:tabLst>
            </a:pPr>
            <a:r>
              <a:rPr lang="en-US" altLang="zh-CN" sz="2600" kern="100" dirty="0">
                <a:latin typeface="Times New Roman"/>
                <a:ea typeface="微软雅黑"/>
                <a:cs typeface="Courier New"/>
              </a:rPr>
              <a:t>1.</a:t>
            </a:r>
            <a:r>
              <a:rPr lang="zh-CN" altLang="zh-CN" sz="2600" kern="100" dirty="0">
                <a:latin typeface="Times New Roman"/>
                <a:ea typeface="微软雅黑"/>
                <a:cs typeface="Times New Roman"/>
              </a:rPr>
              <a:t>知道什么是曲线运动，会确定曲线运动速度的方向，知道曲线运动是一种变速运动</a:t>
            </a:r>
            <a:r>
              <a:rPr lang="en-US" altLang="zh-CN" sz="2600" kern="100" dirty="0" smtClean="0">
                <a:latin typeface="Times New Roman"/>
                <a:ea typeface="微软雅黑"/>
                <a:cs typeface="Courier New"/>
              </a:rPr>
              <a:t>.</a:t>
            </a:r>
          </a:p>
          <a:p>
            <a:pPr algn="just">
              <a:lnSpc>
                <a:spcPct val="150000"/>
              </a:lnSpc>
              <a:spcAft>
                <a:spcPts val="0"/>
              </a:spcAft>
              <a:tabLst>
                <a:tab pos="2070735" algn="l"/>
              </a:tabLst>
            </a:pPr>
            <a:r>
              <a:rPr lang="en-US" altLang="zh-CN" sz="2600" kern="100" dirty="0" smtClean="0">
                <a:latin typeface="Times New Roman"/>
                <a:ea typeface="微软雅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理解什么是合运动、分运动</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掌握运动的合成与分解的方法</a:t>
            </a:r>
            <a:r>
              <a:rPr lang="en-US" altLang="zh-CN" sz="2600" kern="100" dirty="0" smtClean="0">
                <a:latin typeface="Times New Roman"/>
                <a:ea typeface="微软雅黑"/>
                <a:cs typeface="Courier New"/>
              </a:rPr>
              <a:t>.</a:t>
            </a:r>
          </a:p>
          <a:p>
            <a:pPr algn="just">
              <a:lnSpc>
                <a:spcPct val="150000"/>
              </a:lnSpc>
              <a:spcAft>
                <a:spcPts val="0"/>
              </a:spcAft>
              <a:tabLst>
                <a:tab pos="2070735" algn="l"/>
              </a:tabLst>
            </a:pPr>
            <a:r>
              <a:rPr lang="en-US" altLang="zh-CN" sz="2600" kern="100" dirty="0" smtClean="0">
                <a:latin typeface="Times New Roman"/>
                <a:ea typeface="微软雅黑"/>
                <a:cs typeface="Courier New"/>
              </a:rPr>
              <a:t>3</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知道物体做曲线运动的条件</a:t>
            </a:r>
            <a:r>
              <a:rPr lang="en-US" altLang="zh-CN" sz="2600" kern="100" dirty="0">
                <a:latin typeface="Times New Roman"/>
                <a:ea typeface="微软雅黑"/>
                <a:cs typeface="Courier New"/>
              </a:rPr>
              <a:t>.</a:t>
            </a:r>
            <a:endParaRPr lang="zh-CN" altLang="zh-CN" sz="2600" kern="100" dirty="0">
              <a:effectLst/>
              <a:latin typeface="宋体"/>
              <a:cs typeface="Courier New"/>
            </a:endParaRPr>
          </a:p>
        </p:txBody>
      </p:sp>
      <p:sp>
        <p:nvSpPr>
          <p:cNvPr id="10" name="矩形 9"/>
          <p:cNvSpPr/>
          <p:nvPr/>
        </p:nvSpPr>
        <p:spPr>
          <a:xfrm>
            <a:off x="73596" y="329977"/>
            <a:ext cx="9001000" cy="541174"/>
          </a:xfrm>
          <a:prstGeom prst="rect">
            <a:avLst/>
          </a:prstGeom>
        </p:spPr>
        <p:txBody>
          <a:bodyPr wrap="square">
            <a:spAutoFit/>
          </a:bodyPr>
          <a:lstStyle/>
          <a:p>
            <a:pPr algn="ctr">
              <a:lnSpc>
                <a:spcPts val="3500"/>
              </a:lnSpc>
            </a:pPr>
            <a:r>
              <a:rPr lang="zh-CN" altLang="en-US" sz="3500" b="1" dirty="0">
                <a:latin typeface="Times New Roman" pitchFamily="18" charset="0"/>
                <a:ea typeface="微软雅黑" panose="020B0503020204020204" pitchFamily="34" charset="-122"/>
                <a:cs typeface="Times New Roman" pitchFamily="18" charset="0"/>
              </a:rPr>
              <a:t>学案</a:t>
            </a:r>
            <a:r>
              <a:rPr lang="en-US" altLang="zh-CN" sz="3500" b="1" dirty="0">
                <a:latin typeface="Times New Roman" pitchFamily="18" charset="0"/>
                <a:ea typeface="微软雅黑" panose="020B0503020204020204" pitchFamily="34" charset="-122"/>
                <a:cs typeface="Times New Roman" pitchFamily="18" charset="0"/>
              </a:rPr>
              <a:t>1</a:t>
            </a:r>
            <a:r>
              <a:rPr lang="zh-CN" altLang="en-US" sz="3500" b="1" dirty="0">
                <a:latin typeface="Times New Roman" pitchFamily="18" charset="0"/>
                <a:ea typeface="微软雅黑" panose="020B0503020204020204" pitchFamily="34" charset="-122"/>
                <a:cs typeface="Times New Roman" pitchFamily="18" charset="0"/>
              </a:rPr>
              <a:t>　曲线运动</a:t>
            </a:r>
          </a:p>
        </p:txBody>
      </p:sp>
    </p:spTree>
    <p:extLst>
      <p:ext uri="{BB962C8B-B14F-4D97-AF65-F5344CB8AC3E}">
        <p14:creationId xmlns:p14="http://schemas.microsoft.com/office/powerpoint/2010/main" val="267090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6554" y="473640"/>
            <a:ext cx="8892000" cy="3970318"/>
          </a:xfrm>
          <a:prstGeom prst="rect">
            <a:avLst/>
          </a:prstGeom>
        </p:spPr>
        <p:txBody>
          <a:bodyPr wrap="square">
            <a:spAutoFit/>
          </a:bodyPr>
          <a:lstStyle/>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解析</a:t>
            </a:r>
            <a:r>
              <a:rPr lang="zh-CN" altLang="zh-CN" sz="2800" kern="100" dirty="0">
                <a:latin typeface="Times New Roman"/>
                <a:ea typeface="微软雅黑"/>
                <a:cs typeface="Times New Roman"/>
              </a:rPr>
              <a:t>　</a:t>
            </a:r>
            <a:r>
              <a:rPr lang="zh-CN" altLang="zh-CN" sz="2800" kern="100" spc="-90" dirty="0">
                <a:latin typeface="Times New Roman"/>
                <a:ea typeface="微软雅黑"/>
                <a:cs typeface="Times New Roman"/>
              </a:rPr>
              <a:t>物体沿曲线从点</a:t>
            </a:r>
            <a:r>
              <a:rPr lang="en-US" altLang="zh-CN" sz="2800" i="1" kern="100" spc="-90" dirty="0">
                <a:latin typeface="Times New Roman"/>
                <a:ea typeface="微软雅黑"/>
                <a:cs typeface="Courier New"/>
              </a:rPr>
              <a:t>A</a:t>
            </a:r>
            <a:r>
              <a:rPr lang="zh-CN" altLang="zh-CN" sz="2800" kern="100" spc="-90" dirty="0">
                <a:latin typeface="Times New Roman"/>
                <a:ea typeface="微软雅黑"/>
                <a:cs typeface="Times New Roman"/>
              </a:rPr>
              <a:t>运动到点</a:t>
            </a:r>
            <a:r>
              <a:rPr lang="en-US" altLang="zh-CN" sz="2800" i="1" kern="100" spc="-90" dirty="0">
                <a:latin typeface="Times New Roman"/>
                <a:ea typeface="微软雅黑"/>
                <a:cs typeface="Courier New"/>
              </a:rPr>
              <a:t>B</a:t>
            </a:r>
            <a:r>
              <a:rPr lang="en-US" altLang="zh-CN" sz="2800" kern="100" spc="-90" dirty="0">
                <a:latin typeface="Times New Roman"/>
                <a:ea typeface="微软雅黑"/>
                <a:cs typeface="Courier New"/>
              </a:rPr>
              <a:t>(</a:t>
            </a:r>
            <a:r>
              <a:rPr lang="zh-CN" altLang="zh-CN" sz="2800" kern="100" spc="-90" dirty="0">
                <a:latin typeface="Times New Roman"/>
                <a:ea typeface="微软雅黑"/>
                <a:cs typeface="Times New Roman"/>
              </a:rPr>
              <a:t>点</a:t>
            </a:r>
            <a:r>
              <a:rPr lang="en-US" altLang="zh-CN" sz="2800" i="1" kern="100" spc="-90" dirty="0">
                <a:latin typeface="Times New Roman"/>
                <a:ea typeface="微软雅黑"/>
                <a:cs typeface="Courier New"/>
              </a:rPr>
              <a:t>B</a:t>
            </a:r>
            <a:r>
              <a:rPr lang="zh-CN" altLang="zh-CN" sz="2800" kern="100" spc="-90" dirty="0">
                <a:latin typeface="Times New Roman"/>
                <a:ea typeface="微软雅黑"/>
                <a:cs typeface="Times New Roman"/>
              </a:rPr>
              <a:t>除外</a:t>
            </a:r>
            <a:r>
              <a:rPr lang="en-US" altLang="zh-CN" sz="2800" kern="100" spc="-90" dirty="0">
                <a:latin typeface="Times New Roman"/>
                <a:ea typeface="微软雅黑"/>
                <a:cs typeface="Courier New"/>
              </a:rPr>
              <a:t>)</a:t>
            </a:r>
            <a:r>
              <a:rPr lang="zh-CN" altLang="zh-CN" sz="2800" kern="100" spc="-90" dirty="0">
                <a:latin typeface="Times New Roman"/>
                <a:ea typeface="微软雅黑"/>
                <a:cs typeface="Times New Roman"/>
              </a:rPr>
              <a:t>的过程中，其所受恒力</a:t>
            </a:r>
            <a:r>
              <a:rPr lang="en-US" altLang="zh-CN" sz="2800" i="1" kern="100" spc="-90" dirty="0">
                <a:latin typeface="Times New Roman"/>
                <a:ea typeface="微软雅黑"/>
                <a:cs typeface="Courier New"/>
              </a:rPr>
              <a:t>F</a:t>
            </a:r>
            <a:r>
              <a:rPr lang="zh-CN" altLang="zh-CN" sz="2800" kern="100" spc="-90" dirty="0">
                <a:latin typeface="Times New Roman"/>
                <a:ea typeface="微软雅黑"/>
                <a:cs typeface="Times New Roman"/>
              </a:rPr>
              <a:t>的方向必定指向曲线的凹侧</a:t>
            </a:r>
            <a:r>
              <a:rPr lang="en-US" altLang="zh-CN" sz="2800" kern="100" spc="-90" dirty="0">
                <a:latin typeface="Times New Roman"/>
                <a:ea typeface="微软雅黑"/>
                <a:cs typeface="Courier New"/>
              </a:rPr>
              <a:t>.</a:t>
            </a:r>
            <a:r>
              <a:rPr lang="zh-CN" altLang="zh-CN" sz="2800" kern="100" spc="-90" dirty="0">
                <a:latin typeface="Times New Roman"/>
                <a:ea typeface="微软雅黑"/>
                <a:cs typeface="Times New Roman"/>
              </a:rPr>
              <a:t>当运动到</a:t>
            </a:r>
            <a:r>
              <a:rPr lang="en-US" altLang="zh-CN" sz="2800" i="1" kern="100" spc="-90" dirty="0">
                <a:latin typeface="Times New Roman"/>
                <a:ea typeface="微软雅黑"/>
                <a:cs typeface="Courier New"/>
              </a:rPr>
              <a:t>B</a:t>
            </a:r>
            <a:r>
              <a:rPr lang="zh-CN" altLang="zh-CN" sz="2800" kern="100" spc="-90" dirty="0">
                <a:latin typeface="Times New Roman"/>
                <a:ea typeface="微软雅黑"/>
                <a:cs typeface="Times New Roman"/>
              </a:rPr>
              <a:t>点</a:t>
            </a:r>
            <a:r>
              <a:rPr lang="zh-CN" altLang="zh-CN" sz="2800" kern="100" spc="-300" dirty="0">
                <a:latin typeface="Times New Roman"/>
                <a:ea typeface="微软雅黑"/>
                <a:cs typeface="Times New Roman"/>
              </a:rPr>
              <a:t>时，</a:t>
            </a:r>
            <a:r>
              <a:rPr lang="zh-CN" altLang="zh-CN" sz="2800" kern="100" dirty="0">
                <a:latin typeface="Times New Roman"/>
                <a:ea typeface="微软雅黑"/>
                <a:cs typeface="Times New Roman"/>
              </a:rPr>
              <a:t>因恒力反向，由曲线运动的特点</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物体以后运动的曲线轨迹必定向合外力方向弯曲</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可知：物体以后的运动只可能沿</a:t>
            </a:r>
            <a:r>
              <a:rPr lang="en-US" altLang="zh-CN" sz="2800" i="1" kern="100" dirty="0" err="1">
                <a:latin typeface="Times New Roman"/>
                <a:ea typeface="微软雅黑"/>
                <a:cs typeface="Courier New"/>
              </a:rPr>
              <a:t>Bc</a:t>
            </a:r>
            <a:r>
              <a:rPr lang="zh-CN" altLang="zh-CN" sz="2800" kern="100" dirty="0">
                <a:latin typeface="Times New Roman"/>
                <a:ea typeface="微软雅黑"/>
                <a:cs typeface="Times New Roman"/>
              </a:rPr>
              <a:t>运动</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故本题正确选项为</a:t>
            </a:r>
            <a:r>
              <a:rPr lang="en-US" altLang="zh-CN" sz="2800" kern="100" dirty="0">
                <a:latin typeface="Times New Roman"/>
                <a:ea typeface="微软雅黑"/>
                <a:cs typeface="Courier New"/>
              </a:rPr>
              <a:t>A</a:t>
            </a:r>
            <a:r>
              <a:rPr lang="zh-CN" altLang="zh-CN" sz="2800" kern="100" dirty="0">
                <a:latin typeface="Times New Roman"/>
                <a:ea typeface="微软雅黑"/>
                <a:cs typeface="Times New Roman"/>
              </a:rPr>
              <a:t>、</a:t>
            </a:r>
            <a:r>
              <a:rPr lang="en-US" altLang="zh-CN" sz="2800" kern="100" dirty="0">
                <a:latin typeface="Times New Roman"/>
                <a:ea typeface="微软雅黑"/>
                <a:cs typeface="Courier New"/>
              </a:rPr>
              <a:t>B</a:t>
            </a:r>
            <a:r>
              <a:rPr lang="zh-CN" altLang="zh-CN" sz="2800" kern="100" dirty="0">
                <a:latin typeface="Times New Roman"/>
                <a:ea typeface="微软雅黑"/>
                <a:cs typeface="Times New Roman"/>
              </a:rPr>
              <a:t>、</a:t>
            </a:r>
            <a:r>
              <a:rPr lang="en-US" altLang="zh-CN" sz="2800" kern="100" dirty="0">
                <a:latin typeface="Times New Roman"/>
                <a:ea typeface="微软雅黑"/>
                <a:cs typeface="Courier New"/>
              </a:rPr>
              <a:t>D.</a:t>
            </a:r>
            <a:endParaRPr lang="zh-CN" altLang="zh-CN" sz="2800" kern="100" dirty="0">
              <a:latin typeface="宋体"/>
              <a:cs typeface="Courier New"/>
            </a:endParaRPr>
          </a:p>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答案</a:t>
            </a:r>
            <a:r>
              <a:rPr lang="zh-CN" altLang="zh-CN" sz="2800" kern="100" dirty="0">
                <a:latin typeface="Times New Roman"/>
                <a:ea typeface="微软雅黑"/>
                <a:cs typeface="Times New Roman"/>
              </a:rPr>
              <a:t>　</a:t>
            </a:r>
            <a:r>
              <a:rPr lang="en-US" altLang="zh-CN" sz="2800" kern="100" dirty="0">
                <a:solidFill>
                  <a:srgbClr val="E46C0A"/>
                </a:solidFill>
                <a:latin typeface="Times New Roman"/>
                <a:ea typeface="微软雅黑"/>
                <a:cs typeface="Courier New"/>
              </a:rPr>
              <a:t>ABD</a:t>
            </a:r>
            <a:endParaRPr lang="zh-CN" altLang="zh-CN" sz="2800" kern="100" dirty="0">
              <a:effectLst/>
              <a:latin typeface="宋体"/>
              <a:cs typeface="Courier New"/>
            </a:endParaRPr>
          </a:p>
        </p:txBody>
      </p:sp>
    </p:spTree>
    <p:extLst>
      <p:ext uri="{BB962C8B-B14F-4D97-AF65-F5344CB8AC3E}">
        <p14:creationId xmlns:p14="http://schemas.microsoft.com/office/powerpoint/2010/main" val="228209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41412" y="141486"/>
            <a:ext cx="5400600" cy="461665"/>
          </a:xfrm>
          <a:prstGeom prst="rect">
            <a:avLst/>
          </a:prstGeom>
        </p:spPr>
        <p:txBody>
          <a:bodyPr wrap="square">
            <a:spAutoFit/>
          </a:bodyPr>
          <a:lstStyle/>
          <a:p>
            <a:pPr algn="just">
              <a:spcAft>
                <a:spcPts val="0"/>
              </a:spcAft>
            </a:pPr>
            <a:r>
              <a:rPr lang="zh-CN" altLang="en-US" sz="2400" b="1" kern="100" dirty="0">
                <a:latin typeface="Times New Roman" pitchFamily="18" charset="0"/>
                <a:ea typeface="微软雅黑" pitchFamily="34" charset="-122"/>
                <a:cs typeface="Times New Roman" pitchFamily="18" charset="0"/>
              </a:rPr>
              <a:t>三、运动的合成与分解</a:t>
            </a:r>
            <a:endParaRPr lang="zh-CN" altLang="zh-CN" sz="2400" b="1" i="1" kern="100" dirty="0">
              <a:latin typeface="Times New Roman" pitchFamily="18" charset="0"/>
              <a:ea typeface="微软雅黑" pitchFamily="34" charset="-122"/>
              <a:cs typeface="Times New Roman" pitchFamily="18" charset="0"/>
            </a:endParaRPr>
          </a:p>
        </p:txBody>
      </p:sp>
      <p:sp>
        <p:nvSpPr>
          <p:cNvPr id="10" name="矩形 9"/>
          <p:cNvSpPr/>
          <p:nvPr/>
        </p:nvSpPr>
        <p:spPr>
          <a:xfrm>
            <a:off x="141412" y="597865"/>
            <a:ext cx="6010572" cy="4524315"/>
          </a:xfrm>
          <a:prstGeom prst="rect">
            <a:avLst/>
          </a:prstGeom>
        </p:spPr>
        <p:txBody>
          <a:bodyPr wrap="square">
            <a:spAutoFit/>
          </a:bodyPr>
          <a:lstStyle/>
          <a:p>
            <a:pPr algn="just">
              <a:lnSpc>
                <a:spcPct val="150000"/>
              </a:lnSpc>
              <a:spcAft>
                <a:spcPts val="0"/>
              </a:spcAft>
              <a:tabLst>
                <a:tab pos="2070735" algn="l"/>
              </a:tabLst>
            </a:pPr>
            <a:r>
              <a:rPr lang="zh-CN" altLang="en-US" sz="2400" b="1" kern="100" dirty="0" smtClean="0">
                <a:solidFill>
                  <a:srgbClr val="00B050"/>
                </a:solidFill>
                <a:latin typeface="Times New Roman" pitchFamily="18" charset="0"/>
                <a:ea typeface="微软雅黑" pitchFamily="34" charset="-122"/>
                <a:cs typeface="Times New Roman" pitchFamily="18" charset="0"/>
              </a:rPr>
              <a:t>例</a:t>
            </a:r>
            <a:r>
              <a:rPr lang="en-US" altLang="zh-CN" sz="2400" b="1" kern="100" dirty="0" smtClean="0">
                <a:solidFill>
                  <a:srgbClr val="00B050"/>
                </a:solidFill>
                <a:latin typeface="Times New Roman" pitchFamily="18" charset="0"/>
                <a:ea typeface="微软雅黑" pitchFamily="34" charset="-122"/>
                <a:cs typeface="Times New Roman" pitchFamily="18" charset="0"/>
              </a:rPr>
              <a:t>3</a:t>
            </a:r>
            <a:r>
              <a:rPr lang="zh-CN" altLang="zh-CN" sz="2400" kern="100" dirty="0" smtClean="0">
                <a:solidFill>
                  <a:srgbClr val="404040"/>
                </a:solidFill>
                <a:latin typeface="Times New Roman"/>
                <a:ea typeface="微软雅黑"/>
                <a:cs typeface="Times New Roman"/>
              </a:rPr>
              <a:t>　</a:t>
            </a:r>
            <a:r>
              <a:rPr lang="zh-CN" altLang="zh-CN" sz="2400" kern="100" dirty="0">
                <a:latin typeface="Times New Roman"/>
                <a:ea typeface="微软雅黑"/>
                <a:cs typeface="Times New Roman"/>
              </a:rPr>
              <a:t>竖直放置的两端封闭的玻璃管中注满清水，内有一个蜡块能在水中以</a:t>
            </a:r>
            <a:r>
              <a:rPr lang="en-US" altLang="zh-CN" sz="2400" kern="100" dirty="0">
                <a:latin typeface="Times New Roman"/>
                <a:ea typeface="微软雅黑"/>
                <a:cs typeface="Courier New"/>
              </a:rPr>
              <a:t>0.1 m/s</a:t>
            </a:r>
            <a:r>
              <a:rPr lang="zh-CN" altLang="zh-CN" sz="2400" kern="100" dirty="0">
                <a:latin typeface="Times New Roman"/>
                <a:ea typeface="微软雅黑"/>
                <a:cs typeface="Times New Roman"/>
              </a:rPr>
              <a:t>的速度匀速上浮</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在蜡块从玻璃管的下端匀速上浮的同时，使玻璃管水平匀速向右运动，测得蜡块实际运动方向与水平方向成</a:t>
            </a:r>
            <a:r>
              <a:rPr lang="en-US" altLang="zh-CN" sz="2400" kern="100" dirty="0">
                <a:latin typeface="Times New Roman"/>
                <a:ea typeface="微软雅黑"/>
                <a:cs typeface="Courier New"/>
              </a:rPr>
              <a:t>30°</a:t>
            </a:r>
            <a:r>
              <a:rPr lang="zh-CN" altLang="zh-CN" sz="2400" kern="100" dirty="0">
                <a:latin typeface="Times New Roman"/>
                <a:ea typeface="微软雅黑"/>
                <a:cs typeface="Times New Roman"/>
              </a:rPr>
              <a:t>角，如图</a:t>
            </a:r>
            <a:r>
              <a:rPr lang="en-US" altLang="zh-CN" sz="2400" kern="100" dirty="0">
                <a:latin typeface="Times New Roman"/>
                <a:ea typeface="微软雅黑"/>
                <a:cs typeface="Courier New"/>
              </a:rPr>
              <a:t>7</a:t>
            </a:r>
            <a:r>
              <a:rPr lang="zh-CN" altLang="zh-CN" sz="2400" kern="100" dirty="0">
                <a:latin typeface="Times New Roman"/>
                <a:ea typeface="微软雅黑"/>
                <a:cs typeface="Times New Roman"/>
              </a:rPr>
              <a:t>所示</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若玻璃管的长度为</a:t>
            </a:r>
            <a:r>
              <a:rPr lang="en-US" altLang="zh-CN" sz="2400" kern="100" dirty="0">
                <a:latin typeface="Times New Roman"/>
                <a:ea typeface="微软雅黑"/>
                <a:cs typeface="Courier New"/>
              </a:rPr>
              <a:t>1.0 m</a:t>
            </a:r>
            <a:r>
              <a:rPr lang="zh-CN" altLang="zh-CN" sz="2400" kern="100" dirty="0">
                <a:latin typeface="Times New Roman"/>
                <a:ea typeface="微软雅黑"/>
                <a:cs typeface="Times New Roman"/>
              </a:rPr>
              <a:t>，在蜡块从底端上升到顶端的过程中，玻璃管水平方向的移动速度和水平运动的距离为</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　　</a:t>
            </a:r>
            <a:r>
              <a:rPr lang="en-US" altLang="zh-CN" sz="2400" kern="100" dirty="0" smtClean="0">
                <a:latin typeface="Times New Roman"/>
                <a:ea typeface="微软雅黑"/>
                <a:cs typeface="Courier New"/>
              </a:rPr>
              <a:t>)</a:t>
            </a:r>
            <a:endParaRPr lang="zh-CN" altLang="zh-CN" sz="2400" kern="100" dirty="0">
              <a:effectLst/>
              <a:latin typeface="宋体"/>
              <a:cs typeface="Courier New"/>
            </a:endParaRPr>
          </a:p>
        </p:txBody>
      </p:sp>
      <p:pic>
        <p:nvPicPr>
          <p:cNvPr id="6" name="图片 5" descr="F:\2015赵瑊\同步\物理\人教必修2\word\A11.TIF"/>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62092" y="1635646"/>
            <a:ext cx="2736304" cy="1419720"/>
          </a:xfrm>
          <a:prstGeom prst="rect">
            <a:avLst/>
          </a:prstGeom>
          <a:noFill/>
          <a:ln>
            <a:noFill/>
          </a:ln>
        </p:spPr>
      </p:pic>
      <p:sp>
        <p:nvSpPr>
          <p:cNvPr id="4" name="矩形 3"/>
          <p:cNvSpPr/>
          <p:nvPr/>
        </p:nvSpPr>
        <p:spPr>
          <a:xfrm>
            <a:off x="7305853" y="3093576"/>
            <a:ext cx="646331" cy="577081"/>
          </a:xfrm>
          <a:prstGeom prst="rect">
            <a:avLst/>
          </a:prstGeom>
        </p:spPr>
        <p:txBody>
          <a:bodyPr wrap="none">
            <a:spAutoFit/>
          </a:bodyPr>
          <a:lstStyle/>
          <a:p>
            <a:pPr algn="ctr">
              <a:lnSpc>
                <a:spcPct val="150000"/>
              </a:lnSpc>
              <a:spcAft>
                <a:spcPts val="0"/>
              </a:spcAft>
              <a:tabLst>
                <a:tab pos="2070735" algn="l"/>
              </a:tabLst>
            </a:pPr>
            <a:r>
              <a:rPr lang="zh-CN" altLang="zh-CN" sz="2400" kern="100">
                <a:latin typeface="Times New Roman"/>
                <a:ea typeface="微软雅黑"/>
                <a:cs typeface="Times New Roman"/>
              </a:rPr>
              <a:t>图</a:t>
            </a:r>
            <a:r>
              <a:rPr lang="en-US" altLang="zh-CN" sz="2400" kern="100" dirty="0">
                <a:latin typeface="Times New Roman"/>
                <a:ea typeface="微软雅黑"/>
                <a:cs typeface="Courier New"/>
              </a:rPr>
              <a:t>7</a:t>
            </a:r>
            <a:endParaRPr lang="zh-CN" altLang="zh-CN" sz="2400" kern="100" dirty="0">
              <a:effectLst/>
              <a:latin typeface="宋体"/>
              <a:cs typeface="Courier New"/>
            </a:endParaRPr>
          </a:p>
        </p:txBody>
      </p:sp>
    </p:spTree>
    <p:extLst>
      <p:ext uri="{BB962C8B-B14F-4D97-AF65-F5344CB8AC3E}">
        <p14:creationId xmlns:p14="http://schemas.microsoft.com/office/powerpoint/2010/main" val="2596739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2958" y="60995"/>
            <a:ext cx="8712968" cy="1308628"/>
          </a:xfrm>
          <a:prstGeom prst="rect">
            <a:avLst/>
          </a:prstGeom>
        </p:spPr>
        <p:txBody>
          <a:bodyPr wrap="square">
            <a:spAutoFit/>
          </a:bodyPr>
          <a:lstStyle/>
          <a:p>
            <a:pPr algn="just">
              <a:lnSpc>
                <a:spcPct val="150000"/>
              </a:lnSpc>
              <a:spcAft>
                <a:spcPts val="0"/>
              </a:spcAft>
              <a:tabLst>
                <a:tab pos="2070735" algn="l"/>
              </a:tabLst>
            </a:pPr>
            <a:r>
              <a:rPr lang="en-US" altLang="zh-CN" sz="2800" kern="100" dirty="0" err="1">
                <a:latin typeface="Times New Roman" panose="02020603050405020304" pitchFamily="18" charset="0"/>
                <a:ea typeface="微软雅黑"/>
                <a:cs typeface="Times New Roman" panose="02020603050405020304" pitchFamily="18" charset="0"/>
              </a:rPr>
              <a:t>A.0.1</a:t>
            </a:r>
            <a:r>
              <a:rPr lang="en-US" altLang="zh-CN" sz="2800" kern="100" dirty="0">
                <a:latin typeface="Times New Roman" panose="02020603050405020304" pitchFamily="18" charset="0"/>
                <a:ea typeface="微软雅黑"/>
                <a:cs typeface="Times New Roman" panose="02020603050405020304" pitchFamily="18" charset="0"/>
              </a:rPr>
              <a:t> </a:t>
            </a:r>
            <a:r>
              <a:rPr lang="en-US" altLang="zh-CN" sz="2800" kern="100" dirty="0" smtClean="0">
                <a:latin typeface="Times New Roman" panose="02020603050405020304" pitchFamily="18" charset="0"/>
                <a:ea typeface="微软雅黑"/>
                <a:cs typeface="Times New Roman" panose="02020603050405020304" pitchFamily="18" charset="0"/>
              </a:rPr>
              <a:t>m/s</a:t>
            </a:r>
            <a:r>
              <a:rPr lang="zh-CN" altLang="en-US" sz="2800" kern="100" dirty="0" smtClean="0">
                <a:latin typeface="Times New Roman" panose="02020603050405020304" pitchFamily="18" charset="0"/>
                <a:ea typeface="微软雅黑"/>
                <a:cs typeface="Times New Roman" panose="02020603050405020304" pitchFamily="18" charset="0"/>
              </a:rPr>
              <a:t>，</a:t>
            </a:r>
            <a:r>
              <a:rPr lang="en-US" altLang="zh-CN" sz="2800" kern="100" dirty="0" smtClean="0">
                <a:latin typeface="Times New Roman" panose="02020603050405020304" pitchFamily="18" charset="0"/>
                <a:ea typeface="微软雅黑"/>
                <a:cs typeface="Times New Roman" panose="02020603050405020304" pitchFamily="18" charset="0"/>
              </a:rPr>
              <a:t>1.73 </a:t>
            </a:r>
            <a:r>
              <a:rPr lang="en-US" altLang="zh-CN" sz="2800" kern="100" dirty="0">
                <a:latin typeface="Times New Roman" panose="02020603050405020304" pitchFamily="18" charset="0"/>
                <a:ea typeface="微软雅黑"/>
                <a:cs typeface="Times New Roman" panose="02020603050405020304" pitchFamily="18" charset="0"/>
              </a:rPr>
              <a:t>m  	</a:t>
            </a:r>
            <a:r>
              <a:rPr lang="en-US" altLang="zh-CN" sz="2800" kern="100" dirty="0" err="1" smtClean="0">
                <a:latin typeface="Times New Roman" panose="02020603050405020304" pitchFamily="18" charset="0"/>
                <a:ea typeface="微软雅黑"/>
                <a:cs typeface="Times New Roman" panose="02020603050405020304" pitchFamily="18" charset="0"/>
              </a:rPr>
              <a:t>B.0.173</a:t>
            </a:r>
            <a:r>
              <a:rPr lang="en-US" altLang="zh-CN" sz="2800" kern="100" dirty="0" smtClean="0">
                <a:latin typeface="Times New Roman" panose="02020603050405020304" pitchFamily="18" charset="0"/>
                <a:ea typeface="微软雅黑"/>
                <a:cs typeface="Times New Roman" panose="02020603050405020304" pitchFamily="18" charset="0"/>
              </a:rPr>
              <a:t> m/s</a:t>
            </a:r>
            <a:r>
              <a:rPr lang="zh-CN" altLang="en-US" sz="2800" kern="100" dirty="0" smtClean="0">
                <a:latin typeface="Times New Roman" panose="02020603050405020304" pitchFamily="18" charset="0"/>
                <a:ea typeface="微软雅黑"/>
                <a:cs typeface="Times New Roman" panose="02020603050405020304" pitchFamily="18" charset="0"/>
              </a:rPr>
              <a:t>，</a:t>
            </a:r>
            <a:r>
              <a:rPr lang="en-US" altLang="zh-CN" sz="2800" kern="100" dirty="0" smtClean="0">
                <a:latin typeface="Times New Roman" panose="02020603050405020304" pitchFamily="18" charset="0"/>
                <a:ea typeface="微软雅黑"/>
                <a:cs typeface="Times New Roman" panose="02020603050405020304" pitchFamily="18" charset="0"/>
              </a:rPr>
              <a:t>1.0 </a:t>
            </a:r>
            <a:r>
              <a:rPr lang="en-US" altLang="zh-CN" sz="2800" kern="100" dirty="0">
                <a:latin typeface="Times New Roman" panose="02020603050405020304" pitchFamily="18" charset="0"/>
                <a:ea typeface="微软雅黑"/>
                <a:cs typeface="Times New Roman" panose="02020603050405020304" pitchFamily="18" charset="0"/>
              </a:rPr>
              <a:t>m</a:t>
            </a:r>
            <a:endParaRPr lang="zh-CN" altLang="zh-CN" sz="2800" kern="100" dirty="0">
              <a:latin typeface="Times New Roman" panose="02020603050405020304" pitchFamily="18" charset="0"/>
              <a:cs typeface="Times New Roman" panose="02020603050405020304" pitchFamily="18" charset="0"/>
            </a:endParaRPr>
          </a:p>
          <a:p>
            <a:pPr algn="just">
              <a:lnSpc>
                <a:spcPct val="150000"/>
              </a:lnSpc>
              <a:spcAft>
                <a:spcPts val="0"/>
              </a:spcAft>
              <a:tabLst>
                <a:tab pos="2070735" algn="l"/>
              </a:tabLst>
            </a:pPr>
            <a:r>
              <a:rPr lang="en-US" altLang="zh-CN" sz="2800" kern="100" dirty="0" err="1">
                <a:latin typeface="Times New Roman" panose="02020603050405020304" pitchFamily="18" charset="0"/>
                <a:ea typeface="微软雅黑"/>
                <a:cs typeface="Times New Roman" panose="02020603050405020304" pitchFamily="18" charset="0"/>
              </a:rPr>
              <a:t>C.0.173</a:t>
            </a:r>
            <a:r>
              <a:rPr lang="en-US" altLang="zh-CN" sz="2800" kern="100" dirty="0">
                <a:latin typeface="Times New Roman" panose="02020603050405020304" pitchFamily="18" charset="0"/>
                <a:ea typeface="微软雅黑"/>
                <a:cs typeface="Times New Roman" panose="02020603050405020304" pitchFamily="18" charset="0"/>
              </a:rPr>
              <a:t> </a:t>
            </a:r>
            <a:r>
              <a:rPr lang="en-US" altLang="zh-CN" sz="2800" kern="100" dirty="0" smtClean="0">
                <a:latin typeface="Times New Roman" panose="02020603050405020304" pitchFamily="18" charset="0"/>
                <a:ea typeface="微软雅黑"/>
                <a:cs typeface="Times New Roman" panose="02020603050405020304" pitchFamily="18" charset="0"/>
              </a:rPr>
              <a:t>m/s</a:t>
            </a:r>
            <a:r>
              <a:rPr lang="zh-CN" altLang="en-US" sz="2800" kern="100" dirty="0" smtClean="0">
                <a:latin typeface="Times New Roman" panose="02020603050405020304" pitchFamily="18" charset="0"/>
                <a:ea typeface="微软雅黑"/>
                <a:cs typeface="Times New Roman" panose="02020603050405020304" pitchFamily="18" charset="0"/>
              </a:rPr>
              <a:t>，</a:t>
            </a:r>
            <a:r>
              <a:rPr lang="en-US" altLang="zh-CN" sz="2800" kern="100" dirty="0" smtClean="0">
                <a:latin typeface="Times New Roman" panose="02020603050405020304" pitchFamily="18" charset="0"/>
                <a:ea typeface="微软雅黑"/>
                <a:cs typeface="Times New Roman" panose="02020603050405020304" pitchFamily="18" charset="0"/>
              </a:rPr>
              <a:t>1.73 </a:t>
            </a:r>
            <a:r>
              <a:rPr lang="en-US" altLang="zh-CN" sz="2800" kern="100" dirty="0">
                <a:latin typeface="Times New Roman" panose="02020603050405020304" pitchFamily="18" charset="0"/>
                <a:ea typeface="微软雅黑"/>
                <a:cs typeface="Times New Roman" panose="02020603050405020304" pitchFamily="18" charset="0"/>
              </a:rPr>
              <a:t>m 	</a:t>
            </a:r>
            <a:r>
              <a:rPr lang="en-US" altLang="zh-CN" sz="2800" kern="100" dirty="0" err="1" smtClean="0">
                <a:latin typeface="Times New Roman" panose="02020603050405020304" pitchFamily="18" charset="0"/>
                <a:ea typeface="微软雅黑"/>
                <a:cs typeface="Times New Roman" panose="02020603050405020304" pitchFamily="18" charset="0"/>
              </a:rPr>
              <a:t>D.0.1</a:t>
            </a:r>
            <a:r>
              <a:rPr lang="en-US" altLang="zh-CN" sz="2800" kern="100" dirty="0" smtClean="0">
                <a:latin typeface="Times New Roman" panose="02020603050405020304" pitchFamily="18" charset="0"/>
                <a:ea typeface="微软雅黑"/>
                <a:cs typeface="Times New Roman" panose="02020603050405020304" pitchFamily="18" charset="0"/>
              </a:rPr>
              <a:t> m/s</a:t>
            </a:r>
            <a:r>
              <a:rPr lang="zh-CN" altLang="en-US" sz="2800" kern="100" dirty="0" smtClean="0">
                <a:latin typeface="Times New Roman" panose="02020603050405020304" pitchFamily="18" charset="0"/>
                <a:ea typeface="微软雅黑"/>
                <a:cs typeface="Times New Roman" panose="02020603050405020304" pitchFamily="18" charset="0"/>
              </a:rPr>
              <a:t>，</a:t>
            </a:r>
            <a:r>
              <a:rPr lang="en-US" altLang="zh-CN" sz="2800" kern="100" dirty="0" smtClean="0">
                <a:latin typeface="Times New Roman" panose="02020603050405020304" pitchFamily="18" charset="0"/>
                <a:ea typeface="微软雅黑"/>
                <a:cs typeface="Times New Roman" panose="02020603050405020304" pitchFamily="18" charset="0"/>
              </a:rPr>
              <a:t>1.0 </a:t>
            </a:r>
            <a:r>
              <a:rPr lang="en-US" altLang="zh-CN" sz="2800" kern="100" dirty="0">
                <a:latin typeface="Times New Roman" panose="02020603050405020304" pitchFamily="18" charset="0"/>
                <a:ea typeface="微软雅黑"/>
                <a:cs typeface="Times New Roman" panose="02020603050405020304" pitchFamily="18" charset="0"/>
              </a:rPr>
              <a:t>m</a:t>
            </a:r>
            <a:endParaRPr lang="zh-CN" altLang="zh-CN" sz="2800" kern="100" dirty="0">
              <a:effectLst/>
              <a:latin typeface="Times New Roman" panose="02020603050405020304" pitchFamily="18" charset="0"/>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434593085"/>
              </p:ext>
            </p:extLst>
          </p:nvPr>
        </p:nvGraphicFramePr>
        <p:xfrm>
          <a:off x="152400" y="1529333"/>
          <a:ext cx="6200775" cy="3505200"/>
        </p:xfrm>
        <a:graphic>
          <a:graphicData uri="http://schemas.openxmlformats.org/presentationml/2006/ole">
            <mc:AlternateContent xmlns:mc="http://schemas.openxmlformats.org/markup-compatibility/2006">
              <mc:Choice xmlns:v="urn:schemas-microsoft-com:vml" Requires="v">
                <p:oleObj spid="_x0000_s124555" name="文档" r:id="rId3" imgW="6205734" imgH="3509053" progId="Word.Document.12">
                  <p:embed/>
                </p:oleObj>
              </mc:Choice>
              <mc:Fallback>
                <p:oleObj name="文档" r:id="rId3" imgW="6205734" imgH="3509053" progId="Word.Document.12">
                  <p:embed/>
                  <p:pic>
                    <p:nvPicPr>
                      <p:cNvPr id="0" name=""/>
                      <p:cNvPicPr>
                        <a:picLocks noChangeAspect="1" noChangeArrowheads="1"/>
                      </p:cNvPicPr>
                      <p:nvPr/>
                    </p:nvPicPr>
                    <p:blipFill>
                      <a:blip r:embed="rId4"/>
                      <a:srcRect/>
                      <a:stretch>
                        <a:fillRect/>
                      </a:stretch>
                    </p:blipFill>
                    <p:spPr bwMode="auto">
                      <a:xfrm>
                        <a:off x="152400" y="1529333"/>
                        <a:ext cx="6200775"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 name="图片 6" descr="F:\2015赵瑊\同步\物理\人教必修2\word\A12.TIF"/>
          <p:cNvPicPr/>
          <p:nvPr/>
        </p:nvPicPr>
        <p:blipFill>
          <a:blip r:embed="rId5" r:link="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06691" y="1669553"/>
            <a:ext cx="2520280" cy="1549851"/>
          </a:xfrm>
          <a:prstGeom prst="rect">
            <a:avLst/>
          </a:prstGeom>
          <a:noFill/>
          <a:ln>
            <a:noFill/>
          </a:ln>
        </p:spPr>
      </p:pic>
    </p:spTree>
    <p:extLst>
      <p:ext uri="{BB962C8B-B14F-4D97-AF65-F5344CB8AC3E}">
        <p14:creationId xmlns:p14="http://schemas.microsoft.com/office/powerpoint/2010/main" val="2915431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2481" y="2493699"/>
            <a:ext cx="9000000" cy="1292662"/>
          </a:xfrm>
          <a:prstGeom prst="rect">
            <a:avLst/>
          </a:prstGeom>
        </p:spPr>
        <p:txBody>
          <a:bodyPr wrap="square">
            <a:spAutoFit/>
          </a:bodyPr>
          <a:lstStyle/>
          <a:p>
            <a:pPr algn="just">
              <a:lnSpc>
                <a:spcPct val="150000"/>
              </a:lnSpc>
              <a:spcAft>
                <a:spcPts val="0"/>
              </a:spcAft>
              <a:tabLst>
                <a:tab pos="2070735" algn="l"/>
              </a:tabLst>
            </a:pPr>
            <a:r>
              <a:rPr lang="zh-CN" altLang="zh-CN" sz="2600" kern="100" dirty="0">
                <a:latin typeface="Times New Roman"/>
                <a:ea typeface="微软雅黑"/>
                <a:cs typeface="Times New Roman"/>
              </a:rPr>
              <a:t>水平运动的距离</a:t>
            </a:r>
            <a:r>
              <a:rPr lang="en-US" altLang="zh-CN" sz="2600" i="1" kern="100" dirty="0" err="1">
                <a:latin typeface="Times New Roman"/>
                <a:ea typeface="微软雅黑"/>
                <a:cs typeface="Courier New"/>
              </a:rPr>
              <a:t>x</a:t>
            </a:r>
            <a:r>
              <a:rPr lang="en-US" altLang="zh-CN" sz="2600" kern="100" baseline="-25000" dirty="0" err="1">
                <a:latin typeface="Times New Roman"/>
                <a:ea typeface="微软雅黑"/>
                <a:cs typeface="Courier New"/>
              </a:rPr>
              <a:t>2</a:t>
            </a:r>
            <a:r>
              <a:rPr lang="zh-CN" altLang="zh-CN" sz="2600" kern="100" spc="-300" dirty="0">
                <a:latin typeface="Times New Roman"/>
                <a:ea typeface="微软雅黑"/>
                <a:cs typeface="Times New Roman"/>
              </a:rPr>
              <a:t>＝</a:t>
            </a:r>
            <a:r>
              <a:rPr lang="en-US" altLang="zh-CN" sz="2600" i="1" kern="100" dirty="0" err="1">
                <a:latin typeface="Book Antiqua"/>
                <a:ea typeface="微软雅黑"/>
                <a:cs typeface="Times New Roman"/>
              </a:rPr>
              <a:t>v</a:t>
            </a:r>
            <a:r>
              <a:rPr lang="en-US" altLang="zh-CN" sz="2600" kern="100" baseline="-25000" dirty="0" err="1">
                <a:latin typeface="Times New Roman"/>
                <a:ea typeface="微软雅黑"/>
                <a:cs typeface="Courier New"/>
              </a:rPr>
              <a:t>2</a:t>
            </a:r>
            <a:r>
              <a:rPr lang="en-US" altLang="zh-CN" sz="2600" i="1" kern="100" dirty="0" err="1">
                <a:latin typeface="Times New Roman"/>
                <a:ea typeface="微软雅黑"/>
                <a:cs typeface="Courier New"/>
              </a:rPr>
              <a:t>t</a:t>
            </a:r>
            <a:r>
              <a:rPr lang="zh-CN" altLang="zh-CN" sz="2600" kern="100" spc="-300" dirty="0">
                <a:latin typeface="Times New Roman"/>
                <a:ea typeface="微软雅黑"/>
                <a:cs typeface="Times New Roman"/>
              </a:rPr>
              <a:t>＝</a:t>
            </a:r>
            <a:r>
              <a:rPr lang="en-US" altLang="zh-CN" sz="2600" kern="100" dirty="0">
                <a:latin typeface="Times New Roman"/>
                <a:ea typeface="微软雅黑"/>
                <a:cs typeface="Courier New"/>
              </a:rPr>
              <a:t>0.173</a:t>
            </a:r>
            <a:r>
              <a:rPr lang="en-US" altLang="zh-CN" sz="2600" kern="100" dirty="0">
                <a:latin typeface="宋体"/>
                <a:ea typeface="微软雅黑"/>
                <a:cs typeface="Times New Roman"/>
              </a:rPr>
              <a:t>×</a:t>
            </a:r>
            <a:r>
              <a:rPr lang="en-US" altLang="zh-CN" sz="2600" kern="100" dirty="0">
                <a:latin typeface="Times New Roman"/>
                <a:ea typeface="微软雅黑"/>
                <a:cs typeface="Courier New"/>
              </a:rPr>
              <a:t>10 m</a:t>
            </a:r>
            <a:r>
              <a:rPr lang="zh-CN" altLang="zh-CN" sz="2600" kern="100" spc="-300" dirty="0">
                <a:latin typeface="Times New Roman"/>
                <a:ea typeface="微软雅黑"/>
                <a:cs typeface="Times New Roman"/>
              </a:rPr>
              <a:t>＝</a:t>
            </a:r>
            <a:r>
              <a:rPr lang="en-US" altLang="zh-CN" sz="2600" kern="100" dirty="0">
                <a:latin typeface="Times New Roman"/>
                <a:ea typeface="微软雅黑"/>
                <a:cs typeface="Courier New"/>
              </a:rPr>
              <a:t>1.73 m</a:t>
            </a:r>
            <a:r>
              <a:rPr lang="zh-CN" altLang="zh-CN" sz="2600" kern="100" spc="-300" dirty="0">
                <a:latin typeface="Times New Roman"/>
                <a:ea typeface="微软雅黑"/>
                <a:cs typeface="Times New Roman"/>
              </a:rPr>
              <a:t>，</a:t>
            </a:r>
            <a:r>
              <a:rPr lang="zh-CN" altLang="zh-CN" sz="2600" kern="100" dirty="0">
                <a:latin typeface="Times New Roman"/>
                <a:ea typeface="微软雅黑"/>
                <a:cs typeface="Times New Roman"/>
              </a:rPr>
              <a:t>故选项</a:t>
            </a:r>
            <a:r>
              <a:rPr lang="en-US" altLang="zh-CN" sz="2600" kern="100" dirty="0">
                <a:latin typeface="Times New Roman"/>
                <a:ea typeface="微软雅黑"/>
                <a:cs typeface="Courier New"/>
              </a:rPr>
              <a:t>C</a:t>
            </a:r>
            <a:r>
              <a:rPr lang="zh-CN" altLang="zh-CN" sz="2600" kern="100" dirty="0">
                <a:latin typeface="Times New Roman"/>
                <a:ea typeface="微软雅黑"/>
                <a:cs typeface="Times New Roman"/>
              </a:rPr>
              <a:t>正确</a:t>
            </a:r>
            <a:r>
              <a:rPr lang="en-US" altLang="zh-CN" sz="2600" kern="100" dirty="0">
                <a:latin typeface="Times New Roman"/>
                <a:ea typeface="微软雅黑"/>
                <a:cs typeface="Courier New"/>
              </a:rPr>
              <a:t>.</a:t>
            </a:r>
            <a:endParaRPr lang="zh-CN" altLang="zh-CN" sz="2600" kern="100" dirty="0">
              <a:latin typeface="宋体"/>
              <a:cs typeface="Courier New"/>
            </a:endParaRPr>
          </a:p>
          <a:p>
            <a:pPr algn="just">
              <a:lnSpc>
                <a:spcPct val="150000"/>
              </a:lnSpc>
              <a:spcAft>
                <a:spcPts val="0"/>
              </a:spcAft>
              <a:tabLst>
                <a:tab pos="2070735" algn="l"/>
              </a:tabLst>
            </a:pPr>
            <a:r>
              <a:rPr lang="zh-CN" altLang="zh-CN" sz="2600" b="1" kern="100" dirty="0">
                <a:solidFill>
                  <a:srgbClr val="00B0F0"/>
                </a:solidFill>
                <a:latin typeface="Times New Roman"/>
                <a:ea typeface="微软雅黑"/>
                <a:cs typeface="Times New Roman"/>
              </a:rPr>
              <a:t>答案</a:t>
            </a:r>
            <a:r>
              <a:rPr lang="zh-CN" altLang="zh-CN" sz="2600" kern="100" dirty="0">
                <a:latin typeface="Times New Roman"/>
                <a:ea typeface="微软雅黑"/>
                <a:cs typeface="Times New Roman"/>
              </a:rPr>
              <a:t>　</a:t>
            </a:r>
            <a:r>
              <a:rPr lang="en-US" altLang="zh-CN" sz="2600" kern="100" dirty="0">
                <a:solidFill>
                  <a:srgbClr val="E46C0A"/>
                </a:solidFill>
                <a:latin typeface="Times New Roman"/>
                <a:ea typeface="微软雅黑"/>
                <a:cs typeface="Courier New"/>
              </a:rPr>
              <a:t>C</a:t>
            </a:r>
            <a:endParaRPr lang="zh-CN" altLang="zh-CN" sz="2600" kern="100" dirty="0">
              <a:effectLst/>
              <a:latin typeface="宋体"/>
              <a:cs typeface="Courier New"/>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31890031"/>
              </p:ext>
            </p:extLst>
          </p:nvPr>
        </p:nvGraphicFramePr>
        <p:xfrm>
          <a:off x="161925" y="992941"/>
          <a:ext cx="8829675" cy="1552575"/>
        </p:xfrm>
        <a:graphic>
          <a:graphicData uri="http://schemas.openxmlformats.org/presentationml/2006/ole">
            <mc:AlternateContent xmlns:mc="http://schemas.openxmlformats.org/markup-compatibility/2006">
              <mc:Choice xmlns:v="urn:schemas-microsoft-com:vml" Requires="v">
                <p:oleObj spid="_x0000_s169009" name="文档" r:id="rId3" imgW="8840224" imgH="1550598" progId="Word.Document.12">
                  <p:embed/>
                </p:oleObj>
              </mc:Choice>
              <mc:Fallback>
                <p:oleObj name="文档" r:id="rId3" imgW="8840224" imgH="1550598" progId="Word.Document.12">
                  <p:embed/>
                  <p:pic>
                    <p:nvPicPr>
                      <p:cNvPr id="0" name=""/>
                      <p:cNvPicPr>
                        <a:picLocks noChangeAspect="1" noChangeArrowheads="1"/>
                      </p:cNvPicPr>
                      <p:nvPr/>
                    </p:nvPicPr>
                    <p:blipFill>
                      <a:blip r:embed="rId4"/>
                      <a:srcRect/>
                      <a:stretch>
                        <a:fillRect/>
                      </a:stretch>
                    </p:blipFill>
                    <p:spPr bwMode="auto">
                      <a:xfrm>
                        <a:off x="161925" y="992941"/>
                        <a:ext cx="88296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38625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33495" y="373410"/>
            <a:ext cx="3240360" cy="523220"/>
          </a:xfrm>
          <a:prstGeom prst="rect">
            <a:avLst/>
          </a:prstGeom>
        </p:spPr>
        <p:txBody>
          <a:bodyPr wrap="square">
            <a:spAutoFit/>
          </a:bodyPr>
          <a:lstStyle/>
          <a:p>
            <a:r>
              <a:rPr lang="zh-CN" altLang="en-US" sz="2800" b="1" dirty="0" smtClean="0">
                <a:solidFill>
                  <a:schemeClr val="accent6">
                    <a:lumMod val="75000"/>
                  </a:schemeClr>
                </a:solidFill>
                <a:latin typeface="微软雅黑" pitchFamily="34" charset="-122"/>
                <a:ea typeface="微软雅黑" pitchFamily="34" charset="-122"/>
              </a:rPr>
              <a:t>课堂要点小结</a:t>
            </a:r>
            <a:endParaRPr lang="zh-CN" altLang="en-US" sz="2800" b="1" dirty="0">
              <a:solidFill>
                <a:schemeClr val="accent6">
                  <a:lumMod val="75000"/>
                </a:schemeClr>
              </a:solidFill>
              <a:latin typeface="微软雅黑" pitchFamily="34" charset="-122"/>
              <a:ea typeface="微软雅黑" pitchFamily="34" charset="-122"/>
            </a:endParaRPr>
          </a:p>
        </p:txBody>
      </p:sp>
      <p:sp>
        <p:nvSpPr>
          <p:cNvPr id="8" name="圆角矩形 7"/>
          <p:cNvSpPr/>
          <p:nvPr/>
        </p:nvSpPr>
        <p:spPr>
          <a:xfrm>
            <a:off x="324554" y="1069221"/>
            <a:ext cx="8510776" cy="3433028"/>
          </a:xfrm>
          <a:prstGeom prst="roundRect">
            <a:avLst>
              <a:gd name="adj" fmla="val 3787"/>
            </a:avLst>
          </a:prstGeom>
          <a:noFill/>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2730018314"/>
              </p:ext>
            </p:extLst>
          </p:nvPr>
        </p:nvGraphicFramePr>
        <p:xfrm>
          <a:off x="464368" y="1101824"/>
          <a:ext cx="9220200" cy="3467100"/>
        </p:xfrm>
        <a:graphic>
          <a:graphicData uri="http://schemas.openxmlformats.org/presentationml/2006/ole">
            <mc:AlternateContent xmlns:mc="http://schemas.openxmlformats.org/markup-compatibility/2006">
              <mc:Choice xmlns:v="urn:schemas-microsoft-com:vml" Requires="v">
                <p:oleObj spid="_x0000_s170022" name="文档" r:id="rId3" imgW="9230986" imgH="3461349" progId="Word.Document.12">
                  <p:embed/>
                </p:oleObj>
              </mc:Choice>
              <mc:Fallback>
                <p:oleObj name="文档" r:id="rId3" imgW="9230986" imgH="3461349" progId="Word.Document.12">
                  <p:embed/>
                  <p:pic>
                    <p:nvPicPr>
                      <p:cNvPr id="0" name="对象 7"/>
                      <p:cNvPicPr>
                        <a:picLocks noChangeAspect="1" noChangeArrowheads="1"/>
                      </p:cNvPicPr>
                      <p:nvPr/>
                    </p:nvPicPr>
                    <p:blipFill>
                      <a:blip r:embed="rId4"/>
                      <a:srcRect/>
                      <a:stretch>
                        <a:fillRect/>
                      </a:stretch>
                    </p:blipFill>
                    <p:spPr bwMode="auto">
                      <a:xfrm>
                        <a:off x="464368" y="1101824"/>
                        <a:ext cx="922020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70541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209113" y="713209"/>
            <a:ext cx="8712968" cy="3384376"/>
          </a:xfrm>
          <a:prstGeom prst="roundRect">
            <a:avLst>
              <a:gd name="adj" fmla="val 3787"/>
            </a:avLst>
          </a:prstGeom>
          <a:noFill/>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1669125451"/>
              </p:ext>
            </p:extLst>
          </p:nvPr>
        </p:nvGraphicFramePr>
        <p:xfrm>
          <a:off x="719633" y="679301"/>
          <a:ext cx="9334500" cy="3457575"/>
        </p:xfrm>
        <a:graphic>
          <a:graphicData uri="http://schemas.openxmlformats.org/presentationml/2006/ole">
            <mc:AlternateContent xmlns:mc="http://schemas.openxmlformats.org/markup-compatibility/2006">
              <mc:Choice xmlns:v="urn:schemas-microsoft-com:vml" Requires="v">
                <p:oleObj spid="_x0000_s171045" name="文档" r:id="rId3" imgW="9345513" imgH="3452004" progId="Word.Document.12">
                  <p:embed/>
                </p:oleObj>
              </mc:Choice>
              <mc:Fallback>
                <p:oleObj name="文档" r:id="rId3" imgW="9345513" imgH="3452004" progId="Word.Document.12">
                  <p:embed/>
                  <p:pic>
                    <p:nvPicPr>
                      <p:cNvPr id="0" name=""/>
                      <p:cNvPicPr>
                        <a:picLocks noChangeAspect="1" noChangeArrowheads="1"/>
                      </p:cNvPicPr>
                      <p:nvPr/>
                    </p:nvPicPr>
                    <p:blipFill>
                      <a:blip r:embed="rId4"/>
                      <a:srcRect/>
                      <a:stretch>
                        <a:fillRect/>
                      </a:stretch>
                    </p:blipFill>
                    <p:spPr bwMode="auto">
                      <a:xfrm>
                        <a:off x="719633" y="679301"/>
                        <a:ext cx="933450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矩形 2"/>
          <p:cNvSpPr/>
          <p:nvPr/>
        </p:nvSpPr>
        <p:spPr>
          <a:xfrm>
            <a:off x="270570" y="1632570"/>
            <a:ext cx="596295" cy="1569660"/>
          </a:xfrm>
          <a:prstGeom prst="rect">
            <a:avLst/>
          </a:prstGeom>
        </p:spPr>
        <p:txBody>
          <a:bodyPr wrap="square">
            <a:spAutoFit/>
          </a:bodyPr>
          <a:lstStyle/>
          <a:p>
            <a:r>
              <a:rPr lang="zh-CN" altLang="zh-CN" sz="2400" spc="-70" dirty="0">
                <a:latin typeface="Times New Roman"/>
                <a:ea typeface="微软雅黑"/>
                <a:cs typeface="Times New Roman"/>
              </a:rPr>
              <a:t>曲线运动</a:t>
            </a:r>
            <a:endParaRPr lang="zh-CN" altLang="en-US" dirty="0"/>
          </a:p>
        </p:txBody>
      </p:sp>
      <p:pic>
        <p:nvPicPr>
          <p:cNvPr id="9" name="Picture 2">
            <a:hlinkClick r:id="rId5" action="ppaction://hlinksldjump"/>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6578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97980" y="1366664"/>
            <a:ext cx="8948041" cy="3130665"/>
          </a:xfrm>
          <a:prstGeom prst="rect">
            <a:avLst/>
          </a:prstGeom>
        </p:spPr>
        <p:txBody>
          <a:bodyPr wrap="square">
            <a:spAutoFit/>
          </a:bodyPr>
          <a:lstStyle/>
          <a:p>
            <a:pPr algn="just">
              <a:lnSpc>
                <a:spcPct val="150000"/>
              </a:lnSpc>
              <a:spcAft>
                <a:spcPts val="0"/>
              </a:spcAft>
              <a:tabLst>
                <a:tab pos="2070735" algn="l"/>
              </a:tabLst>
            </a:pPr>
            <a:r>
              <a:rPr lang="en-US" altLang="zh-CN" sz="2700" kern="100" dirty="0">
                <a:latin typeface="Times New Roman"/>
                <a:ea typeface="微软雅黑"/>
                <a:cs typeface="Courier New"/>
              </a:rPr>
              <a:t>1.(</a:t>
            </a:r>
            <a:r>
              <a:rPr lang="zh-CN" altLang="zh-CN" sz="2700" kern="100" dirty="0">
                <a:latin typeface="Times New Roman"/>
                <a:ea typeface="微软雅黑"/>
                <a:cs typeface="Times New Roman"/>
              </a:rPr>
              <a:t>对曲线运动的理解</a:t>
            </a:r>
            <a:r>
              <a:rPr lang="en-US" altLang="zh-CN" sz="2700" kern="100" dirty="0">
                <a:latin typeface="Times New Roman"/>
                <a:ea typeface="微软雅黑"/>
                <a:cs typeface="Courier New"/>
              </a:rPr>
              <a:t>)</a:t>
            </a:r>
            <a:r>
              <a:rPr lang="zh-CN" altLang="zh-CN" sz="2700" kern="100" dirty="0">
                <a:latin typeface="Times New Roman"/>
                <a:ea typeface="微软雅黑"/>
                <a:cs typeface="Times New Roman"/>
              </a:rPr>
              <a:t>关于曲线运动的说法正确的是</a:t>
            </a:r>
            <a:r>
              <a:rPr lang="en-US" altLang="zh-CN" sz="2700" kern="100" dirty="0">
                <a:latin typeface="Times New Roman"/>
                <a:ea typeface="微软雅黑"/>
                <a:cs typeface="Courier New"/>
              </a:rPr>
              <a:t>(</a:t>
            </a:r>
            <a:r>
              <a:rPr lang="zh-CN" altLang="zh-CN" sz="2700" kern="100" dirty="0">
                <a:latin typeface="Times New Roman"/>
                <a:ea typeface="微软雅黑"/>
                <a:cs typeface="Times New Roman"/>
              </a:rPr>
              <a:t>　　</a:t>
            </a:r>
            <a:r>
              <a:rPr lang="en-US" altLang="zh-CN" sz="2700" kern="100" dirty="0">
                <a:latin typeface="Times New Roman"/>
                <a:ea typeface="微软雅黑"/>
                <a:cs typeface="Courier New"/>
              </a:rPr>
              <a:t>)</a:t>
            </a:r>
            <a:endParaRPr lang="zh-CN" altLang="zh-CN" sz="2700" kern="100" dirty="0">
              <a:latin typeface="宋体"/>
              <a:cs typeface="Courier New"/>
            </a:endParaRPr>
          </a:p>
          <a:p>
            <a:pPr algn="just">
              <a:lnSpc>
                <a:spcPct val="150000"/>
              </a:lnSpc>
              <a:spcAft>
                <a:spcPts val="0"/>
              </a:spcAft>
              <a:tabLst>
                <a:tab pos="2070735" algn="l"/>
              </a:tabLst>
            </a:pPr>
            <a:r>
              <a:rPr lang="en-US" altLang="zh-CN" sz="2700" kern="100" dirty="0">
                <a:latin typeface="Times New Roman"/>
                <a:ea typeface="微软雅黑"/>
                <a:cs typeface="Courier New"/>
              </a:rPr>
              <a:t>A.</a:t>
            </a:r>
            <a:r>
              <a:rPr lang="zh-CN" altLang="zh-CN" sz="2700" kern="100" dirty="0">
                <a:latin typeface="Times New Roman"/>
                <a:ea typeface="微软雅黑"/>
                <a:cs typeface="Times New Roman"/>
              </a:rPr>
              <a:t>物体所受合力一定不为零，其大小方向都在不断变化</a:t>
            </a:r>
            <a:endParaRPr lang="zh-CN" altLang="zh-CN" sz="2700" kern="100" dirty="0">
              <a:latin typeface="宋体"/>
              <a:cs typeface="Courier New"/>
            </a:endParaRPr>
          </a:p>
          <a:p>
            <a:pPr algn="just">
              <a:lnSpc>
                <a:spcPct val="150000"/>
              </a:lnSpc>
              <a:spcAft>
                <a:spcPts val="0"/>
              </a:spcAft>
              <a:tabLst>
                <a:tab pos="2070735" algn="l"/>
              </a:tabLst>
            </a:pPr>
            <a:r>
              <a:rPr lang="en-US" altLang="zh-CN" sz="2700" kern="100" dirty="0">
                <a:latin typeface="Times New Roman"/>
                <a:ea typeface="微软雅黑"/>
                <a:cs typeface="Courier New"/>
              </a:rPr>
              <a:t>B.</a:t>
            </a:r>
            <a:r>
              <a:rPr lang="zh-CN" altLang="zh-CN" sz="2700" kern="100" dirty="0">
                <a:latin typeface="Times New Roman"/>
                <a:ea typeface="微软雅黑"/>
                <a:cs typeface="Times New Roman"/>
              </a:rPr>
              <a:t>速度的大小和方向都在不断变化</a:t>
            </a:r>
            <a:endParaRPr lang="zh-CN" altLang="zh-CN" sz="2700" kern="100" dirty="0">
              <a:latin typeface="宋体"/>
              <a:cs typeface="Courier New"/>
            </a:endParaRPr>
          </a:p>
          <a:p>
            <a:pPr algn="just">
              <a:lnSpc>
                <a:spcPct val="150000"/>
              </a:lnSpc>
              <a:spcAft>
                <a:spcPts val="0"/>
              </a:spcAft>
              <a:tabLst>
                <a:tab pos="2070735" algn="l"/>
              </a:tabLst>
            </a:pPr>
            <a:r>
              <a:rPr lang="en-US" altLang="zh-CN" sz="2700" kern="100" dirty="0">
                <a:latin typeface="Times New Roman"/>
                <a:ea typeface="微软雅黑"/>
                <a:cs typeface="Courier New"/>
              </a:rPr>
              <a:t>C.</a:t>
            </a:r>
            <a:r>
              <a:rPr lang="zh-CN" altLang="zh-CN" sz="2700" kern="100" dirty="0">
                <a:latin typeface="Times New Roman"/>
                <a:ea typeface="微软雅黑"/>
                <a:cs typeface="Times New Roman"/>
              </a:rPr>
              <a:t>物体的加速度可能变化，也可能不变化</a:t>
            </a:r>
            <a:endParaRPr lang="zh-CN" altLang="zh-CN" sz="2700" kern="100" dirty="0">
              <a:latin typeface="宋体"/>
              <a:cs typeface="Courier New"/>
            </a:endParaRPr>
          </a:p>
          <a:p>
            <a:pPr algn="just">
              <a:lnSpc>
                <a:spcPct val="150000"/>
              </a:lnSpc>
              <a:spcAft>
                <a:spcPts val="0"/>
              </a:spcAft>
              <a:tabLst>
                <a:tab pos="2070735" algn="l"/>
              </a:tabLst>
            </a:pPr>
            <a:r>
              <a:rPr lang="en-US" altLang="zh-CN" sz="2700" kern="100" dirty="0">
                <a:latin typeface="Times New Roman"/>
                <a:ea typeface="微软雅黑"/>
                <a:cs typeface="Courier New"/>
              </a:rPr>
              <a:t>D.</a:t>
            </a:r>
            <a:r>
              <a:rPr lang="zh-CN" altLang="zh-CN" sz="2700" kern="100" dirty="0">
                <a:latin typeface="Times New Roman"/>
                <a:ea typeface="微软雅黑"/>
                <a:cs typeface="Times New Roman"/>
              </a:rPr>
              <a:t>一定是变速运动</a:t>
            </a:r>
            <a:endParaRPr lang="zh-CN" altLang="zh-CN" sz="2700" kern="100" dirty="0">
              <a:effectLst/>
              <a:latin typeface="宋体"/>
              <a:cs typeface="Courier New"/>
            </a:endParaRPr>
          </a:p>
        </p:txBody>
      </p:sp>
      <p:cxnSp>
        <p:nvCxnSpPr>
          <p:cNvPr id="15" name="直接连接符 14"/>
          <p:cNvCxnSpPr/>
          <p:nvPr/>
        </p:nvCxnSpPr>
        <p:spPr>
          <a:xfrm flipV="1">
            <a:off x="314003" y="325036"/>
            <a:ext cx="8532000" cy="1080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6" name="圆角矩形 15"/>
          <p:cNvSpPr/>
          <p:nvPr/>
        </p:nvSpPr>
        <p:spPr>
          <a:xfrm>
            <a:off x="7204166" y="478632"/>
            <a:ext cx="1644881" cy="720000"/>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7317291" y="607442"/>
            <a:ext cx="1531756" cy="461665"/>
          </a:xfrm>
          <a:prstGeom prst="rect">
            <a:avLst/>
          </a:prstGeom>
          <a:noFill/>
        </p:spPr>
        <p:txBody>
          <a:bodyPr wrap="square">
            <a:spAutoFit/>
          </a:bodyPr>
          <a:lstStyle/>
          <a:p>
            <a:pPr lvl="0">
              <a:defRPr/>
            </a:pPr>
            <a:r>
              <a:rPr lang="zh-CN" altLang="en-US" sz="2400" b="1" dirty="0">
                <a:solidFill>
                  <a:schemeClr val="bg1"/>
                </a:solidFill>
                <a:latin typeface="微软雅黑" pitchFamily="34" charset="-122"/>
                <a:ea typeface="微软雅黑" pitchFamily="34" charset="-122"/>
              </a:rPr>
              <a:t>自我检测</a:t>
            </a:r>
          </a:p>
        </p:txBody>
      </p:sp>
      <p:sp>
        <p:nvSpPr>
          <p:cNvPr id="18" name="TextBox 17">
            <a:hlinkClick r:id="rId2"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3"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4"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812293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51259" y="795933"/>
            <a:ext cx="8822754" cy="4293483"/>
          </a:xfrm>
          <a:prstGeom prst="rect">
            <a:avLst/>
          </a:prstGeom>
        </p:spPr>
        <p:txBody>
          <a:bodyPr wrap="square">
            <a:spAutoFit/>
          </a:bodyPr>
          <a:lstStyle/>
          <a:p>
            <a:pPr algn="just">
              <a:lnSpc>
                <a:spcPct val="150000"/>
              </a:lnSpc>
              <a:spcAft>
                <a:spcPts val="0"/>
              </a:spcAft>
              <a:tabLst>
                <a:tab pos="2070735" algn="l"/>
              </a:tabLst>
            </a:pPr>
            <a:r>
              <a:rPr lang="zh-CN" altLang="zh-CN" sz="2600" b="1" kern="100" dirty="0">
                <a:solidFill>
                  <a:srgbClr val="00B0F0"/>
                </a:solidFill>
                <a:latin typeface="Times New Roman"/>
                <a:ea typeface="微软雅黑"/>
                <a:cs typeface="Times New Roman"/>
              </a:rPr>
              <a:t>解析</a:t>
            </a:r>
            <a:r>
              <a:rPr lang="zh-CN" altLang="zh-CN" sz="2600" kern="100" dirty="0">
                <a:latin typeface="Times New Roman"/>
                <a:ea typeface="微软雅黑"/>
                <a:cs typeface="Times New Roman"/>
              </a:rPr>
              <a:t>　物体做曲线运动的条件是所受合力</a:t>
            </a:r>
            <a:r>
              <a:rPr lang="en-US" altLang="zh-CN" sz="2600" i="1" kern="100" dirty="0">
                <a:latin typeface="Times New Roman"/>
                <a:ea typeface="微软雅黑"/>
                <a:cs typeface="Courier New"/>
              </a:rPr>
              <a:t>F</a:t>
            </a:r>
            <a:r>
              <a:rPr lang="zh-CN" altLang="zh-CN" sz="2600" kern="100" baseline="-25000" dirty="0">
                <a:latin typeface="Times New Roman"/>
                <a:ea typeface="微软雅黑"/>
                <a:cs typeface="Times New Roman"/>
              </a:rPr>
              <a:t>合</a:t>
            </a:r>
            <a:r>
              <a:rPr lang="zh-CN" altLang="zh-CN" sz="2600" kern="100" dirty="0">
                <a:latin typeface="Times New Roman"/>
                <a:ea typeface="微软雅黑"/>
                <a:cs typeface="Times New Roman"/>
              </a:rPr>
              <a:t>的方向与速度方向不在同一直线上，物体速度方向时刻改变，</a:t>
            </a:r>
            <a:r>
              <a:rPr lang="en-US" altLang="zh-CN" sz="2600" kern="100" dirty="0">
                <a:latin typeface="Times New Roman"/>
                <a:ea typeface="微软雅黑"/>
                <a:cs typeface="Courier New"/>
              </a:rPr>
              <a:t>D</a:t>
            </a:r>
            <a:r>
              <a:rPr lang="zh-CN" altLang="zh-CN" sz="2600" kern="100" dirty="0">
                <a:latin typeface="Times New Roman"/>
                <a:ea typeface="微软雅黑"/>
                <a:cs typeface="Times New Roman"/>
              </a:rPr>
              <a:t>项正确</a:t>
            </a:r>
            <a:r>
              <a:rPr lang="en-US" altLang="zh-CN" sz="2600" kern="100" dirty="0" smtClean="0">
                <a:latin typeface="Times New Roman"/>
                <a:ea typeface="微软雅黑"/>
                <a:cs typeface="Courier New"/>
              </a:rPr>
              <a:t>.</a:t>
            </a:r>
          </a:p>
          <a:p>
            <a:pPr algn="just">
              <a:lnSpc>
                <a:spcPct val="150000"/>
              </a:lnSpc>
              <a:spcAft>
                <a:spcPts val="0"/>
              </a:spcAft>
              <a:tabLst>
                <a:tab pos="2070735" algn="l"/>
              </a:tabLst>
            </a:pPr>
            <a:r>
              <a:rPr lang="zh-CN" altLang="zh-CN" sz="2600" kern="100" dirty="0" smtClean="0">
                <a:latin typeface="Times New Roman"/>
                <a:ea typeface="微软雅黑"/>
                <a:cs typeface="Times New Roman"/>
              </a:rPr>
              <a:t>当</a:t>
            </a:r>
            <a:r>
              <a:rPr lang="en-US" altLang="zh-CN" sz="2600" i="1" kern="100" dirty="0">
                <a:latin typeface="Times New Roman"/>
                <a:ea typeface="微软雅黑"/>
                <a:cs typeface="Courier New"/>
              </a:rPr>
              <a:t>F</a:t>
            </a:r>
            <a:r>
              <a:rPr lang="zh-CN" altLang="zh-CN" sz="2600" kern="100" baseline="-25000" dirty="0">
                <a:latin typeface="Times New Roman"/>
                <a:ea typeface="微软雅黑"/>
                <a:cs typeface="Times New Roman"/>
              </a:rPr>
              <a:t>合</a:t>
            </a:r>
            <a:r>
              <a:rPr lang="zh-CN" altLang="zh-CN" sz="2600" kern="100" dirty="0">
                <a:latin typeface="Times New Roman"/>
                <a:ea typeface="微软雅黑"/>
                <a:cs typeface="Times New Roman"/>
              </a:rPr>
              <a:t>为恒力时，加速度恒定，物体做匀变速曲线运动；</a:t>
            </a:r>
            <a:r>
              <a:rPr lang="zh-CN" altLang="zh-CN" sz="2600" kern="100" dirty="0" smtClean="0">
                <a:latin typeface="Times New Roman"/>
                <a:ea typeface="微软雅黑"/>
                <a:cs typeface="Times New Roman"/>
              </a:rPr>
              <a:t>当</a:t>
            </a:r>
            <a:endParaRPr lang="en-US" altLang="zh-CN" sz="2600" kern="100" dirty="0" smtClean="0">
              <a:latin typeface="Times New Roman"/>
              <a:ea typeface="微软雅黑"/>
              <a:cs typeface="Times New Roman"/>
            </a:endParaRPr>
          </a:p>
          <a:p>
            <a:pPr algn="just">
              <a:lnSpc>
                <a:spcPct val="150000"/>
              </a:lnSpc>
              <a:spcAft>
                <a:spcPts val="0"/>
              </a:spcAft>
              <a:tabLst>
                <a:tab pos="2070735" algn="l"/>
              </a:tabLst>
            </a:pPr>
            <a:r>
              <a:rPr lang="en-US" altLang="zh-CN" sz="2600" i="1" kern="100" dirty="0" smtClean="0">
                <a:latin typeface="Times New Roman"/>
                <a:ea typeface="微软雅黑"/>
                <a:cs typeface="Courier New"/>
              </a:rPr>
              <a:t>F</a:t>
            </a:r>
            <a:r>
              <a:rPr lang="zh-CN" altLang="zh-CN" sz="2600" kern="100" baseline="-25000" dirty="0">
                <a:latin typeface="Times New Roman"/>
                <a:ea typeface="微软雅黑"/>
                <a:cs typeface="Times New Roman"/>
              </a:rPr>
              <a:t>合</a:t>
            </a:r>
            <a:r>
              <a:rPr lang="zh-CN" altLang="zh-CN" sz="2600" kern="100" dirty="0">
                <a:latin typeface="Times New Roman"/>
                <a:ea typeface="微软雅黑"/>
                <a:cs typeface="Times New Roman"/>
              </a:rPr>
              <a:t>为变力时，加速度不断改变，物体做非匀变速曲线运动，</a:t>
            </a:r>
            <a:r>
              <a:rPr lang="en-US" altLang="zh-CN" sz="2600" kern="100" dirty="0">
                <a:latin typeface="Times New Roman"/>
                <a:ea typeface="微软雅黑"/>
                <a:cs typeface="Courier New"/>
              </a:rPr>
              <a:t>A</a:t>
            </a:r>
            <a:r>
              <a:rPr lang="zh-CN" altLang="zh-CN" sz="2600" kern="100" dirty="0">
                <a:latin typeface="Times New Roman"/>
                <a:ea typeface="微软雅黑"/>
                <a:cs typeface="Times New Roman"/>
              </a:rPr>
              <a:t>项错，</a:t>
            </a:r>
            <a:r>
              <a:rPr lang="en-US" altLang="zh-CN" sz="2600" kern="100" dirty="0">
                <a:latin typeface="Times New Roman"/>
                <a:ea typeface="微软雅黑"/>
                <a:cs typeface="Courier New"/>
              </a:rPr>
              <a:t>C</a:t>
            </a:r>
            <a:r>
              <a:rPr lang="zh-CN" altLang="zh-CN" sz="2600" kern="100" dirty="0">
                <a:latin typeface="Times New Roman"/>
                <a:ea typeface="微软雅黑"/>
                <a:cs typeface="Times New Roman"/>
              </a:rPr>
              <a:t>项正确</a:t>
            </a:r>
            <a:r>
              <a:rPr lang="en-US" altLang="zh-CN" sz="2600" kern="100" dirty="0" smtClean="0">
                <a:latin typeface="Times New Roman"/>
                <a:ea typeface="微软雅黑"/>
                <a:cs typeface="Courier New"/>
              </a:rPr>
              <a:t>.</a:t>
            </a:r>
          </a:p>
          <a:p>
            <a:pPr algn="just">
              <a:lnSpc>
                <a:spcPct val="150000"/>
              </a:lnSpc>
              <a:spcAft>
                <a:spcPts val="0"/>
              </a:spcAft>
              <a:tabLst>
                <a:tab pos="2070735" algn="l"/>
              </a:tabLst>
            </a:pPr>
            <a:r>
              <a:rPr lang="zh-CN" altLang="zh-CN" sz="2600" kern="100" dirty="0" smtClean="0">
                <a:latin typeface="Times New Roman"/>
                <a:ea typeface="微软雅黑"/>
                <a:cs typeface="Times New Roman"/>
              </a:rPr>
              <a:t>当</a:t>
            </a:r>
            <a:r>
              <a:rPr lang="en-US" altLang="zh-CN" sz="2600" i="1" kern="100" dirty="0">
                <a:latin typeface="Times New Roman"/>
                <a:ea typeface="微软雅黑"/>
                <a:cs typeface="Courier New"/>
              </a:rPr>
              <a:t>F</a:t>
            </a:r>
            <a:r>
              <a:rPr lang="zh-CN" altLang="zh-CN" sz="2600" kern="100" baseline="-25000" dirty="0">
                <a:latin typeface="Times New Roman"/>
                <a:ea typeface="微软雅黑"/>
                <a:cs typeface="Times New Roman"/>
              </a:rPr>
              <a:t>合</a:t>
            </a:r>
            <a:r>
              <a:rPr lang="zh-CN" altLang="zh-CN" sz="2600" kern="100" dirty="0">
                <a:latin typeface="Times New Roman"/>
                <a:ea typeface="微软雅黑"/>
                <a:cs typeface="Times New Roman"/>
              </a:rPr>
              <a:t>方向始终与速度方向垂直时，速度大小不变，</a:t>
            </a:r>
            <a:r>
              <a:rPr lang="en-US" altLang="zh-CN" sz="2600" kern="100" dirty="0">
                <a:latin typeface="Times New Roman"/>
                <a:ea typeface="微软雅黑"/>
                <a:cs typeface="Courier New"/>
              </a:rPr>
              <a:t>B</a:t>
            </a:r>
            <a:r>
              <a:rPr lang="zh-CN" altLang="zh-CN" sz="2600" kern="100" dirty="0">
                <a:latin typeface="Times New Roman"/>
                <a:ea typeface="微软雅黑"/>
                <a:cs typeface="Times New Roman"/>
              </a:rPr>
              <a:t>项错</a:t>
            </a:r>
            <a:r>
              <a:rPr lang="en-US" altLang="zh-CN" sz="2600" kern="100" dirty="0">
                <a:latin typeface="Times New Roman"/>
                <a:ea typeface="微软雅黑"/>
                <a:cs typeface="Courier New"/>
              </a:rPr>
              <a:t>.</a:t>
            </a:r>
            <a:endParaRPr lang="zh-CN" altLang="zh-CN" sz="2600" kern="100" dirty="0">
              <a:latin typeface="宋体"/>
              <a:cs typeface="Courier New"/>
            </a:endParaRPr>
          </a:p>
          <a:p>
            <a:pPr algn="just">
              <a:lnSpc>
                <a:spcPct val="150000"/>
              </a:lnSpc>
              <a:spcAft>
                <a:spcPts val="0"/>
              </a:spcAft>
              <a:tabLst>
                <a:tab pos="2070735" algn="l"/>
              </a:tabLst>
            </a:pPr>
            <a:r>
              <a:rPr lang="zh-CN" altLang="zh-CN" sz="2600" b="1" kern="100" dirty="0">
                <a:solidFill>
                  <a:srgbClr val="00B0F0"/>
                </a:solidFill>
                <a:latin typeface="Times New Roman"/>
                <a:ea typeface="微软雅黑"/>
                <a:cs typeface="Times New Roman"/>
              </a:rPr>
              <a:t>答案</a:t>
            </a:r>
            <a:r>
              <a:rPr lang="zh-CN" altLang="zh-CN" sz="2600" kern="100" dirty="0">
                <a:latin typeface="Times New Roman"/>
                <a:ea typeface="微软雅黑"/>
                <a:cs typeface="Times New Roman"/>
              </a:rPr>
              <a:t>　</a:t>
            </a:r>
            <a:r>
              <a:rPr lang="en-US" altLang="zh-CN" sz="2600" kern="100" dirty="0">
                <a:solidFill>
                  <a:srgbClr val="E46C0A"/>
                </a:solidFill>
                <a:latin typeface="Times New Roman"/>
                <a:ea typeface="微软雅黑"/>
                <a:cs typeface="Courier New"/>
              </a:rPr>
              <a:t>CD</a:t>
            </a:r>
            <a:endParaRPr lang="zh-CN" altLang="zh-CN" sz="2600" kern="100" dirty="0">
              <a:effectLst/>
              <a:latin typeface="宋体"/>
              <a:cs typeface="Courier New"/>
            </a:endParaRPr>
          </a:p>
        </p:txBody>
      </p:sp>
      <p:sp>
        <p:nvSpPr>
          <p:cNvPr id="9" name="TextBox 8">
            <a:hlinkClick r:id="rId2"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3"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4"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095598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blinds(horizontal)">
                                      <p:cBhvr>
                                        <p:cTn id="10" dur="500"/>
                                        <p:tgtEl>
                                          <p:spTgt spid="8">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blinds(horizontal)">
                                      <p:cBhvr>
                                        <p:cTn id="15" dur="500"/>
                                        <p:tgtEl>
                                          <p:spTgt spid="8">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8">
                                            <p:txEl>
                                              <p:pRg st="4" end="4"/>
                                            </p:txEl>
                                          </p:spTgt>
                                        </p:tgtEl>
                                        <p:attrNameLst>
                                          <p:attrName>style.visibility</p:attrName>
                                        </p:attrNameLst>
                                      </p:cBhvr>
                                      <p:to>
                                        <p:strVal val="visible"/>
                                      </p:to>
                                    </p:set>
                                    <p:animEffect transition="in" filter="blinds(horizontal)">
                                      <p:cBhvr>
                                        <p:cTn id="20"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41412" y="819175"/>
            <a:ext cx="8856000" cy="4168834"/>
          </a:xfrm>
          <a:prstGeom prst="rect">
            <a:avLst/>
          </a:prstGeom>
        </p:spPr>
        <p:txBody>
          <a:bodyPr wrap="square">
            <a:spAutoFit/>
          </a:bodyPr>
          <a:lstStyle/>
          <a:p>
            <a:pPr algn="just">
              <a:lnSpc>
                <a:spcPct val="140000"/>
              </a:lnSpc>
              <a:spcAft>
                <a:spcPts val="0"/>
              </a:spcAft>
              <a:tabLst>
                <a:tab pos="2070735" algn="l"/>
              </a:tabLst>
            </a:pP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对曲线运动条件的理解</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一个做匀速直线运动的物体突然受到一个与运动方向不在同一条直线上的恒力作用时，则物体</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　　</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40000"/>
              </a:lnSpc>
              <a:spcAft>
                <a:spcPts val="0"/>
              </a:spcAft>
              <a:tabLst>
                <a:tab pos="2070735" algn="l"/>
              </a:tabLst>
            </a:pPr>
            <a:r>
              <a:rPr lang="en-US" altLang="zh-CN" sz="2400" kern="100" dirty="0">
                <a:latin typeface="Times New Roman"/>
                <a:ea typeface="微软雅黑"/>
                <a:cs typeface="Courier New"/>
              </a:rPr>
              <a:t>A.</a:t>
            </a:r>
            <a:r>
              <a:rPr lang="zh-CN" altLang="zh-CN" sz="2400" kern="100" dirty="0">
                <a:latin typeface="Times New Roman"/>
                <a:ea typeface="微软雅黑"/>
                <a:cs typeface="Times New Roman"/>
              </a:rPr>
              <a:t>继续做直线运动</a:t>
            </a:r>
            <a:endParaRPr lang="zh-CN" altLang="zh-CN" sz="2400" kern="100" dirty="0">
              <a:latin typeface="宋体"/>
              <a:cs typeface="Courier New"/>
            </a:endParaRPr>
          </a:p>
          <a:p>
            <a:pPr algn="just">
              <a:lnSpc>
                <a:spcPct val="140000"/>
              </a:lnSpc>
              <a:spcAft>
                <a:spcPts val="0"/>
              </a:spcAft>
              <a:tabLst>
                <a:tab pos="2070735" algn="l"/>
              </a:tabLst>
            </a:pPr>
            <a:r>
              <a:rPr lang="en-US" altLang="zh-CN" sz="2400" kern="100" dirty="0">
                <a:latin typeface="Times New Roman"/>
                <a:ea typeface="微软雅黑"/>
                <a:cs typeface="Courier New"/>
              </a:rPr>
              <a:t>B.</a:t>
            </a:r>
            <a:r>
              <a:rPr lang="zh-CN" altLang="zh-CN" sz="2400" kern="100" dirty="0">
                <a:latin typeface="Times New Roman"/>
                <a:ea typeface="微软雅黑"/>
                <a:cs typeface="Times New Roman"/>
              </a:rPr>
              <a:t>一定做曲线运动</a:t>
            </a:r>
            <a:endParaRPr lang="zh-CN" altLang="zh-CN" sz="2400" kern="100" dirty="0">
              <a:latin typeface="宋体"/>
              <a:cs typeface="Courier New"/>
            </a:endParaRPr>
          </a:p>
          <a:p>
            <a:pPr algn="just">
              <a:lnSpc>
                <a:spcPct val="140000"/>
              </a:lnSpc>
              <a:spcAft>
                <a:spcPts val="0"/>
              </a:spcAft>
              <a:tabLst>
                <a:tab pos="2070735" algn="l"/>
              </a:tabLst>
            </a:pPr>
            <a:r>
              <a:rPr lang="en-US" altLang="zh-CN" sz="2400" kern="100" dirty="0">
                <a:latin typeface="Times New Roman"/>
                <a:ea typeface="微软雅黑"/>
                <a:cs typeface="Courier New"/>
              </a:rPr>
              <a:t>C.</a:t>
            </a:r>
            <a:r>
              <a:rPr lang="zh-CN" altLang="zh-CN" sz="2400" kern="100" dirty="0">
                <a:latin typeface="Times New Roman"/>
                <a:ea typeface="微软雅黑"/>
                <a:cs typeface="Times New Roman"/>
              </a:rPr>
              <a:t>可能做直线运动，也可能做曲线运动</a:t>
            </a:r>
            <a:endParaRPr lang="zh-CN" altLang="zh-CN" sz="2400" kern="100" dirty="0">
              <a:latin typeface="宋体"/>
              <a:cs typeface="Courier New"/>
            </a:endParaRPr>
          </a:p>
          <a:p>
            <a:pPr algn="just">
              <a:lnSpc>
                <a:spcPct val="140000"/>
              </a:lnSpc>
              <a:spcAft>
                <a:spcPts val="0"/>
              </a:spcAft>
              <a:tabLst>
                <a:tab pos="2070735" algn="l"/>
              </a:tabLst>
            </a:pPr>
            <a:r>
              <a:rPr lang="en-US" altLang="zh-CN" sz="2400" kern="100" dirty="0">
                <a:latin typeface="Times New Roman"/>
                <a:ea typeface="微软雅黑"/>
                <a:cs typeface="Courier New"/>
              </a:rPr>
              <a:t>D.</a:t>
            </a:r>
            <a:r>
              <a:rPr lang="zh-CN" altLang="zh-CN" sz="2400" kern="100" dirty="0">
                <a:latin typeface="Times New Roman"/>
                <a:ea typeface="微软雅黑"/>
                <a:cs typeface="Times New Roman"/>
              </a:rPr>
              <a:t>运动的形式不能确定</a:t>
            </a:r>
            <a:endParaRPr lang="zh-CN" altLang="zh-CN" sz="2400" kern="100" dirty="0">
              <a:latin typeface="宋体"/>
              <a:cs typeface="Courier New"/>
            </a:endParaRPr>
          </a:p>
          <a:p>
            <a:pPr algn="just">
              <a:lnSpc>
                <a:spcPct val="140000"/>
              </a:lnSpc>
              <a:spcAft>
                <a:spcPts val="0"/>
              </a:spcAft>
              <a:tabLst>
                <a:tab pos="2070735" algn="l"/>
              </a:tabLst>
            </a:pPr>
            <a:r>
              <a:rPr lang="zh-CN" altLang="zh-CN" sz="2400" b="1" kern="100" dirty="0">
                <a:solidFill>
                  <a:srgbClr val="00B0F0"/>
                </a:solidFill>
                <a:latin typeface="Times New Roman"/>
                <a:ea typeface="微软雅黑"/>
                <a:cs typeface="Times New Roman"/>
              </a:rPr>
              <a:t>解析</a:t>
            </a:r>
            <a:r>
              <a:rPr lang="zh-CN" altLang="zh-CN" sz="2400" kern="100" dirty="0">
                <a:latin typeface="Times New Roman"/>
                <a:ea typeface="微软雅黑"/>
                <a:cs typeface="Times New Roman"/>
              </a:rPr>
              <a:t>　当合外力方向与速度方向不在同一条直线上时，物体的运动一定是曲线运动</a:t>
            </a:r>
            <a:r>
              <a:rPr lang="en-US" altLang="zh-CN" sz="2400" kern="100" dirty="0" smtClean="0">
                <a:latin typeface="Times New Roman"/>
                <a:ea typeface="微软雅黑"/>
                <a:cs typeface="Courier New"/>
              </a:rPr>
              <a:t>.</a:t>
            </a:r>
            <a:endParaRPr lang="zh-CN" altLang="zh-CN" sz="2400" kern="100" dirty="0">
              <a:latin typeface="宋体"/>
              <a:cs typeface="Courier New"/>
            </a:endParaRPr>
          </a:p>
        </p:txBody>
      </p:sp>
      <p:sp>
        <p:nvSpPr>
          <p:cNvPr id="13" name="TextBox 12">
            <a:hlinkClick r:id="rId2"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3"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4"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 name="矩形 1"/>
          <p:cNvSpPr/>
          <p:nvPr/>
        </p:nvSpPr>
        <p:spPr>
          <a:xfrm>
            <a:off x="7768927" y="1462013"/>
            <a:ext cx="389850" cy="461665"/>
          </a:xfrm>
          <a:prstGeom prst="rect">
            <a:avLst/>
          </a:prstGeom>
        </p:spPr>
        <p:txBody>
          <a:bodyPr wrap="none">
            <a:spAutoFit/>
          </a:bodyPr>
          <a:lstStyle/>
          <a:p>
            <a:r>
              <a:rPr lang="en-US" altLang="zh-CN" sz="2400" kern="100" dirty="0" smtClean="0">
                <a:solidFill>
                  <a:schemeClr val="accent6">
                    <a:lumMod val="75000"/>
                  </a:schemeClr>
                </a:solidFill>
                <a:latin typeface="Times New Roman"/>
                <a:ea typeface="微软雅黑"/>
                <a:cs typeface="Courier New"/>
              </a:rPr>
              <a:t>B</a:t>
            </a:r>
            <a:endParaRPr lang="zh-CN" altLang="en-US" dirty="0">
              <a:solidFill>
                <a:schemeClr val="accent6">
                  <a:lumMod val="75000"/>
                </a:schemeClr>
              </a:solidFill>
            </a:endParaRPr>
          </a:p>
        </p:txBody>
      </p:sp>
    </p:spTree>
    <p:extLst>
      <p:ext uri="{BB962C8B-B14F-4D97-AF65-F5344CB8AC3E}">
        <p14:creationId xmlns:p14="http://schemas.microsoft.com/office/powerpoint/2010/main" val="181923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blinds(horizontal)">
                                      <p:cBhvr>
                                        <p:cTn id="7" dur="500"/>
                                        <p:tgtEl>
                                          <p:spTgt spid="6">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41412" y="1010954"/>
            <a:ext cx="8856984" cy="1950534"/>
          </a:xfrm>
          <a:prstGeom prst="rect">
            <a:avLst/>
          </a:prstGeom>
        </p:spPr>
        <p:txBody>
          <a:bodyPr wrap="square">
            <a:spAutoFit/>
          </a:bodyPr>
          <a:lstStyle/>
          <a:p>
            <a:pPr algn="just">
              <a:lnSpc>
                <a:spcPct val="150000"/>
              </a:lnSpc>
              <a:spcAft>
                <a:spcPts val="0"/>
              </a:spcAft>
              <a:tabLst>
                <a:tab pos="2070735" algn="l"/>
              </a:tabLst>
            </a:pPr>
            <a:r>
              <a:rPr lang="en-US" altLang="zh-CN" sz="2700" kern="100" dirty="0">
                <a:latin typeface="Times New Roman"/>
                <a:ea typeface="微软雅黑"/>
                <a:cs typeface="Courier New"/>
              </a:rPr>
              <a:t>3.(</a:t>
            </a:r>
            <a:r>
              <a:rPr lang="zh-CN" altLang="zh-CN" sz="2700" kern="100" dirty="0">
                <a:latin typeface="Times New Roman"/>
                <a:ea typeface="微软雅黑"/>
                <a:cs typeface="Times New Roman"/>
              </a:rPr>
              <a:t>运动的合成与分解</a:t>
            </a:r>
            <a:r>
              <a:rPr lang="en-US" altLang="zh-CN" sz="2700" kern="100" dirty="0">
                <a:latin typeface="Times New Roman"/>
                <a:ea typeface="微软雅黑"/>
                <a:cs typeface="Courier New"/>
              </a:rPr>
              <a:t>)</a:t>
            </a:r>
            <a:r>
              <a:rPr lang="zh-CN" altLang="zh-CN" sz="2700" kern="100" dirty="0">
                <a:latin typeface="Times New Roman"/>
                <a:ea typeface="微软雅黑"/>
                <a:cs typeface="Times New Roman"/>
              </a:rPr>
              <a:t>天车吊着货物正在沿水平方向向右匀速行驶，同时天车上的起吊电动机吊着货物正在匀速上升，则地面上的人观察到货物运动的轨迹是图</a:t>
            </a:r>
            <a:r>
              <a:rPr lang="en-US" altLang="zh-CN" sz="2700" kern="100" dirty="0">
                <a:latin typeface="Times New Roman"/>
                <a:ea typeface="微软雅黑"/>
                <a:cs typeface="Courier New"/>
              </a:rPr>
              <a:t>(</a:t>
            </a:r>
            <a:r>
              <a:rPr lang="zh-CN" altLang="zh-CN" sz="2700" kern="100" dirty="0">
                <a:latin typeface="Times New Roman"/>
                <a:ea typeface="微软雅黑"/>
                <a:cs typeface="Times New Roman"/>
              </a:rPr>
              <a:t>　　</a:t>
            </a:r>
            <a:r>
              <a:rPr lang="en-US" altLang="zh-CN" sz="2700" kern="100" dirty="0">
                <a:latin typeface="Times New Roman"/>
                <a:ea typeface="微软雅黑"/>
                <a:cs typeface="Courier New"/>
              </a:rPr>
              <a:t>)</a:t>
            </a:r>
            <a:endParaRPr lang="zh-CN" altLang="zh-CN" sz="2700" kern="100" dirty="0">
              <a:effectLst/>
              <a:latin typeface="宋体"/>
              <a:cs typeface="Courier New"/>
            </a:endParaRPr>
          </a:p>
        </p:txBody>
      </p:sp>
      <p:sp>
        <p:nvSpPr>
          <p:cNvPr id="9" name="TextBox 8">
            <a:hlinkClick r:id="rId2"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3"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4"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pic>
        <p:nvPicPr>
          <p:cNvPr id="14" name="图片 13" descr="F:\2015赵瑊\同步\物理\人教必修2\word\A15.TIF"/>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12947" y="3080136"/>
            <a:ext cx="6915437" cy="1392397"/>
          </a:xfrm>
          <a:prstGeom prst="rect">
            <a:avLst/>
          </a:prstGeom>
          <a:noFill/>
          <a:ln>
            <a:noFill/>
          </a:ln>
        </p:spPr>
      </p:pic>
    </p:spTree>
    <p:extLst>
      <p:ext uri="{BB962C8B-B14F-4D97-AF65-F5344CB8AC3E}">
        <p14:creationId xmlns:p14="http://schemas.microsoft.com/office/powerpoint/2010/main" val="2254647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a:hlinkClick r:id="rId2" action="ppaction://hlinksldjump"/>
          </p:cNvPr>
          <p:cNvSpPr/>
          <p:nvPr/>
        </p:nvSpPr>
        <p:spPr>
          <a:xfrm>
            <a:off x="2358802" y="1790016"/>
            <a:ext cx="1900800" cy="1069766"/>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a:hlinkClick r:id="rId2" action="ppaction://hlinksldjump"/>
          </p:cNvPr>
          <p:cNvSpPr txBox="1"/>
          <p:nvPr/>
        </p:nvSpPr>
        <p:spPr>
          <a:xfrm>
            <a:off x="2519672" y="2055852"/>
            <a:ext cx="1860687" cy="523220"/>
          </a:xfrm>
          <a:prstGeom prst="rect">
            <a:avLst/>
          </a:prstGeom>
          <a:noFill/>
        </p:spPr>
        <p:txBody>
          <a:bodyPr wrap="square">
            <a:spAutoFit/>
          </a:bodyPr>
          <a:lstStyle/>
          <a:p>
            <a:pPr lvl="0">
              <a:defRPr/>
            </a:pPr>
            <a:r>
              <a:rPr lang="zh-CN" altLang="en-US" sz="2800" b="1" dirty="0" smtClean="0">
                <a:solidFill>
                  <a:schemeClr val="bg1"/>
                </a:solidFill>
                <a:latin typeface="微软雅黑" pitchFamily="34" charset="-122"/>
                <a:ea typeface="微软雅黑" pitchFamily="34" charset="-122"/>
              </a:rPr>
              <a:t>知识探究</a:t>
            </a:r>
            <a:endParaRPr lang="zh-CN" altLang="en-US" sz="2800" b="1" dirty="0">
              <a:solidFill>
                <a:schemeClr val="bg1"/>
              </a:solidFill>
              <a:latin typeface="微软雅黑" pitchFamily="34" charset="-122"/>
              <a:ea typeface="微软雅黑" pitchFamily="34" charset="-122"/>
            </a:endParaRPr>
          </a:p>
        </p:txBody>
      </p:sp>
      <p:sp>
        <p:nvSpPr>
          <p:cNvPr id="16" name="圆角矩形 15">
            <a:hlinkClick r:id="rId3" action="ppaction://hlinksldjump"/>
          </p:cNvPr>
          <p:cNvSpPr/>
          <p:nvPr/>
        </p:nvSpPr>
        <p:spPr>
          <a:xfrm>
            <a:off x="4887048" y="1790016"/>
            <a:ext cx="1902342" cy="1069766"/>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a:hlinkClick r:id="rId3" action="ppaction://hlinksldjump"/>
          </p:cNvPr>
          <p:cNvSpPr txBox="1"/>
          <p:nvPr/>
        </p:nvSpPr>
        <p:spPr>
          <a:xfrm>
            <a:off x="5033404" y="2053585"/>
            <a:ext cx="1842852" cy="523220"/>
          </a:xfrm>
          <a:prstGeom prst="rect">
            <a:avLst/>
          </a:prstGeom>
          <a:noFill/>
        </p:spPr>
        <p:txBody>
          <a:bodyPr wrap="square">
            <a:spAutoFit/>
          </a:bodyPr>
          <a:lstStyle/>
          <a:p>
            <a:pPr lvl="0">
              <a:defRPr/>
            </a:pPr>
            <a:r>
              <a:rPr lang="zh-CN" altLang="en-US" sz="2800" b="1" dirty="0" smtClean="0">
                <a:solidFill>
                  <a:schemeClr val="bg1"/>
                </a:solidFill>
                <a:latin typeface="微软雅黑" pitchFamily="34" charset="-122"/>
                <a:ea typeface="微软雅黑" pitchFamily="34" charset="-122"/>
              </a:rPr>
              <a:t>自我检测</a:t>
            </a:r>
            <a:endParaRPr lang="zh-CN" altLang="en-US" sz="28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52943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hlinkClick r:id="rId3"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4"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5"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矩形 7"/>
          <p:cNvSpPr/>
          <p:nvPr/>
        </p:nvSpPr>
        <p:spPr>
          <a:xfrm>
            <a:off x="117029" y="4091558"/>
            <a:ext cx="8630645" cy="657872"/>
          </a:xfrm>
          <a:prstGeom prst="rect">
            <a:avLst/>
          </a:prstGeom>
        </p:spPr>
        <p:txBody>
          <a:bodyPr wrap="square">
            <a:spAutoFit/>
          </a:bodyPr>
          <a:lstStyle/>
          <a:p>
            <a:pPr algn="just">
              <a:lnSpc>
                <a:spcPct val="150000"/>
              </a:lnSpc>
              <a:spcAft>
                <a:spcPts val="0"/>
              </a:spcAft>
              <a:tabLst>
                <a:tab pos="2070735" algn="l"/>
              </a:tabLst>
            </a:pPr>
            <a:r>
              <a:rPr lang="zh-CN" altLang="zh-CN" sz="2800" b="1" kern="100" dirty="0" smtClean="0">
                <a:solidFill>
                  <a:srgbClr val="00B0F0"/>
                </a:solidFill>
                <a:latin typeface="Times New Roman" pitchFamily="18" charset="0"/>
                <a:ea typeface="微软雅黑" pitchFamily="34" charset="-122"/>
                <a:cs typeface="Times New Roman" pitchFamily="18" charset="0"/>
              </a:rPr>
              <a:t>答案</a:t>
            </a:r>
            <a:r>
              <a:rPr lang="zh-CN" altLang="zh-CN" sz="2800" kern="100" dirty="0">
                <a:solidFill>
                  <a:srgbClr val="404040"/>
                </a:solidFill>
                <a:latin typeface="Times New Roman"/>
                <a:ea typeface="微软雅黑"/>
                <a:cs typeface="Times New Roman"/>
              </a:rPr>
              <a:t>　</a:t>
            </a:r>
            <a:r>
              <a:rPr lang="en-US" altLang="zh-CN" sz="2800" kern="100" dirty="0">
                <a:solidFill>
                  <a:schemeClr val="accent6">
                    <a:lumMod val="75000"/>
                  </a:schemeClr>
                </a:solidFill>
                <a:latin typeface="Times New Roman"/>
                <a:ea typeface="微软雅黑"/>
                <a:cs typeface="Courier New"/>
              </a:rPr>
              <a:t>C</a:t>
            </a:r>
            <a:endParaRPr lang="zh-CN" altLang="zh-CN" sz="2800" kern="100" dirty="0">
              <a:solidFill>
                <a:schemeClr val="accent6">
                  <a:lumMod val="75000"/>
                </a:schemeClr>
              </a:solidFill>
              <a:effectLst/>
              <a:latin typeface="宋体"/>
              <a:cs typeface="Courier New"/>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2974708461"/>
              </p:ext>
            </p:extLst>
          </p:nvPr>
        </p:nvGraphicFramePr>
        <p:xfrm>
          <a:off x="208409" y="1040532"/>
          <a:ext cx="8715375" cy="3171825"/>
        </p:xfrm>
        <a:graphic>
          <a:graphicData uri="http://schemas.openxmlformats.org/presentationml/2006/ole">
            <mc:AlternateContent xmlns:mc="http://schemas.openxmlformats.org/markup-compatibility/2006">
              <mc:Choice xmlns:v="urn:schemas-microsoft-com:vml" Requires="v">
                <p:oleObj spid="_x0000_s172043" name="文档" r:id="rId6" imgW="8726777" imgH="3166613" progId="Word.Document.12">
                  <p:embed/>
                </p:oleObj>
              </mc:Choice>
              <mc:Fallback>
                <p:oleObj name="文档" r:id="rId6" imgW="8726777" imgH="3166613" progId="Word.Document.12">
                  <p:embed/>
                  <p:pic>
                    <p:nvPicPr>
                      <p:cNvPr id="0" name=""/>
                      <p:cNvPicPr>
                        <a:picLocks noChangeAspect="1" noChangeArrowheads="1"/>
                      </p:cNvPicPr>
                      <p:nvPr/>
                    </p:nvPicPr>
                    <p:blipFill>
                      <a:blip r:embed="rId7"/>
                      <a:srcRect/>
                      <a:stretch>
                        <a:fillRect/>
                      </a:stretch>
                    </p:blipFill>
                    <p:spPr bwMode="auto">
                      <a:xfrm>
                        <a:off x="208409" y="1040532"/>
                        <a:ext cx="8715375"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5" name="Picture 2">
            <a:hlinkClick r:id="rId8" action="ppaction://hlinksldjump"/>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1857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0767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flipV="1">
            <a:off x="314003" y="324057"/>
            <a:ext cx="8532000" cy="939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7204166" y="472917"/>
            <a:ext cx="1644881" cy="720000"/>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7317291" y="597917"/>
            <a:ext cx="1531756" cy="461665"/>
          </a:xfrm>
          <a:prstGeom prst="rect">
            <a:avLst/>
          </a:prstGeom>
          <a:noFill/>
        </p:spPr>
        <p:txBody>
          <a:bodyPr wrap="square">
            <a:spAutoFit/>
          </a:bodyPr>
          <a:lstStyle/>
          <a:p>
            <a:pPr lvl="0">
              <a:defRPr/>
            </a:pPr>
            <a:r>
              <a:rPr lang="zh-CN" altLang="en-US" sz="2400" b="1" dirty="0" smtClean="0">
                <a:solidFill>
                  <a:schemeClr val="bg1"/>
                </a:solidFill>
                <a:latin typeface="微软雅黑" pitchFamily="34" charset="-122"/>
                <a:ea typeface="微软雅黑" pitchFamily="34" charset="-122"/>
              </a:rPr>
              <a:t>知识探究</a:t>
            </a:r>
            <a:endParaRPr lang="zh-CN" altLang="en-US" sz="2400" b="1" dirty="0">
              <a:solidFill>
                <a:schemeClr val="bg1"/>
              </a:solidFill>
              <a:latin typeface="微软雅黑" pitchFamily="34" charset="-122"/>
              <a:ea typeface="微软雅黑" pitchFamily="34" charset="-122"/>
            </a:endParaRPr>
          </a:p>
        </p:txBody>
      </p:sp>
      <p:sp>
        <p:nvSpPr>
          <p:cNvPr id="9" name="Text Box 44"/>
          <p:cNvSpPr txBox="1">
            <a:spLocks noChangeArrowheads="1"/>
          </p:cNvSpPr>
          <p:nvPr/>
        </p:nvSpPr>
        <p:spPr bwMode="auto">
          <a:xfrm>
            <a:off x="136079" y="356087"/>
            <a:ext cx="5228009" cy="73866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gn="just">
              <a:lnSpc>
                <a:spcPct val="150000"/>
              </a:lnSpc>
              <a:spcAft>
                <a:spcPts val="0"/>
              </a:spcAft>
            </a:pPr>
            <a:r>
              <a:rPr lang="zh-CN" altLang="en-US" sz="2800" b="1" kern="100" dirty="0">
                <a:solidFill>
                  <a:schemeClr val="tx1"/>
                </a:solidFill>
                <a:cs typeface="Times New Roman"/>
              </a:rPr>
              <a:t>一、曲线运动的位移和速度</a:t>
            </a:r>
            <a:endParaRPr lang="zh-CN" altLang="zh-CN" sz="2800" b="1" kern="100" dirty="0">
              <a:solidFill>
                <a:schemeClr val="tx1"/>
              </a:solidFill>
              <a:effectLst/>
              <a:cs typeface="Courier New"/>
            </a:endParaRPr>
          </a:p>
        </p:txBody>
      </p:sp>
      <p:sp>
        <p:nvSpPr>
          <p:cNvPr id="10" name="圆角矩形 9"/>
          <p:cNvSpPr/>
          <p:nvPr/>
        </p:nvSpPr>
        <p:spPr>
          <a:xfrm>
            <a:off x="193230" y="1145446"/>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130000"/>
              </a:lnSpc>
            </a:pPr>
            <a:r>
              <a:rPr lang="en-US"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 </a:t>
            </a:r>
            <a:r>
              <a:rPr lang="zh-CN"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问题设计</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1" name="矩形 10"/>
          <p:cNvSpPr/>
          <p:nvPr/>
        </p:nvSpPr>
        <p:spPr>
          <a:xfrm>
            <a:off x="145603" y="1668552"/>
            <a:ext cx="8856000" cy="1131079"/>
          </a:xfrm>
          <a:prstGeom prst="rect">
            <a:avLst/>
          </a:prstGeom>
        </p:spPr>
        <p:txBody>
          <a:bodyPr wrap="square">
            <a:spAutoFit/>
          </a:bodyPr>
          <a:lstStyle/>
          <a:p>
            <a:pPr algn="just">
              <a:lnSpc>
                <a:spcPct val="150000"/>
              </a:lnSpc>
              <a:spcAft>
                <a:spcPts val="0"/>
              </a:spcAft>
              <a:tabLst>
                <a:tab pos="2070735" algn="l"/>
              </a:tabLst>
            </a:pPr>
            <a:r>
              <a:rPr lang="en-US" altLang="zh-CN" sz="2400" kern="100" dirty="0">
                <a:latin typeface="Times New Roman"/>
                <a:ea typeface="微软雅黑"/>
                <a:cs typeface="Courier New"/>
              </a:rPr>
              <a:t>1.(1)</a:t>
            </a:r>
            <a:r>
              <a:rPr lang="zh-CN" altLang="zh-CN" sz="2400" kern="100" dirty="0">
                <a:latin typeface="Times New Roman"/>
                <a:ea typeface="微软雅黑"/>
                <a:cs typeface="Times New Roman"/>
              </a:rPr>
              <a:t>水平抛出的石子，在运动过程中，石子相对于抛出点的位移是不断变化的，如何描述石子的位移</a:t>
            </a:r>
            <a:r>
              <a:rPr lang="zh-CN" altLang="zh-CN" sz="2400" kern="100" dirty="0" smtClean="0">
                <a:latin typeface="Times New Roman"/>
                <a:ea typeface="微软雅黑"/>
                <a:cs typeface="Times New Roman"/>
              </a:rPr>
              <a:t>？</a:t>
            </a:r>
            <a:endParaRPr lang="zh-CN" altLang="zh-CN" sz="2400" kern="100" dirty="0">
              <a:latin typeface="宋体"/>
              <a:cs typeface="Courier New"/>
            </a:endParaRPr>
          </a:p>
        </p:txBody>
      </p:sp>
      <p:pic>
        <p:nvPicPr>
          <p:cNvPr id="13" name="图片 12" descr="F:\2015赵瑊\同步\物理\人教必修2\word\s1.TIF"/>
          <p:cNvPicPr/>
          <p:nvPr/>
        </p:nvPicPr>
        <p:blipFill>
          <a:blip r:embed="rId2" cstate="print">
            <a:clrChange>
              <a:clrFrom>
                <a:srgbClr val="FFFFFF"/>
              </a:clrFrom>
              <a:clrTo>
                <a:srgbClr val="FFFFFF">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00775" y="2912740"/>
            <a:ext cx="2585496" cy="2056559"/>
          </a:xfrm>
          <a:prstGeom prst="rect">
            <a:avLst/>
          </a:prstGeom>
          <a:noFill/>
          <a:ln>
            <a:noFill/>
          </a:ln>
        </p:spPr>
      </p:pic>
      <p:sp>
        <p:nvSpPr>
          <p:cNvPr id="14" name="矩形 13"/>
          <p:cNvSpPr/>
          <p:nvPr/>
        </p:nvSpPr>
        <p:spPr>
          <a:xfrm>
            <a:off x="145603" y="2768406"/>
            <a:ext cx="6226597" cy="2308324"/>
          </a:xfrm>
          <a:prstGeom prst="rect">
            <a:avLst/>
          </a:prstGeom>
        </p:spPr>
        <p:txBody>
          <a:bodyPr wrap="square">
            <a:spAutoFit/>
          </a:bodyPr>
          <a:lstStyle/>
          <a:p>
            <a:pPr algn="just">
              <a:lnSpc>
                <a:spcPct val="150000"/>
              </a:lnSpc>
              <a:spcAft>
                <a:spcPts val="0"/>
              </a:spcAft>
              <a:tabLst>
                <a:tab pos="2070735" algn="l"/>
              </a:tabLst>
            </a:pPr>
            <a:r>
              <a:rPr lang="zh-CN" altLang="zh-CN" sz="2400" b="1" kern="100" dirty="0" smtClean="0">
                <a:solidFill>
                  <a:srgbClr val="00B0F0"/>
                </a:solidFill>
                <a:latin typeface="Times New Roman"/>
                <a:ea typeface="微软雅黑"/>
                <a:cs typeface="Times New Roman"/>
              </a:rPr>
              <a:t>答案</a:t>
            </a:r>
            <a:r>
              <a:rPr lang="zh-CN" altLang="zh-CN" sz="2400" kern="100" dirty="0" smtClean="0">
                <a:latin typeface="Times New Roman"/>
                <a:ea typeface="微软雅黑"/>
                <a:cs typeface="Times New Roman"/>
              </a:rPr>
              <a:t>　</a:t>
            </a:r>
            <a:r>
              <a:rPr lang="zh-CN" altLang="zh-CN" sz="2400" kern="100" dirty="0" smtClean="0">
                <a:solidFill>
                  <a:srgbClr val="E46C0A"/>
                </a:solidFill>
                <a:latin typeface="Times New Roman"/>
                <a:ea typeface="微软雅黑"/>
                <a:cs typeface="Times New Roman"/>
              </a:rPr>
              <a:t>运动轨迹都是曲线；建立平面直角坐标系，如图所示</a:t>
            </a:r>
            <a:r>
              <a:rPr lang="en-US" altLang="zh-CN" sz="2400" kern="100" dirty="0" smtClean="0">
                <a:solidFill>
                  <a:srgbClr val="E46C0A"/>
                </a:solidFill>
                <a:latin typeface="Times New Roman"/>
                <a:ea typeface="微软雅黑"/>
                <a:cs typeface="Courier New"/>
              </a:rPr>
              <a:t>.</a:t>
            </a:r>
            <a:r>
              <a:rPr lang="zh-CN" altLang="zh-CN" sz="2400" kern="100" dirty="0" smtClean="0">
                <a:solidFill>
                  <a:srgbClr val="E46C0A"/>
                </a:solidFill>
                <a:latin typeface="Times New Roman"/>
                <a:ea typeface="微软雅黑"/>
                <a:cs typeface="Times New Roman"/>
              </a:rPr>
              <a:t>当石子运动到</a:t>
            </a:r>
            <a:r>
              <a:rPr lang="en-US" altLang="zh-CN" sz="2400" i="1" kern="100" dirty="0" smtClean="0">
                <a:solidFill>
                  <a:srgbClr val="E46C0A"/>
                </a:solidFill>
                <a:latin typeface="Times New Roman"/>
                <a:ea typeface="微软雅黑"/>
                <a:cs typeface="Courier New"/>
              </a:rPr>
              <a:t>A</a:t>
            </a:r>
            <a:r>
              <a:rPr lang="zh-CN" altLang="zh-CN" sz="2400" kern="100" dirty="0" smtClean="0">
                <a:solidFill>
                  <a:srgbClr val="E46C0A"/>
                </a:solidFill>
                <a:latin typeface="Times New Roman"/>
                <a:ea typeface="微软雅黑"/>
                <a:cs typeface="Times New Roman"/>
              </a:rPr>
              <a:t>点时，沿</a:t>
            </a:r>
            <a:r>
              <a:rPr lang="en-US" altLang="zh-CN" sz="2400" i="1" kern="100" dirty="0" smtClean="0">
                <a:solidFill>
                  <a:srgbClr val="E46C0A"/>
                </a:solidFill>
                <a:latin typeface="Times New Roman"/>
                <a:ea typeface="微软雅黑"/>
                <a:cs typeface="Courier New"/>
              </a:rPr>
              <a:t>x</a:t>
            </a:r>
            <a:r>
              <a:rPr lang="zh-CN" altLang="zh-CN" sz="2400" kern="100" dirty="0" smtClean="0">
                <a:solidFill>
                  <a:srgbClr val="E46C0A"/>
                </a:solidFill>
                <a:latin typeface="Times New Roman"/>
                <a:ea typeface="微软雅黑"/>
                <a:cs typeface="Times New Roman"/>
              </a:rPr>
              <a:t>轴方向发生了位移</a:t>
            </a:r>
            <a:r>
              <a:rPr lang="en-US" altLang="zh-CN" sz="2400" i="1" kern="100" dirty="0" err="1" smtClean="0">
                <a:solidFill>
                  <a:srgbClr val="E46C0A"/>
                </a:solidFill>
                <a:latin typeface="Times New Roman"/>
                <a:ea typeface="微软雅黑"/>
                <a:cs typeface="Courier New"/>
              </a:rPr>
              <a:t>x</a:t>
            </a:r>
            <a:r>
              <a:rPr lang="en-US" altLang="zh-CN" sz="2400" i="1" kern="100" baseline="-25000" dirty="0" err="1" smtClean="0">
                <a:solidFill>
                  <a:srgbClr val="E46C0A"/>
                </a:solidFill>
                <a:latin typeface="Times New Roman"/>
                <a:ea typeface="微软雅黑"/>
                <a:cs typeface="Courier New"/>
              </a:rPr>
              <a:t>A</a:t>
            </a:r>
            <a:r>
              <a:rPr lang="zh-CN" altLang="zh-CN" sz="2400" kern="100" dirty="0" smtClean="0">
                <a:solidFill>
                  <a:srgbClr val="E46C0A"/>
                </a:solidFill>
                <a:latin typeface="Times New Roman"/>
                <a:ea typeface="微软雅黑"/>
                <a:cs typeface="Times New Roman"/>
              </a:rPr>
              <a:t>，沿</a:t>
            </a:r>
            <a:r>
              <a:rPr lang="en-US" altLang="zh-CN" sz="2400" i="1" kern="100" dirty="0" smtClean="0">
                <a:solidFill>
                  <a:srgbClr val="E46C0A"/>
                </a:solidFill>
                <a:latin typeface="Times New Roman"/>
                <a:ea typeface="微软雅黑"/>
                <a:cs typeface="Courier New"/>
              </a:rPr>
              <a:t>y</a:t>
            </a:r>
            <a:r>
              <a:rPr lang="zh-CN" altLang="zh-CN" sz="2400" kern="100" dirty="0" smtClean="0">
                <a:solidFill>
                  <a:srgbClr val="E46C0A"/>
                </a:solidFill>
                <a:latin typeface="Times New Roman"/>
                <a:ea typeface="微软雅黑"/>
                <a:cs typeface="Times New Roman"/>
              </a:rPr>
              <a:t>轴方向发生了位移</a:t>
            </a:r>
            <a:r>
              <a:rPr lang="en-US" altLang="zh-CN" sz="2400" i="1" kern="100" dirty="0" err="1" smtClean="0">
                <a:solidFill>
                  <a:srgbClr val="E46C0A"/>
                </a:solidFill>
                <a:latin typeface="Times New Roman"/>
                <a:ea typeface="微软雅黑"/>
                <a:cs typeface="Courier New"/>
              </a:rPr>
              <a:t>y</a:t>
            </a:r>
            <a:r>
              <a:rPr lang="en-US" altLang="zh-CN" sz="2400" i="1" kern="100" baseline="-25000" dirty="0" err="1" smtClean="0">
                <a:solidFill>
                  <a:srgbClr val="E46C0A"/>
                </a:solidFill>
                <a:latin typeface="Times New Roman"/>
                <a:ea typeface="微软雅黑"/>
                <a:cs typeface="Courier New"/>
              </a:rPr>
              <a:t>A</a:t>
            </a:r>
            <a:r>
              <a:rPr lang="en-US" altLang="zh-CN" sz="2400" kern="100" dirty="0" smtClean="0">
                <a:solidFill>
                  <a:srgbClr val="E46C0A"/>
                </a:solidFill>
                <a:latin typeface="Times New Roman"/>
                <a:ea typeface="微软雅黑"/>
                <a:cs typeface="Courier New"/>
              </a:rPr>
              <a:t>.</a:t>
            </a:r>
            <a:r>
              <a:rPr lang="zh-CN" altLang="zh-CN" sz="2400" kern="100" dirty="0" smtClean="0">
                <a:solidFill>
                  <a:srgbClr val="E46C0A"/>
                </a:solidFill>
                <a:latin typeface="Times New Roman"/>
                <a:ea typeface="微软雅黑"/>
                <a:cs typeface="Times New Roman"/>
              </a:rPr>
              <a:t>即可用</a:t>
            </a:r>
            <a:r>
              <a:rPr lang="en-US" altLang="zh-CN" sz="2400" i="1" kern="100" dirty="0" smtClean="0">
                <a:solidFill>
                  <a:srgbClr val="E46C0A"/>
                </a:solidFill>
                <a:latin typeface="Times New Roman"/>
                <a:ea typeface="微软雅黑"/>
                <a:cs typeface="Courier New"/>
              </a:rPr>
              <a:t>A</a:t>
            </a:r>
            <a:r>
              <a:rPr lang="zh-CN" altLang="zh-CN" sz="2400" kern="100" dirty="0" smtClean="0">
                <a:solidFill>
                  <a:srgbClr val="E46C0A"/>
                </a:solidFill>
                <a:latin typeface="Times New Roman"/>
                <a:ea typeface="微软雅黑"/>
                <a:cs typeface="Times New Roman"/>
              </a:rPr>
              <a:t>点的坐标</a:t>
            </a:r>
            <a:r>
              <a:rPr lang="en-US" altLang="zh-CN" sz="2400" i="1" kern="100" dirty="0" err="1" smtClean="0">
                <a:solidFill>
                  <a:srgbClr val="E46C0A"/>
                </a:solidFill>
                <a:latin typeface="Times New Roman"/>
                <a:ea typeface="微软雅黑"/>
                <a:cs typeface="Courier New"/>
              </a:rPr>
              <a:t>x</a:t>
            </a:r>
            <a:r>
              <a:rPr lang="en-US" altLang="zh-CN" sz="2400" i="1" kern="100" baseline="-25000" dirty="0" err="1" smtClean="0">
                <a:solidFill>
                  <a:srgbClr val="E46C0A"/>
                </a:solidFill>
                <a:latin typeface="Times New Roman"/>
                <a:ea typeface="微软雅黑"/>
                <a:cs typeface="Courier New"/>
              </a:rPr>
              <a:t>A</a:t>
            </a:r>
            <a:r>
              <a:rPr lang="zh-CN" altLang="zh-CN" sz="2400" kern="100" dirty="0" smtClean="0">
                <a:solidFill>
                  <a:srgbClr val="E46C0A"/>
                </a:solidFill>
                <a:latin typeface="Times New Roman"/>
                <a:ea typeface="微软雅黑"/>
                <a:cs typeface="Times New Roman"/>
              </a:rPr>
              <a:t>、</a:t>
            </a:r>
            <a:r>
              <a:rPr lang="en-US" altLang="zh-CN" sz="2400" i="1" kern="100" dirty="0" err="1" smtClean="0">
                <a:solidFill>
                  <a:srgbClr val="E46C0A"/>
                </a:solidFill>
                <a:latin typeface="Times New Roman"/>
                <a:ea typeface="微软雅黑"/>
                <a:cs typeface="Courier New"/>
              </a:rPr>
              <a:t>y</a:t>
            </a:r>
            <a:r>
              <a:rPr lang="en-US" altLang="zh-CN" sz="2400" i="1" kern="100" baseline="-25000" dirty="0" err="1" smtClean="0">
                <a:solidFill>
                  <a:srgbClr val="E46C0A"/>
                </a:solidFill>
                <a:latin typeface="Times New Roman"/>
                <a:ea typeface="微软雅黑"/>
                <a:cs typeface="Courier New"/>
              </a:rPr>
              <a:t>A</a:t>
            </a:r>
            <a:r>
              <a:rPr lang="zh-CN" altLang="zh-CN" sz="2400" kern="100" dirty="0" smtClean="0">
                <a:solidFill>
                  <a:srgbClr val="E46C0A"/>
                </a:solidFill>
                <a:latin typeface="Times New Roman"/>
                <a:ea typeface="微软雅黑"/>
                <a:cs typeface="Times New Roman"/>
              </a:rPr>
              <a:t>来表示石子的位移</a:t>
            </a:r>
            <a:r>
              <a:rPr lang="en-US" altLang="zh-CN" sz="2400" kern="100" dirty="0" smtClean="0">
                <a:solidFill>
                  <a:srgbClr val="E46C0A"/>
                </a:solidFill>
                <a:latin typeface="Times New Roman"/>
                <a:ea typeface="微软雅黑"/>
                <a:cs typeface="Courier New"/>
              </a:rPr>
              <a:t>.</a:t>
            </a:r>
            <a:endParaRPr lang="zh-CN" altLang="zh-CN" sz="2400" kern="100" dirty="0">
              <a:effectLst/>
              <a:latin typeface="宋体"/>
              <a:cs typeface="Courier New"/>
            </a:endParaRPr>
          </a:p>
        </p:txBody>
      </p:sp>
    </p:spTree>
    <p:extLst>
      <p:ext uri="{BB962C8B-B14F-4D97-AF65-F5344CB8AC3E}">
        <p14:creationId xmlns:p14="http://schemas.microsoft.com/office/powerpoint/2010/main" val="3552943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90761" y="731356"/>
            <a:ext cx="8544569" cy="3323987"/>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(2)</a:t>
            </a:r>
            <a:r>
              <a:rPr lang="zh-CN" altLang="zh-CN" sz="2800" kern="100" dirty="0">
                <a:latin typeface="Times New Roman"/>
                <a:ea typeface="微软雅黑"/>
                <a:cs typeface="Times New Roman"/>
              </a:rPr>
              <a:t>带水的伞绕着伞柄旋转，雨滴沿什么方向飞出？</a:t>
            </a:r>
            <a:endParaRPr lang="zh-CN" altLang="zh-CN" sz="2800" kern="100" dirty="0">
              <a:latin typeface="宋体"/>
              <a:cs typeface="Courier New"/>
            </a:endParaRPr>
          </a:p>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答案</a:t>
            </a:r>
            <a:r>
              <a:rPr lang="zh-CN" altLang="zh-CN" sz="2800" kern="100" dirty="0">
                <a:latin typeface="Times New Roman"/>
                <a:ea typeface="微软雅黑"/>
                <a:cs typeface="Times New Roman"/>
              </a:rPr>
              <a:t>　</a:t>
            </a:r>
            <a:r>
              <a:rPr lang="zh-CN" altLang="zh-CN" sz="2800" kern="100" dirty="0">
                <a:solidFill>
                  <a:srgbClr val="E46C0A"/>
                </a:solidFill>
                <a:latin typeface="Times New Roman"/>
                <a:ea typeface="微软雅黑"/>
                <a:cs typeface="Times New Roman"/>
              </a:rPr>
              <a:t>沿圆周的切线飞出</a:t>
            </a:r>
            <a:r>
              <a:rPr lang="en-US" altLang="zh-CN" sz="2800" kern="100" dirty="0">
                <a:solidFill>
                  <a:srgbClr val="E46C0A"/>
                </a:solidFill>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(3)</a:t>
            </a:r>
            <a:r>
              <a:rPr lang="zh-CN" altLang="zh-CN" sz="2800" kern="100" dirty="0">
                <a:latin typeface="Times New Roman"/>
                <a:ea typeface="微软雅黑"/>
                <a:cs typeface="Times New Roman"/>
              </a:rPr>
              <a:t>做曲线运动的物体的速度可以不变吗？</a:t>
            </a:r>
            <a:endParaRPr lang="zh-CN" altLang="zh-CN" sz="2800" kern="100" dirty="0">
              <a:latin typeface="宋体"/>
              <a:cs typeface="Courier New"/>
            </a:endParaRPr>
          </a:p>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答案</a:t>
            </a:r>
            <a:r>
              <a:rPr lang="zh-CN" altLang="zh-CN" sz="2800" kern="100" dirty="0">
                <a:latin typeface="Times New Roman"/>
                <a:ea typeface="微软雅黑"/>
                <a:cs typeface="Times New Roman"/>
              </a:rPr>
              <a:t>　</a:t>
            </a:r>
            <a:r>
              <a:rPr lang="zh-CN" altLang="zh-CN" sz="2800" kern="100" dirty="0">
                <a:solidFill>
                  <a:srgbClr val="E46C0A"/>
                </a:solidFill>
                <a:latin typeface="Times New Roman"/>
                <a:ea typeface="微软雅黑"/>
                <a:cs typeface="Times New Roman"/>
              </a:rPr>
              <a:t>曲线运动中速度一定变化，因为速度的方向时刻变化</a:t>
            </a:r>
            <a:r>
              <a:rPr lang="en-US" altLang="zh-CN" sz="2800" kern="100" dirty="0">
                <a:solidFill>
                  <a:srgbClr val="E46C0A"/>
                </a:solidFill>
                <a:latin typeface="Times New Roman"/>
                <a:ea typeface="微软雅黑"/>
                <a:cs typeface="Courier New"/>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1849574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75196" y="20967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要点提炼</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5" name="矩形 4"/>
          <p:cNvSpPr/>
          <p:nvPr/>
        </p:nvSpPr>
        <p:spPr>
          <a:xfrm>
            <a:off x="84137" y="726437"/>
            <a:ext cx="8971409" cy="4317592"/>
          </a:xfrm>
          <a:prstGeom prst="rect">
            <a:avLst/>
          </a:prstGeom>
        </p:spPr>
        <p:txBody>
          <a:bodyPr wrap="square">
            <a:spAutoFit/>
          </a:bodyPr>
          <a:lstStyle/>
          <a:p>
            <a:pPr algn="just">
              <a:lnSpc>
                <a:spcPct val="143000"/>
              </a:lnSpc>
              <a:spcAft>
                <a:spcPts val="0"/>
              </a:spcAft>
              <a:tabLst>
                <a:tab pos="2070735" algn="l"/>
              </a:tabLst>
            </a:pP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曲线运动的位移</a:t>
            </a:r>
            <a:endParaRPr lang="zh-CN" altLang="zh-CN" sz="2400" kern="100" dirty="0">
              <a:latin typeface="宋体"/>
              <a:cs typeface="Courier New"/>
            </a:endParaRPr>
          </a:p>
          <a:p>
            <a:pPr algn="just">
              <a:lnSpc>
                <a:spcPct val="143000"/>
              </a:lnSpc>
              <a:spcAft>
                <a:spcPts val="0"/>
              </a:spcAft>
              <a:tabLst>
                <a:tab pos="2070735" algn="l"/>
              </a:tabLst>
            </a:pPr>
            <a:r>
              <a:rPr lang="zh-CN" altLang="zh-CN" sz="2400" kern="100" dirty="0">
                <a:latin typeface="Times New Roman"/>
                <a:ea typeface="微软雅黑"/>
                <a:cs typeface="Times New Roman"/>
              </a:rPr>
              <a:t>物体的位移是由初位置指向末位置</a:t>
            </a:r>
            <a:r>
              <a:rPr lang="zh-CN" altLang="zh-CN" sz="2400" kern="100" dirty="0" smtClean="0">
                <a:latin typeface="Times New Roman"/>
                <a:ea typeface="微软雅黑"/>
                <a:cs typeface="Times New Roman"/>
              </a:rPr>
              <a:t>的</a:t>
            </a:r>
            <a:r>
              <a:rPr lang="en-US" altLang="zh-CN" sz="2400" u="sng" kern="100" dirty="0" smtClean="0">
                <a:latin typeface="Times New Roman"/>
                <a:ea typeface="微软雅黑"/>
                <a:cs typeface="Times New Roman"/>
              </a:rPr>
              <a:t>            </a:t>
            </a:r>
            <a:r>
              <a:rPr lang="zh-CN" altLang="zh-CN" sz="2400" kern="100" dirty="0" smtClean="0">
                <a:latin typeface="Times New Roman"/>
                <a:ea typeface="微软雅黑"/>
                <a:cs typeface="Times New Roman"/>
              </a:rPr>
              <a:t>线段</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当物体做曲线运动时，可建立平面直角坐标系，物体的位移可用它在坐标轴方向</a:t>
            </a:r>
            <a:r>
              <a:rPr lang="zh-CN" altLang="zh-CN" sz="2400" kern="100" dirty="0" smtClean="0">
                <a:latin typeface="Times New Roman"/>
                <a:ea typeface="微软雅黑"/>
                <a:cs typeface="Times New Roman"/>
              </a:rPr>
              <a:t>的</a:t>
            </a:r>
            <a:r>
              <a:rPr lang="en-US" altLang="zh-CN" sz="2400" u="sng" kern="100" dirty="0" smtClean="0">
                <a:latin typeface="Times New Roman"/>
                <a:ea typeface="微软雅黑"/>
                <a:cs typeface="Times New Roman"/>
              </a:rPr>
              <a:t>              </a:t>
            </a:r>
            <a:r>
              <a:rPr lang="zh-CN" altLang="zh-CN" sz="2400" kern="100" dirty="0" smtClean="0">
                <a:latin typeface="Times New Roman"/>
                <a:ea typeface="微软雅黑"/>
                <a:cs typeface="Times New Roman"/>
              </a:rPr>
              <a:t>来</a:t>
            </a:r>
            <a:r>
              <a:rPr lang="zh-CN" altLang="zh-CN" sz="2400" kern="100" dirty="0">
                <a:latin typeface="Times New Roman"/>
                <a:ea typeface="微软雅黑"/>
                <a:cs typeface="Times New Roman"/>
              </a:rPr>
              <a:t>表示</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43000"/>
              </a:lnSpc>
              <a:spcAft>
                <a:spcPts val="0"/>
              </a:spcAft>
              <a:tabLst>
                <a:tab pos="2070735" algn="l"/>
              </a:tabLst>
            </a:pP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曲线运动的速度</a:t>
            </a:r>
            <a:endParaRPr lang="zh-CN" altLang="zh-CN" sz="2400" kern="100" dirty="0">
              <a:latin typeface="宋体"/>
              <a:cs typeface="Courier New"/>
            </a:endParaRPr>
          </a:p>
          <a:p>
            <a:pPr algn="just">
              <a:lnSpc>
                <a:spcPct val="143000"/>
              </a:lnSpc>
              <a:spcAft>
                <a:spcPts val="0"/>
              </a:spcAft>
              <a:tabLst>
                <a:tab pos="2070735" algn="l"/>
              </a:tabLst>
            </a:pP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速度的方向</a:t>
            </a:r>
            <a:endParaRPr lang="zh-CN" altLang="zh-CN" sz="2400" kern="100" dirty="0">
              <a:latin typeface="宋体"/>
              <a:cs typeface="Courier New"/>
            </a:endParaRPr>
          </a:p>
          <a:p>
            <a:pPr algn="just">
              <a:lnSpc>
                <a:spcPct val="143000"/>
              </a:lnSpc>
              <a:spcAft>
                <a:spcPts val="0"/>
              </a:spcAft>
              <a:tabLst>
                <a:tab pos="2070735" algn="l"/>
              </a:tabLst>
            </a:pPr>
            <a:r>
              <a:rPr lang="zh-CN" altLang="zh-CN" sz="2400" kern="100" spc="-130" dirty="0">
                <a:latin typeface="Times New Roman"/>
                <a:ea typeface="微软雅黑"/>
                <a:cs typeface="Times New Roman"/>
              </a:rPr>
              <a:t>质点做曲线运动</a:t>
            </a:r>
            <a:r>
              <a:rPr lang="zh-CN" altLang="zh-CN" sz="2400" kern="100" spc="-370" dirty="0">
                <a:latin typeface="Times New Roman"/>
                <a:ea typeface="微软雅黑"/>
                <a:cs typeface="Times New Roman"/>
              </a:rPr>
              <a:t>时，</a:t>
            </a:r>
            <a:r>
              <a:rPr lang="zh-CN" altLang="zh-CN" sz="2400" kern="100" spc="-130" dirty="0">
                <a:latin typeface="Times New Roman"/>
                <a:ea typeface="微软雅黑"/>
                <a:cs typeface="Times New Roman"/>
              </a:rPr>
              <a:t>速度的方向是</a:t>
            </a:r>
            <a:r>
              <a:rPr lang="zh-CN" altLang="zh-CN" sz="2400" kern="100" spc="-130" dirty="0" smtClean="0">
                <a:latin typeface="Times New Roman"/>
                <a:ea typeface="微软雅黑"/>
                <a:cs typeface="Times New Roman"/>
              </a:rPr>
              <a:t>时</a:t>
            </a:r>
            <a:r>
              <a:rPr lang="zh-CN" altLang="zh-CN" sz="2400" kern="100" dirty="0" smtClean="0">
                <a:latin typeface="Times New Roman"/>
                <a:ea typeface="微软雅黑"/>
                <a:cs typeface="Times New Roman"/>
              </a:rPr>
              <a:t>刻</a:t>
            </a:r>
            <a:r>
              <a:rPr lang="en-US" altLang="zh-CN" sz="2400" u="sng" kern="100" dirty="0" smtClean="0">
                <a:latin typeface="Times New Roman"/>
                <a:ea typeface="微软雅黑"/>
                <a:cs typeface="Times New Roman"/>
              </a:rPr>
              <a:t>        </a:t>
            </a:r>
            <a:r>
              <a:rPr lang="zh-CN" altLang="zh-CN" sz="2400" kern="100" spc="-370" dirty="0" smtClean="0">
                <a:latin typeface="Times New Roman"/>
                <a:ea typeface="微软雅黑"/>
                <a:cs typeface="Times New Roman"/>
              </a:rPr>
              <a:t>的</a:t>
            </a:r>
            <a:r>
              <a:rPr lang="zh-CN" altLang="zh-CN" sz="2400" kern="100" spc="-370" dirty="0">
                <a:latin typeface="Times New Roman"/>
                <a:ea typeface="微软雅黑"/>
                <a:cs typeface="Times New Roman"/>
              </a:rPr>
              <a:t>，</a:t>
            </a:r>
            <a:r>
              <a:rPr lang="zh-CN" altLang="zh-CN" sz="2400" kern="100" spc="-130" dirty="0">
                <a:latin typeface="Times New Roman"/>
                <a:ea typeface="微软雅黑"/>
                <a:cs typeface="Times New Roman"/>
              </a:rPr>
              <a:t>质点在某一时刻</a:t>
            </a:r>
            <a:r>
              <a:rPr lang="en-US" altLang="zh-CN" sz="2400" kern="100" spc="-130" dirty="0">
                <a:latin typeface="Times New Roman"/>
                <a:ea typeface="微软雅黑"/>
                <a:cs typeface="Courier New"/>
              </a:rPr>
              <a:t>(</a:t>
            </a:r>
            <a:r>
              <a:rPr lang="zh-CN" altLang="zh-CN" sz="2400" kern="100" spc="-130" dirty="0">
                <a:latin typeface="Times New Roman"/>
                <a:ea typeface="微软雅黑"/>
                <a:cs typeface="Times New Roman"/>
              </a:rPr>
              <a:t>或某一位置</a:t>
            </a:r>
            <a:r>
              <a:rPr lang="en-US" altLang="zh-CN" sz="2400" kern="100" spc="-130" dirty="0">
                <a:latin typeface="Times New Roman"/>
                <a:ea typeface="微软雅黑"/>
                <a:cs typeface="Courier New"/>
              </a:rPr>
              <a:t>)</a:t>
            </a:r>
            <a:r>
              <a:rPr lang="zh-CN" altLang="zh-CN" sz="2400" kern="100" spc="-130" dirty="0">
                <a:latin typeface="Times New Roman"/>
                <a:ea typeface="微软雅黑"/>
                <a:cs typeface="Times New Roman"/>
              </a:rPr>
              <a:t>速度的方向与这一时刻质点所在位置处曲线</a:t>
            </a:r>
            <a:r>
              <a:rPr lang="zh-CN" altLang="zh-CN" sz="2400" kern="100" dirty="0" smtClean="0">
                <a:latin typeface="Times New Roman"/>
                <a:ea typeface="微软雅黑"/>
                <a:cs typeface="Times New Roman"/>
              </a:rPr>
              <a:t>的</a:t>
            </a:r>
            <a:r>
              <a:rPr lang="en-US" altLang="zh-CN" sz="2400" u="sng" kern="100" dirty="0" smtClean="0">
                <a:latin typeface="Times New Roman"/>
                <a:ea typeface="微软雅黑"/>
                <a:cs typeface="Times New Roman"/>
              </a:rPr>
              <a:t>          </a:t>
            </a:r>
            <a:r>
              <a:rPr lang="zh-CN" altLang="zh-CN" sz="2400" kern="100" spc="-130" dirty="0" smtClean="0">
                <a:latin typeface="Times New Roman"/>
                <a:ea typeface="微软雅黑"/>
                <a:cs typeface="Times New Roman"/>
              </a:rPr>
              <a:t>方向</a:t>
            </a:r>
            <a:r>
              <a:rPr lang="zh-CN" altLang="zh-CN" sz="2400" kern="100" spc="-130" dirty="0">
                <a:latin typeface="Times New Roman"/>
                <a:ea typeface="微软雅黑"/>
                <a:cs typeface="Times New Roman"/>
              </a:rPr>
              <a:t>一致</a:t>
            </a:r>
            <a:r>
              <a:rPr lang="en-US" altLang="zh-CN" sz="2400" kern="100" spc="-130" dirty="0">
                <a:latin typeface="Times New Roman"/>
                <a:ea typeface="微软雅黑"/>
                <a:cs typeface="Courier New"/>
              </a:rPr>
              <a:t>.</a:t>
            </a:r>
            <a:endParaRPr lang="zh-CN" altLang="zh-CN" sz="2400" kern="100" spc="-130" dirty="0">
              <a:effectLst/>
              <a:latin typeface="宋体"/>
              <a:cs typeface="Courier New"/>
            </a:endParaRPr>
          </a:p>
        </p:txBody>
      </p:sp>
      <p:sp>
        <p:nvSpPr>
          <p:cNvPr id="2" name="矩形 1"/>
          <p:cNvSpPr/>
          <p:nvPr/>
        </p:nvSpPr>
        <p:spPr>
          <a:xfrm>
            <a:off x="6836743" y="4463008"/>
            <a:ext cx="1028575" cy="461665"/>
          </a:xfrm>
          <a:prstGeom prst="rect">
            <a:avLst/>
          </a:prstGeom>
        </p:spPr>
        <p:txBody>
          <a:bodyPr wrap="square">
            <a:spAutoFit/>
          </a:bodyPr>
          <a:lstStyle/>
          <a:p>
            <a:pPr lvl="0"/>
            <a:r>
              <a:rPr lang="zh-CN" altLang="zh-CN" sz="2400" kern="100" dirty="0" smtClean="0">
                <a:solidFill>
                  <a:srgbClr val="0070C0"/>
                </a:solidFill>
                <a:latin typeface="Times New Roman"/>
                <a:ea typeface="微软雅黑"/>
                <a:cs typeface="Times New Roman"/>
              </a:rPr>
              <a:t>切线</a:t>
            </a:r>
            <a:endParaRPr lang="zh-CN" altLang="en-US" dirty="0">
              <a:solidFill>
                <a:srgbClr val="0070C0"/>
              </a:solidFill>
            </a:endParaRPr>
          </a:p>
        </p:txBody>
      </p:sp>
      <p:sp>
        <p:nvSpPr>
          <p:cNvPr id="4" name="矩形 3"/>
          <p:cNvSpPr/>
          <p:nvPr/>
        </p:nvSpPr>
        <p:spPr>
          <a:xfrm>
            <a:off x="5148064" y="1298947"/>
            <a:ext cx="800219" cy="461665"/>
          </a:xfrm>
          <a:prstGeom prst="rect">
            <a:avLst/>
          </a:prstGeom>
        </p:spPr>
        <p:txBody>
          <a:bodyPr wrap="none">
            <a:spAutoFit/>
          </a:bodyPr>
          <a:lstStyle/>
          <a:p>
            <a:pPr lvl="0"/>
            <a:r>
              <a:rPr lang="zh-CN" altLang="zh-CN" sz="2400" kern="100">
                <a:solidFill>
                  <a:srgbClr val="0070C0"/>
                </a:solidFill>
                <a:latin typeface="Times New Roman"/>
                <a:ea typeface="微软雅黑"/>
                <a:cs typeface="Times New Roman"/>
              </a:rPr>
              <a:t>有向</a:t>
            </a:r>
            <a:endParaRPr lang="zh-CN" altLang="zh-CN" sz="2400" kern="100" dirty="0">
              <a:solidFill>
                <a:srgbClr val="0070C0"/>
              </a:solidFill>
              <a:latin typeface="Times New Roman"/>
              <a:ea typeface="微软雅黑"/>
              <a:cs typeface="Times New Roman"/>
            </a:endParaRPr>
          </a:p>
        </p:txBody>
      </p:sp>
      <p:sp>
        <p:nvSpPr>
          <p:cNvPr id="7" name="矩形 6"/>
          <p:cNvSpPr/>
          <p:nvPr/>
        </p:nvSpPr>
        <p:spPr>
          <a:xfrm>
            <a:off x="439668" y="2346201"/>
            <a:ext cx="1107996" cy="461665"/>
          </a:xfrm>
          <a:prstGeom prst="rect">
            <a:avLst/>
          </a:prstGeom>
        </p:spPr>
        <p:txBody>
          <a:bodyPr wrap="none">
            <a:spAutoFit/>
          </a:bodyPr>
          <a:lstStyle/>
          <a:p>
            <a:pPr lvl="0"/>
            <a:r>
              <a:rPr lang="zh-CN" altLang="zh-CN" sz="2400" kern="100" dirty="0">
                <a:solidFill>
                  <a:srgbClr val="0070C0"/>
                </a:solidFill>
                <a:latin typeface="Times New Roman"/>
                <a:ea typeface="微软雅黑"/>
                <a:cs typeface="Times New Roman"/>
              </a:rPr>
              <a:t>分矢量</a:t>
            </a:r>
          </a:p>
        </p:txBody>
      </p:sp>
      <p:sp>
        <p:nvSpPr>
          <p:cNvPr id="8" name="矩形 7"/>
          <p:cNvSpPr/>
          <p:nvPr/>
        </p:nvSpPr>
        <p:spPr>
          <a:xfrm>
            <a:off x="5004048" y="3939902"/>
            <a:ext cx="800219" cy="461665"/>
          </a:xfrm>
          <a:prstGeom prst="rect">
            <a:avLst/>
          </a:prstGeom>
        </p:spPr>
        <p:txBody>
          <a:bodyPr wrap="none">
            <a:spAutoFit/>
          </a:bodyPr>
          <a:lstStyle/>
          <a:p>
            <a:pPr lvl="0"/>
            <a:r>
              <a:rPr lang="zh-CN" altLang="zh-CN" sz="2400" kern="100" dirty="0">
                <a:solidFill>
                  <a:srgbClr val="0070C0"/>
                </a:solidFill>
                <a:latin typeface="Times New Roman"/>
                <a:ea typeface="微软雅黑"/>
                <a:cs typeface="Times New Roman"/>
              </a:rPr>
              <a:t>改变</a:t>
            </a:r>
          </a:p>
        </p:txBody>
      </p:sp>
    </p:spTree>
    <p:extLst>
      <p:ext uri="{BB962C8B-B14F-4D97-AF65-F5344CB8AC3E}">
        <p14:creationId xmlns:p14="http://schemas.microsoft.com/office/powerpoint/2010/main" val="656092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1412" y="8037"/>
            <a:ext cx="8856984" cy="2400657"/>
          </a:xfrm>
          <a:prstGeom prst="rect">
            <a:avLst/>
          </a:prstGeom>
        </p:spPr>
        <p:txBody>
          <a:bodyPr wrap="square">
            <a:spAutoFit/>
          </a:bodyPr>
          <a:lstStyle/>
          <a:p>
            <a:pPr algn="just">
              <a:lnSpc>
                <a:spcPct val="150000"/>
              </a:lnSpc>
              <a:spcAft>
                <a:spcPts val="0"/>
              </a:spcAft>
              <a:tabLst>
                <a:tab pos="2070735" algn="l"/>
              </a:tabLst>
            </a:pPr>
            <a:r>
              <a:rPr lang="en-US" altLang="zh-CN" sz="2500" kern="100" dirty="0">
                <a:latin typeface="Times New Roman"/>
                <a:ea typeface="微软雅黑"/>
                <a:cs typeface="Courier New"/>
              </a:rPr>
              <a:t>(2)</a:t>
            </a:r>
            <a:r>
              <a:rPr lang="zh-CN" altLang="zh-CN" sz="2500" kern="100" dirty="0">
                <a:latin typeface="Times New Roman"/>
                <a:ea typeface="微软雅黑"/>
                <a:cs typeface="Times New Roman"/>
              </a:rPr>
              <a:t>速度的描述</a:t>
            </a:r>
            <a:endParaRPr lang="zh-CN" altLang="zh-CN" sz="2500" kern="100" dirty="0">
              <a:latin typeface="宋体"/>
              <a:cs typeface="Courier New"/>
            </a:endParaRPr>
          </a:p>
          <a:p>
            <a:pPr algn="just">
              <a:lnSpc>
                <a:spcPct val="150000"/>
              </a:lnSpc>
              <a:spcAft>
                <a:spcPts val="0"/>
              </a:spcAft>
              <a:tabLst>
                <a:tab pos="2070735" algn="l"/>
              </a:tabLst>
            </a:pPr>
            <a:r>
              <a:rPr lang="zh-CN" altLang="zh-CN" sz="2500" kern="100" dirty="0">
                <a:latin typeface="Times New Roman"/>
                <a:ea typeface="微软雅黑"/>
                <a:cs typeface="Times New Roman"/>
              </a:rPr>
              <a:t>曲线运动的速度可以分解为互相垂直的两个分速度，在分解时</a:t>
            </a:r>
            <a:r>
              <a:rPr lang="zh-CN" altLang="zh-CN" sz="2500" kern="100" dirty="0" smtClean="0">
                <a:latin typeface="Times New Roman"/>
                <a:ea typeface="微软雅黑"/>
                <a:cs typeface="Times New Roman"/>
              </a:rPr>
              <a:t>遵循</a:t>
            </a:r>
            <a:r>
              <a:rPr lang="en-US" altLang="zh-CN" sz="2500" u="sng" kern="100" dirty="0" smtClean="0">
                <a:latin typeface="Times New Roman"/>
                <a:ea typeface="微软雅黑"/>
                <a:cs typeface="Times New Roman"/>
              </a:rPr>
              <a:t>                     </a:t>
            </a:r>
            <a:r>
              <a:rPr lang="zh-CN" altLang="zh-CN" sz="2500" kern="100" dirty="0" smtClean="0">
                <a:latin typeface="Times New Roman"/>
                <a:ea typeface="微软雅黑"/>
                <a:cs typeface="Times New Roman"/>
              </a:rPr>
              <a:t>定则</a:t>
            </a:r>
            <a:r>
              <a:rPr lang="en-US" altLang="zh-CN" sz="2500" kern="100" dirty="0">
                <a:latin typeface="Times New Roman"/>
                <a:ea typeface="微软雅黑"/>
                <a:cs typeface="Courier New"/>
              </a:rPr>
              <a:t>.</a:t>
            </a:r>
            <a:r>
              <a:rPr lang="zh-CN" altLang="zh-CN" sz="2500" kern="100" dirty="0">
                <a:latin typeface="Times New Roman"/>
                <a:ea typeface="微软雅黑"/>
                <a:cs typeface="Times New Roman"/>
              </a:rPr>
              <a:t>在图</a:t>
            </a:r>
            <a:r>
              <a:rPr lang="en-US" altLang="zh-CN" sz="2500" kern="100" dirty="0">
                <a:latin typeface="Times New Roman"/>
                <a:ea typeface="微软雅黑"/>
                <a:cs typeface="Courier New"/>
              </a:rPr>
              <a:t>1</a:t>
            </a:r>
            <a:r>
              <a:rPr lang="zh-CN" altLang="zh-CN" sz="2500" kern="100" dirty="0">
                <a:latin typeface="Times New Roman"/>
                <a:ea typeface="微软雅黑"/>
                <a:cs typeface="Times New Roman"/>
              </a:rPr>
              <a:t>所示的分解图中，两个分速度的大小分别为</a:t>
            </a:r>
            <a:r>
              <a:rPr lang="en-US" altLang="zh-CN" sz="2500" i="1" kern="100" dirty="0" err="1">
                <a:latin typeface="Book Antiqua"/>
                <a:ea typeface="微软雅黑"/>
                <a:cs typeface="Times New Roman"/>
              </a:rPr>
              <a:t>v</a:t>
            </a:r>
            <a:r>
              <a:rPr lang="en-US" altLang="zh-CN" sz="2500" i="1" kern="100" baseline="-25000" dirty="0" err="1">
                <a:latin typeface="Times New Roman"/>
                <a:ea typeface="微软雅黑"/>
                <a:cs typeface="Courier New"/>
              </a:rPr>
              <a:t>x</a:t>
            </a:r>
            <a:r>
              <a:rPr lang="zh-CN" altLang="zh-CN" sz="2500" kern="100" dirty="0" smtClean="0">
                <a:latin typeface="Times New Roman"/>
                <a:ea typeface="微软雅黑"/>
                <a:cs typeface="Times New Roman"/>
              </a:rPr>
              <a:t>＝</a:t>
            </a:r>
            <a:r>
              <a:rPr lang="en-US" altLang="zh-CN" sz="2500" i="1" u="sng" kern="100" dirty="0" smtClean="0">
                <a:latin typeface="Book Antiqua"/>
                <a:ea typeface="微软雅黑"/>
                <a:cs typeface="Times New Roman"/>
              </a:rPr>
              <a:t>           </a:t>
            </a:r>
            <a:r>
              <a:rPr lang="zh-CN" altLang="zh-CN" sz="2500" kern="100" dirty="0" smtClean="0">
                <a:latin typeface="Times New Roman"/>
                <a:ea typeface="微软雅黑"/>
                <a:cs typeface="Times New Roman"/>
              </a:rPr>
              <a:t>，</a:t>
            </a:r>
            <a:r>
              <a:rPr lang="en-US" altLang="zh-CN" sz="2500" i="1" kern="100" dirty="0" err="1">
                <a:latin typeface="Book Antiqua"/>
                <a:ea typeface="微软雅黑"/>
                <a:cs typeface="Times New Roman"/>
              </a:rPr>
              <a:t>v</a:t>
            </a:r>
            <a:r>
              <a:rPr lang="en-US" altLang="zh-CN" sz="2500" i="1" kern="100" baseline="-25000" dirty="0" err="1">
                <a:latin typeface="Times New Roman"/>
                <a:ea typeface="微软雅黑"/>
                <a:cs typeface="Courier New"/>
              </a:rPr>
              <a:t>y</a:t>
            </a:r>
            <a:r>
              <a:rPr lang="zh-CN" altLang="zh-CN" sz="2500" kern="100" dirty="0" smtClean="0">
                <a:latin typeface="Times New Roman"/>
                <a:ea typeface="微软雅黑"/>
                <a:cs typeface="Times New Roman"/>
              </a:rPr>
              <a:t>＝</a:t>
            </a:r>
            <a:r>
              <a:rPr lang="en-US" altLang="zh-CN" sz="2500" i="1" u="sng" kern="100" dirty="0" smtClean="0">
                <a:latin typeface="Book Antiqua"/>
                <a:ea typeface="微软雅黑"/>
                <a:cs typeface="Times New Roman"/>
              </a:rPr>
              <a:t>            </a:t>
            </a:r>
            <a:r>
              <a:rPr lang="en-US" altLang="zh-CN" sz="2500" kern="100" dirty="0" smtClean="0">
                <a:latin typeface="Times New Roman"/>
                <a:ea typeface="微软雅黑"/>
                <a:cs typeface="Courier New"/>
              </a:rPr>
              <a:t>.</a:t>
            </a:r>
            <a:endParaRPr lang="zh-CN" altLang="zh-CN" sz="2500" kern="100" dirty="0">
              <a:effectLst/>
              <a:latin typeface="宋体"/>
              <a:cs typeface="Courier New"/>
            </a:endParaRPr>
          </a:p>
        </p:txBody>
      </p:sp>
      <p:pic>
        <p:nvPicPr>
          <p:cNvPr id="10" name="图片 9" descr="F:\2015赵瑊\同步\物理\人教必修2\word\A4.TIF"/>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92080" y="1911108"/>
            <a:ext cx="2808312" cy="2528000"/>
          </a:xfrm>
          <a:prstGeom prst="rect">
            <a:avLst/>
          </a:prstGeom>
          <a:noFill/>
          <a:ln>
            <a:noFill/>
          </a:ln>
        </p:spPr>
      </p:pic>
      <p:sp>
        <p:nvSpPr>
          <p:cNvPr id="11" name="矩形 10"/>
          <p:cNvSpPr/>
          <p:nvPr/>
        </p:nvSpPr>
        <p:spPr>
          <a:xfrm>
            <a:off x="6504054" y="4381475"/>
            <a:ext cx="665567" cy="597279"/>
          </a:xfrm>
          <a:prstGeom prst="rect">
            <a:avLst/>
          </a:prstGeom>
        </p:spPr>
        <p:txBody>
          <a:bodyPr wrap="none">
            <a:spAutoFit/>
          </a:bodyPr>
          <a:lstStyle/>
          <a:p>
            <a:pPr algn="ctr">
              <a:lnSpc>
                <a:spcPct val="150000"/>
              </a:lnSpc>
              <a:spcAft>
                <a:spcPts val="0"/>
              </a:spcAft>
              <a:tabLst>
                <a:tab pos="2070735" algn="l"/>
              </a:tabLst>
            </a:pPr>
            <a:r>
              <a:rPr lang="zh-CN" altLang="zh-CN" sz="2500" kern="100">
                <a:latin typeface="Times New Roman"/>
                <a:ea typeface="微软雅黑"/>
                <a:cs typeface="Times New Roman"/>
              </a:rPr>
              <a:t>图</a:t>
            </a:r>
            <a:r>
              <a:rPr lang="en-US" altLang="zh-CN" sz="2500" kern="100" dirty="0">
                <a:latin typeface="Times New Roman"/>
                <a:ea typeface="微软雅黑"/>
                <a:cs typeface="Courier New"/>
              </a:rPr>
              <a:t>1</a:t>
            </a:r>
            <a:endParaRPr lang="zh-CN" altLang="zh-CN" sz="2500" kern="100" dirty="0">
              <a:effectLst/>
              <a:latin typeface="宋体"/>
              <a:cs typeface="Courier New"/>
            </a:endParaRPr>
          </a:p>
        </p:txBody>
      </p:sp>
      <p:sp>
        <p:nvSpPr>
          <p:cNvPr id="12" name="矩形 11"/>
          <p:cNvSpPr/>
          <p:nvPr/>
        </p:nvSpPr>
        <p:spPr>
          <a:xfrm>
            <a:off x="3800400" y="1816189"/>
            <a:ext cx="1275656" cy="477054"/>
          </a:xfrm>
          <a:prstGeom prst="rect">
            <a:avLst/>
          </a:prstGeom>
        </p:spPr>
        <p:txBody>
          <a:bodyPr wrap="square">
            <a:spAutoFit/>
          </a:bodyPr>
          <a:lstStyle/>
          <a:p>
            <a:pPr lvl="0"/>
            <a:r>
              <a:rPr lang="en-US" altLang="zh-CN" sz="2500" i="1" kern="100" dirty="0" err="1" smtClean="0">
                <a:solidFill>
                  <a:srgbClr val="0070C0"/>
                </a:solidFill>
                <a:latin typeface="Book Antiqua"/>
                <a:ea typeface="微软雅黑"/>
                <a:cs typeface="Times New Roman"/>
              </a:rPr>
              <a:t>v</a:t>
            </a:r>
            <a:r>
              <a:rPr lang="en-US" altLang="zh-CN" sz="2500" kern="100" dirty="0" err="1" smtClean="0">
                <a:solidFill>
                  <a:srgbClr val="0070C0"/>
                </a:solidFill>
                <a:latin typeface="Times New Roman"/>
                <a:ea typeface="微软雅黑"/>
                <a:cs typeface="Courier New"/>
              </a:rPr>
              <a:t>sin</a:t>
            </a:r>
            <a:r>
              <a:rPr lang="en-US" altLang="zh-CN" sz="2500" kern="100" dirty="0" smtClean="0">
                <a:solidFill>
                  <a:srgbClr val="0070C0"/>
                </a:solidFill>
                <a:latin typeface="Times New Roman"/>
                <a:ea typeface="微软雅黑"/>
                <a:cs typeface="Courier New"/>
              </a:rPr>
              <a:t> </a:t>
            </a:r>
            <a:r>
              <a:rPr lang="en-US" altLang="zh-CN" sz="2500" i="1" kern="100" dirty="0">
                <a:solidFill>
                  <a:srgbClr val="0070C0"/>
                </a:solidFill>
                <a:latin typeface="Times New Roman"/>
                <a:ea typeface="微软雅黑"/>
                <a:cs typeface="Courier New"/>
              </a:rPr>
              <a:t>θ</a:t>
            </a:r>
            <a:endParaRPr lang="zh-CN" altLang="en-US" dirty="0">
              <a:solidFill>
                <a:srgbClr val="0070C0"/>
              </a:solidFill>
            </a:endParaRPr>
          </a:p>
        </p:txBody>
      </p:sp>
      <p:sp>
        <p:nvSpPr>
          <p:cNvPr id="13" name="矩形 12"/>
          <p:cNvSpPr/>
          <p:nvPr/>
        </p:nvSpPr>
        <p:spPr>
          <a:xfrm>
            <a:off x="842442" y="1222648"/>
            <a:ext cx="1787669" cy="477054"/>
          </a:xfrm>
          <a:prstGeom prst="rect">
            <a:avLst/>
          </a:prstGeom>
        </p:spPr>
        <p:txBody>
          <a:bodyPr wrap="none">
            <a:spAutoFit/>
          </a:bodyPr>
          <a:lstStyle/>
          <a:p>
            <a:pPr lvl="0"/>
            <a:r>
              <a:rPr lang="zh-CN" altLang="zh-CN" sz="2500" kern="100" dirty="0">
                <a:solidFill>
                  <a:srgbClr val="0070C0"/>
                </a:solidFill>
                <a:latin typeface="Times New Roman"/>
                <a:ea typeface="微软雅黑"/>
                <a:cs typeface="Times New Roman"/>
              </a:rPr>
              <a:t>平行四边形</a:t>
            </a:r>
          </a:p>
        </p:txBody>
      </p:sp>
      <p:sp>
        <p:nvSpPr>
          <p:cNvPr id="14" name="矩形 13"/>
          <p:cNvSpPr/>
          <p:nvPr/>
        </p:nvSpPr>
        <p:spPr>
          <a:xfrm>
            <a:off x="1998762" y="1825714"/>
            <a:ext cx="1010213" cy="477054"/>
          </a:xfrm>
          <a:prstGeom prst="rect">
            <a:avLst/>
          </a:prstGeom>
        </p:spPr>
        <p:txBody>
          <a:bodyPr wrap="none">
            <a:spAutoFit/>
          </a:bodyPr>
          <a:lstStyle/>
          <a:p>
            <a:pPr lvl="0"/>
            <a:r>
              <a:rPr lang="en-US" altLang="zh-CN" sz="2500" i="1" kern="100" dirty="0" err="1">
                <a:solidFill>
                  <a:srgbClr val="0070C0"/>
                </a:solidFill>
                <a:latin typeface="Book Antiqua"/>
                <a:ea typeface="微软雅黑"/>
                <a:cs typeface="Times New Roman"/>
              </a:rPr>
              <a:t>v</a:t>
            </a:r>
            <a:r>
              <a:rPr lang="en-US" altLang="zh-CN" sz="2500" kern="100" dirty="0" err="1">
                <a:solidFill>
                  <a:srgbClr val="0070C0"/>
                </a:solidFill>
                <a:latin typeface="Times New Roman"/>
                <a:ea typeface="微软雅黑"/>
                <a:cs typeface="Courier New"/>
              </a:rPr>
              <a:t>cos</a:t>
            </a:r>
            <a:r>
              <a:rPr lang="en-US" altLang="zh-CN" sz="2500" kern="100" dirty="0">
                <a:solidFill>
                  <a:srgbClr val="0070C0"/>
                </a:solidFill>
                <a:latin typeface="Times New Roman"/>
                <a:ea typeface="微软雅黑"/>
                <a:cs typeface="Courier New"/>
              </a:rPr>
              <a:t> </a:t>
            </a:r>
            <a:r>
              <a:rPr lang="en-US" altLang="zh-CN" sz="2500" i="1" kern="100" dirty="0">
                <a:solidFill>
                  <a:srgbClr val="0070C0"/>
                </a:solidFill>
                <a:latin typeface="Times New Roman"/>
                <a:ea typeface="微软雅黑"/>
                <a:cs typeface="Courier New"/>
              </a:rPr>
              <a:t>θ</a:t>
            </a:r>
          </a:p>
        </p:txBody>
      </p:sp>
    </p:spTree>
    <p:extLst>
      <p:ext uri="{BB962C8B-B14F-4D97-AF65-F5344CB8AC3E}">
        <p14:creationId xmlns:p14="http://schemas.microsoft.com/office/powerpoint/2010/main" val="1121701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linds(horizontal)">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1412" y="491949"/>
            <a:ext cx="8856984" cy="3889526"/>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3.</a:t>
            </a:r>
            <a:r>
              <a:rPr lang="zh-CN" altLang="zh-CN" sz="2800" kern="100" dirty="0">
                <a:latin typeface="Times New Roman"/>
                <a:ea typeface="微软雅黑"/>
                <a:cs typeface="Times New Roman"/>
              </a:rPr>
              <a:t>曲线运动的性质及分类</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性质：速度是矢量，由于速度方向时刻在发生变化，所以曲线运动一定</a:t>
            </a:r>
            <a:r>
              <a:rPr lang="zh-CN" altLang="zh-CN" sz="2800" kern="100" dirty="0" smtClean="0">
                <a:latin typeface="Times New Roman"/>
                <a:ea typeface="微软雅黑"/>
                <a:cs typeface="Times New Roman"/>
              </a:rPr>
              <a:t>是</a:t>
            </a:r>
            <a:r>
              <a:rPr lang="en-US" altLang="zh-CN" sz="2800" u="sng" kern="100" dirty="0" smtClean="0">
                <a:latin typeface="Times New Roman"/>
                <a:ea typeface="微软雅黑"/>
                <a:cs typeface="Times New Roman"/>
              </a:rPr>
              <a:t>         </a:t>
            </a:r>
            <a:r>
              <a:rPr lang="zh-CN" altLang="zh-CN" sz="2800" kern="100" dirty="0" smtClean="0">
                <a:latin typeface="Times New Roman"/>
                <a:ea typeface="微软雅黑"/>
                <a:cs typeface="Times New Roman"/>
              </a:rPr>
              <a:t>运动</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(2)</a:t>
            </a:r>
            <a:r>
              <a:rPr lang="zh-CN" altLang="zh-CN" sz="2800" kern="100" dirty="0">
                <a:latin typeface="Times New Roman"/>
                <a:ea typeface="微软雅黑"/>
                <a:cs typeface="Times New Roman"/>
              </a:rPr>
              <a:t>分类：</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微软雅黑"/>
                <a:cs typeface="Times New Roman"/>
              </a:rPr>
              <a:t>①</a:t>
            </a:r>
            <a:r>
              <a:rPr lang="zh-CN" altLang="zh-CN" sz="2800" kern="100" dirty="0">
                <a:latin typeface="Times New Roman"/>
                <a:ea typeface="微软雅黑"/>
                <a:cs typeface="Times New Roman"/>
              </a:rPr>
              <a:t>匀变速曲线运动</a:t>
            </a:r>
            <a:r>
              <a:rPr lang="zh-CN" altLang="zh-CN" sz="2800" kern="100" dirty="0" smtClean="0">
                <a:latin typeface="Times New Roman"/>
                <a:ea typeface="微软雅黑"/>
                <a:cs typeface="Times New Roman"/>
              </a:rPr>
              <a:t>：</a:t>
            </a:r>
            <a:r>
              <a:rPr lang="en-US" altLang="zh-CN" sz="2800" u="sng" kern="100" dirty="0" smtClean="0">
                <a:latin typeface="Times New Roman"/>
                <a:ea typeface="微软雅黑"/>
                <a:cs typeface="Times New Roman"/>
              </a:rPr>
              <a:t>             </a:t>
            </a:r>
            <a:r>
              <a:rPr lang="zh-CN" altLang="zh-CN" sz="2800" kern="100" dirty="0" smtClean="0">
                <a:latin typeface="Times New Roman"/>
                <a:ea typeface="微软雅黑"/>
                <a:cs typeface="Times New Roman"/>
              </a:rPr>
              <a:t>恒定</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微软雅黑"/>
                <a:cs typeface="Times New Roman"/>
              </a:rPr>
              <a:t>②</a:t>
            </a:r>
            <a:r>
              <a:rPr lang="zh-CN" altLang="zh-CN" sz="2800" kern="100" dirty="0">
                <a:latin typeface="Times New Roman"/>
                <a:ea typeface="微软雅黑"/>
                <a:cs typeface="Times New Roman"/>
              </a:rPr>
              <a:t>非匀变速曲线运动</a:t>
            </a:r>
            <a:r>
              <a:rPr lang="zh-CN" altLang="zh-CN" sz="2800" kern="100" dirty="0" smtClean="0">
                <a:latin typeface="Times New Roman"/>
                <a:ea typeface="微软雅黑"/>
                <a:cs typeface="Times New Roman"/>
              </a:rPr>
              <a:t>：</a:t>
            </a:r>
            <a:r>
              <a:rPr lang="en-US" altLang="zh-CN" sz="2800" u="sng" kern="100" dirty="0" smtClean="0">
                <a:latin typeface="Times New Roman"/>
                <a:ea typeface="微软雅黑"/>
                <a:cs typeface="Times New Roman"/>
              </a:rPr>
              <a:t>             </a:t>
            </a:r>
            <a:r>
              <a:rPr lang="zh-CN" altLang="zh-CN" sz="2800" kern="100" dirty="0" smtClean="0">
                <a:latin typeface="Times New Roman"/>
                <a:ea typeface="微软雅黑"/>
                <a:cs typeface="Times New Roman"/>
              </a:rPr>
              <a:t>变化</a:t>
            </a:r>
            <a:r>
              <a:rPr lang="en-US" altLang="zh-CN" sz="2800" kern="100" dirty="0">
                <a:latin typeface="Times New Roman"/>
                <a:ea typeface="微软雅黑"/>
                <a:cs typeface="Courier New"/>
              </a:rPr>
              <a:t>.</a:t>
            </a:r>
            <a:endParaRPr lang="zh-CN" altLang="zh-CN" sz="2800" kern="100" dirty="0">
              <a:effectLst/>
              <a:latin typeface="宋体"/>
              <a:cs typeface="Courier New"/>
            </a:endParaRPr>
          </a:p>
        </p:txBody>
      </p:sp>
      <p:sp>
        <p:nvSpPr>
          <p:cNvPr id="2" name="矩形 1"/>
          <p:cNvSpPr/>
          <p:nvPr/>
        </p:nvSpPr>
        <p:spPr>
          <a:xfrm>
            <a:off x="3716283" y="3757672"/>
            <a:ext cx="1681713" cy="523220"/>
          </a:xfrm>
          <a:prstGeom prst="rect">
            <a:avLst/>
          </a:prstGeom>
        </p:spPr>
        <p:txBody>
          <a:bodyPr wrap="square">
            <a:spAutoFit/>
          </a:bodyPr>
          <a:lstStyle/>
          <a:p>
            <a:pPr lvl="0"/>
            <a:r>
              <a:rPr lang="zh-CN" altLang="zh-CN" sz="2800" kern="100" dirty="0" smtClean="0">
                <a:solidFill>
                  <a:srgbClr val="0070C0"/>
                </a:solidFill>
                <a:latin typeface="Times New Roman"/>
                <a:ea typeface="微软雅黑"/>
                <a:cs typeface="Times New Roman"/>
              </a:rPr>
              <a:t>加速度</a:t>
            </a:r>
            <a:endParaRPr lang="zh-CN" altLang="en-US" dirty="0">
              <a:solidFill>
                <a:srgbClr val="0070C0"/>
              </a:solidFill>
            </a:endParaRPr>
          </a:p>
        </p:txBody>
      </p:sp>
      <p:sp>
        <p:nvSpPr>
          <p:cNvPr id="3" name="矩形 2"/>
          <p:cNvSpPr/>
          <p:nvPr/>
        </p:nvSpPr>
        <p:spPr>
          <a:xfrm>
            <a:off x="3371632" y="1842145"/>
            <a:ext cx="902811" cy="523220"/>
          </a:xfrm>
          <a:prstGeom prst="rect">
            <a:avLst/>
          </a:prstGeom>
        </p:spPr>
        <p:txBody>
          <a:bodyPr wrap="none">
            <a:spAutoFit/>
          </a:bodyPr>
          <a:lstStyle/>
          <a:p>
            <a:pPr lvl="0"/>
            <a:r>
              <a:rPr lang="zh-CN" altLang="zh-CN" sz="2800" kern="100" dirty="0">
                <a:solidFill>
                  <a:srgbClr val="0070C0"/>
                </a:solidFill>
                <a:latin typeface="Times New Roman"/>
                <a:ea typeface="微软雅黑"/>
                <a:cs typeface="Times New Roman"/>
              </a:rPr>
              <a:t>变速</a:t>
            </a:r>
          </a:p>
        </p:txBody>
      </p:sp>
      <p:sp>
        <p:nvSpPr>
          <p:cNvPr id="4" name="矩形 3"/>
          <p:cNvSpPr/>
          <p:nvPr/>
        </p:nvSpPr>
        <p:spPr>
          <a:xfrm>
            <a:off x="3366914" y="3119125"/>
            <a:ext cx="1261884" cy="523220"/>
          </a:xfrm>
          <a:prstGeom prst="rect">
            <a:avLst/>
          </a:prstGeom>
        </p:spPr>
        <p:txBody>
          <a:bodyPr wrap="none">
            <a:spAutoFit/>
          </a:bodyPr>
          <a:lstStyle/>
          <a:p>
            <a:pPr lvl="0"/>
            <a:r>
              <a:rPr lang="zh-CN" altLang="zh-CN" sz="2800" kern="100" dirty="0">
                <a:solidFill>
                  <a:srgbClr val="0070C0"/>
                </a:solidFill>
                <a:latin typeface="Times New Roman"/>
                <a:ea typeface="微软雅黑"/>
                <a:cs typeface="Times New Roman"/>
              </a:rPr>
              <a:t>加速度</a:t>
            </a:r>
          </a:p>
        </p:txBody>
      </p:sp>
    </p:spTree>
    <p:extLst>
      <p:ext uri="{BB962C8B-B14F-4D97-AF65-F5344CB8AC3E}">
        <p14:creationId xmlns:p14="http://schemas.microsoft.com/office/powerpoint/2010/main" val="2051317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4"/>
          <p:cNvSpPr txBox="1">
            <a:spLocks noChangeArrowheads="1"/>
          </p:cNvSpPr>
          <p:nvPr/>
        </p:nvSpPr>
        <p:spPr bwMode="auto">
          <a:xfrm>
            <a:off x="118170" y="70520"/>
            <a:ext cx="4156274" cy="66255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gn="just">
              <a:lnSpc>
                <a:spcPct val="150000"/>
              </a:lnSpc>
              <a:spcAft>
                <a:spcPts val="0"/>
              </a:spcAft>
            </a:pPr>
            <a:r>
              <a:rPr lang="zh-CN" altLang="en-US" sz="2800" b="1" kern="100" dirty="0">
                <a:solidFill>
                  <a:schemeClr val="tx1"/>
                </a:solidFill>
                <a:cs typeface="Times New Roman"/>
              </a:rPr>
              <a:t>二、运动描述的实例</a:t>
            </a:r>
            <a:endParaRPr lang="zh-CN" altLang="zh-CN" sz="2800" b="1" kern="100" dirty="0">
              <a:solidFill>
                <a:schemeClr val="tx1"/>
              </a:solidFill>
              <a:effectLst/>
              <a:cs typeface="Courier New"/>
            </a:endParaRPr>
          </a:p>
        </p:txBody>
      </p:sp>
      <p:sp>
        <p:nvSpPr>
          <p:cNvPr id="3" name="圆角矩形 2"/>
          <p:cNvSpPr/>
          <p:nvPr/>
        </p:nvSpPr>
        <p:spPr>
          <a:xfrm>
            <a:off x="175321" y="921212"/>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130000"/>
              </a:lnSpc>
            </a:pPr>
            <a:r>
              <a:rPr lang="en-US"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 </a:t>
            </a:r>
            <a:r>
              <a:rPr lang="zh-CN"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问题设计</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4" name="矩形 3"/>
          <p:cNvSpPr/>
          <p:nvPr/>
        </p:nvSpPr>
        <p:spPr>
          <a:xfrm>
            <a:off x="103312" y="1502783"/>
            <a:ext cx="5755307" cy="1754326"/>
          </a:xfrm>
          <a:prstGeom prst="rect">
            <a:avLst/>
          </a:prstGeom>
        </p:spPr>
        <p:txBody>
          <a:bodyPr wrap="square">
            <a:spAutoFit/>
          </a:bodyPr>
          <a:lstStyle/>
          <a:p>
            <a:pPr algn="just">
              <a:lnSpc>
                <a:spcPct val="150000"/>
              </a:lnSpc>
              <a:spcAft>
                <a:spcPts val="0"/>
              </a:spcAft>
              <a:tabLst>
                <a:tab pos="2070735" algn="l"/>
              </a:tabLst>
            </a:pPr>
            <a:r>
              <a:rPr lang="zh-CN" altLang="zh-CN" sz="2400" kern="100" dirty="0">
                <a:latin typeface="Times New Roman"/>
                <a:ea typeface="微软雅黑"/>
                <a:cs typeface="Times New Roman"/>
              </a:rPr>
              <a:t>蜡块能沿玻璃管匀速上升</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如图</a:t>
            </a: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甲所示</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，如果在蜡块上升的同时，将玻璃管沿水平方向向右匀速移动</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如图乙所示</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，则</a:t>
            </a:r>
            <a:r>
              <a:rPr lang="zh-CN" altLang="zh-CN" sz="2400" kern="100" dirty="0" smtClean="0">
                <a:latin typeface="Times New Roman"/>
                <a:ea typeface="微软雅黑"/>
                <a:cs typeface="Times New Roman"/>
              </a:rPr>
              <a:t>：</a:t>
            </a:r>
            <a:endParaRPr lang="zh-CN" altLang="zh-CN" sz="2400" kern="100" dirty="0">
              <a:latin typeface="宋体"/>
              <a:cs typeface="Courier New"/>
            </a:endParaRPr>
          </a:p>
        </p:txBody>
      </p:sp>
      <p:pic>
        <p:nvPicPr>
          <p:cNvPr id="5" name="图片 4" descr="F:\2015赵瑊\同步\物理\人教必修2\word\S2.TIF"/>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30627" y="212410"/>
            <a:ext cx="3096344" cy="2394978"/>
          </a:xfrm>
          <a:prstGeom prst="rect">
            <a:avLst/>
          </a:prstGeom>
          <a:noFill/>
          <a:ln>
            <a:noFill/>
          </a:ln>
        </p:spPr>
      </p:pic>
      <p:sp>
        <p:nvSpPr>
          <p:cNvPr id="6" name="矩形 5"/>
          <p:cNvSpPr/>
          <p:nvPr/>
        </p:nvSpPr>
        <p:spPr>
          <a:xfrm>
            <a:off x="103312" y="3164738"/>
            <a:ext cx="8923659" cy="1685077"/>
          </a:xfrm>
          <a:prstGeom prst="rect">
            <a:avLst/>
          </a:prstGeom>
        </p:spPr>
        <p:txBody>
          <a:bodyPr wrap="square">
            <a:spAutoFit/>
          </a:bodyPr>
          <a:lstStyle/>
          <a:p>
            <a:pPr algn="just">
              <a:lnSpc>
                <a:spcPct val="150000"/>
              </a:lnSpc>
              <a:spcAft>
                <a:spcPts val="0"/>
              </a:spcAft>
              <a:tabLst>
                <a:tab pos="2070735" algn="l"/>
              </a:tabLst>
            </a:pPr>
            <a:r>
              <a:rPr lang="en-US" altLang="zh-CN" sz="2400" kern="100" dirty="0" smtClean="0">
                <a:latin typeface="Times New Roman"/>
                <a:ea typeface="微软雅黑"/>
                <a:cs typeface="Courier New"/>
              </a:rPr>
              <a:t>(</a:t>
            </a: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蜡块在竖直方向做什么运动？在水平方向做什么运动？</a:t>
            </a:r>
            <a:endParaRPr lang="zh-CN" altLang="zh-CN" sz="2400" kern="100" dirty="0">
              <a:latin typeface="宋体"/>
              <a:cs typeface="Courier New"/>
            </a:endParaRPr>
          </a:p>
          <a:p>
            <a:pPr algn="just">
              <a:lnSpc>
                <a:spcPct val="150000"/>
              </a:lnSpc>
              <a:spcAft>
                <a:spcPts val="0"/>
              </a:spcAft>
              <a:tabLst>
                <a:tab pos="2070735" algn="l"/>
              </a:tabLst>
            </a:pPr>
            <a:r>
              <a:rPr lang="zh-CN" altLang="zh-CN" sz="2400" b="1" kern="100" dirty="0">
                <a:solidFill>
                  <a:srgbClr val="00B0F0"/>
                </a:solidFill>
                <a:latin typeface="Times New Roman"/>
                <a:ea typeface="微软雅黑"/>
                <a:cs typeface="Times New Roman"/>
              </a:rPr>
              <a:t>答案</a:t>
            </a:r>
            <a:r>
              <a:rPr lang="zh-CN" altLang="zh-CN" sz="2400" kern="100" dirty="0">
                <a:latin typeface="Times New Roman"/>
                <a:ea typeface="微软雅黑"/>
                <a:cs typeface="Times New Roman"/>
              </a:rPr>
              <a:t>　</a:t>
            </a:r>
            <a:r>
              <a:rPr lang="zh-CN" altLang="zh-CN" sz="2400" kern="100" dirty="0">
                <a:solidFill>
                  <a:srgbClr val="E46C0A"/>
                </a:solidFill>
                <a:latin typeface="Times New Roman"/>
                <a:ea typeface="微软雅黑"/>
                <a:cs typeface="Times New Roman"/>
              </a:rPr>
              <a:t>蜡块参与了两个运动：水平方向的匀速直线运动和竖直方向的匀速直线运动</a:t>
            </a:r>
            <a:r>
              <a:rPr lang="en-US" altLang="zh-CN" sz="2400" kern="100" dirty="0">
                <a:solidFill>
                  <a:srgbClr val="E46C0A"/>
                </a:solidFill>
                <a:latin typeface="Times New Roman"/>
                <a:ea typeface="微软雅黑"/>
                <a:cs typeface="Courier New"/>
              </a:rPr>
              <a:t>.</a:t>
            </a:r>
            <a:endParaRPr lang="zh-CN" altLang="zh-CN" sz="2400" kern="100" dirty="0">
              <a:effectLst/>
              <a:latin typeface="宋体"/>
              <a:cs typeface="Courier New"/>
            </a:endParaRPr>
          </a:p>
        </p:txBody>
      </p:sp>
      <p:sp>
        <p:nvSpPr>
          <p:cNvPr id="7" name="矩形 6"/>
          <p:cNvSpPr/>
          <p:nvPr/>
        </p:nvSpPr>
        <p:spPr>
          <a:xfrm>
            <a:off x="7317829" y="2712598"/>
            <a:ext cx="646331" cy="461665"/>
          </a:xfrm>
          <a:prstGeom prst="rect">
            <a:avLst/>
          </a:prstGeom>
        </p:spPr>
        <p:txBody>
          <a:bodyPr wrap="none">
            <a:spAutoFit/>
          </a:bodyPr>
          <a:lstStyle/>
          <a:p>
            <a:r>
              <a:rPr lang="zh-CN" altLang="zh-CN" sz="2400" kern="100" dirty="0">
                <a:solidFill>
                  <a:prstClr val="black"/>
                </a:solidFill>
                <a:latin typeface="Times New Roman"/>
                <a:ea typeface="微软雅黑"/>
                <a:cs typeface="Times New Roman"/>
              </a:rPr>
              <a:t>图</a:t>
            </a:r>
            <a:r>
              <a:rPr lang="en-US" altLang="zh-CN" sz="2400" kern="100" dirty="0">
                <a:solidFill>
                  <a:prstClr val="black"/>
                </a:solidFill>
                <a:latin typeface="Times New Roman"/>
                <a:ea typeface="微软雅黑"/>
                <a:cs typeface="Courier New"/>
              </a:rPr>
              <a:t>2</a:t>
            </a:r>
            <a:endParaRPr lang="zh-CN" altLang="en-US" dirty="0"/>
          </a:p>
        </p:txBody>
      </p:sp>
    </p:spTree>
    <p:extLst>
      <p:ext uri="{BB962C8B-B14F-4D97-AF65-F5344CB8AC3E}">
        <p14:creationId xmlns:p14="http://schemas.microsoft.com/office/powerpoint/2010/main" val="1447313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2467</TotalTime>
  <Words>1007</Words>
  <Application>Microsoft Office PowerPoint</Application>
  <PresentationFormat>全屏显示(16:9)</PresentationFormat>
  <Paragraphs>158</Paragraphs>
  <Slides>31</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33" baseType="lpstr">
      <vt:lpstr>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1500</cp:revision>
  <dcterms:created xsi:type="dcterms:W3CDTF">2015-03-06T01:52:29Z</dcterms:created>
  <dcterms:modified xsi:type="dcterms:W3CDTF">2015-09-01T06:50:16Z</dcterms:modified>
</cp:coreProperties>
</file>