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2" r:id="rId6"/>
    <p:sldId id="426" r:id="rId7"/>
    <p:sldId id="390" r:id="rId8"/>
    <p:sldId id="427" r:id="rId9"/>
    <p:sldId id="428" r:id="rId10"/>
    <p:sldId id="332" r:id="rId11"/>
    <p:sldId id="430" r:id="rId12"/>
    <p:sldId id="429" r:id="rId13"/>
    <p:sldId id="403" r:id="rId14"/>
    <p:sldId id="397" r:id="rId15"/>
    <p:sldId id="432" r:id="rId16"/>
    <p:sldId id="431" r:id="rId17"/>
    <p:sldId id="380" r:id="rId18"/>
    <p:sldId id="423" r:id="rId19"/>
    <p:sldId id="433" r:id="rId20"/>
    <p:sldId id="434" r:id="rId21"/>
    <p:sldId id="437" r:id="rId22"/>
    <p:sldId id="438" r:id="rId23"/>
    <p:sldId id="435" r:id="rId24"/>
    <p:sldId id="334" r:id="rId25"/>
    <p:sldId id="399" r:id="rId26"/>
    <p:sldId id="264" r:id="rId27"/>
    <p:sldId id="439" r:id="rId28"/>
    <p:sldId id="340" r:id="rId29"/>
    <p:sldId id="425" r:id="rId30"/>
    <p:sldId id="271" r:id="rId31"/>
    <p:sldId id="419" r:id="rId32"/>
    <p:sldId id="274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9" autoAdjust="0"/>
    <p:restoredTop sz="94660"/>
  </p:normalViewPr>
  <p:slideViewPr>
    <p:cSldViewPr>
      <p:cViewPr>
        <p:scale>
          <a:sx n="100" d="100"/>
          <a:sy n="100" d="100"/>
        </p:scale>
        <p:origin x="-1968" y="-9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91taoke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635895" y="1660029"/>
            <a:ext cx="5508103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1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892479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89859" y="1655728"/>
            <a:ext cx="5554140" cy="1866984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6038" y="1488"/>
            <a:ext cx="3681933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 userDrawn="1"/>
        </p:nvSpPr>
        <p:spPr>
          <a:xfrm>
            <a:off x="558602" y="1304181"/>
            <a:ext cx="2648895" cy="2461974"/>
          </a:xfrm>
          <a:prstGeom prst="wedgeEllipseCallout">
            <a:avLst>
              <a:gd name="adj1" fmla="val 65839"/>
              <a:gd name="adj2" fmla="val 20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880495" y="1851670"/>
            <a:ext cx="4224233" cy="15993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500" b="1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更多精彩内容请登录</a:t>
            </a:r>
            <a:endParaRPr lang="en-US" altLang="zh-CN" sz="3500" b="1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3500" b="1" dirty="0" smtClean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3" name="标题 1">
            <a:hlinkClick r:id="rId3"/>
          </p:cNvPr>
          <p:cNvSpPr txBox="1">
            <a:spLocks/>
          </p:cNvSpPr>
          <p:nvPr userDrawn="1"/>
        </p:nvSpPr>
        <p:spPr>
          <a:xfrm>
            <a:off x="3962028" y="2490217"/>
            <a:ext cx="4968552" cy="911246"/>
          </a:xfrm>
          <a:prstGeom prst="rect">
            <a:avLst/>
          </a:prstGeom>
        </p:spPr>
        <p:txBody>
          <a:bodyPr vert="horz" lIns="68572" tIns="34286" rIns="68572" bIns="34286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www.91taoke.com</a:t>
            </a:r>
            <a:endParaRPr lang="zh-CN" altLang="en-US" sz="3000" b="1" dirty="0">
              <a:solidFill>
                <a:srgbClr val="0070C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8547" y="2074401"/>
            <a:ext cx="2843808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4500" b="1" dirty="0" smtClean="0">
                <a:solidFill>
                  <a:srgbClr val="0070C0"/>
                </a:solidFill>
                <a:latin typeface="Impact" panose="020B0806030902050204" pitchFamily="34" charset="0"/>
                <a:ea typeface="微软雅黑" pitchFamily="34" charset="-122"/>
              </a:rPr>
              <a:t>谢谢观看   </a:t>
            </a:r>
            <a:endParaRPr lang="en-US" altLang="zh-CN" sz="4500" b="1" dirty="0">
              <a:solidFill>
                <a:srgbClr val="0070C0"/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62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__9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__10.doc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file:///F:\2015&#36213;&#29770;\&#21516;&#27493;\&#29289;&#29702;\&#20154;&#25945;&#24517;&#20462;2\word\A33.TI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__11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2.bin"/><Relationship Id="rId7" Type="http://schemas.openxmlformats.org/officeDocument/2006/relationships/image" Target="file:///F:\2015&#36213;&#29770;\&#21516;&#27493;\&#29289;&#29702;\&#20154;&#25945;&#24517;&#20462;2\word\A34.TI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10" Type="http://schemas.openxmlformats.org/officeDocument/2006/relationships/image" Target="../media/image19.emf"/><Relationship Id="rId4" Type="http://schemas.openxmlformats.org/officeDocument/2006/relationships/package" Target="../embeddings/Microsoft_Word___12.docx"/><Relationship Id="rId9" Type="http://schemas.openxmlformats.org/officeDocument/2006/relationships/package" Target="../embeddings/Microsoft_Word___13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file:///F:\2015&#36213;&#29770;\&#21516;&#27493;\&#29289;&#29702;\&#20154;&#25945;&#24517;&#20462;2\word\A35.TI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__14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5.bin"/><Relationship Id="rId7" Type="http://schemas.openxmlformats.org/officeDocument/2006/relationships/package" Target="../embeddings/Microsoft_Word___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__15.docx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file:///F:\2015&#36213;&#29770;\&#21516;&#27493;\&#29289;&#29702;\&#20154;&#25945;&#24517;&#20462;2\word\A37.TIF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image" Target="../media/image30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4" Type="http://schemas.openxmlformats.org/officeDocument/2006/relationships/slide" Target="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7.docx"/><Relationship Id="rId3" Type="http://schemas.openxmlformats.org/officeDocument/2006/relationships/slide" Target="slide24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slide" Target="slide30.xml"/><Relationship Id="rId5" Type="http://schemas.openxmlformats.org/officeDocument/2006/relationships/slide" Target="slide28.xml"/><Relationship Id="rId10" Type="http://schemas.openxmlformats.org/officeDocument/2006/relationships/image" Target="../media/image33.png"/><Relationship Id="rId4" Type="http://schemas.openxmlformats.org/officeDocument/2006/relationships/slide" Target="slide26.xml"/><Relationship Id="rId9" Type="http://schemas.openxmlformats.org/officeDocument/2006/relationships/image" Target="../media/image3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8.docx"/><Relationship Id="rId3" Type="http://schemas.openxmlformats.org/officeDocument/2006/relationships/slide" Target="slide24.xml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slide" Target="slide30.xml"/><Relationship Id="rId11" Type="http://schemas.openxmlformats.org/officeDocument/2006/relationships/slide" Target="slide3.xml"/><Relationship Id="rId5" Type="http://schemas.openxmlformats.org/officeDocument/2006/relationships/slide" Target="slide28.xml"/><Relationship Id="rId10" Type="http://schemas.openxmlformats.org/officeDocument/2006/relationships/image" Target="../media/image33.png"/><Relationship Id="rId4" Type="http://schemas.openxmlformats.org/officeDocument/2006/relationships/slide" Target="slide26.xml"/><Relationship Id="rId9" Type="http://schemas.openxmlformats.org/officeDocument/2006/relationships/image" Target="../media/image34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__1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__2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package" Target="../embeddings/Microsoft_Word___7.docx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__5.docx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6" Type="http://schemas.openxmlformats.org/officeDocument/2006/relationships/package" Target="../embeddings/Microsoft_Word___8.docx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emf"/><Relationship Id="rId5" Type="http://schemas.openxmlformats.org/officeDocument/2006/relationships/image" Target="../media/image6.emf"/><Relationship Id="rId15" Type="http://schemas.openxmlformats.org/officeDocument/2006/relationships/oleObject" Target="../embeddings/oleObject8.bin"/><Relationship Id="rId10" Type="http://schemas.openxmlformats.org/officeDocument/2006/relationships/package" Target="../embeddings/Microsoft_Word___6.docx"/><Relationship Id="rId4" Type="http://schemas.openxmlformats.org/officeDocument/2006/relationships/package" Target="../embeddings/Microsoft_Word___4.docx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45468" y="2050618"/>
            <a:ext cx="273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第五章</a:t>
            </a:r>
            <a:endParaRPr lang="en-US" altLang="zh-CN" sz="6000" b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4984" y="2050618"/>
            <a:ext cx="4859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6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itchFamily="34" charset="-122"/>
              </a:rPr>
              <a:t>曲线运动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0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6079" y="131515"/>
            <a:ext cx="6884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7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二、合运动运动性质的判断</a:t>
            </a:r>
            <a:endParaRPr lang="zh-CN" altLang="zh-CN" sz="2700" b="1" i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078" y="639763"/>
            <a:ext cx="8892000" cy="4535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分析两个直线运动的合运动的性质时，应先根据平行四边形定则，求出合运动的合初速度</a:t>
            </a:r>
            <a:r>
              <a:rPr lang="en-US" altLang="zh-CN" sz="27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7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和合加速度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，然后进行判断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判断是否做匀变速运动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若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时，物体沿合初速度</a:t>
            </a:r>
            <a:r>
              <a:rPr lang="en-US" altLang="zh-CN" sz="27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7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的方向做匀速直线运动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若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700" kern="100" dirty="0" err="1">
                <a:latin typeface="宋体"/>
                <a:ea typeface="微软雅黑"/>
                <a:cs typeface="Times New Roman"/>
              </a:rPr>
              <a:t>≠</a:t>
            </a:r>
            <a:r>
              <a:rPr lang="en-US" altLang="zh-CN" sz="2700" kern="1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且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恒定时，做匀变速运动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若</a:t>
            </a:r>
            <a:r>
              <a:rPr lang="en-US" altLang="zh-CN" sz="2700" i="1" kern="1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700" kern="100" dirty="0" err="1">
                <a:latin typeface="宋体"/>
                <a:ea typeface="微软雅黑"/>
                <a:cs typeface="Times New Roman"/>
              </a:rPr>
              <a:t>≠</a:t>
            </a:r>
            <a:r>
              <a:rPr lang="en-US" altLang="zh-CN" sz="2700" kern="1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且</a:t>
            </a:r>
            <a:r>
              <a:rPr lang="en-US" altLang="zh-CN" sz="27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700" kern="100" dirty="0">
                <a:latin typeface="Times New Roman"/>
                <a:ea typeface="微软雅黑"/>
                <a:cs typeface="Times New Roman"/>
              </a:rPr>
              <a:t>变化时，做非匀变速运动</a:t>
            </a:r>
            <a:r>
              <a:rPr lang="en-US" altLang="zh-CN" sz="27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7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71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8127" y="1404521"/>
            <a:ext cx="782029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判断轨迹的曲直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与速度共线，则做直线运动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若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与速度不共线，则做曲线运动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322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7979" y="104428"/>
            <a:ext cx="594808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6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6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zh-CN" sz="26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所示的塔吊臂上有一可以沿水平方向运动的小车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，小车下装有吊着物体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的吊钩，在小车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与物体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以相同的水平速度沿吊臂方向做匀速直线运动的同时，吊钩将物体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向上吊起，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之间的距离以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6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(SI)(SI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表示国际单位制，式中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为吊臂离地面的高度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规律变化，则物体做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74396" y="3306689"/>
            <a:ext cx="684803" cy="6174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2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6130" name="Picture 2" descr="F:\2015赵瑊\源文件！\物理 人教必修2\a30.t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71" y="1338089"/>
            <a:ext cx="2939384" cy="194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6554" y="22118"/>
            <a:ext cx="8892000" cy="4978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速度大小不变的曲线运动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速度大小增加的曲线运动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加速度大小、方向均不变的曲线运动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加速度大小、方向均变化的曲线运动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物体在水平方向上做匀速直线运动，竖直方向上的位移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H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－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5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500" kern="100" baseline="30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，得出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物体在竖直方向上做匀加速直线运动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物体的实际运动是这两个分运动的合运动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对速度和加速度进行合成可知，加速度恒定且与速度不共线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所以应选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两项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BC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2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1259" y="151011"/>
            <a:ext cx="543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三、小船渡河问题</a:t>
            </a:r>
            <a:endParaRPr lang="zh-CN" altLang="zh-CN" sz="2400" b="1" i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259" y="593626"/>
            <a:ext cx="871296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最短时间问题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577822"/>
              </p:ext>
            </p:extLst>
          </p:nvPr>
        </p:nvGraphicFramePr>
        <p:xfrm>
          <a:off x="253305" y="1219200"/>
          <a:ext cx="862965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9" name="文档" r:id="rId4" imgW="8640341" imgH="1816220" progId="Word.Document.12">
                  <p:embed/>
                </p:oleObj>
              </mc:Choice>
              <mc:Fallback>
                <p:oleObj name="文档" r:id="rId4" imgW="8640341" imgH="181622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05" y="1219200"/>
                        <a:ext cx="8629650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 descr="F:\2015赵瑊\同步\物理\人教必修2\word\A31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08101"/>
            <a:ext cx="3528392" cy="22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6569496" y="4442941"/>
            <a:ext cx="646331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9673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496" y="13370"/>
            <a:ext cx="871296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最短位移问题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495100"/>
              </p:ext>
            </p:extLst>
          </p:nvPr>
        </p:nvGraphicFramePr>
        <p:xfrm>
          <a:off x="141412" y="600075"/>
          <a:ext cx="8877300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40" name="文档" r:id="rId4" imgW="8888123" imgH="2546230" progId="Word.Document.12">
                  <p:embed/>
                </p:oleObj>
              </mc:Choice>
              <mc:Fallback>
                <p:oleObj name="文档" r:id="rId4" imgW="8888123" imgH="254623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2" y="600075"/>
                        <a:ext cx="8877300" cy="254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013901" y="4414366"/>
            <a:ext cx="646331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4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0" name="图片 9" descr="F:\2015赵瑊\同步\物理\人教必修2\word\A32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80692"/>
            <a:ext cx="3240360" cy="1948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87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0937" y="464115"/>
            <a:ext cx="88230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8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zh-CN" sz="28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已知某船在静水中的速率为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4 m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/s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，现让船渡过某条河，假设这条河的两岸是理想的平行线，河宽为</a:t>
            </a:r>
            <a:r>
              <a:rPr lang="en-US" altLang="zh-CN" sz="2800" i="1" kern="100" dirty="0">
                <a:latin typeface="IPAPANNEW"/>
                <a:ea typeface="微软雅黑"/>
                <a:cs typeface="Times New Roman"/>
              </a:rPr>
              <a:t>d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100 m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，河水的流动速度为</a:t>
            </a:r>
            <a:r>
              <a:rPr lang="en-US" altLang="zh-CN" sz="2800" i="1" kern="100" dirty="0" err="1">
                <a:latin typeface="Book Antiqua" pitchFamily="18" charset="0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IPAPANNEW"/>
                <a:ea typeface="微软雅黑"/>
                <a:cs typeface="Times New Roman"/>
              </a:rPr>
              <a:t>2</a:t>
            </a:r>
            <a:r>
              <a:rPr lang="zh-CN" altLang="zh-CN" sz="2800" kern="100" dirty="0">
                <a:latin typeface="IPAPANNEW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IPAPANNEW"/>
                <a:ea typeface="微软雅黑"/>
                <a:cs typeface="Times New Roman"/>
              </a:rPr>
              <a:t>3 m/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，方向与河岸平行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试分析：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spc="-100" dirty="0">
                <a:latin typeface="Times New Roman"/>
                <a:ea typeface="微软雅黑"/>
                <a:cs typeface="Times New Roman"/>
              </a:rPr>
              <a:t>欲使船以最短时间渡过河去，船的航向怎样？最短时间是多少？到达对岸的位置怎样？船发生的位移是多大？</a:t>
            </a:r>
            <a:endParaRPr lang="zh-CN" altLang="zh-CN" sz="2800" kern="100" spc="-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4722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905532"/>
              </p:ext>
            </p:extLst>
          </p:nvPr>
        </p:nvGraphicFramePr>
        <p:xfrm>
          <a:off x="142875" y="152053"/>
          <a:ext cx="5895975" cy="48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59" name="文档" r:id="rId4" imgW="5900918" imgH="4844051" progId="Word.Document.12">
                  <p:embed/>
                </p:oleObj>
              </mc:Choice>
              <mc:Fallback>
                <p:oleObj name="文档" r:id="rId4" imgW="5900918" imgH="484405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52053"/>
                        <a:ext cx="5895975" cy="48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F:\2015赵瑊\同步\物理\人教必修2\word\A33.TIF"/>
          <p:cNvPicPr/>
          <p:nvPr/>
        </p:nvPicPr>
        <p:blipFill>
          <a:blip r:embed="rId6" r:link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084" y="1452716"/>
            <a:ext cx="2843808" cy="1767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543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056" y="32420"/>
            <a:ext cx="62377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显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然，当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sin 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即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90°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时，</a:t>
            </a:r>
            <a:r>
              <a:rPr lang="en-US" altLang="zh-CN" sz="2400" i="1" kern="100" spc="-90" dirty="0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spc="-90" baseline="-25000" dirty="0">
                <a:latin typeface="宋体"/>
                <a:ea typeface="微软雅黑"/>
                <a:cs typeface="Times New Roman"/>
              </a:rPr>
              <a:t>⊥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最大，</a:t>
            </a:r>
            <a:r>
              <a:rPr lang="en-US" altLang="zh-CN" sz="2400" i="1" kern="100" spc="-9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最小，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此时船身垂直于河岸，船头始终垂直指向对岸，但船实际的航向斜向下游，如图所示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720141"/>
              </p:ext>
            </p:extLst>
          </p:nvPr>
        </p:nvGraphicFramePr>
        <p:xfrm>
          <a:off x="190500" y="1794520"/>
          <a:ext cx="65627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67" name="文档" r:id="rId4" imgW="6567412" imgH="753279" progId="Word.Document.12">
                  <p:embed/>
                </p:oleObj>
              </mc:Choice>
              <mc:Fallback>
                <p:oleObj name="文档" r:id="rId4" imgW="6567412" imgH="75327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794520"/>
                        <a:ext cx="65627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F:\2015赵瑊\同步\物理\人教必修2\word\A34.TIF"/>
          <p:cNvPicPr/>
          <p:nvPr/>
        </p:nvPicPr>
        <p:blipFill>
          <a:blip r:embed="rId6" r:link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75" y="189270"/>
            <a:ext cx="2652167" cy="1662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382986"/>
              </p:ext>
            </p:extLst>
          </p:nvPr>
        </p:nvGraphicFramePr>
        <p:xfrm>
          <a:off x="190500" y="2687563"/>
          <a:ext cx="78200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68" name="文档" r:id="rId9" imgW="7824465" imgH="619563" progId="Word.Document.12">
                  <p:embed/>
                </p:oleObj>
              </mc:Choice>
              <mc:Fallback>
                <p:oleObj name="文档" r:id="rId9" imgW="7824465" imgH="61956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2687563"/>
                        <a:ext cx="78200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91056" y="3272780"/>
            <a:ext cx="8829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船渡过河时到达正对岸的下游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处，其顺水漂流的位移为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400" i="1" kern="100" dirty="0" err="1">
                <a:latin typeface="Times New Roman"/>
                <a:ea typeface="微软雅黑"/>
                <a:cs typeface="Courier New"/>
              </a:rPr>
              <a:t>t</a:t>
            </a:r>
            <a:r>
              <a:rPr lang="en-US" altLang="zh-CN" sz="2400" kern="100" baseline="-25000" dirty="0" err="1">
                <a:latin typeface="Times New Roman"/>
                <a:ea typeface="微软雅黑"/>
                <a:cs typeface="Courier New"/>
              </a:rPr>
              <a:t>min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400" kern="100" dirty="0">
                <a:latin typeface="宋体"/>
                <a:ea typeface="微软雅黑"/>
                <a:cs typeface="Times New Roman"/>
              </a:rPr>
              <a:t>×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25 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75 m.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见解析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862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9631" y="-5680"/>
            <a:ext cx="890200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欲使船渡河过程中的航行距离最短，船的航向又应怎样？渡河所用时间是多少</a:t>
            </a:r>
            <a:r>
              <a:rPr lang="zh-CN" altLang="zh-CN" sz="2600" kern="100" dirty="0" smtClean="0">
                <a:latin typeface="Times New Roman"/>
                <a:ea typeface="微软雅黑"/>
                <a:cs typeface="Times New Roman"/>
              </a:rPr>
              <a:t>？</a:t>
            </a:r>
            <a:endParaRPr lang="zh-CN" altLang="zh-CN" sz="2600" kern="100" dirty="0"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728120"/>
              </p:ext>
            </p:extLst>
          </p:nvPr>
        </p:nvGraphicFramePr>
        <p:xfrm>
          <a:off x="219075" y="4199359"/>
          <a:ext cx="6562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50" name="文档" r:id="rId4" imgW="6567412" imgH="848430" progId="Word.Document.12">
                  <p:embed/>
                </p:oleObj>
              </mc:Choice>
              <mc:Fallback>
                <p:oleObj name="文档" r:id="rId4" imgW="6567412" imgH="84843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4199359"/>
                        <a:ext cx="6562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F:\2015赵瑊\同步\物理\人教必修2\word\A35.TIF"/>
          <p:cNvPicPr/>
          <p:nvPr/>
        </p:nvPicPr>
        <p:blipFill>
          <a:blip r:embed="rId6" r:link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221" y="1381521"/>
            <a:ext cx="3744415" cy="225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119632" y="1136923"/>
            <a:ext cx="505700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由于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2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，故船的合速度与河岸垂直时，船的航行距离最短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设此时船速</a:t>
            </a:r>
            <a:r>
              <a:rPr lang="en-US" altLang="zh-CN" sz="26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6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的方向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船头的指向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斜向上游，且与河岸成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角，如图所示，则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3874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4370" y="1213123"/>
            <a:ext cx="262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目标定位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6843" y="2013925"/>
            <a:ext cx="8484104" cy="2598432"/>
          </a:xfrm>
          <a:prstGeom prst="roundRect">
            <a:avLst>
              <a:gd name="adj" fmla="val 3787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7911" y="2047359"/>
            <a:ext cx="839896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进一步理解合运动与分运动等有关物理量之间的关系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2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会确定互成角度的两分运动合运动的运动性质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3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会分析运动的合成与分解的两个实例：小船渡河问题和关联物体速度的分解问题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596" y="461258"/>
            <a:ext cx="900100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学案</a:t>
            </a:r>
            <a:r>
              <a:rPr lang="en-US" altLang="zh-CN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3500" b="1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　习题课：曲线运动</a:t>
            </a:r>
          </a:p>
        </p:txBody>
      </p:sp>
    </p:spTree>
    <p:extLst>
      <p:ext uri="{BB962C8B-B14F-4D97-AF65-F5344CB8AC3E}">
        <p14:creationId xmlns:p14="http://schemas.microsoft.com/office/powerpoint/2010/main" val="267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82114" y="488176"/>
            <a:ext cx="6237711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船的实际速度为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200667"/>
              </p:ext>
            </p:extLst>
          </p:nvPr>
        </p:nvGraphicFramePr>
        <p:xfrm>
          <a:off x="681558" y="1541234"/>
          <a:ext cx="7277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10" name="文档" r:id="rId4" imgW="7281769" imgH="686601" progId="Word.Document.12">
                  <p:embed/>
                </p:oleObj>
              </mc:Choice>
              <mc:Fallback>
                <p:oleObj name="文档" r:id="rId4" imgW="7281769" imgH="68660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58" y="1541234"/>
                        <a:ext cx="72771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003853"/>
              </p:ext>
            </p:extLst>
          </p:nvPr>
        </p:nvGraphicFramePr>
        <p:xfrm>
          <a:off x="681558" y="2508195"/>
          <a:ext cx="75628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11" name="文档" r:id="rId7" imgW="7567152" imgH="1077297" progId="Word.Document.12">
                  <p:embed/>
                </p:oleObj>
              </mc:Choice>
              <mc:Fallback>
                <p:oleObj name="文档" r:id="rId7" imgW="7567152" imgH="107729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58" y="2508195"/>
                        <a:ext cx="75628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82115" y="3652336"/>
            <a:ext cx="62377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 smtClean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见解析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489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2684" y="75853"/>
            <a:ext cx="543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kern="1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四、关联物体速度的分解</a:t>
            </a:r>
            <a:endParaRPr lang="zh-CN" altLang="zh-CN" sz="2400" b="1" i="1" kern="1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683" y="508943"/>
            <a:ext cx="8885237" cy="4588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绳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、杆等连接的两个物体在运动过程中，其速度通常是不一样的，但两者的速度是有联系的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一般两个物体沿绳或杆方向的速度大小相等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，我们称之为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关联</a:t>
            </a:r>
            <a:r>
              <a:rPr lang="en-US" altLang="zh-CN" sz="2400" kern="100" spc="-7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速度</a:t>
            </a:r>
            <a:r>
              <a:rPr lang="en-US" altLang="zh-CN" sz="2400" kern="100" spc="-7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spc="-70" dirty="0">
                <a:latin typeface="Times New Roman"/>
                <a:ea typeface="微软雅黑"/>
                <a:cs typeface="Times New Roman"/>
              </a:rPr>
              <a:t>解决此类问题的一般步骤如下：</a:t>
            </a:r>
            <a:endParaRPr lang="zh-CN" altLang="zh-CN" sz="2400" kern="100" spc="-7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第一步：先确定合运动，物体的实际运动就是合运动；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第二步：确定合运动的两个实际作用效果，一是沿牵引方向的平动效果，改变速度的大小；二是沿垂直于牵引方向的转动效果，改变速度的方向；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第三步：按平行四边形定则进行分解，作好运动矢量图；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37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第四步：根据沿绳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或杆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牵引方向的速度相等列方程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0481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0937" y="22895"/>
            <a:ext cx="88230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4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zh-CN" sz="24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所示，做匀速直线运动的汽车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通过一根绕过定滑轮的长绳吊起一重物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，设重物和汽车的速度的大小分别为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spc="-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则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 smtClean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 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</a:t>
            </a:r>
            <a:r>
              <a:rPr lang="en-US" altLang="zh-CN" sz="2400" kern="100" dirty="0" err="1" smtClean="0"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400" i="1" kern="100" dirty="0" err="1" smtClean="0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 smtClean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＜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 err="1"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  	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	D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重物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的速度逐渐增大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3" name="图片 2" descr="F:\2015赵瑊\同步\物理\人教必修2\word\A36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19039"/>
            <a:ext cx="4248472" cy="2050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85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7562"/>
            <a:ext cx="8928992" cy="4978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如图所示，汽车的实际运动是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水平</a:t>
            </a:r>
            <a:endParaRPr lang="en-US" altLang="zh-CN" sz="25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向左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的运动，它的速度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可以产生两个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运</a:t>
            </a:r>
            <a:endParaRPr lang="en-US" altLang="zh-CN" sz="25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动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效果</a:t>
            </a:r>
            <a:r>
              <a:rPr lang="zh-CN" altLang="zh-CN" sz="2500" kern="100" spc="-200" dirty="0">
                <a:latin typeface="Times New Roman"/>
                <a:ea typeface="微软雅黑"/>
                <a:cs typeface="Times New Roman"/>
              </a:rPr>
              <a:t>：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一是使绳子伸长</a:t>
            </a:r>
            <a:r>
              <a:rPr lang="zh-CN" altLang="zh-CN" sz="2500" kern="100" spc="-200" dirty="0">
                <a:latin typeface="Times New Roman"/>
                <a:ea typeface="微软雅黑"/>
                <a:cs typeface="Times New Roman"/>
              </a:rPr>
              <a:t>；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二是使绳子</a:t>
            </a: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与</a:t>
            </a:r>
            <a:endParaRPr lang="en-US" altLang="zh-CN" sz="2500" kern="10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spc="-40" dirty="0" smtClean="0">
                <a:latin typeface="Times New Roman"/>
                <a:ea typeface="微软雅黑"/>
                <a:cs typeface="Times New Roman"/>
              </a:rPr>
              <a:t>竖直</a:t>
            </a:r>
            <a:r>
              <a:rPr lang="zh-CN" altLang="zh-CN" sz="2500" kern="100" spc="-40" dirty="0">
                <a:latin typeface="Times New Roman"/>
                <a:ea typeface="微软雅黑"/>
                <a:cs typeface="Times New Roman"/>
              </a:rPr>
              <a:t>方向的夹角增大</a:t>
            </a:r>
            <a:r>
              <a:rPr lang="en-US" altLang="zh-CN" sz="2500" kern="100" spc="-4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500" kern="100" spc="-40" dirty="0">
                <a:latin typeface="Times New Roman"/>
                <a:ea typeface="微软雅黑"/>
                <a:cs typeface="Times New Roman"/>
              </a:rPr>
              <a:t>所以车的速度</a:t>
            </a:r>
            <a:r>
              <a:rPr lang="en-US" altLang="zh-CN" sz="2500" i="1" kern="100" spc="-4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i="1" kern="100" spc="-4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spc="-40" dirty="0" smtClean="0">
                <a:latin typeface="Times New Roman"/>
                <a:ea typeface="微软雅黑"/>
                <a:cs typeface="Times New Roman"/>
              </a:rPr>
              <a:t>应有</a:t>
            </a:r>
            <a:endParaRPr lang="en-US" altLang="zh-CN" sz="2500" kern="100" spc="-40" dirty="0" smtClean="0">
              <a:latin typeface="Times New Roman"/>
              <a:ea typeface="微软雅黑"/>
              <a:cs typeface="Times New Roman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沿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绳方向的分速度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和垂直绳的分速度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1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，由运动的分解可得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500" kern="10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；又由于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，所以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＞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，故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500" kern="100" dirty="0" smtClean="0">
                <a:latin typeface="Times New Roman"/>
                <a:ea typeface="微软雅黑"/>
                <a:cs typeface="Courier New"/>
              </a:rPr>
              <a:t>.</a:t>
            </a: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 smtClean="0">
                <a:latin typeface="Times New Roman"/>
                <a:ea typeface="微软雅黑"/>
                <a:cs typeface="Times New Roman"/>
              </a:rPr>
              <a:t>因为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随着汽车向左行驶，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角逐渐减小，所以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逐渐增大，故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43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5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CD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pic>
        <p:nvPicPr>
          <p:cNvPr id="9" name="图片 8" descr="F:\2015赵瑊\同步\物理\人教必修2\word\A37.TIF"/>
          <p:cNvPicPr/>
          <p:nvPr/>
        </p:nvPicPr>
        <p:blipFill>
          <a:blip r:embed="rId2" r:link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0010"/>
            <a:ext cx="3024336" cy="1893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18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7980" y="1275606"/>
            <a:ext cx="8948041" cy="361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1.(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合运动与分运动的关系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对于两个分运动的合运动，下列说法正确的是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A.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合运动的速度大小等于两个分运动的速度大小之和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B.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合运动的速度一定大于某一个分运动的速度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C.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合运动的方向就是物体实际运动的方向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D.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由两个分速度的大小就可以确定合速度的大小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314003" y="325036"/>
            <a:ext cx="8532000" cy="108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204166" y="478632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17291" y="607442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</a:p>
        </p:txBody>
      </p:sp>
      <p:sp>
        <p:nvSpPr>
          <p:cNvPr id="18" name="TextBox 17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229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1734" y="1041684"/>
            <a:ext cx="885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根据平行四边形定则，邻边表示两个分运动的速度，</a:t>
            </a:r>
            <a:r>
              <a:rPr lang="zh-CN" altLang="zh-CN" sz="2600" kern="100" spc="-90" dirty="0">
                <a:latin typeface="Times New Roman"/>
                <a:ea typeface="微软雅黑"/>
                <a:cs typeface="Times New Roman"/>
              </a:rPr>
              <a:t>合运动的速度的大小和方向可由对角线表示，由几何关系知，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两邻边和对角线的长短关系因两邻边的夹角不同而不同，当两邻边长短不变，而夹角改变时，对角线的长短也将发生改变，即合速度也将变化，故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B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错，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C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6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6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5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1412" y="847750"/>
            <a:ext cx="8856000" cy="4184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2.(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合运动运动性质的判断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在平面上运动的物体，其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方向分速度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方向分速度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随时间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变化的图线如图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6(a)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(b)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所示，则图中最能反映物体运动轨迹的是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)</a:t>
            </a: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endParaRPr lang="en-US" altLang="zh-CN" sz="2400" kern="100" dirty="0" smtClean="0">
              <a:latin typeface="Times New Roman"/>
              <a:ea typeface="微软雅黑"/>
              <a:cs typeface="Courier New"/>
            </a:endParaRPr>
          </a:p>
          <a:p>
            <a:pPr algn="just">
              <a:lnSpc>
                <a:spcPct val="147000"/>
              </a:lnSpc>
              <a:spcAft>
                <a:spcPts val="0"/>
              </a:spcAft>
              <a:tabLst>
                <a:tab pos="2070735" algn="l"/>
              </a:tabLst>
            </a:pPr>
            <a:endParaRPr lang="zh-CN" altLang="zh-CN" sz="2400" kern="100" dirty="0">
              <a:latin typeface="宋体"/>
              <a:cs typeface="Courier New"/>
            </a:endParaRPr>
          </a:p>
          <a:p>
            <a:pPr algn="ctr">
              <a:lnSpc>
                <a:spcPct val="132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6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8" name="图片 7" descr="F:\2015赵瑊\同步\物理\人教必修2\word\S6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14" y="2399159"/>
            <a:ext cx="6048672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92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61245" y="4261842"/>
            <a:ext cx="5688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C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pic>
        <p:nvPicPr>
          <p:cNvPr id="7" name="图片 6" descr="F:\2015赵瑊\同步\物理\人教必修2\word\S7.T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08" y="589434"/>
            <a:ext cx="5141356" cy="17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F:\2015赵瑊\同步\物理\人教必修2\word\S8.TIF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65" y="2399160"/>
            <a:ext cx="5141356" cy="17719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03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2661" y="781075"/>
            <a:ext cx="676761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3.(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关联物体速度的分解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如图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7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所示，中间有孔的物块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套在光滑的竖直杆上，通过滑轮用不可伸长的轻绳将物体拉着匀速向上运动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则关于拉力</a:t>
            </a:r>
            <a:r>
              <a:rPr lang="en-US" altLang="zh-CN" sz="26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及拉力作用点的移动速度</a:t>
            </a:r>
            <a:r>
              <a:rPr lang="en-US" altLang="zh-CN" sz="26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的下列说法正确的是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　　</a:t>
            </a:r>
            <a:r>
              <a:rPr lang="en-US" altLang="zh-CN" sz="2600" kern="100" dirty="0" smtClean="0">
                <a:latin typeface="Times New Roman"/>
                <a:ea typeface="微软雅黑"/>
                <a:cs typeface="Courier New"/>
              </a:rPr>
              <a:t>)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A.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不变、</a:t>
            </a:r>
            <a:r>
              <a:rPr lang="en-US" altLang="zh-CN" sz="26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不变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  	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B.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增大、</a:t>
            </a:r>
            <a:r>
              <a:rPr lang="en-US" altLang="zh-CN" sz="26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不变</a:t>
            </a:r>
            <a:endParaRPr lang="zh-CN" altLang="zh-CN" sz="26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C.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增大、</a:t>
            </a:r>
            <a:r>
              <a:rPr lang="en-US" altLang="zh-CN" sz="26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增大</a:t>
            </a:r>
            <a:r>
              <a:rPr lang="en-US" altLang="zh-CN" sz="2600" kern="100" dirty="0">
                <a:latin typeface="Times New Roman"/>
                <a:ea typeface="微软雅黑"/>
                <a:cs typeface="Courier New"/>
              </a:rPr>
              <a:t>  	</a:t>
            </a:r>
            <a:r>
              <a:rPr lang="en-US" altLang="zh-CN" sz="2600" kern="100" dirty="0" err="1">
                <a:latin typeface="Times New Roman"/>
                <a:ea typeface="微软雅黑"/>
                <a:cs typeface="Courier New"/>
              </a:rPr>
              <a:t>D.</a:t>
            </a:r>
            <a:r>
              <a:rPr lang="en-US" altLang="zh-CN" sz="2600" i="1" kern="10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增大、</a:t>
            </a:r>
            <a:r>
              <a:rPr lang="en-US" altLang="zh-CN" sz="26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600" kern="100" dirty="0">
                <a:latin typeface="Times New Roman"/>
                <a:ea typeface="微软雅黑"/>
                <a:cs typeface="Times New Roman"/>
              </a:rPr>
              <a:t>减小</a:t>
            </a:r>
            <a:endParaRPr lang="zh-CN" altLang="zh-CN" sz="2600" kern="100" dirty="0">
              <a:effectLst/>
              <a:latin typeface="宋体"/>
              <a:cs typeface="Courier New"/>
            </a:endParaRPr>
          </a:p>
        </p:txBody>
      </p:sp>
      <p:pic>
        <p:nvPicPr>
          <p:cNvPr id="8" name="图片 7" descr="F:\2015赵瑊\同步\物理\人教必修2\word\A38.T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88" y="1378277"/>
            <a:ext cx="1648991" cy="2226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7810501" y="3807499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600" kern="100" dirty="0">
                <a:solidFill>
                  <a:prstClr val="black"/>
                </a:solidFill>
                <a:latin typeface="Times New Roman"/>
                <a:ea typeface="微软雅黑"/>
                <a:cs typeface="Courier New"/>
              </a:rPr>
              <a:t>7</a:t>
            </a:r>
            <a:endParaRPr lang="zh-CN" altLang="en-US" sz="2600" dirty="0"/>
          </a:p>
        </p:txBody>
      </p:sp>
      <p:sp>
        <p:nvSpPr>
          <p:cNvPr id="18" name="TextBox 17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9" name="TextBox 18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0" name="TextBox 19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21" name="TextBox 20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6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3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1338" y="1122065"/>
            <a:ext cx="8676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设绳子与竖直方向上的夹角为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，因为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做匀速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直线运动，在竖直方向上合力为零，有：</a:t>
            </a:r>
            <a:r>
              <a:rPr lang="en-US" altLang="zh-CN" sz="2800" i="1" kern="100" spc="-70" dirty="0" err="1">
                <a:latin typeface="Times New Roman"/>
                <a:ea typeface="微软雅黑"/>
                <a:cs typeface="Courier New"/>
              </a:rPr>
              <a:t>F</a:t>
            </a:r>
            <a:r>
              <a:rPr lang="en-US" altLang="zh-CN" sz="2800" kern="100" spc="-7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800" kern="100" spc="-7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i="1" kern="100" spc="-7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spc="-70" dirty="0">
                <a:latin typeface="Times New Roman"/>
                <a:ea typeface="微软雅黑"/>
                <a:cs typeface="Courier New"/>
              </a:rPr>
              <a:t>mg</a:t>
            </a:r>
            <a:r>
              <a:rPr lang="zh-CN" altLang="zh-CN" sz="2800" kern="100" spc="-7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因为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增大，则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增大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A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沿绳子方向上的分速度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物</a:t>
            </a:r>
            <a:r>
              <a:rPr lang="en-US" altLang="zh-CN" sz="2800" kern="100" dirty="0" err="1">
                <a:latin typeface="Times New Roman"/>
                <a:ea typeface="微软雅黑"/>
                <a:cs typeface="Courier New"/>
              </a:rPr>
              <a:t>cos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 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，因为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增大，则</a:t>
            </a:r>
            <a:r>
              <a:rPr lang="en-US" altLang="zh-CN" sz="28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减小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.D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正确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D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18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2358802" y="1790016"/>
            <a:ext cx="1900800" cy="1069766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hlinkClick r:id="rId2" action="ppaction://hlinksldjump"/>
          </p:cNvPr>
          <p:cNvSpPr txBox="1"/>
          <p:nvPr/>
        </p:nvSpPr>
        <p:spPr>
          <a:xfrm>
            <a:off x="2519672" y="2055852"/>
            <a:ext cx="1860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>
            <a:hlinkClick r:id="rId3" action="ppaction://hlinksldjump"/>
          </p:cNvPr>
          <p:cNvSpPr/>
          <p:nvPr/>
        </p:nvSpPr>
        <p:spPr>
          <a:xfrm>
            <a:off x="4887048" y="1790016"/>
            <a:ext cx="1902342" cy="1069766"/>
          </a:xfrm>
          <a:prstGeom prst="roundRect">
            <a:avLst>
              <a:gd name="adj" fmla="val 5813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hlinkClick r:id="rId3" action="ppaction://hlinksldjump"/>
          </p:cNvPr>
          <p:cNvSpPr txBox="1"/>
          <p:nvPr/>
        </p:nvSpPr>
        <p:spPr>
          <a:xfrm>
            <a:off x="5033404" y="2053585"/>
            <a:ext cx="1842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自我检测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2361" y="907782"/>
            <a:ext cx="8884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4.</a:t>
            </a:r>
            <a:r>
              <a:rPr lang="en-US" altLang="zh-CN" sz="2400" kern="100" spc="-130" dirty="0">
                <a:latin typeface="Times New Roman"/>
                <a:ea typeface="微软雅黑"/>
                <a:cs typeface="Courier New"/>
              </a:rPr>
              <a:t>(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小船渡河问题</a:t>
            </a:r>
            <a:r>
              <a:rPr lang="en-US" altLang="zh-CN" sz="2400" kern="100" spc="-130" dirty="0">
                <a:latin typeface="Times New Roman"/>
                <a:ea typeface="微软雅黑"/>
                <a:cs typeface="Courier New"/>
              </a:rPr>
              <a:t>)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小船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在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200 m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宽的河中横</a:t>
            </a:r>
            <a:r>
              <a:rPr lang="zh-CN" altLang="zh-CN" sz="2400" kern="100" spc="-500" dirty="0">
                <a:latin typeface="Times New Roman"/>
                <a:ea typeface="微软雅黑"/>
                <a:cs typeface="Times New Roman"/>
              </a:rPr>
              <a:t>渡，</a:t>
            </a:r>
            <a:r>
              <a:rPr lang="zh-CN" altLang="zh-CN" sz="2400" kern="100" spc="-130" dirty="0">
                <a:latin typeface="Times New Roman"/>
                <a:ea typeface="微软雅黑"/>
                <a:cs typeface="Times New Roman"/>
              </a:rPr>
              <a:t>水流速度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是</a:t>
            </a:r>
            <a:r>
              <a:rPr lang="en-US" altLang="zh-CN" sz="2400" kern="100" spc="-90" dirty="0">
                <a:latin typeface="Times New Roman"/>
                <a:ea typeface="微软雅黑"/>
                <a:cs typeface="Courier New"/>
              </a:rPr>
              <a:t>2 m</a:t>
            </a:r>
            <a:r>
              <a:rPr lang="en-US" altLang="zh-CN" sz="2400" kern="100" spc="-90" dirty="0">
                <a:latin typeface="IPAPANNEW"/>
                <a:ea typeface="微软雅黑"/>
                <a:cs typeface="Times New Roman"/>
              </a:rPr>
              <a:t>/s</a:t>
            </a:r>
            <a:r>
              <a:rPr lang="zh-CN" altLang="zh-CN" sz="2400" kern="100" spc="-900" dirty="0">
                <a:latin typeface="IPAPANNEW"/>
                <a:ea typeface="微软雅黑"/>
                <a:cs typeface="Times New Roman"/>
              </a:rPr>
              <a:t>，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小船在静水中的航速是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4 m/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s.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求：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400" kern="100" spc="-90" dirty="0">
                <a:latin typeface="Times New Roman"/>
                <a:ea typeface="微软雅黑"/>
                <a:cs typeface="Times New Roman"/>
              </a:rPr>
              <a:t>要使小船渡河耗时最少，应如何航行？最短时间为多少？</a:t>
            </a:r>
            <a:endParaRPr lang="zh-CN" altLang="zh-CN" sz="2400" kern="100" spc="-9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4070"/>
              </p:ext>
            </p:extLst>
          </p:nvPr>
        </p:nvGraphicFramePr>
        <p:xfrm>
          <a:off x="228600" y="2702649"/>
          <a:ext cx="62293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3" name="文档" r:id="rId8" imgW="6234885" imgH="1632344" progId="Word.Document.12">
                  <p:embed/>
                </p:oleObj>
              </mc:Choice>
              <mc:Fallback>
                <p:oleObj name="文档" r:id="rId8" imgW="6234885" imgH="163234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02649"/>
                        <a:ext cx="62293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22361" y="4220150"/>
            <a:ext cx="8884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船头正对河岸航行耗时最少，最短时间为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50 s.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5" name="图片 14" descr="F:\2015赵瑊\同步\物理\人教必修2\word\A39.TIF"/>
          <p:cNvPicPr/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597748" y="2655024"/>
            <a:ext cx="2409187" cy="1965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6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45604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1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54489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2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929695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3</a:t>
            </a:r>
            <a:endParaRPr lang="zh-CN" altLang="en-US" sz="2400" dirty="0"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1322120" y="332970"/>
            <a:ext cx="345559" cy="438580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0000CC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rPr>
              <a:t>4</a:t>
            </a:r>
            <a:endParaRPr lang="zh-CN" altLang="en-US" sz="2400" dirty="0">
              <a:solidFill>
                <a:srgbClr val="0000CC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  <a:ea typeface="楷体" pitchFamily="49" charset="-122"/>
              <a:cs typeface="经典繁仿黑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3311" y="862608"/>
            <a:ext cx="8928000" cy="169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要使小船航程最短，应如何航行？最短航程为多少？</a:t>
            </a:r>
            <a:endParaRPr lang="zh-CN" altLang="zh-CN" sz="24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如图乙所示，航程最短为河宽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d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，即最短航程为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200 m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，应使</a:t>
            </a:r>
            <a:r>
              <a:rPr lang="en-US" altLang="zh-CN" sz="2400" i="1" kern="100" dirty="0">
                <a:latin typeface="Book Antiqua"/>
                <a:ea typeface="微软雅黑"/>
                <a:cs typeface="Times New Roman"/>
              </a:rPr>
              <a:t>v</a:t>
            </a:r>
            <a:r>
              <a:rPr lang="zh-CN" altLang="zh-CN" sz="2400" kern="100" baseline="-25000" dirty="0">
                <a:latin typeface="Times New Roman"/>
                <a:ea typeface="微软雅黑"/>
                <a:cs typeface="Times New Roman"/>
              </a:rPr>
              <a:t>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的方向垂直于河岸，故船头应偏向上游，与河岸成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角，有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867491"/>
              </p:ext>
            </p:extLst>
          </p:nvPr>
        </p:nvGraphicFramePr>
        <p:xfrm>
          <a:off x="209550" y="2505075"/>
          <a:ext cx="48672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4" name="文档" r:id="rId8" imgW="4873545" imgH="1154198" progId="Word.Document.12">
                  <p:embed/>
                </p:oleObj>
              </mc:Choice>
              <mc:Fallback>
                <p:oleObj name="文档" r:id="rId8" imgW="4873545" imgH="115419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2505075"/>
                        <a:ext cx="48672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03311" y="3565004"/>
            <a:ext cx="5736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船头偏向上游，与河岸成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60°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角，最短航程为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200 m.</a:t>
            </a:r>
            <a:endParaRPr lang="zh-CN" altLang="zh-CN" sz="24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7" name="图片 16" descr="F:\2015赵瑊\同步\物理\人教必修2\word\A39.TIF"/>
          <p:cNvPicPr/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01"/>
          <a:stretch/>
        </p:blipFill>
        <p:spPr bwMode="auto">
          <a:xfrm>
            <a:off x="6084168" y="2660655"/>
            <a:ext cx="2160240" cy="218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2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459067" y="4517331"/>
            <a:ext cx="539117" cy="53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84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7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 flipV="1">
            <a:off x="314003" y="324057"/>
            <a:ext cx="8532000" cy="939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204166" y="472917"/>
            <a:ext cx="1644881" cy="720000"/>
          </a:xfrm>
          <a:prstGeom prst="roundRect">
            <a:avLst>
              <a:gd name="adj" fmla="val 5813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17291" y="597917"/>
            <a:ext cx="1531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知识探究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145603" y="531519"/>
            <a:ext cx="521848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chemeClr val="tx1"/>
                </a:solidFill>
                <a:cs typeface="Times New Roman"/>
              </a:rPr>
              <a:t>一、合运动与分运动的关系</a:t>
            </a:r>
            <a:endParaRPr lang="zh-CN" altLang="zh-CN" sz="2800" b="1" kern="100" dirty="0">
              <a:solidFill>
                <a:schemeClr val="tx1"/>
              </a:solidFill>
              <a:effectLst/>
              <a:cs typeface="Courier Ne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5603" y="1328564"/>
            <a:ext cx="88560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等效性：各分运动</a:t>
            </a:r>
            <a:r>
              <a:rPr lang="zh-CN" altLang="zh-CN" sz="2500" kern="100" spc="-70" dirty="0">
                <a:latin typeface="Times New Roman"/>
                <a:ea typeface="微软雅黑"/>
                <a:cs typeface="Times New Roman"/>
              </a:rPr>
              <a:t>的共同运动效果与合运动的运动效果相同</a:t>
            </a:r>
            <a:r>
              <a:rPr lang="en-US" altLang="zh-CN" sz="2500" kern="100" spc="-7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spc="-7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等时性：各分运动与合运动同时发生和结束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独立性：各分运动之间互不相干、彼此独立、互不影响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在解决此类问题时，要深刻理解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等效性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；利用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等时性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把两个分运动与合运动联系起来；坚信两个分运动的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“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独立性</a:t>
            </a:r>
            <a:r>
              <a:rPr lang="en-US" altLang="zh-CN" sz="2500" kern="100" dirty="0">
                <a:latin typeface="宋体"/>
                <a:ea typeface="微软雅黑"/>
                <a:cs typeface="Times New Roman"/>
              </a:rPr>
              <a:t>”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，放心大胆地在两个方向上分别研究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2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26554" y="32420"/>
            <a:ext cx="8892000" cy="118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en-US" sz="25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500" b="1" kern="100" dirty="0" smtClean="0">
                <a:solidFill>
                  <a:srgbClr val="00B05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zh-CN" sz="2500" kern="100" dirty="0" smtClean="0">
                <a:solidFill>
                  <a:srgbClr val="404040"/>
                </a:solidFill>
                <a:latin typeface="Times New Roman"/>
                <a:ea typeface="微软雅黑"/>
                <a:cs typeface="Times New Roman"/>
              </a:rPr>
              <a:t>　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质量</a:t>
            </a:r>
            <a:r>
              <a:rPr lang="en-US" altLang="zh-CN" sz="2500" i="1" kern="100" dirty="0">
                <a:latin typeface="Times New Roman"/>
                <a:ea typeface="微软雅黑"/>
                <a:cs typeface="Courier New"/>
              </a:rPr>
              <a:t>m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2 kg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的物体在光滑水平面上运动，其分速度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和</a:t>
            </a:r>
            <a:r>
              <a:rPr lang="en-US" altLang="zh-CN" sz="25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500" i="1" kern="100" baseline="-25000" dirty="0" err="1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随时间变化的图线如图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1(a)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、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(b)</a:t>
            </a: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所示，求：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40535" y="4361408"/>
            <a:ext cx="665567" cy="5972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500" kern="100" dirty="0">
                <a:latin typeface="Times New Roman"/>
                <a:ea typeface="微软雅黑"/>
                <a:cs typeface="Times New Roman"/>
              </a:rPr>
              <a:t>图</a:t>
            </a:r>
            <a:r>
              <a:rPr lang="en-US" altLang="zh-CN" sz="2500" kern="100" dirty="0">
                <a:latin typeface="Times New Roman"/>
                <a:ea typeface="微软雅黑"/>
                <a:cs typeface="Courier New"/>
              </a:rPr>
              <a:t>1</a:t>
            </a:r>
            <a:endParaRPr lang="zh-CN" altLang="zh-CN" sz="2500" kern="100" dirty="0">
              <a:effectLst/>
              <a:latin typeface="宋体"/>
              <a:cs typeface="Courier New"/>
            </a:endParaRPr>
          </a:p>
        </p:txBody>
      </p:sp>
      <p:pic>
        <p:nvPicPr>
          <p:cNvPr id="13" name="图片 12" descr="F:\2015赵瑊\同步\物理\人教必修2\word\A29.TIF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882" y="1319039"/>
            <a:ext cx="6552728" cy="3017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42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8929" y="544741"/>
            <a:ext cx="8892000" cy="657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物体所受的合力；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894921"/>
              </p:ext>
            </p:extLst>
          </p:nvPr>
        </p:nvGraphicFramePr>
        <p:xfrm>
          <a:off x="180975" y="1361487"/>
          <a:ext cx="88106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50" name="文档" r:id="rId4" imgW="8821136" imgH="884208" progId="Word.Document.12">
                  <p:embed/>
                </p:oleObj>
              </mc:Choice>
              <mc:Fallback>
                <p:oleObj name="文档" r:id="rId4" imgW="8821136" imgH="88420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1361487"/>
                        <a:ext cx="88106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78929" y="2282733"/>
            <a:ext cx="8892000" cy="1950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根据牛顿第二定律：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F</a:t>
            </a:r>
            <a:r>
              <a:rPr lang="zh-CN" altLang="zh-CN" sz="2800" kern="100" baseline="-25000" dirty="0">
                <a:latin typeface="Times New Roman"/>
                <a:ea typeface="微软雅黑"/>
                <a:cs typeface="Times New Roman"/>
              </a:rPr>
              <a:t>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ma</a:t>
            </a:r>
            <a:r>
              <a:rPr lang="en-US" altLang="zh-CN" sz="2800" i="1" kern="100" baseline="-250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1 N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方向沿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轴正方向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1 N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，沿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轴正方向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301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7457" y="993264"/>
            <a:ext cx="87670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物体的初速度；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由题图可知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 m/s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i="1" kern="100" baseline="-25000" dirty="0" err="1">
                <a:latin typeface="Times New Roman"/>
                <a:ea typeface="微软雅黑"/>
                <a:cs typeface="Courier New"/>
              </a:rPr>
              <a:t>y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则物体的初速度为</a:t>
            </a:r>
            <a:r>
              <a:rPr lang="en-US" altLang="zh-CN" sz="28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800" kern="100" baseline="-25000" dirty="0" err="1">
                <a:latin typeface="Times New Roman"/>
                <a:ea typeface="微软雅黑"/>
                <a:cs typeface="Courier New"/>
              </a:rPr>
              <a:t>0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3 m/s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，方向沿</a:t>
            </a:r>
            <a:r>
              <a:rPr lang="en-US" altLang="zh-CN" sz="28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轴正方向</a:t>
            </a:r>
            <a:r>
              <a:rPr lang="en-US" altLang="zh-CN" sz="2800" kern="100" dirty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8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8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3 m/s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，沿</a:t>
            </a:r>
            <a:r>
              <a:rPr lang="en-US" altLang="zh-CN" sz="28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8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轴正方向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056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987" y="257969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(3)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8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时物体的速度；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解析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由题图知，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8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时，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3 m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/s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，</a:t>
            </a:r>
            <a:r>
              <a:rPr lang="en-US" altLang="zh-CN" sz="2400" i="1" kern="100" dirty="0" err="1">
                <a:latin typeface="Book Antiqua"/>
                <a:ea typeface="微软雅黑"/>
                <a:cs typeface="Times New Roman"/>
              </a:rPr>
              <a:t>v</a:t>
            </a:r>
            <a:r>
              <a:rPr lang="en-US" altLang="zh-CN" sz="2400" i="1" kern="100" baseline="-25000" dirty="0" err="1">
                <a:latin typeface="Times New Roman"/>
                <a:ea typeface="微软雅黑"/>
                <a:cs typeface="Courier New"/>
              </a:rPr>
              <a:t>y</a:t>
            </a:r>
            <a:r>
              <a:rPr lang="zh-CN" altLang="zh-CN" sz="2400" kern="100" dirty="0">
                <a:latin typeface="IPAPANNEW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IPAPANNEW"/>
                <a:ea typeface="微软雅黑"/>
                <a:cs typeface="Times New Roman"/>
              </a:rPr>
              <a:t>4 m/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243251"/>
              </p:ext>
            </p:extLst>
          </p:nvPr>
        </p:nvGraphicFramePr>
        <p:xfrm>
          <a:off x="272033" y="1569462"/>
          <a:ext cx="71818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5" name="文档" r:id="rId4" imgW="7186402" imgH="600460" progId="Word.Document.12">
                  <p:embed/>
                </p:oleObj>
              </mc:Choice>
              <mc:Fallback>
                <p:oleObj name="文档" r:id="rId4" imgW="7186402" imgH="60046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33" y="1569462"/>
                        <a:ext cx="71818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69987" y="2206652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设速度方向与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轴正方向的夹角为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θ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833576"/>
              </p:ext>
            </p:extLst>
          </p:nvPr>
        </p:nvGraphicFramePr>
        <p:xfrm>
          <a:off x="272033" y="2885499"/>
          <a:ext cx="71818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6" name="文档" r:id="rId7" imgW="7186402" imgH="714353" progId="Word.Document.12">
                  <p:embed/>
                </p:oleObj>
              </mc:Choice>
              <mc:Fallback>
                <p:oleObj name="文档" r:id="rId7" imgW="7186402" imgH="71435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33" y="2885499"/>
                        <a:ext cx="71818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69987" y="3579286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即速度方向与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轴正方向的夹角为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53°.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b="1" kern="100" dirty="0">
                <a:solidFill>
                  <a:srgbClr val="00B0F0"/>
                </a:solidFill>
                <a:latin typeface="Times New Roman"/>
                <a:ea typeface="微软雅黑"/>
                <a:cs typeface="Times New Roman"/>
              </a:rPr>
              <a:t>答案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　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5 m/s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，与</a:t>
            </a:r>
            <a:r>
              <a:rPr lang="en-US" altLang="zh-CN" sz="2400" i="1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Times New Roman"/>
              </a:rPr>
              <a:t>轴正方向的夹角为</a:t>
            </a:r>
            <a:r>
              <a:rPr lang="en-US" altLang="zh-CN" sz="2400" kern="100" dirty="0">
                <a:solidFill>
                  <a:srgbClr val="E46C0A"/>
                </a:solidFill>
                <a:latin typeface="Times New Roman"/>
                <a:ea typeface="微软雅黑"/>
                <a:cs typeface="Courier New"/>
              </a:rPr>
              <a:t>53°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208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987" y="-5680"/>
            <a:ext cx="878497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(4)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t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＝</a:t>
            </a:r>
            <a:r>
              <a:rPr lang="en-US" altLang="zh-CN" sz="2400" kern="100" dirty="0">
                <a:latin typeface="Times New Roman"/>
                <a:ea typeface="微软雅黑"/>
                <a:cs typeface="Courier New"/>
              </a:rPr>
              <a:t>4 s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内物体的位移</a:t>
            </a:r>
            <a:r>
              <a:rPr lang="en-US" altLang="zh-CN" sz="2400" kern="100" dirty="0" smtClean="0">
                <a:latin typeface="Times New Roman"/>
                <a:ea typeface="微软雅黑"/>
                <a:cs typeface="Courier New"/>
              </a:rPr>
              <a:t>.</a:t>
            </a:r>
            <a:endParaRPr lang="zh-CN" altLang="zh-CN" sz="1050" kern="100" dirty="0">
              <a:latin typeface="宋体"/>
              <a:cs typeface="Courier New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40057"/>
              </p:ext>
            </p:extLst>
          </p:nvPr>
        </p:nvGraphicFramePr>
        <p:xfrm>
          <a:off x="276225" y="637059"/>
          <a:ext cx="71818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6" name="文档" r:id="rId4" imgW="7186402" imgH="714353" progId="Word.Document.12">
                  <p:embed/>
                </p:oleObj>
              </mc:Choice>
              <mc:Fallback>
                <p:oleObj name="文档" r:id="rId4" imgW="7186402" imgH="71435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637059"/>
                        <a:ext cx="71818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990722"/>
              </p:ext>
            </p:extLst>
          </p:nvPr>
        </p:nvGraphicFramePr>
        <p:xfrm>
          <a:off x="272033" y="1400572"/>
          <a:ext cx="71818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7" name="文档" r:id="rId7" imgW="7186402" imgH="715074" progId="Word.Document.12">
                  <p:embed/>
                </p:oleObj>
              </mc:Choice>
              <mc:Fallback>
                <p:oleObj name="文档" r:id="rId7" imgW="7186402" imgH="71507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33" y="1400572"/>
                        <a:ext cx="71818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69987" y="2048644"/>
            <a:ext cx="878497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070735" algn="l"/>
              </a:tabLst>
            </a:pP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设位移方向与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x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轴正方向的夹角为</a:t>
            </a:r>
            <a:r>
              <a:rPr lang="en-US" altLang="zh-CN" sz="2400" i="1" kern="100" dirty="0">
                <a:latin typeface="Times New Roman"/>
                <a:ea typeface="微软雅黑"/>
                <a:cs typeface="Courier New"/>
              </a:rPr>
              <a:t>α</a:t>
            </a:r>
            <a:r>
              <a:rPr lang="zh-CN" altLang="zh-CN" sz="2400" kern="100" dirty="0">
                <a:latin typeface="Times New Roman"/>
                <a:ea typeface="微软雅黑"/>
                <a:cs typeface="Times New Roman"/>
              </a:rPr>
              <a:t>，则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023884"/>
              </p:ext>
            </p:extLst>
          </p:nvPr>
        </p:nvGraphicFramePr>
        <p:xfrm>
          <a:off x="272033" y="2730624"/>
          <a:ext cx="71818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8" name="文档" r:id="rId10" imgW="7186402" imgH="715074" progId="Word.Document.12">
                  <p:embed/>
                </p:oleObj>
              </mc:Choice>
              <mc:Fallback>
                <p:oleObj name="文档" r:id="rId10" imgW="7186402" imgH="71507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33" y="2730624"/>
                        <a:ext cx="71818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950600"/>
              </p:ext>
            </p:extLst>
          </p:nvPr>
        </p:nvGraphicFramePr>
        <p:xfrm>
          <a:off x="272033" y="3542134"/>
          <a:ext cx="71818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9" name="文档" r:id="rId13" imgW="7186402" imgH="715074" progId="Word.Document.12">
                  <p:embed/>
                </p:oleObj>
              </mc:Choice>
              <mc:Fallback>
                <p:oleObj name="文档" r:id="rId13" imgW="7186402" imgH="71507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33" y="3542134"/>
                        <a:ext cx="71818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093250"/>
              </p:ext>
            </p:extLst>
          </p:nvPr>
        </p:nvGraphicFramePr>
        <p:xfrm>
          <a:off x="272033" y="4299942"/>
          <a:ext cx="71818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0" name="文档" r:id="rId16" imgW="7186402" imgH="715074" progId="Word.Document.12">
                  <p:embed/>
                </p:oleObj>
              </mc:Choice>
              <mc:Fallback>
                <p:oleObj name="文档" r:id="rId16" imgW="7186402" imgH="71507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33" y="4299942"/>
                        <a:ext cx="71818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62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2526</TotalTime>
  <Words>996</Words>
  <Application>Microsoft Office PowerPoint</Application>
  <PresentationFormat>全屏显示(16:9)</PresentationFormat>
  <Paragraphs>143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主题​​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1589</cp:revision>
  <dcterms:created xsi:type="dcterms:W3CDTF">2015-03-06T01:52:29Z</dcterms:created>
  <dcterms:modified xsi:type="dcterms:W3CDTF">2015-09-01T06:59:59Z</dcterms:modified>
</cp:coreProperties>
</file>