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407" r:id="rId6"/>
    <p:sldId id="360" r:id="rId7"/>
    <p:sldId id="426" r:id="rId8"/>
    <p:sldId id="409" r:id="rId9"/>
    <p:sldId id="361" r:id="rId10"/>
    <p:sldId id="413" r:id="rId11"/>
    <p:sldId id="427" r:id="rId12"/>
    <p:sldId id="414" r:id="rId13"/>
    <p:sldId id="422" r:id="rId14"/>
    <p:sldId id="421" r:id="rId15"/>
    <p:sldId id="428" r:id="rId16"/>
    <p:sldId id="292" r:id="rId17"/>
    <p:sldId id="332" r:id="rId18"/>
    <p:sldId id="403" r:id="rId19"/>
    <p:sldId id="429" r:id="rId20"/>
    <p:sldId id="430" r:id="rId21"/>
    <p:sldId id="397" r:id="rId22"/>
    <p:sldId id="380" r:id="rId23"/>
    <p:sldId id="431" r:id="rId24"/>
    <p:sldId id="333" r:id="rId25"/>
    <p:sldId id="334" r:id="rId26"/>
    <p:sldId id="399" r:id="rId27"/>
    <p:sldId id="264" r:id="rId28"/>
    <p:sldId id="432" r:id="rId29"/>
    <p:sldId id="340" r:id="rId30"/>
    <p:sldId id="425" r:id="rId31"/>
    <p:sldId id="271" r:id="rId32"/>
    <p:sldId id="433" r:id="rId33"/>
    <p:sldId id="419" r:id="rId34"/>
    <p:sldId id="274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94660"/>
  </p:normalViewPr>
  <p:slideViewPr>
    <p:cSldViewPr>
      <p:cViewPr>
        <p:scale>
          <a:sx n="100" d="100"/>
          <a:sy n="100" d="100"/>
        </p:scale>
        <p:origin x="-1968" y="-9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635895" y="1660029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1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89859" y="165572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880495" y="1851670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3" name="标题 1">
            <a:hlinkClick r:id="rId3"/>
          </p:cNvPr>
          <p:cNvSpPr txBox="1">
            <a:spLocks/>
          </p:cNvSpPr>
          <p:nvPr userDrawn="1"/>
        </p:nvSpPr>
        <p:spPr>
          <a:xfrm>
            <a:off x="3962028" y="2490217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8547" y="20744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6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emf"/><Relationship Id="rId3" Type="http://schemas.openxmlformats.org/officeDocument/2006/relationships/package" Target="../embeddings/Microsoft_Word___8.docx"/><Relationship Id="rId7" Type="http://schemas.openxmlformats.org/officeDocument/2006/relationships/image" Target="../media/image12.emf"/><Relationship Id="rId12" Type="http://schemas.openxmlformats.org/officeDocument/2006/relationships/package" Target="../embeddings/Microsoft_Word___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__9.docx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emf"/><Relationship Id="rId4" Type="http://schemas.openxmlformats.org/officeDocument/2006/relationships/image" Target="../media/image11.emf"/><Relationship Id="rId9" Type="http://schemas.openxmlformats.org/officeDocument/2006/relationships/package" Target="../embeddings/Microsoft_Word___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29289;&#29702;\&#20154;&#25945;&#24517;&#20462;2\word\A57.TI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1.bin"/><Relationship Id="rId7" Type="http://schemas.openxmlformats.org/officeDocument/2006/relationships/package" Target="../embeddings/Microsoft_Word___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__12.docx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__14.doc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__15.doc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5.bin"/><Relationship Id="rId7" Type="http://schemas.openxmlformats.org/officeDocument/2006/relationships/package" Target="../embeddings/Microsoft_Word___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4.emf"/><Relationship Id="rId5" Type="http://schemas.openxmlformats.org/officeDocument/2006/relationships/image" Target="../media/image22.emf"/><Relationship Id="rId10" Type="http://schemas.openxmlformats.org/officeDocument/2006/relationships/package" Target="../embeddings/Microsoft_Word___18.docx"/><Relationship Id="rId4" Type="http://schemas.openxmlformats.org/officeDocument/2006/relationships/package" Target="../embeddings/Microsoft_Word___16.docx"/><Relationship Id="rId9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8.bin"/><Relationship Id="rId7" Type="http://schemas.openxmlformats.org/officeDocument/2006/relationships/package" Target="../embeddings/Microsoft_Word___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7.emf"/><Relationship Id="rId5" Type="http://schemas.openxmlformats.org/officeDocument/2006/relationships/image" Target="../media/image25.emf"/><Relationship Id="rId10" Type="http://schemas.openxmlformats.org/officeDocument/2006/relationships/package" Target="../embeddings/Microsoft_Word___21.docx"/><Relationship Id="rId4" Type="http://schemas.openxmlformats.org/officeDocument/2006/relationships/package" Target="../embeddings/Microsoft_Word___19.docx"/><Relationship Id="rId9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1.bin"/><Relationship Id="rId7" Type="http://schemas.openxmlformats.org/officeDocument/2006/relationships/package" Target="../embeddings/Microsoft_Word___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__22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3.bin"/><Relationship Id="rId7" Type="http://schemas.openxmlformats.org/officeDocument/2006/relationships/package" Target="../embeddings/Microsoft_Word___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__24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slide" Target="slide3.x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__26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7.docx"/><Relationship Id="rId3" Type="http://schemas.openxmlformats.org/officeDocument/2006/relationships/slide" Target="slide25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slide" Target="slide31.xml"/><Relationship Id="rId5" Type="http://schemas.openxmlformats.org/officeDocument/2006/relationships/slide" Target="slide29.xml"/><Relationship Id="rId4" Type="http://schemas.openxmlformats.org/officeDocument/2006/relationships/slide" Target="slide27.xml"/><Relationship Id="rId9" Type="http://schemas.openxmlformats.org/officeDocument/2006/relationships/image" Target="../media/image3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8.docx"/><Relationship Id="rId3" Type="http://schemas.openxmlformats.org/officeDocument/2006/relationships/slide" Target="slide25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slide" Target="slide31.xml"/><Relationship Id="rId11" Type="http://schemas.openxmlformats.org/officeDocument/2006/relationships/package" Target="../embeddings/Microsoft_Word___29.docx"/><Relationship Id="rId5" Type="http://schemas.openxmlformats.org/officeDocument/2006/relationships/slide" Target="slide29.xml"/><Relationship Id="rId10" Type="http://schemas.openxmlformats.org/officeDocument/2006/relationships/oleObject" Target="../embeddings/oleObject28.bin"/><Relationship Id="rId4" Type="http://schemas.openxmlformats.org/officeDocument/2006/relationships/slide" Target="slide27.xml"/><Relationship Id="rId9" Type="http://schemas.openxmlformats.org/officeDocument/2006/relationships/image" Target="../media/image3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oleObject" Target="../embeddings/oleObject29.bin"/><Relationship Id="rId7" Type="http://schemas.openxmlformats.org/officeDocument/2006/relationships/slide" Target="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png"/><Relationship Id="rId5" Type="http://schemas.openxmlformats.org/officeDocument/2006/relationships/image" Target="../media/image40.emf"/><Relationship Id="rId10" Type="http://schemas.openxmlformats.org/officeDocument/2006/relationships/slide" Target="slide31.xml"/><Relationship Id="rId4" Type="http://schemas.openxmlformats.org/officeDocument/2006/relationships/package" Target="../embeddings/Microsoft_Word___30.docx"/><Relationship Id="rId9" Type="http://schemas.openxmlformats.org/officeDocument/2006/relationships/slide" Target="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oleObject" Target="../embeddings/oleObject30.bin"/><Relationship Id="rId7" Type="http://schemas.openxmlformats.org/officeDocument/2006/relationships/slide" Target="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slide" Target="slide25.x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__31.docx"/><Relationship Id="rId9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tiff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31.bin"/><Relationship Id="rId7" Type="http://schemas.openxmlformats.org/officeDocument/2006/relationships/slide" Target="slide27.xml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slide" Target="slide25.xml"/><Relationship Id="rId11" Type="http://schemas.openxmlformats.org/officeDocument/2006/relationships/package" Target="../embeddings/Microsoft_Word___33.docx"/><Relationship Id="rId5" Type="http://schemas.openxmlformats.org/officeDocument/2006/relationships/image" Target="../media/image44.emf"/><Relationship Id="rId15" Type="http://schemas.openxmlformats.org/officeDocument/2006/relationships/image" Target="../media/image46.emf"/><Relationship Id="rId10" Type="http://schemas.openxmlformats.org/officeDocument/2006/relationships/oleObject" Target="../embeddings/oleObject32.bin"/><Relationship Id="rId4" Type="http://schemas.openxmlformats.org/officeDocument/2006/relationships/package" Target="../embeddings/Microsoft_Word___32.docx"/><Relationship Id="rId9" Type="http://schemas.openxmlformats.org/officeDocument/2006/relationships/slide" Target="slide31.xml"/><Relationship Id="rId14" Type="http://schemas.openxmlformats.org/officeDocument/2006/relationships/package" Target="../embeddings/Microsoft_Word___34.docx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35.docx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50.emf"/><Relationship Id="rId3" Type="http://schemas.openxmlformats.org/officeDocument/2006/relationships/slide" Target="slide25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8.emf"/><Relationship Id="rId17" Type="http://schemas.openxmlformats.org/officeDocument/2006/relationships/package" Target="../embeddings/Microsoft_Word___38.docx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.bin"/><Relationship Id="rId20" Type="http://schemas.openxmlformats.org/officeDocument/2006/relationships/image" Target="../media/image34.png"/><Relationship Id="rId1" Type="http://schemas.openxmlformats.org/officeDocument/2006/relationships/vmlDrawing" Target="../drawings/vmlDrawing17.vml"/><Relationship Id="rId6" Type="http://schemas.openxmlformats.org/officeDocument/2006/relationships/slide" Target="slide31.xml"/><Relationship Id="rId11" Type="http://schemas.openxmlformats.org/officeDocument/2006/relationships/package" Target="../embeddings/Microsoft_Word___36.docx"/><Relationship Id="rId5" Type="http://schemas.openxmlformats.org/officeDocument/2006/relationships/slide" Target="slide29.xml"/><Relationship Id="rId15" Type="http://schemas.openxmlformats.org/officeDocument/2006/relationships/image" Target="../media/image49.emf"/><Relationship Id="rId10" Type="http://schemas.openxmlformats.org/officeDocument/2006/relationships/oleObject" Target="../embeddings/oleObject35.bin"/><Relationship Id="rId19" Type="http://schemas.openxmlformats.org/officeDocument/2006/relationships/slide" Target="slide3.xml"/><Relationship Id="rId4" Type="http://schemas.openxmlformats.org/officeDocument/2006/relationships/slide" Target="slide27.xml"/><Relationship Id="rId9" Type="http://schemas.openxmlformats.org/officeDocument/2006/relationships/image" Target="../media/image47.emf"/><Relationship Id="rId14" Type="http://schemas.openxmlformats.org/officeDocument/2006/relationships/package" Target="../embeddings/Microsoft_Word___37.docx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29289;&#29702;\&#20154;&#25945;&#24517;&#20462;2\word\A55.T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4.emf"/><Relationship Id="rId10" Type="http://schemas.openxmlformats.org/officeDocument/2006/relationships/package" Target="../embeddings/Microsoft_Word___3.docx"/><Relationship Id="rId4" Type="http://schemas.openxmlformats.org/officeDocument/2006/relationships/package" Target="../embeddings/Microsoft_Word___1.docx"/><Relationship Id="rId9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package" Target="../embeddings/Microsoft_Word___7.docx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__5.docx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emf"/><Relationship Id="rId5" Type="http://schemas.openxmlformats.org/officeDocument/2006/relationships/image" Target="../media/image7.emf"/><Relationship Id="rId10" Type="http://schemas.openxmlformats.org/officeDocument/2006/relationships/package" Target="../embeddings/Microsoft_Word___6.docx"/><Relationship Id="rId4" Type="http://schemas.openxmlformats.org/officeDocument/2006/relationships/package" Target="../embeddings/Microsoft_Word___4.docx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45468" y="2050618"/>
            <a:ext cx="273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第五章</a:t>
            </a:r>
            <a:endParaRPr lang="en-US" altLang="zh-CN" sz="6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4984" y="2050618"/>
            <a:ext cx="4859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曲线运动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1412" y="173360"/>
            <a:ext cx="88569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平抛运动的位移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水平位移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u="sng" kern="100" dirty="0" smtClean="0">
                <a:latin typeface="Book Antiqua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竖直位移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u="sng" kern="100" dirty="0" smtClean="0">
                <a:latin typeface="Times New Roman"/>
                <a:ea typeface="微软雅黑"/>
                <a:cs typeface="Courier New"/>
              </a:rPr>
              <a:t>     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366065"/>
              </p:ext>
            </p:extLst>
          </p:nvPr>
        </p:nvGraphicFramePr>
        <p:xfrm>
          <a:off x="238125" y="1485900"/>
          <a:ext cx="8686800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1" name="文档" r:id="rId3" imgW="8689615" imgH="3375152" progId="Word.Document.12">
                  <p:embed/>
                </p:oleObj>
              </mc:Choice>
              <mc:Fallback>
                <p:oleObj name="文档" r:id="rId3" imgW="8689615" imgH="337515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1485900"/>
                        <a:ext cx="8686800" cy="336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236086"/>
              </p:ext>
            </p:extLst>
          </p:nvPr>
        </p:nvGraphicFramePr>
        <p:xfrm>
          <a:off x="5320655" y="531143"/>
          <a:ext cx="7715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2" name="文档" r:id="rId6" imgW="778486" imgH="839417" progId="Word.Document.12">
                  <p:embed/>
                </p:oleObj>
              </mc:Choice>
              <mc:Fallback>
                <p:oleObj name="文档" r:id="rId6" imgW="778486" imgH="83941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655" y="531143"/>
                        <a:ext cx="7715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474243" y="819850"/>
            <a:ext cx="55496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 err="1">
                <a:solidFill>
                  <a:srgbClr val="0070C0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99992" y="4227934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抛物线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220987"/>
              </p:ext>
            </p:extLst>
          </p:nvPr>
        </p:nvGraphicFramePr>
        <p:xfrm>
          <a:off x="6084168" y="2456309"/>
          <a:ext cx="552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3" name="文档" r:id="rId9" imgW="559301" imgH="839417" progId="Word.Document.12">
                  <p:embed/>
                </p:oleObj>
              </mc:Choice>
              <mc:Fallback>
                <p:oleObj name="文档" r:id="rId9" imgW="559301" imgH="83941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456309"/>
                        <a:ext cx="5524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367447"/>
              </p:ext>
            </p:extLst>
          </p:nvPr>
        </p:nvGraphicFramePr>
        <p:xfrm>
          <a:off x="7010747" y="2355726"/>
          <a:ext cx="68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4" name="文档" r:id="rId12" imgW="692467" imgH="992300" progId="Word.Document.12">
                  <p:embed/>
                </p:oleObj>
              </mc:Choice>
              <mc:Fallback>
                <p:oleObj name="文档" r:id="rId12" imgW="692467" imgH="9923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747" y="2355726"/>
                        <a:ext cx="685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0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28278" y="193169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</a:p>
        </p:txBody>
      </p:sp>
      <p:sp>
        <p:nvSpPr>
          <p:cNvPr id="16" name="矩形 15"/>
          <p:cNvSpPr/>
          <p:nvPr/>
        </p:nvSpPr>
        <p:spPr>
          <a:xfrm>
            <a:off x="160462" y="709067"/>
            <a:ext cx="8820472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关于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平抛运动的速度变化量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，甲同学认为任意两个相等的时间内速度变化量相等，乙同学认为不相等，你的观点呢？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0462" y="1794520"/>
            <a:ext cx="5563666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甲的说法正确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做平抛运动的物体只受重力作用，所以其加速度恒为</a:t>
            </a:r>
            <a:r>
              <a:rPr lang="en-US" altLang="zh-CN" sz="24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，因此在平抛运动中速度的变化量</a:t>
            </a:r>
            <a:r>
              <a:rPr lang="en-US" altLang="zh-CN" sz="24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g</a:t>
            </a:r>
            <a:r>
              <a:rPr lang="en-US" altLang="zh-CN" sz="24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与自由落体相同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，所以任意两个相等的时间间隔内速度的变化量相等，方向竖直向下，如图所示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8" name="图片 17" descr="F:\2015赵瑊\同步\物理\人教必修2\word\A57.TIF"/>
          <p:cNvPicPr/>
          <p:nvPr/>
        </p:nvPicPr>
        <p:blipFill>
          <a:blip r:embed="rId2" r:link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186" y="2471167"/>
            <a:ext cx="3168352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136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22362" y="-20538"/>
            <a:ext cx="6681885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三、平抛运动的两个推论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4371" y="771550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362" y="1295971"/>
            <a:ext cx="8842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以初速度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水平抛出的物体，经时间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后速度方向和位移方向相同吗？两量与水平方向夹角的正切值有什么关系？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222530"/>
              </p:ext>
            </p:extLst>
          </p:nvPr>
        </p:nvGraphicFramePr>
        <p:xfrm>
          <a:off x="198562" y="2490217"/>
          <a:ext cx="6019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87" name="文档" r:id="rId4" imgW="6024716" imgH="810225" progId="Word.Document.12">
                  <p:embed/>
                </p:oleObj>
              </mc:Choice>
              <mc:Fallback>
                <p:oleObj name="文档" r:id="rId4" imgW="6024716" imgH="810225" progId="Word.Document.12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62" y="2490217"/>
                        <a:ext cx="60198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950968"/>
              </p:ext>
            </p:extLst>
          </p:nvPr>
        </p:nvGraphicFramePr>
        <p:xfrm>
          <a:off x="198562" y="3411066"/>
          <a:ext cx="44767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88" name="文档" r:id="rId7" imgW="4482683" imgH="1097948" progId="Word.Document.12">
                  <p:embed/>
                </p:oleObj>
              </mc:Choice>
              <mc:Fallback>
                <p:oleObj name="文档" r:id="rId7" imgW="4482683" imgH="109794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62" y="3411066"/>
                        <a:ext cx="44767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 descr="A56"/>
          <p:cNvPicPr/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496671"/>
            <a:ext cx="2376264" cy="2615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5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844873"/>
            <a:ext cx="8928000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结合以上结论并观察速度反向延长线与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轴的交点，你有什么发现？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607437"/>
              </p:ext>
            </p:extLst>
          </p:nvPr>
        </p:nvGraphicFramePr>
        <p:xfrm>
          <a:off x="185167" y="2274168"/>
          <a:ext cx="88677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8" name="文档" r:id="rId4" imgW="8878399" imgH="1797170" progId="Word.Document.12">
                  <p:embed/>
                </p:oleObj>
              </mc:Choice>
              <mc:Fallback>
                <p:oleObj name="文档" r:id="rId4" imgW="8878399" imgH="179717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67" y="2274168"/>
                        <a:ext cx="88677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1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3812" y="833457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037" y="1405520"/>
            <a:ext cx="8765926" cy="259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推论一：某时刻速度、位移与初速度方向的夹角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的关系为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tan 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    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推论二：平抛运动的物体在任意时刻瞬时速度的反向延长线一定通过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此时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            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80445" y="3401938"/>
            <a:ext cx="297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水平位移</a:t>
            </a:r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的中点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1325" y="2130177"/>
            <a:ext cx="1080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2tan</a:t>
            </a:r>
            <a:r>
              <a:rPr lang="en-US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234474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12837" y="137195"/>
            <a:ext cx="6681885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四、一般的抛体运动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837" y="804317"/>
            <a:ext cx="8914134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斜抛运动：初速度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沿</a:t>
            </a:r>
            <a:r>
              <a:rPr lang="en-US" altLang="zh-CN" sz="2700" u="sng" kern="100" dirty="0" smtClean="0">
                <a:latin typeface="Times New Roman"/>
                <a:ea typeface="微软雅黑"/>
                <a:cs typeface="Times New Roman"/>
              </a:rPr>
              <a:t>                 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700" u="sng" kern="100" dirty="0" smtClean="0">
                <a:latin typeface="Times New Roman"/>
                <a:ea typeface="微软雅黑"/>
                <a:cs typeface="Times New Roman"/>
              </a:rPr>
              <a:t>                  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抛体运动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斜向上抛运动的规律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水平方向：</a:t>
            </a:r>
            <a:r>
              <a:rPr lang="en-US" altLang="zh-CN" sz="27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700" i="1" kern="100" baseline="-250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700" i="1" u="sng" kern="100" dirty="0" smtClean="0">
                <a:latin typeface="Book Antiqua"/>
                <a:ea typeface="微软雅黑"/>
                <a:cs typeface="Times New Roman"/>
              </a:rPr>
              <a:t>              </a:t>
            </a:r>
            <a:r>
              <a:rPr lang="zh-CN" altLang="zh-CN" sz="2700" kern="100" spc="-37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7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7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700" kern="10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809340"/>
              </p:ext>
            </p:extLst>
          </p:nvPr>
        </p:nvGraphicFramePr>
        <p:xfrm>
          <a:off x="200025" y="2781300"/>
          <a:ext cx="558165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35" name="文档" r:id="rId4" imgW="5586744" imgH="1744795" progId="Word.Document.12">
                  <p:embed/>
                </p:oleObj>
              </mc:Choice>
              <mc:Fallback>
                <p:oleObj name="文档" r:id="rId4" imgW="5586744" imgH="174479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2781300"/>
                        <a:ext cx="558165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A54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166" y="1596024"/>
            <a:ext cx="2763805" cy="25640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7308304" y="4141940"/>
            <a:ext cx="704039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0782" y="2758058"/>
            <a:ext cx="174919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i="1" dirty="0" err="1">
                <a:solidFill>
                  <a:srgbClr val="0070C0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700" baseline="-25000" dirty="0" err="1">
                <a:solidFill>
                  <a:srgbClr val="0070C0"/>
                </a:solidFill>
                <a:latin typeface="Times New Roman"/>
                <a:ea typeface="微软雅黑"/>
              </a:rPr>
              <a:t>0</a:t>
            </a:r>
            <a:r>
              <a:rPr lang="en-US" altLang="zh-CN" sz="2700" dirty="0" err="1">
                <a:solidFill>
                  <a:srgbClr val="0070C0"/>
                </a:solidFill>
                <a:latin typeface="Times New Roman"/>
                <a:ea typeface="微软雅黑"/>
              </a:rPr>
              <a:t>sin</a:t>
            </a:r>
            <a:r>
              <a:rPr lang="en-US" altLang="zh-CN" sz="2700" dirty="0">
                <a:solidFill>
                  <a:srgbClr val="0070C0"/>
                </a:solidFill>
                <a:latin typeface="Times New Roman"/>
                <a:ea typeface="微软雅黑"/>
              </a:rPr>
              <a:t> </a:t>
            </a:r>
            <a:r>
              <a:rPr lang="en-US" altLang="zh-CN" sz="2700" i="1" dirty="0">
                <a:solidFill>
                  <a:srgbClr val="0070C0"/>
                </a:solidFill>
                <a:latin typeface="Times New Roman"/>
                <a:ea typeface="微软雅黑"/>
              </a:rPr>
              <a:t>θ</a:t>
            </a:r>
            <a:r>
              <a:rPr lang="zh-CN" altLang="zh-CN" sz="27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700" i="1" dirty="0" err="1">
                <a:solidFill>
                  <a:srgbClr val="0070C0"/>
                </a:solidFill>
                <a:latin typeface="Times New Roman"/>
                <a:ea typeface="微软雅黑"/>
              </a:rPr>
              <a:t>gt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49724" y="2068542"/>
            <a:ext cx="16040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700" i="1" kern="100" dirty="0" err="1" smtClean="0">
                <a:solidFill>
                  <a:srgbClr val="0070C0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700" kern="100" baseline="-25000" dirty="0" err="1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700" kern="100" dirty="0" err="1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700" kern="100" dirty="0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7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θ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6871" y="882482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7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斜向上方</a:t>
            </a:r>
          </a:p>
        </p:txBody>
      </p:sp>
      <p:sp>
        <p:nvSpPr>
          <p:cNvPr id="10" name="矩形 9"/>
          <p:cNvSpPr/>
          <p:nvPr/>
        </p:nvSpPr>
        <p:spPr>
          <a:xfrm>
            <a:off x="5373613" y="882075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7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斜向下方</a:t>
            </a:r>
          </a:p>
        </p:txBody>
      </p:sp>
    </p:spTree>
    <p:extLst>
      <p:ext uri="{BB962C8B-B14F-4D97-AF65-F5344CB8AC3E}">
        <p14:creationId xmlns:p14="http://schemas.microsoft.com/office/powerpoint/2010/main" val="32571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861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645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851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835" y="877466"/>
            <a:ext cx="604334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一、平抛运动的理解</a:t>
            </a:r>
            <a:endParaRPr lang="zh-CN" altLang="zh-CN" sz="26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088" y="1314847"/>
            <a:ext cx="8941408" cy="367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关于平抛物体的运动，以下说法正确的是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做平抛运动的物体，速度和加速度都随时间的增加而增大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做平抛运动的物体仅受到重力的作用，所以加速度保持不变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平抛物体的运动是匀变速运动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平抛物体的运动是变加速运动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做平抛运动的物</a:t>
            </a:r>
            <a:r>
              <a:rPr lang="zh-CN" altLang="zh-CN" sz="2400" kern="100" spc="-410" dirty="0">
                <a:latin typeface="Times New Roman"/>
                <a:ea typeface="微软雅黑"/>
                <a:cs typeface="Times New Roman"/>
              </a:rPr>
              <a:t>体，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速度随时间不断增</a:t>
            </a:r>
            <a:r>
              <a:rPr lang="zh-CN" altLang="zh-CN" sz="2400" kern="100" spc="-410" dirty="0">
                <a:latin typeface="Times New Roman"/>
                <a:ea typeface="微软雅黑"/>
                <a:cs typeface="Times New Roman"/>
              </a:rPr>
              <a:t>大，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但由于只受恒定不变的重力作</a:t>
            </a:r>
            <a:r>
              <a:rPr lang="zh-CN" altLang="zh-CN" sz="2400" kern="100" spc="-410" dirty="0">
                <a:latin typeface="Times New Roman"/>
                <a:ea typeface="微软雅黑"/>
                <a:cs typeface="Times New Roman"/>
              </a:rPr>
              <a:t>用，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所以加速度是恒定不变</a:t>
            </a:r>
            <a:r>
              <a:rPr lang="zh-CN" altLang="zh-CN" sz="2400" kern="100" spc="-410" dirty="0">
                <a:latin typeface="Times New Roman"/>
                <a:ea typeface="微软雅黑"/>
                <a:cs typeface="Times New Roman"/>
              </a:rPr>
              <a:t>的，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选项</a:t>
            </a:r>
            <a:r>
              <a:rPr lang="en-US" altLang="zh-CN" sz="2400" kern="100" spc="-13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spc="-13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错</a:t>
            </a:r>
            <a:r>
              <a:rPr lang="zh-CN" altLang="zh-CN" sz="2400" kern="100" spc="-410" dirty="0">
                <a:latin typeface="Times New Roman"/>
                <a:ea typeface="微软雅黑"/>
                <a:cs typeface="Times New Roman"/>
              </a:rPr>
              <a:t>误，</a:t>
            </a:r>
            <a:r>
              <a:rPr lang="en-US" altLang="zh-CN" sz="2400" kern="100" spc="-13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spc="-13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400" kern="100" spc="-13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spc="-13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44791" y="1463055"/>
            <a:ext cx="595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4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6079" y="153664"/>
            <a:ext cx="68841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二、平抛运动规律的应用</a:t>
            </a:r>
            <a:endParaRPr lang="zh-CN" altLang="zh-CN" sz="2800" b="1" i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078" y="633337"/>
            <a:ext cx="8892000" cy="4377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7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7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7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一架飞机以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200 m/s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的速度在高空沿水平方向做匀速直线运动，每隔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1 s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先后从飞机上自由释放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三个物体，若不计空气阻力，则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在运动过程中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前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200 m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前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200 m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err="1"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在空中排列成一条抛物线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err="1"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在空中排列成一条竖直线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落地后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在地上排列成水平线且间距相等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7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6554" y="239566"/>
            <a:ext cx="8892000" cy="4535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刚从飞机上落下的每一个物体都具有跟飞机一样的水平初速度，因此它们在空中排列成一条竖直线，故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错误，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不计空气阻力、物体在水平方向上的速度均为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200 m/s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且落地间隔为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，故落在地面上排列成水平线且间距均为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200 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CD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2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6553" y="133003"/>
            <a:ext cx="889200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有一物体在离水平地面高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处以初速度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水平抛出，落地时速度为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，竖直分速度为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，水平射程为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，不计空气阻力，则物体在空中飞行的时间为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438177"/>
              </p:ext>
            </p:extLst>
          </p:nvPr>
        </p:nvGraphicFramePr>
        <p:xfrm>
          <a:off x="227781" y="1940818"/>
          <a:ext cx="73723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68" name="文档" r:id="rId4" imgW="7376777" imgH="953312" progId="Word.Document.12">
                  <p:embed/>
                </p:oleObj>
              </mc:Choice>
              <mc:Fallback>
                <p:oleObj name="文档" r:id="rId4" imgW="7376777" imgH="953312" progId="Word.Document.12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81" y="1940818"/>
                        <a:ext cx="73723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485151"/>
              </p:ext>
            </p:extLst>
          </p:nvPr>
        </p:nvGraphicFramePr>
        <p:xfrm>
          <a:off x="227781" y="3067794"/>
          <a:ext cx="842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69" name="文档" r:id="rId7" imgW="8424382" imgH="839059" progId="Word.Document.12">
                  <p:embed/>
                </p:oleObj>
              </mc:Choice>
              <mc:Fallback>
                <p:oleObj name="文档" r:id="rId7" imgW="8424382" imgH="83905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81" y="3067794"/>
                        <a:ext cx="842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41672"/>
              </p:ext>
            </p:extLst>
          </p:nvPr>
        </p:nvGraphicFramePr>
        <p:xfrm>
          <a:off x="227781" y="4003898"/>
          <a:ext cx="842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70" name="文档" r:id="rId10" imgW="8424382" imgH="840861" progId="Word.Document.12">
                  <p:embed/>
                </p:oleObj>
              </mc:Choice>
              <mc:Fallback>
                <p:oleObj name="文档" r:id="rId10" imgW="8424382" imgH="84086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81" y="4003898"/>
                        <a:ext cx="842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22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929" y="981259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1401" y="1703718"/>
            <a:ext cx="8712000" cy="3060000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1043" y="1675954"/>
            <a:ext cx="860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知道什么是抛体运动，知道抛体运动是匀变速曲线运动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理解平抛运动及其运动规律，会用平抛运动的规律解决有关问题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了解斜上抛运动及其运动规律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掌握分析抛体运动的方法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运动的合成与分解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96" y="349027"/>
            <a:ext cx="9001000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　平抛运动</a:t>
            </a:r>
          </a:p>
        </p:txBody>
      </p:sp>
    </p:spTree>
    <p:extLst>
      <p:ext uri="{BB962C8B-B14F-4D97-AF65-F5344CB8AC3E}">
        <p14:creationId xmlns:p14="http://schemas.microsoft.com/office/powerpoint/2010/main" val="267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689282"/>
              </p:ext>
            </p:extLst>
          </p:nvPr>
        </p:nvGraphicFramePr>
        <p:xfrm>
          <a:off x="349374" y="366093"/>
          <a:ext cx="7372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82" name="文档" r:id="rId4" imgW="7376777" imgH="648396" progId="Word.Document.12">
                  <p:embed/>
                </p:oleObj>
              </mc:Choice>
              <mc:Fallback>
                <p:oleObj name="文档" r:id="rId4" imgW="7376777" imgH="64839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74" y="366093"/>
                        <a:ext cx="73723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460756"/>
              </p:ext>
            </p:extLst>
          </p:nvPr>
        </p:nvGraphicFramePr>
        <p:xfrm>
          <a:off x="349374" y="1301651"/>
          <a:ext cx="84201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83" name="文档" r:id="rId7" imgW="8424382" imgH="983948" progId="Word.Document.12">
                  <p:embed/>
                </p:oleObj>
              </mc:Choice>
              <mc:Fallback>
                <p:oleObj name="文档" r:id="rId7" imgW="8424382" imgH="98394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74" y="1301651"/>
                        <a:ext cx="84201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04477" y="2383309"/>
            <a:ext cx="854990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由于竖直方向为初速度为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的匀变速直线运动，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758164"/>
              </p:ext>
            </p:extLst>
          </p:nvPr>
        </p:nvGraphicFramePr>
        <p:xfrm>
          <a:off x="349374" y="3203972"/>
          <a:ext cx="84201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84" name="文档" r:id="rId10" imgW="8424382" imgH="985389" progId="Word.Document.12">
                  <p:embed/>
                </p:oleObj>
              </mc:Choice>
              <mc:Fallback>
                <p:oleObj name="文档" r:id="rId10" imgW="8424382" imgH="98538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74" y="3203972"/>
                        <a:ext cx="84201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04477" y="4121026"/>
            <a:ext cx="854990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ACD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491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1412" y="141486"/>
            <a:ext cx="54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三、与斜面结合的平抛运动的问题</a:t>
            </a:r>
            <a:endParaRPr lang="zh-CN" altLang="zh-CN" sz="2400" b="1" i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1412" y="574576"/>
            <a:ext cx="540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跳台滑雪是勇敢者的运动，运动员在专用滑雪板上，不带雪杖在助滑路上获得高速后水平飞出，在空中飞行一段距离后着陆，这项运动极为壮观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设一位运动员由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点沿水平方向跃起，到山坡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点着陆，如图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测得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间距离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40 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，山坡倾角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30°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，山坡可以看成一个斜面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试计算：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36296" y="3650853"/>
            <a:ext cx="646331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3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8" name="图片 7" descr="A58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28" y="1326282"/>
            <a:ext cx="3312368" cy="2249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73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71" y="271686"/>
            <a:ext cx="8712968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运动员起跳后他在空中从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飞行的时间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772511"/>
              </p:ext>
            </p:extLst>
          </p:nvPr>
        </p:nvGraphicFramePr>
        <p:xfrm>
          <a:off x="211013" y="1044699"/>
          <a:ext cx="87249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0" name="文档" r:id="rId4" imgW="8735420" imgH="1759070" progId="Word.Document.12">
                  <p:embed/>
                </p:oleObj>
              </mc:Choice>
              <mc:Fallback>
                <p:oleObj name="文档" r:id="rId4" imgW="8735420" imgH="175907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13" y="1044699"/>
                        <a:ext cx="8724900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130436"/>
              </p:ext>
            </p:extLst>
          </p:nvPr>
        </p:nvGraphicFramePr>
        <p:xfrm>
          <a:off x="211013" y="2863974"/>
          <a:ext cx="78867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1" name="文档" r:id="rId7" imgW="7891043" imgH="934210" progId="Word.Document.12">
                  <p:embed/>
                </p:oleObj>
              </mc:Choice>
              <mc:Fallback>
                <p:oleObj name="文档" r:id="rId7" imgW="7891043" imgH="93421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13" y="2863974"/>
                        <a:ext cx="78867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11571" y="3968202"/>
            <a:ext cx="8712968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 s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543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045" y="917848"/>
            <a:ext cx="89249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运动员在</a:t>
            </a:r>
            <a:r>
              <a:rPr lang="en-US" altLang="zh-CN" sz="2800" i="1" kern="100" spc="-13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点的起跳速度大小</a:t>
            </a:r>
            <a:r>
              <a:rPr lang="en-US" altLang="zh-CN" sz="2800" kern="100" spc="-130" dirty="0">
                <a:latin typeface="Times New Roman"/>
                <a:ea typeface="微软雅黑"/>
                <a:cs typeface="Courier New"/>
              </a:rPr>
              <a:t>.(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不计空气阻</a:t>
            </a:r>
            <a:r>
              <a:rPr lang="zh-CN" altLang="zh-CN" sz="2800" kern="100" spc="-500" dirty="0">
                <a:latin typeface="Times New Roman"/>
                <a:ea typeface="微软雅黑"/>
                <a:cs typeface="Times New Roman"/>
              </a:rPr>
              <a:t>力，</a:t>
            </a:r>
            <a:r>
              <a:rPr lang="en-US" altLang="zh-CN" sz="2800" i="1" kern="100" spc="-13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800" kern="100" spc="-130" dirty="0">
                <a:latin typeface="Times New Roman"/>
                <a:ea typeface="微软雅黑"/>
                <a:cs typeface="Times New Roman"/>
              </a:rPr>
              <a:t>取</a:t>
            </a:r>
            <a:r>
              <a:rPr lang="en-US" altLang="zh-CN" sz="2800" kern="100" spc="-13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800" kern="100" spc="-13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800" kern="100" spc="-13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spc="-13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spc="-13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水平方向上的位移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t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266161"/>
              </p:ext>
            </p:extLst>
          </p:nvPr>
        </p:nvGraphicFramePr>
        <p:xfrm>
          <a:off x="200025" y="2353816"/>
          <a:ext cx="78867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20" name="文档" r:id="rId4" imgW="7891043" imgH="676870" progId="Word.Document.12">
                  <p:embed/>
                </p:oleObj>
              </mc:Choice>
              <mc:Fallback>
                <p:oleObj name="文档" r:id="rId4" imgW="7891043" imgH="67687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2353816"/>
                        <a:ext cx="78867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691493"/>
              </p:ext>
            </p:extLst>
          </p:nvPr>
        </p:nvGraphicFramePr>
        <p:xfrm>
          <a:off x="200025" y="3100561"/>
          <a:ext cx="78867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21" name="文档" r:id="rId7" imgW="7891043" imgH="677230" progId="Word.Document.12">
                  <p:embed/>
                </p:oleObj>
              </mc:Choice>
              <mc:Fallback>
                <p:oleObj name="文档" r:id="rId7" imgW="7891043" imgH="67723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3100561"/>
                        <a:ext cx="78867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7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9077" y="60995"/>
            <a:ext cx="32403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6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40136" y="565547"/>
            <a:ext cx="7703830" cy="4464000"/>
          </a:xfrm>
          <a:prstGeom prst="roundRect">
            <a:avLst>
              <a:gd name="adj" fmla="val 3787"/>
            </a:avLst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032180"/>
              </p:ext>
            </p:extLst>
          </p:nvPr>
        </p:nvGraphicFramePr>
        <p:xfrm>
          <a:off x="801357" y="195486"/>
          <a:ext cx="891540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58" name="文档" r:id="rId4" imgW="8925939" imgH="4831871" progId="Word.Document.12">
                  <p:embed/>
                </p:oleObj>
              </mc:Choice>
              <mc:Fallback>
                <p:oleObj name="文档" r:id="rId4" imgW="8925939" imgH="4831871" progId="Word.Document.12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57" y="195486"/>
                        <a:ext cx="8915400" cy="483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5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7981" y="915566"/>
            <a:ext cx="59861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平抛运动应用的规律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轴在水平地面内，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轴沿竖直方向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图中画出了从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轴上沿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轴正向抛出的三个小球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的运动轨迹，其中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是从同一点抛出的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不计空气阻力，则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14003" y="325036"/>
            <a:ext cx="8532000" cy="10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204166" y="478632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17291" y="607442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10" name="图片 9" descr="A59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134" y="1256555"/>
            <a:ext cx="2839045" cy="24002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7380312" y="3723878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7980" y="3723878"/>
            <a:ext cx="75703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err="1" smtClean="0"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400" i="1" kern="100" dirty="0" err="1" smtClean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的飞行时间比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的长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  	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的飞行时间相同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的水平速度比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的小</a:t>
            </a:r>
            <a:r>
              <a:rPr lang="zh-CN" altLang="zh-CN" sz="24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400" kern="100" dirty="0">
                <a:latin typeface="宋体"/>
                <a:ea typeface="Times New Roman"/>
                <a:cs typeface="Courier New"/>
              </a:rPr>
              <a:t>	</a:t>
            </a:r>
            <a:r>
              <a:rPr lang="en-US" altLang="zh-CN" sz="2400" kern="1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D.</a:t>
            </a:r>
            <a:r>
              <a:rPr lang="en-US" altLang="zh-CN" sz="2400" i="1" kern="1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初速度比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的大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22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75" y="2394210"/>
            <a:ext cx="9026971" cy="263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同理，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的飞行时间相同，选项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根</a:t>
            </a:r>
            <a:r>
              <a:rPr lang="zh-CN" altLang="zh-CN" sz="2400" kern="100" spc="-90" dirty="0" smtClean="0">
                <a:latin typeface="Times New Roman"/>
                <a:ea typeface="微软雅黑"/>
                <a:cs typeface="Times New Roman"/>
              </a:rPr>
              <a:t>据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水平位移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spc="-9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spc="-9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400" i="1" kern="100" spc="-9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的水平位移满足</a:t>
            </a:r>
            <a:r>
              <a:rPr lang="en-US" altLang="zh-CN" sz="2400" i="1" kern="100" spc="-9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400" i="1" kern="100" spc="-9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400" i="1" kern="100" spc="-9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400" i="1" kern="100" spc="-9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，且飞行时间</a:t>
            </a:r>
            <a:r>
              <a:rPr lang="en-US" altLang="zh-CN" sz="2400" i="1" kern="100" spc="-9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400" i="1" kern="100" spc="-9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400" i="1" kern="100" spc="-90" baseline="-250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可知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，选项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同理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可得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，选项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BD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264200"/>
              </p:ext>
            </p:extLst>
          </p:nvPr>
        </p:nvGraphicFramePr>
        <p:xfrm>
          <a:off x="123825" y="790959"/>
          <a:ext cx="89154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8" name="文档" r:id="rId8" imgW="8926659" imgH="1692575" progId="Word.Document.12">
                  <p:embed/>
                </p:oleObj>
              </mc:Choice>
              <mc:Fallback>
                <p:oleObj name="文档" r:id="rId8" imgW="8926659" imgH="169257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" y="790959"/>
                        <a:ext cx="89154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5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1412" y="838225"/>
            <a:ext cx="885600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平抛运动规律的应用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所示，从某高度水平抛出一小球，经过时间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到达地面时其速度与水平方向的夹角为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，不计空气阻力，重力加速度为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，则物体水平抛出的初速度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u="sng" kern="100" dirty="0">
                <a:latin typeface="Times New Roman"/>
                <a:ea typeface="微软雅黑"/>
                <a:cs typeface="Courier New"/>
              </a:rPr>
              <a:t>      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Courier New"/>
              </a:rPr>
              <a:t>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8" name="图片 7" descr="A61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55" y="2494404"/>
            <a:ext cx="2765255" cy="188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074" y="1340743"/>
            <a:ext cx="86669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落地时竖直分速度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gt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978780"/>
              </p:ext>
            </p:extLst>
          </p:nvPr>
        </p:nvGraphicFramePr>
        <p:xfrm>
          <a:off x="330324" y="2267322"/>
          <a:ext cx="72294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12" name="文档" r:id="rId8" imgW="7234625" imgH="943941" progId="Word.Document.12">
                  <p:embed/>
                </p:oleObj>
              </mc:Choice>
              <mc:Fallback>
                <p:oleObj name="文档" r:id="rId8" imgW="7234625" imgH="94394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24" y="2267322"/>
                        <a:ext cx="72294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948353"/>
              </p:ext>
            </p:extLst>
          </p:nvPr>
        </p:nvGraphicFramePr>
        <p:xfrm>
          <a:off x="330324" y="3356967"/>
          <a:ext cx="72294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13" name="文档" r:id="rId11" imgW="7234625" imgH="945743" progId="Word.Document.12">
                  <p:embed/>
                </p:oleObj>
              </mc:Choice>
              <mc:Fallback>
                <p:oleObj name="文档" r:id="rId11" imgW="7234625" imgH="94574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24" y="3356967"/>
                        <a:ext cx="72294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91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5074" y="762025"/>
            <a:ext cx="8666931" cy="3726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与斜面结合的平抛运动问题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所示，以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9.8 m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/s</a:t>
            </a:r>
            <a:r>
              <a:rPr lang="zh-CN" altLang="zh-CN" sz="2400" kern="100" dirty="0">
                <a:latin typeface="IPAPANNEW"/>
                <a:ea typeface="微软雅黑"/>
                <a:cs typeface="Times New Roman"/>
              </a:rPr>
              <a:t>的水平初速度</a:t>
            </a:r>
            <a:r>
              <a:rPr lang="en-US" altLang="zh-CN" sz="2400" i="1" kern="100" dirty="0" err="1">
                <a:latin typeface="Book Antiqua" panose="02040602050305030304" pitchFamily="18" charset="0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IPAPANNEW"/>
                <a:ea typeface="微软雅黑"/>
                <a:cs typeface="Times New Roman"/>
              </a:rPr>
              <a:t>0</a:t>
            </a:r>
            <a:r>
              <a:rPr lang="zh-CN" altLang="zh-CN" sz="2400" kern="100" dirty="0">
                <a:latin typeface="IPAPANNEW"/>
                <a:ea typeface="微软雅黑"/>
                <a:cs typeface="Times New Roman"/>
              </a:rPr>
              <a:t>抛出的物体，飞行一段时间后，垂直地撞在倾角为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30°</a:t>
            </a:r>
            <a:r>
              <a:rPr lang="zh-CN" altLang="zh-CN" sz="2400" kern="100" dirty="0">
                <a:latin typeface="IPAPANNEW"/>
                <a:ea typeface="微软雅黑"/>
                <a:cs typeface="Times New Roman"/>
              </a:rPr>
              <a:t>的斜面上，这段飞行所用的时间为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(g</a:t>
            </a:r>
            <a:r>
              <a:rPr lang="zh-CN" altLang="zh-CN" sz="2400" kern="100" dirty="0">
                <a:latin typeface="IPAPANNEW"/>
                <a:ea typeface="微软雅黑"/>
                <a:cs typeface="Times New Roman"/>
              </a:rPr>
              <a:t>取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9.8 m/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</a:p>
          <a:p>
            <a:pPr algn="just">
              <a:lnSpc>
                <a:spcPct val="11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1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1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17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6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002971"/>
              </p:ext>
            </p:extLst>
          </p:nvPr>
        </p:nvGraphicFramePr>
        <p:xfrm>
          <a:off x="333375" y="4363938"/>
          <a:ext cx="72294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6" name="文档" r:id="rId4" imgW="7234625" imgH="772381" progId="Word.Document.12">
                  <p:embed/>
                </p:oleObj>
              </mc:Choice>
              <mc:Fallback>
                <p:oleObj name="文档" r:id="rId4" imgW="7234625" imgH="77238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4363938"/>
                        <a:ext cx="72294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 descr="A66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07" y="2211710"/>
            <a:ext cx="3096344" cy="171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hlinkClick r:id="rId7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8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9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10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6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2358802" y="1790016"/>
            <a:ext cx="1900800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519672" y="2055852"/>
            <a:ext cx="1860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>
            <a:hlinkClick r:id="rId3" action="ppaction://hlinksldjump"/>
          </p:cNvPr>
          <p:cNvSpPr/>
          <p:nvPr/>
        </p:nvSpPr>
        <p:spPr>
          <a:xfrm>
            <a:off x="4887048" y="1790016"/>
            <a:ext cx="1902342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5033404" y="2053585"/>
            <a:ext cx="184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4071" y="4423891"/>
            <a:ext cx="863064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答案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57716"/>
              </p:ext>
            </p:extLst>
          </p:nvPr>
        </p:nvGraphicFramePr>
        <p:xfrm>
          <a:off x="156592" y="834033"/>
          <a:ext cx="883920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79" name="文档" r:id="rId4" imgW="8850668" imgH="3595418" progId="Word.Document.12">
                  <p:embed/>
                </p:oleObj>
              </mc:Choice>
              <mc:Fallback>
                <p:oleObj name="文档" r:id="rId4" imgW="8850668" imgH="359541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92" y="834033"/>
                        <a:ext cx="8839200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8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5604" y="805458"/>
            <a:ext cx="8818884" cy="4313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与斜面结合的平抛运动问题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为斜面，倾角为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30°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，小球从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点以初速度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水平抛出，恰好落在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点，求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：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61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61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61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7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间的距离；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小球在空中飞行的时间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184322" name="Picture 2" descr="F:\2015赵瑊\源文件！\物理 人教必修2\s13.tif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897" y="1817762"/>
            <a:ext cx="2664297" cy="178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6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35074" y="781075"/>
            <a:ext cx="8666931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小球做平抛运动，在水平方向上是匀速直线运动，在竖直方向上是自由落体运动，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305398"/>
              </p:ext>
            </p:extLst>
          </p:nvPr>
        </p:nvGraphicFramePr>
        <p:xfrm>
          <a:off x="333375" y="2001391"/>
          <a:ext cx="72294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7" name="文档" r:id="rId4" imgW="7234625" imgH="724445" progId="Word.Document.12">
                  <p:embed/>
                </p:oleObj>
              </mc:Choice>
              <mc:Fallback>
                <p:oleObj name="文档" r:id="rId4" imgW="7234625" imgH="72444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2001391"/>
                        <a:ext cx="72294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35074" y="2777207"/>
            <a:ext cx="8666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小球由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点抛出，落在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9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101593"/>
              </p:ext>
            </p:extLst>
          </p:nvPr>
        </p:nvGraphicFramePr>
        <p:xfrm>
          <a:off x="333375" y="3282305"/>
          <a:ext cx="72294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8" name="文档" r:id="rId11" imgW="7234625" imgH="733816" progId="Word.Document.12">
                  <p:embed/>
                </p:oleObj>
              </mc:Choice>
              <mc:Fallback>
                <p:oleObj name="文档" r:id="rId11" imgW="7234625" imgH="73381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3282305"/>
                        <a:ext cx="72294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596848"/>
              </p:ext>
            </p:extLst>
          </p:nvPr>
        </p:nvGraphicFramePr>
        <p:xfrm>
          <a:off x="333375" y="4184501"/>
          <a:ext cx="72294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9" name="文档" r:id="rId14" imgW="7234625" imgH="757964" progId="Word.Document.12">
                  <p:embed/>
                </p:oleObj>
              </mc:Choice>
              <mc:Fallback>
                <p:oleObj name="文档" r:id="rId14" imgW="7234625" imgH="75796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4184501"/>
                        <a:ext cx="72294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8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68985"/>
              </p:ext>
            </p:extLst>
          </p:nvPr>
        </p:nvGraphicFramePr>
        <p:xfrm>
          <a:off x="502542" y="1069107"/>
          <a:ext cx="80295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95" name="文档" r:id="rId8" imgW="8034634" imgH="821759" progId="Word.Document.12">
                  <p:embed/>
                </p:oleObj>
              </mc:Choice>
              <mc:Fallback>
                <p:oleObj name="文档" r:id="rId8" imgW="8034634" imgH="82175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42" y="1069107"/>
                        <a:ext cx="80295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648781"/>
              </p:ext>
            </p:extLst>
          </p:nvPr>
        </p:nvGraphicFramePr>
        <p:xfrm>
          <a:off x="502865" y="2048630"/>
          <a:ext cx="80295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96" name="文档" r:id="rId11" imgW="8034634" imgH="743547" progId="Word.Document.12">
                  <p:embed/>
                </p:oleObj>
              </mc:Choice>
              <mc:Fallback>
                <p:oleObj name="文档" r:id="rId11" imgW="8034634" imgH="74354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865" y="2048630"/>
                        <a:ext cx="80295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258051"/>
              </p:ext>
            </p:extLst>
          </p:nvPr>
        </p:nvGraphicFramePr>
        <p:xfrm>
          <a:off x="502865" y="3056742"/>
          <a:ext cx="56102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97" name="文档" r:id="rId14" imgW="5615895" imgH="743547" progId="Word.Document.12">
                  <p:embed/>
                </p:oleObj>
              </mc:Choice>
              <mc:Fallback>
                <p:oleObj name="文档" r:id="rId14" imgW="5615895" imgH="74354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865" y="3056742"/>
                        <a:ext cx="56102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418575"/>
              </p:ext>
            </p:extLst>
          </p:nvPr>
        </p:nvGraphicFramePr>
        <p:xfrm>
          <a:off x="502865" y="4033253"/>
          <a:ext cx="37147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98" name="文档" r:id="rId17" imgW="3721473" imgH="758287" progId="Word.Document.12">
                  <p:embed/>
                </p:oleObj>
              </mc:Choice>
              <mc:Fallback>
                <p:oleObj name="文档" r:id="rId17" imgW="3721473" imgH="75828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865" y="4033253"/>
                        <a:ext cx="37147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84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136079" y="456670"/>
            <a:ext cx="5228009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一、抛体运动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3230" y="1308512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5603" y="1873910"/>
            <a:ext cx="8856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将</a:t>
            </a:r>
            <a:r>
              <a:rPr lang="zh-CN" altLang="zh-CN" sz="2600" kern="100" spc="-90" dirty="0">
                <a:latin typeface="Times New Roman"/>
                <a:ea typeface="微软雅黑"/>
                <a:cs typeface="Times New Roman"/>
              </a:rPr>
              <a:t>一些小石子沿与水平方向成不同夹角的方向抛出</a:t>
            </a:r>
            <a:r>
              <a:rPr lang="zh-CN" altLang="zh-CN" sz="2600" kern="100" spc="-3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90" dirty="0">
                <a:latin typeface="Times New Roman"/>
                <a:ea typeface="微软雅黑"/>
                <a:cs typeface="Times New Roman"/>
              </a:rPr>
              <a:t>观察石子的运动轨迹，并分析这些石子运动过程中有什么相同之处</a:t>
            </a:r>
            <a:r>
              <a:rPr lang="en-US" altLang="zh-CN" sz="2600" kern="100" spc="-9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spc="-9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竖直向上、向下抛出的石子做直线运动，沿其他方向抛出的石子其运动轨迹为曲线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忽略空气阻力的情况下，这些石子都只受重力作用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5196" y="19062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137" y="688337"/>
            <a:ext cx="8971409" cy="4435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抛体运动的特点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初速度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物体只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受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作用，加速度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，方向竖直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抛体运动是匀变速曲线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或直线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运动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平抛运动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条件：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物体的初速度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方向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物体只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受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作用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性质：加速度为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曲线运动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9582" y="4515966"/>
            <a:ext cx="1451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匀变速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2698" y="128513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不为零</a:t>
            </a:r>
          </a:p>
        </p:txBody>
      </p:sp>
      <p:sp>
        <p:nvSpPr>
          <p:cNvPr id="10" name="矩形 9"/>
          <p:cNvSpPr/>
          <p:nvPr/>
        </p:nvSpPr>
        <p:spPr>
          <a:xfrm>
            <a:off x="1746032" y="183197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重力</a:t>
            </a:r>
          </a:p>
        </p:txBody>
      </p:sp>
      <p:sp>
        <p:nvSpPr>
          <p:cNvPr id="11" name="矩形 10"/>
          <p:cNvSpPr/>
          <p:nvPr/>
        </p:nvSpPr>
        <p:spPr>
          <a:xfrm>
            <a:off x="4932040" y="181674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重力加速度</a:t>
            </a:r>
          </a:p>
        </p:txBody>
      </p:sp>
      <p:sp>
        <p:nvSpPr>
          <p:cNvPr id="12" name="矩形 11"/>
          <p:cNvSpPr/>
          <p:nvPr/>
        </p:nvSpPr>
        <p:spPr>
          <a:xfrm>
            <a:off x="8081342" y="183197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向下</a:t>
            </a:r>
          </a:p>
        </p:txBody>
      </p:sp>
      <p:sp>
        <p:nvSpPr>
          <p:cNvPr id="13" name="矩形 12"/>
          <p:cNvSpPr/>
          <p:nvPr/>
        </p:nvSpPr>
        <p:spPr>
          <a:xfrm>
            <a:off x="4447034" y="343584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水平</a:t>
            </a:r>
          </a:p>
        </p:txBody>
      </p:sp>
      <p:sp>
        <p:nvSpPr>
          <p:cNvPr id="14" name="矩形 13"/>
          <p:cNvSpPr/>
          <p:nvPr/>
        </p:nvSpPr>
        <p:spPr>
          <a:xfrm>
            <a:off x="1739305" y="396951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重力</a:t>
            </a:r>
          </a:p>
        </p:txBody>
      </p:sp>
    </p:spTree>
    <p:extLst>
      <p:ext uri="{BB962C8B-B14F-4D97-AF65-F5344CB8AC3E}">
        <p14:creationId xmlns:p14="http://schemas.microsoft.com/office/powerpoint/2010/main" val="6560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90178" y="118145"/>
            <a:ext cx="415627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二、平抛运动的规律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7329" y="968837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5320" y="1550408"/>
            <a:ext cx="53327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平抛运动是匀变速曲线运动，研究平抛运动，我们可以建立平面直角坐标系，如图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所示，沿初速度方向建立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轴，沿重力方向竖直向下建立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11330" y="4193912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1</a:t>
            </a:r>
            <a:endParaRPr lang="zh-CN" altLang="en-US" sz="2800" dirty="0"/>
          </a:p>
        </p:txBody>
      </p:sp>
      <p:pic>
        <p:nvPicPr>
          <p:cNvPr id="8" name="图片 7" descr="s102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35" y="1721371"/>
            <a:ext cx="3283353" cy="2355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1888" y="1192607"/>
            <a:ext cx="5404791" cy="259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平抛运动的物体在水平方向不受力的作用，做匀速直线运动，竖直方向上在重力的作用下，做自由落体运动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图片 8" descr="F:\2015赵瑊\同步\物理\人教必修2\word\A55.TIF"/>
          <p:cNvPicPr/>
          <p:nvPr/>
        </p:nvPicPr>
        <p:blipFill>
          <a:blip r:embed="rId2" r:link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83" y="1308728"/>
            <a:ext cx="3348980" cy="310342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31888" y="507901"/>
            <a:ext cx="88611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物体在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方向、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方向分别做什么运动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288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971" y="124991"/>
            <a:ext cx="88569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求平抛运动的物体自抛出点经过时间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运动的速度和位移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100933"/>
              </p:ext>
            </p:extLst>
          </p:nvPr>
        </p:nvGraphicFramePr>
        <p:xfrm>
          <a:off x="118492" y="811163"/>
          <a:ext cx="89058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79" name="文档" r:id="rId4" imgW="8916575" imgH="712398" progId="Word.Document.12">
                  <p:embed/>
                </p:oleObj>
              </mc:Choice>
              <mc:Fallback>
                <p:oleObj name="文档" r:id="rId4" imgW="8916575" imgH="71239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92" y="811163"/>
                        <a:ext cx="89058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347390"/>
              </p:ext>
            </p:extLst>
          </p:nvPr>
        </p:nvGraphicFramePr>
        <p:xfrm>
          <a:off x="118492" y="1694309"/>
          <a:ext cx="89058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80" name="文档" r:id="rId7" imgW="8916575" imgH="1600919" progId="Word.Document.12">
                  <p:embed/>
                </p:oleObj>
              </mc:Choice>
              <mc:Fallback>
                <p:oleObj name="文档" r:id="rId7" imgW="8916575" imgH="160091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92" y="1694309"/>
                        <a:ext cx="89058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123982"/>
              </p:ext>
            </p:extLst>
          </p:nvPr>
        </p:nvGraphicFramePr>
        <p:xfrm>
          <a:off x="118492" y="3257897"/>
          <a:ext cx="890587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81" name="文档" r:id="rId10" imgW="8916575" imgH="1772009" progId="Word.Document.12">
                  <p:embed/>
                </p:oleObj>
              </mc:Choice>
              <mc:Fallback>
                <p:oleObj name="文档" r:id="rId10" imgW="8916575" imgH="177200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92" y="3257897"/>
                        <a:ext cx="8905875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60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0380" y="178971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603" y="723761"/>
            <a:ext cx="8856000" cy="4468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研究方法：分别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方向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上运用两个分运动规律求分速度和分位移，再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用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      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合成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得到平抛运动的速度、位移等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平抛运动的速度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水平分速度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latin typeface="Book Antiqua"/>
                <a:ea typeface="微软雅黑"/>
                <a:cs typeface="Times New Roman"/>
              </a:rPr>
              <a:t>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竖直分速度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latin typeface="Times New Roman"/>
                <a:ea typeface="微软雅黑"/>
                <a:cs typeface="Courier New"/>
              </a:rPr>
              <a:t>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2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时刻平抛物体的速度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设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轴正方向的夹角为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，则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tan 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176614"/>
              </p:ext>
            </p:extLst>
          </p:nvPr>
        </p:nvGraphicFramePr>
        <p:xfrm>
          <a:off x="3933453" y="3379068"/>
          <a:ext cx="1628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79" name="文档" r:id="rId4" imgW="1635432" imgH="705644" progId="Word.Document.12">
                  <p:embed/>
                </p:oleObj>
              </mc:Choice>
              <mc:Fallback>
                <p:oleObj name="文档" r:id="rId4" imgW="1635432" imgH="705644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453" y="3379068"/>
                        <a:ext cx="16287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498579" y="2752209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i="1" kern="100" dirty="0" err="1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gt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7210" y="74297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水平</a:t>
            </a:r>
          </a:p>
        </p:txBody>
      </p:sp>
      <p:sp>
        <p:nvSpPr>
          <p:cNvPr id="7" name="矩形 6"/>
          <p:cNvSpPr/>
          <p:nvPr/>
        </p:nvSpPr>
        <p:spPr>
          <a:xfrm>
            <a:off x="4086994" y="74297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竖直</a:t>
            </a:r>
          </a:p>
        </p:txBody>
      </p:sp>
      <p:sp>
        <p:nvSpPr>
          <p:cNvPr id="8" name="矩形 7"/>
          <p:cNvSpPr/>
          <p:nvPr/>
        </p:nvSpPr>
        <p:spPr>
          <a:xfrm>
            <a:off x="3241104" y="1237506"/>
            <a:ext cx="2814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平行四边形定则</a:t>
            </a:r>
          </a:p>
        </p:txBody>
      </p:sp>
      <p:sp>
        <p:nvSpPr>
          <p:cNvPr id="9" name="矩形 8"/>
          <p:cNvSpPr/>
          <p:nvPr/>
        </p:nvSpPr>
        <p:spPr>
          <a:xfrm>
            <a:off x="2662119" y="2737351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i="1" kern="100" dirty="0" err="1">
                <a:solidFill>
                  <a:srgbClr val="0070C0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0</a:t>
            </a:r>
            <a:endParaRPr lang="en-US" altLang="zh-CN" sz="2400" kern="100" baseline="-25000" dirty="0">
              <a:solidFill>
                <a:srgbClr val="0070C0"/>
              </a:solidFill>
              <a:latin typeface="Times New Roman"/>
              <a:ea typeface="微软雅黑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42464"/>
              </p:ext>
            </p:extLst>
          </p:nvPr>
        </p:nvGraphicFramePr>
        <p:xfrm>
          <a:off x="5830128" y="3379068"/>
          <a:ext cx="1628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80" name="文档" r:id="rId7" imgW="1635432" imgH="707447" progId="Word.Document.12">
                  <p:embed/>
                </p:oleObj>
              </mc:Choice>
              <mc:Fallback>
                <p:oleObj name="文档" r:id="rId7" imgW="1635432" imgH="70744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128" y="3379068"/>
                        <a:ext cx="16287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946431"/>
              </p:ext>
            </p:extLst>
          </p:nvPr>
        </p:nvGraphicFramePr>
        <p:xfrm>
          <a:off x="4211960" y="4147914"/>
          <a:ext cx="5429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81" name="文档" r:id="rId10" imgW="549943" imgH="829681" progId="Word.Document.12">
                  <p:embed/>
                </p:oleObj>
              </mc:Choice>
              <mc:Fallback>
                <p:oleObj name="文档" r:id="rId10" imgW="549943" imgH="82968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147914"/>
                        <a:ext cx="5429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114785"/>
              </p:ext>
            </p:extLst>
          </p:nvPr>
        </p:nvGraphicFramePr>
        <p:xfrm>
          <a:off x="5097954" y="4157439"/>
          <a:ext cx="5429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82" name="文档" r:id="rId13" imgW="549943" imgH="831484" progId="Word.Document.12">
                  <p:embed/>
                </p:oleObj>
              </mc:Choice>
              <mc:Fallback>
                <p:oleObj name="文档" r:id="rId13" imgW="549943" imgH="83148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954" y="4157439"/>
                        <a:ext cx="5429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</TotalTime>
  <Words>1092</Words>
  <Application>Microsoft Office PowerPoint</Application>
  <PresentationFormat>全屏显示(16:9)</PresentationFormat>
  <Paragraphs>171</Paragraphs>
  <Slides>34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Office 主题​​</vt:lpstr>
      <vt:lpstr>文档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1611</cp:revision>
  <dcterms:created xsi:type="dcterms:W3CDTF">2015-03-06T01:52:29Z</dcterms:created>
  <dcterms:modified xsi:type="dcterms:W3CDTF">2015-09-01T07:24:09Z</dcterms:modified>
</cp:coreProperties>
</file>