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58" r:id="rId4"/>
    <p:sldId id="257" r:id="rId5"/>
    <p:sldId id="259" r:id="rId6"/>
    <p:sldId id="262" r:id="rId7"/>
    <p:sldId id="260" r:id="rId8"/>
    <p:sldId id="263" r:id="rId9"/>
    <p:sldId id="264" r:id="rId10"/>
    <p:sldId id="266" r:id="rId11"/>
    <p:sldId id="265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5B9219-C3D7-403A-9ACF-7C0B7F558DD8}" type="datetimeFigureOut">
              <a:rPr lang="zh-CN" altLang="en-US" smtClean="0"/>
              <a:t>2016-06-08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57F3FE-EF22-4F22-B92F-A3C7646B35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818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7F3FE-EF22-4F22-B92F-A3C7646B357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102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FD455-4915-43EE-AAEA-7735896598E5}" type="datetimeFigureOut">
              <a:rPr lang="zh-CN" altLang="en-US" smtClean="0"/>
              <a:t>2016-06-08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C1676-B631-4926-A60B-3294D0A5F5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736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FD455-4915-43EE-AAEA-7735896598E5}" type="datetimeFigureOut">
              <a:rPr lang="zh-CN" altLang="en-US" smtClean="0"/>
              <a:t>2016-06-08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C1676-B631-4926-A60B-3294D0A5F5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403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FD455-4915-43EE-AAEA-7735896598E5}" type="datetimeFigureOut">
              <a:rPr lang="zh-CN" altLang="en-US" smtClean="0"/>
              <a:t>2016-06-08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C1676-B631-4926-A60B-3294D0A5F5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196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FD455-4915-43EE-AAEA-7735896598E5}" type="datetimeFigureOut">
              <a:rPr lang="zh-CN" altLang="en-US" smtClean="0"/>
              <a:t>2016-06-08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C1676-B631-4926-A60B-3294D0A5F5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454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FD455-4915-43EE-AAEA-7735896598E5}" type="datetimeFigureOut">
              <a:rPr lang="zh-CN" altLang="en-US" smtClean="0"/>
              <a:t>2016-06-08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C1676-B631-4926-A60B-3294D0A5F5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653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FD455-4915-43EE-AAEA-7735896598E5}" type="datetimeFigureOut">
              <a:rPr lang="zh-CN" altLang="en-US" smtClean="0"/>
              <a:t>2016-06-08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C1676-B631-4926-A60B-3294D0A5F5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921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FD455-4915-43EE-AAEA-7735896598E5}" type="datetimeFigureOut">
              <a:rPr lang="zh-CN" altLang="en-US" smtClean="0"/>
              <a:t>2016-06-08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C1676-B631-4926-A60B-3294D0A5F5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945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FD455-4915-43EE-AAEA-7735896598E5}" type="datetimeFigureOut">
              <a:rPr lang="zh-CN" altLang="en-US" smtClean="0"/>
              <a:t>2016-06-08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C1676-B631-4926-A60B-3294D0A5F5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484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FD455-4915-43EE-AAEA-7735896598E5}" type="datetimeFigureOut">
              <a:rPr lang="zh-CN" altLang="en-US" smtClean="0"/>
              <a:t>2016-06-08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C1676-B631-4926-A60B-3294D0A5F5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356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FD455-4915-43EE-AAEA-7735896598E5}" type="datetimeFigureOut">
              <a:rPr lang="zh-CN" altLang="en-US" smtClean="0"/>
              <a:t>2016-06-08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C1676-B631-4926-A60B-3294D0A5F5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39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FD455-4915-43EE-AAEA-7735896598E5}" type="datetimeFigureOut">
              <a:rPr lang="zh-CN" altLang="en-US" smtClean="0"/>
              <a:t>2016-06-08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C1676-B631-4926-A60B-3294D0A5F5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551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FD455-4915-43EE-AAEA-7735896598E5}" type="datetimeFigureOut">
              <a:rPr lang="zh-CN" altLang="en-US" smtClean="0"/>
              <a:t>2016-06-08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C1676-B631-4926-A60B-3294D0A5F5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82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du.sina.com.cn/gaokao/2016-06-07/doc-ifxsvenx3513257.s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/>
              <a:t>以直报怨，以德报德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b="1" dirty="0" smtClean="0"/>
              <a:t>（第四段议论文）</a:t>
            </a:r>
            <a:br>
              <a:rPr lang="zh-CN" altLang="en-US" b="1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698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http://mmbiz.qpic.cn/mmbiz/5LaXw8ID2o5AFUjPUKT1ZsNPJFuawb0CEvLSNTquOWOQDEj6oPJJ26EdCD6J96OneicYFr2nb6xjpy6EqyPnOFw/640?wx_fmt=png&amp;wxfrom=5&amp;wx_lazy=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132856"/>
            <a:ext cx="2880320" cy="3628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395536" y="257527"/>
            <a:ext cx="835292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hlinkClick r:id="rId3"/>
              </a:rPr>
              <a:t>作业</a:t>
            </a:r>
            <a:endParaRPr lang="en-US" altLang="zh-CN" sz="2400" b="1" dirty="0" smtClean="0">
              <a:hlinkClick r:id="rId3"/>
            </a:endParaRPr>
          </a:p>
          <a:p>
            <a:r>
              <a:rPr lang="en-US" altLang="zh-CN" sz="2400" b="1" dirty="0" smtClean="0">
                <a:hlinkClick r:id="rId3"/>
              </a:rPr>
              <a:t>1</a:t>
            </a:r>
            <a:r>
              <a:rPr lang="zh-CN" altLang="en-US" sz="2400" b="1" dirty="0" smtClean="0">
                <a:hlinkClick r:id="rId3"/>
              </a:rPr>
              <a:t>、</a:t>
            </a:r>
            <a:r>
              <a:rPr lang="en-US" altLang="zh-CN" sz="2400" b="1" dirty="0" err="1" smtClean="0">
                <a:hlinkClick r:id="rId3"/>
              </a:rPr>
              <a:t>全国卷</a:t>
            </a:r>
            <a:r>
              <a:rPr lang="zh-CN" altLang="en-US" sz="2400" b="1" dirty="0" smtClean="0">
                <a:hlinkClick r:id="rId3"/>
              </a:rPr>
              <a:t>作文</a:t>
            </a:r>
            <a:r>
              <a:rPr lang="en-US" altLang="zh-CN" sz="2400" b="1" dirty="0" smtClean="0">
                <a:hlinkClick r:id="rId3"/>
              </a:rPr>
              <a:t>I：</a:t>
            </a:r>
            <a:r>
              <a:rPr lang="zh-CN" altLang="zh-CN" dirty="0"/>
              <a:t>　</a:t>
            </a:r>
            <a:r>
              <a:rPr lang="en-US" altLang="zh-CN" dirty="0" smtClean="0"/>
              <a:t> </a:t>
            </a:r>
            <a:r>
              <a:rPr lang="zh-CN" altLang="zh-CN" b="1" dirty="0" smtClean="0"/>
              <a:t>（</a:t>
            </a:r>
            <a:r>
              <a:rPr lang="zh-CN" altLang="zh-CN" b="1" dirty="0"/>
              <a:t>适用地区：河北 河南 江西 广东 安徽 湖南 湖北 福建 山西）</a:t>
            </a:r>
          </a:p>
          <a:p>
            <a:r>
              <a:rPr lang="zh-CN" altLang="zh-CN" b="1" dirty="0"/>
              <a:t>　　阅读下面的漫画材料，根据要求写一篇不少于</a:t>
            </a:r>
            <a:r>
              <a:rPr lang="en-US" altLang="zh-CN" b="1" dirty="0"/>
              <a:t>800</a:t>
            </a:r>
            <a:r>
              <a:rPr lang="zh-CN" altLang="zh-CN" b="1" dirty="0"/>
              <a:t>字的文章</a:t>
            </a:r>
            <a:r>
              <a:rPr lang="zh-CN" altLang="zh-CN" b="1" dirty="0" smtClean="0"/>
              <a:t>。</a:t>
            </a:r>
            <a:r>
              <a:rPr lang="zh-CN" altLang="zh-CN" b="1" dirty="0"/>
              <a:t>　</a:t>
            </a:r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  </a:t>
            </a:r>
            <a:r>
              <a:rPr lang="zh-CN" altLang="zh-CN" b="1" dirty="0" smtClean="0"/>
              <a:t>要求</a:t>
            </a:r>
            <a:r>
              <a:rPr lang="zh-CN" altLang="zh-CN" b="1" dirty="0"/>
              <a:t>：结合材料的内容和寓意，选好角度，确定立意，明确文体，自拟标题；不要套作，不得抄袭。</a:t>
            </a:r>
            <a:endParaRPr lang="zh-CN" altLang="zh-CN" dirty="0"/>
          </a:p>
          <a:p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636912"/>
            <a:ext cx="4752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、早读晚练</a:t>
            </a:r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练</a:t>
            </a:r>
            <a:endParaRPr lang="zh-CN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3861048"/>
            <a:ext cx="4968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、背诵高中</a:t>
            </a:r>
            <a:r>
              <a:rPr lang="en-US" altLang="zh-CN" sz="2400" b="1" dirty="0" smtClean="0"/>
              <a:t>1—10</a:t>
            </a:r>
            <a:r>
              <a:rPr lang="zh-CN" altLang="en-US" sz="2400" b="1" dirty="0" smtClean="0"/>
              <a:t>篇，并完成情景默写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34368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404664"/>
            <a:ext cx="849694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 smtClean="0"/>
              <a:t>周末</a:t>
            </a:r>
            <a:r>
              <a:rPr lang="zh-CN" altLang="zh-CN" sz="2800" b="1" dirty="0"/>
              <a:t>完成作文，周日返校交作文：</a:t>
            </a:r>
            <a:r>
              <a:rPr lang="en-US" altLang="zh-CN" sz="2800" b="1" dirty="0"/>
              <a:t>2016</a:t>
            </a:r>
            <a:r>
              <a:rPr lang="zh-CN" altLang="zh-CN" sz="2800" b="1" dirty="0"/>
              <a:t>年全国</a:t>
            </a:r>
            <a:r>
              <a:rPr lang="en-US" altLang="zh-CN" sz="2800" b="1" dirty="0"/>
              <a:t>1</a:t>
            </a:r>
            <a:r>
              <a:rPr lang="zh-CN" altLang="zh-CN" sz="2800" b="1" dirty="0"/>
              <a:t>卷作文题：</a:t>
            </a:r>
          </a:p>
          <a:p>
            <a:r>
              <a:rPr lang="zh-CN" altLang="zh-CN" sz="2800" b="1" dirty="0"/>
              <a:t>阅读下面的漫画材料，根据要求写一篇不少于</a:t>
            </a:r>
            <a:r>
              <a:rPr lang="en-US" altLang="zh-CN" sz="2800" b="1" dirty="0"/>
              <a:t>800</a:t>
            </a:r>
            <a:r>
              <a:rPr lang="zh-CN" altLang="zh-CN" sz="2800" b="1" dirty="0"/>
              <a:t>字的文章。</a:t>
            </a:r>
          </a:p>
          <a:p>
            <a:r>
              <a:rPr lang="zh-CN" altLang="zh-CN" sz="2800" b="1" dirty="0"/>
              <a:t>要求：结合材料的内容和寓意，选好角度，确定立意，明确文体，自拟标题；不要套作，不得抄袭。</a:t>
            </a:r>
          </a:p>
          <a:p>
            <a:r>
              <a:rPr lang="en-US" altLang="zh-CN" sz="2800" b="1" dirty="0"/>
              <a:t>6.</a:t>
            </a:r>
            <a:r>
              <a:rPr lang="zh-CN" altLang="zh-CN" sz="2800" b="1" dirty="0"/>
              <a:t>扩展学习：无</a:t>
            </a:r>
          </a:p>
          <a:p>
            <a:r>
              <a:rPr lang="en-US" altLang="zh-CN" sz="2800" b="1" dirty="0"/>
              <a:t>7.</a:t>
            </a:r>
            <a:r>
              <a:rPr lang="zh-CN" altLang="zh-CN" sz="2800" b="1" dirty="0"/>
              <a:t>其他作业：练字、剪报、周记、作文等常规作业请按照老师要求完成。剪报：下周五（</a:t>
            </a:r>
            <a:r>
              <a:rPr lang="en-US" altLang="zh-CN" sz="2800" b="1" dirty="0"/>
              <a:t>17</a:t>
            </a:r>
            <a:r>
              <a:rPr lang="zh-CN" altLang="zh-CN" sz="2800" b="1" dirty="0"/>
              <a:t>日交，按照</a:t>
            </a:r>
            <a:r>
              <a:rPr lang="en-US" altLang="zh-CN" sz="2800" b="1" dirty="0"/>
              <a:t>30</a:t>
            </a:r>
            <a:r>
              <a:rPr lang="zh-CN" altLang="zh-CN" sz="2800" b="1" dirty="0"/>
              <a:t>天检查）</a:t>
            </a:r>
          </a:p>
          <a:p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662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982003"/>
              </p:ext>
            </p:extLst>
          </p:nvPr>
        </p:nvGraphicFramePr>
        <p:xfrm>
          <a:off x="323528" y="548679"/>
          <a:ext cx="8496944" cy="41764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96944"/>
              </a:tblGrid>
              <a:tr h="10441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A</a:t>
                      </a:r>
                      <a:r>
                        <a:rPr lang="zh-CN" sz="2000" b="1" kern="100" dirty="0">
                          <a:effectLst/>
                        </a:rPr>
                        <a:t>．从司马迁《史记》开始，关于老子和《老子》一书的时代问题就有不同说法。清代汪中作《老子考异》以后，学者们更加纷争不已。</a:t>
                      </a:r>
                      <a:endParaRPr lang="zh-CN" sz="14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95250" marB="95250" anchor="ctr"/>
                </a:tc>
              </a:tr>
              <a:tr h="10441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B</a:t>
                      </a:r>
                      <a:r>
                        <a:rPr lang="zh-CN" sz="2000" b="1" kern="100" dirty="0">
                          <a:effectLst/>
                        </a:rPr>
                        <a:t>．钱穆说过：如果老子其人其书的时代不明，那么先秦诸子学术思想的联系和发展就无法弄清，《老子》和道家的源流、派别也无从谈起。</a:t>
                      </a:r>
                      <a:endParaRPr lang="zh-CN" sz="14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95250" marB="95250" anchor="ctr"/>
                </a:tc>
              </a:tr>
              <a:tr h="10441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C</a:t>
                      </a:r>
                      <a:r>
                        <a:rPr lang="zh-CN" sz="2000" b="1" kern="100">
                          <a:effectLst/>
                        </a:rPr>
                        <a:t>．以前用来印证《老子》的古书，大多本身就被人指为伪书。《韩非子》、《吕氏春秋》等虽然年代确凿无疑，但是成书太晚，也无济无事。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95250" marB="95250" anchor="ctr"/>
                </a:tc>
              </a:tr>
              <a:tr h="10441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D</a:t>
                      </a:r>
                      <a:r>
                        <a:rPr lang="zh-CN" sz="2000" b="1" kern="100" dirty="0">
                          <a:effectLst/>
                        </a:rPr>
                        <a:t>．近年来战国秦汉简帛文献大量出土，给学术界提供了许多纸上材料以外的东西，这使得老子和《老子》一书的时代问题有了解决的可能。</a:t>
                      </a:r>
                      <a:endParaRPr lang="zh-CN" sz="14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95250" marB="95250" anchor="ctr"/>
                </a:tc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6004" y="110867"/>
            <a:ext cx="681949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小题</a:t>
            </a:r>
            <a:r>
              <a:rPr kumimoji="0" lang="en-US" altLang="zh-CN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1:</a:t>
            </a:r>
            <a:r>
              <a:rPr kumimoji="0" lang="zh-CN" altLang="en-US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下列关于作者写作本文的原因的表述，不符合原文意思的一项是</a:t>
            </a:r>
            <a:r>
              <a:rPr kumimoji="0" lang="en-US" altLang="zh-CN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0" lang="zh-CN" altLang="en-US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　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B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　</a:t>
            </a:r>
            <a:r>
              <a:rPr kumimoji="0" lang="en-US" altLang="zh-CN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)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2286" y="4869160"/>
            <a:ext cx="8568952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</a:pPr>
            <a:r>
              <a:rPr lang="zh-CN" altLang="zh-CN" b="1" dirty="0">
                <a:solidFill>
                  <a:srgbClr val="FF0000"/>
                </a:solidFill>
              </a:rPr>
              <a:t>本题考查对文本内容的理解。</a:t>
            </a:r>
            <a:r>
              <a:rPr lang="en-US" altLang="zh-CN" b="1" dirty="0">
                <a:solidFill>
                  <a:srgbClr val="FF0000"/>
                </a:solidFill>
              </a:rPr>
              <a:t>B</a:t>
            </a:r>
            <a:r>
              <a:rPr lang="zh-CN" altLang="zh-CN" b="1" dirty="0">
                <a:solidFill>
                  <a:srgbClr val="FF0000"/>
                </a:solidFill>
              </a:rPr>
              <a:t>项中“《老子》和道家的源流、派别也无从谈起”一句错，原文中</a:t>
            </a:r>
            <a:r>
              <a:rPr lang="zh-CN" altLang="zh-CN" b="1" dirty="0" smtClean="0">
                <a:solidFill>
                  <a:srgbClr val="FF0000"/>
                </a:solidFill>
              </a:rPr>
              <a:t>有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zh-CN" altLang="zh-CN" b="1" dirty="0" smtClean="0"/>
              <a:t>钱穆</a:t>
            </a:r>
            <a:r>
              <a:rPr lang="zh-CN" altLang="zh-CN" b="1" dirty="0"/>
              <a:t>先生说：“老子伪迹不彰，真相不白，则先秦诸子学术思想之系统条贯始终不明，</a:t>
            </a:r>
            <a:r>
              <a:rPr lang="zh-CN" altLang="zh-CN" sz="2000" b="1" u="sng" dirty="0">
                <a:solidFill>
                  <a:srgbClr val="FF0000"/>
                </a:solidFill>
              </a:rPr>
              <a:t>其</a:t>
            </a:r>
            <a:r>
              <a:rPr lang="zh-CN" altLang="zh-CN" b="1" dirty="0"/>
              <a:t>源流派别终无可言。</a:t>
            </a:r>
            <a:r>
              <a:rPr lang="zh-CN" altLang="zh-CN" b="1" dirty="0" smtClean="0"/>
              <a:t>”</a:t>
            </a:r>
            <a:r>
              <a:rPr lang="zh-CN" altLang="zh-CN" b="1" dirty="0" smtClean="0">
                <a:solidFill>
                  <a:srgbClr val="7030A0"/>
                </a:solidFill>
              </a:rPr>
              <a:t> “其”</a:t>
            </a:r>
            <a:r>
              <a:rPr lang="zh-CN" altLang="zh-CN" b="1" dirty="0">
                <a:solidFill>
                  <a:srgbClr val="7030A0"/>
                </a:solidFill>
              </a:rPr>
              <a:t>代指“先秦诸子学术思想”，不是指“《老子》和道家”。本项犯了</a:t>
            </a:r>
            <a:r>
              <a:rPr lang="zh-CN" altLang="zh-CN" b="1" u="sng" dirty="0">
                <a:solidFill>
                  <a:srgbClr val="7030A0"/>
                </a:solidFill>
              </a:rPr>
              <a:t>混淆指代内容</a:t>
            </a:r>
            <a:r>
              <a:rPr lang="zh-CN" altLang="zh-CN" b="1" dirty="0">
                <a:solidFill>
                  <a:srgbClr val="7030A0"/>
                </a:solidFill>
              </a:rPr>
              <a:t>的错误。</a:t>
            </a:r>
            <a:r>
              <a:rPr lang="en-US" altLang="zh-CN" b="1" dirty="0">
                <a:solidFill>
                  <a:srgbClr val="7030A0"/>
                </a:solidFill>
              </a:rPr>
              <a:t/>
            </a:r>
            <a:br>
              <a:rPr lang="en-US" altLang="zh-CN" b="1" dirty="0">
                <a:solidFill>
                  <a:srgbClr val="7030A0"/>
                </a:solidFill>
              </a:rPr>
            </a:br>
            <a:endParaRPr lang="zh-CN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77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471207"/>
              </p:ext>
            </p:extLst>
          </p:nvPr>
        </p:nvGraphicFramePr>
        <p:xfrm>
          <a:off x="467544" y="404664"/>
          <a:ext cx="8374178" cy="5539740"/>
        </p:xfrm>
        <a:graphic>
          <a:graphicData uri="http://schemas.openxmlformats.org/drawingml/2006/table">
            <a:tbl>
              <a:tblPr/>
              <a:tblGrid>
                <a:gridCol w="8374178"/>
              </a:tblGrid>
              <a:tr h="493682">
                <a:tc>
                  <a:txBody>
                    <a:bodyPr/>
                    <a:lstStyle/>
                    <a:p>
                      <a:pPr>
                        <a:lnSpc>
                          <a:spcPts val="3300"/>
                        </a:lnSpc>
                      </a:pPr>
                      <a:r>
                        <a:rPr lang="zh-CN" altLang="en-US" sz="2400" b="1" dirty="0"/>
                        <a:t>小题</a:t>
                      </a:r>
                      <a:r>
                        <a:rPr lang="en-US" altLang="zh-CN" sz="2400" b="1" dirty="0"/>
                        <a:t>2:</a:t>
                      </a:r>
                      <a:r>
                        <a:rPr lang="zh-CN" altLang="en-US" sz="2400" b="1" dirty="0"/>
                        <a:t>下列理解和分析，不符合原文意思的一项是</a:t>
                      </a:r>
                      <a:r>
                        <a:rPr lang="en-US" altLang="zh-CN" sz="2400" b="1" dirty="0"/>
                        <a:t>(</a:t>
                      </a:r>
                      <a:r>
                        <a:rPr lang="zh-CN" altLang="en-US" sz="2400" b="1" dirty="0"/>
                        <a:t>　</a:t>
                      </a:r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r>
                        <a:rPr lang="zh-CN" altLang="en-US" sz="2400" b="1" dirty="0"/>
                        <a:t>　</a:t>
                      </a:r>
                      <a:r>
                        <a:rPr lang="en-US" altLang="zh-CN" sz="2400" b="1" dirty="0"/>
                        <a:t>)</a:t>
                      </a:r>
                      <a:endParaRPr lang="zh-CN" altLang="en-US" sz="24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40523">
                <a:tc>
                  <a:txBody>
                    <a:bodyPr/>
                    <a:lstStyle/>
                    <a:p>
                      <a:pPr>
                        <a:lnSpc>
                          <a:spcPts val="3300"/>
                        </a:lnSpc>
                      </a:pPr>
                      <a:r>
                        <a:rPr lang="en-US" altLang="zh-CN" sz="2400" b="1" dirty="0"/>
                        <a:t>A</a:t>
                      </a:r>
                      <a:r>
                        <a:rPr lang="zh-CN" altLang="en-US" sz="2400" b="1" dirty="0"/>
                        <a:t>．虽然从字体和避讳来看，马王堆汉墓</a:t>
                      </a:r>
                      <a:r>
                        <a:rPr lang="en-US" altLang="zh-CN" sz="2400" b="1" dirty="0"/>
                        <a:t>《</a:t>
                      </a:r>
                      <a:r>
                        <a:rPr lang="zh-CN" altLang="en-US" sz="2400" b="1" dirty="0"/>
                        <a:t>老子</a:t>
                      </a:r>
                      <a:r>
                        <a:rPr lang="en-US" altLang="zh-CN" sz="2400" b="1" dirty="0"/>
                        <a:t>》</a:t>
                      </a:r>
                      <a:r>
                        <a:rPr lang="zh-CN" altLang="en-US" sz="2400" b="1" dirty="0"/>
                        <a:t>帛书甲本和乙本的抄写年代可以大致确认，但是这对于</a:t>
                      </a:r>
                      <a:r>
                        <a:rPr lang="en-US" altLang="zh-CN" sz="2400" b="1" dirty="0"/>
                        <a:t>《</a:t>
                      </a:r>
                      <a:r>
                        <a:rPr lang="zh-CN" altLang="en-US" sz="2400" b="1" dirty="0"/>
                        <a:t>老子</a:t>
                      </a:r>
                      <a:r>
                        <a:rPr lang="en-US" altLang="zh-CN" sz="2400" b="1" dirty="0"/>
                        <a:t>》</a:t>
                      </a:r>
                      <a:r>
                        <a:rPr lang="zh-CN" altLang="en-US" sz="2400" b="1" dirty="0"/>
                        <a:t>著作年代的推定没什么用处。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40523">
                <a:tc>
                  <a:txBody>
                    <a:bodyPr/>
                    <a:lstStyle/>
                    <a:p>
                      <a:pPr>
                        <a:lnSpc>
                          <a:spcPts val="3300"/>
                        </a:lnSpc>
                      </a:pPr>
                      <a:r>
                        <a:rPr lang="en-US" altLang="zh-CN" sz="2400" b="1" dirty="0"/>
                        <a:t>B</a:t>
                      </a:r>
                      <a:r>
                        <a:rPr lang="zh-CN" altLang="en-US" sz="2400" b="1" dirty="0"/>
                        <a:t>．</a:t>
                      </a:r>
                      <a:r>
                        <a:rPr lang="en-US" altLang="zh-CN" sz="2400" b="1" dirty="0"/>
                        <a:t>《</a:t>
                      </a:r>
                      <a:r>
                        <a:rPr lang="zh-CN" altLang="en-US" sz="2400" b="1" dirty="0"/>
                        <a:t>黄帝书</a:t>
                      </a:r>
                      <a:r>
                        <a:rPr lang="en-US" altLang="zh-CN" sz="2400" b="1" dirty="0"/>
                        <a:t>》</a:t>
                      </a:r>
                      <a:r>
                        <a:rPr lang="zh-CN" altLang="en-US" sz="2400" b="1" dirty="0"/>
                        <a:t>和</a:t>
                      </a:r>
                      <a:r>
                        <a:rPr lang="en-US" altLang="zh-CN" sz="2400" b="1" dirty="0"/>
                        <a:t>《</a:t>
                      </a:r>
                      <a:r>
                        <a:rPr lang="zh-CN" altLang="en-US" sz="2400" b="1" dirty="0"/>
                        <a:t>老子</a:t>
                      </a:r>
                      <a:r>
                        <a:rPr lang="en-US" altLang="zh-CN" sz="2400" b="1" dirty="0"/>
                        <a:t>》</a:t>
                      </a:r>
                      <a:r>
                        <a:rPr lang="zh-CN" altLang="en-US" sz="2400" b="1" dirty="0"/>
                        <a:t>有许多相同相似的语句，但许多名词的解释只见于</a:t>
                      </a:r>
                      <a:r>
                        <a:rPr lang="en-US" altLang="zh-CN" sz="2400" b="1" dirty="0"/>
                        <a:t>《</a:t>
                      </a:r>
                      <a:r>
                        <a:rPr lang="zh-CN" altLang="en-US" sz="2400" b="1" dirty="0"/>
                        <a:t>老子</a:t>
                      </a:r>
                      <a:r>
                        <a:rPr lang="en-US" altLang="zh-CN" sz="2400" b="1" dirty="0"/>
                        <a:t>》</a:t>
                      </a:r>
                      <a:r>
                        <a:rPr lang="zh-CN" altLang="en-US" sz="2400" b="1" dirty="0"/>
                        <a:t>而不见于</a:t>
                      </a:r>
                      <a:r>
                        <a:rPr lang="en-US" altLang="zh-CN" sz="2400" b="1" dirty="0"/>
                        <a:t>《</a:t>
                      </a:r>
                      <a:r>
                        <a:rPr lang="zh-CN" altLang="en-US" sz="2400" b="1" dirty="0"/>
                        <a:t>黄帝书</a:t>
                      </a:r>
                      <a:r>
                        <a:rPr lang="en-US" altLang="zh-CN" sz="2400" b="1" dirty="0"/>
                        <a:t>》</a:t>
                      </a:r>
                      <a:r>
                        <a:rPr lang="zh-CN" altLang="en-US" sz="2400" b="1" dirty="0"/>
                        <a:t>，所以</a:t>
                      </a:r>
                      <a:r>
                        <a:rPr lang="en-US" altLang="zh-CN" sz="2400" b="1" dirty="0"/>
                        <a:t>《</a:t>
                      </a:r>
                      <a:r>
                        <a:rPr lang="zh-CN" altLang="en-US" sz="2400" b="1" dirty="0"/>
                        <a:t>老子</a:t>
                      </a:r>
                      <a:r>
                        <a:rPr lang="en-US" altLang="zh-CN" sz="2400" b="1" dirty="0"/>
                        <a:t>》</a:t>
                      </a:r>
                      <a:r>
                        <a:rPr lang="zh-CN" altLang="en-US" sz="2400" b="1" dirty="0"/>
                        <a:t>成书应该早于</a:t>
                      </a:r>
                      <a:r>
                        <a:rPr lang="en-US" altLang="zh-CN" sz="2400" b="1" dirty="0"/>
                        <a:t>《</a:t>
                      </a:r>
                      <a:r>
                        <a:rPr lang="zh-CN" altLang="en-US" sz="2400" b="1" dirty="0"/>
                        <a:t>黄帝书</a:t>
                      </a:r>
                      <a:r>
                        <a:rPr lang="en-US" altLang="zh-CN" sz="2400" b="1" dirty="0"/>
                        <a:t>》</a:t>
                      </a:r>
                      <a:r>
                        <a:rPr lang="zh-CN" altLang="en-US" sz="2400" b="1" dirty="0"/>
                        <a:t>。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40523">
                <a:tc>
                  <a:txBody>
                    <a:bodyPr/>
                    <a:lstStyle/>
                    <a:p>
                      <a:pPr>
                        <a:lnSpc>
                          <a:spcPts val="3300"/>
                        </a:lnSpc>
                      </a:pPr>
                      <a:r>
                        <a:rPr lang="en-US" altLang="zh-CN" sz="2400" b="1" dirty="0"/>
                        <a:t>C</a:t>
                      </a:r>
                      <a:r>
                        <a:rPr lang="zh-CN" altLang="en-US" sz="2400" b="1" dirty="0"/>
                        <a:t>．陈鼓应曾撰写</a:t>
                      </a:r>
                      <a:r>
                        <a:rPr lang="en-US" altLang="zh-CN" sz="2400" b="1" dirty="0"/>
                        <a:t>《</a:t>
                      </a:r>
                      <a:r>
                        <a:rPr lang="zh-CN" altLang="en-US" sz="2400" b="1" dirty="0"/>
                        <a:t>老学先于孔学</a:t>
                      </a:r>
                      <a:r>
                        <a:rPr lang="en-US" altLang="zh-CN" sz="2400" b="1" dirty="0"/>
                        <a:t>》</a:t>
                      </a:r>
                      <a:r>
                        <a:rPr lang="zh-CN" altLang="en-US" sz="2400" b="1" dirty="0"/>
                        <a:t>一文，指出</a:t>
                      </a:r>
                      <a:r>
                        <a:rPr lang="en-US" altLang="zh-CN" sz="2400" b="1" dirty="0"/>
                        <a:t>《</a:t>
                      </a:r>
                      <a:r>
                        <a:rPr lang="zh-CN" altLang="en-US" sz="2400" b="1" dirty="0"/>
                        <a:t>论语</a:t>
                      </a:r>
                      <a:r>
                        <a:rPr lang="en-US" altLang="zh-CN" sz="2400" b="1" dirty="0"/>
                        <a:t>》</a:t>
                      </a:r>
                      <a:r>
                        <a:rPr lang="zh-CN" altLang="en-US" sz="2400" b="1" dirty="0"/>
                        <a:t>中多有受到</a:t>
                      </a:r>
                      <a:r>
                        <a:rPr lang="en-US" altLang="zh-CN" sz="2400" b="1" dirty="0"/>
                        <a:t>《</a:t>
                      </a:r>
                      <a:r>
                        <a:rPr lang="zh-CN" altLang="en-US" sz="2400" b="1" dirty="0"/>
                        <a:t>老子</a:t>
                      </a:r>
                      <a:r>
                        <a:rPr lang="en-US" altLang="zh-CN" sz="2400" b="1" dirty="0"/>
                        <a:t>》</a:t>
                      </a:r>
                      <a:r>
                        <a:rPr lang="zh-CN" altLang="en-US" sz="2400" b="1" dirty="0"/>
                        <a:t>影响之处，其目的是证明</a:t>
                      </a:r>
                      <a:r>
                        <a:rPr lang="en-US" altLang="zh-CN" sz="2400" b="1" dirty="0"/>
                        <a:t>《</a:t>
                      </a:r>
                      <a:r>
                        <a:rPr lang="zh-CN" altLang="en-US" sz="2400" b="1" dirty="0"/>
                        <a:t>老子</a:t>
                      </a:r>
                      <a:r>
                        <a:rPr lang="en-US" altLang="zh-CN" sz="2400" b="1" dirty="0"/>
                        <a:t>》</a:t>
                      </a:r>
                      <a:r>
                        <a:rPr lang="zh-CN" altLang="en-US" sz="2400" b="1" dirty="0"/>
                        <a:t>一书的产生比</a:t>
                      </a:r>
                      <a:r>
                        <a:rPr lang="en-US" altLang="zh-CN" sz="2400" b="1" dirty="0"/>
                        <a:t>《</a:t>
                      </a:r>
                      <a:r>
                        <a:rPr lang="zh-CN" altLang="en-US" sz="2400" b="1" dirty="0"/>
                        <a:t>论语</a:t>
                      </a:r>
                      <a:r>
                        <a:rPr lang="en-US" altLang="zh-CN" sz="2400" b="1" dirty="0"/>
                        <a:t>》</a:t>
                      </a:r>
                      <a:r>
                        <a:rPr lang="zh-CN" altLang="en-US" sz="2400" b="1" dirty="0"/>
                        <a:t>早。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40523">
                <a:tc>
                  <a:txBody>
                    <a:bodyPr/>
                    <a:lstStyle/>
                    <a:p>
                      <a:pPr>
                        <a:lnSpc>
                          <a:spcPts val="3300"/>
                        </a:lnSpc>
                      </a:pPr>
                      <a:r>
                        <a:rPr lang="en-US" altLang="zh-CN" sz="2400" b="1" dirty="0">
                          <a:solidFill>
                            <a:srgbClr val="FF0000"/>
                          </a:solidFill>
                        </a:rPr>
                        <a:t>D</a:t>
                      </a:r>
                      <a:r>
                        <a:rPr lang="zh-CN" altLang="en-US" sz="2400" b="1" dirty="0">
                          <a:solidFill>
                            <a:srgbClr val="FF0000"/>
                          </a:solidFill>
                        </a:rPr>
                        <a:t>．</a:t>
                      </a:r>
                      <a:r>
                        <a:rPr lang="en-US" altLang="zh-CN" sz="2400" b="1" dirty="0">
                          <a:solidFill>
                            <a:srgbClr val="FF0000"/>
                          </a:solidFill>
                        </a:rPr>
                        <a:t>《</a:t>
                      </a:r>
                      <a:r>
                        <a:rPr lang="zh-CN" altLang="en-US" sz="2400" b="1" dirty="0">
                          <a:solidFill>
                            <a:srgbClr val="FF0000"/>
                          </a:solidFill>
                        </a:rPr>
                        <a:t>老子</a:t>
                      </a:r>
                      <a:r>
                        <a:rPr lang="en-US" altLang="zh-CN" sz="2400" b="1" dirty="0">
                          <a:solidFill>
                            <a:srgbClr val="FF0000"/>
                          </a:solidFill>
                        </a:rPr>
                        <a:t>》</a:t>
                      </a:r>
                      <a:r>
                        <a:rPr lang="zh-CN" altLang="en-US" sz="2400" b="1" dirty="0">
                          <a:solidFill>
                            <a:srgbClr val="FF0000"/>
                          </a:solidFill>
                        </a:rPr>
                        <a:t>有“以德报怨”之说，所以“子曰：‘何以报德？以直报怨，以德报德。’”一句应该是</a:t>
                      </a:r>
                      <a:r>
                        <a:rPr lang="en-US" altLang="zh-CN" sz="2400" b="1" dirty="0">
                          <a:solidFill>
                            <a:srgbClr val="FF0000"/>
                          </a:solidFill>
                        </a:rPr>
                        <a:t>《</a:t>
                      </a:r>
                      <a:r>
                        <a:rPr lang="zh-CN" altLang="en-US" sz="2400" b="1" dirty="0">
                          <a:solidFill>
                            <a:srgbClr val="FF0000"/>
                          </a:solidFill>
                        </a:rPr>
                        <a:t>论语</a:t>
                      </a:r>
                      <a:r>
                        <a:rPr lang="en-US" altLang="zh-CN" sz="2400" b="1" dirty="0">
                          <a:solidFill>
                            <a:srgbClr val="FF0000"/>
                          </a:solidFill>
                        </a:rPr>
                        <a:t>》</a:t>
                      </a:r>
                      <a:r>
                        <a:rPr lang="zh-CN" altLang="en-US" sz="2400" b="1" dirty="0">
                          <a:solidFill>
                            <a:srgbClr val="FF0000"/>
                          </a:solidFill>
                        </a:rPr>
                        <a:t>引用</a:t>
                      </a:r>
                      <a:r>
                        <a:rPr lang="en-US" altLang="zh-CN" sz="2400" b="1" dirty="0">
                          <a:solidFill>
                            <a:srgbClr val="FF0000"/>
                          </a:solidFill>
                        </a:rPr>
                        <a:t>《</a:t>
                      </a:r>
                      <a:r>
                        <a:rPr lang="zh-CN" altLang="en-US" sz="2400" b="1" dirty="0">
                          <a:solidFill>
                            <a:srgbClr val="FF0000"/>
                          </a:solidFill>
                        </a:rPr>
                        <a:t>老子</a:t>
                      </a:r>
                      <a:r>
                        <a:rPr lang="en-US" altLang="zh-CN" sz="2400" b="1" dirty="0">
                          <a:solidFill>
                            <a:srgbClr val="FF0000"/>
                          </a:solidFill>
                        </a:rPr>
                        <a:t>》</a:t>
                      </a:r>
                      <a:r>
                        <a:rPr lang="zh-CN" altLang="en-US" sz="2400" b="1" dirty="0">
                          <a:solidFill>
                            <a:srgbClr val="FF0000"/>
                          </a:solidFill>
                        </a:rPr>
                        <a:t>的铁证，并且是对</a:t>
                      </a:r>
                      <a:r>
                        <a:rPr lang="en-US" altLang="zh-CN" sz="2400" b="1" dirty="0">
                          <a:solidFill>
                            <a:srgbClr val="FF0000"/>
                          </a:solidFill>
                        </a:rPr>
                        <a:t>《</a:t>
                      </a:r>
                      <a:r>
                        <a:rPr lang="zh-CN" altLang="en-US" sz="2400" b="1" dirty="0">
                          <a:solidFill>
                            <a:srgbClr val="FF0000"/>
                          </a:solidFill>
                        </a:rPr>
                        <a:t>老子</a:t>
                      </a:r>
                      <a:r>
                        <a:rPr lang="en-US" altLang="zh-CN" sz="2400" b="1" dirty="0">
                          <a:solidFill>
                            <a:srgbClr val="FF0000"/>
                          </a:solidFill>
                        </a:rPr>
                        <a:t>》</a:t>
                      </a:r>
                      <a:r>
                        <a:rPr lang="zh-CN" altLang="en-US" sz="2400" b="1" dirty="0">
                          <a:solidFill>
                            <a:srgbClr val="FF0000"/>
                          </a:solidFill>
                        </a:rPr>
                        <a:t>的批评。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104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540" y="4005064"/>
            <a:ext cx="835292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         </a:t>
            </a:r>
            <a:r>
              <a:rPr lang="en-US" altLang="zh-CN" sz="2400" b="1" dirty="0" smtClean="0"/>
              <a:t>《</a:t>
            </a:r>
            <a:r>
              <a:rPr lang="zh-CN" altLang="en-US" sz="2400" b="1" dirty="0" smtClean="0"/>
              <a:t>论语</a:t>
            </a:r>
            <a:r>
              <a:rPr lang="en-US" altLang="zh-CN" sz="2400" b="1" dirty="0" smtClean="0"/>
              <a:t>.</a:t>
            </a:r>
            <a:r>
              <a:rPr lang="zh-CN" altLang="en-US" sz="2400" b="1" dirty="0" smtClean="0"/>
              <a:t>宪问</a:t>
            </a:r>
            <a:r>
              <a:rPr lang="en-US" altLang="zh-CN" sz="2400" b="1" dirty="0" smtClean="0"/>
              <a:t>》</a:t>
            </a:r>
            <a:r>
              <a:rPr lang="zh-CN" altLang="en-US" sz="2400" b="1" dirty="0" smtClean="0"/>
              <a:t>：“或曰：‘以德报怨，何如？’子曰：</a:t>
            </a:r>
            <a:r>
              <a:rPr lang="en-US" altLang="zh-CN" sz="2400" b="1" dirty="0" smtClean="0"/>
              <a:t>‘</a:t>
            </a:r>
            <a:r>
              <a:rPr lang="zh-CN" altLang="en-US" sz="2400" b="1" dirty="0" smtClean="0"/>
              <a:t>何以报德？以直报怨，以德报德。’</a:t>
            </a:r>
            <a:r>
              <a:rPr lang="zh-CN" altLang="en-US" sz="2400" b="1" dirty="0" smtClean="0"/>
              <a:t>”</a:t>
            </a:r>
            <a:r>
              <a:rPr lang="zh-CN" altLang="en-US" sz="2400" b="1" dirty="0"/>
              <a:t/>
            </a:r>
            <a:br>
              <a:rPr lang="zh-CN" altLang="en-US" sz="2400" b="1" dirty="0"/>
            </a:br>
            <a:r>
              <a:rPr lang="zh-CN" altLang="en-US" sz="2400" b="1" dirty="0" smtClean="0"/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     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有人说：“用恩德来报答怨恨怎么样？”孔子说：“用什么来报答恩德呢？应该是用正直来报答怨恨，用恩德来报答恩德。” </a:t>
            </a:r>
          </a:p>
          <a:p>
            <a:r>
              <a:rPr lang="zh-CN" altLang="en-US" sz="2400" b="1" dirty="0" smtClean="0"/>
              <a:t>          不</a:t>
            </a:r>
            <a:r>
              <a:rPr lang="zh-CN" altLang="en-US" sz="2400" b="1" dirty="0"/>
              <a:t>以有旧恶旧怨而改变自己的公平正直，也就是坚持了正直，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endParaRPr lang="zh-CN" alt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396043"/>
            <a:ext cx="8208912" cy="2923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       和解</a:t>
            </a:r>
            <a:r>
              <a:rPr lang="zh-CN" altLang="en-US" b="1" dirty="0">
                <a:solidFill>
                  <a:srgbClr val="FF0000"/>
                </a:solidFill>
              </a:rPr>
              <a:t>深重的怨恨，必然还会残留下残余的怨恨；用德来报答怨恨，这怎么可以算是妥善的办法呢？因此，有道的圣人保存借据的存根，但并不以此强迫别人偿还债务。有“德”之人就像持有借据的圣人那样宽容，没有“德”的人就像掌管税收的人那样苛刻刁诈。自然规律对任何人都没有偏爱，永远帮助有德的</a:t>
            </a:r>
            <a:r>
              <a:rPr lang="zh-CN" altLang="en-US" b="1" dirty="0" smtClean="0">
                <a:solidFill>
                  <a:srgbClr val="FF0000"/>
                </a:solidFill>
              </a:rPr>
              <a:t>善的人。老子认为统治如果顺应自然，以平和和宽容的态度对待百姓，不分亲疏，一视同仁，就不会产生怨恨，也就根本没有调和的必要。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ts val="32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 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16632"/>
            <a:ext cx="8280920" cy="1366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US" altLang="zh-CN" sz="2400" b="1" dirty="0" smtClean="0"/>
              <a:t>《</a:t>
            </a:r>
            <a:r>
              <a:rPr lang="zh-CN" altLang="en-US" sz="2400" b="1" dirty="0" smtClean="0"/>
              <a:t>老子   七十九章</a:t>
            </a:r>
            <a:r>
              <a:rPr lang="en-US" altLang="zh-CN" sz="2400" b="1" dirty="0" smtClean="0"/>
              <a:t>》</a:t>
            </a:r>
            <a:r>
              <a:rPr lang="zh-CN" altLang="en-US" sz="2400" b="1" dirty="0" smtClean="0"/>
              <a:t>和大怨，必有余怨；报怨以德，安可以为善？是以圣人执左契，而不责于人。有德司契，无德司彻。天道无亲，常与善人。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99158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5289" y="116632"/>
            <a:ext cx="8424936" cy="4580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000" b="1" dirty="0" smtClean="0">
                <a:effectLst/>
              </a:rPr>
              <a:t>        古书中有关老子和孔子关系的记述很多，但矛盾和可疑之点不少。近来有陈鼓应先生</a:t>
            </a:r>
            <a:r>
              <a:rPr lang="en-US" altLang="zh-CN" sz="2000" b="1" dirty="0" smtClean="0">
                <a:effectLst/>
              </a:rPr>
              <a:t>《</a:t>
            </a:r>
            <a:r>
              <a:rPr lang="zh-CN" altLang="en-US" sz="2000" b="1" dirty="0" smtClean="0">
                <a:effectLst/>
              </a:rPr>
              <a:t>老学先于孔学</a:t>
            </a:r>
            <a:r>
              <a:rPr lang="en-US" altLang="zh-CN" sz="2000" b="1" dirty="0" smtClean="0">
                <a:effectLst/>
              </a:rPr>
              <a:t>》</a:t>
            </a:r>
            <a:r>
              <a:rPr lang="zh-CN" altLang="en-US" sz="2000" b="1" dirty="0" smtClean="0">
                <a:effectLst/>
              </a:rPr>
              <a:t>一文，专门讨论</a:t>
            </a:r>
            <a:r>
              <a:rPr lang="en-US" altLang="zh-CN" sz="2000" b="1" dirty="0" smtClean="0">
                <a:effectLst/>
              </a:rPr>
              <a:t>《</a:t>
            </a:r>
            <a:r>
              <a:rPr lang="zh-CN" altLang="en-US" sz="2000" b="1" dirty="0" smtClean="0">
                <a:effectLst/>
              </a:rPr>
              <a:t>论语</a:t>
            </a:r>
            <a:r>
              <a:rPr lang="en-US" altLang="zh-CN" sz="2000" b="1" dirty="0" smtClean="0">
                <a:effectLst/>
              </a:rPr>
              <a:t>》</a:t>
            </a:r>
            <a:r>
              <a:rPr lang="zh-CN" altLang="en-US" sz="2000" b="1" dirty="0" smtClean="0">
                <a:effectLst/>
              </a:rPr>
              <a:t>受</a:t>
            </a:r>
            <a:r>
              <a:rPr lang="en-US" altLang="zh-CN" sz="2000" b="1" dirty="0" smtClean="0">
                <a:effectLst/>
              </a:rPr>
              <a:t>《</a:t>
            </a:r>
            <a:r>
              <a:rPr lang="zh-CN" altLang="en-US" sz="2000" b="1" dirty="0" smtClean="0">
                <a:effectLst/>
              </a:rPr>
              <a:t>老子</a:t>
            </a:r>
            <a:r>
              <a:rPr lang="en-US" altLang="zh-CN" sz="2000" b="1" dirty="0" smtClean="0">
                <a:effectLst/>
              </a:rPr>
              <a:t>》</a:t>
            </a:r>
            <a:r>
              <a:rPr lang="zh-CN" altLang="en-US" sz="2000" b="1" dirty="0" smtClean="0">
                <a:effectLst/>
              </a:rPr>
              <a:t>的影响，用以证</a:t>
            </a:r>
            <a:r>
              <a:rPr lang="zh-CN" altLang="en-US" sz="2000" b="1" dirty="0"/>
              <a:t>成</a:t>
            </a:r>
            <a:r>
              <a:rPr lang="zh-CN" altLang="en-US" sz="2000" b="1" dirty="0" smtClean="0">
                <a:effectLst/>
              </a:rPr>
              <a:t>“</a:t>
            </a:r>
            <a:r>
              <a:rPr lang="en-US" altLang="zh-CN" sz="2000" b="1" dirty="0" smtClean="0">
                <a:effectLst/>
              </a:rPr>
              <a:t>《</a:t>
            </a:r>
            <a:r>
              <a:rPr lang="zh-CN" altLang="en-US" sz="2000" b="1" dirty="0" smtClean="0">
                <a:effectLst/>
              </a:rPr>
              <a:t>老子</a:t>
            </a:r>
            <a:r>
              <a:rPr lang="en-US" altLang="zh-CN" sz="2000" b="1" dirty="0" smtClean="0">
                <a:effectLst/>
              </a:rPr>
              <a:t>》</a:t>
            </a:r>
            <a:r>
              <a:rPr lang="zh-CN" altLang="en-US" sz="2000" b="1" dirty="0" smtClean="0">
                <a:effectLst/>
              </a:rPr>
              <a:t>成书早于</a:t>
            </a:r>
            <a:r>
              <a:rPr lang="en-US" altLang="zh-CN" sz="2000" b="1" dirty="0" smtClean="0">
                <a:effectLst/>
              </a:rPr>
              <a:t>《</a:t>
            </a:r>
            <a:r>
              <a:rPr lang="zh-CN" altLang="en-US" sz="2000" b="1" dirty="0" smtClean="0">
                <a:effectLst/>
              </a:rPr>
              <a:t>论语</a:t>
            </a:r>
            <a:r>
              <a:rPr lang="en-US" altLang="zh-CN" sz="2000" b="1" dirty="0" smtClean="0">
                <a:effectLst/>
              </a:rPr>
              <a:t>》</a:t>
            </a:r>
            <a:r>
              <a:rPr lang="zh-CN" altLang="en-US" sz="2000" b="1" dirty="0" smtClean="0">
                <a:effectLst/>
              </a:rPr>
              <a:t>”。如</a:t>
            </a:r>
            <a:r>
              <a:rPr lang="en-US" altLang="zh-CN" sz="2000" b="1" dirty="0" smtClean="0">
                <a:effectLst/>
              </a:rPr>
              <a:t>《</a:t>
            </a:r>
            <a:r>
              <a:rPr lang="zh-CN" altLang="en-US" sz="2000" b="1" dirty="0" smtClean="0">
                <a:effectLst/>
              </a:rPr>
              <a:t>论语</a:t>
            </a:r>
            <a:r>
              <a:rPr lang="en-US" altLang="zh-CN" sz="2000" b="1" dirty="0" smtClean="0">
                <a:effectLst/>
              </a:rPr>
              <a:t>·</a:t>
            </a:r>
            <a:r>
              <a:rPr lang="zh-CN" altLang="en-US" sz="2000" b="1" dirty="0" smtClean="0">
                <a:effectLst/>
              </a:rPr>
              <a:t>卫灵公</a:t>
            </a:r>
            <a:r>
              <a:rPr lang="en-US" altLang="zh-CN" sz="2000" b="1" dirty="0" smtClean="0">
                <a:effectLst/>
              </a:rPr>
              <a:t>》</a:t>
            </a:r>
            <a:r>
              <a:rPr lang="zh-CN" altLang="en-US" sz="2000" b="1" dirty="0" smtClean="0">
                <a:effectLst/>
              </a:rPr>
              <a:t>：“子曰：‘无为而治者，其舜也与？夫何为哉？恭己正南面而已矣。’”“无为而治”是老子的学说，细味孔子的话，是讲唯有舜称得起无为而治，很像是针对已有的学说而发。</a:t>
            </a:r>
            <a:r>
              <a:rPr lang="en-US" altLang="zh-CN" sz="2000" b="1" dirty="0" smtClean="0">
                <a:effectLst/>
              </a:rPr>
              <a:t>《</a:t>
            </a:r>
            <a:r>
              <a:rPr lang="zh-CN" altLang="en-US" sz="2000" b="1" dirty="0" smtClean="0">
                <a:effectLst/>
              </a:rPr>
              <a:t>论语</a:t>
            </a:r>
            <a:r>
              <a:rPr lang="en-US" altLang="zh-CN" sz="2000" b="1" dirty="0" smtClean="0">
                <a:effectLst/>
              </a:rPr>
              <a:t>·</a:t>
            </a:r>
            <a:r>
              <a:rPr lang="zh-CN" altLang="en-US" sz="2000" b="1" dirty="0" smtClean="0">
                <a:effectLst/>
              </a:rPr>
              <a:t>宪问</a:t>
            </a:r>
            <a:r>
              <a:rPr lang="en-US" altLang="zh-CN" sz="2000" b="1" dirty="0" smtClean="0">
                <a:effectLst/>
              </a:rPr>
              <a:t>》</a:t>
            </a:r>
            <a:r>
              <a:rPr lang="zh-CN" altLang="en-US" sz="2000" b="1" dirty="0" smtClean="0">
                <a:effectLst/>
              </a:rPr>
              <a:t>：“</a:t>
            </a:r>
            <a:r>
              <a:rPr lang="zh-CN" altLang="en-US" sz="2000" b="1" dirty="0" smtClean="0">
                <a:solidFill>
                  <a:srgbClr val="FF0000"/>
                </a:solidFill>
                <a:effectLst/>
              </a:rPr>
              <a:t>或曰：‘以德报怨，何如？’</a:t>
            </a:r>
            <a:r>
              <a:rPr lang="zh-CN" altLang="en-US" sz="2000" b="1" dirty="0" smtClean="0">
                <a:effectLst/>
              </a:rPr>
              <a:t>子曰：‘何以报德？以直报怨，以德报德。’”朱熹指出：“或人所称今见</a:t>
            </a:r>
            <a:r>
              <a:rPr lang="en-US" altLang="zh-CN" sz="2000" b="1" dirty="0" smtClean="0">
                <a:effectLst/>
              </a:rPr>
              <a:t>《</a:t>
            </a:r>
            <a:r>
              <a:rPr lang="zh-CN" altLang="en-US" sz="2000" b="1" dirty="0" smtClean="0">
                <a:effectLst/>
              </a:rPr>
              <a:t>老子</a:t>
            </a:r>
            <a:r>
              <a:rPr lang="en-US" altLang="zh-CN" sz="2000" b="1" dirty="0" smtClean="0">
                <a:effectLst/>
              </a:rPr>
              <a:t>》</a:t>
            </a:r>
            <a:r>
              <a:rPr lang="zh-CN" altLang="en-US" sz="2000" b="1" dirty="0" smtClean="0">
                <a:effectLst/>
              </a:rPr>
              <a:t>书。”因此</a:t>
            </a:r>
            <a:r>
              <a:rPr lang="zh-CN" altLang="en-US" sz="2000" b="1" dirty="0" smtClean="0">
                <a:solidFill>
                  <a:srgbClr val="FF0000"/>
                </a:solidFill>
                <a:effectLst/>
              </a:rPr>
              <a:t>这一条</a:t>
            </a:r>
            <a:r>
              <a:rPr lang="zh-CN" altLang="en-US" sz="2000" b="1" dirty="0" smtClean="0">
                <a:effectLst/>
              </a:rPr>
              <a:t>是</a:t>
            </a:r>
            <a:r>
              <a:rPr lang="en-US" altLang="zh-CN" sz="2000" b="1" dirty="0" smtClean="0">
                <a:effectLst/>
              </a:rPr>
              <a:t>《</a:t>
            </a:r>
            <a:r>
              <a:rPr lang="zh-CN" altLang="en-US" sz="2000" b="1" dirty="0" smtClean="0">
                <a:effectLst/>
              </a:rPr>
              <a:t>论语</a:t>
            </a:r>
            <a:r>
              <a:rPr lang="en-US" altLang="zh-CN" sz="2000" b="1" dirty="0" smtClean="0">
                <a:effectLst/>
              </a:rPr>
              <a:t>》</a:t>
            </a:r>
            <a:r>
              <a:rPr lang="zh-CN" altLang="en-US" sz="2000" b="1" dirty="0" smtClean="0">
                <a:effectLst/>
              </a:rPr>
              <a:t>引用</a:t>
            </a:r>
            <a:r>
              <a:rPr lang="en-US" altLang="zh-CN" sz="2000" b="1" dirty="0" smtClean="0">
                <a:effectLst/>
              </a:rPr>
              <a:t>《</a:t>
            </a:r>
            <a:r>
              <a:rPr lang="zh-CN" altLang="en-US" sz="2000" b="1" dirty="0" smtClean="0">
                <a:effectLst/>
              </a:rPr>
              <a:t>老子</a:t>
            </a:r>
            <a:r>
              <a:rPr lang="en-US" altLang="zh-CN" sz="2000" b="1" dirty="0" smtClean="0">
                <a:effectLst/>
              </a:rPr>
              <a:t>》</a:t>
            </a:r>
            <a:r>
              <a:rPr lang="zh-CN" altLang="en-US" sz="2000" b="1" dirty="0" smtClean="0">
                <a:effectLst/>
              </a:rPr>
              <a:t>的铁证，而且是对</a:t>
            </a:r>
            <a:r>
              <a:rPr lang="en-US" altLang="zh-CN" sz="2000" b="1" dirty="0" smtClean="0">
                <a:effectLst/>
              </a:rPr>
              <a:t>《</a:t>
            </a:r>
            <a:r>
              <a:rPr lang="zh-CN" altLang="en-US" sz="2000" b="1" dirty="0" smtClean="0">
                <a:effectLst/>
              </a:rPr>
              <a:t>老子</a:t>
            </a:r>
            <a:r>
              <a:rPr lang="en-US" altLang="zh-CN" sz="2000" b="1" dirty="0" smtClean="0">
                <a:effectLst/>
              </a:rPr>
              <a:t>》</a:t>
            </a:r>
            <a:r>
              <a:rPr lang="zh-CN" altLang="en-US" sz="2000" b="1" dirty="0" smtClean="0">
                <a:effectLst/>
              </a:rPr>
              <a:t>的批评。从这些情形来看，古书所记老子长于孔子，可以认为是确实可信的。</a:t>
            </a:r>
            <a:endParaRPr lang="zh-CN" alt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01543" y="4714849"/>
            <a:ext cx="83529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D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．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《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老子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》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有“以德报怨”之说，所以“子曰：‘何以报德？以直报怨，以德报德。’”一句应该是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《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论语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》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引用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《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老子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》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的铁证，并且是对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《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老子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》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的批评。</a:t>
            </a:r>
          </a:p>
          <a:p>
            <a:endParaRPr lang="zh-CN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805264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7030A0"/>
                </a:solidFill>
              </a:rPr>
              <a:t>这一条应指：</a:t>
            </a:r>
            <a:r>
              <a:rPr lang="zh-CN" altLang="en-US" b="1" dirty="0">
                <a:solidFill>
                  <a:srgbClr val="7030A0"/>
                </a:solidFill>
              </a:rPr>
              <a:t> “或曰：‘以德报怨，何如？’子曰：‘何以报德？以直报怨，以德报德。’</a:t>
            </a:r>
            <a:r>
              <a:rPr lang="zh-CN" altLang="en-US" b="1" dirty="0" smtClean="0">
                <a:solidFill>
                  <a:srgbClr val="7030A0"/>
                </a:solidFill>
              </a:rPr>
              <a:t>”而不只是所以后面的句子，属“断章取义”。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782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960483"/>
              </p:ext>
            </p:extLst>
          </p:nvPr>
        </p:nvGraphicFramePr>
        <p:xfrm>
          <a:off x="251520" y="908721"/>
          <a:ext cx="8435280" cy="3935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35280"/>
              </a:tblGrid>
              <a:tr h="13086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A</a:t>
                      </a:r>
                      <a:r>
                        <a:rPr lang="zh-CN" sz="2000" kern="100" dirty="0">
                          <a:effectLst/>
                        </a:rPr>
                        <a:t>．对于古书真伪和年代问题，本文采用了两方面的证据来证明，即不但有古书上的材料，还加上了考古发掘的地下材料，从而增强了论证的力量。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95250" marB="95250" anchor="ctr"/>
                </a:tc>
              </a:tr>
              <a:tr h="13086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B</a:t>
                      </a:r>
                      <a:r>
                        <a:rPr lang="zh-CN" sz="2000" kern="100" dirty="0">
                          <a:effectLst/>
                        </a:rPr>
                        <a:t>．道家以“发明黄老道德意”为其指归，马王堆汉墓《老子》帛书乙本是“黄”“老”合抄之本，这证明在西汉初年黄老学派已经形成。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95250" marB="95250" anchor="ctr"/>
                </a:tc>
              </a:tr>
              <a:tr h="13086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C</a:t>
                      </a:r>
                      <a:r>
                        <a:rPr lang="zh-CN" sz="2000" kern="100" dirty="0">
                          <a:effectLst/>
                        </a:rPr>
                        <a:t>．申不害、慎到、韩非都学过黄老之术，他们著作的语句与《黄帝书》也多有相同相似，可见这三人的引用阐发，与《黄帝书》后来享有崇高地位极有关系</a:t>
                      </a:r>
                      <a:r>
                        <a:rPr lang="zh-CN" sz="2000" kern="100" dirty="0" smtClean="0">
                          <a:effectLst/>
                        </a:rPr>
                        <a:t>。</a:t>
                      </a:r>
                      <a:endParaRPr lang="en-US" altLang="zh-CN" sz="200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95250" marB="95250" anchor="ctr"/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7504" y="438200"/>
            <a:ext cx="934968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小题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3: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根据原文内容，下列理解和分析不正确的一项是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　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C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　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)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783841"/>
              </p:ext>
            </p:extLst>
          </p:nvPr>
        </p:nvGraphicFramePr>
        <p:xfrm>
          <a:off x="251520" y="4873992"/>
          <a:ext cx="8229600" cy="8001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29600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D</a:t>
                      </a:r>
                      <a:r>
                        <a:rPr lang="zh-CN" sz="2000" kern="100" dirty="0">
                          <a:effectLst/>
                        </a:rPr>
                        <a:t>．《论语》引用老子“无为而治”等意见，并加以阐发，这不但证明老子年长于孔子，大概也能印证史书上孔子曾经问学于老子一事。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95250" marB="95250"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1520" y="5877272"/>
            <a:ext cx="8568952" cy="1070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zh-CN" b="1" dirty="0">
                <a:solidFill>
                  <a:srgbClr val="FF0000"/>
                </a:solidFill>
              </a:rPr>
              <a:t>题从无中有生的角度考查对文章内容的把握。</a:t>
            </a:r>
            <a:r>
              <a:rPr lang="en-US" altLang="zh-CN" b="1" dirty="0">
                <a:solidFill>
                  <a:srgbClr val="FF0000"/>
                </a:solidFill>
              </a:rPr>
              <a:t>C</a:t>
            </a:r>
            <a:r>
              <a:rPr lang="zh-CN" altLang="zh-CN" b="1" dirty="0">
                <a:solidFill>
                  <a:srgbClr val="FF0000"/>
                </a:solidFill>
              </a:rPr>
              <a:t>项中“这三人的引用阐发，与《黄帝书》后来享有崇高地位极有关系”属无中生有，原文并未提及。</a:t>
            </a:r>
            <a:endParaRPr lang="zh-CN" altLang="zh-CN" dirty="0">
              <a:solidFill>
                <a:srgbClr val="FF0000"/>
              </a:solidFill>
            </a:endParaRPr>
          </a:p>
          <a:p>
            <a:pPr>
              <a:lnSpc>
                <a:spcPts val="2600"/>
              </a:lnSpc>
            </a:pP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865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47990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第五段</a:t>
            </a:r>
            <a:endParaRPr lang="zh-CN" altLang="en-US" sz="2400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447203"/>
              </p:ext>
            </p:extLst>
          </p:nvPr>
        </p:nvGraphicFramePr>
        <p:xfrm>
          <a:off x="107504" y="692696"/>
          <a:ext cx="8507288" cy="40338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07288"/>
              </a:tblGrid>
              <a:tr h="100845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A</a:t>
                      </a:r>
                      <a:r>
                        <a:rPr lang="zh-CN" sz="2000" kern="100" dirty="0">
                          <a:effectLst/>
                        </a:rPr>
                        <a:t>．周代统治者严禁未成熟的果实和谷物进入流通市场，以防止此类初级农产品引起食品安全方面的问题。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95250" marB="95250" anchor="ctr"/>
                </a:tc>
              </a:tr>
              <a:tr h="100845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B</a:t>
                      </a:r>
                      <a:r>
                        <a:rPr lang="zh-CN" sz="2000" kern="100" dirty="0">
                          <a:effectLst/>
                        </a:rPr>
                        <a:t>．《二年律令》与《唐律》都规定，凡出现因脯肉有毒而致人生病的情况，食品所有者应当立刻焚毁剩余的肉食。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95250" marB="95250" anchor="ctr"/>
                </a:tc>
              </a:tr>
              <a:tr h="100845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C</a:t>
                      </a:r>
                      <a:r>
                        <a:rPr lang="zh-CN" sz="2000" kern="100">
                          <a:effectLst/>
                        </a:rPr>
                        <a:t>．《二年律令》中的规定注重对主使官员责任的追究，而《唐律》则更加强调对伤害生命的犯罪行为的追究。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95250" marB="95250" anchor="ctr"/>
                </a:tc>
              </a:tr>
              <a:tr h="100845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D</a:t>
                      </a:r>
                      <a:r>
                        <a:rPr lang="zh-CN" sz="2000" kern="100" dirty="0">
                          <a:effectLst/>
                        </a:rPr>
                        <a:t>．《唐律》规定，明知脯肉有毒而不立刻焚毁，并故意将脯肉给人吃或出售，而致人生病者，要判处徒刑一年。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95250" marB="95250" anchor="ctr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36258" y="91525"/>
            <a:ext cx="71224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  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小题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1: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下列关于原文第一、二两段内容的表述，不正确的一项是  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C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5013176"/>
            <a:ext cx="8568952" cy="163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1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A</a:t>
            </a:r>
            <a:r>
              <a:rPr lang="zh-CN" altLang="zh-CN" b="1" dirty="0">
                <a:solidFill>
                  <a:srgbClr val="FF0000"/>
                </a:solidFill>
              </a:rPr>
              <a:t>项说法同原文的“五谷不时，果实未熟，不鬻于市”一致；</a:t>
            </a:r>
            <a:r>
              <a:rPr lang="en-US" altLang="zh-CN" b="1" dirty="0">
                <a:solidFill>
                  <a:srgbClr val="FF0000"/>
                </a:solidFill>
              </a:rPr>
              <a:t>B</a:t>
            </a:r>
            <a:r>
              <a:rPr lang="zh-CN" altLang="zh-CN" b="1" dirty="0">
                <a:solidFill>
                  <a:srgbClr val="FF0000"/>
                </a:solidFill>
              </a:rPr>
              <a:t>项说法同原文中《二年律令》的“诸食脯肉，脯肉毒杀、伤、病人者，亟尽孰燔其余”规定和《唐律》中有关规定一致。</a:t>
            </a:r>
            <a:r>
              <a:rPr lang="en-US" altLang="zh-CN" b="1" dirty="0">
                <a:solidFill>
                  <a:srgbClr val="FF0000"/>
                </a:solidFill>
              </a:rPr>
              <a:t>C</a:t>
            </a:r>
            <a:r>
              <a:rPr lang="zh-CN" altLang="zh-CN" b="1" dirty="0">
                <a:solidFill>
                  <a:srgbClr val="FF0000"/>
                </a:solidFill>
              </a:rPr>
              <a:t>项说法的错误在于无中生有，文本中并无《唐律》更加强调之说。</a:t>
            </a:r>
            <a:r>
              <a:rPr lang="en-US" altLang="zh-CN" b="1" dirty="0">
                <a:solidFill>
                  <a:srgbClr val="FF0000"/>
                </a:solidFill>
              </a:rPr>
              <a:t>D</a:t>
            </a:r>
            <a:r>
              <a:rPr lang="zh-CN" altLang="zh-CN" b="1" dirty="0">
                <a:solidFill>
                  <a:srgbClr val="FF0000"/>
                </a:solidFill>
              </a:rPr>
              <a:t>项说法同原文中“徒一年”的说法一致。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02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406130"/>
              </p:ext>
            </p:extLst>
          </p:nvPr>
        </p:nvGraphicFramePr>
        <p:xfrm>
          <a:off x="277561" y="805354"/>
          <a:ext cx="8363272" cy="41058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63272"/>
              </a:tblGrid>
              <a:tr h="10264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A</a:t>
                      </a:r>
                      <a:r>
                        <a:rPr lang="zh-CN" sz="2400" kern="100" dirty="0">
                          <a:effectLst/>
                        </a:rPr>
                        <a:t>．宋代政府注意到食品掺假、以次充好等各种质量问题，进一步加强了食品安全的监督和管理工作。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95250" marB="95250" anchor="ctr"/>
                </a:tc>
              </a:tr>
              <a:tr h="10264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B</a:t>
                      </a:r>
                      <a:r>
                        <a:rPr lang="zh-CN" sz="2400" kern="100">
                          <a:effectLst/>
                        </a:rPr>
                        <a:t>．随着城市民间工商业的繁荣发展，宋代统治者出于对从业者监管的需要，设立了行会这一政府机构．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95250" marB="95250" anchor="ctr"/>
                </a:tc>
              </a:tr>
              <a:tr h="10264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C</a:t>
                      </a:r>
                      <a:r>
                        <a:rPr lang="zh-CN" sz="2400" kern="100" dirty="0">
                          <a:effectLst/>
                        </a:rPr>
                        <a:t>．监督从业者的合法经营，同时方便官府向商户、手工业者等收取费用，这也是宋代行会的重要职责。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95250" marB="95250" anchor="ctr"/>
                </a:tc>
              </a:tr>
              <a:tr h="10264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D</a:t>
                      </a:r>
                      <a:r>
                        <a:rPr lang="zh-CN" sz="2400" kern="100" dirty="0">
                          <a:effectLst/>
                        </a:rPr>
                        <a:t>．与《唐律》一脉相承，宋代食品安全方面的相关法律也规定，凡故意出售有毒脯肉而致人死亡者，要予以严惩。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95250" marB="95250" anchor="ctr"/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1520" y="367541"/>
            <a:ext cx="662473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小题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2: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下列理解和分析，不符合原文意思的一项是   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B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085184"/>
            <a:ext cx="86409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      </a:t>
            </a:r>
            <a:r>
              <a:rPr lang="zh-CN" altLang="zh-CN" b="1" dirty="0" smtClean="0">
                <a:solidFill>
                  <a:srgbClr val="FF0000"/>
                </a:solidFill>
              </a:rPr>
              <a:t>试题</a:t>
            </a:r>
            <a:r>
              <a:rPr lang="zh-CN" altLang="zh-CN" b="1" dirty="0">
                <a:solidFill>
                  <a:srgbClr val="FF0000"/>
                </a:solidFill>
              </a:rPr>
              <a:t>分析：</a:t>
            </a:r>
            <a:r>
              <a:rPr lang="en-US" altLang="zh-CN" b="1" dirty="0">
                <a:solidFill>
                  <a:srgbClr val="FF0000"/>
                </a:solidFill>
              </a:rPr>
              <a:t>A</a:t>
            </a:r>
            <a:r>
              <a:rPr lang="zh-CN" altLang="zh-CN" b="1" dirty="0">
                <a:solidFill>
                  <a:srgbClr val="FF0000"/>
                </a:solidFill>
              </a:rPr>
              <a:t>项说法同原文“为了加强对食品掺假，以次充好现象的监督和管理，宋代规定从业者必须加入行会，而行会必须对商品质量负责”一致。</a:t>
            </a:r>
            <a:r>
              <a:rPr lang="en-US" altLang="zh-CN" b="1" dirty="0">
                <a:solidFill>
                  <a:srgbClr val="FF0000"/>
                </a:solidFill>
              </a:rPr>
              <a:t>B</a:t>
            </a:r>
            <a:r>
              <a:rPr lang="zh-CN" altLang="zh-CN" b="1" dirty="0">
                <a:solidFill>
                  <a:srgbClr val="FF0000"/>
                </a:solidFill>
              </a:rPr>
              <a:t>项说法中“宋代统治者设立行会”的说法于原文无据，原文是“规定从业者必须参加行会”，并没说“宋代统治者设立行会”。</a:t>
            </a:r>
            <a:r>
              <a:rPr lang="en-US" altLang="zh-CN" b="1" dirty="0">
                <a:solidFill>
                  <a:srgbClr val="FF0000"/>
                </a:solidFill>
              </a:rPr>
              <a:t>C</a:t>
            </a:r>
            <a:r>
              <a:rPr lang="zh-CN" altLang="zh-CN" b="1" dirty="0">
                <a:solidFill>
                  <a:srgbClr val="FF0000"/>
                </a:solidFill>
              </a:rPr>
              <a:t>项说法同原文“官府料索”一语一致。</a:t>
            </a:r>
            <a:r>
              <a:rPr lang="en-US" altLang="zh-CN" b="1" dirty="0">
                <a:solidFill>
                  <a:srgbClr val="FF0000"/>
                </a:solidFill>
              </a:rPr>
              <a:t>D</a:t>
            </a:r>
            <a:r>
              <a:rPr lang="zh-CN" altLang="zh-CN" b="1" dirty="0">
                <a:solidFill>
                  <a:srgbClr val="FF0000"/>
                </a:solidFill>
              </a:rPr>
              <a:t>项说法同原文“宋代法律也继承了《唐律》的规定，对有毒有害食品的销售者予以严惩”的说法一致。</a:t>
            </a:r>
            <a:r>
              <a:rPr lang="en-US" altLang="zh-CN" b="1" dirty="0">
                <a:solidFill>
                  <a:srgbClr val="FF0000"/>
                </a:solidFill>
              </a:rPr>
              <a:t/>
            </a:r>
            <a:br>
              <a:rPr lang="en-US" altLang="zh-CN" b="1" dirty="0">
                <a:solidFill>
                  <a:srgbClr val="FF0000"/>
                </a:solidFill>
              </a:rPr>
            </a:b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29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028713"/>
              </p:ext>
            </p:extLst>
          </p:nvPr>
        </p:nvGraphicFramePr>
        <p:xfrm>
          <a:off x="179512" y="807388"/>
          <a:ext cx="8507288" cy="39818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07288"/>
              </a:tblGrid>
              <a:tr h="10700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A</a:t>
                      </a:r>
                      <a:r>
                        <a:rPr lang="zh-CN" sz="2000" b="1" kern="100" dirty="0">
                          <a:effectLst/>
                        </a:rPr>
                        <a:t>．《唐律》将“故与人食并出卖”有毒脯肉造成的后果分为两类，并给予不同的处罚，可见唐代的法律条文已经较为详尽周密。</a:t>
                      </a:r>
                      <a:endParaRPr lang="zh-CN" sz="12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81147" marB="81147" anchor="ctr"/>
                </a:tc>
              </a:tr>
              <a:tr h="10700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B</a:t>
                      </a:r>
                      <a:r>
                        <a:rPr lang="zh-CN" sz="2000" b="1" kern="100" dirty="0">
                          <a:effectLst/>
                        </a:rPr>
                        <a:t>．宋代政府引入行会管理方法，既规定从业者必须加入行会，并按行业对经营者进行登记，又对生产经营的商品进行质量把关。</a:t>
                      </a:r>
                      <a:endParaRPr lang="zh-CN" sz="12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81147" marB="81147" anchor="ctr"/>
                </a:tc>
              </a:tr>
              <a:tr h="10700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C</a:t>
                      </a:r>
                      <a:r>
                        <a:rPr lang="zh-CN" sz="2000" b="1" kern="100" dirty="0">
                          <a:effectLst/>
                        </a:rPr>
                        <a:t>．有关食品安全的规定始于周代，经过汉、唐的发展，到宋代形成了法制相对健全、政府与行会共同监管的食品安全管理体系。</a:t>
                      </a:r>
                      <a:endParaRPr lang="zh-CN" sz="12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81147" marB="81147" anchor="ctr"/>
                </a:tc>
              </a:tr>
              <a:tr h="6904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D</a:t>
                      </a:r>
                      <a:r>
                        <a:rPr lang="zh-CN" sz="2000" b="1" kern="100" dirty="0">
                          <a:effectLst/>
                        </a:rPr>
                        <a:t>．对危害食品安全的违法者施以重罚，有助于保障广大民众的身体健康和生命安全，这是唐宋法律对今人的启示。</a:t>
                      </a:r>
                      <a:endParaRPr lang="zh-CN" sz="12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81147" marB="81147" anchor="ctr"/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9512" y="314564"/>
            <a:ext cx="79574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小题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3: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根据原文内容，下列理解和分析不正确的一项是  </a:t>
            </a:r>
            <a:r>
              <a:rPr lang="en-US" altLang="zh-CN" sz="2400" b="1" dirty="0">
                <a:solidFill>
                  <a:srgbClr val="FF0000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C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5013176"/>
            <a:ext cx="856895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zh-CN" sz="2000" b="1" dirty="0">
                <a:solidFill>
                  <a:srgbClr val="FF0000"/>
                </a:solidFill>
              </a:rPr>
              <a:t>小题</a:t>
            </a:r>
            <a:r>
              <a:rPr lang="en-US" altLang="zh-CN" sz="2000" b="1" dirty="0">
                <a:solidFill>
                  <a:srgbClr val="FF0000"/>
                </a:solidFill>
              </a:rPr>
              <a:t>3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:</a:t>
            </a:r>
            <a:r>
              <a:rPr lang="zh-CN" altLang="zh-CN" sz="2000" b="1" dirty="0" smtClean="0">
                <a:solidFill>
                  <a:srgbClr val="FF0000"/>
                </a:solidFill>
              </a:rPr>
              <a:t>试题</a:t>
            </a:r>
            <a:r>
              <a:rPr lang="zh-CN" altLang="zh-CN" sz="2000" b="1" dirty="0">
                <a:solidFill>
                  <a:srgbClr val="FF0000"/>
                </a:solidFill>
              </a:rPr>
              <a:t>分析：</a:t>
            </a:r>
            <a:r>
              <a:rPr lang="en-US" altLang="zh-CN" sz="2000" b="1" dirty="0">
                <a:solidFill>
                  <a:srgbClr val="FF0000"/>
                </a:solidFill>
              </a:rPr>
              <a:t>A</a:t>
            </a:r>
            <a:r>
              <a:rPr lang="zh-CN" altLang="zh-CN" sz="2000" b="1" dirty="0">
                <a:solidFill>
                  <a:srgbClr val="FF0000"/>
                </a:solidFill>
              </a:rPr>
              <a:t>项说法可见于原文“若故与人食并出卖，令人病者，徒一年；以故致死者，绞”。</a:t>
            </a:r>
            <a:r>
              <a:rPr lang="en-US" altLang="zh-CN" sz="2000" b="1" dirty="0">
                <a:solidFill>
                  <a:srgbClr val="FF0000"/>
                </a:solidFill>
              </a:rPr>
              <a:t>B</a:t>
            </a:r>
            <a:r>
              <a:rPr lang="zh-CN" altLang="zh-CN" sz="2000" b="1" dirty="0">
                <a:solidFill>
                  <a:srgbClr val="FF0000"/>
                </a:solidFill>
              </a:rPr>
              <a:t>项“宋代政府引入行会管理方法”的说法原文无据。</a:t>
            </a:r>
            <a:r>
              <a:rPr lang="en-US" altLang="zh-CN" sz="2000" b="1" dirty="0">
                <a:solidFill>
                  <a:srgbClr val="FF0000"/>
                </a:solidFill>
              </a:rPr>
              <a:t>C</a:t>
            </a:r>
            <a:r>
              <a:rPr lang="zh-CN" altLang="zh-CN" sz="2000" b="1" dirty="0">
                <a:solidFill>
                  <a:srgbClr val="FF0000"/>
                </a:solidFill>
              </a:rPr>
              <a:t>项说法见原文第一段。</a:t>
            </a:r>
            <a:r>
              <a:rPr lang="en-US" altLang="zh-CN" sz="2000" b="1" dirty="0">
                <a:solidFill>
                  <a:srgbClr val="FF0000"/>
                </a:solidFill>
              </a:rPr>
              <a:t>D</a:t>
            </a:r>
            <a:r>
              <a:rPr lang="zh-CN" altLang="zh-CN" sz="2000" b="1" dirty="0">
                <a:solidFill>
                  <a:srgbClr val="FF0000"/>
                </a:solidFill>
              </a:rPr>
              <a:t>项说法同文本末段一致。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709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1981</Words>
  <Application>Microsoft Office PowerPoint</Application>
  <PresentationFormat>全屏显示(4:3)</PresentationFormat>
  <Paragraphs>57</Paragraphs>
  <Slides>11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主题​​</vt:lpstr>
      <vt:lpstr>以直报怨，以德报德 （第四段议论文）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以直报怨，以德报德</dc:title>
  <dc:creator>USER</dc:creator>
  <cp:lastModifiedBy>USER</cp:lastModifiedBy>
  <cp:revision>16</cp:revision>
  <dcterms:created xsi:type="dcterms:W3CDTF">2016-06-07T01:58:32Z</dcterms:created>
  <dcterms:modified xsi:type="dcterms:W3CDTF">2016-06-08T03:42:52Z</dcterms:modified>
</cp:coreProperties>
</file>