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9" r:id="rId4"/>
    <p:sldId id="277" r:id="rId5"/>
    <p:sldId id="285" r:id="rId6"/>
    <p:sldId id="286" r:id="rId7"/>
    <p:sldId id="287" r:id="rId8"/>
    <p:sldId id="288" r:id="rId9"/>
    <p:sldId id="289" r:id="rId10"/>
    <p:sldId id="290" r:id="rId11"/>
    <p:sldId id="291" r:id="rId12"/>
    <p:sldId id="292" r:id="rId13"/>
    <p:sldId id="295" r:id="rId14"/>
    <p:sldId id="296" r:id="rId15"/>
    <p:sldId id="297" r:id="rId16"/>
    <p:sldId id="293" r:id="rId17"/>
    <p:sldId id="294" r:id="rId18"/>
    <p:sldId id="282" r:id="rId19"/>
    <p:sldId id="283" r:id="rId20"/>
    <p:sldId id="284"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DCCDBA-8346-4541-9CAE-DA3050DE9BF0}" type="datetimeFigureOut">
              <a:rPr lang="zh-CN" altLang="en-US" smtClean="0"/>
              <a:t>2016-04-20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A4F1FA-19C7-49BC-B144-0EB5B465EE15}" type="slidenum">
              <a:rPr lang="zh-CN" altLang="en-US" smtClean="0"/>
              <a:t>‹#›</a:t>
            </a:fld>
            <a:endParaRPr lang="zh-CN" altLang="en-US"/>
          </a:p>
        </p:txBody>
      </p:sp>
    </p:spTree>
    <p:extLst>
      <p:ext uri="{BB962C8B-B14F-4D97-AF65-F5344CB8AC3E}">
        <p14:creationId xmlns:p14="http://schemas.microsoft.com/office/powerpoint/2010/main" val="296789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204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C7EF6494-D330-448E-893F-4465CAD859D7}" type="slidenum">
              <a:rPr lang="en-US" altLang="zh-CN" smtClean="0"/>
              <a:pPr eaLnBrk="1" hangingPunct="1">
                <a:spcBef>
                  <a:spcPct val="0"/>
                </a:spcBef>
              </a:pPr>
              <a:t>8</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D14220C-979E-4C3C-9697-79262AF97298}" type="datetimeFigureOut">
              <a:rPr lang="zh-CN" altLang="en-US" smtClean="0"/>
              <a:pPr/>
              <a:t>2016-04-20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C2C7FF-481E-4DEC-A82E-7E4CAC557F60}" type="slidenum">
              <a:rPr lang="zh-CN" altLang="en-US" smtClean="0"/>
              <a:pPr/>
              <a:t>‹#›</a:t>
            </a:fld>
            <a:endParaRPr lang="zh-CN" altLang="en-US"/>
          </a:p>
        </p:txBody>
      </p:sp>
    </p:spTree>
    <p:extLst>
      <p:ext uri="{BB962C8B-B14F-4D97-AF65-F5344CB8AC3E}">
        <p14:creationId xmlns:p14="http://schemas.microsoft.com/office/powerpoint/2010/main" val="1953236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D14220C-979E-4C3C-9697-79262AF97298}" type="datetimeFigureOut">
              <a:rPr lang="zh-CN" altLang="en-US" smtClean="0"/>
              <a:pPr/>
              <a:t>2016-04-20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C2C7FF-481E-4DEC-A82E-7E4CAC557F60}" type="slidenum">
              <a:rPr lang="zh-CN" altLang="en-US" smtClean="0"/>
              <a:pPr/>
              <a:t>‹#›</a:t>
            </a:fld>
            <a:endParaRPr lang="zh-CN" altLang="en-US"/>
          </a:p>
        </p:txBody>
      </p:sp>
    </p:spTree>
    <p:extLst>
      <p:ext uri="{BB962C8B-B14F-4D97-AF65-F5344CB8AC3E}">
        <p14:creationId xmlns:p14="http://schemas.microsoft.com/office/powerpoint/2010/main" val="414331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D14220C-979E-4C3C-9697-79262AF97298}" type="datetimeFigureOut">
              <a:rPr lang="zh-CN" altLang="en-US" smtClean="0"/>
              <a:pPr/>
              <a:t>2016-04-20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C2C7FF-481E-4DEC-A82E-7E4CAC557F60}" type="slidenum">
              <a:rPr lang="zh-CN" altLang="en-US" smtClean="0"/>
              <a:pPr/>
              <a:t>‹#›</a:t>
            </a:fld>
            <a:endParaRPr lang="zh-CN" altLang="en-US"/>
          </a:p>
        </p:txBody>
      </p:sp>
    </p:spTree>
    <p:extLst>
      <p:ext uri="{BB962C8B-B14F-4D97-AF65-F5344CB8AC3E}">
        <p14:creationId xmlns:p14="http://schemas.microsoft.com/office/powerpoint/2010/main" val="325422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D14220C-979E-4C3C-9697-79262AF97298}" type="datetimeFigureOut">
              <a:rPr lang="zh-CN" altLang="en-US" smtClean="0"/>
              <a:pPr/>
              <a:t>2016-04-20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C2C7FF-481E-4DEC-A82E-7E4CAC557F60}" type="slidenum">
              <a:rPr lang="zh-CN" altLang="en-US" smtClean="0"/>
              <a:pPr/>
              <a:t>‹#›</a:t>
            </a:fld>
            <a:endParaRPr lang="zh-CN" altLang="en-US"/>
          </a:p>
        </p:txBody>
      </p:sp>
    </p:spTree>
    <p:extLst>
      <p:ext uri="{BB962C8B-B14F-4D97-AF65-F5344CB8AC3E}">
        <p14:creationId xmlns:p14="http://schemas.microsoft.com/office/powerpoint/2010/main" val="295637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D14220C-979E-4C3C-9697-79262AF97298}" type="datetimeFigureOut">
              <a:rPr lang="zh-CN" altLang="en-US" smtClean="0"/>
              <a:pPr/>
              <a:t>2016-04-20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C2C7FF-481E-4DEC-A82E-7E4CAC557F60}" type="slidenum">
              <a:rPr lang="zh-CN" altLang="en-US" smtClean="0"/>
              <a:pPr/>
              <a:t>‹#›</a:t>
            </a:fld>
            <a:endParaRPr lang="zh-CN" altLang="en-US"/>
          </a:p>
        </p:txBody>
      </p:sp>
    </p:spTree>
    <p:extLst>
      <p:ext uri="{BB962C8B-B14F-4D97-AF65-F5344CB8AC3E}">
        <p14:creationId xmlns:p14="http://schemas.microsoft.com/office/powerpoint/2010/main" val="260999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D14220C-979E-4C3C-9697-79262AF97298}" type="datetimeFigureOut">
              <a:rPr lang="zh-CN" altLang="en-US" smtClean="0"/>
              <a:pPr/>
              <a:t>2016-04-20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C2C7FF-481E-4DEC-A82E-7E4CAC557F60}" type="slidenum">
              <a:rPr lang="zh-CN" altLang="en-US" smtClean="0"/>
              <a:pPr/>
              <a:t>‹#›</a:t>
            </a:fld>
            <a:endParaRPr lang="zh-CN" altLang="en-US"/>
          </a:p>
        </p:txBody>
      </p:sp>
    </p:spTree>
    <p:extLst>
      <p:ext uri="{BB962C8B-B14F-4D97-AF65-F5344CB8AC3E}">
        <p14:creationId xmlns:p14="http://schemas.microsoft.com/office/powerpoint/2010/main" val="733130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D14220C-979E-4C3C-9697-79262AF97298}" type="datetimeFigureOut">
              <a:rPr lang="zh-CN" altLang="en-US" smtClean="0"/>
              <a:pPr/>
              <a:t>2016-04-20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C2C7FF-481E-4DEC-A82E-7E4CAC557F60}" type="slidenum">
              <a:rPr lang="zh-CN" altLang="en-US" smtClean="0"/>
              <a:pPr/>
              <a:t>‹#›</a:t>
            </a:fld>
            <a:endParaRPr lang="zh-CN" altLang="en-US"/>
          </a:p>
        </p:txBody>
      </p:sp>
    </p:spTree>
    <p:extLst>
      <p:ext uri="{BB962C8B-B14F-4D97-AF65-F5344CB8AC3E}">
        <p14:creationId xmlns:p14="http://schemas.microsoft.com/office/powerpoint/2010/main" val="550240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D14220C-979E-4C3C-9697-79262AF97298}" type="datetimeFigureOut">
              <a:rPr lang="zh-CN" altLang="en-US" smtClean="0"/>
              <a:pPr/>
              <a:t>2016-04-20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C2C7FF-481E-4DEC-A82E-7E4CAC557F60}" type="slidenum">
              <a:rPr lang="zh-CN" altLang="en-US" smtClean="0"/>
              <a:pPr/>
              <a:t>‹#›</a:t>
            </a:fld>
            <a:endParaRPr lang="zh-CN" altLang="en-US"/>
          </a:p>
        </p:txBody>
      </p:sp>
    </p:spTree>
    <p:extLst>
      <p:ext uri="{BB962C8B-B14F-4D97-AF65-F5344CB8AC3E}">
        <p14:creationId xmlns:p14="http://schemas.microsoft.com/office/powerpoint/2010/main" val="108904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14220C-979E-4C3C-9697-79262AF97298}" type="datetimeFigureOut">
              <a:rPr lang="zh-CN" altLang="en-US" smtClean="0"/>
              <a:pPr/>
              <a:t>2016-04-20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C2C7FF-481E-4DEC-A82E-7E4CAC557F60}" type="slidenum">
              <a:rPr lang="zh-CN" altLang="en-US" smtClean="0"/>
              <a:pPr/>
              <a:t>‹#›</a:t>
            </a:fld>
            <a:endParaRPr lang="zh-CN" altLang="en-US"/>
          </a:p>
        </p:txBody>
      </p:sp>
    </p:spTree>
    <p:extLst>
      <p:ext uri="{BB962C8B-B14F-4D97-AF65-F5344CB8AC3E}">
        <p14:creationId xmlns:p14="http://schemas.microsoft.com/office/powerpoint/2010/main" val="340690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D14220C-979E-4C3C-9697-79262AF97298}" type="datetimeFigureOut">
              <a:rPr lang="zh-CN" altLang="en-US" smtClean="0"/>
              <a:pPr/>
              <a:t>2016-04-20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C2C7FF-481E-4DEC-A82E-7E4CAC557F60}" type="slidenum">
              <a:rPr lang="zh-CN" altLang="en-US" smtClean="0"/>
              <a:pPr/>
              <a:t>‹#›</a:t>
            </a:fld>
            <a:endParaRPr lang="zh-CN" altLang="en-US"/>
          </a:p>
        </p:txBody>
      </p:sp>
    </p:spTree>
    <p:extLst>
      <p:ext uri="{BB962C8B-B14F-4D97-AF65-F5344CB8AC3E}">
        <p14:creationId xmlns:p14="http://schemas.microsoft.com/office/powerpoint/2010/main" val="612960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D14220C-979E-4C3C-9697-79262AF97298}" type="datetimeFigureOut">
              <a:rPr lang="zh-CN" altLang="en-US" smtClean="0"/>
              <a:pPr/>
              <a:t>2016-04-20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C2C7FF-481E-4DEC-A82E-7E4CAC557F60}" type="slidenum">
              <a:rPr lang="zh-CN" altLang="en-US" smtClean="0"/>
              <a:pPr/>
              <a:t>‹#›</a:t>
            </a:fld>
            <a:endParaRPr lang="zh-CN" altLang="en-US"/>
          </a:p>
        </p:txBody>
      </p:sp>
    </p:spTree>
    <p:extLst>
      <p:ext uri="{BB962C8B-B14F-4D97-AF65-F5344CB8AC3E}">
        <p14:creationId xmlns:p14="http://schemas.microsoft.com/office/powerpoint/2010/main" val="1006717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4220C-979E-4C3C-9697-79262AF97298}" type="datetimeFigureOut">
              <a:rPr lang="zh-CN" altLang="en-US" smtClean="0"/>
              <a:pPr/>
              <a:t>2016-04-20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2C7FF-481E-4DEC-A82E-7E4CAC557F60}" type="slidenum">
              <a:rPr lang="zh-CN" altLang="en-US" smtClean="0"/>
              <a:pPr/>
              <a:t>‹#›</a:t>
            </a:fld>
            <a:endParaRPr lang="zh-CN" altLang="en-US"/>
          </a:p>
        </p:txBody>
      </p:sp>
    </p:spTree>
    <p:extLst>
      <p:ext uri="{BB962C8B-B14F-4D97-AF65-F5344CB8AC3E}">
        <p14:creationId xmlns:p14="http://schemas.microsoft.com/office/powerpoint/2010/main" val="2921317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332656"/>
            <a:ext cx="7772400" cy="1470025"/>
          </a:xfrm>
        </p:spPr>
        <p:txBody>
          <a:bodyPr/>
          <a:lstStyle/>
          <a:p>
            <a:r>
              <a:rPr lang="zh-CN" altLang="en-US" b="1" dirty="0" smtClean="0"/>
              <a:t>现代文阅读</a:t>
            </a:r>
            <a:r>
              <a:rPr lang="en-US" altLang="zh-CN" b="1" dirty="0" smtClean="0"/>
              <a:t>——</a:t>
            </a:r>
            <a:r>
              <a:rPr lang="zh-CN" altLang="en-US" b="1" dirty="0" smtClean="0"/>
              <a:t>必考段</a:t>
            </a:r>
            <a:endParaRPr lang="zh-CN" altLang="en-US" b="1" dirty="0"/>
          </a:p>
        </p:txBody>
      </p:sp>
      <p:sp>
        <p:nvSpPr>
          <p:cNvPr id="3" name="副标题 2"/>
          <p:cNvSpPr>
            <a:spLocks noGrp="1"/>
          </p:cNvSpPr>
          <p:nvPr>
            <p:ph type="subTitle" idx="1"/>
          </p:nvPr>
        </p:nvSpPr>
        <p:spPr>
          <a:xfrm>
            <a:off x="1043608" y="1700808"/>
            <a:ext cx="7200800" cy="4536504"/>
          </a:xfrm>
        </p:spPr>
        <p:txBody>
          <a:bodyPr>
            <a:noAutofit/>
          </a:bodyPr>
          <a:lstStyle/>
          <a:p>
            <a:pPr algn="l">
              <a:lnSpc>
                <a:spcPct val="170000"/>
              </a:lnSpc>
            </a:pPr>
            <a:r>
              <a:rPr lang="zh-CN" altLang="zh-CN" sz="1800" b="1" dirty="0">
                <a:solidFill>
                  <a:srgbClr val="FF0000"/>
                </a:solidFill>
              </a:rPr>
              <a:t>考点要求　</a:t>
            </a:r>
            <a:endParaRPr lang="en-US" altLang="zh-CN" sz="1800" b="1" dirty="0" smtClean="0">
              <a:solidFill>
                <a:srgbClr val="FF0000"/>
              </a:solidFill>
            </a:endParaRPr>
          </a:p>
          <a:p>
            <a:pPr algn="l">
              <a:lnSpc>
                <a:spcPct val="170000"/>
              </a:lnSpc>
            </a:pPr>
            <a:r>
              <a:rPr lang="en-US" altLang="zh-CN" sz="1800" b="1" dirty="0" smtClean="0">
                <a:solidFill>
                  <a:srgbClr val="FF0000"/>
                </a:solidFill>
              </a:rPr>
              <a:t>1</a:t>
            </a:r>
            <a:r>
              <a:rPr lang="en-US" altLang="zh-CN" sz="1800" b="1" dirty="0">
                <a:solidFill>
                  <a:srgbClr val="FF0000"/>
                </a:solidFill>
              </a:rPr>
              <a:t>.</a:t>
            </a:r>
            <a:r>
              <a:rPr lang="zh-CN" altLang="zh-CN" sz="1800" b="1" dirty="0">
                <a:solidFill>
                  <a:srgbClr val="FF0000"/>
                </a:solidFill>
              </a:rPr>
              <a:t>理解</a:t>
            </a:r>
            <a:r>
              <a:rPr lang="en-US" altLang="zh-CN" sz="1800" b="1" dirty="0">
                <a:solidFill>
                  <a:srgbClr val="FF0000"/>
                </a:solidFill>
              </a:rPr>
              <a:t>(B</a:t>
            </a:r>
            <a:r>
              <a:rPr lang="zh-CN" altLang="zh-CN" sz="1800" b="1" dirty="0">
                <a:solidFill>
                  <a:srgbClr val="FF0000"/>
                </a:solidFill>
              </a:rPr>
              <a:t>级</a:t>
            </a:r>
            <a:r>
              <a:rPr lang="en-US" altLang="zh-CN" sz="1800" b="1" dirty="0">
                <a:solidFill>
                  <a:srgbClr val="FF0000"/>
                </a:solidFill>
              </a:rPr>
              <a:t>)</a:t>
            </a:r>
            <a:r>
              <a:rPr lang="zh-CN" altLang="zh-CN" sz="1800" b="1" dirty="0" smtClean="0">
                <a:solidFill>
                  <a:srgbClr val="FF0000"/>
                </a:solidFill>
              </a:rPr>
              <a:t>：</a:t>
            </a:r>
            <a:endParaRPr lang="en-US" altLang="zh-CN" sz="1800" b="1" dirty="0" smtClean="0">
              <a:solidFill>
                <a:srgbClr val="FF0000"/>
              </a:solidFill>
            </a:endParaRPr>
          </a:p>
          <a:p>
            <a:pPr algn="l">
              <a:lnSpc>
                <a:spcPct val="170000"/>
              </a:lnSpc>
            </a:pPr>
            <a:r>
              <a:rPr lang="en-US" altLang="zh-CN" sz="1800" b="1" dirty="0" smtClean="0">
                <a:solidFill>
                  <a:srgbClr val="FF0000"/>
                </a:solidFill>
              </a:rPr>
              <a:t>①</a:t>
            </a:r>
            <a:r>
              <a:rPr lang="zh-CN" altLang="zh-CN" sz="1800" b="1" dirty="0">
                <a:solidFill>
                  <a:srgbClr val="FF0000"/>
                </a:solidFill>
              </a:rPr>
              <a:t>理解文中重要概念的含义</a:t>
            </a:r>
            <a:r>
              <a:rPr lang="zh-CN" altLang="zh-CN" sz="1800" b="1" dirty="0" smtClean="0">
                <a:solidFill>
                  <a:srgbClr val="FF0000"/>
                </a:solidFill>
              </a:rPr>
              <a:t>，</a:t>
            </a:r>
            <a:endParaRPr lang="en-US" altLang="zh-CN" sz="1800" b="1" dirty="0" smtClean="0">
              <a:solidFill>
                <a:srgbClr val="FF0000"/>
              </a:solidFill>
            </a:endParaRPr>
          </a:p>
          <a:p>
            <a:pPr algn="l">
              <a:lnSpc>
                <a:spcPct val="170000"/>
              </a:lnSpc>
            </a:pPr>
            <a:r>
              <a:rPr lang="en-US" altLang="zh-CN" sz="1800" b="1" dirty="0" smtClean="0">
                <a:solidFill>
                  <a:srgbClr val="FF0000"/>
                </a:solidFill>
              </a:rPr>
              <a:t>②</a:t>
            </a:r>
            <a:r>
              <a:rPr lang="zh-CN" altLang="zh-CN" sz="1800" b="1" dirty="0">
                <a:solidFill>
                  <a:srgbClr val="FF0000"/>
                </a:solidFill>
              </a:rPr>
              <a:t>理解文中重要句子的含意</a:t>
            </a:r>
            <a:r>
              <a:rPr lang="zh-CN" altLang="zh-CN" sz="1800" b="1" dirty="0" smtClean="0">
                <a:solidFill>
                  <a:srgbClr val="FF0000"/>
                </a:solidFill>
              </a:rPr>
              <a:t>。</a:t>
            </a:r>
            <a:endParaRPr lang="en-US" altLang="zh-CN" sz="1800" b="1" dirty="0" smtClean="0">
              <a:solidFill>
                <a:srgbClr val="FF0000"/>
              </a:solidFill>
            </a:endParaRPr>
          </a:p>
          <a:p>
            <a:pPr algn="l">
              <a:lnSpc>
                <a:spcPct val="170000"/>
              </a:lnSpc>
            </a:pPr>
            <a:r>
              <a:rPr lang="en-US" altLang="zh-CN" sz="1800" b="1" dirty="0" smtClean="0">
                <a:solidFill>
                  <a:srgbClr val="FF0000"/>
                </a:solidFill>
              </a:rPr>
              <a:t>2</a:t>
            </a:r>
            <a:r>
              <a:rPr lang="en-US" altLang="zh-CN" sz="1800" b="1" dirty="0">
                <a:solidFill>
                  <a:srgbClr val="FF0000"/>
                </a:solidFill>
              </a:rPr>
              <a:t>.</a:t>
            </a:r>
            <a:r>
              <a:rPr lang="zh-CN" altLang="zh-CN" sz="1800" b="1" dirty="0">
                <a:solidFill>
                  <a:srgbClr val="FF0000"/>
                </a:solidFill>
              </a:rPr>
              <a:t>分析综合</a:t>
            </a:r>
            <a:r>
              <a:rPr lang="en-US" altLang="zh-CN" sz="1800" b="1" dirty="0" smtClean="0">
                <a:solidFill>
                  <a:srgbClr val="FF0000"/>
                </a:solidFill>
              </a:rPr>
              <a:t>( C</a:t>
            </a:r>
            <a:r>
              <a:rPr lang="zh-CN" altLang="zh-CN" sz="1800" b="1" dirty="0" smtClean="0">
                <a:solidFill>
                  <a:srgbClr val="FF0000"/>
                </a:solidFill>
              </a:rPr>
              <a:t>级</a:t>
            </a:r>
            <a:r>
              <a:rPr lang="en-US" altLang="zh-CN" sz="1800" b="1" dirty="0" smtClean="0">
                <a:solidFill>
                  <a:srgbClr val="FF0000"/>
                </a:solidFill>
              </a:rPr>
              <a:t>)</a:t>
            </a:r>
            <a:r>
              <a:rPr lang="zh-CN" altLang="zh-CN" sz="1800" b="1" dirty="0" smtClean="0">
                <a:solidFill>
                  <a:srgbClr val="FF0000"/>
                </a:solidFill>
              </a:rPr>
              <a:t>：</a:t>
            </a:r>
            <a:endParaRPr lang="en-US" altLang="zh-CN" sz="1800" b="1" dirty="0" smtClean="0">
              <a:solidFill>
                <a:srgbClr val="FF0000"/>
              </a:solidFill>
            </a:endParaRPr>
          </a:p>
          <a:p>
            <a:pPr algn="l">
              <a:lnSpc>
                <a:spcPct val="170000"/>
              </a:lnSpc>
            </a:pPr>
            <a:r>
              <a:rPr lang="en-US" altLang="zh-CN" sz="1800" b="1" dirty="0" smtClean="0">
                <a:solidFill>
                  <a:srgbClr val="FF0000"/>
                </a:solidFill>
              </a:rPr>
              <a:t>①</a:t>
            </a:r>
            <a:r>
              <a:rPr lang="zh-CN" altLang="zh-CN" sz="1800" b="1" dirty="0">
                <a:solidFill>
                  <a:srgbClr val="FF0000"/>
                </a:solidFill>
              </a:rPr>
              <a:t>筛选并整合文中的信息</a:t>
            </a:r>
            <a:r>
              <a:rPr lang="zh-CN" altLang="zh-CN" sz="1800" b="1" dirty="0" smtClean="0">
                <a:solidFill>
                  <a:srgbClr val="FF0000"/>
                </a:solidFill>
              </a:rPr>
              <a:t>；</a:t>
            </a:r>
            <a:endParaRPr lang="en-US" altLang="zh-CN" sz="1800" b="1" dirty="0" smtClean="0">
              <a:solidFill>
                <a:srgbClr val="FF0000"/>
              </a:solidFill>
            </a:endParaRPr>
          </a:p>
          <a:p>
            <a:pPr algn="l">
              <a:lnSpc>
                <a:spcPct val="170000"/>
              </a:lnSpc>
            </a:pPr>
            <a:r>
              <a:rPr lang="en-US" altLang="zh-CN" sz="1800" b="1" dirty="0" smtClean="0">
                <a:solidFill>
                  <a:srgbClr val="FF0000"/>
                </a:solidFill>
              </a:rPr>
              <a:t>②</a:t>
            </a:r>
            <a:r>
              <a:rPr lang="zh-CN" altLang="zh-CN" sz="1800" b="1" dirty="0">
                <a:solidFill>
                  <a:srgbClr val="FF0000"/>
                </a:solidFill>
              </a:rPr>
              <a:t>分析文章结构，把握文章思路</a:t>
            </a:r>
            <a:r>
              <a:rPr lang="zh-CN" altLang="zh-CN" sz="1800" b="1" dirty="0" smtClean="0">
                <a:solidFill>
                  <a:srgbClr val="FF0000"/>
                </a:solidFill>
              </a:rPr>
              <a:t>；</a:t>
            </a:r>
            <a:endParaRPr lang="en-US" altLang="zh-CN" sz="1800" b="1" dirty="0" smtClean="0">
              <a:solidFill>
                <a:srgbClr val="FF0000"/>
              </a:solidFill>
            </a:endParaRPr>
          </a:p>
          <a:p>
            <a:pPr algn="l">
              <a:lnSpc>
                <a:spcPct val="170000"/>
              </a:lnSpc>
            </a:pPr>
            <a:r>
              <a:rPr lang="en-US" altLang="zh-CN" sz="1800" b="1" dirty="0" smtClean="0">
                <a:solidFill>
                  <a:srgbClr val="FF0000"/>
                </a:solidFill>
              </a:rPr>
              <a:t>③</a:t>
            </a:r>
            <a:r>
              <a:rPr lang="zh-CN" altLang="zh-CN" sz="1800" b="1" dirty="0">
                <a:solidFill>
                  <a:srgbClr val="FF0000"/>
                </a:solidFill>
              </a:rPr>
              <a:t>归纳内容要点，概括中心意思</a:t>
            </a:r>
            <a:r>
              <a:rPr lang="zh-CN" altLang="zh-CN" sz="1800" b="1" dirty="0" smtClean="0">
                <a:solidFill>
                  <a:srgbClr val="FF0000"/>
                </a:solidFill>
              </a:rPr>
              <a:t>；</a:t>
            </a:r>
            <a:endParaRPr lang="en-US" altLang="zh-CN" sz="1800" b="1" dirty="0" smtClean="0">
              <a:solidFill>
                <a:srgbClr val="FF0000"/>
              </a:solidFill>
            </a:endParaRPr>
          </a:p>
          <a:p>
            <a:pPr algn="l">
              <a:lnSpc>
                <a:spcPct val="170000"/>
              </a:lnSpc>
            </a:pPr>
            <a:r>
              <a:rPr lang="en-US" altLang="zh-CN" sz="1800" b="1" dirty="0" smtClean="0">
                <a:solidFill>
                  <a:srgbClr val="FF0000"/>
                </a:solidFill>
              </a:rPr>
              <a:t>④</a:t>
            </a:r>
            <a:r>
              <a:rPr lang="zh-CN" altLang="zh-CN" sz="1800" b="1" dirty="0">
                <a:solidFill>
                  <a:srgbClr val="FF0000"/>
                </a:solidFill>
              </a:rPr>
              <a:t>分析概括作者在文中的观点态度。</a:t>
            </a:r>
            <a:endParaRPr lang="zh-CN" altLang="zh-CN" sz="1800" dirty="0">
              <a:solidFill>
                <a:srgbClr val="FF0000"/>
              </a:solidFill>
            </a:endParaRPr>
          </a:p>
          <a:p>
            <a:pPr algn="l">
              <a:lnSpc>
                <a:spcPct val="170000"/>
              </a:lnSpc>
            </a:pPr>
            <a:endParaRPr lang="zh-CN" altLang="en-US" sz="1800" dirty="0">
              <a:solidFill>
                <a:srgbClr val="FF0000"/>
              </a:solidFill>
            </a:endParaRPr>
          </a:p>
        </p:txBody>
      </p:sp>
    </p:spTree>
    <p:extLst>
      <p:ext uri="{BB962C8B-B14F-4D97-AF65-F5344CB8AC3E}">
        <p14:creationId xmlns:p14="http://schemas.microsoft.com/office/powerpoint/2010/main" val="1045916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fld id="{9DE9614E-D85F-481E-BE33-084009FEF935}" type="datetime1">
              <a:rPr lang="zh-CN" altLang="en-US" sz="1400" smtClean="0"/>
              <a:pPr eaLnBrk="1" hangingPunct="1">
                <a:spcBef>
                  <a:spcPct val="0"/>
                </a:spcBef>
                <a:buClrTx/>
                <a:buSzTx/>
                <a:buFontTx/>
                <a:buNone/>
              </a:pPr>
              <a:t>2016-04-20</a:t>
            </a:fld>
            <a:endParaRPr lang="en-US" altLang="zh-CN" sz="1400" smtClean="0"/>
          </a:p>
        </p:txBody>
      </p:sp>
      <p:sp>
        <p:nvSpPr>
          <p:cNvPr id="122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fld id="{61A1330A-7E75-4EA9-B8CB-A8B4A30187E4}" type="slidenum">
              <a:rPr lang="en-US" altLang="zh-CN" sz="1400" smtClean="0"/>
              <a:pPr eaLnBrk="1" hangingPunct="1">
                <a:spcBef>
                  <a:spcPct val="0"/>
                </a:spcBef>
                <a:buClrTx/>
                <a:buSzTx/>
                <a:buFontTx/>
                <a:buNone/>
              </a:pPr>
              <a:t>10</a:t>
            </a:fld>
            <a:endParaRPr lang="en-US" altLang="zh-CN" sz="1400" smtClean="0"/>
          </a:p>
        </p:txBody>
      </p:sp>
      <p:sp>
        <p:nvSpPr>
          <p:cNvPr id="12292" name="Rectangle 2"/>
          <p:cNvSpPr>
            <a:spLocks noGrp="1" noRot="1" noChangeArrowheads="1"/>
          </p:cNvSpPr>
          <p:nvPr>
            <p:ph type="body" idx="1"/>
          </p:nvPr>
        </p:nvSpPr>
        <p:spPr>
          <a:xfrm>
            <a:off x="304800" y="838200"/>
            <a:ext cx="8540750" cy="5029200"/>
          </a:xfrm>
          <a:solidFill>
            <a:schemeClr val="bg1"/>
          </a:solidFill>
        </p:spPr>
        <p:txBody>
          <a:bodyPr/>
          <a:lstStyle/>
          <a:p>
            <a:pPr eaLnBrk="1" hangingPunct="1">
              <a:buFont typeface="Wingdings" pitchFamily="2" charset="2"/>
              <a:buNone/>
            </a:pPr>
            <a:r>
              <a:rPr lang="zh-CN" altLang="en-US" b="1" smtClean="0">
                <a:solidFill>
                  <a:srgbClr val="000000"/>
                </a:solidFill>
                <a:latin typeface="黑体" pitchFamily="2" charset="-122"/>
                <a:ea typeface="黑体" pitchFamily="2" charset="-122"/>
              </a:rPr>
              <a:t>（三）判断的性质：</a:t>
            </a:r>
          </a:p>
          <a:p>
            <a:pPr eaLnBrk="1" hangingPunct="1"/>
            <a:r>
              <a:rPr lang="en-US" altLang="zh-CN" b="1" smtClean="0">
                <a:solidFill>
                  <a:srgbClr val="000000"/>
                </a:solidFill>
                <a:latin typeface="黑体" pitchFamily="2" charset="-122"/>
                <a:ea typeface="黑体" pitchFamily="2" charset="-122"/>
              </a:rPr>
              <a:t>1.</a:t>
            </a:r>
            <a:r>
              <a:rPr lang="zh-CN" altLang="en-US" b="1" smtClean="0">
                <a:solidFill>
                  <a:srgbClr val="000000"/>
                </a:solidFill>
                <a:latin typeface="黑体" pitchFamily="2" charset="-122"/>
                <a:ea typeface="黑体" pitchFamily="2" charset="-122"/>
              </a:rPr>
              <a:t>已然判断</a:t>
            </a:r>
            <a:r>
              <a:rPr lang="en-US" altLang="zh-CN" sz="2400" b="1" smtClean="0">
                <a:solidFill>
                  <a:srgbClr val="FF00FF"/>
                </a:solidFill>
                <a:latin typeface="黑体" pitchFamily="2" charset="-122"/>
                <a:ea typeface="黑体" pitchFamily="2" charset="-122"/>
              </a:rPr>
              <a:t>(</a:t>
            </a:r>
            <a:r>
              <a:rPr lang="zh-CN" altLang="en-US" sz="2400" b="1" smtClean="0">
                <a:solidFill>
                  <a:srgbClr val="FF00FF"/>
                </a:solidFill>
                <a:latin typeface="黑体" pitchFamily="2" charset="-122"/>
                <a:ea typeface="黑体" pitchFamily="2" charset="-122"/>
              </a:rPr>
              <a:t>已经发生，既成事实</a:t>
            </a:r>
            <a:r>
              <a:rPr lang="en-US" altLang="zh-CN" sz="2400" b="1" smtClean="0">
                <a:solidFill>
                  <a:srgbClr val="FF00FF"/>
                </a:solidFill>
                <a:latin typeface="黑体" pitchFamily="2" charset="-122"/>
                <a:ea typeface="黑体" pitchFamily="2" charset="-122"/>
              </a:rPr>
              <a:t>)</a:t>
            </a:r>
          </a:p>
          <a:p>
            <a:pPr eaLnBrk="1" hangingPunct="1"/>
            <a:r>
              <a:rPr lang="en-US" altLang="zh-CN" b="1" smtClean="0">
                <a:latin typeface="黑体" pitchFamily="2" charset="-122"/>
                <a:ea typeface="黑体" pitchFamily="2" charset="-122"/>
              </a:rPr>
              <a:t>                      </a:t>
            </a:r>
            <a:r>
              <a:rPr lang="zh-CN" altLang="en-US" b="1" smtClean="0">
                <a:solidFill>
                  <a:srgbClr val="000000"/>
                </a:solidFill>
                <a:latin typeface="黑体" pitchFamily="2" charset="-122"/>
                <a:ea typeface="黑体" pitchFamily="2" charset="-122"/>
              </a:rPr>
              <a:t>必然判断</a:t>
            </a:r>
            <a:r>
              <a:rPr lang="en-US" altLang="zh-CN" sz="2800" b="1" smtClean="0">
                <a:solidFill>
                  <a:srgbClr val="FF00FF"/>
                </a:solidFill>
                <a:latin typeface="黑体" pitchFamily="2" charset="-122"/>
                <a:ea typeface="黑体" pitchFamily="2" charset="-122"/>
              </a:rPr>
              <a:t>(</a:t>
            </a:r>
            <a:r>
              <a:rPr lang="zh-CN" altLang="en-US" sz="2800" b="1" smtClean="0">
                <a:solidFill>
                  <a:srgbClr val="FF00FF"/>
                </a:solidFill>
                <a:latin typeface="黑体" pitchFamily="2" charset="-122"/>
                <a:ea typeface="黑体" pitchFamily="2" charset="-122"/>
              </a:rPr>
              <a:t>一定）</a:t>
            </a:r>
          </a:p>
          <a:p>
            <a:pPr eaLnBrk="1" hangingPunct="1"/>
            <a:r>
              <a:rPr lang="en-US" altLang="zh-CN" b="1" smtClean="0">
                <a:solidFill>
                  <a:srgbClr val="000000"/>
                </a:solidFill>
                <a:latin typeface="黑体" pitchFamily="2" charset="-122"/>
                <a:ea typeface="黑体" pitchFamily="2" charset="-122"/>
              </a:rPr>
              <a:t>2.</a:t>
            </a:r>
            <a:r>
              <a:rPr lang="zh-CN" altLang="en-US" b="1" smtClean="0">
                <a:solidFill>
                  <a:srgbClr val="000000"/>
                </a:solidFill>
                <a:latin typeface="黑体" pitchFamily="2" charset="-122"/>
                <a:ea typeface="黑体" pitchFamily="2" charset="-122"/>
              </a:rPr>
              <a:t>未然判断</a:t>
            </a:r>
            <a:r>
              <a:rPr lang="en-US" altLang="zh-CN" sz="2400" b="1" smtClean="0">
                <a:solidFill>
                  <a:srgbClr val="FF00FF"/>
                </a:solidFill>
                <a:latin typeface="黑体" pitchFamily="2" charset="-122"/>
                <a:ea typeface="黑体" pitchFamily="2" charset="-122"/>
              </a:rPr>
              <a:t>(</a:t>
            </a:r>
            <a:r>
              <a:rPr lang="zh-CN" altLang="en-US" sz="2400" b="1" smtClean="0">
                <a:solidFill>
                  <a:srgbClr val="FF00FF"/>
                </a:solidFill>
                <a:latin typeface="黑体" pitchFamily="2" charset="-122"/>
                <a:ea typeface="黑体" pitchFamily="2" charset="-122"/>
              </a:rPr>
              <a:t>未发生的推想</a:t>
            </a:r>
            <a:r>
              <a:rPr lang="en-US" altLang="zh-CN" sz="2400" b="1" smtClean="0">
                <a:solidFill>
                  <a:srgbClr val="FF00FF"/>
                </a:solidFill>
                <a:latin typeface="黑体" pitchFamily="2" charset="-122"/>
                <a:ea typeface="黑体" pitchFamily="2" charset="-122"/>
              </a:rPr>
              <a:t>)</a:t>
            </a:r>
          </a:p>
          <a:p>
            <a:pPr eaLnBrk="1" hangingPunct="1">
              <a:buFont typeface="Wingdings" pitchFamily="2" charset="2"/>
              <a:buNone/>
            </a:pPr>
            <a:r>
              <a:rPr lang="en-US" altLang="zh-CN" b="1" smtClean="0">
                <a:latin typeface="黑体" pitchFamily="2" charset="-122"/>
                <a:ea typeface="黑体" pitchFamily="2" charset="-122"/>
              </a:rPr>
              <a:t>                        </a:t>
            </a:r>
            <a:r>
              <a:rPr lang="zh-CN" altLang="en-US" b="1" smtClean="0">
                <a:solidFill>
                  <a:srgbClr val="000000"/>
                </a:solidFill>
                <a:latin typeface="黑体" pitchFamily="2" charset="-122"/>
                <a:ea typeface="黑体" pitchFamily="2" charset="-122"/>
              </a:rPr>
              <a:t>或然判断</a:t>
            </a:r>
            <a:r>
              <a:rPr lang="zh-CN" altLang="en-US" sz="2800" b="1" smtClean="0">
                <a:solidFill>
                  <a:srgbClr val="FF00FF"/>
                </a:solidFill>
                <a:latin typeface="黑体" pitchFamily="2" charset="-122"/>
                <a:ea typeface="黑体" pitchFamily="2" charset="-122"/>
              </a:rPr>
              <a:t>（不一定）</a:t>
            </a:r>
          </a:p>
          <a:p>
            <a:pPr eaLnBrk="1" hangingPunct="1"/>
            <a:endParaRPr lang="zh-CN" altLang="en-US" sz="2800" b="1" smtClean="0">
              <a:solidFill>
                <a:srgbClr val="FF00FF"/>
              </a:solidFill>
              <a:latin typeface="黑体" pitchFamily="2" charset="-122"/>
              <a:ea typeface="黑体" pitchFamily="2" charset="-122"/>
            </a:endParaRPr>
          </a:p>
          <a:p>
            <a:pPr eaLnBrk="1" hangingPunct="1"/>
            <a:r>
              <a:rPr lang="zh-CN" altLang="en-US" b="1" smtClean="0">
                <a:solidFill>
                  <a:srgbClr val="CC3300"/>
                </a:solidFill>
                <a:latin typeface="黑体" pitchFamily="2" charset="-122"/>
                <a:ea typeface="黑体" pitchFamily="2" charset="-122"/>
              </a:rPr>
              <a:t>常见错误：搞错判断性质。</a:t>
            </a:r>
          </a:p>
        </p:txBody>
      </p:sp>
      <p:sp>
        <p:nvSpPr>
          <p:cNvPr id="12293" name="AutoShape 3"/>
          <p:cNvSpPr>
            <a:spLocks/>
          </p:cNvSpPr>
          <p:nvPr/>
        </p:nvSpPr>
        <p:spPr bwMode="auto">
          <a:xfrm>
            <a:off x="4876800" y="2286000"/>
            <a:ext cx="228600" cy="1371600"/>
          </a:xfrm>
          <a:prstGeom prst="leftBrace">
            <a:avLst>
              <a:gd name="adj1" fmla="val 50000"/>
              <a:gd name="adj2" fmla="val 50000"/>
            </a:avLst>
          </a:prstGeom>
          <a:solidFill>
            <a:srgbClr val="FF3300"/>
          </a:solidFill>
          <a:ln w="9525">
            <a:solidFill>
              <a:srgbClr val="CC3300"/>
            </a:solidFill>
            <a:round/>
            <a:headEnd/>
            <a:tailEnd/>
          </a:ln>
        </p:spPr>
        <p:txBody>
          <a:bodyPr wrap="none" anchor="ct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0"/>
              </a:spcBef>
              <a:buClrTx/>
              <a:buSzTx/>
              <a:buFontTx/>
              <a:buNone/>
            </a:pPr>
            <a:endParaRPr lang="zh-CN" altLang="zh-CN" sz="1800" u="none">
              <a:solidFill>
                <a:srgbClr val="FF00FF"/>
              </a:solidFill>
              <a:ea typeface="黑体" pitchFamily="2" charset="-122"/>
            </a:endParaRPr>
          </a:p>
        </p:txBody>
      </p:sp>
    </p:spTree>
    <p:extLst>
      <p:ext uri="{BB962C8B-B14F-4D97-AF65-F5344CB8AC3E}">
        <p14:creationId xmlns:p14="http://schemas.microsoft.com/office/powerpoint/2010/main" val="87483583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fld id="{F2E79758-6B59-4DE5-A80A-3921DD5B4FF5}" type="datetime1">
              <a:rPr lang="zh-CN" altLang="en-US" sz="1400" smtClean="0"/>
              <a:pPr eaLnBrk="1" hangingPunct="1">
                <a:spcBef>
                  <a:spcPct val="0"/>
                </a:spcBef>
                <a:buClrTx/>
                <a:buSzTx/>
                <a:buFontTx/>
                <a:buNone/>
              </a:pPr>
              <a:t>2016-04-20</a:t>
            </a:fld>
            <a:endParaRPr lang="en-US" altLang="zh-CN" sz="1400" smtClean="0"/>
          </a:p>
        </p:txBody>
      </p:sp>
      <p:sp>
        <p:nvSpPr>
          <p:cNvPr id="1331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fld id="{D1B6C086-24D9-4225-B078-42563B4127DB}" type="slidenum">
              <a:rPr lang="en-US" altLang="zh-CN" sz="1400" smtClean="0"/>
              <a:pPr eaLnBrk="1" hangingPunct="1">
                <a:spcBef>
                  <a:spcPct val="0"/>
                </a:spcBef>
                <a:buClrTx/>
                <a:buSzTx/>
                <a:buFontTx/>
                <a:buNone/>
              </a:pPr>
              <a:t>11</a:t>
            </a:fld>
            <a:endParaRPr lang="en-US" altLang="zh-CN" sz="1400" smtClean="0"/>
          </a:p>
        </p:txBody>
      </p:sp>
      <p:sp>
        <p:nvSpPr>
          <p:cNvPr id="267266" name="Rectangle 2"/>
          <p:cNvSpPr>
            <a:spLocks noGrp="1" noRot="1" noChangeArrowheads="1"/>
          </p:cNvSpPr>
          <p:nvPr>
            <p:ph type="title" idx="4294967295"/>
          </p:nvPr>
        </p:nvSpPr>
        <p:spPr>
          <a:xfrm>
            <a:off x="1524000" y="457200"/>
            <a:ext cx="4921250" cy="1184275"/>
          </a:xfrm>
        </p:spPr>
        <p:txBody>
          <a:bodyPr/>
          <a:lstStyle/>
          <a:p>
            <a:pPr eaLnBrk="1" hangingPunct="1"/>
            <a:r>
              <a:rPr lang="zh-CN" altLang="en-US" sz="4800" b="1" smtClean="0">
                <a:solidFill>
                  <a:srgbClr val="FF0000"/>
                </a:solidFill>
                <a:ea typeface="隶书" pitchFamily="49" charset="-122"/>
              </a:rPr>
              <a:t>未然变已然</a:t>
            </a:r>
          </a:p>
        </p:txBody>
      </p:sp>
      <p:sp>
        <p:nvSpPr>
          <p:cNvPr id="267267" name="Rectangle 3"/>
          <p:cNvSpPr>
            <a:spLocks noGrp="1" noRot="1" noChangeArrowheads="1"/>
          </p:cNvSpPr>
          <p:nvPr>
            <p:ph type="body" idx="4294967295"/>
          </p:nvPr>
        </p:nvSpPr>
        <p:spPr>
          <a:xfrm>
            <a:off x="228600" y="1371600"/>
            <a:ext cx="8686800" cy="4498975"/>
          </a:xfrm>
          <a:solidFill>
            <a:schemeClr val="bg1"/>
          </a:solidFill>
        </p:spPr>
        <p:txBody>
          <a:bodyPr/>
          <a:lstStyle/>
          <a:p>
            <a:pPr eaLnBrk="1" hangingPunct="1">
              <a:buFont typeface="Wingdings" pitchFamily="2" charset="2"/>
              <a:buNone/>
            </a:pPr>
            <a:r>
              <a:rPr lang="zh-CN" altLang="en-US" b="1" smtClean="0">
                <a:solidFill>
                  <a:srgbClr val="CC3300"/>
                </a:solidFill>
                <a:latin typeface="黑体" pitchFamily="2" charset="-122"/>
                <a:ea typeface="黑体" pitchFamily="2" charset="-122"/>
              </a:rPr>
              <a:t>选项：</a:t>
            </a:r>
            <a:r>
              <a:rPr lang="zh-CN" altLang="en-US" b="1" smtClean="0">
                <a:solidFill>
                  <a:srgbClr val="0000FF"/>
                </a:solidFill>
                <a:latin typeface="黑体" pitchFamily="2" charset="-122"/>
                <a:ea typeface="黑体" pitchFamily="2" charset="-122"/>
              </a:rPr>
              <a:t>运用精细加工理论，采用自我组织化技术，人们</a:t>
            </a:r>
            <a:r>
              <a:rPr lang="zh-CN" altLang="en-US" b="1" smtClean="0">
                <a:solidFill>
                  <a:srgbClr val="FF00FF"/>
                </a:solidFill>
                <a:latin typeface="黑体" pitchFamily="2" charset="-122"/>
                <a:ea typeface="黑体" pitchFamily="2" charset="-122"/>
              </a:rPr>
              <a:t>制造出了</a:t>
            </a:r>
            <a:r>
              <a:rPr lang="zh-CN" altLang="en-US" b="1" smtClean="0">
                <a:solidFill>
                  <a:srgbClr val="0000FF"/>
                </a:solidFill>
                <a:latin typeface="黑体" pitchFamily="2" charset="-122"/>
                <a:ea typeface="黑体" pitchFamily="2" charset="-122"/>
              </a:rPr>
              <a:t>钨丝上的光子结晶。</a:t>
            </a:r>
          </a:p>
          <a:p>
            <a:pPr eaLnBrk="1" hangingPunct="1">
              <a:buFont typeface="Wingdings" pitchFamily="2" charset="2"/>
              <a:buNone/>
            </a:pPr>
            <a:r>
              <a:rPr lang="zh-CN" altLang="en-US" b="1" smtClean="0">
                <a:latin typeface="黑体" pitchFamily="2" charset="-122"/>
                <a:ea typeface="黑体" pitchFamily="2" charset="-122"/>
              </a:rPr>
              <a:t>   </a:t>
            </a:r>
            <a:endParaRPr lang="en-US" altLang="zh-CN" b="1" smtClean="0">
              <a:latin typeface="黑体" pitchFamily="2" charset="-122"/>
              <a:ea typeface="黑体" pitchFamily="2" charset="-122"/>
            </a:endParaRPr>
          </a:p>
          <a:p>
            <a:pPr eaLnBrk="1" hangingPunct="1">
              <a:buFont typeface="Wingdings" pitchFamily="2" charset="2"/>
              <a:buNone/>
            </a:pPr>
            <a:r>
              <a:rPr lang="zh-CN" altLang="en-US" b="1" smtClean="0">
                <a:solidFill>
                  <a:srgbClr val="CC3300"/>
                </a:solidFill>
                <a:latin typeface="黑体" pitchFamily="2" charset="-122"/>
                <a:ea typeface="黑体" pitchFamily="2" charset="-122"/>
              </a:rPr>
              <a:t>原文：</a:t>
            </a:r>
            <a:r>
              <a:rPr lang="zh-CN" altLang="en-US" b="1" smtClean="0">
                <a:solidFill>
                  <a:srgbClr val="0000FF"/>
                </a:solidFill>
                <a:latin typeface="黑体" pitchFamily="2" charset="-122"/>
                <a:ea typeface="黑体" pitchFamily="2" charset="-122"/>
              </a:rPr>
              <a:t>高教授指出：</a:t>
            </a:r>
            <a:r>
              <a:rPr lang="zh-CN" altLang="en-US" b="1" smtClean="0">
                <a:solidFill>
                  <a:srgbClr val="0000FF"/>
                </a:solidFill>
                <a:ea typeface="黑体" pitchFamily="2" charset="-122"/>
              </a:rPr>
              <a:t>“</a:t>
            </a:r>
            <a:r>
              <a:rPr lang="zh-CN" altLang="en-US" b="1" smtClean="0">
                <a:solidFill>
                  <a:srgbClr val="0000FF"/>
                </a:solidFill>
                <a:latin typeface="黑体" pitchFamily="2" charset="-122"/>
                <a:ea typeface="黑体" pitchFamily="2" charset="-122"/>
              </a:rPr>
              <a:t>现在虽然</a:t>
            </a:r>
            <a:r>
              <a:rPr lang="zh-CN" altLang="en-US" b="1" smtClean="0">
                <a:solidFill>
                  <a:srgbClr val="FF00FF"/>
                </a:solidFill>
                <a:latin typeface="黑体" pitchFamily="2" charset="-122"/>
                <a:ea typeface="黑体" pitchFamily="2" charset="-122"/>
              </a:rPr>
              <a:t>尚未实现</a:t>
            </a:r>
            <a:r>
              <a:rPr lang="zh-CN" altLang="en-US" b="1" smtClean="0">
                <a:solidFill>
                  <a:srgbClr val="0000FF"/>
                </a:solidFill>
                <a:latin typeface="黑体" pitchFamily="2" charset="-122"/>
                <a:ea typeface="黑体" pitchFamily="2" charset="-122"/>
              </a:rPr>
              <a:t>利用自我组织化技术制造出钨丝上的光子结晶，其技术实用化仍然需要一些时间。但是</a:t>
            </a:r>
            <a:r>
              <a:rPr lang="en-US" altLang="zh-CN" b="1" smtClean="0">
                <a:solidFill>
                  <a:srgbClr val="0000FF"/>
                </a:solidFill>
                <a:ea typeface="黑体" pitchFamily="2" charset="-122"/>
              </a:rPr>
              <a:t>……”</a:t>
            </a:r>
            <a:endParaRPr lang="en-US" altLang="zh-CN" b="1" smtClean="0">
              <a:solidFill>
                <a:srgbClr val="0000FF"/>
              </a:solidFill>
              <a:latin typeface="黑体" pitchFamily="2" charset="-122"/>
              <a:ea typeface="黑体" pitchFamily="2" charset="-122"/>
            </a:endParaRPr>
          </a:p>
        </p:txBody>
      </p:sp>
    </p:spTree>
    <p:extLst>
      <p:ext uri="{BB962C8B-B14F-4D97-AF65-F5344CB8AC3E}">
        <p14:creationId xmlns:p14="http://schemas.microsoft.com/office/powerpoint/2010/main" val="1347127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with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Effect transition="in" filter="diamond(in)">
                                      <p:cBhvr>
                                        <p:cTn id="7" dur="1000"/>
                                        <p:tgtEl>
                                          <p:spTgt spid="267267">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267267">
                                            <p:txEl>
                                              <p:pRg st="1" end="1"/>
                                            </p:txEl>
                                          </p:spTgt>
                                        </p:tgtEl>
                                        <p:attrNameLst>
                                          <p:attrName>style.visibility</p:attrName>
                                        </p:attrNameLst>
                                      </p:cBhvr>
                                      <p:to>
                                        <p:strVal val="visible"/>
                                      </p:to>
                                    </p:set>
                                    <p:animEffect transition="in" filter="diamond(in)">
                                      <p:cBhvr>
                                        <p:cTn id="10" dur="1000"/>
                                        <p:tgtEl>
                                          <p:spTgt spid="267267">
                                            <p:txEl>
                                              <p:pRg st="1" end="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267267">
                                            <p:txEl>
                                              <p:pRg st="2" end="2"/>
                                            </p:txEl>
                                          </p:spTgt>
                                        </p:tgtEl>
                                        <p:attrNameLst>
                                          <p:attrName>style.visibility</p:attrName>
                                        </p:attrNameLst>
                                      </p:cBhvr>
                                      <p:to>
                                        <p:strVal val="visible"/>
                                      </p:to>
                                    </p:set>
                                    <p:animEffect transition="in" filter="diamond(in)">
                                      <p:cBhvr>
                                        <p:cTn id="13" dur="1000"/>
                                        <p:tgtEl>
                                          <p:spTgt spid="26726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267266"/>
                                        </p:tgtEl>
                                        <p:attrNameLst>
                                          <p:attrName>style.visibility</p:attrName>
                                        </p:attrNameLst>
                                      </p:cBhvr>
                                      <p:to>
                                        <p:strVal val="visible"/>
                                      </p:to>
                                    </p:set>
                                    <p:anim calcmode="lin" valueType="num">
                                      <p:cBhvr additive="base">
                                        <p:cTn id="18" dur="500" fill="hold"/>
                                        <p:tgtEl>
                                          <p:spTgt spid="267266"/>
                                        </p:tgtEl>
                                        <p:attrNameLst>
                                          <p:attrName>ppt_x</p:attrName>
                                        </p:attrNameLst>
                                      </p:cBhvr>
                                      <p:tavLst>
                                        <p:tav tm="0">
                                          <p:val>
                                            <p:strVal val="#ppt_x"/>
                                          </p:val>
                                        </p:tav>
                                        <p:tav tm="100000">
                                          <p:val>
                                            <p:strVal val="#ppt_x"/>
                                          </p:val>
                                        </p:tav>
                                      </p:tavLst>
                                    </p:anim>
                                    <p:anim calcmode="lin" valueType="num">
                                      <p:cBhvr additive="base">
                                        <p:cTn id="19" dur="500" fill="hold"/>
                                        <p:tgtEl>
                                          <p:spTgt spid="2672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fld id="{C33CD725-5856-4E4B-B0C1-DEC032CF00FA}" type="datetime1">
              <a:rPr lang="zh-CN" altLang="en-US" sz="1400" smtClean="0"/>
              <a:pPr eaLnBrk="1" hangingPunct="1">
                <a:spcBef>
                  <a:spcPct val="0"/>
                </a:spcBef>
                <a:buClrTx/>
                <a:buSzTx/>
                <a:buFontTx/>
                <a:buNone/>
              </a:pPr>
              <a:t>2016-04-20</a:t>
            </a:fld>
            <a:endParaRPr lang="en-US" altLang="zh-CN" sz="1400" smtClean="0"/>
          </a:p>
        </p:txBody>
      </p:sp>
      <p:sp>
        <p:nvSpPr>
          <p:cNvPr id="1433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fld id="{69E2849F-C004-4357-A989-CC3F8BA150A4}" type="slidenum">
              <a:rPr lang="en-US" altLang="zh-CN" sz="1400" smtClean="0"/>
              <a:pPr eaLnBrk="1" hangingPunct="1">
                <a:spcBef>
                  <a:spcPct val="0"/>
                </a:spcBef>
                <a:buClrTx/>
                <a:buSzTx/>
                <a:buFontTx/>
                <a:buNone/>
              </a:pPr>
              <a:t>12</a:t>
            </a:fld>
            <a:endParaRPr lang="en-US" altLang="zh-CN" sz="1400" smtClean="0"/>
          </a:p>
        </p:txBody>
      </p:sp>
      <p:sp>
        <p:nvSpPr>
          <p:cNvPr id="268290" name="Rectangle 2"/>
          <p:cNvSpPr>
            <a:spLocks noGrp="1" noRot="1" noChangeArrowheads="1"/>
          </p:cNvSpPr>
          <p:nvPr>
            <p:ph type="title" idx="4294967295"/>
          </p:nvPr>
        </p:nvSpPr>
        <p:spPr>
          <a:xfrm>
            <a:off x="1905000" y="228600"/>
            <a:ext cx="4560888" cy="968375"/>
          </a:xfrm>
        </p:spPr>
        <p:txBody>
          <a:bodyPr/>
          <a:lstStyle/>
          <a:p>
            <a:pPr eaLnBrk="1" hangingPunct="1"/>
            <a:r>
              <a:rPr lang="zh-CN" altLang="en-US" b="1" smtClean="0">
                <a:solidFill>
                  <a:srgbClr val="FF0000"/>
                </a:solidFill>
                <a:ea typeface="隶书" pitchFamily="49" charset="-122"/>
              </a:rPr>
              <a:t>或然变必然</a:t>
            </a:r>
          </a:p>
        </p:txBody>
      </p:sp>
      <p:sp>
        <p:nvSpPr>
          <p:cNvPr id="268291" name="Rectangle 3"/>
          <p:cNvSpPr>
            <a:spLocks noGrp="1" noRot="1" noChangeArrowheads="1"/>
          </p:cNvSpPr>
          <p:nvPr>
            <p:ph type="body" idx="4294967295"/>
          </p:nvPr>
        </p:nvSpPr>
        <p:spPr>
          <a:xfrm>
            <a:off x="381000" y="990600"/>
            <a:ext cx="8458200" cy="5486400"/>
          </a:xfrm>
          <a:solidFill>
            <a:schemeClr val="bg1"/>
          </a:solidFill>
        </p:spPr>
        <p:txBody>
          <a:bodyPr/>
          <a:lstStyle/>
          <a:p>
            <a:pPr eaLnBrk="1" hangingPunct="1">
              <a:buFont typeface="Wingdings" pitchFamily="2" charset="2"/>
              <a:buNone/>
            </a:pPr>
            <a:r>
              <a:rPr lang="zh-CN" altLang="en-US" sz="3600" b="1" smtClean="0">
                <a:solidFill>
                  <a:srgbClr val="CC3300"/>
                </a:solidFill>
                <a:latin typeface="黑体" pitchFamily="2" charset="-122"/>
                <a:ea typeface="黑体" pitchFamily="2" charset="-122"/>
              </a:rPr>
              <a:t>选项：</a:t>
            </a:r>
            <a:r>
              <a:rPr lang="zh-CN" altLang="en-US" sz="3600" b="1" smtClean="0">
                <a:solidFill>
                  <a:srgbClr val="000000"/>
                </a:solidFill>
                <a:latin typeface="黑体" pitchFamily="2" charset="-122"/>
                <a:ea typeface="黑体" pitchFamily="2" charset="-122"/>
              </a:rPr>
              <a:t>强劲的太阳风一旦引发磁层亚暴，</a:t>
            </a:r>
            <a:r>
              <a:rPr lang="zh-CN" altLang="en-US" sz="3600" b="1" smtClean="0">
                <a:solidFill>
                  <a:srgbClr val="FF00FF"/>
                </a:solidFill>
                <a:latin typeface="黑体" pitchFamily="2" charset="-122"/>
                <a:ea typeface="黑体" pitchFamily="2" charset="-122"/>
              </a:rPr>
              <a:t>将导致</a:t>
            </a:r>
            <a:r>
              <a:rPr lang="zh-CN" altLang="en-US" sz="3600" b="1" smtClean="0">
                <a:solidFill>
                  <a:srgbClr val="000000"/>
                </a:solidFill>
                <a:latin typeface="黑体" pitchFamily="2" charset="-122"/>
                <a:ea typeface="黑体" pitchFamily="2" charset="-122"/>
              </a:rPr>
              <a:t>地球同步轨道上的卫星失灵甚至殒灭。</a:t>
            </a:r>
          </a:p>
          <a:p>
            <a:pPr eaLnBrk="1" hangingPunct="1">
              <a:buFont typeface="Wingdings" pitchFamily="2" charset="2"/>
              <a:buNone/>
            </a:pPr>
            <a:r>
              <a:rPr lang="zh-CN" altLang="en-US" sz="3600" b="1" smtClean="0">
                <a:latin typeface="黑体" pitchFamily="2" charset="-122"/>
                <a:ea typeface="黑体" pitchFamily="2" charset="-122"/>
              </a:rPr>
              <a:t>  </a:t>
            </a:r>
            <a:endParaRPr lang="en-US" altLang="zh-CN" sz="3600" b="1" smtClean="0">
              <a:latin typeface="黑体" pitchFamily="2" charset="-122"/>
              <a:ea typeface="黑体" pitchFamily="2" charset="-122"/>
            </a:endParaRPr>
          </a:p>
          <a:p>
            <a:pPr eaLnBrk="1" hangingPunct="1">
              <a:buFont typeface="Wingdings" pitchFamily="2" charset="2"/>
              <a:buNone/>
            </a:pPr>
            <a:r>
              <a:rPr lang="zh-CN" altLang="en-US" sz="3600" b="1" smtClean="0">
                <a:solidFill>
                  <a:srgbClr val="CC3300"/>
                </a:solidFill>
                <a:latin typeface="黑体" pitchFamily="2" charset="-122"/>
                <a:ea typeface="黑体" pitchFamily="2" charset="-122"/>
              </a:rPr>
              <a:t>原文：</a:t>
            </a:r>
            <a:r>
              <a:rPr lang="zh-CN" altLang="en-US" sz="3600" b="1" smtClean="0">
                <a:solidFill>
                  <a:srgbClr val="000000"/>
                </a:solidFill>
                <a:latin typeface="黑体" pitchFamily="2" charset="-122"/>
                <a:ea typeface="黑体" pitchFamily="2" charset="-122"/>
              </a:rPr>
              <a:t>太阳风也会引发磁层亚暴。在磁层亚暴期间，距离地球表面</a:t>
            </a:r>
            <a:r>
              <a:rPr lang="en-US" altLang="zh-CN" sz="3600" b="1" smtClean="0">
                <a:solidFill>
                  <a:srgbClr val="000000"/>
                </a:solidFill>
                <a:latin typeface="黑体" pitchFamily="2" charset="-122"/>
                <a:ea typeface="黑体" pitchFamily="2" charset="-122"/>
              </a:rPr>
              <a:t>36000</a:t>
            </a:r>
            <a:r>
              <a:rPr lang="zh-CN" altLang="en-US" sz="3600" b="1" smtClean="0">
                <a:solidFill>
                  <a:srgbClr val="000000"/>
                </a:solidFill>
                <a:latin typeface="黑体" pitchFamily="2" charset="-122"/>
                <a:ea typeface="黑体" pitchFamily="2" charset="-122"/>
              </a:rPr>
              <a:t>公里的高空处</a:t>
            </a:r>
            <a:r>
              <a:rPr lang="zh-CN" altLang="en-US" sz="3600" b="1" smtClean="0">
                <a:solidFill>
                  <a:srgbClr val="FF00FF"/>
                </a:solidFill>
                <a:latin typeface="黑体" pitchFamily="2" charset="-122"/>
                <a:ea typeface="黑体" pitchFamily="2" charset="-122"/>
              </a:rPr>
              <a:t>可能会产生</a:t>
            </a:r>
            <a:r>
              <a:rPr lang="zh-CN" altLang="en-US" sz="3600" b="1" smtClean="0">
                <a:solidFill>
                  <a:srgbClr val="000000"/>
                </a:solidFill>
                <a:latin typeface="黑体" pitchFamily="2" charset="-122"/>
                <a:ea typeface="黑体" pitchFamily="2" charset="-122"/>
              </a:rPr>
              <a:t>强烈的真空放电和高压电弧，给同步轨道上的卫星带来灾难，甚至导致卫星陨灭。</a:t>
            </a:r>
          </a:p>
        </p:txBody>
      </p:sp>
    </p:spTree>
    <p:extLst>
      <p:ext uri="{BB962C8B-B14F-4D97-AF65-F5344CB8AC3E}">
        <p14:creationId xmlns:p14="http://schemas.microsoft.com/office/powerpoint/2010/main" val="3858824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Effect transition="in" filter="box(in)">
                                      <p:cBhvr>
                                        <p:cTn id="7" dur="500"/>
                                        <p:tgtEl>
                                          <p:spTgt spid="268291">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68291">
                                            <p:txEl>
                                              <p:pRg st="1" end="1"/>
                                            </p:txEl>
                                          </p:spTgt>
                                        </p:tgtEl>
                                        <p:attrNameLst>
                                          <p:attrName>style.visibility</p:attrName>
                                        </p:attrNameLst>
                                      </p:cBhvr>
                                      <p:to>
                                        <p:strVal val="visible"/>
                                      </p:to>
                                    </p:set>
                                    <p:animEffect transition="in" filter="box(in)">
                                      <p:cBhvr>
                                        <p:cTn id="10" dur="500"/>
                                        <p:tgtEl>
                                          <p:spTgt spid="268291">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68291">
                                            <p:txEl>
                                              <p:pRg st="2" end="2"/>
                                            </p:txEl>
                                          </p:spTgt>
                                        </p:tgtEl>
                                        <p:attrNameLst>
                                          <p:attrName>style.visibility</p:attrName>
                                        </p:attrNameLst>
                                      </p:cBhvr>
                                      <p:to>
                                        <p:strVal val="visible"/>
                                      </p:to>
                                    </p:set>
                                    <p:animEffect transition="in" filter="box(in)">
                                      <p:cBhvr>
                                        <p:cTn id="13" dur="500"/>
                                        <p:tgtEl>
                                          <p:spTgt spid="26829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268290"/>
                                        </p:tgtEl>
                                        <p:attrNameLst>
                                          <p:attrName>style.visibility</p:attrName>
                                        </p:attrNameLst>
                                      </p:cBhvr>
                                      <p:to>
                                        <p:strVal val="visible"/>
                                      </p:to>
                                    </p:set>
                                    <p:animEffect transition="in" filter="checkerboard(down)">
                                      <p:cBhvr>
                                        <p:cTn id="18" dur="500"/>
                                        <p:tgtEl>
                                          <p:spTgt spid="268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8136904" cy="4247317"/>
          </a:xfrm>
          <a:prstGeom prst="rect">
            <a:avLst/>
          </a:prstGeom>
          <a:noFill/>
        </p:spPr>
        <p:txBody>
          <a:bodyPr wrap="square" rtlCol="0">
            <a:spAutoFit/>
          </a:bodyPr>
          <a:lstStyle/>
          <a:p>
            <a:r>
              <a:rPr lang="en-US" altLang="zh-CN" b="1" dirty="0"/>
              <a:t>1.</a:t>
            </a:r>
            <a:r>
              <a:rPr lang="zh-CN" altLang="zh-CN" b="1" dirty="0"/>
              <a:t>下列关于原文内容的表述，不正确的一项是（</a:t>
            </a:r>
            <a:r>
              <a:rPr lang="en-US" altLang="zh-CN" b="1" dirty="0"/>
              <a:t>  </a:t>
            </a:r>
            <a:r>
              <a:rPr lang="zh-CN" altLang="zh-CN" b="1" dirty="0"/>
              <a:t>）（</a:t>
            </a:r>
            <a:r>
              <a:rPr lang="en-US" altLang="zh-CN" b="1" dirty="0"/>
              <a:t>3</a:t>
            </a:r>
            <a:r>
              <a:rPr lang="zh-CN" altLang="zh-CN" b="1" dirty="0"/>
              <a:t>分</a:t>
            </a:r>
            <a:r>
              <a:rPr lang="en-US" altLang="zh-CN" b="1" dirty="0"/>
              <a:t>)</a:t>
            </a:r>
            <a:endParaRPr lang="zh-CN" altLang="zh-CN" dirty="0"/>
          </a:p>
          <a:p>
            <a:r>
              <a:rPr lang="en-US" altLang="zh-CN" b="1" dirty="0"/>
              <a:t>A.2015</a:t>
            </a:r>
            <a:r>
              <a:rPr lang="zh-CN" altLang="zh-CN" b="1" dirty="0"/>
              <a:t>年，中国文化有市场大盘的上扬，有突破性的成就，有久违的重逢，也不乏争议，</a:t>
            </a:r>
            <a:endParaRPr lang="zh-CN" altLang="zh-CN" dirty="0"/>
          </a:p>
          <a:p>
            <a:r>
              <a:rPr lang="zh-CN" altLang="zh-CN" b="1" dirty="0"/>
              <a:t>构成了一幅五彩缤纷的文化图景。</a:t>
            </a:r>
            <a:endParaRPr lang="zh-CN" altLang="zh-CN" dirty="0"/>
          </a:p>
          <a:p>
            <a:r>
              <a:rPr lang="en-US" altLang="zh-CN" b="1" dirty="0"/>
              <a:t>B.</a:t>
            </a:r>
            <a:r>
              <a:rPr lang="zh-CN" altLang="zh-CN" b="1" dirty="0"/>
              <a:t>以前的互联网文化产业，因为它长期缺乏和产品数量匹配的品质保证，因而只能在互联</a:t>
            </a:r>
            <a:endParaRPr lang="zh-CN" altLang="zh-CN" dirty="0"/>
          </a:p>
          <a:p>
            <a:r>
              <a:rPr lang="zh-CN" altLang="zh-CN" b="1" dirty="0"/>
              <a:t>网上的亚文化圈里封闭运行，也给人们“土层浅、品质粗”的印象。</a:t>
            </a:r>
            <a:endParaRPr lang="zh-CN" altLang="zh-CN" dirty="0"/>
          </a:p>
          <a:p>
            <a:r>
              <a:rPr lang="en-US" altLang="zh-CN" b="1" dirty="0"/>
              <a:t>C.</a:t>
            </a:r>
            <a:r>
              <a:rPr lang="zh-CN" altLang="zh-CN" b="1" dirty="0"/>
              <a:t>作为一种新的文化载体，互联网即使难免泥沙俱下，但具有成长性与生命力，它让文化</a:t>
            </a:r>
            <a:endParaRPr lang="zh-CN" altLang="zh-CN" dirty="0"/>
          </a:p>
          <a:p>
            <a:r>
              <a:rPr lang="zh-CN" altLang="zh-CN" b="1" dirty="0"/>
              <a:t>生产、传播、消费的场域，变成了一个能包容文化多样性的“长尾”。</a:t>
            </a:r>
            <a:endParaRPr lang="zh-CN" altLang="zh-CN" dirty="0"/>
          </a:p>
          <a:p>
            <a:r>
              <a:rPr lang="en-US" altLang="zh-CN" b="1" dirty="0"/>
              <a:t>D.2015</a:t>
            </a:r>
            <a:r>
              <a:rPr lang="zh-CN" altLang="zh-CN" b="1" dirty="0"/>
              <a:t>年的几起争议事件，深刻证明了：互联网时代带来虚拟的文化生活，更需要我们从</a:t>
            </a:r>
            <a:endParaRPr lang="zh-CN" altLang="zh-CN" dirty="0"/>
          </a:p>
          <a:p>
            <a:r>
              <a:rPr lang="zh-CN" altLang="zh-CN" b="1" dirty="0"/>
              <a:t>现实、历史、信仰等多个维度，去确认彼此的社会联系，让我们的文化感觉更加踏实。</a:t>
            </a:r>
            <a:endParaRPr lang="zh-CN" altLang="zh-CN" dirty="0"/>
          </a:p>
          <a:p>
            <a:endParaRPr lang="zh-CN" altLang="en-US" dirty="0"/>
          </a:p>
        </p:txBody>
      </p:sp>
      <p:sp>
        <p:nvSpPr>
          <p:cNvPr id="3" name="TextBox 2"/>
          <p:cNvSpPr txBox="1"/>
          <p:nvPr/>
        </p:nvSpPr>
        <p:spPr>
          <a:xfrm>
            <a:off x="611560" y="4725144"/>
            <a:ext cx="7776864" cy="1477328"/>
          </a:xfrm>
          <a:prstGeom prst="rect">
            <a:avLst/>
          </a:prstGeom>
          <a:noFill/>
        </p:spPr>
        <p:txBody>
          <a:bodyPr wrap="square" rtlCol="0">
            <a:spAutoFit/>
          </a:bodyPr>
          <a:lstStyle/>
          <a:p>
            <a:r>
              <a:rPr lang="en-US" altLang="zh-CN" b="1" dirty="0">
                <a:solidFill>
                  <a:srgbClr val="FF0000"/>
                </a:solidFill>
              </a:rPr>
              <a:t>1.[</a:t>
            </a:r>
            <a:r>
              <a:rPr lang="zh-CN" altLang="zh-CN" b="1" dirty="0">
                <a:solidFill>
                  <a:srgbClr val="FF0000"/>
                </a:solidFill>
              </a:rPr>
              <a:t>答案</a:t>
            </a:r>
            <a:r>
              <a:rPr lang="en-US" altLang="zh-CN" b="1" dirty="0">
                <a:solidFill>
                  <a:srgbClr val="FF0000"/>
                </a:solidFill>
              </a:rPr>
              <a:t>] C [</a:t>
            </a:r>
            <a:r>
              <a:rPr lang="zh-CN" altLang="zh-CN" b="1" dirty="0">
                <a:solidFill>
                  <a:srgbClr val="FF0000"/>
                </a:solidFill>
              </a:rPr>
              <a:t>解析</a:t>
            </a:r>
            <a:r>
              <a:rPr lang="en-US" altLang="zh-CN" b="1" dirty="0">
                <a:solidFill>
                  <a:srgbClr val="FF0000"/>
                </a:solidFill>
              </a:rPr>
              <a:t>]</a:t>
            </a:r>
            <a:r>
              <a:rPr lang="zh-CN" altLang="zh-CN" b="1" dirty="0">
                <a:solidFill>
                  <a:srgbClr val="FF0000"/>
                </a:solidFill>
              </a:rPr>
              <a:t>原文“作为一种新的文化载体，互联网正在让文化生产、传播、消费的场域，变成一个真正能包容文化多样性的‘长尾’”，选项“让文化生产、传播、消费的场域，变成一个能包容文化多样性的‘长尾’”。选项与原文“正在”和“真正”不符。时态错位。</a:t>
            </a:r>
            <a:endParaRPr lang="zh-CN" altLang="zh-CN" dirty="0">
              <a:solidFill>
                <a:srgbClr val="FF0000"/>
              </a:solidFill>
            </a:endParaRPr>
          </a:p>
          <a:p>
            <a:endParaRPr lang="zh-CN" altLang="en-US" dirty="0">
              <a:solidFill>
                <a:srgbClr val="FF0000"/>
              </a:solidFill>
            </a:endParaRPr>
          </a:p>
        </p:txBody>
      </p:sp>
    </p:spTree>
    <p:extLst>
      <p:ext uri="{BB962C8B-B14F-4D97-AF65-F5344CB8AC3E}">
        <p14:creationId xmlns:p14="http://schemas.microsoft.com/office/powerpoint/2010/main" val="282028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620688"/>
            <a:ext cx="8280920" cy="4070986"/>
          </a:xfrm>
          <a:prstGeom prst="rect">
            <a:avLst/>
          </a:prstGeom>
          <a:noFill/>
        </p:spPr>
        <p:txBody>
          <a:bodyPr wrap="square" rtlCol="0">
            <a:spAutoFit/>
          </a:bodyPr>
          <a:lstStyle/>
          <a:p>
            <a:pPr>
              <a:lnSpc>
                <a:spcPts val="2600"/>
              </a:lnSpc>
            </a:pPr>
            <a:r>
              <a:rPr lang="en-US" altLang="zh-CN" b="1" dirty="0"/>
              <a:t>2.</a:t>
            </a:r>
            <a:r>
              <a:rPr lang="zh-CN" altLang="zh-CN" b="1" dirty="0"/>
              <a:t>下列理解和分析，不符合原文意思的一项是（</a:t>
            </a:r>
            <a:r>
              <a:rPr lang="en-US" altLang="zh-CN" b="1" dirty="0"/>
              <a:t>  </a:t>
            </a:r>
            <a:r>
              <a:rPr lang="zh-CN" altLang="zh-CN" b="1" dirty="0"/>
              <a:t>）（</a:t>
            </a:r>
            <a:r>
              <a:rPr lang="en-US" altLang="zh-CN" b="1" dirty="0"/>
              <a:t>3</a:t>
            </a:r>
            <a:r>
              <a:rPr lang="zh-CN" altLang="zh-CN" b="1" dirty="0"/>
              <a:t>分</a:t>
            </a:r>
            <a:r>
              <a:rPr lang="en-US" altLang="zh-CN" b="1" dirty="0"/>
              <a:t>)</a:t>
            </a:r>
            <a:endParaRPr lang="zh-CN" altLang="zh-CN" dirty="0"/>
          </a:p>
          <a:p>
            <a:pPr>
              <a:lnSpc>
                <a:spcPts val="2600"/>
              </a:lnSpc>
            </a:pPr>
            <a:r>
              <a:rPr lang="en-US" altLang="zh-CN" b="1" dirty="0"/>
              <a:t>A.2015</a:t>
            </a:r>
            <a:r>
              <a:rPr lang="zh-CN" altLang="zh-CN" b="1" dirty="0"/>
              <a:t>年的文化现象出现了文化生产与互联网思维的深度融合这的趋势，这一趋势正在形成文化领域的“互联网</a:t>
            </a:r>
            <a:r>
              <a:rPr lang="en-US" altLang="zh-CN" b="1" dirty="0"/>
              <a:t>+</a:t>
            </a:r>
            <a:r>
              <a:rPr lang="zh-CN" altLang="zh-CN" b="1" dirty="0"/>
              <a:t>”时代，也悄悄改变了文化产品的生产流程。</a:t>
            </a:r>
            <a:endParaRPr lang="zh-CN" altLang="zh-CN" dirty="0"/>
          </a:p>
          <a:p>
            <a:pPr>
              <a:lnSpc>
                <a:spcPts val="2600"/>
              </a:lnSpc>
            </a:pPr>
            <a:r>
              <a:rPr lang="en-US" altLang="zh-CN" b="1" dirty="0"/>
              <a:t>B.</a:t>
            </a:r>
            <a:r>
              <a:rPr lang="zh-CN" altLang="zh-CN" b="1" dirty="0"/>
              <a:t>互联网带给了人们文化多样性、分享精神等价值理想，让每个人被时代注目，也让人们的主体性迷失。</a:t>
            </a:r>
            <a:endParaRPr lang="zh-CN" altLang="zh-CN" dirty="0"/>
          </a:p>
          <a:p>
            <a:pPr>
              <a:lnSpc>
                <a:spcPts val="2600"/>
              </a:lnSpc>
            </a:pPr>
            <a:r>
              <a:rPr lang="en-US" altLang="zh-CN" b="1" dirty="0"/>
              <a:t>C.</a:t>
            </a:r>
            <a:r>
              <a:rPr lang="zh-CN" altLang="zh-CN" b="1" dirty="0"/>
              <a:t>国产都市剧因为核心问题总停留在家庭伦理层面，很少真正关注都市人的职业生活，所</a:t>
            </a:r>
            <a:endParaRPr lang="zh-CN" altLang="zh-CN" dirty="0"/>
          </a:p>
          <a:p>
            <a:pPr>
              <a:lnSpc>
                <a:spcPts val="2600"/>
              </a:lnSpc>
            </a:pPr>
            <a:r>
              <a:rPr lang="zh-CN" altLang="zh-CN" b="1" dirty="0"/>
              <a:t>以它往往缺少生命力，一点都不时尚。</a:t>
            </a:r>
            <a:endParaRPr lang="zh-CN" altLang="zh-CN" dirty="0"/>
          </a:p>
          <a:p>
            <a:pPr>
              <a:lnSpc>
                <a:spcPts val="2600"/>
              </a:lnSpc>
            </a:pPr>
            <a:r>
              <a:rPr lang="en-US" altLang="zh-CN" b="1" dirty="0"/>
              <a:t>D.</a:t>
            </a:r>
            <a:r>
              <a:rPr lang="zh-CN" altLang="zh-CN" b="1" dirty="0"/>
              <a:t>互联网文化强大的创造力，要激活它，就要以建设性的方式，主动融入并寻求创造，培厚其“文化土层”，更需要从现实、历史、信仰等多个维度去确认彼此的社会联系。</a:t>
            </a:r>
            <a:endParaRPr lang="zh-CN" altLang="zh-CN" dirty="0"/>
          </a:p>
          <a:p>
            <a:pPr>
              <a:lnSpc>
                <a:spcPts val="2600"/>
              </a:lnSpc>
            </a:pPr>
            <a:endParaRPr lang="zh-CN" altLang="en-US" dirty="0"/>
          </a:p>
        </p:txBody>
      </p:sp>
      <p:sp>
        <p:nvSpPr>
          <p:cNvPr id="3" name="TextBox 2"/>
          <p:cNvSpPr txBox="1"/>
          <p:nvPr/>
        </p:nvSpPr>
        <p:spPr>
          <a:xfrm>
            <a:off x="545894" y="4839617"/>
            <a:ext cx="7992888" cy="1200329"/>
          </a:xfrm>
          <a:prstGeom prst="rect">
            <a:avLst/>
          </a:prstGeom>
          <a:noFill/>
        </p:spPr>
        <p:txBody>
          <a:bodyPr wrap="square" rtlCol="0">
            <a:spAutoFit/>
          </a:bodyPr>
          <a:lstStyle/>
          <a:p>
            <a:r>
              <a:rPr lang="en-US" altLang="zh-CN" sz="2400" b="1" dirty="0">
                <a:solidFill>
                  <a:srgbClr val="FF0000"/>
                </a:solidFill>
              </a:rPr>
              <a:t>2.[</a:t>
            </a:r>
            <a:r>
              <a:rPr lang="zh-CN" altLang="zh-CN" sz="2400" b="1" dirty="0">
                <a:solidFill>
                  <a:srgbClr val="FF0000"/>
                </a:solidFill>
              </a:rPr>
              <a:t>答案</a:t>
            </a:r>
            <a:r>
              <a:rPr lang="en-US" altLang="zh-CN" sz="2400" b="1" dirty="0">
                <a:solidFill>
                  <a:srgbClr val="FF0000"/>
                </a:solidFill>
              </a:rPr>
              <a:t>]B [</a:t>
            </a:r>
            <a:r>
              <a:rPr lang="zh-CN" altLang="zh-CN" sz="2400" b="1" dirty="0">
                <a:solidFill>
                  <a:srgbClr val="FF0000"/>
                </a:solidFill>
              </a:rPr>
              <a:t>解析</a:t>
            </a:r>
            <a:r>
              <a:rPr lang="en-US" altLang="zh-CN" sz="2400" b="1" dirty="0">
                <a:solidFill>
                  <a:srgbClr val="FF0000"/>
                </a:solidFill>
              </a:rPr>
              <a:t>]</a:t>
            </a:r>
            <a:r>
              <a:rPr lang="zh-CN" altLang="zh-CN" sz="2400" b="1" dirty="0">
                <a:solidFill>
                  <a:srgbClr val="FF0000"/>
                </a:solidFill>
              </a:rPr>
              <a:t>原文意思是，每个人被时代注目的可能，主体性容易迷失。必然或然错位。</a:t>
            </a:r>
            <a:endParaRPr lang="zh-CN" altLang="zh-CN" sz="2400" dirty="0">
              <a:solidFill>
                <a:srgbClr val="FF0000"/>
              </a:solidFill>
            </a:endParaRPr>
          </a:p>
          <a:p>
            <a:endParaRPr lang="zh-CN" altLang="en-US" sz="2400" dirty="0">
              <a:solidFill>
                <a:srgbClr val="FF0000"/>
              </a:solidFill>
            </a:endParaRPr>
          </a:p>
        </p:txBody>
      </p:sp>
    </p:spTree>
    <p:extLst>
      <p:ext uri="{BB962C8B-B14F-4D97-AF65-F5344CB8AC3E}">
        <p14:creationId xmlns:p14="http://schemas.microsoft.com/office/powerpoint/2010/main" val="395484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946" y="332656"/>
            <a:ext cx="8208912" cy="5324535"/>
          </a:xfrm>
          <a:prstGeom prst="rect">
            <a:avLst/>
          </a:prstGeom>
          <a:noFill/>
        </p:spPr>
        <p:txBody>
          <a:bodyPr wrap="square" rtlCol="0">
            <a:spAutoFit/>
          </a:bodyPr>
          <a:lstStyle/>
          <a:p>
            <a:r>
              <a:rPr lang="en-US" altLang="zh-CN" sz="2000" b="1" dirty="0"/>
              <a:t>3.</a:t>
            </a:r>
            <a:r>
              <a:rPr lang="zh-CN" altLang="zh-CN" sz="2000" b="1" dirty="0"/>
              <a:t>根据原文内容，下列理解和分析不正确的一项是（</a:t>
            </a:r>
            <a:r>
              <a:rPr lang="en-US" altLang="zh-CN" sz="2000" b="1" dirty="0"/>
              <a:t>  </a:t>
            </a:r>
            <a:r>
              <a:rPr lang="zh-CN" altLang="zh-CN" sz="2000" b="1" dirty="0"/>
              <a:t>）（</a:t>
            </a:r>
            <a:r>
              <a:rPr lang="en-US" altLang="zh-CN" sz="2000" b="1" dirty="0"/>
              <a:t>3</a:t>
            </a:r>
            <a:r>
              <a:rPr lang="zh-CN" altLang="zh-CN" sz="2000" b="1" dirty="0"/>
              <a:t>分</a:t>
            </a:r>
            <a:r>
              <a:rPr lang="en-US" altLang="zh-CN" sz="2000" b="1" dirty="0"/>
              <a:t>)</a:t>
            </a:r>
            <a:endParaRPr lang="zh-CN" altLang="zh-CN" sz="2000" dirty="0"/>
          </a:p>
          <a:p>
            <a:r>
              <a:rPr lang="en-US" altLang="zh-CN" sz="2000" b="1" dirty="0"/>
              <a:t>A.</a:t>
            </a:r>
            <a:r>
              <a:rPr lang="zh-CN" altLang="zh-CN" sz="2000" b="1" dirty="0"/>
              <a:t>文化生产与互联网的深度结合，使互联网文化产业得到改变。在未来，互联网有望成为</a:t>
            </a:r>
            <a:endParaRPr lang="zh-CN" altLang="zh-CN" sz="2000" dirty="0"/>
          </a:p>
          <a:p>
            <a:r>
              <a:rPr lang="zh-CN" altLang="zh-CN" sz="2000" b="1" dirty="0"/>
              <a:t>越来越有分量的文化制造商。</a:t>
            </a:r>
            <a:endParaRPr lang="zh-CN" altLang="zh-CN" sz="2000" dirty="0"/>
          </a:p>
          <a:p>
            <a:r>
              <a:rPr lang="en-US" altLang="zh-CN" sz="2000" b="1" dirty="0"/>
              <a:t>B.</a:t>
            </a:r>
            <a:r>
              <a:rPr lang="zh-CN" altLang="zh-CN" sz="2000" b="1" dirty="0"/>
              <a:t>互联网虽然具有巨大的包容性，但是它不会自动生长出多样性。同样，由于没有文化思</a:t>
            </a:r>
            <a:endParaRPr lang="zh-CN" altLang="zh-CN" sz="2000" dirty="0"/>
          </a:p>
          <a:p>
            <a:r>
              <a:rPr lang="zh-CN" altLang="zh-CN" sz="2000" b="1" dirty="0"/>
              <a:t>维的更新，很多披着时尚、互联网等外衣的所谓文化作品，也只能给人时代错置、不伦</a:t>
            </a:r>
            <a:endParaRPr lang="zh-CN" altLang="zh-CN" sz="2000" dirty="0"/>
          </a:p>
          <a:p>
            <a:r>
              <a:rPr lang="zh-CN" altLang="zh-CN" sz="2000" b="1" dirty="0"/>
              <a:t>不类的感觉。</a:t>
            </a:r>
            <a:endParaRPr lang="zh-CN" altLang="zh-CN" sz="2000" dirty="0"/>
          </a:p>
          <a:p>
            <a:r>
              <a:rPr lang="en-US" altLang="zh-CN" sz="2000" b="1" dirty="0"/>
              <a:t>C.</a:t>
            </a:r>
            <a:r>
              <a:rPr lang="zh-CN" altLang="zh-CN" sz="2000" b="1" dirty="0"/>
              <a:t>互联网时代带来了虚拟的文化生活，有些引发了争议，这提醒了我们，要透过文化的表</a:t>
            </a:r>
            <a:endParaRPr lang="zh-CN" altLang="zh-CN" sz="2000" dirty="0"/>
          </a:p>
          <a:p>
            <a:r>
              <a:rPr lang="zh-CN" altLang="zh-CN" sz="2000" b="1" dirty="0"/>
              <a:t>面，深入热点背后的社情民意和世道人心，让新的文化形态真正触动人心。</a:t>
            </a:r>
            <a:endParaRPr lang="zh-CN" altLang="zh-CN" sz="2000" dirty="0"/>
          </a:p>
          <a:p>
            <a:r>
              <a:rPr lang="en-US" altLang="zh-CN" sz="2000" b="1" dirty="0"/>
              <a:t>D.</a:t>
            </a:r>
            <a:r>
              <a:rPr lang="zh-CN" altLang="zh-CN" sz="2000" b="1" dirty="0"/>
              <a:t>互联网时代如果我们能以新的姿态和新的文化生产方式在各个层面展开对话，也能孕育</a:t>
            </a:r>
            <a:endParaRPr lang="zh-CN" altLang="zh-CN" sz="2000" dirty="0"/>
          </a:p>
          <a:p>
            <a:r>
              <a:rPr lang="zh-CN" altLang="zh-CN" sz="2000" b="1" dirty="0"/>
              <a:t>出如孔子、但丁、莎士比亚那样的文化精神的“伟大综述者”。</a:t>
            </a:r>
            <a:endParaRPr lang="zh-CN" altLang="zh-CN" sz="2000" dirty="0"/>
          </a:p>
          <a:p>
            <a:endParaRPr lang="zh-CN" altLang="en-US" sz="2000" dirty="0"/>
          </a:p>
        </p:txBody>
      </p:sp>
      <p:sp>
        <p:nvSpPr>
          <p:cNvPr id="3" name="TextBox 2"/>
          <p:cNvSpPr txBox="1"/>
          <p:nvPr/>
        </p:nvSpPr>
        <p:spPr>
          <a:xfrm>
            <a:off x="375946" y="5445224"/>
            <a:ext cx="8300510" cy="1015663"/>
          </a:xfrm>
          <a:prstGeom prst="rect">
            <a:avLst/>
          </a:prstGeom>
          <a:noFill/>
        </p:spPr>
        <p:txBody>
          <a:bodyPr wrap="square" rtlCol="0">
            <a:spAutoFit/>
          </a:bodyPr>
          <a:lstStyle/>
          <a:p>
            <a:r>
              <a:rPr lang="en-US" altLang="zh-CN" sz="2000" b="1" dirty="0">
                <a:solidFill>
                  <a:srgbClr val="FF0000"/>
                </a:solidFill>
              </a:rPr>
              <a:t>3.[</a:t>
            </a:r>
            <a:r>
              <a:rPr lang="zh-CN" altLang="zh-CN" sz="2000" b="1" dirty="0">
                <a:solidFill>
                  <a:srgbClr val="FF0000"/>
                </a:solidFill>
              </a:rPr>
              <a:t>答案</a:t>
            </a:r>
            <a:r>
              <a:rPr lang="en-US" altLang="zh-CN" sz="2000" b="1" dirty="0">
                <a:solidFill>
                  <a:srgbClr val="FF0000"/>
                </a:solidFill>
              </a:rPr>
              <a:t>]D [</a:t>
            </a:r>
            <a:r>
              <a:rPr lang="zh-CN" altLang="zh-CN" sz="2000" b="1" dirty="0">
                <a:solidFill>
                  <a:srgbClr val="FF0000"/>
                </a:solidFill>
              </a:rPr>
              <a:t>解析</a:t>
            </a:r>
            <a:r>
              <a:rPr lang="en-US" altLang="zh-CN" sz="2000" b="1" dirty="0">
                <a:solidFill>
                  <a:srgbClr val="FF0000"/>
                </a:solidFill>
              </a:rPr>
              <a:t>]</a:t>
            </a:r>
            <a:r>
              <a:rPr lang="zh-CN" altLang="zh-CN" sz="2000" b="1" dirty="0">
                <a:solidFill>
                  <a:srgbClr val="FF0000"/>
                </a:solidFill>
              </a:rPr>
              <a:t>还需“众人拾柴，众星拱之，”同时，并不是“也能”，是“有机会”，以偏概全，必然或然错位。</a:t>
            </a:r>
            <a:endParaRPr lang="zh-CN" altLang="zh-CN" sz="2000" dirty="0">
              <a:solidFill>
                <a:srgbClr val="FF0000"/>
              </a:solidFill>
            </a:endParaRPr>
          </a:p>
          <a:p>
            <a:endParaRPr lang="zh-CN" altLang="en-US" sz="2000" dirty="0">
              <a:solidFill>
                <a:srgbClr val="FF0000"/>
              </a:solidFill>
            </a:endParaRPr>
          </a:p>
        </p:txBody>
      </p:sp>
    </p:spTree>
    <p:extLst>
      <p:ext uri="{BB962C8B-B14F-4D97-AF65-F5344CB8AC3E}">
        <p14:creationId xmlns:p14="http://schemas.microsoft.com/office/powerpoint/2010/main" val="188418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fld id="{1979C71A-37F8-4E66-B0A8-C015ED42F0BA}" type="datetime1">
              <a:rPr lang="zh-CN" altLang="en-US" sz="1400" smtClean="0"/>
              <a:pPr eaLnBrk="1" hangingPunct="1">
                <a:spcBef>
                  <a:spcPct val="0"/>
                </a:spcBef>
                <a:buClrTx/>
                <a:buSzTx/>
                <a:buFontTx/>
                <a:buNone/>
              </a:pPr>
              <a:t>2016-04-20</a:t>
            </a:fld>
            <a:endParaRPr lang="en-US" altLang="zh-CN" sz="1400" smtClean="0"/>
          </a:p>
        </p:txBody>
      </p:sp>
      <p:sp>
        <p:nvSpPr>
          <p:cNvPr id="153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fld id="{21DEB5E8-F33E-4877-9A60-DC9A54365834}" type="slidenum">
              <a:rPr lang="en-US" altLang="zh-CN" sz="1400" smtClean="0"/>
              <a:pPr eaLnBrk="1" hangingPunct="1">
                <a:spcBef>
                  <a:spcPct val="0"/>
                </a:spcBef>
                <a:buClrTx/>
                <a:buSzTx/>
                <a:buFontTx/>
                <a:buNone/>
              </a:pPr>
              <a:t>16</a:t>
            </a:fld>
            <a:endParaRPr lang="en-US" altLang="zh-CN" sz="1400" smtClean="0"/>
          </a:p>
        </p:txBody>
      </p:sp>
      <p:sp>
        <p:nvSpPr>
          <p:cNvPr id="15364" name="Rectangle 2"/>
          <p:cNvSpPr>
            <a:spLocks noGrp="1" noRot="1" noChangeArrowheads="1"/>
          </p:cNvSpPr>
          <p:nvPr>
            <p:ph type="body" idx="1"/>
          </p:nvPr>
        </p:nvSpPr>
        <p:spPr>
          <a:xfrm>
            <a:off x="304800" y="457200"/>
            <a:ext cx="8540750" cy="5410200"/>
          </a:xfrm>
          <a:solidFill>
            <a:schemeClr val="bg1"/>
          </a:solidFill>
        </p:spPr>
        <p:txBody>
          <a:bodyPr/>
          <a:lstStyle/>
          <a:p>
            <a:pPr eaLnBrk="1" hangingPunct="1">
              <a:buFont typeface="Wingdings" pitchFamily="2" charset="2"/>
              <a:buNone/>
            </a:pPr>
            <a:r>
              <a:rPr lang="zh-CN" altLang="en-US" sz="3600" b="1" smtClean="0">
                <a:solidFill>
                  <a:srgbClr val="000000"/>
                </a:solidFill>
                <a:latin typeface="黑体" pitchFamily="2" charset="-122"/>
                <a:ea typeface="黑体" pitchFamily="2" charset="-122"/>
              </a:rPr>
              <a:t>（四）句间关系：</a:t>
            </a:r>
          </a:p>
          <a:p>
            <a:pPr eaLnBrk="1" hangingPunct="1"/>
            <a:r>
              <a:rPr lang="en-US" altLang="zh-CN" sz="3600" b="1" smtClean="0">
                <a:solidFill>
                  <a:srgbClr val="000000"/>
                </a:solidFill>
                <a:latin typeface="黑体" pitchFamily="2" charset="-122"/>
                <a:ea typeface="黑体" pitchFamily="2" charset="-122"/>
              </a:rPr>
              <a:t>1.</a:t>
            </a:r>
            <a:r>
              <a:rPr lang="zh-CN" altLang="en-US" sz="3600" b="1" smtClean="0">
                <a:solidFill>
                  <a:srgbClr val="000000"/>
                </a:solidFill>
                <a:latin typeface="黑体" pitchFamily="2" charset="-122"/>
                <a:ea typeface="黑体" pitchFamily="2" charset="-122"/>
              </a:rPr>
              <a:t>因果关系</a:t>
            </a:r>
          </a:p>
          <a:p>
            <a:pPr eaLnBrk="1" hangingPunct="1"/>
            <a:r>
              <a:rPr lang="en-US" altLang="zh-CN" sz="3600" b="1" smtClean="0">
                <a:solidFill>
                  <a:srgbClr val="000000"/>
                </a:solidFill>
                <a:latin typeface="黑体" pitchFamily="2" charset="-122"/>
                <a:ea typeface="黑体" pitchFamily="2" charset="-122"/>
              </a:rPr>
              <a:t>2.</a:t>
            </a:r>
            <a:r>
              <a:rPr lang="zh-CN" altLang="en-US" sz="3600" b="1" smtClean="0">
                <a:solidFill>
                  <a:srgbClr val="000000"/>
                </a:solidFill>
                <a:latin typeface="黑体" pitchFamily="2" charset="-122"/>
                <a:ea typeface="黑体" pitchFamily="2" charset="-122"/>
              </a:rPr>
              <a:t>主体客体关系</a:t>
            </a:r>
          </a:p>
          <a:p>
            <a:pPr eaLnBrk="1" hangingPunct="1"/>
            <a:r>
              <a:rPr lang="en-US" altLang="zh-CN" sz="3600" b="1" smtClean="0">
                <a:solidFill>
                  <a:srgbClr val="000000"/>
                </a:solidFill>
                <a:latin typeface="黑体" pitchFamily="2" charset="-122"/>
                <a:ea typeface="黑体" pitchFamily="2" charset="-122"/>
              </a:rPr>
              <a:t>3.</a:t>
            </a:r>
            <a:r>
              <a:rPr lang="zh-CN" altLang="en-US" sz="3600" b="1" smtClean="0">
                <a:solidFill>
                  <a:srgbClr val="000000"/>
                </a:solidFill>
                <a:latin typeface="黑体" pitchFamily="2" charset="-122"/>
                <a:ea typeface="黑体" pitchFamily="2" charset="-122"/>
              </a:rPr>
              <a:t>必要条件关系</a:t>
            </a:r>
          </a:p>
          <a:p>
            <a:pPr eaLnBrk="1" hangingPunct="1"/>
            <a:r>
              <a:rPr lang="en-US" altLang="zh-CN" sz="3600" b="1" smtClean="0">
                <a:solidFill>
                  <a:srgbClr val="000000"/>
                </a:solidFill>
                <a:latin typeface="黑体" pitchFamily="2" charset="-122"/>
                <a:ea typeface="黑体" pitchFamily="2" charset="-122"/>
              </a:rPr>
              <a:t>4.</a:t>
            </a:r>
            <a:r>
              <a:rPr lang="zh-CN" altLang="en-US" sz="3600" b="1" smtClean="0">
                <a:solidFill>
                  <a:srgbClr val="000000"/>
                </a:solidFill>
                <a:latin typeface="黑体" pitchFamily="2" charset="-122"/>
                <a:ea typeface="黑体" pitchFamily="2" charset="-122"/>
              </a:rPr>
              <a:t>充分条件关系</a:t>
            </a:r>
          </a:p>
          <a:p>
            <a:pPr eaLnBrk="1" hangingPunct="1"/>
            <a:r>
              <a:rPr lang="zh-CN" altLang="en-US" sz="3600" b="1" smtClean="0">
                <a:solidFill>
                  <a:srgbClr val="000000"/>
                </a:solidFill>
                <a:latin typeface="黑体" pitchFamily="2" charset="-122"/>
                <a:ea typeface="黑体" pitchFamily="2" charset="-122"/>
              </a:rPr>
              <a:t>常见错误：混淆句间关系（强说因果、因果倒置、必要条件和充分条件混淆、条件和结果倒置、主体客体颠倒</a:t>
            </a:r>
            <a:r>
              <a:rPr lang="en-US" altLang="zh-CN" sz="3600" b="1" smtClean="0">
                <a:solidFill>
                  <a:srgbClr val="000000"/>
                </a:solidFill>
                <a:latin typeface="黑体" pitchFamily="2" charset="-122"/>
                <a:ea typeface="黑体" pitchFamily="2" charset="-122"/>
              </a:rPr>
              <a:t>)</a:t>
            </a:r>
            <a:r>
              <a:rPr lang="zh-CN" altLang="en-US" sz="3600" b="1" smtClean="0">
                <a:solidFill>
                  <a:srgbClr val="000000"/>
                </a:solidFill>
                <a:latin typeface="黑体" pitchFamily="2" charset="-122"/>
                <a:ea typeface="黑体" pitchFamily="2" charset="-122"/>
              </a:rPr>
              <a:t>。</a:t>
            </a:r>
          </a:p>
          <a:p>
            <a:pPr eaLnBrk="1" hangingPunct="1"/>
            <a:endParaRPr lang="en-US" altLang="zh-CN" sz="2000" smtClean="0"/>
          </a:p>
        </p:txBody>
      </p:sp>
    </p:spTree>
    <p:extLst>
      <p:ext uri="{BB962C8B-B14F-4D97-AF65-F5344CB8AC3E}">
        <p14:creationId xmlns:p14="http://schemas.microsoft.com/office/powerpoint/2010/main" val="243655251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fld id="{81AF2D56-8C56-4BA9-8AE3-C364A2C3D9F2}" type="datetime1">
              <a:rPr lang="zh-CN" altLang="en-US" sz="1400" smtClean="0"/>
              <a:pPr eaLnBrk="1" hangingPunct="1">
                <a:spcBef>
                  <a:spcPct val="0"/>
                </a:spcBef>
                <a:buClrTx/>
                <a:buSzTx/>
                <a:buFontTx/>
                <a:buNone/>
              </a:pPr>
              <a:t>2016-04-20</a:t>
            </a:fld>
            <a:endParaRPr lang="en-US" altLang="zh-CN" sz="1400" smtClean="0"/>
          </a:p>
        </p:txBody>
      </p:sp>
      <p:sp>
        <p:nvSpPr>
          <p:cNvPr id="1638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fld id="{7245E2CE-4075-4915-9BBC-8678B9F77A88}" type="slidenum">
              <a:rPr lang="en-US" altLang="zh-CN" sz="1400" smtClean="0"/>
              <a:pPr eaLnBrk="1" hangingPunct="1">
                <a:spcBef>
                  <a:spcPct val="0"/>
                </a:spcBef>
                <a:buClrTx/>
                <a:buSzTx/>
                <a:buFontTx/>
                <a:buNone/>
              </a:pPr>
              <a:t>17</a:t>
            </a:fld>
            <a:endParaRPr lang="en-US" altLang="zh-CN" sz="1400" smtClean="0"/>
          </a:p>
        </p:txBody>
      </p:sp>
      <p:sp>
        <p:nvSpPr>
          <p:cNvPr id="268290" name="Rectangle 2"/>
          <p:cNvSpPr>
            <a:spLocks noGrp="1" noRot="1" noChangeArrowheads="1"/>
          </p:cNvSpPr>
          <p:nvPr>
            <p:ph type="title" idx="4294967295"/>
          </p:nvPr>
        </p:nvSpPr>
        <p:spPr>
          <a:xfrm>
            <a:off x="685800" y="304800"/>
            <a:ext cx="7467600" cy="968375"/>
          </a:xfrm>
        </p:spPr>
        <p:txBody>
          <a:bodyPr/>
          <a:lstStyle/>
          <a:p>
            <a:pPr eaLnBrk="1" hangingPunct="1"/>
            <a:r>
              <a:rPr lang="zh-CN" altLang="en-US" b="1" smtClean="0">
                <a:solidFill>
                  <a:srgbClr val="CC3300"/>
                </a:solidFill>
                <a:ea typeface="隶书" pitchFamily="49" charset="-122"/>
              </a:rPr>
              <a:t>将必要条件当成充分条件</a:t>
            </a:r>
          </a:p>
        </p:txBody>
      </p:sp>
      <p:sp>
        <p:nvSpPr>
          <p:cNvPr id="268291" name="Rectangle 3"/>
          <p:cNvSpPr>
            <a:spLocks noGrp="1" noRot="1" noChangeArrowheads="1"/>
          </p:cNvSpPr>
          <p:nvPr>
            <p:ph type="body" idx="4294967295"/>
          </p:nvPr>
        </p:nvSpPr>
        <p:spPr>
          <a:xfrm>
            <a:off x="304800" y="1219200"/>
            <a:ext cx="8458200" cy="5257800"/>
          </a:xfrm>
          <a:solidFill>
            <a:schemeClr val="bg1"/>
          </a:solidFill>
        </p:spPr>
        <p:txBody>
          <a:bodyPr/>
          <a:lstStyle/>
          <a:p>
            <a:pPr eaLnBrk="1" hangingPunct="1">
              <a:spcBef>
                <a:spcPct val="0"/>
              </a:spcBef>
              <a:buClrTx/>
              <a:buSzTx/>
              <a:buFontTx/>
              <a:buNone/>
            </a:pPr>
            <a:r>
              <a:rPr lang="zh-CN" altLang="en-US" b="1" smtClean="0">
                <a:solidFill>
                  <a:srgbClr val="000000"/>
                </a:solidFill>
                <a:latin typeface="黑体" pitchFamily="2" charset="-122"/>
                <a:ea typeface="黑体" pitchFamily="2" charset="-122"/>
              </a:rPr>
              <a:t>选项：</a:t>
            </a:r>
            <a:r>
              <a:rPr lang="zh-CN" altLang="en-US" b="1" smtClean="0">
                <a:solidFill>
                  <a:schemeClr val="tx2"/>
                </a:solidFill>
                <a:latin typeface="黑体" pitchFamily="2" charset="-122"/>
                <a:ea typeface="黑体" pitchFamily="2" charset="-122"/>
              </a:rPr>
              <a:t>一旦人类能够控制大气层中二氧化碳的含量，从根本上防止温室效应加剧，</a:t>
            </a:r>
            <a:r>
              <a:rPr lang="zh-CN" altLang="en-US" b="1" smtClean="0">
                <a:solidFill>
                  <a:srgbClr val="CC3300"/>
                </a:solidFill>
                <a:latin typeface="黑体" pitchFamily="2" charset="-122"/>
                <a:ea typeface="黑体" pitchFamily="2" charset="-122"/>
              </a:rPr>
              <a:t>那么滑雪运动在欧洲将能继续，台风将远离日本</a:t>
            </a:r>
            <a:r>
              <a:rPr lang="zh-CN" altLang="en-US" b="1" smtClean="0">
                <a:solidFill>
                  <a:schemeClr val="tx2"/>
                </a:solidFill>
                <a:latin typeface="黑体" pitchFamily="2" charset="-122"/>
                <a:ea typeface="黑体" pitchFamily="2" charset="-122"/>
              </a:rPr>
              <a:t>。</a:t>
            </a:r>
            <a:endParaRPr lang="zh-CN" altLang="en-US" b="1" smtClean="0">
              <a:latin typeface="黑体" pitchFamily="2" charset="-122"/>
              <a:ea typeface="黑体" pitchFamily="2" charset="-122"/>
            </a:endParaRPr>
          </a:p>
          <a:p>
            <a:pPr eaLnBrk="1" hangingPunct="1">
              <a:buFont typeface="Wingdings" pitchFamily="2" charset="2"/>
              <a:buNone/>
            </a:pPr>
            <a:r>
              <a:rPr lang="zh-CN" altLang="en-US" b="1" smtClean="0">
                <a:latin typeface="黑体" pitchFamily="2" charset="-122"/>
                <a:ea typeface="黑体" pitchFamily="2" charset="-122"/>
              </a:rPr>
              <a:t>  </a:t>
            </a:r>
            <a:endParaRPr lang="en-US" altLang="zh-CN" b="1" smtClean="0">
              <a:latin typeface="黑体" pitchFamily="2" charset="-122"/>
              <a:ea typeface="黑体" pitchFamily="2" charset="-122"/>
            </a:endParaRPr>
          </a:p>
          <a:p>
            <a:pPr eaLnBrk="1" hangingPunct="1">
              <a:buFont typeface="Wingdings" pitchFamily="2" charset="2"/>
              <a:buNone/>
            </a:pPr>
            <a:r>
              <a:rPr lang="zh-CN" altLang="en-US" b="1" smtClean="0">
                <a:solidFill>
                  <a:srgbClr val="000000"/>
                </a:solidFill>
                <a:latin typeface="黑体" pitchFamily="2" charset="-122"/>
                <a:ea typeface="黑体" pitchFamily="2" charset="-122"/>
              </a:rPr>
              <a:t>原文：原文是说全球气候变暖后</a:t>
            </a:r>
            <a:r>
              <a:rPr lang="zh-CN" altLang="en-US" b="1" smtClean="0">
                <a:latin typeface="黑体" pitchFamily="2" charset="-122"/>
                <a:ea typeface="黑体" pitchFamily="2" charset="-122"/>
              </a:rPr>
              <a:t>，</a:t>
            </a:r>
            <a:r>
              <a:rPr lang="zh-CN" altLang="en-US" b="1" smtClean="0">
                <a:solidFill>
                  <a:srgbClr val="CC3300"/>
                </a:solidFill>
                <a:ea typeface="黑体" pitchFamily="2" charset="-122"/>
              </a:rPr>
              <a:t>“</a:t>
            </a:r>
            <a:r>
              <a:rPr lang="zh-CN" altLang="en-US" b="1" smtClean="0">
                <a:solidFill>
                  <a:srgbClr val="CC3300"/>
                </a:solidFill>
                <a:latin typeface="黑体" pitchFamily="2" charset="-122"/>
                <a:ea typeface="黑体" pitchFamily="2" charset="-122"/>
              </a:rPr>
              <a:t>滑雪运动在欧洲将荡然无存</a:t>
            </a:r>
            <a:r>
              <a:rPr lang="zh-CN" altLang="en-US" b="1" smtClean="0">
                <a:solidFill>
                  <a:srgbClr val="CC3300"/>
                </a:solidFill>
                <a:ea typeface="黑体" pitchFamily="2" charset="-122"/>
              </a:rPr>
              <a:t>”“</a:t>
            </a:r>
            <a:r>
              <a:rPr lang="zh-CN" altLang="en-US" b="1" smtClean="0">
                <a:solidFill>
                  <a:srgbClr val="CC3300"/>
                </a:solidFill>
                <a:latin typeface="黑体" pitchFamily="2" charset="-122"/>
                <a:ea typeface="黑体" pitchFamily="2" charset="-122"/>
              </a:rPr>
              <a:t>昔日绕道而行的台风将频频袭击日本</a:t>
            </a:r>
            <a:r>
              <a:rPr lang="zh-CN" altLang="en-US" b="1" smtClean="0">
                <a:solidFill>
                  <a:srgbClr val="CC3300"/>
                </a:solidFill>
                <a:ea typeface="黑体" pitchFamily="2" charset="-122"/>
              </a:rPr>
              <a:t>”</a:t>
            </a:r>
            <a:r>
              <a:rPr lang="zh-CN" altLang="en-US" b="1" smtClean="0">
                <a:solidFill>
                  <a:srgbClr val="CC3300"/>
                </a:solidFill>
                <a:latin typeface="黑体" pitchFamily="2" charset="-122"/>
                <a:ea typeface="黑体" pitchFamily="2" charset="-122"/>
              </a:rPr>
              <a:t>。</a:t>
            </a:r>
            <a:r>
              <a:rPr lang="zh-CN" altLang="en-US" b="1" smtClean="0">
                <a:solidFill>
                  <a:srgbClr val="000000"/>
                </a:solidFill>
                <a:latin typeface="黑体" pitchFamily="2" charset="-122"/>
                <a:ea typeface="黑体" pitchFamily="2" charset="-122"/>
              </a:rPr>
              <a:t>但不能</a:t>
            </a:r>
            <a:r>
              <a:rPr lang="zh-CN" altLang="en-US" b="1" smtClean="0">
                <a:solidFill>
                  <a:srgbClr val="CC3300"/>
                </a:solidFill>
                <a:latin typeface="黑体" pitchFamily="2" charset="-122"/>
                <a:ea typeface="黑体" pitchFamily="2" charset="-122"/>
              </a:rPr>
              <a:t>反过来</a:t>
            </a:r>
            <a:r>
              <a:rPr lang="zh-CN" altLang="en-US" b="1" smtClean="0">
                <a:solidFill>
                  <a:srgbClr val="000000"/>
                </a:solidFill>
                <a:latin typeface="黑体" pitchFamily="2" charset="-122"/>
                <a:ea typeface="黑体" pitchFamily="2" charset="-122"/>
              </a:rPr>
              <a:t>说，因为气候变暖与</a:t>
            </a:r>
            <a:r>
              <a:rPr lang="zh-CN" altLang="en-US" b="1" smtClean="0">
                <a:solidFill>
                  <a:srgbClr val="000000"/>
                </a:solidFill>
                <a:ea typeface="黑体" pitchFamily="2" charset="-122"/>
              </a:rPr>
              <a:t>“</a:t>
            </a:r>
            <a:r>
              <a:rPr lang="zh-CN" altLang="en-US" b="1" smtClean="0">
                <a:solidFill>
                  <a:srgbClr val="000000"/>
                </a:solidFill>
                <a:latin typeface="黑体" pitchFamily="2" charset="-122"/>
                <a:ea typeface="黑体" pitchFamily="2" charset="-122"/>
              </a:rPr>
              <a:t>滑雪运动</a:t>
            </a:r>
            <a:r>
              <a:rPr lang="zh-CN" altLang="en-US" b="1" smtClean="0">
                <a:solidFill>
                  <a:srgbClr val="000000"/>
                </a:solidFill>
                <a:ea typeface="黑体" pitchFamily="2" charset="-122"/>
              </a:rPr>
              <a:t>”“</a:t>
            </a:r>
            <a:r>
              <a:rPr lang="zh-CN" altLang="en-US" b="1" smtClean="0">
                <a:solidFill>
                  <a:srgbClr val="000000"/>
                </a:solidFill>
                <a:latin typeface="黑体" pitchFamily="2" charset="-122"/>
                <a:ea typeface="黑体" pitchFamily="2" charset="-122"/>
              </a:rPr>
              <a:t>台风袭击</a:t>
            </a:r>
            <a:r>
              <a:rPr lang="zh-CN" altLang="en-US" b="1" smtClean="0">
                <a:solidFill>
                  <a:srgbClr val="000000"/>
                </a:solidFill>
                <a:ea typeface="黑体" pitchFamily="2" charset="-122"/>
              </a:rPr>
              <a:t>”</a:t>
            </a:r>
            <a:r>
              <a:rPr lang="zh-CN" altLang="en-US" b="1" smtClean="0">
                <a:solidFill>
                  <a:srgbClr val="000000"/>
                </a:solidFill>
                <a:latin typeface="黑体" pitchFamily="2" charset="-122"/>
                <a:ea typeface="黑体" pitchFamily="2" charset="-122"/>
              </a:rPr>
              <a:t>是</a:t>
            </a:r>
            <a:r>
              <a:rPr lang="zh-CN" altLang="en-US" b="1" smtClean="0">
                <a:solidFill>
                  <a:srgbClr val="CC3300"/>
                </a:solidFill>
                <a:latin typeface="黑体" pitchFamily="2" charset="-122"/>
                <a:ea typeface="黑体" pitchFamily="2" charset="-122"/>
              </a:rPr>
              <a:t>必要条件</a:t>
            </a:r>
            <a:r>
              <a:rPr lang="zh-CN" altLang="en-US" b="1" smtClean="0">
                <a:solidFill>
                  <a:srgbClr val="000000"/>
                </a:solidFill>
                <a:latin typeface="黑体" pitchFamily="2" charset="-122"/>
                <a:ea typeface="黑体" pitchFamily="2" charset="-122"/>
              </a:rPr>
              <a:t>而不是</a:t>
            </a:r>
            <a:r>
              <a:rPr lang="zh-CN" altLang="en-US" b="1" smtClean="0">
                <a:solidFill>
                  <a:srgbClr val="CC3300"/>
                </a:solidFill>
                <a:latin typeface="黑体" pitchFamily="2" charset="-122"/>
                <a:ea typeface="黑体" pitchFamily="2" charset="-122"/>
              </a:rPr>
              <a:t>充分条件</a:t>
            </a:r>
            <a:r>
              <a:rPr lang="zh-CN" altLang="en-US" b="1" smtClean="0">
                <a:latin typeface="黑体" pitchFamily="2" charset="-122"/>
                <a:ea typeface="黑体" pitchFamily="2" charset="-122"/>
              </a:rPr>
              <a:t>。</a:t>
            </a:r>
          </a:p>
        </p:txBody>
      </p:sp>
    </p:spTree>
    <p:extLst>
      <p:ext uri="{BB962C8B-B14F-4D97-AF65-F5344CB8AC3E}">
        <p14:creationId xmlns:p14="http://schemas.microsoft.com/office/powerpoint/2010/main" val="2925805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Effect transition="in" filter="box(out)">
                                      <p:cBhvr>
                                        <p:cTn id="7" dur="500"/>
                                        <p:tgtEl>
                                          <p:spTgt spid="268291">
                                            <p:txEl>
                                              <p:pRg st="0" end="0"/>
                                            </p:txEl>
                                          </p:spTgt>
                                        </p:tgtEl>
                                      </p:cBhvr>
                                    </p:animEffect>
                                  </p:childTnLst>
                                </p:cTn>
                              </p:par>
                              <p:par>
                                <p:cTn id="8" presetID="4" presetClass="entr" presetSubtype="32" fill="hold" nodeType="withEffect">
                                  <p:stCondLst>
                                    <p:cond delay="0"/>
                                  </p:stCondLst>
                                  <p:childTnLst>
                                    <p:set>
                                      <p:cBhvr>
                                        <p:cTn id="9" dur="1" fill="hold">
                                          <p:stCondLst>
                                            <p:cond delay="0"/>
                                          </p:stCondLst>
                                        </p:cTn>
                                        <p:tgtEl>
                                          <p:spTgt spid="268291">
                                            <p:txEl>
                                              <p:pRg st="1" end="1"/>
                                            </p:txEl>
                                          </p:spTgt>
                                        </p:tgtEl>
                                        <p:attrNameLst>
                                          <p:attrName>style.visibility</p:attrName>
                                        </p:attrNameLst>
                                      </p:cBhvr>
                                      <p:to>
                                        <p:strVal val="visible"/>
                                      </p:to>
                                    </p:set>
                                    <p:animEffect transition="in" filter="box(out)">
                                      <p:cBhvr>
                                        <p:cTn id="10" dur="500"/>
                                        <p:tgtEl>
                                          <p:spTgt spid="268291">
                                            <p:txEl>
                                              <p:pRg st="1" end="1"/>
                                            </p:txEl>
                                          </p:spTgt>
                                        </p:tgtEl>
                                      </p:cBhvr>
                                    </p:animEffect>
                                  </p:childTnLst>
                                </p:cTn>
                              </p:par>
                              <p:par>
                                <p:cTn id="11" presetID="4" presetClass="entr" presetSubtype="32" fill="hold" nodeType="withEffect">
                                  <p:stCondLst>
                                    <p:cond delay="0"/>
                                  </p:stCondLst>
                                  <p:childTnLst>
                                    <p:set>
                                      <p:cBhvr>
                                        <p:cTn id="12" dur="1" fill="hold">
                                          <p:stCondLst>
                                            <p:cond delay="0"/>
                                          </p:stCondLst>
                                        </p:cTn>
                                        <p:tgtEl>
                                          <p:spTgt spid="268291">
                                            <p:txEl>
                                              <p:pRg st="2" end="2"/>
                                            </p:txEl>
                                          </p:spTgt>
                                        </p:tgtEl>
                                        <p:attrNameLst>
                                          <p:attrName>style.visibility</p:attrName>
                                        </p:attrNameLst>
                                      </p:cBhvr>
                                      <p:to>
                                        <p:strVal val="visible"/>
                                      </p:to>
                                    </p:set>
                                    <p:animEffect transition="in" filter="box(out)">
                                      <p:cBhvr>
                                        <p:cTn id="13" dur="500"/>
                                        <p:tgtEl>
                                          <p:spTgt spid="26829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68290"/>
                                        </p:tgtEl>
                                        <p:attrNameLst>
                                          <p:attrName>style.visibility</p:attrName>
                                        </p:attrNameLst>
                                      </p:cBhvr>
                                      <p:to>
                                        <p:strVal val="visible"/>
                                      </p:to>
                                    </p:set>
                                    <p:anim calcmode="lin" valueType="num">
                                      <p:cBhvr additive="base">
                                        <p:cTn id="18" dur="500" fill="hold"/>
                                        <p:tgtEl>
                                          <p:spTgt spid="268290"/>
                                        </p:tgtEl>
                                        <p:attrNameLst>
                                          <p:attrName>ppt_x</p:attrName>
                                        </p:attrNameLst>
                                      </p:cBhvr>
                                      <p:tavLst>
                                        <p:tav tm="0">
                                          <p:val>
                                            <p:strVal val="#ppt_x"/>
                                          </p:val>
                                        </p:tav>
                                        <p:tav tm="100000">
                                          <p:val>
                                            <p:strVal val="#ppt_x"/>
                                          </p:val>
                                        </p:tav>
                                      </p:tavLst>
                                    </p:anim>
                                    <p:anim calcmode="lin" valueType="num">
                                      <p:cBhvr additive="base">
                                        <p:cTn id="19" dur="500" fill="hold"/>
                                        <p:tgtEl>
                                          <p:spTgt spid="268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u="sng">
                <a:solidFill>
                  <a:schemeClr val="tx1"/>
                </a:solidFill>
                <a:latin typeface="Arial" charset="0"/>
                <a:ea typeface="宋体" charset="-122"/>
              </a:defRPr>
            </a:lvl1pPr>
            <a:lvl2pPr marL="742950" indent="-285750" eaLnBrk="0" hangingPunct="0">
              <a:defRPr u="sng">
                <a:solidFill>
                  <a:schemeClr val="tx1"/>
                </a:solidFill>
                <a:latin typeface="Arial" charset="0"/>
                <a:ea typeface="宋体" charset="-122"/>
              </a:defRPr>
            </a:lvl2pPr>
            <a:lvl3pPr marL="1143000" indent="-228600" eaLnBrk="0" hangingPunct="0">
              <a:defRPr u="sng">
                <a:solidFill>
                  <a:schemeClr val="tx1"/>
                </a:solidFill>
                <a:latin typeface="Arial" charset="0"/>
                <a:ea typeface="宋体" charset="-122"/>
              </a:defRPr>
            </a:lvl3pPr>
            <a:lvl4pPr marL="1600200" indent="-228600" eaLnBrk="0" hangingPunct="0">
              <a:defRPr u="sng">
                <a:solidFill>
                  <a:schemeClr val="tx1"/>
                </a:solidFill>
                <a:latin typeface="Arial" charset="0"/>
                <a:ea typeface="宋体" charset="-122"/>
              </a:defRPr>
            </a:lvl4pPr>
            <a:lvl5pPr marL="2057400" indent="-228600" eaLnBrk="0" hangingPunct="0">
              <a:defRPr u="sng">
                <a:solidFill>
                  <a:schemeClr val="tx1"/>
                </a:solidFill>
                <a:latin typeface="Arial" charset="0"/>
                <a:ea typeface="宋体" charset="-122"/>
              </a:defRPr>
            </a:lvl5pPr>
            <a:lvl6pPr marL="2514600" indent="-228600" eaLnBrk="0" fontAlgn="base" hangingPunct="0">
              <a:spcBef>
                <a:spcPct val="0"/>
              </a:spcBef>
              <a:spcAft>
                <a:spcPct val="0"/>
              </a:spcAft>
              <a:defRPr u="sng">
                <a:solidFill>
                  <a:schemeClr val="tx1"/>
                </a:solidFill>
                <a:latin typeface="Arial" charset="0"/>
                <a:ea typeface="宋体" charset="-122"/>
              </a:defRPr>
            </a:lvl6pPr>
            <a:lvl7pPr marL="2971800" indent="-228600" eaLnBrk="0" fontAlgn="base" hangingPunct="0">
              <a:spcBef>
                <a:spcPct val="0"/>
              </a:spcBef>
              <a:spcAft>
                <a:spcPct val="0"/>
              </a:spcAft>
              <a:defRPr u="sng">
                <a:solidFill>
                  <a:schemeClr val="tx1"/>
                </a:solidFill>
                <a:latin typeface="Arial" charset="0"/>
                <a:ea typeface="宋体" charset="-122"/>
              </a:defRPr>
            </a:lvl7pPr>
            <a:lvl8pPr marL="3429000" indent="-228600" eaLnBrk="0" fontAlgn="base" hangingPunct="0">
              <a:spcBef>
                <a:spcPct val="0"/>
              </a:spcBef>
              <a:spcAft>
                <a:spcPct val="0"/>
              </a:spcAft>
              <a:defRPr u="sng">
                <a:solidFill>
                  <a:schemeClr val="tx1"/>
                </a:solidFill>
                <a:latin typeface="Arial" charset="0"/>
                <a:ea typeface="宋体" charset="-122"/>
              </a:defRPr>
            </a:lvl8pPr>
            <a:lvl9pPr marL="3886200" indent="-228600" eaLnBrk="0" fontAlgn="base" hangingPunct="0">
              <a:spcBef>
                <a:spcPct val="0"/>
              </a:spcBef>
              <a:spcAft>
                <a:spcPct val="0"/>
              </a:spcAft>
              <a:defRPr u="sng">
                <a:solidFill>
                  <a:schemeClr val="tx1"/>
                </a:solidFill>
                <a:latin typeface="Arial" charset="0"/>
                <a:ea typeface="宋体" charset="-122"/>
              </a:defRPr>
            </a:lvl9pPr>
          </a:lstStyle>
          <a:p>
            <a:pPr eaLnBrk="1" hangingPunct="1"/>
            <a:fld id="{27E020AB-026E-406F-8F5C-3B7C22E793B3}" type="datetime1">
              <a:rPr lang="zh-CN" altLang="en-US" u="none"/>
              <a:pPr eaLnBrk="1" hangingPunct="1"/>
              <a:t>2016-04-20</a:t>
            </a:fld>
            <a:endParaRPr lang="en-US" altLang="zh-CN" u="none"/>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u="sng">
                <a:solidFill>
                  <a:schemeClr val="tx1"/>
                </a:solidFill>
                <a:latin typeface="Arial" charset="0"/>
                <a:ea typeface="宋体" charset="-122"/>
              </a:defRPr>
            </a:lvl1pPr>
            <a:lvl2pPr marL="742950" indent="-285750" eaLnBrk="0" hangingPunct="0">
              <a:defRPr u="sng">
                <a:solidFill>
                  <a:schemeClr val="tx1"/>
                </a:solidFill>
                <a:latin typeface="Arial" charset="0"/>
                <a:ea typeface="宋体" charset="-122"/>
              </a:defRPr>
            </a:lvl2pPr>
            <a:lvl3pPr marL="1143000" indent="-228600" eaLnBrk="0" hangingPunct="0">
              <a:defRPr u="sng">
                <a:solidFill>
                  <a:schemeClr val="tx1"/>
                </a:solidFill>
                <a:latin typeface="Arial" charset="0"/>
                <a:ea typeface="宋体" charset="-122"/>
              </a:defRPr>
            </a:lvl3pPr>
            <a:lvl4pPr marL="1600200" indent="-228600" eaLnBrk="0" hangingPunct="0">
              <a:defRPr u="sng">
                <a:solidFill>
                  <a:schemeClr val="tx1"/>
                </a:solidFill>
                <a:latin typeface="Arial" charset="0"/>
                <a:ea typeface="宋体" charset="-122"/>
              </a:defRPr>
            </a:lvl4pPr>
            <a:lvl5pPr marL="2057400" indent="-228600" eaLnBrk="0" hangingPunct="0">
              <a:defRPr u="sng">
                <a:solidFill>
                  <a:schemeClr val="tx1"/>
                </a:solidFill>
                <a:latin typeface="Arial" charset="0"/>
                <a:ea typeface="宋体" charset="-122"/>
              </a:defRPr>
            </a:lvl5pPr>
            <a:lvl6pPr marL="2514600" indent="-228600" eaLnBrk="0" fontAlgn="base" hangingPunct="0">
              <a:spcBef>
                <a:spcPct val="0"/>
              </a:spcBef>
              <a:spcAft>
                <a:spcPct val="0"/>
              </a:spcAft>
              <a:defRPr u="sng">
                <a:solidFill>
                  <a:schemeClr val="tx1"/>
                </a:solidFill>
                <a:latin typeface="Arial" charset="0"/>
                <a:ea typeface="宋体" charset="-122"/>
              </a:defRPr>
            </a:lvl6pPr>
            <a:lvl7pPr marL="2971800" indent="-228600" eaLnBrk="0" fontAlgn="base" hangingPunct="0">
              <a:spcBef>
                <a:spcPct val="0"/>
              </a:spcBef>
              <a:spcAft>
                <a:spcPct val="0"/>
              </a:spcAft>
              <a:defRPr u="sng">
                <a:solidFill>
                  <a:schemeClr val="tx1"/>
                </a:solidFill>
                <a:latin typeface="Arial" charset="0"/>
                <a:ea typeface="宋体" charset="-122"/>
              </a:defRPr>
            </a:lvl7pPr>
            <a:lvl8pPr marL="3429000" indent="-228600" eaLnBrk="0" fontAlgn="base" hangingPunct="0">
              <a:spcBef>
                <a:spcPct val="0"/>
              </a:spcBef>
              <a:spcAft>
                <a:spcPct val="0"/>
              </a:spcAft>
              <a:defRPr u="sng">
                <a:solidFill>
                  <a:schemeClr val="tx1"/>
                </a:solidFill>
                <a:latin typeface="Arial" charset="0"/>
                <a:ea typeface="宋体" charset="-122"/>
              </a:defRPr>
            </a:lvl8pPr>
            <a:lvl9pPr marL="3886200" indent="-228600" eaLnBrk="0" fontAlgn="base" hangingPunct="0">
              <a:spcBef>
                <a:spcPct val="0"/>
              </a:spcBef>
              <a:spcAft>
                <a:spcPct val="0"/>
              </a:spcAft>
              <a:defRPr u="sng">
                <a:solidFill>
                  <a:schemeClr val="tx1"/>
                </a:solidFill>
                <a:latin typeface="Arial" charset="0"/>
                <a:ea typeface="宋体" charset="-122"/>
              </a:defRPr>
            </a:lvl9pPr>
          </a:lstStyle>
          <a:p>
            <a:pPr eaLnBrk="1" hangingPunct="1"/>
            <a:fld id="{E1BE1FAF-7676-4D02-837B-2C61C7FB0455}" type="slidenum">
              <a:rPr lang="en-US" altLang="zh-CN" u="none"/>
              <a:pPr eaLnBrk="1" hangingPunct="1"/>
              <a:t>18</a:t>
            </a:fld>
            <a:endParaRPr lang="en-US" altLang="zh-CN" u="none"/>
          </a:p>
        </p:txBody>
      </p:sp>
      <p:sp>
        <p:nvSpPr>
          <p:cNvPr id="6148" name="Rectangle 2"/>
          <p:cNvSpPr>
            <a:spLocks noGrp="1" noRot="1" noChangeArrowheads="1"/>
          </p:cNvSpPr>
          <p:nvPr>
            <p:ph type="body" idx="1"/>
          </p:nvPr>
        </p:nvSpPr>
        <p:spPr>
          <a:xfrm>
            <a:off x="533400" y="685800"/>
            <a:ext cx="8077200" cy="5638800"/>
          </a:xfrm>
          <a:solidFill>
            <a:schemeClr val="bg1"/>
          </a:solidFill>
        </p:spPr>
        <p:txBody>
          <a:bodyPr/>
          <a:lstStyle/>
          <a:p>
            <a:pPr eaLnBrk="1" hangingPunct="1">
              <a:buFont typeface="Wingdings" pitchFamily="2" charset="2"/>
              <a:buNone/>
            </a:pPr>
            <a:r>
              <a:rPr lang="zh-CN" altLang="en-US" sz="3600" b="1" dirty="0" smtClean="0">
                <a:solidFill>
                  <a:srgbClr val="000000"/>
                </a:solidFill>
                <a:latin typeface="黑体" pitchFamily="2" charset="-122"/>
                <a:ea typeface="黑体" pitchFamily="2" charset="-122"/>
              </a:rPr>
              <a:t>注意细节</a:t>
            </a:r>
            <a:r>
              <a:rPr lang="en-US" altLang="zh-CN" sz="3600" b="1" dirty="0">
                <a:solidFill>
                  <a:srgbClr val="000000"/>
                </a:solidFill>
                <a:latin typeface="黑体" pitchFamily="2" charset="-122"/>
                <a:ea typeface="黑体" pitchFamily="2" charset="-122"/>
              </a:rPr>
              <a:t>——</a:t>
            </a:r>
            <a:r>
              <a:rPr lang="zh-CN" altLang="en-US" sz="3600" b="1" dirty="0" smtClean="0">
                <a:solidFill>
                  <a:srgbClr val="000000"/>
                </a:solidFill>
                <a:latin typeface="黑体" pitchFamily="2" charset="-122"/>
                <a:ea typeface="黑体" pitchFamily="2" charset="-122"/>
              </a:rPr>
              <a:t>语言的分寸：</a:t>
            </a:r>
          </a:p>
          <a:p>
            <a:pPr eaLnBrk="1" hangingPunct="1"/>
            <a:r>
              <a:rPr lang="en-US" altLang="zh-CN" sz="2800" b="1" dirty="0" smtClean="0">
                <a:solidFill>
                  <a:srgbClr val="CC3300"/>
                </a:solidFill>
                <a:latin typeface="黑体" pitchFamily="2" charset="-122"/>
                <a:ea typeface="黑体" pitchFamily="2" charset="-122"/>
              </a:rPr>
              <a:t>1.</a:t>
            </a:r>
            <a:r>
              <a:rPr lang="zh-CN" altLang="en-US" sz="2800" b="1" dirty="0" smtClean="0">
                <a:solidFill>
                  <a:srgbClr val="CC3300"/>
                </a:solidFill>
                <a:latin typeface="黑体" pitchFamily="2" charset="-122"/>
                <a:ea typeface="黑体" pitchFamily="2" charset="-122"/>
              </a:rPr>
              <a:t>时间先后：</a:t>
            </a:r>
            <a:r>
              <a:rPr lang="zh-CN" altLang="en-US" sz="2800" b="1" dirty="0" smtClean="0">
                <a:solidFill>
                  <a:srgbClr val="000000"/>
                </a:solidFill>
                <a:latin typeface="黑体" pitchFamily="2" charset="-122"/>
                <a:ea typeface="黑体" pitchFamily="2" charset="-122"/>
              </a:rPr>
              <a:t>目前、有时、将会、在</a:t>
            </a:r>
            <a:r>
              <a:rPr lang="en-US" altLang="zh-CN" sz="2800" b="1" dirty="0" smtClean="0">
                <a:solidFill>
                  <a:srgbClr val="000000"/>
                </a:solidFill>
                <a:ea typeface="黑体" pitchFamily="2" charset="-122"/>
              </a:rPr>
              <a:t>……</a:t>
            </a:r>
            <a:r>
              <a:rPr lang="zh-CN" altLang="en-US" sz="2800" b="1" dirty="0" smtClean="0">
                <a:solidFill>
                  <a:srgbClr val="000000"/>
                </a:solidFill>
                <a:latin typeface="黑体" pitchFamily="2" charset="-122"/>
                <a:ea typeface="黑体" pitchFamily="2" charset="-122"/>
              </a:rPr>
              <a:t>时、当</a:t>
            </a:r>
            <a:r>
              <a:rPr lang="en-US" altLang="zh-CN" sz="2800" b="1" dirty="0" smtClean="0">
                <a:solidFill>
                  <a:srgbClr val="000000"/>
                </a:solidFill>
                <a:ea typeface="黑体" pitchFamily="2" charset="-122"/>
              </a:rPr>
              <a:t>……</a:t>
            </a:r>
            <a:r>
              <a:rPr lang="zh-CN" altLang="en-US" sz="2800" b="1" dirty="0" smtClean="0">
                <a:solidFill>
                  <a:srgbClr val="000000"/>
                </a:solidFill>
                <a:latin typeface="黑体" pitchFamily="2" charset="-122"/>
                <a:ea typeface="黑体" pitchFamily="2" charset="-122"/>
              </a:rPr>
              <a:t>时、某时、某年等</a:t>
            </a:r>
          </a:p>
          <a:p>
            <a:pPr eaLnBrk="1" hangingPunct="1"/>
            <a:r>
              <a:rPr lang="en-US" altLang="zh-CN" sz="2800" b="1" dirty="0" smtClean="0">
                <a:solidFill>
                  <a:srgbClr val="CC3300"/>
                </a:solidFill>
                <a:latin typeface="黑体" pitchFamily="2" charset="-122"/>
                <a:ea typeface="黑体" pitchFamily="2" charset="-122"/>
              </a:rPr>
              <a:t>2.</a:t>
            </a:r>
            <a:r>
              <a:rPr lang="zh-CN" altLang="en-US" sz="2800" b="1" dirty="0" smtClean="0">
                <a:solidFill>
                  <a:srgbClr val="CC3300"/>
                </a:solidFill>
                <a:latin typeface="黑体" pitchFamily="2" charset="-122"/>
                <a:ea typeface="黑体" pitchFamily="2" charset="-122"/>
              </a:rPr>
              <a:t>范围大小、数量多少：</a:t>
            </a:r>
            <a:r>
              <a:rPr lang="zh-CN" altLang="en-US" sz="2800" b="1" dirty="0" smtClean="0">
                <a:solidFill>
                  <a:srgbClr val="000000"/>
                </a:solidFill>
                <a:latin typeface="黑体" pitchFamily="2" charset="-122"/>
                <a:ea typeface="黑体" pitchFamily="2" charset="-122"/>
              </a:rPr>
              <a:t>一些、有些、几乎、全部、全不、全都、所有、普遍、绝大多数、除</a:t>
            </a:r>
            <a:r>
              <a:rPr lang="en-US" altLang="zh-CN" sz="2800" b="1" dirty="0" smtClean="0">
                <a:solidFill>
                  <a:srgbClr val="000000"/>
                </a:solidFill>
                <a:ea typeface="黑体" pitchFamily="2" charset="-122"/>
              </a:rPr>
              <a:t>……</a:t>
            </a:r>
            <a:r>
              <a:rPr lang="zh-CN" altLang="en-US" sz="2800" b="1" dirty="0" smtClean="0">
                <a:solidFill>
                  <a:srgbClr val="000000"/>
                </a:solidFill>
                <a:latin typeface="黑体" pitchFamily="2" charset="-122"/>
                <a:ea typeface="黑体" pitchFamily="2" charset="-122"/>
              </a:rPr>
              <a:t>之外、到</a:t>
            </a:r>
            <a:r>
              <a:rPr lang="en-US" altLang="zh-CN" sz="2800" b="1" dirty="0" smtClean="0">
                <a:solidFill>
                  <a:srgbClr val="000000"/>
                </a:solidFill>
                <a:ea typeface="黑体" pitchFamily="2" charset="-122"/>
              </a:rPr>
              <a:t>……</a:t>
            </a:r>
            <a:r>
              <a:rPr lang="zh-CN" altLang="en-US" sz="2800" b="1" dirty="0" smtClean="0">
                <a:solidFill>
                  <a:srgbClr val="000000"/>
                </a:solidFill>
                <a:latin typeface="黑体" pitchFamily="2" charset="-122"/>
                <a:ea typeface="黑体" pitchFamily="2" charset="-122"/>
              </a:rPr>
              <a:t>为止等</a:t>
            </a:r>
          </a:p>
          <a:p>
            <a:pPr eaLnBrk="1" hangingPunct="1"/>
            <a:r>
              <a:rPr lang="en-US" altLang="zh-CN" sz="2800" b="1" dirty="0" smtClean="0">
                <a:solidFill>
                  <a:srgbClr val="CC3300"/>
                </a:solidFill>
                <a:latin typeface="黑体" pitchFamily="2" charset="-122"/>
                <a:ea typeface="黑体" pitchFamily="2" charset="-122"/>
              </a:rPr>
              <a:t>3.</a:t>
            </a:r>
            <a:r>
              <a:rPr lang="zh-CN" altLang="en-US" sz="2800" b="1" dirty="0" smtClean="0">
                <a:solidFill>
                  <a:srgbClr val="CC3300"/>
                </a:solidFill>
                <a:latin typeface="黑体" pitchFamily="2" charset="-122"/>
                <a:ea typeface="黑体" pitchFamily="2" charset="-122"/>
              </a:rPr>
              <a:t>程度深浅、质量好坏：</a:t>
            </a:r>
            <a:r>
              <a:rPr lang="zh-CN" altLang="en-US" sz="2800" b="1" dirty="0" smtClean="0">
                <a:solidFill>
                  <a:srgbClr val="000000"/>
                </a:solidFill>
                <a:latin typeface="黑体" pitchFamily="2" charset="-122"/>
                <a:ea typeface="黑体" pitchFamily="2" charset="-122"/>
              </a:rPr>
              <a:t>更、更加、尤其、最等</a:t>
            </a:r>
          </a:p>
          <a:p>
            <a:pPr eaLnBrk="1" hangingPunct="1"/>
            <a:r>
              <a:rPr lang="en-US" altLang="zh-CN" sz="2800" b="1" dirty="0" smtClean="0">
                <a:solidFill>
                  <a:srgbClr val="CC3300"/>
                </a:solidFill>
                <a:latin typeface="黑体" pitchFamily="2" charset="-122"/>
                <a:ea typeface="黑体" pitchFamily="2" charset="-122"/>
              </a:rPr>
              <a:t>4. </a:t>
            </a:r>
            <a:r>
              <a:rPr lang="zh-CN" altLang="en-US" sz="2800" b="1" dirty="0" smtClean="0">
                <a:solidFill>
                  <a:srgbClr val="CC3300"/>
                </a:solidFill>
                <a:latin typeface="黑体" pitchFamily="2" charset="-122"/>
                <a:ea typeface="黑体" pitchFamily="2" charset="-122"/>
              </a:rPr>
              <a:t>推测或肯定：</a:t>
            </a:r>
            <a:r>
              <a:rPr lang="zh-CN" altLang="en-US" sz="2800" b="1" dirty="0" smtClean="0">
                <a:solidFill>
                  <a:srgbClr val="000000"/>
                </a:solidFill>
                <a:latin typeface="黑体" pitchFamily="2" charset="-122"/>
                <a:ea typeface="黑体" pitchFamily="2" charset="-122"/>
              </a:rPr>
              <a:t>也许、或许、可能、大约、大概、已经、不一定、不可能、一定、必定等</a:t>
            </a:r>
          </a:p>
          <a:p>
            <a:pPr eaLnBrk="1" hangingPunct="1"/>
            <a:r>
              <a:rPr lang="zh-CN" altLang="en-US" sz="2800" b="1" dirty="0" smtClean="0">
                <a:solidFill>
                  <a:srgbClr val="CC3300"/>
                </a:solidFill>
                <a:latin typeface="黑体" pitchFamily="2" charset="-122"/>
                <a:ea typeface="黑体" pitchFamily="2" charset="-122"/>
              </a:rPr>
              <a:t>常见错误：未把握准语言的分寸</a:t>
            </a:r>
            <a:r>
              <a:rPr lang="zh-CN" altLang="en-US" sz="2800" b="1" dirty="0" smtClean="0">
                <a:latin typeface="黑体" pitchFamily="2" charset="-122"/>
                <a:ea typeface="黑体" pitchFamily="2" charset="-122"/>
              </a:rPr>
              <a:t>。</a:t>
            </a:r>
            <a:endParaRPr lang="zh-CN" altLang="en-US" sz="2800" dirty="0" smtClean="0"/>
          </a:p>
        </p:txBody>
      </p:sp>
    </p:spTree>
    <p:extLst>
      <p:ext uri="{BB962C8B-B14F-4D97-AF65-F5344CB8AC3E}">
        <p14:creationId xmlns:p14="http://schemas.microsoft.com/office/powerpoint/2010/main" val="5132989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u="sng">
                <a:solidFill>
                  <a:schemeClr val="tx1"/>
                </a:solidFill>
                <a:latin typeface="Arial" charset="0"/>
                <a:ea typeface="宋体" charset="-122"/>
              </a:defRPr>
            </a:lvl1pPr>
            <a:lvl2pPr marL="742950" indent="-285750" eaLnBrk="0" hangingPunct="0">
              <a:defRPr u="sng">
                <a:solidFill>
                  <a:schemeClr val="tx1"/>
                </a:solidFill>
                <a:latin typeface="Arial" charset="0"/>
                <a:ea typeface="宋体" charset="-122"/>
              </a:defRPr>
            </a:lvl2pPr>
            <a:lvl3pPr marL="1143000" indent="-228600" eaLnBrk="0" hangingPunct="0">
              <a:defRPr u="sng">
                <a:solidFill>
                  <a:schemeClr val="tx1"/>
                </a:solidFill>
                <a:latin typeface="Arial" charset="0"/>
                <a:ea typeface="宋体" charset="-122"/>
              </a:defRPr>
            </a:lvl3pPr>
            <a:lvl4pPr marL="1600200" indent="-228600" eaLnBrk="0" hangingPunct="0">
              <a:defRPr u="sng">
                <a:solidFill>
                  <a:schemeClr val="tx1"/>
                </a:solidFill>
                <a:latin typeface="Arial" charset="0"/>
                <a:ea typeface="宋体" charset="-122"/>
              </a:defRPr>
            </a:lvl4pPr>
            <a:lvl5pPr marL="2057400" indent="-228600" eaLnBrk="0" hangingPunct="0">
              <a:defRPr u="sng">
                <a:solidFill>
                  <a:schemeClr val="tx1"/>
                </a:solidFill>
                <a:latin typeface="Arial" charset="0"/>
                <a:ea typeface="宋体" charset="-122"/>
              </a:defRPr>
            </a:lvl5pPr>
            <a:lvl6pPr marL="2514600" indent="-228600" eaLnBrk="0" fontAlgn="base" hangingPunct="0">
              <a:spcBef>
                <a:spcPct val="0"/>
              </a:spcBef>
              <a:spcAft>
                <a:spcPct val="0"/>
              </a:spcAft>
              <a:defRPr u="sng">
                <a:solidFill>
                  <a:schemeClr val="tx1"/>
                </a:solidFill>
                <a:latin typeface="Arial" charset="0"/>
                <a:ea typeface="宋体" charset="-122"/>
              </a:defRPr>
            </a:lvl6pPr>
            <a:lvl7pPr marL="2971800" indent="-228600" eaLnBrk="0" fontAlgn="base" hangingPunct="0">
              <a:spcBef>
                <a:spcPct val="0"/>
              </a:spcBef>
              <a:spcAft>
                <a:spcPct val="0"/>
              </a:spcAft>
              <a:defRPr u="sng">
                <a:solidFill>
                  <a:schemeClr val="tx1"/>
                </a:solidFill>
                <a:latin typeface="Arial" charset="0"/>
                <a:ea typeface="宋体" charset="-122"/>
              </a:defRPr>
            </a:lvl7pPr>
            <a:lvl8pPr marL="3429000" indent="-228600" eaLnBrk="0" fontAlgn="base" hangingPunct="0">
              <a:spcBef>
                <a:spcPct val="0"/>
              </a:spcBef>
              <a:spcAft>
                <a:spcPct val="0"/>
              </a:spcAft>
              <a:defRPr u="sng">
                <a:solidFill>
                  <a:schemeClr val="tx1"/>
                </a:solidFill>
                <a:latin typeface="Arial" charset="0"/>
                <a:ea typeface="宋体" charset="-122"/>
              </a:defRPr>
            </a:lvl8pPr>
            <a:lvl9pPr marL="3886200" indent="-228600" eaLnBrk="0" fontAlgn="base" hangingPunct="0">
              <a:spcBef>
                <a:spcPct val="0"/>
              </a:spcBef>
              <a:spcAft>
                <a:spcPct val="0"/>
              </a:spcAft>
              <a:defRPr u="sng">
                <a:solidFill>
                  <a:schemeClr val="tx1"/>
                </a:solidFill>
                <a:latin typeface="Arial" charset="0"/>
                <a:ea typeface="宋体" charset="-122"/>
              </a:defRPr>
            </a:lvl9pPr>
          </a:lstStyle>
          <a:p>
            <a:pPr eaLnBrk="1" hangingPunct="1"/>
            <a:fld id="{AC12FBF2-5ED6-468D-9D4B-CF0D5E568CB3}" type="datetime1">
              <a:rPr lang="zh-CN" altLang="en-US" u="none"/>
              <a:pPr eaLnBrk="1" hangingPunct="1"/>
              <a:t>2016-04-20</a:t>
            </a:fld>
            <a:endParaRPr lang="en-US" altLang="zh-CN" u="none"/>
          </a:p>
        </p:txBody>
      </p:sp>
      <p:sp>
        <p:nvSpPr>
          <p:cNvPr id="51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u="sng">
                <a:solidFill>
                  <a:schemeClr val="tx1"/>
                </a:solidFill>
                <a:latin typeface="Arial" charset="0"/>
                <a:ea typeface="宋体" charset="-122"/>
              </a:defRPr>
            </a:lvl1pPr>
            <a:lvl2pPr marL="742950" indent="-285750" eaLnBrk="0" hangingPunct="0">
              <a:defRPr u="sng">
                <a:solidFill>
                  <a:schemeClr val="tx1"/>
                </a:solidFill>
                <a:latin typeface="Arial" charset="0"/>
                <a:ea typeface="宋体" charset="-122"/>
              </a:defRPr>
            </a:lvl2pPr>
            <a:lvl3pPr marL="1143000" indent="-228600" eaLnBrk="0" hangingPunct="0">
              <a:defRPr u="sng">
                <a:solidFill>
                  <a:schemeClr val="tx1"/>
                </a:solidFill>
                <a:latin typeface="Arial" charset="0"/>
                <a:ea typeface="宋体" charset="-122"/>
              </a:defRPr>
            </a:lvl3pPr>
            <a:lvl4pPr marL="1600200" indent="-228600" eaLnBrk="0" hangingPunct="0">
              <a:defRPr u="sng">
                <a:solidFill>
                  <a:schemeClr val="tx1"/>
                </a:solidFill>
                <a:latin typeface="Arial" charset="0"/>
                <a:ea typeface="宋体" charset="-122"/>
              </a:defRPr>
            </a:lvl4pPr>
            <a:lvl5pPr marL="2057400" indent="-228600" eaLnBrk="0" hangingPunct="0">
              <a:defRPr u="sng">
                <a:solidFill>
                  <a:schemeClr val="tx1"/>
                </a:solidFill>
                <a:latin typeface="Arial" charset="0"/>
                <a:ea typeface="宋体" charset="-122"/>
              </a:defRPr>
            </a:lvl5pPr>
            <a:lvl6pPr marL="2514600" indent="-228600" eaLnBrk="0" fontAlgn="base" hangingPunct="0">
              <a:spcBef>
                <a:spcPct val="0"/>
              </a:spcBef>
              <a:spcAft>
                <a:spcPct val="0"/>
              </a:spcAft>
              <a:defRPr u="sng">
                <a:solidFill>
                  <a:schemeClr val="tx1"/>
                </a:solidFill>
                <a:latin typeface="Arial" charset="0"/>
                <a:ea typeface="宋体" charset="-122"/>
              </a:defRPr>
            </a:lvl6pPr>
            <a:lvl7pPr marL="2971800" indent="-228600" eaLnBrk="0" fontAlgn="base" hangingPunct="0">
              <a:spcBef>
                <a:spcPct val="0"/>
              </a:spcBef>
              <a:spcAft>
                <a:spcPct val="0"/>
              </a:spcAft>
              <a:defRPr u="sng">
                <a:solidFill>
                  <a:schemeClr val="tx1"/>
                </a:solidFill>
                <a:latin typeface="Arial" charset="0"/>
                <a:ea typeface="宋体" charset="-122"/>
              </a:defRPr>
            </a:lvl7pPr>
            <a:lvl8pPr marL="3429000" indent="-228600" eaLnBrk="0" fontAlgn="base" hangingPunct="0">
              <a:spcBef>
                <a:spcPct val="0"/>
              </a:spcBef>
              <a:spcAft>
                <a:spcPct val="0"/>
              </a:spcAft>
              <a:defRPr u="sng">
                <a:solidFill>
                  <a:schemeClr val="tx1"/>
                </a:solidFill>
                <a:latin typeface="Arial" charset="0"/>
                <a:ea typeface="宋体" charset="-122"/>
              </a:defRPr>
            </a:lvl8pPr>
            <a:lvl9pPr marL="3886200" indent="-228600" eaLnBrk="0" fontAlgn="base" hangingPunct="0">
              <a:spcBef>
                <a:spcPct val="0"/>
              </a:spcBef>
              <a:spcAft>
                <a:spcPct val="0"/>
              </a:spcAft>
              <a:defRPr u="sng">
                <a:solidFill>
                  <a:schemeClr val="tx1"/>
                </a:solidFill>
                <a:latin typeface="Arial" charset="0"/>
                <a:ea typeface="宋体" charset="-122"/>
              </a:defRPr>
            </a:lvl9pPr>
          </a:lstStyle>
          <a:p>
            <a:pPr eaLnBrk="1" hangingPunct="1"/>
            <a:fld id="{AC896DB5-A500-4372-B662-97B8061FDCA9}" type="slidenum">
              <a:rPr lang="en-US" altLang="zh-CN" u="none"/>
              <a:pPr eaLnBrk="1" hangingPunct="1"/>
              <a:t>19</a:t>
            </a:fld>
            <a:endParaRPr lang="en-US" altLang="zh-CN" u="none"/>
          </a:p>
        </p:txBody>
      </p:sp>
      <p:sp>
        <p:nvSpPr>
          <p:cNvPr id="5124" name="Rectangle 3"/>
          <p:cNvSpPr>
            <a:spLocks noGrp="1" noRot="1" noChangeArrowheads="1"/>
          </p:cNvSpPr>
          <p:nvPr>
            <p:ph type="body" idx="1"/>
          </p:nvPr>
        </p:nvSpPr>
        <p:spPr>
          <a:xfrm>
            <a:off x="0" y="228600"/>
            <a:ext cx="9144000" cy="6096000"/>
          </a:xfrm>
        </p:spPr>
        <p:txBody>
          <a:bodyPr>
            <a:normAutofit/>
          </a:bodyPr>
          <a:lstStyle/>
          <a:p>
            <a:pPr eaLnBrk="1" hangingPunct="1">
              <a:lnSpc>
                <a:spcPct val="150000"/>
              </a:lnSpc>
              <a:buFont typeface="Wingdings" pitchFamily="2" charset="2"/>
              <a:buNone/>
            </a:pPr>
            <a:r>
              <a:rPr lang="zh-CN" altLang="en-US" sz="2400" b="1" dirty="0" smtClean="0">
                <a:solidFill>
                  <a:srgbClr val="FF00FF"/>
                </a:solidFill>
                <a:latin typeface="黑体" pitchFamily="2" charset="-122"/>
                <a:ea typeface="黑体" pitchFamily="2" charset="-122"/>
              </a:rPr>
              <a:t>    现代文解题技巧：</a:t>
            </a:r>
          </a:p>
          <a:p>
            <a:pPr eaLnBrk="1" hangingPunct="1">
              <a:lnSpc>
                <a:spcPct val="150000"/>
              </a:lnSpc>
              <a:buFont typeface="Wingdings" pitchFamily="2" charset="2"/>
              <a:buNone/>
            </a:pPr>
            <a:r>
              <a:rPr lang="zh-CN" altLang="en-US" sz="2400" b="1" dirty="0" smtClean="0">
                <a:solidFill>
                  <a:srgbClr val="000000"/>
                </a:solidFill>
                <a:latin typeface="黑体" pitchFamily="2" charset="-122"/>
                <a:ea typeface="黑体" pitchFamily="2" charset="-122"/>
              </a:rPr>
              <a:t>     ①读懂文本（思路、结构、内容）</a:t>
            </a:r>
          </a:p>
          <a:p>
            <a:pPr eaLnBrk="1" hangingPunct="1">
              <a:lnSpc>
                <a:spcPct val="150000"/>
              </a:lnSpc>
              <a:buFont typeface="Wingdings" pitchFamily="2" charset="2"/>
              <a:buNone/>
            </a:pPr>
            <a:r>
              <a:rPr lang="zh-CN" altLang="en-US" sz="2400" b="1" dirty="0" smtClean="0">
                <a:solidFill>
                  <a:srgbClr val="000000"/>
                </a:solidFill>
                <a:latin typeface="黑体" pitchFamily="2" charset="-122"/>
                <a:ea typeface="黑体" pitchFamily="2" charset="-122"/>
              </a:rPr>
              <a:t>     ②确定问题所在范围（题域）</a:t>
            </a:r>
          </a:p>
          <a:p>
            <a:pPr eaLnBrk="1" hangingPunct="1">
              <a:lnSpc>
                <a:spcPct val="150000"/>
              </a:lnSpc>
              <a:buFont typeface="Wingdings" pitchFamily="2" charset="2"/>
              <a:buNone/>
            </a:pPr>
            <a:r>
              <a:rPr lang="zh-CN" altLang="en-US" sz="2400" b="1" dirty="0" smtClean="0">
                <a:solidFill>
                  <a:srgbClr val="000000"/>
                </a:solidFill>
                <a:latin typeface="黑体" pitchFamily="2" charset="-122"/>
                <a:ea typeface="黑体" pitchFamily="2" charset="-122"/>
              </a:rPr>
              <a:t>     ③注意限定性词：程度与范围词</a:t>
            </a:r>
          </a:p>
          <a:p>
            <a:pPr eaLnBrk="1" hangingPunct="1">
              <a:lnSpc>
                <a:spcPct val="150000"/>
              </a:lnSpc>
              <a:buFont typeface="Wingdings" pitchFamily="2" charset="2"/>
              <a:buNone/>
            </a:pPr>
            <a:r>
              <a:rPr lang="zh-CN" altLang="en-US" sz="2400" b="1" dirty="0" smtClean="0">
                <a:solidFill>
                  <a:srgbClr val="000000"/>
                </a:solidFill>
                <a:latin typeface="黑体" pitchFamily="2" charset="-122"/>
                <a:ea typeface="黑体" pitchFamily="2" charset="-122"/>
              </a:rPr>
              <a:t>     ④注意语言标志：首先、其次、综上所述、所以、还有、一方面、另一方面等。</a:t>
            </a:r>
          </a:p>
          <a:p>
            <a:pPr eaLnBrk="1" hangingPunct="1">
              <a:lnSpc>
                <a:spcPct val="150000"/>
              </a:lnSpc>
              <a:buFont typeface="Wingdings" pitchFamily="2" charset="2"/>
              <a:buNone/>
            </a:pPr>
            <a:r>
              <a:rPr lang="zh-CN" altLang="en-US" sz="2400" b="1" dirty="0" smtClean="0">
                <a:solidFill>
                  <a:srgbClr val="000000"/>
                </a:solidFill>
                <a:latin typeface="黑体" pitchFamily="2" charset="-122"/>
                <a:ea typeface="黑体" pitchFamily="2" charset="-122"/>
              </a:rPr>
              <a:t>     ⑤抓住关键句子：中心句、总结句、解说性句子、议论性句子等。</a:t>
            </a:r>
          </a:p>
          <a:p>
            <a:pPr eaLnBrk="1" hangingPunct="1">
              <a:lnSpc>
                <a:spcPct val="150000"/>
              </a:lnSpc>
              <a:buFont typeface="Wingdings" pitchFamily="2" charset="2"/>
              <a:buNone/>
            </a:pPr>
            <a:r>
              <a:rPr lang="zh-CN" altLang="en-US" sz="2400" b="1" dirty="0" smtClean="0">
                <a:solidFill>
                  <a:srgbClr val="000000"/>
                </a:solidFill>
                <a:latin typeface="黑体" pitchFamily="2" charset="-122"/>
                <a:ea typeface="黑体" pitchFamily="2" charset="-122"/>
              </a:rPr>
              <a:t>     ⑥根据分值推测答案要点的多少。</a:t>
            </a:r>
          </a:p>
        </p:txBody>
      </p:sp>
    </p:spTree>
    <p:extLst>
      <p:ext uri="{BB962C8B-B14F-4D97-AF65-F5344CB8AC3E}">
        <p14:creationId xmlns:p14="http://schemas.microsoft.com/office/powerpoint/2010/main" val="1899973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84284"/>
            <a:ext cx="6912768" cy="584775"/>
          </a:xfrm>
          <a:prstGeom prst="rect">
            <a:avLst/>
          </a:prstGeom>
          <a:noFill/>
        </p:spPr>
        <p:txBody>
          <a:bodyPr wrap="square" rtlCol="0">
            <a:spAutoFit/>
          </a:bodyPr>
          <a:lstStyle/>
          <a:p>
            <a:r>
              <a:rPr lang="zh-CN" altLang="zh-CN" sz="3200" b="1" dirty="0" smtClean="0"/>
              <a:t>广东</a:t>
            </a:r>
            <a:r>
              <a:rPr lang="zh-CN" altLang="zh-CN" sz="3200" b="1" dirty="0" smtClean="0"/>
              <a:t>卷</a:t>
            </a:r>
            <a:r>
              <a:rPr lang="en-US" altLang="zh-CN" sz="3200" b="1" dirty="0" smtClean="0"/>
              <a:t>—</a:t>
            </a:r>
            <a:r>
              <a:rPr lang="zh-CN" altLang="zh-CN" sz="3200" b="1" dirty="0" smtClean="0"/>
              <a:t>美和美的</a:t>
            </a:r>
            <a:r>
              <a:rPr lang="zh-CN" altLang="zh-CN" sz="3200" b="1" dirty="0" smtClean="0"/>
              <a:t>东西</a:t>
            </a:r>
            <a:endParaRPr lang="zh-CN" altLang="zh-CN" sz="3200" dirty="0" smtClean="0"/>
          </a:p>
        </p:txBody>
      </p:sp>
      <p:sp>
        <p:nvSpPr>
          <p:cNvPr id="3" name="TextBox 2"/>
          <p:cNvSpPr txBox="1"/>
          <p:nvPr/>
        </p:nvSpPr>
        <p:spPr>
          <a:xfrm>
            <a:off x="3203848" y="476672"/>
            <a:ext cx="5256584" cy="369332"/>
          </a:xfrm>
          <a:prstGeom prst="rect">
            <a:avLst/>
          </a:prstGeom>
          <a:noFill/>
        </p:spPr>
        <p:txBody>
          <a:bodyPr wrap="square" rtlCol="0">
            <a:spAutoFit/>
          </a:bodyPr>
          <a:lstStyle/>
          <a:p>
            <a:r>
              <a:rPr lang="en-US" altLang="zh-CN" b="1" dirty="0" smtClean="0"/>
              <a:t>—</a:t>
            </a:r>
            <a:endParaRPr lang="zh-CN" altLang="en-US" dirty="0"/>
          </a:p>
        </p:txBody>
      </p:sp>
      <p:sp>
        <p:nvSpPr>
          <p:cNvPr id="4" name="TextBox 3"/>
          <p:cNvSpPr txBox="1"/>
          <p:nvPr/>
        </p:nvSpPr>
        <p:spPr>
          <a:xfrm>
            <a:off x="539552" y="1230940"/>
            <a:ext cx="7704856" cy="2814617"/>
          </a:xfrm>
          <a:prstGeom prst="rect">
            <a:avLst/>
          </a:prstGeom>
          <a:noFill/>
        </p:spPr>
        <p:txBody>
          <a:bodyPr wrap="square" rtlCol="0">
            <a:spAutoFit/>
          </a:bodyPr>
          <a:lstStyle/>
          <a:p>
            <a:pPr>
              <a:lnSpc>
                <a:spcPct val="150000"/>
              </a:lnSpc>
            </a:pPr>
            <a:r>
              <a:rPr lang="en-US" altLang="zh-CN" sz="2000" b="1" dirty="0"/>
              <a:t>A</a:t>
            </a:r>
            <a:r>
              <a:rPr lang="zh-CN" altLang="zh-CN" sz="2000" b="1" dirty="0"/>
              <a:t>．从美的本质看，漂亮的姑娘本身就是美。</a:t>
            </a:r>
            <a:endParaRPr lang="zh-CN" altLang="zh-CN" sz="2000" dirty="0"/>
          </a:p>
          <a:p>
            <a:pPr>
              <a:lnSpc>
                <a:spcPct val="150000"/>
              </a:lnSpc>
            </a:pPr>
            <a:r>
              <a:rPr lang="en-US" altLang="zh-CN" sz="2000" b="1" dirty="0"/>
              <a:t>B</a:t>
            </a:r>
            <a:r>
              <a:rPr lang="zh-CN" altLang="zh-CN" sz="2000" b="1" dirty="0"/>
              <a:t>．从美和一定物质条件的关系看，人的嗓音好，歌声不一定就美。</a:t>
            </a:r>
            <a:endParaRPr lang="zh-CN" altLang="zh-CN" sz="2000" dirty="0"/>
          </a:p>
          <a:p>
            <a:pPr>
              <a:lnSpc>
                <a:spcPct val="150000"/>
              </a:lnSpc>
            </a:pPr>
            <a:r>
              <a:rPr lang="en-US" altLang="zh-CN" sz="2000" b="1" dirty="0"/>
              <a:t>C</a:t>
            </a:r>
            <a:r>
              <a:rPr lang="zh-CN" altLang="zh-CN" sz="2000" b="1" dirty="0"/>
              <a:t>．梅花的美丽与桃花的美丽虽不相同，但都包含着美的规律。</a:t>
            </a:r>
            <a:endParaRPr lang="zh-CN" altLang="zh-CN" sz="2000" dirty="0"/>
          </a:p>
          <a:p>
            <a:pPr>
              <a:lnSpc>
                <a:spcPct val="150000"/>
              </a:lnSpc>
            </a:pPr>
            <a:r>
              <a:rPr lang="en-US" altLang="zh-CN" sz="2000" b="1" dirty="0"/>
              <a:t>D</a:t>
            </a:r>
            <a:r>
              <a:rPr lang="zh-CN" altLang="zh-CN" sz="2000" b="1" dirty="0"/>
              <a:t>．在欣赏诗词时，不能用词的婉约美去衡量词的豪放美。</a:t>
            </a:r>
            <a:endParaRPr lang="zh-CN" altLang="zh-CN" sz="2000" dirty="0"/>
          </a:p>
          <a:p>
            <a:pPr>
              <a:lnSpc>
                <a:spcPct val="150000"/>
              </a:lnSpc>
            </a:pPr>
            <a:r>
              <a:rPr lang="en-US" altLang="zh-CN" sz="2000" b="1" dirty="0"/>
              <a:t>E</a:t>
            </a:r>
            <a:r>
              <a:rPr lang="zh-CN" altLang="zh-CN" sz="2000" b="1" dirty="0"/>
              <a:t>．斑马身上的黑、白两种颜色决定了它的美。</a:t>
            </a:r>
            <a:endParaRPr lang="zh-CN" altLang="zh-CN" sz="2000" dirty="0"/>
          </a:p>
          <a:p>
            <a:pPr>
              <a:lnSpc>
                <a:spcPct val="150000"/>
              </a:lnSpc>
            </a:pPr>
            <a:endParaRPr lang="zh-CN" altLang="en-US" sz="2000" dirty="0"/>
          </a:p>
        </p:txBody>
      </p:sp>
      <p:sp>
        <p:nvSpPr>
          <p:cNvPr id="5" name="TextBox 4"/>
          <p:cNvSpPr txBox="1"/>
          <p:nvPr/>
        </p:nvSpPr>
        <p:spPr>
          <a:xfrm>
            <a:off x="6651552" y="810475"/>
            <a:ext cx="2143140" cy="461665"/>
          </a:xfrm>
          <a:prstGeom prst="rect">
            <a:avLst/>
          </a:prstGeom>
          <a:noFill/>
        </p:spPr>
        <p:txBody>
          <a:bodyPr wrap="square" rtlCol="0">
            <a:spAutoFit/>
          </a:bodyPr>
          <a:lstStyle/>
          <a:p>
            <a:r>
              <a:rPr lang="zh-CN" altLang="en-US" sz="2400" b="1" dirty="0" smtClean="0">
                <a:solidFill>
                  <a:srgbClr val="FF0000"/>
                </a:solidFill>
              </a:rPr>
              <a:t>答案</a:t>
            </a:r>
            <a:r>
              <a:rPr lang="en-US" altLang="zh-CN" sz="2400" b="1" dirty="0" smtClean="0">
                <a:solidFill>
                  <a:srgbClr val="FF0000"/>
                </a:solidFill>
              </a:rPr>
              <a:t>A  E</a:t>
            </a:r>
            <a:endParaRPr lang="zh-CN" altLang="en-US" sz="2400" b="1" dirty="0">
              <a:solidFill>
                <a:srgbClr val="FF0000"/>
              </a:solidFill>
            </a:endParaRPr>
          </a:p>
        </p:txBody>
      </p:sp>
      <p:sp>
        <p:nvSpPr>
          <p:cNvPr id="6" name="TextBox 5"/>
          <p:cNvSpPr txBox="1"/>
          <p:nvPr/>
        </p:nvSpPr>
        <p:spPr>
          <a:xfrm>
            <a:off x="357158" y="3643314"/>
            <a:ext cx="6840760" cy="461665"/>
          </a:xfrm>
          <a:prstGeom prst="rect">
            <a:avLst/>
          </a:prstGeom>
          <a:noFill/>
        </p:spPr>
        <p:txBody>
          <a:bodyPr wrap="square" rtlCol="0">
            <a:spAutoFit/>
          </a:bodyPr>
          <a:lstStyle/>
          <a:p>
            <a:r>
              <a:rPr lang="en-US" altLang="zh-CN" sz="2400" b="1" dirty="0" smtClean="0"/>
              <a:t>A </a:t>
            </a:r>
            <a:r>
              <a:rPr lang="zh-CN" altLang="en-US" sz="2400" b="1" dirty="0" smtClean="0"/>
              <a:t>项 </a:t>
            </a:r>
            <a:r>
              <a:rPr lang="zh-CN" altLang="en-US" sz="2400" b="1" dirty="0" smtClean="0">
                <a:solidFill>
                  <a:srgbClr val="FF0000"/>
                </a:solidFill>
              </a:rPr>
              <a:t>第</a:t>
            </a:r>
            <a:r>
              <a:rPr lang="en-US" altLang="zh-CN" sz="2400" b="1" dirty="0" smtClean="0">
                <a:solidFill>
                  <a:srgbClr val="FF0000"/>
                </a:solidFill>
              </a:rPr>
              <a:t>4</a:t>
            </a:r>
            <a:r>
              <a:rPr lang="zh-CN" altLang="en-US" sz="2400" b="1" dirty="0" smtClean="0">
                <a:solidFill>
                  <a:srgbClr val="FF0000"/>
                </a:solidFill>
              </a:rPr>
              <a:t>段 </a:t>
            </a:r>
            <a:endParaRPr lang="zh-CN" altLang="en-US" sz="2400" b="1" dirty="0">
              <a:solidFill>
                <a:srgbClr val="FF0000"/>
              </a:solidFill>
            </a:endParaRPr>
          </a:p>
        </p:txBody>
      </p:sp>
      <p:sp>
        <p:nvSpPr>
          <p:cNvPr id="7" name="TextBox 6"/>
          <p:cNvSpPr txBox="1"/>
          <p:nvPr/>
        </p:nvSpPr>
        <p:spPr>
          <a:xfrm>
            <a:off x="1785918" y="3643314"/>
            <a:ext cx="6984776" cy="1200329"/>
          </a:xfrm>
          <a:prstGeom prst="rect">
            <a:avLst/>
          </a:prstGeom>
          <a:noFill/>
        </p:spPr>
        <p:txBody>
          <a:bodyPr wrap="square" rtlCol="0">
            <a:spAutoFit/>
          </a:bodyPr>
          <a:lstStyle/>
          <a:p>
            <a:r>
              <a:rPr lang="zh-CN" altLang="zh-CN" b="1" dirty="0">
                <a:solidFill>
                  <a:srgbClr val="FF0000"/>
                </a:solidFill>
              </a:rPr>
              <a:t>关于美本身，所要研究的是作为普遍规律的美，也就是美的本质，而不是芸芸总总的美的现象、美的东西。把美的东西当成美，会造成许多困难。</a:t>
            </a:r>
            <a:endParaRPr lang="zh-CN" altLang="zh-CN" dirty="0">
              <a:solidFill>
                <a:srgbClr val="FF0000"/>
              </a:solidFill>
            </a:endParaRPr>
          </a:p>
          <a:p>
            <a:endParaRPr lang="zh-CN" altLang="en-US" dirty="0">
              <a:solidFill>
                <a:srgbClr val="FF0000"/>
              </a:solidFill>
            </a:endParaRPr>
          </a:p>
        </p:txBody>
      </p:sp>
      <p:sp>
        <p:nvSpPr>
          <p:cNvPr id="9" name="TextBox 8"/>
          <p:cNvSpPr txBox="1"/>
          <p:nvPr/>
        </p:nvSpPr>
        <p:spPr>
          <a:xfrm>
            <a:off x="857224" y="4572008"/>
            <a:ext cx="7776864" cy="369332"/>
          </a:xfrm>
          <a:prstGeom prst="rect">
            <a:avLst/>
          </a:prstGeom>
          <a:noFill/>
        </p:spPr>
        <p:txBody>
          <a:bodyPr wrap="square" rtlCol="0">
            <a:spAutoFit/>
          </a:bodyPr>
          <a:lstStyle/>
          <a:p>
            <a:r>
              <a:rPr lang="zh-CN" altLang="en-US" b="1" dirty="0" smtClean="0">
                <a:solidFill>
                  <a:srgbClr val="FF0000"/>
                </a:solidFill>
              </a:rPr>
              <a:t>第 </a:t>
            </a:r>
            <a:r>
              <a:rPr lang="en-US" altLang="zh-CN" b="1" dirty="0" smtClean="0">
                <a:solidFill>
                  <a:srgbClr val="FF0000"/>
                </a:solidFill>
              </a:rPr>
              <a:t>5</a:t>
            </a:r>
            <a:r>
              <a:rPr lang="zh-CN" altLang="en-US" b="1" dirty="0" smtClean="0">
                <a:solidFill>
                  <a:srgbClr val="FF0000"/>
                </a:solidFill>
              </a:rPr>
              <a:t>段    </a:t>
            </a:r>
            <a:endParaRPr lang="zh-CN" altLang="en-US" b="1" dirty="0">
              <a:solidFill>
                <a:srgbClr val="FF0000"/>
              </a:solidFill>
            </a:endParaRPr>
          </a:p>
        </p:txBody>
      </p:sp>
      <p:sp>
        <p:nvSpPr>
          <p:cNvPr id="10" name="TextBox 9"/>
          <p:cNvSpPr txBox="1"/>
          <p:nvPr/>
        </p:nvSpPr>
        <p:spPr>
          <a:xfrm>
            <a:off x="1785918" y="4572008"/>
            <a:ext cx="6840760" cy="1200329"/>
          </a:xfrm>
          <a:prstGeom prst="rect">
            <a:avLst/>
          </a:prstGeom>
          <a:noFill/>
        </p:spPr>
        <p:txBody>
          <a:bodyPr wrap="square" rtlCol="0">
            <a:spAutoFit/>
          </a:bodyPr>
          <a:lstStyle/>
          <a:p>
            <a:r>
              <a:rPr lang="zh-CN" altLang="zh-CN" b="1" dirty="0">
                <a:solidFill>
                  <a:srgbClr val="FF0000"/>
                </a:solidFill>
              </a:rPr>
              <a:t>美是从各种各样的东西当中所总结出来的普遍规律，它从现象上升到本质。它能说明任何美的东西之所以美的原因，但它本身并不就是美的东西。</a:t>
            </a:r>
            <a:endParaRPr lang="zh-CN" altLang="zh-CN" dirty="0">
              <a:solidFill>
                <a:srgbClr val="FF0000"/>
              </a:solidFill>
            </a:endParaRPr>
          </a:p>
          <a:p>
            <a:endParaRPr lang="zh-CN" altLang="en-US" dirty="0">
              <a:solidFill>
                <a:srgbClr val="FF0000"/>
              </a:solidFill>
            </a:endParaRPr>
          </a:p>
        </p:txBody>
      </p:sp>
      <p:sp>
        <p:nvSpPr>
          <p:cNvPr id="11" name="TextBox 10"/>
          <p:cNvSpPr txBox="1"/>
          <p:nvPr/>
        </p:nvSpPr>
        <p:spPr>
          <a:xfrm>
            <a:off x="428596" y="5429264"/>
            <a:ext cx="8215370" cy="461665"/>
          </a:xfrm>
          <a:prstGeom prst="rect">
            <a:avLst/>
          </a:prstGeom>
          <a:noFill/>
        </p:spPr>
        <p:txBody>
          <a:bodyPr wrap="square" rtlCol="0">
            <a:spAutoFit/>
          </a:bodyPr>
          <a:lstStyle/>
          <a:p>
            <a:r>
              <a:rPr lang="en-US" altLang="zh-CN" sz="2400" b="1" dirty="0"/>
              <a:t>E</a:t>
            </a:r>
            <a:r>
              <a:rPr lang="zh-CN" altLang="zh-CN" b="1" dirty="0" smtClean="0">
                <a:solidFill>
                  <a:srgbClr val="FF0000"/>
                </a:solidFill>
              </a:rPr>
              <a:t>项</a:t>
            </a:r>
            <a:r>
              <a:rPr lang="en-US" altLang="zh-CN" b="1" dirty="0" smtClean="0">
                <a:solidFill>
                  <a:srgbClr val="FF0000"/>
                </a:solidFill>
              </a:rPr>
              <a:t>   “</a:t>
            </a:r>
            <a:r>
              <a:rPr lang="zh-CN" altLang="zh-CN" b="1" dirty="0">
                <a:solidFill>
                  <a:srgbClr val="FF0000"/>
                </a:solidFill>
              </a:rPr>
              <a:t>决定</a:t>
            </a:r>
            <a:r>
              <a:rPr lang="en-US" altLang="zh-CN" b="1" dirty="0">
                <a:solidFill>
                  <a:srgbClr val="FF0000"/>
                </a:solidFill>
              </a:rPr>
              <a:t>”</a:t>
            </a:r>
            <a:r>
              <a:rPr lang="zh-CN" altLang="zh-CN" b="1" dirty="0">
                <a:solidFill>
                  <a:srgbClr val="FF0000"/>
                </a:solidFill>
              </a:rPr>
              <a:t>不正确，依据倒数第二段，美不在于色本身，而在于色外之色。</a:t>
            </a:r>
            <a:endParaRPr lang="zh-CN" altLang="en-US" dirty="0">
              <a:solidFill>
                <a:srgbClr val="FF0000"/>
              </a:solidFill>
            </a:endParaRPr>
          </a:p>
        </p:txBody>
      </p:sp>
      <p:sp>
        <p:nvSpPr>
          <p:cNvPr id="12" name="TextBox 11"/>
          <p:cNvSpPr txBox="1"/>
          <p:nvPr/>
        </p:nvSpPr>
        <p:spPr>
          <a:xfrm>
            <a:off x="428596" y="6000768"/>
            <a:ext cx="3786214" cy="400110"/>
          </a:xfrm>
          <a:prstGeom prst="rect">
            <a:avLst/>
          </a:prstGeom>
          <a:noFill/>
        </p:spPr>
        <p:txBody>
          <a:bodyPr wrap="square" rtlCol="0">
            <a:spAutoFit/>
          </a:bodyPr>
          <a:lstStyle/>
          <a:p>
            <a:r>
              <a:rPr lang="zh-CN" altLang="en-US" sz="2000" b="1" dirty="0" smtClean="0">
                <a:solidFill>
                  <a:srgbClr val="FF0000"/>
                </a:solidFill>
              </a:rPr>
              <a:t>考点：概念和句子的理解</a:t>
            </a:r>
            <a:endParaRPr lang="zh-CN" altLang="en-US" sz="2000" b="1" dirty="0">
              <a:solidFill>
                <a:srgbClr val="FF0000"/>
              </a:solidFill>
            </a:endParaRPr>
          </a:p>
        </p:txBody>
      </p:sp>
      <p:sp>
        <p:nvSpPr>
          <p:cNvPr id="14" name="TextBox 13"/>
          <p:cNvSpPr txBox="1"/>
          <p:nvPr/>
        </p:nvSpPr>
        <p:spPr>
          <a:xfrm>
            <a:off x="3857620" y="6000768"/>
            <a:ext cx="4643470" cy="400110"/>
          </a:xfrm>
          <a:prstGeom prst="rect">
            <a:avLst/>
          </a:prstGeom>
          <a:noFill/>
        </p:spPr>
        <p:txBody>
          <a:bodyPr wrap="square" rtlCol="0">
            <a:spAutoFit/>
          </a:bodyPr>
          <a:lstStyle/>
          <a:p>
            <a:r>
              <a:rPr lang="zh-CN" altLang="en-US" sz="2000" b="1" dirty="0" smtClean="0">
                <a:solidFill>
                  <a:srgbClr val="FF0000"/>
                </a:solidFill>
              </a:rPr>
              <a:t>错误归因：误解概念及句子内涵</a:t>
            </a:r>
            <a:endParaRPr lang="zh-CN" altLang="en-US" sz="2000" b="1" dirty="0">
              <a:solidFill>
                <a:srgbClr val="FF0000"/>
              </a:solidFill>
            </a:endParaRPr>
          </a:p>
        </p:txBody>
      </p:sp>
      <p:sp>
        <p:nvSpPr>
          <p:cNvPr id="8" name="TextBox 7"/>
          <p:cNvSpPr txBox="1"/>
          <p:nvPr/>
        </p:nvSpPr>
        <p:spPr>
          <a:xfrm>
            <a:off x="179512" y="819457"/>
            <a:ext cx="6840760" cy="830997"/>
          </a:xfrm>
          <a:prstGeom prst="rect">
            <a:avLst/>
          </a:prstGeom>
          <a:noFill/>
        </p:spPr>
        <p:txBody>
          <a:bodyPr wrap="square" rtlCol="0">
            <a:spAutoFit/>
          </a:bodyPr>
          <a:lstStyle/>
          <a:p>
            <a:r>
              <a:rPr lang="en-US" altLang="zh-CN" sz="2400" b="1" dirty="0"/>
              <a:t>1</a:t>
            </a:r>
            <a:r>
              <a:rPr lang="zh-CN" altLang="zh-CN" sz="2400" b="1" dirty="0"/>
              <a:t>．下列说法，不符合文意的两项是</a:t>
            </a:r>
            <a:r>
              <a:rPr lang="en-US" altLang="zh-CN" sz="2400" b="1" dirty="0"/>
              <a:t>(</a:t>
            </a:r>
            <a:r>
              <a:rPr lang="zh-CN" altLang="zh-CN" sz="2400" b="1" dirty="0"/>
              <a:t>　　</a:t>
            </a:r>
            <a:r>
              <a:rPr lang="en-US" altLang="zh-CN" sz="2400" b="1" dirty="0"/>
              <a:t>)</a:t>
            </a:r>
            <a:endParaRPr lang="zh-CN" altLang="zh-CN" sz="2400" dirty="0"/>
          </a:p>
          <a:p>
            <a:endParaRPr lang="zh-CN" altLang="en-US" sz="2400" dirty="0"/>
          </a:p>
        </p:txBody>
      </p:sp>
    </p:spTree>
    <p:extLst>
      <p:ext uri="{BB962C8B-B14F-4D97-AF65-F5344CB8AC3E}">
        <p14:creationId xmlns:p14="http://schemas.microsoft.com/office/powerpoint/2010/main" val="4002853281"/>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ircle(in)">
                                      <p:cBhvr>
                                        <p:cTn id="32" dur="2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ircle(in)">
                                      <p:cBhvr>
                                        <p:cTn id="37" dur="20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circle(in)">
                                      <p:cBhvr>
                                        <p:cTn id="42" dur="20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circle(in)">
                                      <p:cBhvr>
                                        <p:cTn id="47" dur="20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circle(in)">
                                      <p:cBhvr>
                                        <p:cTn id="52" dur="20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circle(in)">
                                      <p:cBhvr>
                                        <p:cTn id="5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9" grpId="0"/>
      <p:bldP spid="10" grpId="0"/>
      <p:bldP spid="11" grpId="0"/>
      <p:bldP spid="12" grpId="0"/>
      <p:bldP spid="14"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u="sng">
                <a:solidFill>
                  <a:schemeClr val="tx1"/>
                </a:solidFill>
                <a:latin typeface="Arial" charset="0"/>
                <a:ea typeface="宋体" charset="-122"/>
              </a:defRPr>
            </a:lvl1pPr>
            <a:lvl2pPr marL="742950" indent="-285750" eaLnBrk="0" hangingPunct="0">
              <a:defRPr u="sng">
                <a:solidFill>
                  <a:schemeClr val="tx1"/>
                </a:solidFill>
                <a:latin typeface="Arial" charset="0"/>
                <a:ea typeface="宋体" charset="-122"/>
              </a:defRPr>
            </a:lvl2pPr>
            <a:lvl3pPr marL="1143000" indent="-228600" eaLnBrk="0" hangingPunct="0">
              <a:defRPr u="sng">
                <a:solidFill>
                  <a:schemeClr val="tx1"/>
                </a:solidFill>
                <a:latin typeface="Arial" charset="0"/>
                <a:ea typeface="宋体" charset="-122"/>
              </a:defRPr>
            </a:lvl3pPr>
            <a:lvl4pPr marL="1600200" indent="-228600" eaLnBrk="0" hangingPunct="0">
              <a:defRPr u="sng">
                <a:solidFill>
                  <a:schemeClr val="tx1"/>
                </a:solidFill>
                <a:latin typeface="Arial" charset="0"/>
                <a:ea typeface="宋体" charset="-122"/>
              </a:defRPr>
            </a:lvl4pPr>
            <a:lvl5pPr marL="2057400" indent="-228600" eaLnBrk="0" hangingPunct="0">
              <a:defRPr u="sng">
                <a:solidFill>
                  <a:schemeClr val="tx1"/>
                </a:solidFill>
                <a:latin typeface="Arial" charset="0"/>
                <a:ea typeface="宋体" charset="-122"/>
              </a:defRPr>
            </a:lvl5pPr>
            <a:lvl6pPr marL="2514600" indent="-228600" eaLnBrk="0" fontAlgn="base" hangingPunct="0">
              <a:spcBef>
                <a:spcPct val="0"/>
              </a:spcBef>
              <a:spcAft>
                <a:spcPct val="0"/>
              </a:spcAft>
              <a:defRPr u="sng">
                <a:solidFill>
                  <a:schemeClr val="tx1"/>
                </a:solidFill>
                <a:latin typeface="Arial" charset="0"/>
                <a:ea typeface="宋体" charset="-122"/>
              </a:defRPr>
            </a:lvl6pPr>
            <a:lvl7pPr marL="2971800" indent="-228600" eaLnBrk="0" fontAlgn="base" hangingPunct="0">
              <a:spcBef>
                <a:spcPct val="0"/>
              </a:spcBef>
              <a:spcAft>
                <a:spcPct val="0"/>
              </a:spcAft>
              <a:defRPr u="sng">
                <a:solidFill>
                  <a:schemeClr val="tx1"/>
                </a:solidFill>
                <a:latin typeface="Arial" charset="0"/>
                <a:ea typeface="宋体" charset="-122"/>
              </a:defRPr>
            </a:lvl7pPr>
            <a:lvl8pPr marL="3429000" indent="-228600" eaLnBrk="0" fontAlgn="base" hangingPunct="0">
              <a:spcBef>
                <a:spcPct val="0"/>
              </a:spcBef>
              <a:spcAft>
                <a:spcPct val="0"/>
              </a:spcAft>
              <a:defRPr u="sng">
                <a:solidFill>
                  <a:schemeClr val="tx1"/>
                </a:solidFill>
                <a:latin typeface="Arial" charset="0"/>
                <a:ea typeface="宋体" charset="-122"/>
              </a:defRPr>
            </a:lvl8pPr>
            <a:lvl9pPr marL="3886200" indent="-228600" eaLnBrk="0" fontAlgn="base" hangingPunct="0">
              <a:spcBef>
                <a:spcPct val="0"/>
              </a:spcBef>
              <a:spcAft>
                <a:spcPct val="0"/>
              </a:spcAft>
              <a:defRPr u="sng">
                <a:solidFill>
                  <a:schemeClr val="tx1"/>
                </a:solidFill>
                <a:latin typeface="Arial" charset="0"/>
                <a:ea typeface="宋体" charset="-122"/>
              </a:defRPr>
            </a:lvl9pPr>
          </a:lstStyle>
          <a:p>
            <a:pPr eaLnBrk="1" hangingPunct="1"/>
            <a:fld id="{BB122232-4BC1-47BF-BC61-36E4B3B92B00}" type="datetime1">
              <a:rPr lang="zh-CN" altLang="en-US" u="none"/>
              <a:pPr eaLnBrk="1" hangingPunct="1"/>
              <a:t>2016-04-20</a:t>
            </a:fld>
            <a:endParaRPr lang="en-US" altLang="zh-CN" u="none"/>
          </a:p>
        </p:txBody>
      </p:sp>
      <p:sp>
        <p:nvSpPr>
          <p:cNvPr id="184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u="sng">
                <a:solidFill>
                  <a:schemeClr val="tx1"/>
                </a:solidFill>
                <a:latin typeface="Arial" charset="0"/>
                <a:ea typeface="宋体" charset="-122"/>
              </a:defRPr>
            </a:lvl1pPr>
            <a:lvl2pPr marL="742950" indent="-285750" eaLnBrk="0" hangingPunct="0">
              <a:defRPr u="sng">
                <a:solidFill>
                  <a:schemeClr val="tx1"/>
                </a:solidFill>
                <a:latin typeface="Arial" charset="0"/>
                <a:ea typeface="宋体" charset="-122"/>
              </a:defRPr>
            </a:lvl2pPr>
            <a:lvl3pPr marL="1143000" indent="-228600" eaLnBrk="0" hangingPunct="0">
              <a:defRPr u="sng">
                <a:solidFill>
                  <a:schemeClr val="tx1"/>
                </a:solidFill>
                <a:latin typeface="Arial" charset="0"/>
                <a:ea typeface="宋体" charset="-122"/>
              </a:defRPr>
            </a:lvl3pPr>
            <a:lvl4pPr marL="1600200" indent="-228600" eaLnBrk="0" hangingPunct="0">
              <a:defRPr u="sng">
                <a:solidFill>
                  <a:schemeClr val="tx1"/>
                </a:solidFill>
                <a:latin typeface="Arial" charset="0"/>
                <a:ea typeface="宋体" charset="-122"/>
              </a:defRPr>
            </a:lvl4pPr>
            <a:lvl5pPr marL="2057400" indent="-228600" eaLnBrk="0" hangingPunct="0">
              <a:defRPr u="sng">
                <a:solidFill>
                  <a:schemeClr val="tx1"/>
                </a:solidFill>
                <a:latin typeface="Arial" charset="0"/>
                <a:ea typeface="宋体" charset="-122"/>
              </a:defRPr>
            </a:lvl5pPr>
            <a:lvl6pPr marL="2514600" indent="-228600" eaLnBrk="0" fontAlgn="base" hangingPunct="0">
              <a:spcBef>
                <a:spcPct val="0"/>
              </a:spcBef>
              <a:spcAft>
                <a:spcPct val="0"/>
              </a:spcAft>
              <a:defRPr u="sng">
                <a:solidFill>
                  <a:schemeClr val="tx1"/>
                </a:solidFill>
                <a:latin typeface="Arial" charset="0"/>
                <a:ea typeface="宋体" charset="-122"/>
              </a:defRPr>
            </a:lvl6pPr>
            <a:lvl7pPr marL="2971800" indent="-228600" eaLnBrk="0" fontAlgn="base" hangingPunct="0">
              <a:spcBef>
                <a:spcPct val="0"/>
              </a:spcBef>
              <a:spcAft>
                <a:spcPct val="0"/>
              </a:spcAft>
              <a:defRPr u="sng">
                <a:solidFill>
                  <a:schemeClr val="tx1"/>
                </a:solidFill>
                <a:latin typeface="Arial" charset="0"/>
                <a:ea typeface="宋体" charset="-122"/>
              </a:defRPr>
            </a:lvl7pPr>
            <a:lvl8pPr marL="3429000" indent="-228600" eaLnBrk="0" fontAlgn="base" hangingPunct="0">
              <a:spcBef>
                <a:spcPct val="0"/>
              </a:spcBef>
              <a:spcAft>
                <a:spcPct val="0"/>
              </a:spcAft>
              <a:defRPr u="sng">
                <a:solidFill>
                  <a:schemeClr val="tx1"/>
                </a:solidFill>
                <a:latin typeface="Arial" charset="0"/>
                <a:ea typeface="宋体" charset="-122"/>
              </a:defRPr>
            </a:lvl8pPr>
            <a:lvl9pPr marL="3886200" indent="-228600" eaLnBrk="0" fontAlgn="base" hangingPunct="0">
              <a:spcBef>
                <a:spcPct val="0"/>
              </a:spcBef>
              <a:spcAft>
                <a:spcPct val="0"/>
              </a:spcAft>
              <a:defRPr u="sng">
                <a:solidFill>
                  <a:schemeClr val="tx1"/>
                </a:solidFill>
                <a:latin typeface="Arial" charset="0"/>
                <a:ea typeface="宋体" charset="-122"/>
              </a:defRPr>
            </a:lvl9pPr>
          </a:lstStyle>
          <a:p>
            <a:pPr eaLnBrk="1" hangingPunct="1"/>
            <a:fld id="{4E9A9C1A-4E66-4AC2-AAC7-DE8E6733487B}" type="slidenum">
              <a:rPr lang="en-US" altLang="zh-CN" u="none"/>
              <a:pPr eaLnBrk="1" hangingPunct="1"/>
              <a:t>20</a:t>
            </a:fld>
            <a:endParaRPr lang="en-US" altLang="zh-CN" u="none"/>
          </a:p>
        </p:txBody>
      </p:sp>
      <p:sp>
        <p:nvSpPr>
          <p:cNvPr id="332802" name="Rectangle 2"/>
          <p:cNvSpPr>
            <a:spLocks noGrp="1" noRot="1" noChangeArrowheads="1"/>
          </p:cNvSpPr>
          <p:nvPr>
            <p:ph type="title"/>
          </p:nvPr>
        </p:nvSpPr>
        <p:spPr>
          <a:xfrm>
            <a:off x="179512" y="116632"/>
            <a:ext cx="7925138" cy="685800"/>
          </a:xfrm>
        </p:spPr>
        <p:txBody>
          <a:bodyPr>
            <a:normAutofit fontScale="90000"/>
          </a:bodyPr>
          <a:lstStyle/>
          <a:p>
            <a:pPr eaLnBrk="1" hangingPunct="1"/>
            <a:r>
              <a:rPr lang="zh-CN" altLang="en-US" b="1" dirty="0" smtClean="0">
                <a:solidFill>
                  <a:srgbClr val="FF3300"/>
                </a:solidFill>
                <a:ea typeface="隶书" pitchFamily="49" charset="-122"/>
              </a:rPr>
              <a:t>现代文做题口决</a:t>
            </a:r>
          </a:p>
        </p:txBody>
      </p:sp>
      <p:sp>
        <p:nvSpPr>
          <p:cNvPr id="332803" name="Rectangle 3"/>
          <p:cNvSpPr>
            <a:spLocks noGrp="1" noRot="1" noChangeArrowheads="1"/>
          </p:cNvSpPr>
          <p:nvPr>
            <p:ph type="body" idx="1"/>
          </p:nvPr>
        </p:nvSpPr>
        <p:spPr>
          <a:xfrm>
            <a:off x="304800" y="717489"/>
            <a:ext cx="8839200" cy="4572000"/>
          </a:xfrm>
          <a:solidFill>
            <a:schemeClr val="bg1"/>
          </a:solidFill>
        </p:spPr>
        <p:txBody>
          <a:bodyPr>
            <a:normAutofit/>
          </a:bodyPr>
          <a:lstStyle/>
          <a:p>
            <a:pPr marL="0" indent="0" eaLnBrk="1" hangingPunct="1">
              <a:buNone/>
            </a:pPr>
            <a:r>
              <a:rPr lang="zh-CN" altLang="en-US" b="1" dirty="0" smtClean="0">
                <a:solidFill>
                  <a:srgbClr val="0000FF"/>
                </a:solidFill>
                <a:latin typeface="黑体" pitchFamily="2" charset="-122"/>
                <a:ea typeface="黑体" pitchFamily="2" charset="-122"/>
              </a:rPr>
              <a:t>           双选单选莫慌张</a:t>
            </a:r>
            <a:endParaRPr lang="en-US" altLang="zh-CN" b="1" dirty="0" smtClean="0">
              <a:solidFill>
                <a:srgbClr val="0000FF"/>
              </a:solidFill>
              <a:latin typeface="黑体" pitchFamily="2" charset="-122"/>
              <a:ea typeface="黑体" pitchFamily="2" charset="-122"/>
            </a:endParaRPr>
          </a:p>
          <a:p>
            <a:pPr eaLnBrk="1" hangingPunct="1"/>
            <a:r>
              <a:rPr lang="zh-CN" altLang="en-US" b="1" dirty="0" smtClean="0">
                <a:solidFill>
                  <a:srgbClr val="0000FF"/>
                </a:solidFill>
                <a:latin typeface="黑体" pitchFamily="2" charset="-122"/>
                <a:ea typeface="黑体" pitchFamily="2" charset="-122"/>
              </a:rPr>
              <a:t>咬住原文不放松，答案就在文段中。</a:t>
            </a:r>
          </a:p>
          <a:p>
            <a:pPr eaLnBrk="1" hangingPunct="1"/>
            <a:r>
              <a:rPr lang="zh-CN" altLang="en-US" b="1" dirty="0" smtClean="0">
                <a:solidFill>
                  <a:srgbClr val="0000FF"/>
                </a:solidFill>
                <a:latin typeface="黑体" pitchFamily="2" charset="-122"/>
                <a:ea typeface="黑体" pitchFamily="2" charset="-122"/>
              </a:rPr>
              <a:t>先读全文做标记，依据特点通大意；</a:t>
            </a:r>
          </a:p>
          <a:p>
            <a:pPr eaLnBrk="1" hangingPunct="1"/>
            <a:r>
              <a:rPr lang="zh-CN" altLang="en-US" b="1" dirty="0" smtClean="0">
                <a:solidFill>
                  <a:srgbClr val="0000FF"/>
                </a:solidFill>
                <a:latin typeface="黑体" pitchFamily="2" charset="-122"/>
                <a:ea typeface="黑体" pitchFamily="2" charset="-122"/>
              </a:rPr>
              <a:t>再读题干明正误，比对原句辨雷区；</a:t>
            </a:r>
          </a:p>
          <a:p>
            <a:pPr eaLnBrk="1" hangingPunct="1"/>
            <a:r>
              <a:rPr lang="zh-CN" altLang="en-US" b="1" dirty="0" smtClean="0">
                <a:solidFill>
                  <a:srgbClr val="0000FF"/>
                </a:solidFill>
                <a:latin typeface="黑体" panose="02010609060101010101" pitchFamily="49" charset="-122"/>
                <a:ea typeface="黑体" panose="02010609060101010101" pitchFamily="49" charset="-122"/>
              </a:rPr>
              <a:t>用心巧比定</a:t>
            </a:r>
            <a:r>
              <a:rPr lang="zh-CN" altLang="en-US" b="1" dirty="0" smtClean="0">
                <a:solidFill>
                  <a:srgbClr val="0000FF"/>
                </a:solidFill>
                <a:latin typeface="黑体" pitchFamily="2" charset="-122"/>
                <a:ea typeface="黑体" pitchFamily="2" charset="-122"/>
              </a:rPr>
              <a:t>选项，沉着冷静莫慌张。</a:t>
            </a:r>
          </a:p>
        </p:txBody>
      </p:sp>
      <p:sp>
        <p:nvSpPr>
          <p:cNvPr id="7" name="TextBox 6"/>
          <p:cNvSpPr txBox="1"/>
          <p:nvPr/>
        </p:nvSpPr>
        <p:spPr>
          <a:xfrm>
            <a:off x="723116" y="3717032"/>
            <a:ext cx="7625757" cy="2902718"/>
          </a:xfrm>
          <a:prstGeom prst="rect">
            <a:avLst/>
          </a:prstGeom>
          <a:noFill/>
        </p:spPr>
        <p:txBody>
          <a:bodyPr wrap="square" rtlCol="0">
            <a:spAutoFit/>
          </a:bodyPr>
          <a:lstStyle/>
          <a:p>
            <a:pPr>
              <a:lnSpc>
                <a:spcPts val="4500"/>
              </a:lnSpc>
            </a:pPr>
            <a:r>
              <a:rPr lang="en-US" altLang="zh-CN" sz="3200" b="1" dirty="0" smtClean="0">
                <a:solidFill>
                  <a:srgbClr val="0000FF"/>
                </a:solidFill>
                <a:latin typeface="黑体" panose="02010609060101010101" pitchFamily="49" charset="-122"/>
                <a:ea typeface="黑体" panose="02010609060101010101" pitchFamily="49" charset="-122"/>
              </a:rPr>
              <a:t>        </a:t>
            </a:r>
            <a:r>
              <a:rPr lang="zh-CN" altLang="en-US" sz="3200" b="1" dirty="0" smtClean="0">
                <a:solidFill>
                  <a:srgbClr val="0000FF"/>
                </a:solidFill>
                <a:latin typeface="黑体" panose="02010609060101010101" pitchFamily="49" charset="-122"/>
                <a:ea typeface="黑体" panose="02010609060101010101" pitchFamily="49" charset="-122"/>
              </a:rPr>
              <a:t>归纳分析要分点</a:t>
            </a:r>
            <a:endParaRPr lang="en-US" altLang="zh-CN" sz="3200" b="1" dirty="0" smtClean="0">
              <a:solidFill>
                <a:srgbClr val="0000FF"/>
              </a:solidFill>
              <a:latin typeface="黑体" panose="02010609060101010101" pitchFamily="49" charset="-122"/>
              <a:ea typeface="黑体" panose="02010609060101010101" pitchFamily="49" charset="-122"/>
            </a:endParaRPr>
          </a:p>
          <a:p>
            <a:pPr>
              <a:lnSpc>
                <a:spcPts val="4500"/>
              </a:lnSpc>
            </a:pPr>
            <a:r>
              <a:rPr lang="zh-CN" altLang="en-US" sz="3200" b="1" dirty="0" smtClean="0">
                <a:solidFill>
                  <a:srgbClr val="0000FF"/>
                </a:solidFill>
                <a:latin typeface="黑体" panose="02010609060101010101" pitchFamily="49" charset="-122"/>
                <a:ea typeface="黑体" panose="02010609060101010101" pitchFamily="49" charset="-122"/>
              </a:rPr>
              <a:t>看清题干明要求，回到原文定区间。</a:t>
            </a:r>
            <a:endParaRPr lang="en-US" altLang="zh-CN" sz="3200" b="1" dirty="0" smtClean="0">
              <a:solidFill>
                <a:srgbClr val="0000FF"/>
              </a:solidFill>
              <a:latin typeface="黑体" panose="02010609060101010101" pitchFamily="49" charset="-122"/>
              <a:ea typeface="黑体" panose="02010609060101010101" pitchFamily="49" charset="-122"/>
            </a:endParaRPr>
          </a:p>
          <a:p>
            <a:pPr>
              <a:lnSpc>
                <a:spcPts val="4500"/>
              </a:lnSpc>
            </a:pPr>
            <a:r>
              <a:rPr lang="zh-CN" altLang="en-US" sz="3200" b="1" dirty="0" smtClean="0">
                <a:solidFill>
                  <a:srgbClr val="0000FF"/>
                </a:solidFill>
                <a:latin typeface="黑体" panose="02010609060101010101" pitchFamily="49" charset="-122"/>
                <a:ea typeface="黑体" panose="02010609060101010101" pitchFamily="49" charset="-122"/>
              </a:rPr>
              <a:t>圈定重要词句段，筛选整合表达全。</a:t>
            </a:r>
            <a:endParaRPr lang="en-US" altLang="zh-CN" sz="3200" b="1" dirty="0" smtClean="0">
              <a:solidFill>
                <a:srgbClr val="0000FF"/>
              </a:solidFill>
              <a:latin typeface="黑体" panose="02010609060101010101" pitchFamily="49" charset="-122"/>
              <a:ea typeface="黑体" panose="02010609060101010101" pitchFamily="49" charset="-122"/>
            </a:endParaRPr>
          </a:p>
          <a:p>
            <a:pPr>
              <a:lnSpc>
                <a:spcPts val="4500"/>
              </a:lnSpc>
            </a:pPr>
            <a:r>
              <a:rPr lang="zh-CN" altLang="en-US" sz="3200" b="1" dirty="0" smtClean="0">
                <a:solidFill>
                  <a:srgbClr val="0000FF"/>
                </a:solidFill>
                <a:latin typeface="黑体" panose="02010609060101010101" pitchFamily="49" charset="-122"/>
                <a:ea typeface="黑体" panose="02010609060101010101" pitchFamily="49" charset="-122"/>
              </a:rPr>
              <a:t>观点思路很重要</a:t>
            </a:r>
            <a:r>
              <a:rPr lang="zh-CN" altLang="en-US" sz="3200" b="1" dirty="0">
                <a:solidFill>
                  <a:srgbClr val="0000FF"/>
                </a:solidFill>
                <a:latin typeface="黑体" panose="02010609060101010101" pitchFamily="49" charset="-122"/>
                <a:ea typeface="黑体" panose="02010609060101010101" pitchFamily="49" charset="-122"/>
              </a:rPr>
              <a:t>，</a:t>
            </a:r>
            <a:r>
              <a:rPr lang="zh-CN" altLang="en-US" sz="3200" b="1" dirty="0" smtClean="0">
                <a:solidFill>
                  <a:srgbClr val="0000FF"/>
                </a:solidFill>
                <a:latin typeface="黑体" panose="02010609060101010101" pitchFamily="49" charset="-122"/>
                <a:ea typeface="黑体" panose="02010609060101010101" pitchFamily="49" charset="-122"/>
              </a:rPr>
              <a:t>概念</a:t>
            </a:r>
            <a:r>
              <a:rPr lang="zh-CN" altLang="en-US" sz="3200" b="1" dirty="0">
                <a:solidFill>
                  <a:srgbClr val="0000FF"/>
                </a:solidFill>
                <a:latin typeface="黑体" panose="02010609060101010101" pitchFamily="49" charset="-122"/>
                <a:ea typeface="黑体" panose="02010609060101010101" pitchFamily="49" charset="-122"/>
              </a:rPr>
              <a:t>理解重内涵</a:t>
            </a:r>
            <a:r>
              <a:rPr lang="zh-CN" altLang="en-US" sz="3200" b="1" dirty="0" smtClean="0">
                <a:solidFill>
                  <a:srgbClr val="0000FF"/>
                </a:solidFill>
                <a:latin typeface="黑体" panose="02010609060101010101" pitchFamily="49" charset="-122"/>
                <a:ea typeface="黑体" panose="02010609060101010101" pitchFamily="49" charset="-122"/>
              </a:rPr>
              <a:t>。</a:t>
            </a:r>
            <a:endParaRPr lang="en-US" altLang="zh-CN" sz="3200" b="1" dirty="0" smtClean="0">
              <a:solidFill>
                <a:srgbClr val="0000FF"/>
              </a:solidFill>
              <a:latin typeface="黑体" panose="02010609060101010101" pitchFamily="49" charset="-122"/>
              <a:ea typeface="黑体" panose="02010609060101010101" pitchFamily="49" charset="-122"/>
            </a:endParaRPr>
          </a:p>
          <a:p>
            <a:pPr>
              <a:lnSpc>
                <a:spcPts val="4500"/>
              </a:lnSpc>
            </a:pPr>
            <a:r>
              <a:rPr lang="zh-CN" altLang="en-US" sz="3200" b="1" dirty="0" smtClean="0">
                <a:solidFill>
                  <a:srgbClr val="0000FF"/>
                </a:solidFill>
                <a:latin typeface="黑体" panose="02010609060101010101" pitchFamily="49" charset="-122"/>
                <a:ea typeface="黑体" panose="02010609060101010101" pitchFamily="49" charset="-122"/>
              </a:rPr>
              <a:t>最后一题半开放，归纳分析要分点。</a:t>
            </a:r>
            <a:endParaRPr lang="zh-CN" altLang="en-US" sz="3200" b="1" dirty="0">
              <a:solidFill>
                <a:srgbClr val="0000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906004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2802"/>
                                        </p:tgtEl>
                                        <p:attrNameLst>
                                          <p:attrName>style.visibility</p:attrName>
                                        </p:attrNameLst>
                                      </p:cBhvr>
                                      <p:to>
                                        <p:strVal val="visible"/>
                                      </p:to>
                                    </p:set>
                                    <p:anim calcmode="lin" valueType="num">
                                      <p:cBhvr additive="base">
                                        <p:cTn id="7" dur="500" fill="hold"/>
                                        <p:tgtEl>
                                          <p:spTgt spid="332802"/>
                                        </p:tgtEl>
                                        <p:attrNameLst>
                                          <p:attrName>ppt_x</p:attrName>
                                        </p:attrNameLst>
                                      </p:cBhvr>
                                      <p:tavLst>
                                        <p:tav tm="0">
                                          <p:val>
                                            <p:strVal val="#ppt_x"/>
                                          </p:val>
                                        </p:tav>
                                        <p:tav tm="100000">
                                          <p:val>
                                            <p:strVal val="#ppt_x"/>
                                          </p:val>
                                        </p:tav>
                                      </p:tavLst>
                                    </p:anim>
                                    <p:anim calcmode="lin" valueType="num">
                                      <p:cBhvr additive="base">
                                        <p:cTn id="8" dur="500" fill="hold"/>
                                        <p:tgtEl>
                                          <p:spTgt spid="3328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32803">
                                            <p:bg/>
                                          </p:spTgt>
                                        </p:tgtEl>
                                        <p:attrNameLst>
                                          <p:attrName>style.visibility</p:attrName>
                                        </p:attrNameLst>
                                      </p:cBhvr>
                                      <p:to>
                                        <p:strVal val="visible"/>
                                      </p:to>
                                    </p:set>
                                    <p:animEffect transition="in" filter="circle(in)">
                                      <p:cBhvr>
                                        <p:cTn id="13" dur="2000"/>
                                        <p:tgtEl>
                                          <p:spTgt spid="332803">
                                            <p:bg/>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32803">
                                            <p:txEl>
                                              <p:pRg st="0" end="0"/>
                                            </p:txEl>
                                          </p:spTgt>
                                        </p:tgtEl>
                                        <p:attrNameLst>
                                          <p:attrName>style.visibility</p:attrName>
                                        </p:attrNameLst>
                                      </p:cBhvr>
                                      <p:to>
                                        <p:strVal val="visible"/>
                                      </p:to>
                                    </p:set>
                                    <p:animEffect transition="in" filter="circle(in)">
                                      <p:cBhvr>
                                        <p:cTn id="18" dur="2000"/>
                                        <p:tgtEl>
                                          <p:spTgt spid="33280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32803">
                                            <p:txEl>
                                              <p:pRg st="1" end="1"/>
                                            </p:txEl>
                                          </p:spTgt>
                                        </p:tgtEl>
                                        <p:attrNameLst>
                                          <p:attrName>style.visibility</p:attrName>
                                        </p:attrNameLst>
                                      </p:cBhvr>
                                      <p:to>
                                        <p:strVal val="visible"/>
                                      </p:to>
                                    </p:set>
                                    <p:animEffect transition="in" filter="circle(in)">
                                      <p:cBhvr>
                                        <p:cTn id="23" dur="2000"/>
                                        <p:tgtEl>
                                          <p:spTgt spid="33280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32803">
                                            <p:txEl>
                                              <p:pRg st="2" end="2"/>
                                            </p:txEl>
                                          </p:spTgt>
                                        </p:tgtEl>
                                        <p:attrNameLst>
                                          <p:attrName>style.visibility</p:attrName>
                                        </p:attrNameLst>
                                      </p:cBhvr>
                                      <p:to>
                                        <p:strVal val="visible"/>
                                      </p:to>
                                    </p:set>
                                    <p:animEffect transition="in" filter="circle(in)">
                                      <p:cBhvr>
                                        <p:cTn id="28" dur="2000"/>
                                        <p:tgtEl>
                                          <p:spTgt spid="33280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332803">
                                            <p:txEl>
                                              <p:pRg st="3" end="3"/>
                                            </p:txEl>
                                          </p:spTgt>
                                        </p:tgtEl>
                                        <p:attrNameLst>
                                          <p:attrName>style.visibility</p:attrName>
                                        </p:attrNameLst>
                                      </p:cBhvr>
                                      <p:to>
                                        <p:strVal val="visible"/>
                                      </p:to>
                                    </p:set>
                                    <p:animEffect transition="in" filter="circle(in)">
                                      <p:cBhvr>
                                        <p:cTn id="33" dur="2000"/>
                                        <p:tgtEl>
                                          <p:spTgt spid="33280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332803">
                                            <p:txEl>
                                              <p:pRg st="4" end="4"/>
                                            </p:txEl>
                                          </p:spTgt>
                                        </p:tgtEl>
                                        <p:attrNameLst>
                                          <p:attrName>style.visibility</p:attrName>
                                        </p:attrNameLst>
                                      </p:cBhvr>
                                      <p:to>
                                        <p:strVal val="visible"/>
                                      </p:to>
                                    </p:set>
                                    <p:animEffect transition="in" filter="circle(in)">
                                      <p:cBhvr>
                                        <p:cTn id="38" dur="2000"/>
                                        <p:tgtEl>
                                          <p:spTgt spid="33280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circle(in)">
                                      <p:cBhvr>
                                        <p:cTn id="4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2" grpId="0"/>
      <p:bldP spid="332803" grpId="0" build="p"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548680"/>
            <a:ext cx="8352928" cy="2400657"/>
          </a:xfrm>
          <a:prstGeom prst="rect">
            <a:avLst/>
          </a:prstGeom>
          <a:noFill/>
        </p:spPr>
        <p:txBody>
          <a:bodyPr wrap="square" rtlCol="0">
            <a:spAutoFit/>
          </a:bodyPr>
          <a:lstStyle/>
          <a:p>
            <a:pPr>
              <a:lnSpc>
                <a:spcPct val="150000"/>
              </a:lnSpc>
            </a:pPr>
            <a:r>
              <a:rPr lang="en-US" altLang="zh-CN" sz="2000" b="1" dirty="0"/>
              <a:t>2</a:t>
            </a:r>
            <a:r>
              <a:rPr lang="zh-CN" altLang="zh-CN" sz="2000" b="1" dirty="0"/>
              <a:t>．下列说法，不符合文意的一项是</a:t>
            </a:r>
            <a:r>
              <a:rPr lang="en-US" altLang="zh-CN" sz="2000" b="1" dirty="0"/>
              <a:t>(</a:t>
            </a:r>
            <a:r>
              <a:rPr lang="zh-CN" altLang="zh-CN" sz="2000" b="1" dirty="0"/>
              <a:t>　　</a:t>
            </a:r>
            <a:r>
              <a:rPr lang="en-US" altLang="zh-CN" sz="2000" b="1" dirty="0"/>
              <a:t>)</a:t>
            </a:r>
            <a:endParaRPr lang="zh-CN" altLang="zh-CN" sz="2000" dirty="0"/>
          </a:p>
          <a:p>
            <a:pPr>
              <a:lnSpc>
                <a:spcPct val="150000"/>
              </a:lnSpc>
            </a:pPr>
            <a:r>
              <a:rPr lang="en-US" altLang="zh-CN" sz="2000" b="1" dirty="0"/>
              <a:t>A</a:t>
            </a:r>
            <a:r>
              <a:rPr lang="zh-CN" altLang="zh-CN" sz="2000" b="1" dirty="0"/>
              <a:t>．美的概念需要根据美的东西来总结。</a:t>
            </a:r>
            <a:endParaRPr lang="zh-CN" altLang="zh-CN" sz="2000" dirty="0"/>
          </a:p>
          <a:p>
            <a:pPr>
              <a:lnSpc>
                <a:spcPct val="150000"/>
              </a:lnSpc>
            </a:pPr>
            <a:r>
              <a:rPr lang="en-US" altLang="zh-CN" sz="2000" b="1" dirty="0"/>
              <a:t>B</a:t>
            </a:r>
            <a:r>
              <a:rPr lang="zh-CN" altLang="zh-CN" sz="2000" b="1" dirty="0"/>
              <a:t>．不能因为某一种东西是美的，就把与之相反的东西当成丑的。</a:t>
            </a:r>
            <a:endParaRPr lang="zh-CN" altLang="zh-CN" sz="2000" dirty="0"/>
          </a:p>
          <a:p>
            <a:pPr>
              <a:lnSpc>
                <a:spcPct val="150000"/>
              </a:lnSpc>
            </a:pPr>
            <a:r>
              <a:rPr lang="en-US" altLang="zh-CN" sz="2000" b="1" dirty="0"/>
              <a:t>C</a:t>
            </a:r>
            <a:r>
              <a:rPr lang="zh-CN" altLang="zh-CN" sz="2000" b="1" dirty="0"/>
              <a:t>．苏格拉底和希庇阿斯的对话并未解决</a:t>
            </a:r>
            <a:r>
              <a:rPr lang="en-US" altLang="zh-CN" sz="2000" b="1" dirty="0"/>
              <a:t>“</a:t>
            </a:r>
            <a:r>
              <a:rPr lang="zh-CN" altLang="zh-CN" sz="2000" b="1" dirty="0"/>
              <a:t>美是什么</a:t>
            </a:r>
            <a:r>
              <a:rPr lang="en-US" altLang="zh-CN" sz="2000" b="1" dirty="0"/>
              <a:t>”</a:t>
            </a:r>
            <a:r>
              <a:rPr lang="zh-CN" altLang="zh-CN" sz="2000" b="1" dirty="0"/>
              <a:t>的问题。</a:t>
            </a:r>
            <a:endParaRPr lang="zh-CN" altLang="zh-CN" sz="2000" dirty="0"/>
          </a:p>
          <a:p>
            <a:pPr>
              <a:lnSpc>
                <a:spcPct val="150000"/>
              </a:lnSpc>
            </a:pPr>
            <a:r>
              <a:rPr lang="en-US" altLang="zh-CN" sz="2000" b="1" dirty="0"/>
              <a:t>D</a:t>
            </a:r>
            <a:r>
              <a:rPr lang="zh-CN" altLang="zh-CN" sz="2000" b="1" dirty="0"/>
              <a:t>．美的东西人人都能欣赏，所以美的问题并不复杂</a:t>
            </a:r>
            <a:r>
              <a:rPr lang="zh-CN" altLang="zh-CN" sz="2000" b="1" dirty="0" smtClean="0"/>
              <a:t>。</a:t>
            </a:r>
            <a:endParaRPr lang="zh-CN" altLang="zh-CN" sz="2000" dirty="0"/>
          </a:p>
        </p:txBody>
      </p:sp>
      <p:sp>
        <p:nvSpPr>
          <p:cNvPr id="3" name="TextBox 2"/>
          <p:cNvSpPr txBox="1"/>
          <p:nvPr/>
        </p:nvSpPr>
        <p:spPr>
          <a:xfrm>
            <a:off x="539552" y="3789040"/>
            <a:ext cx="8280920" cy="1569660"/>
          </a:xfrm>
          <a:prstGeom prst="rect">
            <a:avLst/>
          </a:prstGeom>
          <a:noFill/>
        </p:spPr>
        <p:txBody>
          <a:bodyPr wrap="square" rtlCol="0">
            <a:spAutoFit/>
          </a:bodyPr>
          <a:lstStyle/>
          <a:p>
            <a:r>
              <a:rPr lang="en-US" altLang="zh-CN" sz="2800" b="1" dirty="0">
                <a:solidFill>
                  <a:srgbClr val="FF0000"/>
                </a:solidFill>
              </a:rPr>
              <a:t>2</a:t>
            </a:r>
            <a:r>
              <a:rPr lang="zh-CN" altLang="zh-CN" sz="2800" b="1" dirty="0">
                <a:solidFill>
                  <a:srgbClr val="FF0000"/>
                </a:solidFill>
              </a:rPr>
              <a:t>．</a:t>
            </a:r>
            <a:r>
              <a:rPr lang="en-US" altLang="zh-CN" sz="2800" b="1" dirty="0">
                <a:solidFill>
                  <a:srgbClr val="FF0000"/>
                </a:solidFill>
              </a:rPr>
              <a:t>D</a:t>
            </a:r>
            <a:r>
              <a:rPr lang="zh-CN" altLang="zh-CN" sz="2800" b="1" dirty="0">
                <a:solidFill>
                  <a:srgbClr val="FF0000"/>
                </a:solidFill>
              </a:rPr>
              <a:t>　</a:t>
            </a:r>
            <a:r>
              <a:rPr lang="en-US" altLang="zh-CN" sz="2800" b="1" dirty="0">
                <a:solidFill>
                  <a:srgbClr val="FF0000"/>
                </a:solidFill>
              </a:rPr>
              <a:t>[</a:t>
            </a:r>
            <a:r>
              <a:rPr lang="zh-CN" altLang="zh-CN" sz="2800" b="1" dirty="0">
                <a:solidFill>
                  <a:srgbClr val="FF0000"/>
                </a:solidFill>
              </a:rPr>
              <a:t>全文的中心是尽管美的东西人人都能欣赏，但美不是美的东西</a:t>
            </a:r>
            <a:r>
              <a:rPr lang="zh-CN" altLang="zh-CN" sz="2800" b="1" dirty="0" smtClean="0">
                <a:solidFill>
                  <a:srgbClr val="FF0000"/>
                </a:solidFill>
              </a:rPr>
              <a:t>，</a:t>
            </a:r>
            <a:r>
              <a:rPr lang="zh-CN" altLang="en-US" sz="2800" b="1" dirty="0" smtClean="0">
                <a:solidFill>
                  <a:srgbClr val="FF0000"/>
                </a:solidFill>
              </a:rPr>
              <a:t>“</a:t>
            </a:r>
            <a:r>
              <a:rPr lang="zh-CN" altLang="zh-CN" sz="2800" b="1" dirty="0" smtClean="0">
                <a:solidFill>
                  <a:srgbClr val="FF0000"/>
                </a:solidFill>
              </a:rPr>
              <a:t>美</a:t>
            </a:r>
            <a:r>
              <a:rPr lang="zh-CN" altLang="zh-CN" sz="2800" b="1" dirty="0">
                <a:solidFill>
                  <a:srgbClr val="FF0000"/>
                </a:solidFill>
              </a:rPr>
              <a:t>是难</a:t>
            </a:r>
            <a:r>
              <a:rPr lang="zh-CN" altLang="zh-CN" sz="2800" b="1" dirty="0" smtClean="0">
                <a:solidFill>
                  <a:srgbClr val="FF0000"/>
                </a:solidFill>
              </a:rPr>
              <a:t>的</a:t>
            </a:r>
            <a:r>
              <a:rPr lang="zh-CN" altLang="en-US" sz="2800" b="1" dirty="0" smtClean="0">
                <a:solidFill>
                  <a:srgbClr val="FF0000"/>
                </a:solidFill>
              </a:rPr>
              <a:t>”</a:t>
            </a:r>
            <a:r>
              <a:rPr lang="zh-CN" altLang="zh-CN" sz="2800" b="1" dirty="0" smtClean="0">
                <a:solidFill>
                  <a:srgbClr val="FF0000"/>
                </a:solidFill>
              </a:rPr>
              <a:t>。</a:t>
            </a:r>
            <a:r>
              <a:rPr lang="zh-CN" altLang="en-US" sz="2800" b="1" dirty="0" smtClean="0">
                <a:solidFill>
                  <a:srgbClr val="FF0000"/>
                </a:solidFill>
              </a:rPr>
              <a:t>第</a:t>
            </a:r>
            <a:r>
              <a:rPr lang="en-US" altLang="zh-CN" sz="2800" b="1" dirty="0" smtClean="0">
                <a:solidFill>
                  <a:srgbClr val="FF0000"/>
                </a:solidFill>
              </a:rPr>
              <a:t>4</a:t>
            </a:r>
            <a:r>
              <a:rPr lang="zh-CN" altLang="en-US" sz="2800" b="1" dirty="0">
                <a:solidFill>
                  <a:srgbClr val="FF0000"/>
                </a:solidFill>
              </a:rPr>
              <a:t>段</a:t>
            </a:r>
            <a:r>
              <a:rPr lang="en-US" altLang="zh-CN" sz="2800" b="1" dirty="0" smtClean="0">
                <a:solidFill>
                  <a:srgbClr val="FF0000"/>
                </a:solidFill>
              </a:rPr>
              <a:t>]</a:t>
            </a:r>
            <a:endParaRPr lang="zh-CN" altLang="zh-CN" sz="2800" dirty="0">
              <a:solidFill>
                <a:srgbClr val="FF0000"/>
              </a:solidFill>
            </a:endParaRPr>
          </a:p>
          <a:p>
            <a:endParaRPr lang="zh-CN" altLang="en-US" sz="4000" dirty="0">
              <a:solidFill>
                <a:srgbClr val="FF0000"/>
              </a:solidFill>
            </a:endParaRPr>
          </a:p>
        </p:txBody>
      </p:sp>
      <p:sp>
        <p:nvSpPr>
          <p:cNvPr id="4" name="TextBox 3"/>
          <p:cNvSpPr txBox="1"/>
          <p:nvPr/>
        </p:nvSpPr>
        <p:spPr>
          <a:xfrm>
            <a:off x="500034" y="4857760"/>
            <a:ext cx="8001056" cy="369332"/>
          </a:xfrm>
          <a:prstGeom prst="rect">
            <a:avLst/>
          </a:prstGeom>
          <a:noFill/>
        </p:spPr>
        <p:txBody>
          <a:bodyPr wrap="square" rtlCol="0">
            <a:spAutoFit/>
          </a:bodyPr>
          <a:lstStyle/>
          <a:p>
            <a:endParaRPr lang="zh-CN" altLang="en-US" dirty="0"/>
          </a:p>
        </p:txBody>
      </p:sp>
      <p:sp>
        <p:nvSpPr>
          <p:cNvPr id="5" name="TextBox 4"/>
          <p:cNvSpPr txBox="1"/>
          <p:nvPr/>
        </p:nvSpPr>
        <p:spPr>
          <a:xfrm>
            <a:off x="714348" y="5072074"/>
            <a:ext cx="7358114" cy="461665"/>
          </a:xfrm>
          <a:prstGeom prst="rect">
            <a:avLst/>
          </a:prstGeom>
          <a:noFill/>
        </p:spPr>
        <p:txBody>
          <a:bodyPr wrap="square" rtlCol="0">
            <a:spAutoFit/>
          </a:bodyPr>
          <a:lstStyle/>
          <a:p>
            <a:r>
              <a:rPr lang="zh-CN" altLang="en-US" sz="2400" b="1" dirty="0" smtClean="0">
                <a:solidFill>
                  <a:srgbClr val="FF0000"/>
                </a:solidFill>
              </a:rPr>
              <a:t>错误推断</a:t>
            </a:r>
            <a:endParaRPr lang="zh-CN" altLang="en-US" sz="2400" b="1" dirty="0">
              <a:solidFill>
                <a:srgbClr val="FF0000"/>
              </a:solidFill>
            </a:endParaRPr>
          </a:p>
        </p:txBody>
      </p:sp>
    </p:spTree>
    <p:extLst>
      <p:ext uri="{BB962C8B-B14F-4D97-AF65-F5344CB8AC3E}">
        <p14:creationId xmlns:p14="http://schemas.microsoft.com/office/powerpoint/2010/main" val="2590358269"/>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half" idx="10"/>
          </p:nvPr>
        </p:nvSpPr>
        <p:spPr/>
        <p:txBody>
          <a:bodyPr/>
          <a:lstStyle/>
          <a:p>
            <a:fld id="{F9EE63E3-4B43-4CBC-80F6-85D9C6ED8426}" type="datetime1">
              <a:rPr lang="zh-CN" altLang="en-US"/>
              <a:pPr/>
              <a:t>2016-04-20</a:t>
            </a:fld>
            <a:endParaRPr lang="en-US" altLang="zh-CN" dirty="0"/>
          </a:p>
        </p:txBody>
      </p:sp>
      <p:sp>
        <p:nvSpPr>
          <p:cNvPr id="12" name="灯片编号占位符 5"/>
          <p:cNvSpPr>
            <a:spLocks noGrp="1"/>
          </p:cNvSpPr>
          <p:nvPr>
            <p:ph type="sldNum" sz="quarter" idx="12"/>
          </p:nvPr>
        </p:nvSpPr>
        <p:spPr/>
        <p:txBody>
          <a:bodyPr/>
          <a:lstStyle/>
          <a:p>
            <a:fld id="{6C35BEC4-66C7-400C-952B-822B93D86066}" type="slidenum">
              <a:rPr lang="en-US" altLang="zh-CN"/>
              <a:pPr/>
              <a:t>4</a:t>
            </a:fld>
            <a:endParaRPr lang="en-US" altLang="zh-CN"/>
          </a:p>
        </p:txBody>
      </p:sp>
      <p:sp>
        <p:nvSpPr>
          <p:cNvPr id="350212" name="Text Box 4"/>
          <p:cNvSpPr txBox="1">
            <a:spLocks noChangeArrowheads="1"/>
          </p:cNvSpPr>
          <p:nvPr/>
        </p:nvSpPr>
        <p:spPr bwMode="auto">
          <a:xfrm>
            <a:off x="1066800" y="533400"/>
            <a:ext cx="6324600" cy="641350"/>
          </a:xfrm>
          <a:prstGeom prst="rect">
            <a:avLst/>
          </a:prstGeom>
          <a:noFill/>
          <a:ln w="9525">
            <a:noFill/>
            <a:miter lim="800000"/>
            <a:headEnd/>
            <a:tailEnd/>
          </a:ln>
          <a:effectLst/>
        </p:spPr>
        <p:txBody>
          <a:bodyPr>
            <a:spAutoFit/>
          </a:bodyPr>
          <a:lstStyle/>
          <a:p>
            <a:pPr>
              <a:spcBef>
                <a:spcPct val="50000"/>
              </a:spcBef>
            </a:pPr>
            <a:r>
              <a:rPr lang="zh-CN" altLang="en-US" sz="3600" b="1" u="none">
                <a:solidFill>
                  <a:srgbClr val="FF3300"/>
                </a:solidFill>
                <a:latin typeface="黑体" pitchFamily="2" charset="-122"/>
                <a:ea typeface="黑体" pitchFamily="2" charset="-122"/>
              </a:rPr>
              <a:t>六、客观题设置常出现的问题</a:t>
            </a:r>
            <a:r>
              <a:rPr lang="en-US" altLang="zh-CN" sz="3600" b="1" u="none">
                <a:solidFill>
                  <a:srgbClr val="FF3300"/>
                </a:solidFill>
                <a:latin typeface="黑体" pitchFamily="2" charset="-122"/>
                <a:ea typeface="黑体" pitchFamily="2" charset="-122"/>
              </a:rPr>
              <a:t>:</a:t>
            </a:r>
          </a:p>
        </p:txBody>
      </p:sp>
      <p:sp>
        <p:nvSpPr>
          <p:cNvPr id="350213" name="Text Box 5"/>
          <p:cNvSpPr txBox="1">
            <a:spLocks noChangeArrowheads="1"/>
          </p:cNvSpPr>
          <p:nvPr/>
        </p:nvSpPr>
        <p:spPr bwMode="auto">
          <a:xfrm>
            <a:off x="1219200" y="2133600"/>
            <a:ext cx="4038600" cy="366713"/>
          </a:xfrm>
          <a:prstGeom prst="rect">
            <a:avLst/>
          </a:prstGeom>
          <a:noFill/>
          <a:ln w="9525">
            <a:noFill/>
            <a:miter lim="800000"/>
            <a:headEnd/>
            <a:tailEnd/>
          </a:ln>
          <a:effectLst/>
        </p:spPr>
        <p:txBody>
          <a:bodyPr>
            <a:spAutoFit/>
          </a:bodyPr>
          <a:lstStyle/>
          <a:p>
            <a:pPr>
              <a:spcBef>
                <a:spcPct val="50000"/>
              </a:spcBef>
            </a:pPr>
            <a:endParaRPr lang="zh-CN" altLang="zh-CN" u="none"/>
          </a:p>
        </p:txBody>
      </p:sp>
      <p:sp>
        <p:nvSpPr>
          <p:cNvPr id="350214" name="Rectangle 6"/>
          <p:cNvSpPr>
            <a:spLocks noChangeArrowheads="1"/>
          </p:cNvSpPr>
          <p:nvPr/>
        </p:nvSpPr>
        <p:spPr bwMode="auto">
          <a:xfrm>
            <a:off x="2500298" y="2071678"/>
            <a:ext cx="3505200" cy="579438"/>
          </a:xfrm>
          <a:prstGeom prst="rect">
            <a:avLst/>
          </a:prstGeom>
          <a:noFill/>
          <a:ln w="9525">
            <a:noFill/>
            <a:miter lim="800000"/>
            <a:headEnd/>
            <a:tailEnd/>
          </a:ln>
          <a:effectLst/>
        </p:spPr>
        <p:txBody>
          <a:bodyPr>
            <a:spAutoFit/>
          </a:bodyPr>
          <a:lstStyle/>
          <a:p>
            <a:r>
              <a:rPr lang="zh-CN" altLang="en-US" sz="3200" b="1" u="none" dirty="0">
                <a:solidFill>
                  <a:srgbClr val="000000"/>
                </a:solidFill>
                <a:ea typeface="黑体" pitchFamily="2" charset="-122"/>
              </a:rPr>
              <a:t>范围扩大或缩小</a:t>
            </a:r>
          </a:p>
        </p:txBody>
      </p:sp>
      <p:sp>
        <p:nvSpPr>
          <p:cNvPr id="350215" name="Rectangle 7"/>
          <p:cNvSpPr>
            <a:spLocks noChangeArrowheads="1"/>
          </p:cNvSpPr>
          <p:nvPr/>
        </p:nvSpPr>
        <p:spPr bwMode="auto">
          <a:xfrm>
            <a:off x="2571736" y="2643182"/>
            <a:ext cx="2667000" cy="641350"/>
          </a:xfrm>
          <a:prstGeom prst="rect">
            <a:avLst/>
          </a:prstGeom>
          <a:noFill/>
          <a:ln w="9525">
            <a:noFill/>
            <a:miter lim="800000"/>
            <a:headEnd/>
            <a:tailEnd/>
          </a:ln>
          <a:effectLst/>
        </p:spPr>
        <p:txBody>
          <a:bodyPr>
            <a:spAutoFit/>
          </a:bodyPr>
          <a:lstStyle/>
          <a:p>
            <a:r>
              <a:rPr lang="zh-CN" altLang="en-US" sz="3600" b="1" u="none" dirty="0">
                <a:solidFill>
                  <a:srgbClr val="000000"/>
                </a:solidFill>
              </a:rPr>
              <a:t>说法绝对</a:t>
            </a:r>
          </a:p>
        </p:txBody>
      </p:sp>
      <p:sp>
        <p:nvSpPr>
          <p:cNvPr id="350216" name="Rectangle 8"/>
          <p:cNvSpPr>
            <a:spLocks noChangeArrowheads="1"/>
          </p:cNvSpPr>
          <p:nvPr/>
        </p:nvSpPr>
        <p:spPr bwMode="auto">
          <a:xfrm>
            <a:off x="2643174" y="3357562"/>
            <a:ext cx="2514600" cy="641350"/>
          </a:xfrm>
          <a:prstGeom prst="rect">
            <a:avLst/>
          </a:prstGeom>
          <a:noFill/>
          <a:ln w="9525">
            <a:noFill/>
            <a:miter lim="800000"/>
            <a:headEnd/>
            <a:tailEnd/>
          </a:ln>
          <a:effectLst/>
        </p:spPr>
        <p:txBody>
          <a:bodyPr>
            <a:spAutoFit/>
          </a:bodyPr>
          <a:lstStyle/>
          <a:p>
            <a:r>
              <a:rPr lang="zh-CN" altLang="en-US" sz="3600" b="1" u="none" dirty="0">
                <a:solidFill>
                  <a:srgbClr val="000000"/>
                </a:solidFill>
              </a:rPr>
              <a:t>张冠李戴</a:t>
            </a:r>
          </a:p>
        </p:txBody>
      </p:sp>
      <p:sp>
        <p:nvSpPr>
          <p:cNvPr id="350217" name="Rectangle 9"/>
          <p:cNvSpPr>
            <a:spLocks noChangeArrowheads="1"/>
          </p:cNvSpPr>
          <p:nvPr/>
        </p:nvSpPr>
        <p:spPr bwMode="auto">
          <a:xfrm>
            <a:off x="2428860" y="4071942"/>
            <a:ext cx="2971800" cy="641350"/>
          </a:xfrm>
          <a:prstGeom prst="rect">
            <a:avLst/>
          </a:prstGeom>
          <a:noFill/>
          <a:ln w="9525">
            <a:noFill/>
            <a:miter lim="800000"/>
            <a:headEnd/>
            <a:tailEnd/>
          </a:ln>
          <a:effectLst/>
        </p:spPr>
        <p:txBody>
          <a:bodyPr>
            <a:spAutoFit/>
          </a:bodyPr>
          <a:lstStyle/>
          <a:p>
            <a:r>
              <a:rPr lang="zh-CN" altLang="en-US" sz="3600" b="1" u="none" dirty="0">
                <a:solidFill>
                  <a:srgbClr val="000000"/>
                </a:solidFill>
              </a:rPr>
              <a:t>未然变已然</a:t>
            </a:r>
          </a:p>
        </p:txBody>
      </p:sp>
      <p:sp>
        <p:nvSpPr>
          <p:cNvPr id="350218" name="Rectangle 10"/>
          <p:cNvSpPr>
            <a:spLocks noChangeArrowheads="1"/>
          </p:cNvSpPr>
          <p:nvPr/>
        </p:nvSpPr>
        <p:spPr bwMode="auto">
          <a:xfrm>
            <a:off x="2500298" y="4786322"/>
            <a:ext cx="3048000" cy="641350"/>
          </a:xfrm>
          <a:prstGeom prst="rect">
            <a:avLst/>
          </a:prstGeom>
          <a:noFill/>
          <a:ln w="9525">
            <a:noFill/>
            <a:miter lim="800000"/>
            <a:headEnd/>
            <a:tailEnd/>
          </a:ln>
          <a:effectLst/>
        </p:spPr>
        <p:txBody>
          <a:bodyPr>
            <a:spAutoFit/>
          </a:bodyPr>
          <a:lstStyle/>
          <a:p>
            <a:r>
              <a:rPr lang="zh-CN" altLang="en-US" sz="3600" b="1" u="none" dirty="0">
                <a:solidFill>
                  <a:srgbClr val="000000"/>
                </a:solidFill>
              </a:rPr>
              <a:t>或然变必然</a:t>
            </a:r>
          </a:p>
        </p:txBody>
      </p:sp>
      <p:sp>
        <p:nvSpPr>
          <p:cNvPr id="350219" name="Rectangle 11"/>
          <p:cNvSpPr>
            <a:spLocks noChangeArrowheads="1"/>
          </p:cNvSpPr>
          <p:nvPr/>
        </p:nvSpPr>
        <p:spPr bwMode="auto">
          <a:xfrm>
            <a:off x="2357422" y="5429264"/>
            <a:ext cx="4114800" cy="641350"/>
          </a:xfrm>
          <a:prstGeom prst="rect">
            <a:avLst/>
          </a:prstGeom>
          <a:noFill/>
          <a:ln w="9525">
            <a:noFill/>
            <a:miter lim="800000"/>
            <a:headEnd/>
            <a:tailEnd/>
          </a:ln>
          <a:effectLst/>
        </p:spPr>
        <p:txBody>
          <a:bodyPr>
            <a:spAutoFit/>
          </a:bodyPr>
          <a:lstStyle/>
          <a:p>
            <a:r>
              <a:rPr lang="en-US" altLang="zh-CN" b="1" u="none" dirty="0"/>
              <a:t>    </a:t>
            </a:r>
            <a:r>
              <a:rPr lang="zh-CN" altLang="en-US" sz="3600" b="1" u="none" dirty="0">
                <a:solidFill>
                  <a:srgbClr val="000000"/>
                </a:solidFill>
              </a:rPr>
              <a:t>混淆句间关系</a:t>
            </a:r>
          </a:p>
        </p:txBody>
      </p:sp>
      <p:sp>
        <p:nvSpPr>
          <p:cNvPr id="13" name="TextBox 12"/>
          <p:cNvSpPr txBox="1"/>
          <p:nvPr/>
        </p:nvSpPr>
        <p:spPr>
          <a:xfrm>
            <a:off x="2500298" y="1500174"/>
            <a:ext cx="6357982" cy="584775"/>
          </a:xfrm>
          <a:prstGeom prst="rect">
            <a:avLst/>
          </a:prstGeom>
          <a:noFill/>
        </p:spPr>
        <p:txBody>
          <a:bodyPr wrap="square" rtlCol="0">
            <a:spAutoFit/>
          </a:bodyPr>
          <a:lstStyle/>
          <a:p>
            <a:r>
              <a:rPr lang="zh-CN" altLang="en-US" sz="3200" b="1" dirty="0" smtClean="0">
                <a:latin typeface="黑体" panose="02010609060101010101" pitchFamily="49" charset="-122"/>
                <a:ea typeface="黑体" panose="02010609060101010101" pitchFamily="49" charset="-122"/>
              </a:rPr>
              <a:t>误解或曲解概念、句意及文意</a:t>
            </a:r>
            <a:endParaRPr lang="zh-CN" altLang="en-US" sz="32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50214">
                                            <p:txEl>
                                              <p:pRg st="0" end="0"/>
                                            </p:txEl>
                                          </p:spTgt>
                                        </p:tgtEl>
                                        <p:attrNameLst>
                                          <p:attrName>style.visibility</p:attrName>
                                        </p:attrNameLst>
                                      </p:cBhvr>
                                      <p:to>
                                        <p:strVal val="visible"/>
                                      </p:to>
                                    </p:set>
                                    <p:anim calcmode="lin" valueType="num">
                                      <p:cBhvr additive="base">
                                        <p:cTn id="12" dur="500" fill="hold"/>
                                        <p:tgtEl>
                                          <p:spTgt spid="35021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502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5" presetClass="entr" presetSubtype="0" fill="hold" nodeType="clickEffect">
                                  <p:stCondLst>
                                    <p:cond delay="0"/>
                                  </p:stCondLst>
                                  <p:childTnLst>
                                    <p:set>
                                      <p:cBhvr>
                                        <p:cTn id="17" dur="1" fill="hold">
                                          <p:stCondLst>
                                            <p:cond delay="0"/>
                                          </p:stCondLst>
                                        </p:cTn>
                                        <p:tgtEl>
                                          <p:spTgt spid="350215">
                                            <p:txEl>
                                              <p:pRg st="0" end="0"/>
                                            </p:txEl>
                                          </p:spTgt>
                                        </p:tgtEl>
                                        <p:attrNameLst>
                                          <p:attrName>style.visibility</p:attrName>
                                        </p:attrNameLst>
                                      </p:cBhvr>
                                      <p:to>
                                        <p:strVal val="visible"/>
                                      </p:to>
                                    </p:set>
                                    <p:anim calcmode="lin" valueType="num">
                                      <p:cBhvr>
                                        <p:cTn id="18" dur="1000" fill="hold"/>
                                        <p:tgtEl>
                                          <p:spTgt spid="350215">
                                            <p:txEl>
                                              <p:pRg st="0" end="0"/>
                                            </p:txEl>
                                          </p:spTgt>
                                        </p:tgtEl>
                                        <p:attrNameLst>
                                          <p:attrName>ppt_w</p:attrName>
                                        </p:attrNameLst>
                                      </p:cBhvr>
                                      <p:tavLst>
                                        <p:tav tm="0">
                                          <p:val>
                                            <p:fltVal val="0"/>
                                          </p:val>
                                        </p:tav>
                                        <p:tav tm="100000">
                                          <p:val>
                                            <p:strVal val="#ppt_w"/>
                                          </p:val>
                                        </p:tav>
                                      </p:tavLst>
                                    </p:anim>
                                    <p:anim calcmode="lin" valueType="num">
                                      <p:cBhvr>
                                        <p:cTn id="19" dur="1000" fill="hold"/>
                                        <p:tgtEl>
                                          <p:spTgt spid="350215">
                                            <p:txEl>
                                              <p:pRg st="0" end="0"/>
                                            </p:txEl>
                                          </p:spTgt>
                                        </p:tgtEl>
                                        <p:attrNameLst>
                                          <p:attrName>ppt_h</p:attrName>
                                        </p:attrNameLst>
                                      </p:cBhvr>
                                      <p:tavLst>
                                        <p:tav tm="0">
                                          <p:val>
                                            <p:fltVal val="0"/>
                                          </p:val>
                                        </p:tav>
                                        <p:tav tm="100000">
                                          <p:val>
                                            <p:strVal val="#ppt_h"/>
                                          </p:val>
                                        </p:tav>
                                      </p:tavLst>
                                    </p:anim>
                                    <p:anim calcmode="lin" valueType="num">
                                      <p:cBhvr>
                                        <p:cTn id="20" dur="1000" fill="hold"/>
                                        <p:tgtEl>
                                          <p:spTgt spid="35021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350215">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iterate type="lt">
                                    <p:tmPct val="5000"/>
                                  </p:iterate>
                                  <p:childTnLst>
                                    <p:set>
                                      <p:cBhvr>
                                        <p:cTn id="25" dur="1" fill="hold">
                                          <p:stCondLst>
                                            <p:cond delay="0"/>
                                          </p:stCondLst>
                                        </p:cTn>
                                        <p:tgtEl>
                                          <p:spTgt spid="350216">
                                            <p:txEl>
                                              <p:pRg st="0" end="0"/>
                                            </p:txEl>
                                          </p:spTgt>
                                        </p:tgtEl>
                                        <p:attrNameLst>
                                          <p:attrName>style.visibility</p:attrName>
                                        </p:attrNameLst>
                                      </p:cBhvr>
                                      <p:to>
                                        <p:strVal val="visible"/>
                                      </p:to>
                                    </p:set>
                                    <p:anim calcmode="lin" valueType="num">
                                      <p:cBhvr>
                                        <p:cTn id="26" dur="1000" fill="hold"/>
                                        <p:tgtEl>
                                          <p:spTgt spid="350216">
                                            <p:txEl>
                                              <p:pRg st="0" end="0"/>
                                            </p:txEl>
                                          </p:spTgt>
                                        </p:tgtEl>
                                        <p:attrNameLst>
                                          <p:attrName>ppt_w</p:attrName>
                                        </p:attrNameLst>
                                      </p:cBhvr>
                                      <p:tavLst>
                                        <p:tav tm="0">
                                          <p:val>
                                            <p:fltVal val="0"/>
                                          </p:val>
                                        </p:tav>
                                        <p:tav tm="100000">
                                          <p:val>
                                            <p:strVal val="#ppt_w"/>
                                          </p:val>
                                        </p:tav>
                                      </p:tavLst>
                                    </p:anim>
                                    <p:anim calcmode="lin" valueType="num">
                                      <p:cBhvr>
                                        <p:cTn id="27" dur="1000" fill="hold"/>
                                        <p:tgtEl>
                                          <p:spTgt spid="350216">
                                            <p:txEl>
                                              <p:pRg st="0" end="0"/>
                                            </p:txEl>
                                          </p:spTgt>
                                        </p:tgtEl>
                                        <p:attrNameLst>
                                          <p:attrName>ppt_h</p:attrName>
                                        </p:attrNameLst>
                                      </p:cBhvr>
                                      <p:tavLst>
                                        <p:tav tm="0">
                                          <p:val>
                                            <p:fltVal val="0"/>
                                          </p:val>
                                        </p:tav>
                                        <p:tav tm="100000">
                                          <p:val>
                                            <p:strVal val="#ppt_h"/>
                                          </p:val>
                                        </p:tav>
                                      </p:tavLst>
                                    </p:anim>
                                    <p:anim calcmode="lin" valueType="num">
                                      <p:cBhvr>
                                        <p:cTn id="28" dur="1000" fill="hold"/>
                                        <p:tgtEl>
                                          <p:spTgt spid="350216">
                                            <p:txEl>
                                              <p:pRg st="0" end="0"/>
                                            </p:txEl>
                                          </p:spTgt>
                                        </p:tgtEl>
                                        <p:attrNameLst>
                                          <p:attrName>style.rotation</p:attrName>
                                        </p:attrNameLst>
                                      </p:cBhvr>
                                      <p:tavLst>
                                        <p:tav tm="0">
                                          <p:val>
                                            <p:fltVal val="90"/>
                                          </p:val>
                                        </p:tav>
                                        <p:tav tm="100000">
                                          <p:val>
                                            <p:fltVal val="0"/>
                                          </p:val>
                                        </p:tav>
                                      </p:tavLst>
                                    </p:anim>
                                    <p:animEffect transition="in" filter="fade">
                                      <p:cBhvr>
                                        <p:cTn id="29" dur="1000"/>
                                        <p:tgtEl>
                                          <p:spTgt spid="35021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350217">
                                            <p:txEl>
                                              <p:pRg st="0" end="0"/>
                                            </p:txEl>
                                          </p:spTgt>
                                        </p:tgtEl>
                                        <p:attrNameLst>
                                          <p:attrName>style.visibility</p:attrName>
                                        </p:attrNameLst>
                                      </p:cBhvr>
                                      <p:to>
                                        <p:strVal val="visible"/>
                                      </p:to>
                                    </p:set>
                                    <p:animEffect transition="in" filter="slide(fromBottom)">
                                      <p:cBhvr>
                                        <p:cTn id="34" dur="500"/>
                                        <p:tgtEl>
                                          <p:spTgt spid="350217">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4" presetClass="entr" presetSubtype="0" fill="hold" nodeType="clickEffect">
                                  <p:stCondLst>
                                    <p:cond delay="0"/>
                                  </p:stCondLst>
                                  <p:childTnLst>
                                    <p:set>
                                      <p:cBhvr>
                                        <p:cTn id="38" dur="1" fill="hold">
                                          <p:stCondLst>
                                            <p:cond delay="0"/>
                                          </p:stCondLst>
                                        </p:cTn>
                                        <p:tgtEl>
                                          <p:spTgt spid="350218">
                                            <p:txEl>
                                              <p:pRg st="0" end="0"/>
                                            </p:txEl>
                                          </p:spTgt>
                                        </p:tgtEl>
                                        <p:attrNameLst>
                                          <p:attrName>style.visibility</p:attrName>
                                        </p:attrNameLst>
                                      </p:cBhvr>
                                      <p:to>
                                        <p:strVal val="visible"/>
                                      </p:to>
                                    </p:set>
                                    <p:anim to="" calcmode="lin" valueType="num">
                                      <p:cBhvr>
                                        <p:cTn id="39" dur="1" fill="hold"/>
                                        <p:tgtEl>
                                          <p:spTgt spid="350218">
                                            <p:txEl>
                                              <p:pRg st="0" end="0"/>
                                            </p:txEl>
                                          </p:spTgt>
                                        </p:tgtEl>
                                        <p:attrNameLst>
                                          <p:attrName/>
                                        </p:attrNameLst>
                                      </p:cBhvr>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6" fill="hold" nodeType="clickEffect">
                                  <p:stCondLst>
                                    <p:cond delay="0"/>
                                  </p:stCondLst>
                                  <p:childTnLst>
                                    <p:set>
                                      <p:cBhvr>
                                        <p:cTn id="43" dur="1" fill="hold">
                                          <p:stCondLst>
                                            <p:cond delay="0"/>
                                          </p:stCondLst>
                                        </p:cTn>
                                        <p:tgtEl>
                                          <p:spTgt spid="350219">
                                            <p:txEl>
                                              <p:pRg st="0" end="0"/>
                                            </p:txEl>
                                          </p:spTgt>
                                        </p:tgtEl>
                                        <p:attrNameLst>
                                          <p:attrName>style.visibility</p:attrName>
                                        </p:attrNameLst>
                                      </p:cBhvr>
                                      <p:to>
                                        <p:strVal val="visible"/>
                                      </p:to>
                                    </p:set>
                                    <p:animEffect transition="in" filter="barn(inHorizontal)">
                                      <p:cBhvr>
                                        <p:cTn id="44" dur="500"/>
                                        <p:tgtEl>
                                          <p:spTgt spid="350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fld id="{B7CB4513-4033-4045-B41D-31BEB47D40DE}" type="datetime1">
              <a:rPr lang="zh-CN" altLang="en-US" sz="1400" smtClean="0"/>
              <a:pPr eaLnBrk="1" hangingPunct="1">
                <a:spcBef>
                  <a:spcPct val="0"/>
                </a:spcBef>
                <a:buClrTx/>
                <a:buSzTx/>
                <a:buFontTx/>
                <a:buNone/>
              </a:pPr>
              <a:t>2016-04-20</a:t>
            </a:fld>
            <a:endParaRPr lang="en-US" altLang="zh-CN" sz="1400" smtClean="0"/>
          </a:p>
        </p:txBody>
      </p:sp>
      <p:sp>
        <p:nvSpPr>
          <p:cNvPr id="717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fld id="{DE3134BE-D907-4FCF-87CE-09106D1C3D3E}" type="slidenum">
              <a:rPr lang="en-US" altLang="zh-CN" sz="1400" smtClean="0"/>
              <a:pPr eaLnBrk="1" hangingPunct="1">
                <a:spcBef>
                  <a:spcPct val="0"/>
                </a:spcBef>
                <a:buClrTx/>
                <a:buSzTx/>
                <a:buFontTx/>
                <a:buNone/>
              </a:pPr>
              <a:t>5</a:t>
            </a:fld>
            <a:endParaRPr lang="en-US" altLang="zh-CN" sz="1400" smtClean="0"/>
          </a:p>
        </p:txBody>
      </p:sp>
      <p:sp>
        <p:nvSpPr>
          <p:cNvPr id="265218" name="Rectangle 2"/>
          <p:cNvSpPr>
            <a:spLocks noGrp="1" noRot="1" noChangeArrowheads="1"/>
          </p:cNvSpPr>
          <p:nvPr>
            <p:ph type="title" idx="4294967295"/>
          </p:nvPr>
        </p:nvSpPr>
        <p:spPr>
          <a:xfrm>
            <a:off x="2057400" y="381000"/>
            <a:ext cx="4273550" cy="1184275"/>
          </a:xfrm>
        </p:spPr>
        <p:txBody>
          <a:bodyPr/>
          <a:lstStyle/>
          <a:p>
            <a:pPr eaLnBrk="1" hangingPunct="1"/>
            <a:r>
              <a:rPr lang="zh-CN" altLang="en-US" sz="4800" b="1" smtClean="0">
                <a:solidFill>
                  <a:srgbClr val="000000"/>
                </a:solidFill>
                <a:ea typeface="黑体" pitchFamily="2" charset="-122"/>
              </a:rPr>
              <a:t>范围扩大</a:t>
            </a:r>
          </a:p>
        </p:txBody>
      </p:sp>
      <p:sp>
        <p:nvSpPr>
          <p:cNvPr id="7173" name="Rectangle 3"/>
          <p:cNvSpPr>
            <a:spLocks noGrp="1" noRot="1" noChangeArrowheads="1"/>
          </p:cNvSpPr>
          <p:nvPr>
            <p:ph type="body" idx="4294967295"/>
          </p:nvPr>
        </p:nvSpPr>
        <p:spPr>
          <a:xfrm>
            <a:off x="0" y="1557338"/>
            <a:ext cx="9144000" cy="4541837"/>
          </a:xfrm>
          <a:solidFill>
            <a:schemeClr val="bg1"/>
          </a:solidFill>
        </p:spPr>
        <p:txBody>
          <a:bodyPr/>
          <a:lstStyle/>
          <a:p>
            <a:pPr eaLnBrk="1" hangingPunct="1">
              <a:buFont typeface="Wingdings" pitchFamily="2" charset="2"/>
              <a:buNone/>
            </a:pPr>
            <a:r>
              <a:rPr lang="zh-CN" altLang="en-US" sz="3600" b="1" smtClean="0">
                <a:solidFill>
                  <a:srgbClr val="CC3300"/>
                </a:solidFill>
                <a:latin typeface="黑体" pitchFamily="2" charset="-122"/>
                <a:ea typeface="黑体" pitchFamily="2" charset="-122"/>
              </a:rPr>
              <a:t>选项：</a:t>
            </a:r>
            <a:r>
              <a:rPr lang="zh-CN" altLang="en-US" sz="3600" b="1" smtClean="0">
                <a:solidFill>
                  <a:srgbClr val="0000FF"/>
                </a:solidFill>
                <a:latin typeface="黑体" pitchFamily="2" charset="-122"/>
                <a:ea typeface="黑体" pitchFamily="2" charset="-122"/>
              </a:rPr>
              <a:t>氏族形成后，继续沿用图腾制度，所以在氏族社会</a:t>
            </a:r>
            <a:r>
              <a:rPr lang="zh-CN" altLang="en-US" sz="3600" b="1" smtClean="0">
                <a:solidFill>
                  <a:srgbClr val="FF00FF"/>
                </a:solidFill>
                <a:latin typeface="黑体" pitchFamily="2" charset="-122"/>
                <a:ea typeface="黑体" pitchFamily="2" charset="-122"/>
              </a:rPr>
              <a:t>全都</a:t>
            </a:r>
            <a:r>
              <a:rPr lang="zh-CN" altLang="en-US" sz="3600" b="1" smtClean="0">
                <a:solidFill>
                  <a:srgbClr val="0000FF"/>
                </a:solidFill>
                <a:latin typeface="黑体" pitchFamily="2" charset="-122"/>
                <a:ea typeface="黑体" pitchFamily="2" charset="-122"/>
              </a:rPr>
              <a:t>施行图腾制度。</a:t>
            </a:r>
          </a:p>
          <a:p>
            <a:pPr eaLnBrk="1" hangingPunct="1">
              <a:buFont typeface="Wingdings" pitchFamily="2" charset="2"/>
              <a:buNone/>
            </a:pPr>
            <a:r>
              <a:rPr lang="zh-CN" altLang="en-US" sz="3600" b="1" smtClean="0">
                <a:solidFill>
                  <a:srgbClr val="0000FF"/>
                </a:solidFill>
                <a:latin typeface="黑体" pitchFamily="2" charset="-122"/>
                <a:ea typeface="黑体" pitchFamily="2" charset="-122"/>
              </a:rPr>
              <a:t>   </a:t>
            </a:r>
            <a:endParaRPr lang="en-US" altLang="zh-CN" sz="3600" b="1" smtClean="0">
              <a:solidFill>
                <a:srgbClr val="0000FF"/>
              </a:solidFill>
              <a:latin typeface="黑体" pitchFamily="2" charset="-122"/>
              <a:ea typeface="黑体" pitchFamily="2" charset="-122"/>
            </a:endParaRPr>
          </a:p>
          <a:p>
            <a:pPr eaLnBrk="1" hangingPunct="1">
              <a:buFont typeface="Wingdings" pitchFamily="2" charset="2"/>
              <a:buNone/>
            </a:pPr>
            <a:r>
              <a:rPr lang="zh-CN" altLang="en-US" sz="3600" b="1" smtClean="0">
                <a:solidFill>
                  <a:srgbClr val="CC3300"/>
                </a:solidFill>
                <a:latin typeface="黑体" pitchFamily="2" charset="-122"/>
                <a:ea typeface="黑体" pitchFamily="2" charset="-122"/>
              </a:rPr>
              <a:t>原文：</a:t>
            </a:r>
            <a:r>
              <a:rPr lang="zh-CN" altLang="en-US" sz="3600" b="1" smtClean="0">
                <a:solidFill>
                  <a:srgbClr val="0000FF"/>
                </a:solidFill>
                <a:latin typeface="黑体" pitchFamily="2" charset="-122"/>
                <a:ea typeface="黑体" pitchFamily="2" charset="-122"/>
              </a:rPr>
              <a:t>所以在氏族社会，尤其是母系氏族社会，</a:t>
            </a:r>
            <a:r>
              <a:rPr lang="zh-CN" altLang="en-US" sz="3600" b="1" smtClean="0">
                <a:solidFill>
                  <a:srgbClr val="FF00FF"/>
                </a:solidFill>
                <a:latin typeface="黑体" pitchFamily="2" charset="-122"/>
                <a:ea typeface="黑体" pitchFamily="2" charset="-122"/>
              </a:rPr>
              <a:t>普遍</a:t>
            </a:r>
            <a:r>
              <a:rPr lang="zh-CN" altLang="en-US" sz="3600" b="1" smtClean="0">
                <a:solidFill>
                  <a:srgbClr val="0000FF"/>
                </a:solidFill>
                <a:latin typeface="黑体" pitchFamily="2" charset="-122"/>
                <a:ea typeface="黑体" pitchFamily="2" charset="-122"/>
              </a:rPr>
              <a:t>实行图腾制度。</a:t>
            </a:r>
          </a:p>
        </p:txBody>
      </p:sp>
    </p:spTree>
    <p:extLst>
      <p:ext uri="{BB962C8B-B14F-4D97-AF65-F5344CB8AC3E}">
        <p14:creationId xmlns:p14="http://schemas.microsoft.com/office/powerpoint/2010/main" val="1452103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5218"/>
                                        </p:tgtEl>
                                        <p:attrNameLst>
                                          <p:attrName>style.visibility</p:attrName>
                                        </p:attrNameLst>
                                      </p:cBhvr>
                                      <p:to>
                                        <p:strVal val="visible"/>
                                      </p:to>
                                    </p:set>
                                    <p:anim calcmode="lin" valueType="num">
                                      <p:cBhvr additive="base">
                                        <p:cTn id="7" dur="500" fill="hold"/>
                                        <p:tgtEl>
                                          <p:spTgt spid="265218"/>
                                        </p:tgtEl>
                                        <p:attrNameLst>
                                          <p:attrName>ppt_x</p:attrName>
                                        </p:attrNameLst>
                                      </p:cBhvr>
                                      <p:tavLst>
                                        <p:tav tm="0">
                                          <p:val>
                                            <p:strVal val="#ppt_x"/>
                                          </p:val>
                                        </p:tav>
                                        <p:tav tm="100000">
                                          <p:val>
                                            <p:strVal val="#ppt_x"/>
                                          </p:val>
                                        </p:tav>
                                      </p:tavLst>
                                    </p:anim>
                                    <p:anim calcmode="lin" valueType="num">
                                      <p:cBhvr additive="base">
                                        <p:cTn id="8" dur="500" fill="hold"/>
                                        <p:tgtEl>
                                          <p:spTgt spid="265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fld id="{C8322AA5-8261-4525-AD91-07A7339F27CC}" type="datetime1">
              <a:rPr lang="zh-CN" altLang="en-US" sz="1400" smtClean="0"/>
              <a:pPr eaLnBrk="1" hangingPunct="1">
                <a:spcBef>
                  <a:spcPct val="0"/>
                </a:spcBef>
                <a:buClrTx/>
                <a:buSzTx/>
                <a:buFontTx/>
                <a:buNone/>
              </a:pPr>
              <a:t>2016-04-20</a:t>
            </a:fld>
            <a:endParaRPr lang="en-US" altLang="zh-CN" sz="1400" smtClean="0"/>
          </a:p>
        </p:txBody>
      </p:sp>
      <p:sp>
        <p:nvSpPr>
          <p:cNvPr id="819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fld id="{BB20F48C-2013-4526-944F-733FF6B542C7}" type="slidenum">
              <a:rPr lang="en-US" altLang="zh-CN" sz="1400" smtClean="0"/>
              <a:pPr eaLnBrk="1" hangingPunct="1">
                <a:spcBef>
                  <a:spcPct val="0"/>
                </a:spcBef>
                <a:buClrTx/>
                <a:buSzTx/>
                <a:buFontTx/>
                <a:buNone/>
              </a:pPr>
              <a:t>6</a:t>
            </a:fld>
            <a:endParaRPr lang="en-US" altLang="zh-CN" sz="1400" smtClean="0"/>
          </a:p>
        </p:txBody>
      </p:sp>
      <p:sp>
        <p:nvSpPr>
          <p:cNvPr id="265218" name="Rectangle 2"/>
          <p:cNvSpPr>
            <a:spLocks noGrp="1" noRot="1" noChangeArrowheads="1"/>
          </p:cNvSpPr>
          <p:nvPr>
            <p:ph type="title" idx="4294967295"/>
          </p:nvPr>
        </p:nvSpPr>
        <p:spPr>
          <a:xfrm>
            <a:off x="2057400" y="381000"/>
            <a:ext cx="4273550" cy="1184275"/>
          </a:xfrm>
        </p:spPr>
        <p:txBody>
          <a:bodyPr/>
          <a:lstStyle/>
          <a:p>
            <a:pPr eaLnBrk="1" hangingPunct="1"/>
            <a:r>
              <a:rPr lang="zh-CN" altLang="en-US" sz="4800" b="1" smtClean="0">
                <a:solidFill>
                  <a:srgbClr val="000000"/>
                </a:solidFill>
                <a:ea typeface="隶书" pitchFamily="49" charset="-122"/>
              </a:rPr>
              <a:t>说法绝对</a:t>
            </a:r>
          </a:p>
        </p:txBody>
      </p:sp>
      <p:sp>
        <p:nvSpPr>
          <p:cNvPr id="265219" name="Rectangle 3"/>
          <p:cNvSpPr>
            <a:spLocks noGrp="1" noRot="1" noChangeArrowheads="1"/>
          </p:cNvSpPr>
          <p:nvPr>
            <p:ph type="body" idx="4294967295"/>
          </p:nvPr>
        </p:nvSpPr>
        <p:spPr>
          <a:xfrm>
            <a:off x="304800" y="1557338"/>
            <a:ext cx="8382000" cy="4541837"/>
          </a:xfrm>
          <a:solidFill>
            <a:schemeClr val="bg1"/>
          </a:solidFill>
        </p:spPr>
        <p:txBody>
          <a:bodyPr/>
          <a:lstStyle/>
          <a:p>
            <a:pPr eaLnBrk="1" hangingPunct="1">
              <a:buFont typeface="Wingdings" pitchFamily="2" charset="2"/>
              <a:buNone/>
            </a:pPr>
            <a:r>
              <a:rPr lang="zh-CN" altLang="en-US" sz="3600" b="1" smtClean="0">
                <a:solidFill>
                  <a:srgbClr val="CC3300"/>
                </a:solidFill>
                <a:latin typeface="黑体" pitchFamily="2" charset="-122"/>
                <a:ea typeface="黑体" pitchFamily="2" charset="-122"/>
              </a:rPr>
              <a:t>选项：</a:t>
            </a:r>
            <a:r>
              <a:rPr lang="zh-CN" altLang="en-US" sz="3600" b="1" smtClean="0">
                <a:latin typeface="黑体" pitchFamily="2" charset="-122"/>
                <a:ea typeface="黑体" pitchFamily="2" charset="-122"/>
              </a:rPr>
              <a:t>一种生物物种的灭绝，</a:t>
            </a:r>
            <a:r>
              <a:rPr lang="zh-CN" altLang="en-US" sz="3600" b="1" smtClean="0">
                <a:solidFill>
                  <a:schemeClr val="tx2"/>
                </a:solidFill>
                <a:latin typeface="黑体" pitchFamily="2" charset="-122"/>
                <a:ea typeface="黑体" pitchFamily="2" charset="-122"/>
              </a:rPr>
              <a:t>就会使</a:t>
            </a:r>
            <a:r>
              <a:rPr lang="en-US" altLang="zh-CN" sz="3600" b="1" smtClean="0">
                <a:solidFill>
                  <a:schemeClr val="tx2"/>
                </a:solidFill>
                <a:latin typeface="黑体" pitchFamily="2" charset="-122"/>
                <a:ea typeface="黑体" pitchFamily="2" charset="-122"/>
              </a:rPr>
              <a:t>10-30</a:t>
            </a:r>
            <a:r>
              <a:rPr lang="zh-CN" altLang="en-US" sz="3600" b="1" smtClean="0">
                <a:solidFill>
                  <a:schemeClr val="tx2"/>
                </a:solidFill>
                <a:latin typeface="黑体" pitchFamily="2" charset="-122"/>
                <a:ea typeface="黑体" pitchFamily="2" charset="-122"/>
              </a:rPr>
              <a:t>种生物物种</a:t>
            </a:r>
            <a:r>
              <a:rPr lang="zh-CN" altLang="en-US" sz="3600" b="1" smtClean="0">
                <a:solidFill>
                  <a:srgbClr val="FF00FF"/>
                </a:solidFill>
                <a:latin typeface="黑体" pitchFamily="2" charset="-122"/>
                <a:ea typeface="黑体" pitchFamily="2" charset="-122"/>
              </a:rPr>
              <a:t>灭绝</a:t>
            </a:r>
            <a:r>
              <a:rPr lang="zh-CN" altLang="en-US" sz="3600" b="1" smtClean="0">
                <a:solidFill>
                  <a:schemeClr val="tx2"/>
                </a:solidFill>
                <a:latin typeface="黑体" pitchFamily="2" charset="-122"/>
                <a:ea typeface="黑体" pitchFamily="2" charset="-122"/>
              </a:rPr>
              <a:t>，</a:t>
            </a:r>
            <a:r>
              <a:rPr lang="zh-CN" altLang="en-US" sz="3600" b="1" smtClean="0">
                <a:latin typeface="黑体" pitchFamily="2" charset="-122"/>
                <a:ea typeface="黑体" pitchFamily="2" charset="-122"/>
              </a:rPr>
              <a:t>从而使人类可以利用的生物物种越来越少。</a:t>
            </a:r>
          </a:p>
          <a:p>
            <a:pPr eaLnBrk="1" hangingPunct="1">
              <a:buFont typeface="Wingdings" pitchFamily="2" charset="2"/>
              <a:buNone/>
            </a:pPr>
            <a:r>
              <a:rPr lang="zh-CN" altLang="en-US" sz="3600" b="1" smtClean="0">
                <a:latin typeface="黑体" pitchFamily="2" charset="-122"/>
                <a:ea typeface="黑体" pitchFamily="2" charset="-122"/>
              </a:rPr>
              <a:t>   </a:t>
            </a:r>
            <a:endParaRPr lang="en-US" altLang="zh-CN" sz="3600" b="1" smtClean="0">
              <a:latin typeface="黑体" pitchFamily="2" charset="-122"/>
              <a:ea typeface="黑体" pitchFamily="2" charset="-122"/>
            </a:endParaRPr>
          </a:p>
          <a:p>
            <a:pPr eaLnBrk="1" hangingPunct="1">
              <a:buFont typeface="Wingdings" pitchFamily="2" charset="2"/>
              <a:buNone/>
            </a:pPr>
            <a:r>
              <a:rPr lang="zh-CN" altLang="en-US" sz="3600" b="1" smtClean="0">
                <a:solidFill>
                  <a:srgbClr val="CC3300"/>
                </a:solidFill>
                <a:latin typeface="黑体" pitchFamily="2" charset="-122"/>
                <a:ea typeface="黑体" pitchFamily="2" charset="-122"/>
              </a:rPr>
              <a:t>原文：</a:t>
            </a:r>
            <a:r>
              <a:rPr lang="zh-CN" altLang="en-US" sz="3600" b="1" smtClean="0">
                <a:latin typeface="黑体" pitchFamily="2" charset="-122"/>
                <a:ea typeface="黑体" pitchFamily="2" charset="-122"/>
              </a:rPr>
              <a:t>一般认为，一种生物物种的灭绝，将给以其为生存条件的</a:t>
            </a:r>
            <a:r>
              <a:rPr lang="zh-CN" altLang="en-US" sz="3600" b="1" smtClean="0">
                <a:solidFill>
                  <a:schemeClr val="tx2"/>
                </a:solidFill>
                <a:latin typeface="黑体" pitchFamily="2" charset="-122"/>
                <a:ea typeface="黑体" pitchFamily="2" charset="-122"/>
              </a:rPr>
              <a:t>其他</a:t>
            </a:r>
            <a:r>
              <a:rPr lang="en-US" altLang="zh-CN" sz="3600" b="1" smtClean="0">
                <a:solidFill>
                  <a:schemeClr val="tx2"/>
                </a:solidFill>
                <a:latin typeface="黑体" pitchFamily="2" charset="-122"/>
                <a:ea typeface="黑体" pitchFamily="2" charset="-122"/>
              </a:rPr>
              <a:t>10-30</a:t>
            </a:r>
            <a:r>
              <a:rPr lang="zh-CN" altLang="en-US" sz="3600" b="1" smtClean="0">
                <a:solidFill>
                  <a:schemeClr val="tx2"/>
                </a:solidFill>
                <a:latin typeface="黑体" pitchFamily="2" charset="-122"/>
                <a:ea typeface="黑体" pitchFamily="2" charset="-122"/>
              </a:rPr>
              <a:t>种生物的生存</a:t>
            </a:r>
            <a:r>
              <a:rPr lang="zh-CN" altLang="en-US" sz="3600" b="1" smtClean="0">
                <a:solidFill>
                  <a:srgbClr val="FF00FF"/>
                </a:solidFill>
                <a:latin typeface="黑体" pitchFamily="2" charset="-122"/>
                <a:ea typeface="黑体" pitchFamily="2" charset="-122"/>
              </a:rPr>
              <a:t>带来威胁</a:t>
            </a:r>
            <a:r>
              <a:rPr lang="zh-CN" altLang="en-US" sz="3600" b="1" smtClean="0">
                <a:latin typeface="黑体" pitchFamily="2" charset="-122"/>
                <a:ea typeface="黑体" pitchFamily="2" charset="-122"/>
              </a:rPr>
              <a:t>。</a:t>
            </a:r>
          </a:p>
        </p:txBody>
      </p:sp>
    </p:spTree>
    <p:extLst>
      <p:ext uri="{BB962C8B-B14F-4D97-AF65-F5344CB8AC3E}">
        <p14:creationId xmlns:p14="http://schemas.microsoft.com/office/powerpoint/2010/main" val="832829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with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Effect transition="in" filter="diamond(in)">
                                      <p:cBhvr>
                                        <p:cTn id="7" dur="500"/>
                                        <p:tgtEl>
                                          <p:spTgt spid="265219">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265219">
                                            <p:txEl>
                                              <p:pRg st="1" end="1"/>
                                            </p:txEl>
                                          </p:spTgt>
                                        </p:tgtEl>
                                        <p:attrNameLst>
                                          <p:attrName>style.visibility</p:attrName>
                                        </p:attrNameLst>
                                      </p:cBhvr>
                                      <p:to>
                                        <p:strVal val="visible"/>
                                      </p:to>
                                    </p:set>
                                    <p:animEffect transition="in" filter="diamond(in)">
                                      <p:cBhvr>
                                        <p:cTn id="10" dur="500"/>
                                        <p:tgtEl>
                                          <p:spTgt spid="265219">
                                            <p:txEl>
                                              <p:pRg st="1" end="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265219">
                                            <p:txEl>
                                              <p:pRg st="2" end="2"/>
                                            </p:txEl>
                                          </p:spTgt>
                                        </p:tgtEl>
                                        <p:attrNameLst>
                                          <p:attrName>style.visibility</p:attrName>
                                        </p:attrNameLst>
                                      </p:cBhvr>
                                      <p:to>
                                        <p:strVal val="visible"/>
                                      </p:to>
                                    </p:set>
                                    <p:animEffect transition="in" filter="diamond(in)">
                                      <p:cBhvr>
                                        <p:cTn id="13" dur="500"/>
                                        <p:tgtEl>
                                          <p:spTgt spid="26521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6" fill="hold" grpId="0" nodeType="clickEffect">
                                  <p:stCondLst>
                                    <p:cond delay="0"/>
                                  </p:stCondLst>
                                  <p:childTnLst>
                                    <p:set>
                                      <p:cBhvr>
                                        <p:cTn id="17" dur="1" fill="hold">
                                          <p:stCondLst>
                                            <p:cond delay="0"/>
                                          </p:stCondLst>
                                        </p:cTn>
                                        <p:tgtEl>
                                          <p:spTgt spid="265218"/>
                                        </p:tgtEl>
                                        <p:attrNameLst>
                                          <p:attrName>style.visibility</p:attrName>
                                        </p:attrNameLst>
                                      </p:cBhvr>
                                      <p:to>
                                        <p:strVal val="visible"/>
                                      </p:to>
                                    </p:set>
                                    <p:anim calcmode="lin" valueType="num">
                                      <p:cBhvr additive="base">
                                        <p:cTn id="18" dur="500" fill="hold"/>
                                        <p:tgtEl>
                                          <p:spTgt spid="265218"/>
                                        </p:tgtEl>
                                        <p:attrNameLst>
                                          <p:attrName>ppt_x</p:attrName>
                                        </p:attrNameLst>
                                      </p:cBhvr>
                                      <p:tavLst>
                                        <p:tav tm="0">
                                          <p:val>
                                            <p:strVal val="1+#ppt_w/2"/>
                                          </p:val>
                                        </p:tav>
                                        <p:tav tm="100000">
                                          <p:val>
                                            <p:strVal val="#ppt_x"/>
                                          </p:val>
                                        </p:tav>
                                      </p:tavLst>
                                    </p:anim>
                                    <p:anim calcmode="lin" valueType="num">
                                      <p:cBhvr additive="base">
                                        <p:cTn id="19" dur="500" fill="hold"/>
                                        <p:tgtEl>
                                          <p:spTgt spid="265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fld id="{663F4343-681B-4DF3-AF91-D72A1905EC2B}" type="datetime1">
              <a:rPr lang="zh-CN" altLang="en-US" sz="1400" smtClean="0"/>
              <a:pPr eaLnBrk="1" hangingPunct="1">
                <a:spcBef>
                  <a:spcPct val="0"/>
                </a:spcBef>
                <a:buClrTx/>
                <a:buSzTx/>
                <a:buFontTx/>
                <a:buNone/>
              </a:pPr>
              <a:t>2016-04-20</a:t>
            </a:fld>
            <a:endParaRPr lang="en-US" altLang="zh-CN" sz="1400" smtClean="0"/>
          </a:p>
        </p:txBody>
      </p:sp>
      <p:sp>
        <p:nvSpPr>
          <p:cNvPr id="92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fld id="{02A77337-09B1-4A2D-8670-EC822FDA2317}" type="slidenum">
              <a:rPr lang="en-US" altLang="zh-CN" sz="1400" smtClean="0"/>
              <a:pPr eaLnBrk="1" hangingPunct="1">
                <a:spcBef>
                  <a:spcPct val="0"/>
                </a:spcBef>
                <a:buClrTx/>
                <a:buSzTx/>
                <a:buFontTx/>
                <a:buNone/>
              </a:pPr>
              <a:t>7</a:t>
            </a:fld>
            <a:endParaRPr lang="en-US" altLang="zh-CN" sz="1400" smtClean="0"/>
          </a:p>
        </p:txBody>
      </p:sp>
      <p:sp>
        <p:nvSpPr>
          <p:cNvPr id="9220" name="Rectangle 2"/>
          <p:cNvSpPr>
            <a:spLocks noGrp="1" noRot="1" noChangeArrowheads="1"/>
          </p:cNvSpPr>
          <p:nvPr>
            <p:ph type="body" idx="1"/>
          </p:nvPr>
        </p:nvSpPr>
        <p:spPr>
          <a:xfrm>
            <a:off x="304800" y="381000"/>
            <a:ext cx="8540750" cy="5791200"/>
          </a:xfrm>
          <a:solidFill>
            <a:schemeClr val="bg1"/>
          </a:solidFill>
        </p:spPr>
        <p:txBody>
          <a:bodyPr/>
          <a:lstStyle/>
          <a:p>
            <a:pPr eaLnBrk="1" hangingPunct="1">
              <a:buFont typeface="Wingdings" pitchFamily="2" charset="2"/>
              <a:buNone/>
            </a:pPr>
            <a:r>
              <a:rPr lang="en-US" altLang="zh-CN" sz="4000" b="1" smtClean="0">
                <a:solidFill>
                  <a:srgbClr val="FF00FF"/>
                </a:solidFill>
                <a:latin typeface="黑体" pitchFamily="2" charset="-122"/>
                <a:ea typeface="黑体" pitchFamily="2" charset="-122"/>
              </a:rPr>
              <a:t>(</a:t>
            </a:r>
            <a:r>
              <a:rPr lang="zh-CN" altLang="en-US" sz="4000" b="1" smtClean="0">
                <a:solidFill>
                  <a:srgbClr val="FF00FF"/>
                </a:solidFill>
                <a:latin typeface="黑体" pitchFamily="2" charset="-122"/>
                <a:ea typeface="黑体" pitchFamily="2" charset="-122"/>
              </a:rPr>
              <a:t>二</a:t>
            </a:r>
            <a:r>
              <a:rPr lang="en-US" altLang="zh-CN" sz="4000" b="1" smtClean="0">
                <a:solidFill>
                  <a:srgbClr val="FF00FF"/>
                </a:solidFill>
                <a:latin typeface="黑体" pitchFamily="2" charset="-122"/>
                <a:ea typeface="黑体" pitchFamily="2" charset="-122"/>
              </a:rPr>
              <a:t>)</a:t>
            </a:r>
            <a:r>
              <a:rPr lang="zh-CN" altLang="en-US" sz="4000" b="1" smtClean="0">
                <a:solidFill>
                  <a:srgbClr val="FF00FF"/>
                </a:solidFill>
                <a:latin typeface="黑体" pitchFamily="2" charset="-122"/>
                <a:ea typeface="黑体" pitchFamily="2" charset="-122"/>
              </a:rPr>
              <a:t>概念间的关系：</a:t>
            </a:r>
          </a:p>
          <a:p>
            <a:pPr eaLnBrk="1" hangingPunct="1"/>
            <a:r>
              <a:rPr lang="en-US" altLang="zh-CN" sz="4000" b="1" smtClean="0">
                <a:solidFill>
                  <a:srgbClr val="000000"/>
                </a:solidFill>
                <a:latin typeface="黑体" pitchFamily="2" charset="-122"/>
                <a:ea typeface="黑体" pitchFamily="2" charset="-122"/>
              </a:rPr>
              <a:t>1.</a:t>
            </a:r>
            <a:r>
              <a:rPr lang="zh-CN" altLang="en-US" sz="4000" b="1" smtClean="0">
                <a:solidFill>
                  <a:srgbClr val="000000"/>
                </a:solidFill>
                <a:latin typeface="黑体" pitchFamily="2" charset="-122"/>
                <a:ea typeface="黑体" pitchFamily="2" charset="-122"/>
              </a:rPr>
              <a:t>同一关系</a:t>
            </a:r>
          </a:p>
          <a:p>
            <a:pPr eaLnBrk="1" hangingPunct="1"/>
            <a:r>
              <a:rPr lang="en-US" altLang="zh-CN" sz="4000" b="1" smtClean="0">
                <a:solidFill>
                  <a:srgbClr val="000000"/>
                </a:solidFill>
                <a:latin typeface="黑体" pitchFamily="2" charset="-122"/>
                <a:ea typeface="黑体" pitchFamily="2" charset="-122"/>
              </a:rPr>
              <a:t>2.</a:t>
            </a:r>
            <a:r>
              <a:rPr lang="zh-CN" altLang="en-US" sz="4000" b="1" smtClean="0">
                <a:solidFill>
                  <a:srgbClr val="000000"/>
                </a:solidFill>
                <a:latin typeface="黑体" pitchFamily="2" charset="-122"/>
                <a:ea typeface="黑体" pitchFamily="2" charset="-122"/>
              </a:rPr>
              <a:t>并列关系</a:t>
            </a:r>
          </a:p>
          <a:p>
            <a:pPr eaLnBrk="1" hangingPunct="1"/>
            <a:r>
              <a:rPr lang="en-US" altLang="zh-CN" sz="4000" b="1" smtClean="0">
                <a:solidFill>
                  <a:srgbClr val="000000"/>
                </a:solidFill>
                <a:latin typeface="黑体" pitchFamily="2" charset="-122"/>
                <a:ea typeface="黑体" pitchFamily="2" charset="-122"/>
              </a:rPr>
              <a:t>3.</a:t>
            </a:r>
            <a:r>
              <a:rPr lang="zh-CN" altLang="en-US" sz="4000" b="1" smtClean="0">
                <a:solidFill>
                  <a:srgbClr val="000000"/>
                </a:solidFill>
                <a:latin typeface="黑体" pitchFamily="2" charset="-122"/>
                <a:ea typeface="黑体" pitchFamily="2" charset="-122"/>
              </a:rPr>
              <a:t>交叉关系</a:t>
            </a:r>
          </a:p>
          <a:p>
            <a:pPr eaLnBrk="1" hangingPunct="1"/>
            <a:r>
              <a:rPr lang="en-US" altLang="zh-CN" sz="4000" b="1" smtClean="0">
                <a:solidFill>
                  <a:srgbClr val="000000"/>
                </a:solidFill>
                <a:latin typeface="黑体" pitchFamily="2" charset="-122"/>
                <a:ea typeface="黑体" pitchFamily="2" charset="-122"/>
              </a:rPr>
              <a:t>4.</a:t>
            </a:r>
            <a:r>
              <a:rPr lang="zh-CN" altLang="en-US" sz="4000" b="1" smtClean="0">
                <a:solidFill>
                  <a:srgbClr val="000000"/>
                </a:solidFill>
                <a:latin typeface="黑体" pitchFamily="2" charset="-122"/>
                <a:ea typeface="黑体" pitchFamily="2" charset="-122"/>
              </a:rPr>
              <a:t>总分（属种）关系</a:t>
            </a:r>
          </a:p>
          <a:p>
            <a:pPr eaLnBrk="1" hangingPunct="1"/>
            <a:r>
              <a:rPr lang="en-US" altLang="zh-CN" sz="4000" b="1" smtClean="0">
                <a:solidFill>
                  <a:srgbClr val="000000"/>
                </a:solidFill>
                <a:latin typeface="黑体" pitchFamily="2" charset="-122"/>
                <a:ea typeface="黑体" pitchFamily="2" charset="-122"/>
              </a:rPr>
              <a:t>5.</a:t>
            </a:r>
            <a:r>
              <a:rPr lang="zh-CN" altLang="en-US" sz="4000" b="1" smtClean="0">
                <a:solidFill>
                  <a:srgbClr val="000000"/>
                </a:solidFill>
                <a:latin typeface="黑体" pitchFamily="2" charset="-122"/>
                <a:ea typeface="黑体" pitchFamily="2" charset="-122"/>
              </a:rPr>
              <a:t>相反</a:t>
            </a:r>
            <a:r>
              <a:rPr lang="en-US" altLang="zh-CN" sz="4000" b="1" smtClean="0">
                <a:solidFill>
                  <a:srgbClr val="000000"/>
                </a:solidFill>
                <a:latin typeface="黑体" pitchFamily="2" charset="-122"/>
                <a:ea typeface="黑体" pitchFamily="2" charset="-122"/>
              </a:rPr>
              <a:t>(</a:t>
            </a:r>
            <a:r>
              <a:rPr lang="zh-CN" altLang="en-US" sz="4000" b="1" smtClean="0">
                <a:solidFill>
                  <a:srgbClr val="000000"/>
                </a:solidFill>
                <a:latin typeface="黑体" pitchFamily="2" charset="-122"/>
                <a:ea typeface="黑体" pitchFamily="2" charset="-122"/>
              </a:rPr>
              <a:t>相对</a:t>
            </a:r>
            <a:r>
              <a:rPr lang="en-US" altLang="zh-CN" sz="4000" b="1" smtClean="0">
                <a:solidFill>
                  <a:srgbClr val="000000"/>
                </a:solidFill>
                <a:latin typeface="黑体" pitchFamily="2" charset="-122"/>
                <a:ea typeface="黑体" pitchFamily="2" charset="-122"/>
              </a:rPr>
              <a:t>)</a:t>
            </a:r>
            <a:r>
              <a:rPr lang="zh-CN" altLang="en-US" sz="4000" b="1" smtClean="0">
                <a:solidFill>
                  <a:srgbClr val="000000"/>
                </a:solidFill>
                <a:latin typeface="黑体" pitchFamily="2" charset="-122"/>
                <a:ea typeface="黑体" pitchFamily="2" charset="-122"/>
              </a:rPr>
              <a:t>关系</a:t>
            </a:r>
          </a:p>
          <a:p>
            <a:pPr eaLnBrk="1" hangingPunct="1"/>
            <a:r>
              <a:rPr lang="zh-CN" altLang="en-US" sz="4000" b="1" smtClean="0">
                <a:solidFill>
                  <a:srgbClr val="CC3300"/>
                </a:solidFill>
                <a:latin typeface="黑体" pitchFamily="2" charset="-122"/>
                <a:ea typeface="黑体" pitchFamily="2" charset="-122"/>
              </a:rPr>
              <a:t>常见错误：混淆概念间关系，张冠李戴，故意弄错对象。</a:t>
            </a:r>
            <a:endParaRPr lang="zh-CN" altLang="en-US" b="1" smtClean="0"/>
          </a:p>
        </p:txBody>
      </p:sp>
    </p:spTree>
    <p:extLst>
      <p:ext uri="{BB962C8B-B14F-4D97-AF65-F5344CB8AC3E}">
        <p14:creationId xmlns:p14="http://schemas.microsoft.com/office/powerpoint/2010/main" val="414496080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fld id="{F589C5C5-2D2D-4B20-B32F-5B815AC91CA0}" type="datetime1">
              <a:rPr lang="zh-CN" altLang="en-US" sz="1400" smtClean="0"/>
              <a:pPr eaLnBrk="1" hangingPunct="1">
                <a:spcBef>
                  <a:spcPct val="0"/>
                </a:spcBef>
                <a:buClrTx/>
                <a:buSzTx/>
                <a:buFontTx/>
                <a:buNone/>
              </a:pPr>
              <a:t>2016-04-20</a:t>
            </a:fld>
            <a:endParaRPr lang="en-US" altLang="zh-CN" sz="1400" smtClean="0"/>
          </a:p>
        </p:txBody>
      </p:sp>
      <p:sp>
        <p:nvSpPr>
          <p:cNvPr id="1024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fld id="{C2206BB0-824E-4799-8A2F-EB08B60BC0FF}" type="slidenum">
              <a:rPr lang="en-US" altLang="zh-CN" sz="1400" smtClean="0"/>
              <a:pPr eaLnBrk="1" hangingPunct="1">
                <a:spcBef>
                  <a:spcPct val="0"/>
                </a:spcBef>
                <a:buClrTx/>
                <a:buSzTx/>
                <a:buFontTx/>
                <a:buNone/>
              </a:pPr>
              <a:t>8</a:t>
            </a:fld>
            <a:endParaRPr lang="en-US" altLang="zh-CN" sz="1400" smtClean="0"/>
          </a:p>
        </p:txBody>
      </p:sp>
      <p:sp>
        <p:nvSpPr>
          <p:cNvPr id="265218" name="Rectangle 2"/>
          <p:cNvSpPr>
            <a:spLocks noGrp="1" noRot="1" noChangeArrowheads="1"/>
          </p:cNvSpPr>
          <p:nvPr>
            <p:ph type="title" idx="4294967295"/>
          </p:nvPr>
        </p:nvSpPr>
        <p:spPr>
          <a:xfrm>
            <a:off x="1295400" y="381000"/>
            <a:ext cx="6553200" cy="1184275"/>
          </a:xfrm>
        </p:spPr>
        <p:txBody>
          <a:bodyPr/>
          <a:lstStyle/>
          <a:p>
            <a:pPr eaLnBrk="1" hangingPunct="1"/>
            <a:r>
              <a:rPr lang="zh-CN" altLang="en-US" b="1" smtClean="0">
                <a:solidFill>
                  <a:srgbClr val="FF0000"/>
                </a:solidFill>
                <a:ea typeface="隶书" pitchFamily="49" charset="-122"/>
              </a:rPr>
              <a:t>张冠李戴，故意弄错对象</a:t>
            </a:r>
          </a:p>
        </p:txBody>
      </p:sp>
      <p:sp>
        <p:nvSpPr>
          <p:cNvPr id="265219" name="Rectangle 3"/>
          <p:cNvSpPr>
            <a:spLocks noGrp="1" noRot="1" noChangeArrowheads="1"/>
          </p:cNvSpPr>
          <p:nvPr>
            <p:ph type="body" idx="4294967295"/>
          </p:nvPr>
        </p:nvSpPr>
        <p:spPr>
          <a:xfrm>
            <a:off x="0" y="1557338"/>
            <a:ext cx="9144000" cy="4541837"/>
          </a:xfrm>
          <a:solidFill>
            <a:schemeClr val="bg1"/>
          </a:solidFill>
        </p:spPr>
        <p:txBody>
          <a:bodyPr/>
          <a:lstStyle/>
          <a:p>
            <a:pPr eaLnBrk="1" hangingPunct="1">
              <a:buFont typeface="Wingdings" pitchFamily="2" charset="2"/>
              <a:buNone/>
            </a:pPr>
            <a:r>
              <a:rPr lang="zh-CN" altLang="en-US" sz="3600" b="1" smtClean="0">
                <a:solidFill>
                  <a:srgbClr val="CC3300"/>
                </a:solidFill>
                <a:latin typeface="黑体" pitchFamily="2" charset="-122"/>
                <a:ea typeface="黑体" pitchFamily="2" charset="-122"/>
              </a:rPr>
              <a:t>     选项：</a:t>
            </a:r>
            <a:r>
              <a:rPr lang="zh-CN" altLang="en-US" sz="3600" b="1" smtClean="0">
                <a:solidFill>
                  <a:srgbClr val="FF00FF"/>
                </a:solidFill>
                <a:latin typeface="黑体" pitchFamily="2" charset="-122"/>
                <a:ea typeface="黑体" pitchFamily="2" charset="-122"/>
              </a:rPr>
              <a:t>中医学</a:t>
            </a:r>
            <a:r>
              <a:rPr lang="zh-CN" altLang="en-US" sz="3600" b="1" smtClean="0">
                <a:solidFill>
                  <a:srgbClr val="000000"/>
                </a:solidFill>
                <a:latin typeface="黑体" pitchFamily="2" charset="-122"/>
                <a:ea typeface="黑体" pitchFamily="2" charset="-122"/>
              </a:rPr>
              <a:t>使用青藏高原特有的药物治疗，有西药所不及的功效。</a:t>
            </a:r>
          </a:p>
          <a:p>
            <a:pPr eaLnBrk="1" hangingPunct="1">
              <a:buFont typeface="Wingdings" pitchFamily="2" charset="2"/>
              <a:buNone/>
            </a:pPr>
            <a:r>
              <a:rPr lang="zh-CN" altLang="en-US" sz="3600" b="1" smtClean="0">
                <a:latin typeface="黑体" pitchFamily="2" charset="-122"/>
                <a:ea typeface="黑体" pitchFamily="2" charset="-122"/>
              </a:rPr>
              <a:t>   </a:t>
            </a:r>
            <a:endParaRPr lang="en-US" altLang="zh-CN" sz="3600" b="1" smtClean="0">
              <a:latin typeface="黑体" pitchFamily="2" charset="-122"/>
              <a:ea typeface="黑体" pitchFamily="2" charset="-122"/>
            </a:endParaRPr>
          </a:p>
          <a:p>
            <a:pPr eaLnBrk="1" hangingPunct="1">
              <a:buFont typeface="Wingdings" pitchFamily="2" charset="2"/>
              <a:buNone/>
            </a:pPr>
            <a:r>
              <a:rPr lang="en-US" altLang="zh-CN" sz="3600" b="1" smtClean="0">
                <a:solidFill>
                  <a:srgbClr val="CC3300"/>
                </a:solidFill>
                <a:latin typeface="黑体" pitchFamily="2" charset="-122"/>
                <a:ea typeface="黑体" pitchFamily="2" charset="-122"/>
              </a:rPr>
              <a:t>    </a:t>
            </a:r>
            <a:r>
              <a:rPr lang="zh-CN" altLang="en-US" sz="3600" b="1" smtClean="0">
                <a:solidFill>
                  <a:srgbClr val="CC3300"/>
                </a:solidFill>
                <a:latin typeface="黑体" pitchFamily="2" charset="-122"/>
                <a:ea typeface="黑体" pitchFamily="2" charset="-122"/>
              </a:rPr>
              <a:t>原文：</a:t>
            </a:r>
            <a:r>
              <a:rPr lang="zh-CN" altLang="en-US" sz="3600" b="1" smtClean="0">
                <a:solidFill>
                  <a:srgbClr val="000000"/>
                </a:solidFill>
                <a:latin typeface="黑体" pitchFamily="2" charset="-122"/>
                <a:ea typeface="黑体" pitchFamily="2" charset="-122"/>
              </a:rPr>
              <a:t>原文叙述的是</a:t>
            </a:r>
            <a:r>
              <a:rPr lang="zh-CN" altLang="en-US" sz="3600" b="1" smtClean="0">
                <a:solidFill>
                  <a:srgbClr val="000000"/>
                </a:solidFill>
                <a:ea typeface="黑体" pitchFamily="2" charset="-122"/>
              </a:rPr>
              <a:t>“</a:t>
            </a:r>
            <a:r>
              <a:rPr lang="zh-CN" altLang="en-US" sz="3600" b="1" smtClean="0">
                <a:solidFill>
                  <a:srgbClr val="FF00FF"/>
                </a:solidFill>
                <a:latin typeface="黑体" pitchFamily="2" charset="-122"/>
                <a:ea typeface="黑体" pitchFamily="2" charset="-122"/>
              </a:rPr>
              <a:t>中国传统医药学</a:t>
            </a:r>
            <a:r>
              <a:rPr lang="en-US" altLang="zh-CN" sz="3600" b="1" smtClean="0">
                <a:solidFill>
                  <a:srgbClr val="000000"/>
                </a:solidFill>
                <a:ea typeface="黑体" pitchFamily="2" charset="-122"/>
              </a:rPr>
              <a:t>……</a:t>
            </a:r>
            <a:r>
              <a:rPr lang="zh-CN" altLang="en-US" sz="3600" b="1" smtClean="0">
                <a:solidFill>
                  <a:srgbClr val="000000"/>
                </a:solidFill>
                <a:latin typeface="黑体" pitchFamily="2" charset="-122"/>
                <a:ea typeface="黑体" pitchFamily="2" charset="-122"/>
              </a:rPr>
              <a:t>有现代医药学所不及的奇特功效。</a:t>
            </a:r>
          </a:p>
        </p:txBody>
      </p:sp>
      <p:sp>
        <p:nvSpPr>
          <p:cNvPr id="378885" name="Text Box 5"/>
          <p:cNvSpPr txBox="1">
            <a:spLocks noChangeArrowheads="1"/>
          </p:cNvSpPr>
          <p:nvPr/>
        </p:nvSpPr>
        <p:spPr bwMode="auto">
          <a:xfrm>
            <a:off x="1447800" y="4816475"/>
            <a:ext cx="7010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b="1" u="none">
                <a:solidFill>
                  <a:srgbClr val="CC3300"/>
                </a:solidFill>
                <a:latin typeface="黑体" pitchFamily="2" charset="-122"/>
                <a:ea typeface="黑体" pitchFamily="2" charset="-122"/>
              </a:rPr>
              <a:t>而</a:t>
            </a:r>
            <a:r>
              <a:rPr lang="en-US" altLang="zh-CN" b="1" u="none">
                <a:solidFill>
                  <a:srgbClr val="CC3300"/>
                </a:solidFill>
                <a:latin typeface="黑体" pitchFamily="2" charset="-122"/>
                <a:ea typeface="黑体" pitchFamily="2" charset="-122"/>
              </a:rPr>
              <a:t>B</a:t>
            </a:r>
            <a:r>
              <a:rPr lang="zh-CN" altLang="en-US" b="1" u="none">
                <a:solidFill>
                  <a:srgbClr val="CC3300"/>
                </a:solidFill>
                <a:latin typeface="黑体" pitchFamily="2" charset="-122"/>
                <a:ea typeface="黑体" pitchFamily="2" charset="-122"/>
              </a:rPr>
              <a:t>项中把</a:t>
            </a:r>
            <a:r>
              <a:rPr lang="zh-CN" altLang="en-US" b="1" u="none">
                <a:solidFill>
                  <a:srgbClr val="CC3300"/>
                </a:solidFill>
                <a:ea typeface="黑体" pitchFamily="2" charset="-122"/>
              </a:rPr>
              <a:t>“</a:t>
            </a:r>
            <a:r>
              <a:rPr lang="zh-CN" altLang="en-US" b="1" u="none">
                <a:solidFill>
                  <a:srgbClr val="CC3300"/>
                </a:solidFill>
                <a:latin typeface="黑体" pitchFamily="2" charset="-122"/>
                <a:ea typeface="黑体" pitchFamily="2" charset="-122"/>
              </a:rPr>
              <a:t>中医学</a:t>
            </a:r>
            <a:r>
              <a:rPr lang="zh-CN" altLang="en-US" b="1" u="none">
                <a:solidFill>
                  <a:srgbClr val="CC3300"/>
                </a:solidFill>
                <a:ea typeface="黑体" pitchFamily="2" charset="-122"/>
              </a:rPr>
              <a:t>”</a:t>
            </a:r>
            <a:r>
              <a:rPr lang="zh-CN" altLang="en-US" b="1" u="none">
                <a:solidFill>
                  <a:srgbClr val="CC3300"/>
                </a:solidFill>
                <a:latin typeface="黑体" pitchFamily="2" charset="-122"/>
                <a:ea typeface="黑体" pitchFamily="2" charset="-122"/>
              </a:rPr>
              <a:t>的帽子戴在</a:t>
            </a:r>
            <a:r>
              <a:rPr lang="zh-CN" altLang="en-US" b="1" u="none">
                <a:solidFill>
                  <a:srgbClr val="CC3300"/>
                </a:solidFill>
                <a:ea typeface="黑体" pitchFamily="2" charset="-122"/>
              </a:rPr>
              <a:t>“</a:t>
            </a:r>
            <a:r>
              <a:rPr lang="zh-CN" altLang="en-US" b="1" u="none">
                <a:solidFill>
                  <a:srgbClr val="CC3300"/>
                </a:solidFill>
                <a:latin typeface="黑体" pitchFamily="2" charset="-122"/>
                <a:ea typeface="黑体" pitchFamily="2" charset="-122"/>
              </a:rPr>
              <a:t>中国传统医药学</a:t>
            </a:r>
            <a:r>
              <a:rPr lang="zh-CN" altLang="en-US" b="1" u="none">
                <a:solidFill>
                  <a:srgbClr val="CC3300"/>
                </a:solidFill>
                <a:ea typeface="黑体" pitchFamily="2" charset="-122"/>
              </a:rPr>
              <a:t>”</a:t>
            </a:r>
            <a:r>
              <a:rPr lang="zh-CN" altLang="en-US" b="1" u="none">
                <a:solidFill>
                  <a:srgbClr val="CC3300"/>
                </a:solidFill>
                <a:latin typeface="黑体" pitchFamily="2" charset="-122"/>
                <a:ea typeface="黑体" pitchFamily="2" charset="-122"/>
              </a:rPr>
              <a:t>的头上。</a:t>
            </a:r>
            <a:endParaRPr lang="zh-CN" altLang="en-US" b="1" u="none">
              <a:latin typeface="黑体" pitchFamily="2" charset="-122"/>
              <a:ea typeface="黑体" pitchFamily="2" charset="-122"/>
            </a:endParaRPr>
          </a:p>
        </p:txBody>
      </p:sp>
    </p:spTree>
    <p:extLst>
      <p:ext uri="{BB962C8B-B14F-4D97-AF65-F5344CB8AC3E}">
        <p14:creationId xmlns:p14="http://schemas.microsoft.com/office/powerpoint/2010/main" val="851562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with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Effect transition="in" filter="diamond(in)">
                                      <p:cBhvr>
                                        <p:cTn id="7" dur="500"/>
                                        <p:tgtEl>
                                          <p:spTgt spid="265219">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265219">
                                            <p:txEl>
                                              <p:pRg st="1" end="1"/>
                                            </p:txEl>
                                          </p:spTgt>
                                        </p:tgtEl>
                                        <p:attrNameLst>
                                          <p:attrName>style.visibility</p:attrName>
                                        </p:attrNameLst>
                                      </p:cBhvr>
                                      <p:to>
                                        <p:strVal val="visible"/>
                                      </p:to>
                                    </p:set>
                                    <p:animEffect transition="in" filter="diamond(in)">
                                      <p:cBhvr>
                                        <p:cTn id="10" dur="500"/>
                                        <p:tgtEl>
                                          <p:spTgt spid="265219">
                                            <p:txEl>
                                              <p:pRg st="1" end="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265219">
                                            <p:txEl>
                                              <p:pRg st="2" end="2"/>
                                            </p:txEl>
                                          </p:spTgt>
                                        </p:tgtEl>
                                        <p:attrNameLst>
                                          <p:attrName>style.visibility</p:attrName>
                                        </p:attrNameLst>
                                      </p:cBhvr>
                                      <p:to>
                                        <p:strVal val="visible"/>
                                      </p:to>
                                    </p:set>
                                    <p:animEffect transition="in" filter="diamond(in)">
                                      <p:cBhvr>
                                        <p:cTn id="13" dur="500"/>
                                        <p:tgtEl>
                                          <p:spTgt spid="26521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378885">
                                            <p:txEl>
                                              <p:pRg st="0" end="0"/>
                                            </p:txEl>
                                          </p:spTgt>
                                        </p:tgtEl>
                                        <p:attrNameLst>
                                          <p:attrName>style.visibility</p:attrName>
                                        </p:attrNameLst>
                                      </p:cBhvr>
                                      <p:to>
                                        <p:strVal val="visible"/>
                                      </p:to>
                                    </p:set>
                                    <p:animEffect transition="in" filter="box(in)">
                                      <p:cBhvr>
                                        <p:cTn id="18" dur="500"/>
                                        <p:tgtEl>
                                          <p:spTgt spid="37888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65218"/>
                                        </p:tgtEl>
                                        <p:attrNameLst>
                                          <p:attrName>style.visibility</p:attrName>
                                        </p:attrNameLst>
                                      </p:cBhvr>
                                      <p:to>
                                        <p:strVal val="visible"/>
                                      </p:to>
                                    </p:set>
                                    <p:animEffect transition="in" filter="checkerboard(across)">
                                      <p:cBhvr>
                                        <p:cTn id="23" dur="500"/>
                                        <p:tgtEl>
                                          <p:spTgt spid="265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fld id="{102EA53C-CE7F-4F07-A51B-115A76E8D41E}" type="datetime1">
              <a:rPr lang="zh-CN" altLang="en-US" sz="1400" smtClean="0"/>
              <a:pPr eaLnBrk="1" hangingPunct="1">
                <a:spcBef>
                  <a:spcPct val="0"/>
                </a:spcBef>
                <a:buClrTx/>
                <a:buSzTx/>
                <a:buFontTx/>
                <a:buNone/>
              </a:pPr>
              <a:t>2016-04-20</a:t>
            </a:fld>
            <a:endParaRPr lang="en-US" altLang="zh-CN" sz="1400" smtClean="0"/>
          </a:p>
        </p:txBody>
      </p:sp>
      <p:sp>
        <p:nvSpPr>
          <p:cNvPr id="1126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fld id="{1A472115-708A-48A2-9248-25CCDDD7900B}" type="slidenum">
              <a:rPr lang="en-US" altLang="zh-CN" sz="1400" smtClean="0"/>
              <a:pPr eaLnBrk="1" hangingPunct="1">
                <a:spcBef>
                  <a:spcPct val="0"/>
                </a:spcBef>
                <a:buClrTx/>
                <a:buSzTx/>
                <a:buFontTx/>
                <a:buNone/>
              </a:pPr>
              <a:t>9</a:t>
            </a:fld>
            <a:endParaRPr lang="en-US" altLang="zh-CN" sz="1400" smtClean="0"/>
          </a:p>
        </p:txBody>
      </p:sp>
      <p:sp>
        <p:nvSpPr>
          <p:cNvPr id="265218" name="Rectangle 2"/>
          <p:cNvSpPr>
            <a:spLocks noGrp="1" noRot="1" noChangeArrowheads="1"/>
          </p:cNvSpPr>
          <p:nvPr>
            <p:ph type="title" idx="4294967295"/>
          </p:nvPr>
        </p:nvSpPr>
        <p:spPr>
          <a:xfrm>
            <a:off x="1295400" y="381000"/>
            <a:ext cx="6553200" cy="1184275"/>
          </a:xfrm>
        </p:spPr>
        <p:txBody>
          <a:bodyPr/>
          <a:lstStyle/>
          <a:p>
            <a:pPr eaLnBrk="1" hangingPunct="1"/>
            <a:r>
              <a:rPr lang="zh-CN" altLang="en-US" b="1" smtClean="0">
                <a:solidFill>
                  <a:srgbClr val="FF0000"/>
                </a:solidFill>
                <a:ea typeface="隶书" pitchFamily="49" charset="-122"/>
              </a:rPr>
              <a:t>张冠李戴，故意弄错对象</a:t>
            </a:r>
          </a:p>
        </p:txBody>
      </p:sp>
      <p:sp>
        <p:nvSpPr>
          <p:cNvPr id="265219" name="Rectangle 3"/>
          <p:cNvSpPr>
            <a:spLocks noGrp="1" noRot="1" noChangeArrowheads="1"/>
          </p:cNvSpPr>
          <p:nvPr>
            <p:ph type="body" idx="4294967295"/>
          </p:nvPr>
        </p:nvSpPr>
        <p:spPr>
          <a:xfrm>
            <a:off x="0" y="1557338"/>
            <a:ext cx="9144000" cy="4541837"/>
          </a:xfrm>
          <a:solidFill>
            <a:schemeClr val="bg1"/>
          </a:solidFill>
        </p:spPr>
        <p:txBody>
          <a:bodyPr/>
          <a:lstStyle/>
          <a:p>
            <a:pPr eaLnBrk="1" hangingPunct="1">
              <a:buFont typeface="Wingdings" pitchFamily="2" charset="2"/>
              <a:buNone/>
            </a:pPr>
            <a:r>
              <a:rPr lang="zh-CN" altLang="en-US" b="1" dirty="0" smtClean="0">
                <a:solidFill>
                  <a:srgbClr val="CC3300"/>
                </a:solidFill>
                <a:latin typeface="黑体" pitchFamily="2" charset="-122"/>
                <a:ea typeface="黑体" pitchFamily="2" charset="-122"/>
              </a:rPr>
              <a:t>   选项：</a:t>
            </a:r>
            <a:r>
              <a:rPr lang="zh-CN" altLang="en-US" b="1" dirty="0" smtClean="0">
                <a:solidFill>
                  <a:srgbClr val="FF00FF"/>
                </a:solidFill>
                <a:latin typeface="黑体" pitchFamily="2" charset="-122"/>
                <a:ea typeface="黑体" pitchFamily="2" charset="-122"/>
              </a:rPr>
              <a:t>过敏反应</a:t>
            </a:r>
            <a:r>
              <a:rPr lang="zh-CN" altLang="en-US" b="1" dirty="0" smtClean="0">
                <a:solidFill>
                  <a:srgbClr val="000000"/>
                </a:solidFill>
                <a:latin typeface="黑体" pitchFamily="2" charset="-122"/>
                <a:ea typeface="黑体" pitchFamily="2" charset="-122"/>
              </a:rPr>
              <a:t>是指输血反应、新生儿溶血病、类风湿性关节炎等临床最常见的疾病。</a:t>
            </a:r>
            <a:r>
              <a:rPr lang="zh-CN" altLang="en-US" b="1" dirty="0" smtClean="0">
                <a:latin typeface="黑体" pitchFamily="2" charset="-122"/>
                <a:ea typeface="黑体" pitchFamily="2" charset="-122"/>
              </a:rPr>
              <a:t> </a:t>
            </a:r>
          </a:p>
          <a:p>
            <a:pPr eaLnBrk="1" hangingPunct="1">
              <a:buFont typeface="Wingdings" pitchFamily="2" charset="2"/>
              <a:buNone/>
            </a:pPr>
            <a:r>
              <a:rPr lang="zh-CN" altLang="en-US" b="1" dirty="0" smtClean="0">
                <a:solidFill>
                  <a:srgbClr val="CC3300"/>
                </a:solidFill>
                <a:latin typeface="黑体" pitchFamily="2" charset="-122"/>
                <a:ea typeface="黑体" pitchFamily="2" charset="-122"/>
              </a:rPr>
              <a:t>   原文：</a:t>
            </a:r>
            <a:r>
              <a:rPr lang="zh-CN" altLang="en-US" b="1" dirty="0" smtClean="0">
                <a:solidFill>
                  <a:srgbClr val="FF00FF"/>
                </a:solidFill>
                <a:latin typeface="黑体" pitchFamily="2" charset="-122"/>
                <a:ea typeface="黑体" pitchFamily="2" charset="-122"/>
              </a:rPr>
              <a:t>过敏反应</a:t>
            </a:r>
            <a:r>
              <a:rPr lang="zh-CN" altLang="en-US" b="1" dirty="0" smtClean="0">
                <a:solidFill>
                  <a:srgbClr val="000000"/>
                </a:solidFill>
                <a:latin typeface="黑体" pitchFamily="2" charset="-122"/>
                <a:ea typeface="黑体" pitchFamily="2" charset="-122"/>
              </a:rPr>
              <a:t>是临床最常见的一种</a:t>
            </a:r>
            <a:r>
              <a:rPr lang="zh-CN" altLang="en-US" b="1" dirty="0" smtClean="0">
                <a:solidFill>
                  <a:srgbClr val="FF00FF"/>
                </a:solidFill>
                <a:latin typeface="黑体" pitchFamily="2" charset="-122"/>
                <a:ea typeface="黑体" pitchFamily="2" charset="-122"/>
              </a:rPr>
              <a:t>超敏反应</a:t>
            </a:r>
            <a:r>
              <a:rPr lang="zh-CN" altLang="en-US" b="1" dirty="0" smtClean="0">
                <a:solidFill>
                  <a:srgbClr val="000000"/>
                </a:solidFill>
                <a:latin typeface="黑体" pitchFamily="2" charset="-122"/>
                <a:ea typeface="黑体" pitchFamily="2" charset="-122"/>
              </a:rPr>
              <a:t>，典型的如哮喘病，有明显的个体差异和遗传倾向。</a:t>
            </a:r>
            <a:r>
              <a:rPr lang="zh-CN" altLang="en-US" b="1" dirty="0" smtClean="0">
                <a:solidFill>
                  <a:srgbClr val="FF00FF"/>
                </a:solidFill>
                <a:latin typeface="黑体" pitchFamily="2" charset="-122"/>
                <a:ea typeface="黑体" pitchFamily="2" charset="-122"/>
              </a:rPr>
              <a:t>超敏反应</a:t>
            </a:r>
            <a:r>
              <a:rPr lang="zh-CN" altLang="en-US" b="1" dirty="0" smtClean="0">
                <a:solidFill>
                  <a:srgbClr val="000000"/>
                </a:solidFill>
                <a:latin typeface="黑体" pitchFamily="2" charset="-122"/>
                <a:ea typeface="黑体" pitchFamily="2" charset="-122"/>
              </a:rPr>
              <a:t>又分很多类型，输血反应、新生儿溶血病、类风湿性关节炎等也都是</a:t>
            </a:r>
            <a:r>
              <a:rPr lang="zh-CN" altLang="en-US" b="1" dirty="0" smtClean="0">
                <a:solidFill>
                  <a:srgbClr val="FF00FF"/>
                </a:solidFill>
                <a:latin typeface="黑体" pitchFamily="2" charset="-122"/>
                <a:ea typeface="黑体" pitchFamily="2" charset="-122"/>
              </a:rPr>
              <a:t>超敏反应</a:t>
            </a:r>
            <a:r>
              <a:rPr lang="zh-CN" altLang="en-US" b="1" dirty="0" smtClean="0">
                <a:solidFill>
                  <a:srgbClr val="000000"/>
                </a:solidFill>
                <a:latin typeface="黑体" pitchFamily="2" charset="-122"/>
                <a:ea typeface="黑体" pitchFamily="2" charset="-122"/>
              </a:rPr>
              <a:t>的表现。 </a:t>
            </a:r>
          </a:p>
        </p:txBody>
      </p:sp>
      <p:sp>
        <p:nvSpPr>
          <p:cNvPr id="379909" name="Text Box 5"/>
          <p:cNvSpPr txBox="1">
            <a:spLocks noChangeArrowheads="1"/>
          </p:cNvSpPr>
          <p:nvPr/>
        </p:nvSpPr>
        <p:spPr bwMode="auto">
          <a:xfrm>
            <a:off x="1828800" y="5029200"/>
            <a:ext cx="56546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3600" b="1" u="none" dirty="0">
                <a:solidFill>
                  <a:srgbClr val="CC3300"/>
                </a:solidFill>
                <a:latin typeface="黑体" pitchFamily="2" charset="-122"/>
                <a:ea typeface="黑体" pitchFamily="2" charset="-122"/>
              </a:rPr>
              <a:t>把</a:t>
            </a:r>
            <a:r>
              <a:rPr lang="zh-CN" altLang="en-US" sz="3600" b="1" u="none" dirty="0">
                <a:solidFill>
                  <a:srgbClr val="CC3300"/>
                </a:solidFill>
                <a:ea typeface="黑体" pitchFamily="2" charset="-122"/>
              </a:rPr>
              <a:t>“</a:t>
            </a:r>
            <a:r>
              <a:rPr lang="zh-CN" altLang="en-US" sz="3600" b="1" u="none" dirty="0">
                <a:solidFill>
                  <a:srgbClr val="CC3300"/>
                </a:solidFill>
                <a:latin typeface="黑体" pitchFamily="2" charset="-122"/>
                <a:ea typeface="黑体" pitchFamily="2" charset="-122"/>
              </a:rPr>
              <a:t>过敏反应</a:t>
            </a:r>
            <a:r>
              <a:rPr lang="zh-CN" altLang="en-US" sz="3600" b="1" u="none" dirty="0">
                <a:solidFill>
                  <a:srgbClr val="CC3300"/>
                </a:solidFill>
                <a:ea typeface="黑体" pitchFamily="2" charset="-122"/>
              </a:rPr>
              <a:t>”</a:t>
            </a:r>
            <a:r>
              <a:rPr lang="zh-CN" altLang="en-US" sz="3600" b="1" u="none" dirty="0">
                <a:solidFill>
                  <a:srgbClr val="CC3300"/>
                </a:solidFill>
                <a:latin typeface="黑体" pitchFamily="2" charset="-122"/>
                <a:ea typeface="黑体" pitchFamily="2" charset="-122"/>
              </a:rPr>
              <a:t>的帽子戴在</a:t>
            </a:r>
            <a:r>
              <a:rPr lang="zh-CN" altLang="en-US" sz="3600" b="1" u="none" dirty="0">
                <a:solidFill>
                  <a:srgbClr val="CC3300"/>
                </a:solidFill>
                <a:ea typeface="黑体" pitchFamily="2" charset="-122"/>
              </a:rPr>
              <a:t>“</a:t>
            </a:r>
            <a:r>
              <a:rPr lang="zh-CN" altLang="en-US" sz="3600" b="1" u="none" dirty="0">
                <a:solidFill>
                  <a:srgbClr val="CC3300"/>
                </a:solidFill>
                <a:latin typeface="黑体" pitchFamily="2" charset="-122"/>
                <a:ea typeface="黑体" pitchFamily="2" charset="-122"/>
              </a:rPr>
              <a:t>超敏反应</a:t>
            </a:r>
            <a:r>
              <a:rPr lang="zh-CN" altLang="en-US" sz="3600" b="1" u="none" dirty="0">
                <a:solidFill>
                  <a:srgbClr val="CC3300"/>
                </a:solidFill>
                <a:ea typeface="黑体" pitchFamily="2" charset="-122"/>
              </a:rPr>
              <a:t>”</a:t>
            </a:r>
            <a:r>
              <a:rPr lang="zh-CN" altLang="en-US" sz="3600" b="1" u="none" dirty="0">
                <a:solidFill>
                  <a:srgbClr val="CC3300"/>
                </a:solidFill>
                <a:latin typeface="黑体" pitchFamily="2" charset="-122"/>
                <a:ea typeface="黑体" pitchFamily="2" charset="-122"/>
              </a:rPr>
              <a:t>的头上。</a:t>
            </a:r>
          </a:p>
        </p:txBody>
      </p:sp>
    </p:spTree>
    <p:extLst>
      <p:ext uri="{BB962C8B-B14F-4D97-AF65-F5344CB8AC3E}">
        <p14:creationId xmlns:p14="http://schemas.microsoft.com/office/powerpoint/2010/main" val="1946890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with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Effect transition="in" filter="diamond(in)">
                                      <p:cBhvr>
                                        <p:cTn id="7" dur="500"/>
                                        <p:tgtEl>
                                          <p:spTgt spid="265219">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265219">
                                            <p:txEl>
                                              <p:pRg st="1" end="1"/>
                                            </p:txEl>
                                          </p:spTgt>
                                        </p:tgtEl>
                                        <p:attrNameLst>
                                          <p:attrName>style.visibility</p:attrName>
                                        </p:attrNameLst>
                                      </p:cBhvr>
                                      <p:to>
                                        <p:strVal val="visible"/>
                                      </p:to>
                                    </p:set>
                                    <p:animEffect transition="in" filter="diamond(in)">
                                      <p:cBhvr>
                                        <p:cTn id="10" dur="500"/>
                                        <p:tgtEl>
                                          <p:spTgt spid="26521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79909">
                                            <p:txEl>
                                              <p:pRg st="0" end="0"/>
                                            </p:txEl>
                                          </p:spTgt>
                                        </p:tgtEl>
                                        <p:attrNameLst>
                                          <p:attrName>style.visibility</p:attrName>
                                        </p:attrNameLst>
                                      </p:cBhvr>
                                      <p:to>
                                        <p:strVal val="visible"/>
                                      </p:to>
                                    </p:set>
                                    <p:animEffect transition="in" filter="box(in)">
                                      <p:cBhvr>
                                        <p:cTn id="15" dur="500"/>
                                        <p:tgtEl>
                                          <p:spTgt spid="379909">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65218"/>
                                        </p:tgtEl>
                                        <p:attrNameLst>
                                          <p:attrName>style.visibility</p:attrName>
                                        </p:attrNameLst>
                                      </p:cBhvr>
                                      <p:to>
                                        <p:strVal val="visible"/>
                                      </p:to>
                                    </p:set>
                                    <p:animEffect transition="in" filter="checkerboard(across)">
                                      <p:cBhvr>
                                        <p:cTn id="20" dur="500"/>
                                        <p:tgtEl>
                                          <p:spTgt spid="265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TotalTime>
  <Words>1467</Words>
  <Application>Microsoft Office PowerPoint</Application>
  <PresentationFormat>全屏显示(4:3)</PresentationFormat>
  <Paragraphs>171</Paragraphs>
  <Slides>20</Slides>
  <Notes>1</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现代文阅读——必考段</vt:lpstr>
      <vt:lpstr>PowerPoint 演示文稿</vt:lpstr>
      <vt:lpstr>PowerPoint 演示文稿</vt:lpstr>
      <vt:lpstr>PowerPoint 演示文稿</vt:lpstr>
      <vt:lpstr>范围扩大</vt:lpstr>
      <vt:lpstr>说法绝对</vt:lpstr>
      <vt:lpstr>PowerPoint 演示文稿</vt:lpstr>
      <vt:lpstr>张冠李戴，故意弄错对象</vt:lpstr>
      <vt:lpstr>张冠李戴，故意弄错对象</vt:lpstr>
      <vt:lpstr>PowerPoint 演示文稿</vt:lpstr>
      <vt:lpstr>未然变已然</vt:lpstr>
      <vt:lpstr>或然变必然</vt:lpstr>
      <vt:lpstr>PowerPoint 演示文稿</vt:lpstr>
      <vt:lpstr>PowerPoint 演示文稿</vt:lpstr>
      <vt:lpstr>PowerPoint 演示文稿</vt:lpstr>
      <vt:lpstr>PowerPoint 演示文稿</vt:lpstr>
      <vt:lpstr>将必要条件当成充分条件</vt:lpstr>
      <vt:lpstr>PowerPoint 演示文稿</vt:lpstr>
      <vt:lpstr>PowerPoint 演示文稿</vt:lpstr>
      <vt:lpstr>现代文做题口决</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现代文阅读——必考段</dc:title>
  <dc:creator>USER</dc:creator>
  <cp:lastModifiedBy>USER</cp:lastModifiedBy>
  <cp:revision>40</cp:revision>
  <dcterms:created xsi:type="dcterms:W3CDTF">2014-03-23T03:29:34Z</dcterms:created>
  <dcterms:modified xsi:type="dcterms:W3CDTF">2016-04-20T04:53:40Z</dcterms:modified>
</cp:coreProperties>
</file>