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7" r:id="rId4"/>
    <p:sldId id="260" r:id="rId5"/>
    <p:sldId id="262" r:id="rId6"/>
    <p:sldId id="279" r:id="rId7"/>
    <p:sldId id="274" r:id="rId8"/>
    <p:sldId id="269" r:id="rId9"/>
    <p:sldId id="281" r:id="rId10"/>
    <p:sldId id="275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4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3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3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3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8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6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7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6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D586-B2C3-4CB2-A3BE-BF7DB99DEE56}" type="datetimeFigureOut">
              <a:rPr lang="zh-CN" altLang="en-US" smtClean="0"/>
              <a:t>2016/10/18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AF25-D2AB-4B86-BB28-53B071AC9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3079"/>
            <a:ext cx="12192000" cy="6302375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Unit 4 Book 1 Words &amp; Expressions</a:t>
            </a:r>
            <a:endParaRPr lang="zh-CN" altLang="zh-CN" dirty="0"/>
          </a:p>
          <a:p>
            <a:pPr lvl="0"/>
            <a:r>
              <a:rPr lang="en-US" altLang="zh-CN" b="1" dirty="0"/>
              <a:t>right away</a:t>
            </a:r>
            <a:r>
              <a:rPr lang="en-US" altLang="zh-CN" dirty="0"/>
              <a:t>= right ___ = in ___ time = immediat</a:t>
            </a:r>
            <a:r>
              <a:rPr lang="en-US" altLang="zh-CN" b="1" u="sng" dirty="0"/>
              <a:t>e</a:t>
            </a:r>
            <a:r>
              <a:rPr lang="en-US" altLang="zh-CN" dirty="0"/>
              <a:t>ly = at ___</a:t>
            </a:r>
            <a:endParaRPr lang="zh-CN" altLang="zh-CN" dirty="0"/>
          </a:p>
          <a:p>
            <a:pPr lvl="0"/>
            <a:r>
              <a:rPr lang="en-US" altLang="zh-CN" dirty="0"/>
              <a:t>smell n. &amp; v. – adj.___ (looks/sounds/behaves) </a:t>
            </a:r>
            <a:r>
              <a:rPr lang="en-US" altLang="zh-CN" b="1" dirty="0"/>
              <a:t>as if</a:t>
            </a:r>
            <a:r>
              <a:rPr lang="en-US" altLang="zh-CN" dirty="0"/>
              <a:t> = </a:t>
            </a:r>
            <a:r>
              <a:rPr lang="en-US" altLang="zh-CN" b="1" dirty="0"/>
              <a:t>as though</a:t>
            </a:r>
            <a:r>
              <a:rPr lang="en-US" altLang="zh-CN" dirty="0"/>
              <a:t>___</a:t>
            </a:r>
            <a:endParaRPr lang="zh-CN" altLang="zh-CN" dirty="0"/>
          </a:p>
          <a:p>
            <a:pPr lvl="0"/>
            <a:r>
              <a:rPr lang="en-US" altLang="zh-CN" dirty="0"/>
              <a:t>nation n. – adj. ___ suffer v. – n. ___ extreme adj. – adv. ___</a:t>
            </a:r>
            <a:endParaRPr lang="zh-CN" altLang="zh-CN" dirty="0"/>
          </a:p>
          <a:p>
            <a:pPr lvl="0"/>
            <a:r>
              <a:rPr lang="en-US" altLang="zh-CN" b="1" dirty="0"/>
              <a:t>ruin</a:t>
            </a:r>
            <a:r>
              <a:rPr lang="en-US" altLang="zh-CN" dirty="0"/>
              <a:t> the fun___; </a:t>
            </a:r>
            <a:r>
              <a:rPr lang="en-US" altLang="zh-CN" b="1" dirty="0"/>
              <a:t>destroy</a:t>
            </a:r>
            <a:r>
              <a:rPr lang="en-US" altLang="zh-CN" dirty="0"/>
              <a:t> the car___;</a:t>
            </a:r>
            <a:r>
              <a:rPr lang="en-US" altLang="zh-CN" b="1" dirty="0"/>
              <a:t> damage</a:t>
            </a:r>
            <a:r>
              <a:rPr lang="en-US" altLang="zh-CN" dirty="0"/>
              <a:t> the car___ ; </a:t>
            </a:r>
            <a:r>
              <a:rPr lang="en-US" altLang="zh-CN" b="1" dirty="0"/>
              <a:t>harm</a:t>
            </a:r>
            <a:r>
              <a:rPr lang="en-US" altLang="zh-CN" dirty="0"/>
              <a:t> your eyes___</a:t>
            </a:r>
            <a:endParaRPr lang="zh-CN" altLang="zh-CN" dirty="0"/>
          </a:p>
          <a:p>
            <a:pPr lvl="0"/>
            <a:r>
              <a:rPr lang="en-US" altLang="zh-CN" b="1" dirty="0">
                <a:solidFill>
                  <a:srgbClr val="C00000"/>
                </a:solidFill>
              </a:rPr>
              <a:t>injure</a:t>
            </a:r>
            <a:r>
              <a:rPr lang="en-US" altLang="zh-CN" dirty="0"/>
              <a:t> v. – </a:t>
            </a:r>
            <a:r>
              <a:rPr lang="en-US" altLang="zh-CN" b="1" dirty="0" smtClean="0">
                <a:solidFill>
                  <a:srgbClr val="C00000"/>
                </a:solidFill>
              </a:rPr>
              <a:t>n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en-US" altLang="zh-CN" dirty="0"/>
              <a:t> </a:t>
            </a:r>
            <a:r>
              <a:rPr lang="en-US" altLang="zh-CN" dirty="0" smtClean="0"/>
              <a:t>injury; </a:t>
            </a:r>
            <a:r>
              <a:rPr lang="en-US" altLang="zh-CN" b="1" u="sng" dirty="0" smtClean="0"/>
              <a:t>deaths </a:t>
            </a:r>
            <a:r>
              <a:rPr lang="en-US" altLang="zh-CN" b="1" u="sng" dirty="0"/>
              <a:t>and </a:t>
            </a:r>
            <a:r>
              <a:rPr lang="en-US" altLang="zh-CN" b="1" u="sng" dirty="0" smtClean="0"/>
              <a:t>injuries</a:t>
            </a:r>
            <a:r>
              <a:rPr lang="en-US" altLang="zh-CN" u="sng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b="1" dirty="0" smtClean="0">
                <a:solidFill>
                  <a:srgbClr val="C00000"/>
                </a:solidFill>
              </a:rPr>
              <a:t>adj.</a:t>
            </a:r>
            <a:r>
              <a:rPr lang="en-US" altLang="zh-CN" dirty="0" smtClean="0"/>
              <a:t> injured ; </a:t>
            </a:r>
            <a:r>
              <a:rPr lang="en-US" altLang="zh-CN" b="1" u="sng" dirty="0" smtClean="0"/>
              <a:t>the injured </a:t>
            </a:r>
            <a:endParaRPr lang="en-US" altLang="zh-CN" b="1" u="sng" dirty="0" smtClean="0"/>
          </a:p>
          <a:p>
            <a:pPr marL="0" lvl="0" indent="0">
              <a:buNone/>
            </a:pPr>
            <a:r>
              <a:rPr lang="en-US" altLang="zh-CN" b="1" dirty="0" smtClean="0"/>
              <a:t>   </a:t>
            </a:r>
            <a:r>
              <a:rPr lang="en-US" altLang="zh-CN" dirty="0" smtClean="0"/>
              <a:t>v</a:t>
            </a:r>
            <a:r>
              <a:rPr lang="en-US" altLang="zh-CN" dirty="0"/>
              <a:t>. survive – n. ___ &amp; ___</a:t>
            </a:r>
            <a:endParaRPr lang="zh-CN" altLang="zh-CN" dirty="0"/>
          </a:p>
          <a:p>
            <a:pPr lvl="0"/>
            <a:r>
              <a:rPr lang="en-US" altLang="zh-CN" dirty="0"/>
              <a:t>use n. &amp; v. – adj. ___ VS ___ shock v. &amp; n. – adj. ___ &amp; ___</a:t>
            </a:r>
            <a:endParaRPr lang="zh-CN" altLang="zh-CN" dirty="0"/>
          </a:p>
          <a:p>
            <a:pPr lvl="0"/>
            <a:r>
              <a:rPr lang="en-US" altLang="zh-CN" b="1" dirty="0"/>
              <a:t>natural disasters</a:t>
            </a:r>
            <a:r>
              <a:rPr lang="en-US" altLang="zh-CN" dirty="0"/>
              <a:t>___ mine n. – n. miner___ sincere adj. – adv. ___</a:t>
            </a:r>
            <a:endParaRPr lang="zh-CN" altLang="zh-CN" dirty="0"/>
          </a:p>
          <a:p>
            <a:pPr lvl="0"/>
            <a:r>
              <a:rPr lang="en-US" altLang="zh-CN" dirty="0"/>
              <a:t>frighten v. – adj. ___ &amp; ____ judge n. &amp; v. – n. ___ express v. – n. ___</a:t>
            </a:r>
            <a:endParaRPr lang="zh-CN" altLang="zh-CN" dirty="0"/>
          </a:p>
          <a:p>
            <a:pPr lvl="0"/>
            <a:r>
              <a:rPr lang="en-US" altLang="zh-CN" dirty="0"/>
              <a:t>v. </a:t>
            </a:r>
            <a:r>
              <a:rPr lang="en-US" altLang="zh-CN" b="1" dirty="0"/>
              <a:t>congratulate </a:t>
            </a:r>
            <a:r>
              <a:rPr lang="en-US" altLang="zh-CN" dirty="0"/>
              <a:t>sb. </a:t>
            </a:r>
            <a:r>
              <a:rPr lang="en-US" altLang="zh-CN" b="1" dirty="0"/>
              <a:t>on</a:t>
            </a:r>
            <a:r>
              <a:rPr lang="en-US" altLang="zh-CN" dirty="0"/>
              <a:t> </a:t>
            </a:r>
            <a:r>
              <a:rPr lang="en-US" altLang="zh-CN" dirty="0" err="1"/>
              <a:t>sth</a:t>
            </a:r>
            <a:r>
              <a:rPr lang="en-US" altLang="zh-CN" dirty="0"/>
              <a:t>.___ n. </a:t>
            </a:r>
            <a:r>
              <a:rPr lang="en-US" altLang="zh-CN" b="1" dirty="0"/>
              <a:t>Congratulation</a:t>
            </a:r>
            <a:r>
              <a:rPr lang="en-US" altLang="zh-CN" b="1" u="sng" dirty="0"/>
              <a:t>s</a:t>
            </a:r>
            <a:r>
              <a:rPr lang="en-US" altLang="zh-CN" dirty="0"/>
              <a:t>!</a:t>
            </a:r>
            <a:endParaRPr lang="zh-CN" altLang="zh-CN" dirty="0"/>
          </a:p>
          <a:p>
            <a:pPr lvl="0"/>
            <a:r>
              <a:rPr lang="en-US" altLang="zh-CN" dirty="0"/>
              <a:t>electricity n. – adj. electric fan___ electric shock___</a:t>
            </a:r>
            <a:endParaRPr lang="zh-CN" altLang="zh-CN" dirty="0"/>
          </a:p>
          <a:p>
            <a:r>
              <a:rPr lang="en-US" altLang="zh-CN" b="1" dirty="0"/>
              <a:t>pt. &amp; pp.</a:t>
            </a:r>
            <a:r>
              <a:rPr lang="en-US" altLang="zh-CN" dirty="0"/>
              <a:t> burst___ ___ destroy___ ___ trap___ ___ dig___ ___ bury___ ___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5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5816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Reading:  A Night the Earth didn’t Sleep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91516"/>
            <a:ext cx="10515600" cy="5466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500" dirty="0" smtClean="0">
                <a:solidFill>
                  <a:srgbClr val="C00000"/>
                </a:solidFill>
              </a:rPr>
              <a:t>Para. 1:</a:t>
            </a:r>
            <a:r>
              <a:rPr lang="en-US" altLang="zh-CN" sz="3500" dirty="0" smtClean="0"/>
              <a:t> __________________</a:t>
            </a:r>
          </a:p>
          <a:p>
            <a:r>
              <a:rPr lang="en-US" altLang="zh-CN" sz="3500" dirty="0" smtClean="0"/>
              <a:t>________ signs; </a:t>
            </a:r>
            <a:r>
              <a:rPr lang="en-US" altLang="zh-CN" sz="3500" dirty="0"/>
              <a:t>________</a:t>
            </a:r>
            <a:r>
              <a:rPr lang="en-US" altLang="zh-CN" sz="3500" dirty="0" smtClean="0"/>
              <a:t> people</a:t>
            </a:r>
            <a:endParaRPr lang="en-US" altLang="zh-CN" sz="3500" dirty="0"/>
          </a:p>
          <a:p>
            <a:endParaRPr lang="en-US" altLang="zh-CN" sz="3500" dirty="0" smtClean="0"/>
          </a:p>
          <a:p>
            <a:pPr marL="0" indent="0">
              <a:buNone/>
            </a:pPr>
            <a:r>
              <a:rPr lang="en-US" altLang="zh-CN" sz="3500" dirty="0">
                <a:solidFill>
                  <a:srgbClr val="C00000"/>
                </a:solidFill>
              </a:rPr>
              <a:t>Para. </a:t>
            </a:r>
            <a:r>
              <a:rPr lang="en-US" altLang="zh-CN" sz="3500" dirty="0" smtClean="0">
                <a:solidFill>
                  <a:srgbClr val="C00000"/>
                </a:solidFill>
              </a:rPr>
              <a:t>2-3: </a:t>
            </a:r>
            <a:r>
              <a:rPr lang="en-US" altLang="zh-CN" sz="3500" dirty="0" smtClean="0"/>
              <a:t>__________________</a:t>
            </a:r>
          </a:p>
          <a:p>
            <a:r>
              <a:rPr lang="en-US" altLang="zh-CN" sz="3500" dirty="0" smtClean="0"/>
              <a:t>___________ power; </a:t>
            </a:r>
            <a:r>
              <a:rPr lang="en-US" altLang="zh-CN" sz="3500" dirty="0"/>
              <a:t>________</a:t>
            </a:r>
            <a:r>
              <a:rPr lang="en-US" altLang="zh-CN" sz="3500" dirty="0" smtClean="0"/>
              <a:t> suffering</a:t>
            </a:r>
          </a:p>
          <a:p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>
                <a:solidFill>
                  <a:srgbClr val="C00000"/>
                </a:solidFill>
              </a:rPr>
              <a:t>Para. </a:t>
            </a:r>
            <a:r>
              <a:rPr lang="en-US" altLang="zh-CN" sz="3500" dirty="0" smtClean="0">
                <a:solidFill>
                  <a:srgbClr val="C00000"/>
                </a:solidFill>
              </a:rPr>
              <a:t>4: </a:t>
            </a:r>
            <a:r>
              <a:rPr lang="en-US" altLang="zh-CN" sz="3500" dirty="0" smtClean="0"/>
              <a:t>__________________</a:t>
            </a:r>
          </a:p>
          <a:p>
            <a:r>
              <a:rPr lang="en-US" altLang="zh-CN" sz="3500" dirty="0" smtClean="0"/>
              <a:t>___________ action; </a:t>
            </a:r>
            <a:r>
              <a:rPr lang="en-US" altLang="zh-CN" sz="3500" dirty="0"/>
              <a:t>________ </a:t>
            </a:r>
            <a:r>
              <a:rPr lang="en-US" altLang="zh-CN" sz="3500" dirty="0" smtClean="0"/>
              <a:t>help</a:t>
            </a:r>
            <a:endParaRPr lang="en-US" altLang="zh-CN" sz="35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74826" y="1268414"/>
            <a:ext cx="3443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00000"/>
                </a:solidFill>
              </a:rPr>
              <a:t>before the quake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199696" y="3060661"/>
            <a:ext cx="3443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00000"/>
                </a:solidFill>
              </a:rPr>
              <a:t>during the quake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696317" y="4878537"/>
            <a:ext cx="3443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00000"/>
                </a:solidFill>
              </a:rPr>
              <a:t>after the quake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03948" y="1914745"/>
            <a:ext cx="3443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/>
              <a:t>strange</a:t>
            </a:r>
            <a:endParaRPr lang="en-US" altLang="zh-CN" sz="3600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496685" y="1908684"/>
            <a:ext cx="3443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/>
              <a:t>poor</a:t>
            </a:r>
            <a:endParaRPr lang="en-US" altLang="zh-CN" sz="3600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03947" y="3716776"/>
            <a:ext cx="3443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/>
              <a:t>destructive</a:t>
            </a:r>
            <a:endParaRPr lang="en-US" altLang="zh-CN" sz="360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251613" y="3705953"/>
            <a:ext cx="3443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/>
              <a:t>extreme</a:t>
            </a:r>
            <a:endParaRPr lang="en-US" altLang="zh-CN" sz="3600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837" y="5545102"/>
            <a:ext cx="3443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/>
              <a:t>immediate</a:t>
            </a:r>
            <a:endParaRPr lang="en-US" altLang="zh-CN" sz="3600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373993" y="5522790"/>
            <a:ext cx="3443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 smtClean="0"/>
              <a:t>timely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0101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669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Reading:  A Night the Earth didn’t Sleep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31298"/>
            <a:ext cx="10515600" cy="54664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rgbClr val="C00000"/>
                </a:solidFill>
              </a:rPr>
              <a:t>Tangshan Earthquake</a:t>
            </a:r>
          </a:p>
          <a:p>
            <a:pPr marL="0" indent="0">
              <a:buNone/>
            </a:pPr>
            <a:r>
              <a:rPr lang="en-US" altLang="zh-CN" sz="3500" b="1" dirty="0"/>
              <a:t>Place</a:t>
            </a:r>
            <a:r>
              <a:rPr lang="en-US" altLang="zh-CN" sz="3500" dirty="0"/>
              <a:t>:</a:t>
            </a:r>
            <a:r>
              <a:rPr lang="en-US" altLang="zh-CN" sz="3500" b="1" dirty="0"/>
              <a:t> </a:t>
            </a:r>
            <a:r>
              <a:rPr lang="en-US" altLang="zh-CN" sz="3500" dirty="0"/>
              <a:t>Tangshan, China</a:t>
            </a:r>
          </a:p>
          <a:p>
            <a:pPr marL="0" indent="0">
              <a:buNone/>
            </a:pPr>
            <a:endParaRPr lang="en-US" altLang="zh-CN" sz="3500" b="1" dirty="0" smtClean="0"/>
          </a:p>
          <a:p>
            <a:pPr marL="0" indent="0">
              <a:buNone/>
            </a:pPr>
            <a:r>
              <a:rPr lang="en-US" altLang="zh-CN" sz="3500" b="1" dirty="0" smtClean="0"/>
              <a:t>Time</a:t>
            </a:r>
            <a:r>
              <a:rPr lang="en-US" altLang="zh-CN" sz="3500" dirty="0" smtClean="0"/>
              <a:t>: 3:00am, July 28, 1976</a:t>
            </a:r>
          </a:p>
          <a:p>
            <a:pPr marL="0" indent="0">
              <a:buNone/>
            </a:pPr>
            <a:endParaRPr lang="en-US" altLang="zh-CN" sz="3500" dirty="0" smtClean="0"/>
          </a:p>
          <a:p>
            <a:pPr marL="0" indent="0">
              <a:buNone/>
            </a:pPr>
            <a:r>
              <a:rPr lang="en-US" altLang="zh-CN" sz="3500" b="1" dirty="0" smtClean="0"/>
              <a:t>Deaths &amp; Injuries: </a:t>
            </a:r>
            <a:r>
              <a:rPr lang="en-US" altLang="zh-CN" sz="3500" dirty="0" smtClean="0"/>
              <a:t>more than 400,000</a:t>
            </a:r>
          </a:p>
          <a:p>
            <a:pPr marL="0" indent="0">
              <a:buNone/>
            </a:pP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 smtClean="0"/>
              <a:t>A massive earthquake </a:t>
            </a:r>
            <a:r>
              <a:rPr lang="en-US" altLang="zh-CN" sz="3500" dirty="0" smtClean="0">
                <a:solidFill>
                  <a:srgbClr val="C00000"/>
                </a:solidFill>
              </a:rPr>
              <a:t>struck/hit</a:t>
            </a:r>
            <a:r>
              <a:rPr lang="en-US" altLang="zh-CN" sz="3500" dirty="0" smtClean="0"/>
              <a:t> Tangshan, China at </a:t>
            </a:r>
            <a:r>
              <a:rPr lang="en-US" altLang="zh-CN" sz="3500" dirty="0"/>
              <a:t>3:00am, July 28, </a:t>
            </a:r>
            <a:r>
              <a:rPr lang="en-US" altLang="zh-CN" sz="3500" dirty="0" smtClean="0"/>
              <a:t>1976, </a:t>
            </a:r>
            <a:r>
              <a:rPr lang="en-US" altLang="zh-CN" sz="3500" u="sng" dirty="0" smtClean="0">
                <a:solidFill>
                  <a:srgbClr val="C00000"/>
                </a:solidFill>
              </a:rPr>
              <a:t>leaving</a:t>
            </a:r>
            <a:r>
              <a:rPr lang="en-US" altLang="zh-CN" sz="3500" dirty="0" smtClean="0"/>
              <a:t> more than 400,000 </a:t>
            </a:r>
            <a:r>
              <a:rPr lang="en-US" altLang="zh-CN" sz="3500" u="sng" dirty="0" smtClean="0">
                <a:solidFill>
                  <a:srgbClr val="C00000"/>
                </a:solidFill>
              </a:rPr>
              <a:t>killed</a:t>
            </a:r>
            <a:r>
              <a:rPr lang="en-US" altLang="zh-CN" sz="3500" dirty="0" smtClean="0"/>
              <a:t> or </a:t>
            </a:r>
            <a:r>
              <a:rPr lang="en-US" altLang="zh-CN" sz="3500" u="sng" dirty="0" smtClean="0">
                <a:solidFill>
                  <a:srgbClr val="C00000"/>
                </a:solidFill>
              </a:rPr>
              <a:t>injured</a:t>
            </a:r>
            <a:r>
              <a:rPr lang="en-US" altLang="zh-CN" sz="3500" dirty="0" smtClean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5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524000" y="188913"/>
          <a:ext cx="9144000" cy="685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幻灯片" r:id="rId3" imgW="4548526" imgH="3407297" progId="PowerPoint.Slide.8">
                  <p:embed/>
                </p:oleObj>
              </mc:Choice>
              <mc:Fallback>
                <p:oleObj name="幻灯片" r:id="rId3" imgW="4548526" imgH="3407297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8913"/>
                        <a:ext cx="9144000" cy="685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295776" y="4292600"/>
            <a:ext cx="45243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5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 Earthquakes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351088" y="2924176"/>
            <a:ext cx="54721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400" b="1">
                <a:solidFill>
                  <a:srgbClr val="FF0066"/>
                </a:solidFill>
              </a:rPr>
              <a:t>         </a:t>
            </a:r>
            <a:r>
              <a:rPr lang="en-US" altLang="zh-CN" sz="4800" b="1">
                <a:solidFill>
                  <a:srgbClr val="FF0066"/>
                </a:solidFill>
                <a:latin typeface="Comic Sans MS" panose="030F0702030302020204" pitchFamily="66" charset="0"/>
              </a:rPr>
              <a:t>Unit 4</a:t>
            </a:r>
          </a:p>
        </p:txBody>
      </p:sp>
    </p:spTree>
    <p:extLst>
      <p:ext uri="{BB962C8B-B14F-4D97-AF65-F5344CB8AC3E}">
        <p14:creationId xmlns:p14="http://schemas.microsoft.com/office/powerpoint/2010/main" val="2344088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8798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B0F0"/>
                </a:solidFill>
              </a:rPr>
              <a:t>N</a:t>
            </a:r>
            <a:r>
              <a:rPr lang="en-US" altLang="zh-CN" b="1" dirty="0" smtClean="0">
                <a:solidFill>
                  <a:srgbClr val="00B0F0"/>
                </a:solidFill>
              </a:rPr>
              <a:t>atural </a:t>
            </a:r>
            <a:r>
              <a:rPr lang="en-US" altLang="zh-CN" b="1" dirty="0">
                <a:solidFill>
                  <a:srgbClr val="00B0F0"/>
                </a:solidFill>
              </a:rPr>
              <a:t>disasters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3600" dirty="0" smtClean="0">
                <a:solidFill>
                  <a:schemeClr val="tx2"/>
                </a:solidFill>
              </a:rPr>
              <a:t>Earthquake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chemeClr val="tx2"/>
                </a:solidFill>
              </a:rPr>
              <a:t>tsunami</a:t>
            </a:r>
            <a:endParaRPr lang="en-US" altLang="zh-CN" sz="36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600" b="1" dirty="0" smtClean="0">
                <a:solidFill>
                  <a:schemeClr val="tx2"/>
                </a:solidFill>
              </a:rPr>
              <a:t>volcanic </a:t>
            </a:r>
            <a:r>
              <a:rPr lang="en-US" altLang="zh-CN" sz="3600" b="1" dirty="0">
                <a:solidFill>
                  <a:schemeClr val="tx2"/>
                </a:solidFill>
              </a:rPr>
              <a:t>eruption</a:t>
            </a:r>
          </a:p>
          <a:p>
            <a:pPr>
              <a:buFontTx/>
              <a:buNone/>
            </a:pPr>
            <a:r>
              <a:rPr lang="en-US" altLang="zh-CN" sz="3600" dirty="0" smtClean="0">
                <a:solidFill>
                  <a:schemeClr val="tx2"/>
                </a:solidFill>
              </a:rPr>
              <a:t>typhoon</a:t>
            </a:r>
            <a:endParaRPr lang="en-US" altLang="zh-CN" sz="36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600" dirty="0" smtClean="0">
                <a:solidFill>
                  <a:schemeClr val="tx2"/>
                </a:solidFill>
              </a:rPr>
              <a:t>hurricane</a:t>
            </a:r>
            <a:endParaRPr lang="en-US" altLang="zh-CN" sz="36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600" b="1" dirty="0" smtClean="0">
                <a:solidFill>
                  <a:schemeClr val="tx2"/>
                </a:solidFill>
              </a:rPr>
              <a:t>tornado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>
                <a:solidFill>
                  <a:schemeClr val="tx2"/>
                </a:solidFill>
              </a:rPr>
              <a:t>fire</a:t>
            </a:r>
          </a:p>
          <a:p>
            <a:pPr>
              <a:buFontTx/>
              <a:buNone/>
            </a:pPr>
            <a:r>
              <a:rPr lang="en-US" altLang="zh-CN" sz="3600" dirty="0" smtClean="0">
                <a:solidFill>
                  <a:schemeClr val="tx2"/>
                </a:solidFill>
              </a:rPr>
              <a:t>flood </a:t>
            </a:r>
            <a:endParaRPr lang="en-US" altLang="zh-CN" sz="36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600" b="1" dirty="0" smtClean="0">
                <a:solidFill>
                  <a:schemeClr val="tx2"/>
                </a:solidFill>
              </a:rPr>
              <a:t>drought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600" dirty="0" smtClean="0">
                <a:solidFill>
                  <a:schemeClr val="tx2"/>
                </a:solidFill>
              </a:rPr>
              <a:t>...</a:t>
            </a:r>
            <a:endParaRPr lang="en-US" altLang="zh-CN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  <p:bldP spid="2314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 descr="Frie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508793"/>
            <a:ext cx="6481763" cy="648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5088" y="44452"/>
            <a:ext cx="932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B0F0"/>
                </a:solidFill>
              </a:rPr>
              <a:t>How does an earthquake </a:t>
            </a:r>
            <a:r>
              <a:rPr lang="en-US" altLang="zh-CN" sz="3600" b="1" dirty="0" smtClean="0">
                <a:solidFill>
                  <a:srgbClr val="00B0F0"/>
                </a:solidFill>
              </a:rPr>
              <a:t>occur</a:t>
            </a:r>
            <a:r>
              <a:rPr lang="en-US" altLang="zh-CN" sz="3600" b="1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2198545" y="1970089"/>
            <a:ext cx="21605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V="1">
            <a:off x="2226180" y="2961409"/>
            <a:ext cx="287972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 flipV="1">
            <a:off x="2484584" y="3749675"/>
            <a:ext cx="3600450" cy="37212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2484584" y="4165380"/>
            <a:ext cx="3671887" cy="360363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774826" y="1268414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rgbClr val="FF0066"/>
                </a:solidFill>
              </a:rPr>
              <a:t>crust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74825" y="2276475"/>
            <a:ext cx="1582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FF0066"/>
                </a:solidFill>
              </a:rPr>
              <a:t>mantle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865817" y="3428999"/>
            <a:ext cx="1800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FF0066"/>
                </a:solidFill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42577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  <p:bldP spid="56329" grpId="0" animBg="1"/>
      <p:bldP spid="56330" grpId="0" animBg="1"/>
      <p:bldP spid="56331" grpId="0" animBg="1"/>
      <p:bldP spid="56332" grpId="0"/>
      <p:bldP spid="56333" grpId="0"/>
      <p:bldP spid="563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0" y="-16885"/>
            <a:ext cx="10585450" cy="1143000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B0F0"/>
                </a:solidFill>
              </a:rPr>
              <a:t>How does an earthquake occur?</a:t>
            </a:r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85352" name="Picture 8" descr="Frie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836613"/>
            <a:ext cx="6119812" cy="611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353" name="Picture 9" descr="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20" y="836613"/>
            <a:ext cx="8893175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5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5695"/>
            <a:ext cx="10260013" cy="14620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B0F0"/>
                </a:solidFill>
              </a:rPr>
              <a:t>Recent big earthquakes in China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55" y="1329893"/>
            <a:ext cx="9144000" cy="4824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</a:rPr>
              <a:t>●Tangshan          </a:t>
            </a:r>
          </a:p>
          <a:p>
            <a:pPr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July 28, </a:t>
            </a:r>
            <a:r>
              <a:rPr lang="en-US" altLang="zh-CN" sz="3200" dirty="0" smtClean="0">
                <a:solidFill>
                  <a:schemeClr val="tx2"/>
                </a:solidFill>
              </a:rPr>
              <a:t>1976</a:t>
            </a:r>
          </a:p>
          <a:p>
            <a:pPr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      </a:t>
            </a:r>
            <a:endParaRPr lang="en-US" altLang="zh-CN" sz="32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7.8 on </a:t>
            </a:r>
            <a:r>
              <a:rPr lang="en-US" altLang="zh-CN" sz="3200" i="1" dirty="0" smtClean="0">
                <a:solidFill>
                  <a:schemeClr val="tx2"/>
                </a:solidFill>
              </a:rPr>
              <a:t>the Richter scale </a:t>
            </a:r>
          </a:p>
          <a:p>
            <a:pPr>
              <a:buFontTx/>
              <a:buNone/>
            </a:pPr>
            <a:endParaRPr lang="en-US" altLang="zh-CN" sz="3200" i="1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200" u="sng" dirty="0" smtClean="0">
                <a:solidFill>
                  <a:schemeClr val="tx2"/>
                </a:solidFill>
              </a:rPr>
              <a:t>Deaths</a:t>
            </a:r>
            <a:r>
              <a:rPr lang="en-US" altLang="zh-CN" sz="3200" dirty="0" smtClean="0">
                <a:solidFill>
                  <a:schemeClr val="tx2"/>
                </a:solidFill>
              </a:rPr>
              <a:t>: 242, 419</a:t>
            </a:r>
          </a:p>
          <a:p>
            <a:pPr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sz="3200" u="sng" dirty="0" smtClean="0">
                <a:solidFill>
                  <a:schemeClr val="tx2"/>
                </a:solidFill>
              </a:rPr>
              <a:t>Injuries</a:t>
            </a:r>
            <a:r>
              <a:rPr lang="en-US" altLang="zh-CN" sz="3200" dirty="0">
                <a:solidFill>
                  <a:schemeClr val="tx2"/>
                </a:solidFill>
              </a:rPr>
              <a:t>: 164, 581</a:t>
            </a:r>
          </a:p>
          <a:p>
            <a:pPr>
              <a:buFontTx/>
              <a:buNone/>
            </a:pP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623"/>
            <a:ext cx="10260013" cy="146208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B0F0"/>
                </a:solidFill>
              </a:rPr>
              <a:t>Recent big earthquakes in China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39129"/>
            <a:ext cx="9144000" cy="4824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</a:rPr>
              <a:t>●</a:t>
            </a:r>
            <a:r>
              <a:rPr lang="en-US" altLang="zh-CN" sz="3200" b="1" dirty="0" err="1">
                <a:solidFill>
                  <a:schemeClr val="tx2"/>
                </a:solidFill>
              </a:rPr>
              <a:t>Wenchuan</a:t>
            </a:r>
            <a:r>
              <a:rPr lang="en-US" altLang="zh-CN" sz="3200" b="1" dirty="0">
                <a:solidFill>
                  <a:schemeClr val="tx2"/>
                </a:solidFill>
              </a:rPr>
              <a:t>          </a:t>
            </a:r>
          </a:p>
          <a:p>
            <a:pPr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May 12, </a:t>
            </a:r>
            <a:r>
              <a:rPr lang="en-US" altLang="zh-CN" sz="3200" dirty="0" smtClean="0">
                <a:solidFill>
                  <a:schemeClr val="tx2"/>
                </a:solidFill>
              </a:rPr>
              <a:t>2008</a:t>
            </a:r>
          </a:p>
          <a:p>
            <a:pPr>
              <a:buFontTx/>
              <a:buNone/>
            </a:pPr>
            <a:endParaRPr lang="en-US" altLang="zh-CN" sz="32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8.0 on </a:t>
            </a:r>
            <a:r>
              <a:rPr lang="en-US" altLang="zh-CN" sz="3200" b="1" i="1" dirty="0">
                <a:solidFill>
                  <a:schemeClr val="tx2"/>
                </a:solidFill>
              </a:rPr>
              <a:t>the Richter </a:t>
            </a:r>
            <a:r>
              <a:rPr lang="en-US" altLang="zh-CN" sz="3200" b="1" i="1" dirty="0" smtClean="0">
                <a:solidFill>
                  <a:schemeClr val="tx2"/>
                </a:solidFill>
              </a:rPr>
              <a:t>scale</a:t>
            </a:r>
          </a:p>
          <a:p>
            <a:pPr>
              <a:buFontTx/>
              <a:buNone/>
            </a:pPr>
            <a:endParaRPr lang="en-US" altLang="zh-CN" sz="3200" b="1" i="1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200" u="sng" dirty="0">
                <a:solidFill>
                  <a:schemeClr val="tx2"/>
                </a:solidFill>
              </a:rPr>
              <a:t>Deaths</a:t>
            </a:r>
            <a:r>
              <a:rPr lang="en-US" altLang="zh-CN" sz="3200" dirty="0">
                <a:solidFill>
                  <a:schemeClr val="tx2"/>
                </a:solidFill>
              </a:rPr>
              <a:t>: </a:t>
            </a:r>
            <a:r>
              <a:rPr lang="en-US" altLang="zh-CN" sz="3200" dirty="0" smtClean="0">
                <a:solidFill>
                  <a:schemeClr val="tx2"/>
                </a:solidFill>
              </a:rPr>
              <a:t>69,227</a:t>
            </a:r>
          </a:p>
          <a:p>
            <a:pPr>
              <a:buFontTx/>
              <a:buNone/>
            </a:pPr>
            <a:endParaRPr lang="en-US" altLang="zh-CN" sz="32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CN" sz="3200" u="sng" dirty="0">
                <a:solidFill>
                  <a:schemeClr val="tx2"/>
                </a:solidFill>
              </a:rPr>
              <a:t>Injuries</a:t>
            </a:r>
            <a:r>
              <a:rPr lang="en-US" altLang="zh-CN" sz="3200" dirty="0">
                <a:solidFill>
                  <a:schemeClr val="tx2"/>
                </a:solidFill>
              </a:rPr>
              <a:t>: 374,643</a:t>
            </a:r>
          </a:p>
          <a:p>
            <a:pPr>
              <a:buFontTx/>
              <a:buNone/>
            </a:pP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 descr="earth-na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5867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3934619" y="2651125"/>
            <a:ext cx="69135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FF0066"/>
                </a:solidFill>
              </a:rPr>
              <a:t>              </a:t>
            </a:r>
            <a:r>
              <a:rPr lang="en-US" altLang="zh-CN" sz="4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 Night </a:t>
            </a:r>
          </a:p>
          <a:p>
            <a:r>
              <a:rPr lang="en-US" altLang="zh-CN" sz="4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the Earth didn’t Sleep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8256588" y="333375"/>
            <a:ext cx="28432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latin typeface="Comic Sans MS" panose="030F0702030302020204" pitchFamily="66" charset="0"/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212824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669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Reading:  A Night the Earth didn’t Sleep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0462"/>
            <a:ext cx="10515600" cy="5466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solidFill>
                  <a:srgbClr val="C00000"/>
                </a:solidFill>
              </a:rPr>
              <a:t>Tangshan Earthquake</a:t>
            </a:r>
          </a:p>
          <a:p>
            <a:pPr marL="0" indent="0">
              <a:buNone/>
            </a:pPr>
            <a:r>
              <a:rPr lang="en-US" altLang="zh-CN" sz="3500" b="1" dirty="0"/>
              <a:t>Place</a:t>
            </a:r>
            <a:r>
              <a:rPr lang="en-US" altLang="zh-CN" sz="3500" dirty="0"/>
              <a:t>:</a:t>
            </a:r>
            <a:r>
              <a:rPr lang="en-US" altLang="zh-CN" sz="3500" b="1" dirty="0"/>
              <a:t> </a:t>
            </a:r>
            <a:endParaRPr lang="en-US" altLang="zh-CN" sz="3500" b="1" dirty="0" smtClean="0"/>
          </a:p>
          <a:p>
            <a:pPr marL="0" indent="0">
              <a:buNone/>
            </a:pPr>
            <a:r>
              <a:rPr lang="en-US" altLang="zh-CN" sz="3500" dirty="0" smtClean="0"/>
              <a:t>Tangshan</a:t>
            </a:r>
            <a:r>
              <a:rPr lang="en-US" altLang="zh-CN" sz="3500" dirty="0"/>
              <a:t>, China</a:t>
            </a:r>
          </a:p>
          <a:p>
            <a:pPr marL="0" indent="0">
              <a:buNone/>
            </a:pPr>
            <a:endParaRPr lang="en-US" altLang="zh-CN" sz="3500" b="1" dirty="0" smtClean="0"/>
          </a:p>
          <a:p>
            <a:pPr marL="0" indent="0">
              <a:buNone/>
            </a:pPr>
            <a:r>
              <a:rPr lang="en-US" altLang="zh-CN" sz="3500" b="1" dirty="0" smtClean="0"/>
              <a:t>Time</a:t>
            </a:r>
            <a:r>
              <a:rPr lang="en-US" altLang="zh-CN" sz="3500" dirty="0" smtClean="0"/>
              <a:t>: </a:t>
            </a:r>
            <a:endParaRPr lang="en-US" altLang="zh-CN" sz="3500" dirty="0" smtClean="0"/>
          </a:p>
          <a:p>
            <a:pPr marL="0" indent="0">
              <a:buNone/>
            </a:pPr>
            <a:r>
              <a:rPr lang="en-US" altLang="zh-CN" sz="3500" dirty="0" smtClean="0"/>
              <a:t>3:00am</a:t>
            </a:r>
            <a:r>
              <a:rPr lang="en-US" altLang="zh-CN" sz="3500" dirty="0" smtClean="0"/>
              <a:t>, July 28, 1976</a:t>
            </a:r>
          </a:p>
          <a:p>
            <a:pPr marL="0" indent="0">
              <a:buNone/>
            </a:pPr>
            <a:endParaRPr lang="en-US" altLang="zh-CN" sz="3500" dirty="0" smtClean="0"/>
          </a:p>
          <a:p>
            <a:pPr marL="0" indent="0">
              <a:buNone/>
            </a:pPr>
            <a:r>
              <a:rPr lang="en-US" altLang="zh-CN" sz="3500" b="1" dirty="0" smtClean="0"/>
              <a:t>Deaths &amp; Injuries: </a:t>
            </a:r>
            <a:endParaRPr lang="en-US" altLang="zh-CN" sz="3500" b="1" dirty="0" smtClean="0"/>
          </a:p>
          <a:p>
            <a:pPr marL="0" indent="0">
              <a:buNone/>
            </a:pPr>
            <a:r>
              <a:rPr lang="en-US" altLang="zh-CN" sz="3500" dirty="0" smtClean="0"/>
              <a:t>more </a:t>
            </a:r>
            <a:r>
              <a:rPr lang="en-US" altLang="zh-CN" sz="3500" dirty="0" smtClean="0"/>
              <a:t>than 400,000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16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444</Words>
  <Application>Microsoft Office PowerPoint</Application>
  <PresentationFormat>宽屏</PresentationFormat>
  <Paragraphs>92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Comic Sans MS</vt:lpstr>
      <vt:lpstr>Office 主题</vt:lpstr>
      <vt:lpstr>幻灯片</vt:lpstr>
      <vt:lpstr>PowerPoint 演示文稿</vt:lpstr>
      <vt:lpstr>PowerPoint 演示文稿</vt:lpstr>
      <vt:lpstr>Natural disasters</vt:lpstr>
      <vt:lpstr>PowerPoint 演示文稿</vt:lpstr>
      <vt:lpstr>How does an earthquake occur?</vt:lpstr>
      <vt:lpstr>Recent big earthquakes in China</vt:lpstr>
      <vt:lpstr>Recent big earthquakes in China</vt:lpstr>
      <vt:lpstr>PowerPoint 演示文稿</vt:lpstr>
      <vt:lpstr>Reading:  A Night the Earth didn’t Sleep</vt:lpstr>
      <vt:lpstr>Reading:  A Night the Earth didn’t Sleep</vt:lpstr>
      <vt:lpstr>Reading:  A Night the Earth didn’t Sleep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 </dc:title>
  <dc:creator>USER</dc:creator>
  <cp:lastModifiedBy>USER</cp:lastModifiedBy>
  <cp:revision>27</cp:revision>
  <dcterms:created xsi:type="dcterms:W3CDTF">2016-10-13T02:59:50Z</dcterms:created>
  <dcterms:modified xsi:type="dcterms:W3CDTF">2016-10-18T01:03:50Z</dcterms:modified>
</cp:coreProperties>
</file>