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013070-4BE5-4386-9016-1D1326A06AAD}" type="datetimeFigureOut">
              <a:rPr lang="zh-CN" altLang="en-US" smtClean="0"/>
              <a:t>2016-9-08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E47378-D81A-4AAB-B914-FEA8FDCE635F}" type="slidenum">
              <a:rPr lang="zh-CN" altLang="en-US" smtClean="0"/>
              <a:t>‹#›</a:t>
            </a:fld>
            <a:endParaRPr lang="zh-CN" altLang="en-US"/>
          </a:p>
        </p:txBody>
      </p:sp>
    </p:spTree>
    <p:extLst>
      <p:ext uri="{BB962C8B-B14F-4D97-AF65-F5344CB8AC3E}">
        <p14:creationId xmlns:p14="http://schemas.microsoft.com/office/powerpoint/2010/main" val="392027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D9BE4-A30F-47E2-9655-871E77B7ED6A}" type="slidenum">
              <a:rPr lang="zh-CN" altLang="en-US" smtClean="0"/>
              <a:t>5</a:t>
            </a:fld>
            <a:endParaRPr lang="zh-CN" altLang="en-US"/>
          </a:p>
        </p:txBody>
      </p:sp>
    </p:spTree>
    <p:extLst>
      <p:ext uri="{BB962C8B-B14F-4D97-AF65-F5344CB8AC3E}">
        <p14:creationId xmlns:p14="http://schemas.microsoft.com/office/powerpoint/2010/main" val="4234043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2016-9-08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2016-9-08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2016-9-08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2016-9-08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2016-9-08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2016-9-08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116632"/>
            <a:ext cx="8229600" cy="1008112"/>
          </a:xfrm>
        </p:spPr>
        <p:txBody>
          <a:bodyPr/>
          <a:lstStyle/>
          <a:p>
            <a:r>
              <a:rPr lang="en-US" altLang="zh-CN" b="1" dirty="0" smtClean="0">
                <a:solidFill>
                  <a:srgbClr val="C00000"/>
                </a:solidFill>
                <a:latin typeface="Times New Roman" pitchFamily="18" charset="0"/>
                <a:cs typeface="Times New Roman" pitchFamily="18" charset="0"/>
              </a:rPr>
              <a:t>Listening &amp; Speaking Test</a:t>
            </a:r>
            <a:endParaRPr lang="zh-CN" altLang="en-US" b="1" dirty="0">
              <a:solidFill>
                <a:srgbClr val="C00000"/>
              </a:solidFill>
              <a:latin typeface="Times New Roman" pitchFamily="18" charset="0"/>
              <a:cs typeface="Times New Roman" pitchFamily="18" charset="0"/>
            </a:endParaRPr>
          </a:p>
        </p:txBody>
      </p:sp>
      <p:sp>
        <p:nvSpPr>
          <p:cNvPr id="5" name="内容占位符 4"/>
          <p:cNvSpPr>
            <a:spLocks noGrp="1"/>
          </p:cNvSpPr>
          <p:nvPr>
            <p:ph idx="1"/>
          </p:nvPr>
        </p:nvSpPr>
        <p:spPr>
          <a:xfrm>
            <a:off x="107504" y="1484784"/>
            <a:ext cx="8640960" cy="5040560"/>
          </a:xfrm>
        </p:spPr>
        <p:txBody>
          <a:bodyPr/>
          <a:lstStyle/>
          <a:p>
            <a:r>
              <a:rPr lang="en-US" altLang="zh-CN" b="1" dirty="0">
                <a:latin typeface="Times New Roman" pitchFamily="18" charset="0"/>
                <a:cs typeface="Times New Roman" pitchFamily="18" charset="0"/>
              </a:rPr>
              <a:t>Part A Reading aloud (5)</a:t>
            </a:r>
            <a:endParaRPr lang="zh-CN" altLang="zh-CN" dirty="0">
              <a:latin typeface="Times New Roman" pitchFamily="18" charset="0"/>
              <a:cs typeface="Times New Roman" pitchFamily="18" charset="0"/>
            </a:endParaRPr>
          </a:p>
          <a:p>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Part </a:t>
            </a:r>
            <a:r>
              <a:rPr lang="en-US" altLang="zh-CN" b="1" dirty="0">
                <a:latin typeface="Times New Roman" pitchFamily="18" charset="0"/>
                <a:cs typeface="Times New Roman" pitchFamily="18" charset="0"/>
              </a:rPr>
              <a:t>B Role play (4)</a:t>
            </a:r>
            <a:endParaRPr lang="zh-CN" altLang="zh-CN" b="1" dirty="0">
              <a:latin typeface="Times New Roman" pitchFamily="18" charset="0"/>
              <a:cs typeface="Times New Roman" pitchFamily="18" charset="0"/>
            </a:endParaRPr>
          </a:p>
          <a:p>
            <a:endParaRPr lang="en-US" altLang="zh-CN" b="1" dirty="0" smtClean="0">
              <a:latin typeface="Times New Roman" pitchFamily="18" charset="0"/>
              <a:cs typeface="Times New Roman" pitchFamily="18" charset="0"/>
            </a:endParaRPr>
          </a:p>
          <a:p>
            <a:r>
              <a:rPr lang="en-US" altLang="zh-CN" b="1" dirty="0" smtClean="0">
                <a:latin typeface="Times New Roman" pitchFamily="18" charset="0"/>
                <a:cs typeface="Times New Roman" pitchFamily="18" charset="0"/>
              </a:rPr>
              <a:t>Part </a:t>
            </a:r>
            <a:r>
              <a:rPr lang="en-US" altLang="zh-CN" b="1" dirty="0">
                <a:latin typeface="Times New Roman" pitchFamily="18" charset="0"/>
                <a:cs typeface="Times New Roman" pitchFamily="18" charset="0"/>
              </a:rPr>
              <a:t>C Story retelling (6</a:t>
            </a:r>
            <a:r>
              <a:rPr lang="en-US" altLang="zh-CN" b="1" dirty="0" smtClean="0">
                <a:latin typeface="Times New Roman" pitchFamily="18" charset="0"/>
                <a:cs typeface="Times New Roman" pitchFamily="18" charset="0"/>
              </a:rPr>
              <a:t>)</a:t>
            </a:r>
          </a:p>
          <a:p>
            <a:endParaRPr lang="en-US" altLang="zh-CN" b="1" dirty="0" smtClean="0">
              <a:latin typeface="Times New Roman" pitchFamily="18" charset="0"/>
              <a:cs typeface="Times New Roman" pitchFamily="18" charset="0"/>
            </a:endParaRPr>
          </a:p>
          <a:p>
            <a:r>
              <a:rPr lang="zh-CN" altLang="en-US" b="1" dirty="0" smtClean="0">
                <a:latin typeface="Times New Roman" pitchFamily="18" charset="0"/>
                <a:cs typeface="Times New Roman" pitchFamily="18" charset="0"/>
              </a:rPr>
              <a:t>整体要求：不抢答，不拖延；清晰，大声，自信</a:t>
            </a:r>
            <a:endParaRPr lang="zh-CN" altLang="zh-CN" b="1" dirty="0">
              <a:latin typeface="Times New Roman" pitchFamily="18" charset="0"/>
              <a:cs typeface="Times New Roman" pitchFamily="18" charset="0"/>
            </a:endParaRPr>
          </a:p>
          <a:p>
            <a:pPr marL="0" indent="0">
              <a:buNone/>
            </a:pPr>
            <a:endParaRPr lang="zh-CN" altLang="en-US" dirty="0"/>
          </a:p>
        </p:txBody>
      </p:sp>
    </p:spTree>
    <p:extLst>
      <p:ext uri="{BB962C8B-B14F-4D97-AF65-F5344CB8AC3E}">
        <p14:creationId xmlns:p14="http://schemas.microsoft.com/office/powerpoint/2010/main" val="6740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barn(inVertical)">
                                      <p:cBhvr>
                                        <p:cTn id="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36712"/>
            <a:ext cx="8496944" cy="5688632"/>
          </a:xfrm>
        </p:spPr>
        <p:txBody>
          <a:bodyPr/>
          <a:lstStyle/>
          <a:p>
            <a:r>
              <a:rPr lang="en-US" altLang="zh-CN" b="1" dirty="0">
                <a:solidFill>
                  <a:srgbClr val="FF0000"/>
                </a:solidFill>
                <a:latin typeface="Times New Roman" pitchFamily="18" charset="0"/>
                <a:cs typeface="Times New Roman" pitchFamily="18" charset="0"/>
              </a:rPr>
              <a:t>Part A Reading aloud (5)</a:t>
            </a:r>
            <a:endParaRPr lang="zh-CN" altLang="zh-CN" dirty="0">
              <a:solidFill>
                <a:srgbClr val="FF0000"/>
              </a:solidFill>
              <a:latin typeface="Times New Roman" pitchFamily="18" charset="0"/>
              <a:cs typeface="Times New Roman" pitchFamily="18" charset="0"/>
            </a:endParaRPr>
          </a:p>
          <a:p>
            <a:pPr marL="0" indent="0">
              <a:buNone/>
            </a:pPr>
            <a:r>
              <a:rPr lang="zh-CN" altLang="zh-CN" b="1" u="sng" dirty="0">
                <a:latin typeface="Times New Roman" pitchFamily="18" charset="0"/>
                <a:cs typeface="Times New Roman" pitchFamily="18" charset="0"/>
              </a:rPr>
              <a:t>标准：</a:t>
            </a:r>
            <a:r>
              <a:rPr lang="zh-CN" altLang="zh-CN" dirty="0">
                <a:latin typeface="Times New Roman" pitchFamily="18" charset="0"/>
                <a:cs typeface="Times New Roman" pitchFamily="18" charset="0"/>
              </a:rPr>
              <a:t>流利的模仿样本；“惟妙惟肖”</a:t>
            </a:r>
          </a:p>
          <a:p>
            <a:pPr marL="0" indent="0">
              <a:buNone/>
            </a:pPr>
            <a:r>
              <a:rPr lang="zh-CN" altLang="zh-CN" b="1" u="sng" dirty="0">
                <a:latin typeface="Times New Roman" pitchFamily="18" charset="0"/>
                <a:cs typeface="Times New Roman" pitchFamily="18" charset="0"/>
              </a:rPr>
              <a:t>细节关注：</a:t>
            </a:r>
          </a:p>
          <a:p>
            <a:pPr marL="0" indent="0">
              <a:buNone/>
            </a:pPr>
            <a:r>
              <a:rPr lang="en-US" altLang="zh-CN" dirty="0">
                <a:latin typeface="Times New Roman" pitchFamily="18" charset="0"/>
                <a:cs typeface="Times New Roman" pitchFamily="18" charset="0"/>
              </a:rPr>
              <a:t>1. </a:t>
            </a:r>
            <a:r>
              <a:rPr lang="zh-CN" altLang="zh-CN" dirty="0">
                <a:latin typeface="Times New Roman" pitchFamily="18" charset="0"/>
                <a:cs typeface="Times New Roman" pitchFamily="18" charset="0"/>
              </a:rPr>
              <a:t>合适的音量</a:t>
            </a:r>
          </a:p>
          <a:p>
            <a:pPr marL="0" indent="0">
              <a:buNone/>
            </a:pPr>
            <a:r>
              <a:rPr lang="en-US" altLang="zh-CN" dirty="0">
                <a:latin typeface="Times New Roman" pitchFamily="18" charset="0"/>
                <a:cs typeface="Times New Roman" pitchFamily="18" charset="0"/>
              </a:rPr>
              <a:t>2. </a:t>
            </a:r>
            <a:r>
              <a:rPr lang="zh-CN" altLang="zh-CN" dirty="0">
                <a:latin typeface="Times New Roman" pitchFamily="18" charset="0"/>
                <a:cs typeface="Times New Roman" pitchFamily="18" charset="0"/>
              </a:rPr>
              <a:t>正常的音质</a:t>
            </a:r>
          </a:p>
          <a:p>
            <a:pPr marL="0" indent="0">
              <a:buNone/>
            </a:pPr>
            <a:r>
              <a:rPr lang="en-US" altLang="zh-CN" dirty="0">
                <a:latin typeface="Times New Roman" pitchFamily="18" charset="0"/>
                <a:cs typeface="Times New Roman" pitchFamily="18" charset="0"/>
              </a:rPr>
              <a:t>3. </a:t>
            </a:r>
            <a:r>
              <a:rPr lang="zh-CN" altLang="zh-CN" dirty="0">
                <a:latin typeface="Times New Roman" pitchFamily="18" charset="0"/>
                <a:cs typeface="Times New Roman" pitchFamily="18" charset="0"/>
              </a:rPr>
              <a:t>样本中的明显升降调</a:t>
            </a:r>
          </a:p>
          <a:p>
            <a:pPr marL="0" indent="0">
              <a:buNone/>
            </a:pPr>
            <a:r>
              <a:rPr lang="en-US" altLang="zh-CN" dirty="0">
                <a:latin typeface="Times New Roman" pitchFamily="18" charset="0"/>
                <a:cs typeface="Times New Roman" pitchFamily="18" charset="0"/>
              </a:rPr>
              <a:t>4. </a:t>
            </a:r>
            <a:r>
              <a:rPr lang="zh-CN" altLang="zh-CN" dirty="0">
                <a:latin typeface="Times New Roman" pitchFamily="18" charset="0"/>
                <a:cs typeface="Times New Roman" pitchFamily="18" charset="0"/>
              </a:rPr>
              <a:t>与样本大致相同的</a:t>
            </a:r>
            <a:r>
              <a:rPr lang="zh-CN" altLang="zh-CN" dirty="0" smtClean="0">
                <a:latin typeface="Times New Roman" pitchFamily="18" charset="0"/>
                <a:cs typeface="Times New Roman" pitchFamily="18" charset="0"/>
              </a:rPr>
              <a:t>语速</a:t>
            </a:r>
            <a:endParaRPr lang="en-US" altLang="zh-CN" dirty="0" smtClean="0">
              <a:latin typeface="Times New Roman" pitchFamily="18" charset="0"/>
              <a:cs typeface="Times New Roman" pitchFamily="18" charset="0"/>
            </a:endParaRPr>
          </a:p>
          <a:p>
            <a:pPr marL="0" indent="0">
              <a:buNone/>
            </a:pPr>
            <a:r>
              <a:rPr lang="en-US" altLang="zh-CN" b="1" dirty="0" smtClean="0">
                <a:solidFill>
                  <a:srgbClr val="0070C0"/>
                </a:solidFill>
                <a:latin typeface="Times New Roman" pitchFamily="18" charset="0"/>
                <a:cs typeface="Times New Roman" pitchFamily="18" charset="0"/>
              </a:rPr>
              <a:t>*</a:t>
            </a:r>
            <a:r>
              <a:rPr lang="zh-CN" altLang="en-US" b="1" dirty="0" smtClean="0">
                <a:solidFill>
                  <a:srgbClr val="0070C0"/>
                </a:solidFill>
                <a:latin typeface="Times New Roman" pitchFamily="18" charset="0"/>
                <a:cs typeface="Times New Roman" pitchFamily="18" charset="0"/>
              </a:rPr>
              <a:t>技术</a:t>
            </a:r>
            <a:r>
              <a:rPr lang="zh-CN" altLang="en-US" b="1" dirty="0">
                <a:solidFill>
                  <a:srgbClr val="0070C0"/>
                </a:solidFill>
                <a:latin typeface="Times New Roman" pitchFamily="18" charset="0"/>
                <a:cs typeface="Times New Roman" pitchFamily="18" charset="0"/>
              </a:rPr>
              <a:t>专家说：语调节奏和意群停顿是拉开第一大题得分的关键。</a:t>
            </a:r>
            <a:endParaRPr lang="zh-CN" altLang="zh-CN" b="1" dirty="0">
              <a:solidFill>
                <a:srgbClr val="0070C0"/>
              </a:solidFill>
              <a:latin typeface="Times New Roman" pitchFamily="18" charset="0"/>
              <a:cs typeface="Times New Roman" pitchFamily="18" charset="0"/>
            </a:endParaRPr>
          </a:p>
          <a:p>
            <a:pPr marL="0" indent="0">
              <a:buNone/>
            </a:pPr>
            <a:endParaRPr lang="zh-CN" altLang="en-US" dirty="0"/>
          </a:p>
        </p:txBody>
      </p:sp>
    </p:spTree>
    <p:extLst>
      <p:ext uri="{BB962C8B-B14F-4D97-AF65-F5344CB8AC3E}">
        <p14:creationId xmlns:p14="http://schemas.microsoft.com/office/powerpoint/2010/main" val="85523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arn(inVertic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832648"/>
          </a:xfrm>
        </p:spPr>
        <p:txBody>
          <a:bodyPr>
            <a:normAutofit fontScale="92500"/>
          </a:bodyPr>
          <a:lstStyle/>
          <a:p>
            <a:r>
              <a:rPr lang="en-US" altLang="zh-CN" sz="3500" b="1" dirty="0">
                <a:solidFill>
                  <a:srgbClr val="FF0000"/>
                </a:solidFill>
                <a:latin typeface="Times New Roman" pitchFamily="18" charset="0"/>
                <a:cs typeface="Times New Roman" pitchFamily="18" charset="0"/>
              </a:rPr>
              <a:t>Part B Role play (4)</a:t>
            </a:r>
            <a:endParaRPr lang="zh-CN" altLang="zh-CN" sz="3500" b="1" dirty="0">
              <a:solidFill>
                <a:srgbClr val="FF0000"/>
              </a:solidFill>
              <a:latin typeface="Times New Roman" pitchFamily="18" charset="0"/>
              <a:cs typeface="Times New Roman" pitchFamily="18" charset="0"/>
            </a:endParaRPr>
          </a:p>
          <a:p>
            <a:pPr marL="0" indent="0">
              <a:buNone/>
            </a:pPr>
            <a:r>
              <a:rPr lang="en-US" altLang="zh-CN" b="1" dirty="0">
                <a:latin typeface="Times New Roman" pitchFamily="18" charset="0"/>
                <a:cs typeface="Times New Roman" pitchFamily="18" charset="0"/>
              </a:rPr>
              <a:t>Ask Questions:</a:t>
            </a:r>
            <a:endParaRPr lang="zh-CN" altLang="zh-CN" dirty="0">
              <a:latin typeface="Times New Roman" pitchFamily="18" charset="0"/>
              <a:cs typeface="Times New Roman" pitchFamily="18" charset="0"/>
            </a:endParaRPr>
          </a:p>
          <a:p>
            <a:pPr marL="0" indent="0">
              <a:buNone/>
            </a:pPr>
            <a:r>
              <a:rPr lang="zh-CN" altLang="zh-CN" b="1" u="sng" dirty="0">
                <a:latin typeface="Times New Roman" pitchFamily="18" charset="0"/>
                <a:cs typeface="Times New Roman" pitchFamily="18" charset="0"/>
              </a:rPr>
              <a:t>标准：</a:t>
            </a:r>
          </a:p>
          <a:p>
            <a:pPr marL="0" indent="0">
              <a:buNone/>
            </a:pPr>
            <a:r>
              <a:rPr lang="en-US" altLang="zh-CN" dirty="0">
                <a:latin typeface="Times New Roman" pitchFamily="18" charset="0"/>
                <a:cs typeface="Times New Roman" pitchFamily="18" charset="0"/>
              </a:rPr>
              <a:t>1. </a:t>
            </a:r>
            <a:r>
              <a:rPr lang="zh-CN" altLang="zh-CN" dirty="0">
                <a:latin typeface="Times New Roman" pitchFamily="18" charset="0"/>
                <a:cs typeface="Times New Roman" pitchFamily="18" charset="0"/>
              </a:rPr>
              <a:t>使用完整的句子准确的翻译（准确语法和词汇）</a:t>
            </a:r>
          </a:p>
          <a:p>
            <a:pPr marL="0" indent="0">
              <a:buNone/>
            </a:pPr>
            <a:r>
              <a:rPr lang="en-US" altLang="zh-CN" dirty="0">
                <a:latin typeface="Times New Roman" pitchFamily="18" charset="0"/>
                <a:cs typeface="Times New Roman" pitchFamily="18" charset="0"/>
              </a:rPr>
              <a:t>2. </a:t>
            </a:r>
            <a:r>
              <a:rPr lang="zh-CN" altLang="zh-CN" dirty="0">
                <a:latin typeface="Times New Roman" pitchFamily="18" charset="0"/>
                <a:cs typeface="Times New Roman" pitchFamily="18" charset="0"/>
              </a:rPr>
              <a:t>答案非唯一；</a:t>
            </a:r>
          </a:p>
          <a:p>
            <a:pPr marL="0" indent="0">
              <a:buNone/>
            </a:pPr>
            <a:r>
              <a:rPr lang="en-US" altLang="zh-CN" dirty="0">
                <a:latin typeface="Times New Roman" pitchFamily="18" charset="0"/>
                <a:cs typeface="Times New Roman" pitchFamily="18" charset="0"/>
              </a:rPr>
              <a:t>3. </a:t>
            </a:r>
            <a:r>
              <a:rPr lang="zh-CN" altLang="zh-CN" dirty="0">
                <a:latin typeface="Times New Roman" pitchFamily="18" charset="0"/>
                <a:cs typeface="Times New Roman" pitchFamily="18" charset="0"/>
              </a:rPr>
              <a:t>忌用生僻词。</a:t>
            </a:r>
          </a:p>
          <a:p>
            <a:pPr marL="0" indent="0">
              <a:buNone/>
            </a:pPr>
            <a:r>
              <a:rPr lang="en-US" altLang="zh-CN" b="1" dirty="0">
                <a:latin typeface="Times New Roman" pitchFamily="18" charset="0"/>
                <a:cs typeface="Times New Roman" pitchFamily="18" charset="0"/>
              </a:rPr>
              <a:t>Answer Questions:</a:t>
            </a:r>
            <a:endParaRPr lang="zh-CN" altLang="zh-CN" dirty="0">
              <a:latin typeface="Times New Roman" pitchFamily="18" charset="0"/>
              <a:cs typeface="Times New Roman" pitchFamily="18" charset="0"/>
            </a:endParaRPr>
          </a:p>
          <a:p>
            <a:pPr marL="0" indent="0">
              <a:buNone/>
            </a:pPr>
            <a:r>
              <a:rPr lang="zh-CN" altLang="zh-CN" b="1" u="sng" dirty="0">
                <a:latin typeface="Times New Roman" pitchFamily="18" charset="0"/>
                <a:cs typeface="Times New Roman" pitchFamily="18" charset="0"/>
              </a:rPr>
              <a:t>标准：</a:t>
            </a:r>
            <a:r>
              <a:rPr lang="zh-CN" altLang="zh-CN" dirty="0">
                <a:latin typeface="Times New Roman" pitchFamily="18" charset="0"/>
                <a:cs typeface="Times New Roman" pitchFamily="18" charset="0"/>
              </a:rPr>
              <a:t>关键词必须准；不必是完整句子</a:t>
            </a:r>
          </a:p>
          <a:p>
            <a:pPr marL="0" indent="0">
              <a:buNone/>
            </a:pPr>
            <a:r>
              <a:rPr lang="en-US" altLang="zh-CN" dirty="0">
                <a:latin typeface="Times New Roman" pitchFamily="18" charset="0"/>
                <a:cs typeface="Times New Roman" pitchFamily="18" charset="0"/>
              </a:rPr>
              <a:t>How many students participated in the activity?</a:t>
            </a:r>
            <a:endParaRPr lang="zh-CN" altLang="zh-CN" dirty="0">
              <a:latin typeface="Times New Roman" pitchFamily="18" charset="0"/>
              <a:cs typeface="Times New Roman" pitchFamily="18" charset="0"/>
            </a:endParaRPr>
          </a:p>
          <a:p>
            <a:pPr marL="0" indent="0">
              <a:buNone/>
            </a:pPr>
            <a:r>
              <a:rPr lang="en-US" altLang="zh-CN" dirty="0">
                <a:latin typeface="Times New Roman" pitchFamily="18" charset="0"/>
                <a:cs typeface="Times New Roman" pitchFamily="18" charset="0"/>
              </a:rPr>
              <a:t>-- 30 (students participated in the activity</a:t>
            </a:r>
            <a:r>
              <a:rPr lang="en-US" altLang="zh-CN" dirty="0" smtClean="0">
                <a:latin typeface="Times New Roman" pitchFamily="18" charset="0"/>
                <a:cs typeface="Times New Roman" pitchFamily="18" charset="0"/>
              </a:rPr>
              <a:t>).</a:t>
            </a:r>
            <a:endParaRPr lang="zh-CN"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389197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arn(inVertical)">
                                      <p:cBhvr>
                                        <p:cTn id="10" dur="500"/>
                                        <p:tgtEl>
                                          <p:spTgt spid="3">
                                            <p:txEl>
                                              <p:pRg st="7" end="7"/>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arn(inVertical)">
                                      <p:cBhvr>
                                        <p:cTn id="13" dur="500"/>
                                        <p:tgtEl>
                                          <p:spTgt spid="3">
                                            <p:txEl>
                                              <p:pRg st="8" end="8"/>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arn(inVertical)">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264696"/>
          </a:xfrm>
        </p:spPr>
        <p:txBody>
          <a:bodyPr/>
          <a:lstStyle/>
          <a:p>
            <a:pPr marL="0" indent="0">
              <a:buNone/>
            </a:pPr>
            <a:r>
              <a:rPr lang="en-US" altLang="zh-CN" b="1" dirty="0">
                <a:solidFill>
                  <a:srgbClr val="FF0000"/>
                </a:solidFill>
                <a:latin typeface="Times New Roman" pitchFamily="18" charset="0"/>
                <a:cs typeface="Times New Roman" pitchFamily="18" charset="0"/>
              </a:rPr>
              <a:t>Part C Story retelling (6)</a:t>
            </a:r>
            <a:endParaRPr lang="zh-CN" altLang="zh-CN" dirty="0">
              <a:solidFill>
                <a:srgbClr val="FF0000"/>
              </a:solidFill>
              <a:latin typeface="Times New Roman" pitchFamily="18" charset="0"/>
              <a:cs typeface="Times New Roman" pitchFamily="18" charset="0"/>
            </a:endParaRPr>
          </a:p>
          <a:p>
            <a:pPr marL="0" indent="0">
              <a:buNone/>
            </a:pPr>
            <a:r>
              <a:rPr lang="zh-CN" altLang="zh-CN" b="1" u="sng" dirty="0">
                <a:latin typeface="Times New Roman" pitchFamily="18" charset="0"/>
                <a:cs typeface="Times New Roman" pitchFamily="18" charset="0"/>
              </a:rPr>
              <a:t>标准：</a:t>
            </a:r>
            <a:r>
              <a:rPr lang="zh-CN" altLang="zh-CN" dirty="0">
                <a:latin typeface="Times New Roman" pitchFamily="18" charset="0"/>
                <a:cs typeface="Times New Roman" pitchFamily="18" charset="0"/>
              </a:rPr>
              <a:t>流畅、清楚、有信心的讲述一个完整的故事</a:t>
            </a:r>
          </a:p>
          <a:p>
            <a:pPr marL="0" indent="0">
              <a:buNone/>
            </a:pPr>
            <a:r>
              <a:rPr lang="zh-CN" altLang="zh-CN" b="1" u="sng" dirty="0">
                <a:latin typeface="Times New Roman" pitchFamily="18" charset="0"/>
                <a:cs typeface="Times New Roman" pitchFamily="18" charset="0"/>
              </a:rPr>
              <a:t>操作：</a:t>
            </a:r>
          </a:p>
          <a:p>
            <a:pPr marL="0" indent="0">
              <a:buNone/>
            </a:pPr>
            <a:r>
              <a:rPr lang="en-US" altLang="zh-CN" dirty="0">
                <a:latin typeface="Times New Roman" pitchFamily="18" charset="0"/>
                <a:cs typeface="Times New Roman" pitchFamily="18" charset="0"/>
              </a:rPr>
              <a:t>1. </a:t>
            </a:r>
            <a:r>
              <a:rPr lang="zh-CN" altLang="zh-CN" dirty="0">
                <a:latin typeface="Times New Roman" pitchFamily="18" charset="0"/>
                <a:cs typeface="Times New Roman" pitchFamily="18" charset="0"/>
              </a:rPr>
              <a:t>记录更多</a:t>
            </a:r>
            <a:r>
              <a:rPr lang="en-US" altLang="zh-CN" dirty="0">
                <a:latin typeface="Times New Roman" pitchFamily="18" charset="0"/>
                <a:cs typeface="Times New Roman" pitchFamily="18" charset="0"/>
              </a:rPr>
              <a:t>key words</a:t>
            </a:r>
            <a:r>
              <a:rPr lang="zh-CN"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wh</a:t>
            </a:r>
            <a:r>
              <a:rPr lang="en-US" altLang="zh-CN" dirty="0">
                <a:latin typeface="Times New Roman" pitchFamily="18" charset="0"/>
                <a:cs typeface="Times New Roman" pitchFamily="18" charset="0"/>
              </a:rPr>
              <a:t>-s; beginning, process, ending)</a:t>
            </a:r>
            <a:endParaRPr lang="zh-CN" altLang="zh-CN" dirty="0">
              <a:latin typeface="Times New Roman" pitchFamily="18" charset="0"/>
              <a:cs typeface="Times New Roman" pitchFamily="18" charset="0"/>
            </a:endParaRPr>
          </a:p>
          <a:p>
            <a:pPr marL="0" indent="0">
              <a:buNone/>
            </a:pPr>
            <a:r>
              <a:rPr lang="en-US" altLang="zh-CN" dirty="0">
                <a:latin typeface="Times New Roman" pitchFamily="18" charset="0"/>
                <a:cs typeface="Times New Roman" pitchFamily="18" charset="0"/>
              </a:rPr>
              <a:t>2.  5</a:t>
            </a:r>
            <a:r>
              <a:rPr lang="zh-CN" altLang="zh-CN" dirty="0">
                <a:latin typeface="Times New Roman" pitchFamily="18" charset="0"/>
                <a:cs typeface="Times New Roman" pitchFamily="18" charset="0"/>
              </a:rPr>
              <a:t>个“关键词”必用</a:t>
            </a:r>
          </a:p>
          <a:p>
            <a:pPr marL="0" indent="0">
              <a:buNone/>
            </a:pPr>
            <a:r>
              <a:rPr lang="en-US" altLang="zh-CN" dirty="0">
                <a:latin typeface="Times New Roman" pitchFamily="18" charset="0"/>
                <a:cs typeface="Times New Roman" pitchFamily="18" charset="0"/>
              </a:rPr>
              <a:t>3. </a:t>
            </a:r>
            <a:r>
              <a:rPr lang="zh-CN" altLang="zh-CN" dirty="0">
                <a:latin typeface="Times New Roman" pitchFamily="18" charset="0"/>
                <a:cs typeface="Times New Roman" pitchFamily="18" charset="0"/>
              </a:rPr>
              <a:t>“故事梗概”必用；但是最后的讲述不是一个</a:t>
            </a:r>
            <a:r>
              <a:rPr lang="en-US" altLang="zh-CN" dirty="0">
                <a:latin typeface="Times New Roman" pitchFamily="18" charset="0"/>
                <a:cs typeface="Times New Roman" pitchFamily="18" charset="0"/>
              </a:rPr>
              <a:t>summary</a:t>
            </a:r>
            <a:r>
              <a:rPr lang="zh-CN" altLang="zh-CN" dirty="0">
                <a:latin typeface="Times New Roman" pitchFamily="18" charset="0"/>
                <a:cs typeface="Times New Roman" pitchFamily="18" charset="0"/>
              </a:rPr>
              <a:t>！</a:t>
            </a:r>
          </a:p>
          <a:p>
            <a:endParaRPr lang="zh-CN" altLang="en-US" dirty="0"/>
          </a:p>
        </p:txBody>
      </p:sp>
    </p:spTree>
    <p:extLst>
      <p:ext uri="{BB962C8B-B14F-4D97-AF65-F5344CB8AC3E}">
        <p14:creationId xmlns:p14="http://schemas.microsoft.com/office/powerpoint/2010/main" val="2759785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640960" cy="6480720"/>
          </a:xfrm>
        </p:spPr>
        <p:txBody>
          <a:bodyPr>
            <a:normAutofit fontScale="70000" lnSpcReduction="20000"/>
          </a:bodyPr>
          <a:lstStyle/>
          <a:p>
            <a:pPr marL="0" indent="0" algn="just">
              <a:lnSpc>
                <a:spcPct val="120000"/>
              </a:lnSpc>
              <a:buNone/>
            </a:pPr>
            <a:r>
              <a:rPr lang="zh-CN" altLang="zh-CN" dirty="0">
                <a:latin typeface="Times New Roman" pitchFamily="18" charset="0"/>
                <a:cs typeface="Times New Roman" pitchFamily="18" charset="0"/>
              </a:rPr>
              <a:t>第一</a:t>
            </a:r>
            <a:r>
              <a:rPr lang="zh-CN" altLang="zh-CN" dirty="0" smtClean="0">
                <a:latin typeface="Times New Roman" pitchFamily="18" charset="0"/>
                <a:cs typeface="Times New Roman" pitchFamily="18" charset="0"/>
              </a:rPr>
              <a:t>节</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短文</a:t>
            </a:r>
            <a:r>
              <a:rPr lang="zh-CN" altLang="zh-CN" dirty="0">
                <a:latin typeface="Times New Roman" pitchFamily="18" charset="0"/>
                <a:cs typeface="Times New Roman" pitchFamily="18" charset="0"/>
              </a:rPr>
              <a:t>改错（</a:t>
            </a:r>
            <a:r>
              <a:rPr lang="en-US" altLang="zh-CN" dirty="0">
                <a:latin typeface="Times New Roman" pitchFamily="18" charset="0"/>
                <a:cs typeface="Times New Roman" pitchFamily="18" charset="0"/>
              </a:rPr>
              <a:t>10</a:t>
            </a:r>
            <a:r>
              <a:rPr lang="zh-CN" altLang="zh-CN" dirty="0">
                <a:latin typeface="Times New Roman" pitchFamily="18" charset="0"/>
                <a:cs typeface="Times New Roman" pitchFamily="18" charset="0"/>
              </a:rPr>
              <a:t>分）</a:t>
            </a:r>
          </a:p>
          <a:p>
            <a:pPr marL="0" indent="0" algn="just">
              <a:lnSpc>
                <a:spcPct val="120000"/>
              </a:lnSpc>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假定</a:t>
            </a:r>
            <a:r>
              <a:rPr lang="zh-CN" altLang="zh-CN" dirty="0">
                <a:latin typeface="Times New Roman" pitchFamily="18" charset="0"/>
                <a:cs typeface="Times New Roman" pitchFamily="18" charset="0"/>
              </a:rPr>
              <a:t>英语课上老师要求同桌之间交换修改作文，请你修改你同桌写的以下作文。</a:t>
            </a:r>
          </a:p>
          <a:p>
            <a:pPr marL="0" indent="0" algn="just">
              <a:lnSpc>
                <a:spcPct val="120000"/>
              </a:lnSpc>
              <a:buNone/>
            </a:pP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文</a:t>
            </a:r>
            <a:r>
              <a:rPr lang="zh-CN" altLang="zh-CN" dirty="0">
                <a:latin typeface="Times New Roman" pitchFamily="18" charset="0"/>
                <a:cs typeface="Times New Roman" pitchFamily="18" charset="0"/>
              </a:rPr>
              <a:t>中共有</a:t>
            </a:r>
            <a:r>
              <a:rPr lang="en-US" altLang="zh-CN" b="1" dirty="0">
                <a:solidFill>
                  <a:srgbClr val="FF0000"/>
                </a:solidFill>
                <a:latin typeface="Times New Roman" pitchFamily="18" charset="0"/>
                <a:cs typeface="Times New Roman" pitchFamily="18" charset="0"/>
              </a:rPr>
              <a:t>10</a:t>
            </a:r>
            <a:r>
              <a:rPr lang="zh-CN" altLang="zh-CN" b="1" dirty="0">
                <a:solidFill>
                  <a:srgbClr val="FF0000"/>
                </a:solidFill>
                <a:latin typeface="Times New Roman" pitchFamily="18" charset="0"/>
                <a:cs typeface="Times New Roman" pitchFamily="18" charset="0"/>
              </a:rPr>
              <a:t>处</a:t>
            </a:r>
            <a:r>
              <a:rPr lang="zh-CN" altLang="zh-CN" dirty="0">
                <a:latin typeface="Times New Roman" pitchFamily="18" charset="0"/>
                <a:cs typeface="Times New Roman" pitchFamily="18" charset="0"/>
              </a:rPr>
              <a:t>语言错误，</a:t>
            </a:r>
            <a:r>
              <a:rPr lang="zh-CN" altLang="zh-CN" b="1" dirty="0">
                <a:solidFill>
                  <a:srgbClr val="FF0000"/>
                </a:solidFill>
                <a:latin typeface="Times New Roman" pitchFamily="18" charset="0"/>
                <a:cs typeface="Times New Roman" pitchFamily="18" charset="0"/>
              </a:rPr>
              <a:t>每句中最多有两处</a:t>
            </a:r>
            <a:r>
              <a:rPr lang="zh-CN" altLang="zh-CN" dirty="0">
                <a:latin typeface="Times New Roman" pitchFamily="18" charset="0"/>
                <a:cs typeface="Times New Roman" pitchFamily="18" charset="0"/>
              </a:rPr>
              <a:t>。每处错误</a:t>
            </a:r>
            <a:r>
              <a:rPr lang="zh-CN" altLang="zh-CN" b="1" dirty="0">
                <a:solidFill>
                  <a:srgbClr val="FF0000"/>
                </a:solidFill>
                <a:latin typeface="Times New Roman" pitchFamily="18" charset="0"/>
                <a:cs typeface="Times New Roman" pitchFamily="18" charset="0"/>
              </a:rPr>
              <a:t>仅涉及一个单词的增加、删除或修改</a:t>
            </a:r>
            <a:r>
              <a:rPr lang="zh-CN" altLang="zh-CN" dirty="0">
                <a:latin typeface="Times New Roman" pitchFamily="18" charset="0"/>
                <a:cs typeface="Times New Roman" pitchFamily="18" charset="0"/>
              </a:rPr>
              <a:t>。</a:t>
            </a:r>
          </a:p>
          <a:p>
            <a:pPr marL="0" indent="0" algn="just">
              <a:lnSpc>
                <a:spcPct val="120000"/>
              </a:lnSpc>
              <a:buNone/>
            </a:pPr>
            <a:r>
              <a:rPr lang="en-US" altLang="zh-CN" dirty="0">
                <a:latin typeface="Times New Roman" pitchFamily="18" charset="0"/>
                <a:cs typeface="Times New Roman" pitchFamily="18" charset="0"/>
              </a:rPr>
              <a:t>     </a:t>
            </a:r>
            <a:r>
              <a:rPr lang="zh-CN" altLang="zh-CN" dirty="0">
                <a:latin typeface="Times New Roman" pitchFamily="18" charset="0"/>
                <a:cs typeface="Times New Roman" pitchFamily="18" charset="0"/>
              </a:rPr>
              <a:t>增加：在缺词处加一个漏字符号</a:t>
            </a:r>
            <a:r>
              <a:rPr lang="zh-CN" altLang="zh-CN" dirty="0" smtClean="0">
                <a:latin typeface="Times New Roman" pitchFamily="18" charset="0"/>
                <a:cs typeface="Times New Roman" pitchFamily="18" charset="0"/>
              </a:rPr>
              <a:t>（</a:t>
            </a:r>
            <a:r>
              <a:rPr lang="en-US" altLang="zh-CN" b="1" dirty="0">
                <a:solidFill>
                  <a:srgbClr val="FF0000"/>
                </a:solidFill>
                <a:latin typeface="Times New Roman" pitchFamily="18" charset="0"/>
                <a:cs typeface="Times New Roman" pitchFamily="18" charset="0"/>
              </a:rPr>
              <a:t>^</a:t>
            </a:r>
            <a:r>
              <a:rPr lang="zh-CN" altLang="zh-CN" dirty="0" smtClean="0">
                <a:latin typeface="Times New Roman" pitchFamily="18" charset="0"/>
                <a:cs typeface="Times New Roman" pitchFamily="18" charset="0"/>
              </a:rPr>
              <a:t>），</a:t>
            </a:r>
            <a:r>
              <a:rPr lang="zh-CN" altLang="zh-CN" dirty="0">
                <a:latin typeface="Times New Roman" pitchFamily="18" charset="0"/>
                <a:cs typeface="Times New Roman" pitchFamily="18" charset="0"/>
              </a:rPr>
              <a:t>并在</a:t>
            </a:r>
            <a:r>
              <a:rPr lang="zh-CN" altLang="zh-CN" b="1" dirty="0">
                <a:solidFill>
                  <a:srgbClr val="FF0000"/>
                </a:solidFill>
                <a:latin typeface="Times New Roman" pitchFamily="18" charset="0"/>
                <a:cs typeface="Times New Roman" pitchFamily="18" charset="0"/>
              </a:rPr>
              <a:t>其下面</a:t>
            </a:r>
            <a:r>
              <a:rPr lang="zh-CN" altLang="zh-CN" dirty="0">
                <a:latin typeface="Times New Roman" pitchFamily="18" charset="0"/>
                <a:cs typeface="Times New Roman" pitchFamily="18" charset="0"/>
              </a:rPr>
              <a:t>写出该加的词。</a:t>
            </a:r>
          </a:p>
          <a:p>
            <a:pPr marL="0" indent="0" algn="just">
              <a:lnSpc>
                <a:spcPct val="120000"/>
              </a:lnSpc>
              <a:buNone/>
            </a:pPr>
            <a:r>
              <a:rPr lang="en-US" altLang="zh-CN" dirty="0">
                <a:latin typeface="Times New Roman" pitchFamily="18" charset="0"/>
                <a:cs typeface="Times New Roman" pitchFamily="18" charset="0"/>
              </a:rPr>
              <a:t>     </a:t>
            </a:r>
            <a:r>
              <a:rPr lang="zh-CN" altLang="zh-CN" dirty="0">
                <a:latin typeface="Times New Roman" pitchFamily="18" charset="0"/>
                <a:cs typeface="Times New Roman" pitchFamily="18" charset="0"/>
              </a:rPr>
              <a:t>删除：把多余的词用斜线</a:t>
            </a:r>
            <a:r>
              <a:rPr lang="zh-CN" altLang="zh-CN" dirty="0" smtClean="0">
                <a:latin typeface="Times New Roman" pitchFamily="18" charset="0"/>
                <a:cs typeface="Times New Roman" pitchFamily="18" charset="0"/>
              </a:rPr>
              <a:t>（</a:t>
            </a:r>
            <a:r>
              <a:rPr lang="en-US" altLang="zh-CN" sz="3100" b="1" dirty="0">
                <a:solidFill>
                  <a:srgbClr val="FF0000"/>
                </a:solidFill>
                <a:latin typeface="Times New Roman" pitchFamily="18" charset="0"/>
                <a:cs typeface="Times New Roman" pitchFamily="18" charset="0"/>
              </a:rPr>
              <a:t>\</a:t>
            </a:r>
            <a:r>
              <a:rPr lang="zh-CN" altLang="zh-CN" dirty="0" smtClean="0">
                <a:latin typeface="Times New Roman" pitchFamily="18" charset="0"/>
                <a:cs typeface="Times New Roman" pitchFamily="18" charset="0"/>
              </a:rPr>
              <a:t>）</a:t>
            </a:r>
            <a:r>
              <a:rPr lang="zh-CN" altLang="zh-CN" dirty="0">
                <a:latin typeface="Times New Roman" pitchFamily="18" charset="0"/>
                <a:cs typeface="Times New Roman" pitchFamily="18" charset="0"/>
              </a:rPr>
              <a:t>划掉。</a:t>
            </a:r>
          </a:p>
          <a:p>
            <a:pPr marL="0" indent="0" algn="just">
              <a:lnSpc>
                <a:spcPct val="120000"/>
              </a:lnSpc>
              <a:buNone/>
            </a:pP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修改</a:t>
            </a:r>
            <a:r>
              <a:rPr lang="zh-CN" altLang="zh-CN" dirty="0">
                <a:latin typeface="Times New Roman" pitchFamily="18" charset="0"/>
                <a:cs typeface="Times New Roman" pitchFamily="18" charset="0"/>
              </a:rPr>
              <a:t>：在错的词下划一横线，并在</a:t>
            </a:r>
            <a:r>
              <a:rPr lang="zh-CN" altLang="zh-CN" b="1" dirty="0">
                <a:solidFill>
                  <a:srgbClr val="FF0000"/>
                </a:solidFill>
                <a:latin typeface="Times New Roman" pitchFamily="18" charset="0"/>
                <a:cs typeface="Times New Roman" pitchFamily="18" charset="0"/>
              </a:rPr>
              <a:t>该词下面</a:t>
            </a:r>
            <a:r>
              <a:rPr lang="zh-CN" altLang="zh-CN" dirty="0">
                <a:latin typeface="Times New Roman" pitchFamily="18" charset="0"/>
                <a:cs typeface="Times New Roman" pitchFamily="18" charset="0"/>
              </a:rPr>
              <a:t>写出修改后的词。</a:t>
            </a:r>
          </a:p>
          <a:p>
            <a:pPr marL="0" indent="0" algn="just">
              <a:lnSpc>
                <a:spcPct val="120000"/>
              </a:lnSpc>
              <a:buNone/>
            </a:pPr>
            <a:r>
              <a:rPr lang="zh-CN" altLang="zh-CN" dirty="0">
                <a:latin typeface="Times New Roman" pitchFamily="18" charset="0"/>
                <a:cs typeface="Times New Roman" pitchFamily="18" charset="0"/>
              </a:rPr>
              <a:t>注意：</a:t>
            </a:r>
            <a:r>
              <a:rPr lang="en-US" altLang="zh-CN" dirty="0">
                <a:latin typeface="Times New Roman" pitchFamily="18" charset="0"/>
                <a:cs typeface="Times New Roman" pitchFamily="18" charset="0"/>
              </a:rPr>
              <a:t>1. </a:t>
            </a:r>
            <a:r>
              <a:rPr lang="zh-CN" altLang="zh-CN" dirty="0">
                <a:latin typeface="Times New Roman" pitchFamily="18" charset="0"/>
                <a:cs typeface="Times New Roman" pitchFamily="18" charset="0"/>
              </a:rPr>
              <a:t>每处错误及其修改均仅限一词；</a:t>
            </a:r>
          </a:p>
          <a:p>
            <a:pPr marL="0" indent="0" algn="just">
              <a:lnSpc>
                <a:spcPct val="120000"/>
              </a:lnSpc>
              <a:buNone/>
            </a:pPr>
            <a:r>
              <a:rPr lang="en-US" altLang="zh-CN" dirty="0" smtClean="0">
                <a:latin typeface="Times New Roman" pitchFamily="18" charset="0"/>
                <a:cs typeface="Times New Roman" pitchFamily="18" charset="0"/>
              </a:rPr>
              <a:t>            2</a:t>
            </a:r>
            <a:r>
              <a:rPr lang="en-US" altLang="zh-CN" dirty="0">
                <a:latin typeface="Times New Roman" pitchFamily="18" charset="0"/>
                <a:cs typeface="Times New Roman" pitchFamily="18" charset="0"/>
              </a:rPr>
              <a:t>. </a:t>
            </a:r>
            <a:r>
              <a:rPr lang="zh-CN" altLang="zh-CN" dirty="0">
                <a:latin typeface="Times New Roman" pitchFamily="18" charset="0"/>
                <a:cs typeface="Times New Roman" pitchFamily="18" charset="0"/>
              </a:rPr>
              <a:t>只允许修改</a:t>
            </a:r>
            <a:r>
              <a:rPr lang="en-US" altLang="zh-CN" dirty="0">
                <a:latin typeface="Times New Roman" pitchFamily="18" charset="0"/>
                <a:cs typeface="Times New Roman" pitchFamily="18" charset="0"/>
              </a:rPr>
              <a:t>10</a:t>
            </a:r>
            <a:r>
              <a:rPr lang="zh-CN" altLang="zh-CN" dirty="0">
                <a:latin typeface="Times New Roman" pitchFamily="18" charset="0"/>
                <a:cs typeface="Times New Roman" pitchFamily="18" charset="0"/>
              </a:rPr>
              <a:t>处，多者（从第</a:t>
            </a:r>
            <a:r>
              <a:rPr lang="en-US" altLang="zh-CN" dirty="0">
                <a:latin typeface="Times New Roman" pitchFamily="18" charset="0"/>
                <a:cs typeface="Times New Roman" pitchFamily="18" charset="0"/>
              </a:rPr>
              <a:t>11</a:t>
            </a:r>
            <a:r>
              <a:rPr lang="zh-CN" altLang="zh-CN" dirty="0">
                <a:latin typeface="Times New Roman" pitchFamily="18" charset="0"/>
                <a:cs typeface="Times New Roman" pitchFamily="18" charset="0"/>
              </a:rPr>
              <a:t>处起）不计分。</a:t>
            </a:r>
          </a:p>
          <a:p>
            <a:pPr marL="0" indent="0" algn="just">
              <a:lnSpc>
                <a:spcPct val="120000"/>
              </a:lnSpc>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My </a:t>
            </a:r>
            <a:r>
              <a:rPr lang="en-US" altLang="zh-CN" dirty="0">
                <a:latin typeface="Times New Roman" pitchFamily="18" charset="0"/>
                <a:cs typeface="Times New Roman" pitchFamily="18" charset="0"/>
              </a:rPr>
              <a:t>uncle is the owner of a restaurant close to that I love. Though not very big, but the restaurant is popular in our area. It is always crowded with customers at meal times. Some people even had to wait outside. My uncle tells me that the key to his success is honest. Every day he makes sure that fresh vegetables or high quality oil are using for cooking. My uncle says that he never dreams becoming rich in the short period of time. Instead, he hopes that our business will grow steady</a:t>
            </a:r>
            <a:r>
              <a:rPr lang="en-US" altLang="zh-CN" dirty="0" smtClean="0">
                <a:latin typeface="Times New Roman" pitchFamily="18" charset="0"/>
                <a:cs typeface="Times New Roman" pitchFamily="18" charset="0"/>
              </a:rPr>
              <a:t>.</a:t>
            </a:r>
            <a:endParaRPr lang="zh-CN"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872306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480720"/>
          </a:xfrm>
        </p:spPr>
        <p:txBody>
          <a:bodyPr>
            <a:normAutofit lnSpcReduction="10000"/>
          </a:bodyPr>
          <a:lstStyle/>
          <a:p>
            <a:pPr marL="0" indent="0" algn="just">
              <a:buNone/>
            </a:pPr>
            <a:r>
              <a:rPr lang="en-US" altLang="zh-CN" sz="2400" dirty="0" smtClean="0">
                <a:latin typeface="Times New Roman" pitchFamily="18" charset="0"/>
                <a:cs typeface="Times New Roman" pitchFamily="18" charset="0"/>
              </a:rPr>
              <a:t>      My </a:t>
            </a:r>
            <a:r>
              <a:rPr lang="en-US" altLang="zh-CN" sz="2400" dirty="0">
                <a:latin typeface="Times New Roman" pitchFamily="18" charset="0"/>
                <a:cs typeface="Times New Roman" pitchFamily="18" charset="0"/>
              </a:rPr>
              <a:t>uncle is the owner of a restaurant close to that I love. Though </a:t>
            </a:r>
            <a:endParaRPr lang="en-US" altLang="zh-CN" sz="2400" dirty="0" smtClean="0">
              <a:latin typeface="Times New Roman" pitchFamily="18" charset="0"/>
              <a:cs typeface="Times New Roman" pitchFamily="18" charset="0"/>
            </a:endParaRPr>
          </a:p>
          <a:p>
            <a:pPr marL="0" indent="0" algn="just">
              <a:buNone/>
            </a:pPr>
            <a:r>
              <a:rPr lang="en-US" altLang="zh-CN" sz="2400" dirty="0" smtClean="0">
                <a:latin typeface="Times New Roman" pitchFamily="18" charset="0"/>
                <a:cs typeface="Times New Roman" pitchFamily="18" charset="0"/>
              </a:rPr>
              <a:t>                                                                              where</a:t>
            </a:r>
            <a:endParaRPr lang="en-US" altLang="zh-CN" sz="2400" dirty="0">
              <a:latin typeface="Times New Roman" pitchFamily="18" charset="0"/>
              <a:cs typeface="Times New Roman" pitchFamily="18" charset="0"/>
            </a:endParaRPr>
          </a:p>
          <a:p>
            <a:pPr marL="0" indent="0" algn="just">
              <a:buNone/>
            </a:pPr>
            <a:r>
              <a:rPr lang="en-US" altLang="zh-CN" sz="2400" dirty="0" smtClean="0">
                <a:latin typeface="Times New Roman" pitchFamily="18" charset="0"/>
                <a:cs typeface="Times New Roman" pitchFamily="18" charset="0"/>
              </a:rPr>
              <a:t>not </a:t>
            </a:r>
            <a:r>
              <a:rPr lang="en-US" altLang="zh-CN" sz="2400" dirty="0">
                <a:latin typeface="Times New Roman" pitchFamily="18" charset="0"/>
                <a:cs typeface="Times New Roman" pitchFamily="18" charset="0"/>
              </a:rPr>
              <a:t>very big, but the restaurant is popular in our area. It is always </a:t>
            </a:r>
            <a:endParaRPr lang="en-US" altLang="zh-CN" sz="2400" dirty="0" smtClean="0">
              <a:latin typeface="Times New Roman" pitchFamily="18" charset="0"/>
              <a:cs typeface="Times New Roman" pitchFamily="18" charset="0"/>
            </a:endParaRPr>
          </a:p>
          <a:p>
            <a:pPr marL="0" indent="0" algn="just">
              <a:buNone/>
            </a:pPr>
            <a:endParaRPr lang="en-US" altLang="zh-CN" sz="2400" dirty="0">
              <a:latin typeface="Times New Roman" pitchFamily="18" charset="0"/>
              <a:cs typeface="Times New Roman" pitchFamily="18" charset="0"/>
            </a:endParaRPr>
          </a:p>
          <a:p>
            <a:pPr marL="0" indent="0" algn="just">
              <a:buNone/>
            </a:pPr>
            <a:r>
              <a:rPr lang="en-US" altLang="zh-CN" sz="2400" dirty="0" smtClean="0">
                <a:latin typeface="Times New Roman" pitchFamily="18" charset="0"/>
                <a:cs typeface="Times New Roman" pitchFamily="18" charset="0"/>
              </a:rPr>
              <a:t>crowded </a:t>
            </a:r>
            <a:r>
              <a:rPr lang="en-US" altLang="zh-CN" sz="2400" dirty="0">
                <a:latin typeface="Times New Roman" pitchFamily="18" charset="0"/>
                <a:cs typeface="Times New Roman" pitchFamily="18" charset="0"/>
              </a:rPr>
              <a:t>with customers at meal times. Some people even had to </a:t>
            </a:r>
            <a:endParaRPr lang="en-US" altLang="zh-CN" sz="2400" dirty="0" smtClean="0">
              <a:latin typeface="Times New Roman" pitchFamily="18" charset="0"/>
              <a:cs typeface="Times New Roman" pitchFamily="18" charset="0"/>
            </a:endParaRPr>
          </a:p>
          <a:p>
            <a:pPr marL="0" indent="0" algn="just">
              <a:buNone/>
            </a:pPr>
            <a:r>
              <a:rPr lang="en-US" altLang="zh-CN" sz="2400" dirty="0" smtClean="0">
                <a:latin typeface="Times New Roman" pitchFamily="18" charset="0"/>
                <a:cs typeface="Times New Roman" pitchFamily="18" charset="0"/>
              </a:rPr>
              <a:t>                                                                                             have</a:t>
            </a:r>
            <a:endParaRPr lang="en-US" altLang="zh-CN" sz="2400" dirty="0">
              <a:latin typeface="Times New Roman" pitchFamily="18" charset="0"/>
              <a:cs typeface="Times New Roman" pitchFamily="18" charset="0"/>
            </a:endParaRPr>
          </a:p>
          <a:p>
            <a:pPr marL="0" indent="0" algn="just">
              <a:buNone/>
            </a:pPr>
            <a:r>
              <a:rPr lang="en-US" altLang="zh-CN" sz="2400" dirty="0" smtClean="0">
                <a:latin typeface="Times New Roman" pitchFamily="18" charset="0"/>
                <a:cs typeface="Times New Roman" pitchFamily="18" charset="0"/>
              </a:rPr>
              <a:t>wait </a:t>
            </a:r>
            <a:r>
              <a:rPr lang="en-US" altLang="zh-CN" sz="2400" dirty="0">
                <a:latin typeface="Times New Roman" pitchFamily="18" charset="0"/>
                <a:cs typeface="Times New Roman" pitchFamily="18" charset="0"/>
              </a:rPr>
              <a:t>outside. My uncle tells me that the key to his success is honest. </a:t>
            </a:r>
            <a:endParaRPr lang="en-US" altLang="zh-CN" sz="2400" dirty="0" smtClean="0">
              <a:latin typeface="Times New Roman" pitchFamily="18" charset="0"/>
              <a:cs typeface="Times New Roman" pitchFamily="18" charset="0"/>
            </a:endParaRPr>
          </a:p>
          <a:p>
            <a:pPr marL="0" indent="0" algn="just">
              <a:buNone/>
            </a:pPr>
            <a:r>
              <a:rPr lang="en-US" altLang="zh-CN" sz="2400" dirty="0" smtClean="0">
                <a:latin typeface="Times New Roman" pitchFamily="18" charset="0"/>
                <a:cs typeface="Times New Roman" pitchFamily="18" charset="0"/>
              </a:rPr>
              <a:t>                                                                                                 honesty</a:t>
            </a:r>
            <a:endParaRPr lang="en-US" altLang="zh-CN" sz="2400" dirty="0">
              <a:latin typeface="Times New Roman" pitchFamily="18" charset="0"/>
              <a:cs typeface="Times New Roman" pitchFamily="18" charset="0"/>
            </a:endParaRPr>
          </a:p>
          <a:p>
            <a:pPr marL="0" indent="0" algn="just">
              <a:buNone/>
            </a:pPr>
            <a:r>
              <a:rPr lang="en-US" altLang="zh-CN" sz="2400" dirty="0" smtClean="0">
                <a:latin typeface="Times New Roman" pitchFamily="18" charset="0"/>
                <a:cs typeface="Times New Roman" pitchFamily="18" charset="0"/>
              </a:rPr>
              <a:t>Every </a:t>
            </a:r>
            <a:r>
              <a:rPr lang="en-US" altLang="zh-CN" sz="2400" dirty="0">
                <a:latin typeface="Times New Roman" pitchFamily="18" charset="0"/>
                <a:cs typeface="Times New Roman" pitchFamily="18" charset="0"/>
              </a:rPr>
              <a:t>day he makes sure that fresh vegetables or high quality oil are </a:t>
            </a:r>
            <a:endParaRPr lang="en-US" altLang="zh-CN" sz="2400" dirty="0" smtClean="0">
              <a:latin typeface="Times New Roman" pitchFamily="18" charset="0"/>
              <a:cs typeface="Times New Roman" pitchFamily="18" charset="0"/>
            </a:endParaRPr>
          </a:p>
          <a:p>
            <a:pPr marL="0" indent="0" algn="just">
              <a:buNone/>
            </a:pPr>
            <a:r>
              <a:rPr lang="en-US" altLang="zh-CN" sz="2400" dirty="0" smtClean="0">
                <a:latin typeface="Times New Roman" pitchFamily="18" charset="0"/>
                <a:cs typeface="Times New Roman" pitchFamily="18" charset="0"/>
              </a:rPr>
              <a:t>                                                                          and</a:t>
            </a:r>
            <a:endParaRPr lang="en-US" altLang="zh-CN" sz="2400" dirty="0">
              <a:latin typeface="Times New Roman" pitchFamily="18" charset="0"/>
              <a:cs typeface="Times New Roman" pitchFamily="18" charset="0"/>
            </a:endParaRPr>
          </a:p>
          <a:p>
            <a:pPr marL="0" indent="0" algn="just">
              <a:buNone/>
            </a:pPr>
            <a:r>
              <a:rPr lang="en-US" altLang="zh-CN" sz="2400" dirty="0" smtClean="0">
                <a:latin typeface="Times New Roman" pitchFamily="18" charset="0"/>
                <a:cs typeface="Times New Roman" pitchFamily="18" charset="0"/>
              </a:rPr>
              <a:t>using </a:t>
            </a:r>
            <a:r>
              <a:rPr lang="en-US" altLang="zh-CN" sz="2400" dirty="0">
                <a:latin typeface="Times New Roman" pitchFamily="18" charset="0"/>
                <a:cs typeface="Times New Roman" pitchFamily="18" charset="0"/>
              </a:rPr>
              <a:t>for cooking. My uncle says that he never dreams </a:t>
            </a:r>
            <a:r>
              <a:rPr lang="en-US" altLang="zh-CN" sz="2400" b="1" dirty="0" smtClean="0">
                <a:solidFill>
                  <a:srgbClr val="FF0000"/>
                </a:solidFill>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 becoming </a:t>
            </a:r>
          </a:p>
          <a:p>
            <a:pPr marL="0" indent="0" algn="just">
              <a:buNone/>
            </a:pPr>
            <a:r>
              <a:rPr lang="en-US" altLang="zh-CN" sz="2400" dirty="0" smtClean="0">
                <a:latin typeface="Times New Roman" pitchFamily="18" charset="0"/>
                <a:cs typeface="Times New Roman" pitchFamily="18" charset="0"/>
              </a:rPr>
              <a:t>used                                                                                 of                                                     </a:t>
            </a:r>
            <a:endParaRPr lang="en-US" altLang="zh-CN" sz="2400" dirty="0">
              <a:latin typeface="Times New Roman" pitchFamily="18" charset="0"/>
              <a:cs typeface="Times New Roman" pitchFamily="18" charset="0"/>
            </a:endParaRPr>
          </a:p>
          <a:p>
            <a:pPr marL="0" indent="0" algn="just">
              <a:buNone/>
            </a:pPr>
            <a:r>
              <a:rPr lang="en-US" altLang="zh-CN" sz="2400" dirty="0" smtClean="0">
                <a:latin typeface="Times New Roman" pitchFamily="18" charset="0"/>
                <a:cs typeface="Times New Roman" pitchFamily="18" charset="0"/>
              </a:rPr>
              <a:t>rich </a:t>
            </a:r>
            <a:r>
              <a:rPr lang="en-US" altLang="zh-CN" sz="2400" dirty="0">
                <a:latin typeface="Times New Roman" pitchFamily="18" charset="0"/>
                <a:cs typeface="Times New Roman" pitchFamily="18" charset="0"/>
              </a:rPr>
              <a:t>in the short period of time. Instead, he hopes that our business </a:t>
            </a:r>
            <a:endParaRPr lang="en-US" altLang="zh-CN" sz="2400" dirty="0" smtClean="0">
              <a:latin typeface="Times New Roman" pitchFamily="18" charset="0"/>
              <a:cs typeface="Times New Roman" pitchFamily="18" charset="0"/>
            </a:endParaRPr>
          </a:p>
          <a:p>
            <a:pPr marL="0" indent="0" algn="just">
              <a:buNone/>
            </a:pPr>
            <a:r>
              <a:rPr lang="en-US" altLang="zh-CN" sz="2400" dirty="0" smtClean="0">
                <a:latin typeface="Times New Roman" pitchFamily="18" charset="0"/>
                <a:cs typeface="Times New Roman" pitchFamily="18" charset="0"/>
              </a:rPr>
              <a:t>            a                                                                         his</a:t>
            </a:r>
            <a:endParaRPr lang="en-US" altLang="zh-CN" sz="2400" dirty="0">
              <a:latin typeface="Times New Roman" pitchFamily="18" charset="0"/>
              <a:cs typeface="Times New Roman" pitchFamily="18" charset="0"/>
            </a:endParaRPr>
          </a:p>
          <a:p>
            <a:pPr marL="0" indent="0" algn="just">
              <a:buNone/>
            </a:pPr>
            <a:r>
              <a:rPr lang="en-US" altLang="zh-CN" sz="2400" dirty="0" smtClean="0">
                <a:latin typeface="Times New Roman" pitchFamily="18" charset="0"/>
                <a:cs typeface="Times New Roman" pitchFamily="18" charset="0"/>
              </a:rPr>
              <a:t>will </a:t>
            </a:r>
            <a:r>
              <a:rPr lang="en-US" altLang="zh-CN" sz="2400" dirty="0">
                <a:latin typeface="Times New Roman" pitchFamily="18" charset="0"/>
                <a:cs typeface="Times New Roman" pitchFamily="18" charset="0"/>
              </a:rPr>
              <a:t>grow steady</a:t>
            </a:r>
            <a:r>
              <a:rPr lang="en-US" altLang="zh-CN" sz="2400" dirty="0" smtClean="0">
                <a:latin typeface="Times New Roman" pitchFamily="18" charset="0"/>
                <a:cs typeface="Times New Roman" pitchFamily="18" charset="0"/>
              </a:rPr>
              <a:t>.</a:t>
            </a:r>
          </a:p>
          <a:p>
            <a:pPr marL="0" indent="0" algn="just">
              <a:buNone/>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steadily</a:t>
            </a:r>
            <a:endParaRPr lang="zh-CN" altLang="en-US" sz="2400" dirty="0"/>
          </a:p>
        </p:txBody>
      </p:sp>
      <p:cxnSp>
        <p:nvCxnSpPr>
          <p:cNvPr id="5" name="直接连接符 4"/>
          <p:cNvCxnSpPr/>
          <p:nvPr/>
        </p:nvCxnSpPr>
        <p:spPr>
          <a:xfrm>
            <a:off x="6372200" y="548680"/>
            <a:ext cx="504056" cy="0"/>
          </a:xfrm>
          <a:prstGeom prst="line">
            <a:avLst/>
          </a:prstGeom>
          <a:ln>
            <a:solidFill>
              <a:srgbClr val="FF0000"/>
            </a:solidFill>
          </a:ln>
          <a:effectLst>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1979712" y="1052736"/>
            <a:ext cx="360040" cy="216024"/>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2" name="直接连接符 11"/>
          <p:cNvCxnSpPr/>
          <p:nvPr/>
        </p:nvCxnSpPr>
        <p:spPr>
          <a:xfrm>
            <a:off x="7380312" y="2132856"/>
            <a:ext cx="57606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a:xfrm>
            <a:off x="7668344" y="2996952"/>
            <a:ext cx="93610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9" name="直接连接符 18"/>
          <p:cNvCxnSpPr/>
          <p:nvPr/>
        </p:nvCxnSpPr>
        <p:spPr>
          <a:xfrm>
            <a:off x="6012160" y="3789040"/>
            <a:ext cx="36004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1" name="直接连接符 20"/>
          <p:cNvCxnSpPr/>
          <p:nvPr/>
        </p:nvCxnSpPr>
        <p:spPr>
          <a:xfrm>
            <a:off x="323528" y="4581128"/>
            <a:ext cx="72008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直接连接符 22"/>
          <p:cNvCxnSpPr/>
          <p:nvPr/>
        </p:nvCxnSpPr>
        <p:spPr>
          <a:xfrm>
            <a:off x="6876256" y="5373216"/>
            <a:ext cx="50405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5" name="直接连接符 24"/>
          <p:cNvCxnSpPr/>
          <p:nvPr/>
        </p:nvCxnSpPr>
        <p:spPr>
          <a:xfrm>
            <a:off x="1475656" y="6165304"/>
            <a:ext cx="100811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8" name="直接连接符 27"/>
          <p:cNvCxnSpPr/>
          <p:nvPr/>
        </p:nvCxnSpPr>
        <p:spPr>
          <a:xfrm flipH="1">
            <a:off x="1115616" y="5373216"/>
            <a:ext cx="50405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45189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621</Words>
  <Application>Microsoft Office PowerPoint</Application>
  <PresentationFormat>全屏显示(4:3)</PresentationFormat>
  <Paragraphs>58</Paragraphs>
  <Slides>6</Slides>
  <Notes>1</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Listening &amp; Speaking Test</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Listening &amp; Speaking Test</dc:title>
  <dc:creator>USER</dc:creator>
  <cp:lastModifiedBy>USER</cp:lastModifiedBy>
  <cp:revision>14</cp:revision>
  <dcterms:created xsi:type="dcterms:W3CDTF">2016-09-08T02:00:13Z</dcterms:created>
  <dcterms:modified xsi:type="dcterms:W3CDTF">2016-09-08T02:16:40Z</dcterms:modified>
</cp:coreProperties>
</file>