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92" r:id="rId2"/>
    <p:sldId id="293" r:id="rId3"/>
    <p:sldId id="294" r:id="rId4"/>
    <p:sldId id="295" r:id="rId5"/>
    <p:sldId id="296" r:id="rId6"/>
    <p:sldId id="297" r:id="rId7"/>
    <p:sldId id="298" r:id="rId8"/>
    <p:sldId id="299" r:id="rId9"/>
    <p:sldId id="256" r:id="rId10"/>
    <p:sldId id="257" r:id="rId11"/>
    <p:sldId id="258" r:id="rId12"/>
    <p:sldId id="260" r:id="rId13"/>
    <p:sldId id="261" r:id="rId14"/>
    <p:sldId id="262" r:id="rId15"/>
    <p:sldId id="263" r:id="rId16"/>
    <p:sldId id="264" r:id="rId17"/>
    <p:sldId id="265" r:id="rId18"/>
    <p:sldId id="267" r:id="rId19"/>
    <p:sldId id="266" r:id="rId20"/>
    <p:sldId id="270" r:id="rId21"/>
    <p:sldId id="268"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x="9144000" cy="6858000" type="screen4x3"/>
  <p:notesSz cx="6669088" cy="9926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74" autoAdjust="0"/>
  </p:normalViewPr>
  <p:slideViewPr>
    <p:cSldViewPr>
      <p:cViewPr>
        <p:scale>
          <a:sx n="86" d="100"/>
          <a:sy n="86" d="100"/>
        </p:scale>
        <p:origin x="-109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777607" y="0"/>
            <a:ext cx="2889938" cy="496332"/>
          </a:xfrm>
          <a:prstGeom prst="rect">
            <a:avLst/>
          </a:prstGeom>
        </p:spPr>
        <p:txBody>
          <a:bodyPr vert="horz" lIns="91440" tIns="45720" rIns="91440" bIns="45720" rtlCol="0"/>
          <a:lstStyle>
            <a:lvl1pPr algn="r">
              <a:defRPr sz="1200"/>
            </a:lvl1pPr>
          </a:lstStyle>
          <a:p>
            <a:fld id="{1FE4F412-6984-4C98-B6CD-2C7FED60C7EE}" type="datetimeFigureOut">
              <a:rPr lang="zh-CN" altLang="en-US" smtClean="0"/>
              <a:t>2016-1-20</a:t>
            </a:fld>
            <a:endParaRPr lang="zh-CN" altLang="en-US"/>
          </a:p>
        </p:txBody>
      </p:sp>
      <p:sp>
        <p:nvSpPr>
          <p:cNvPr id="4" name="页脚占位符 3"/>
          <p:cNvSpPr>
            <a:spLocks noGrp="1"/>
          </p:cNvSpPr>
          <p:nvPr>
            <p:ph type="ftr" sz="quarter" idx="2"/>
          </p:nvPr>
        </p:nvSpPr>
        <p:spPr>
          <a:xfrm>
            <a:off x="0" y="9428583"/>
            <a:ext cx="2889938" cy="49633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777607" y="9428583"/>
            <a:ext cx="2889938" cy="496332"/>
          </a:xfrm>
          <a:prstGeom prst="rect">
            <a:avLst/>
          </a:prstGeom>
        </p:spPr>
        <p:txBody>
          <a:bodyPr vert="horz" lIns="91440" tIns="45720" rIns="91440" bIns="45720" rtlCol="0" anchor="b"/>
          <a:lstStyle>
            <a:lvl1pPr algn="r">
              <a:defRPr sz="1200"/>
            </a:lvl1pPr>
          </a:lstStyle>
          <a:p>
            <a:fld id="{4294F448-963F-4425-821E-E33219A72872}" type="slidenum">
              <a:rPr lang="zh-CN" altLang="en-US" smtClean="0"/>
              <a:t>‹#›</a:t>
            </a:fld>
            <a:endParaRPr lang="zh-CN" altLang="en-US"/>
          </a:p>
        </p:txBody>
      </p:sp>
    </p:spTree>
    <p:extLst>
      <p:ext uri="{BB962C8B-B14F-4D97-AF65-F5344CB8AC3E}">
        <p14:creationId xmlns:p14="http://schemas.microsoft.com/office/powerpoint/2010/main" val="1236137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7AE7DB5C-3FA7-4706-A50C-7D59D36B8041}" type="datetimeFigureOut">
              <a:rPr lang="zh-CN" altLang="en-US" smtClean="0"/>
              <a:pPr/>
              <a:t>2016-1-20</a:t>
            </a:fld>
            <a:endParaRPr lang="zh-CN" altLang="en-US"/>
          </a:p>
        </p:txBody>
      </p:sp>
      <p:sp>
        <p:nvSpPr>
          <p:cNvPr id="4" name="幻灯片图像占位符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66909" y="4715153"/>
            <a:ext cx="5335270" cy="446698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9A5B63B1-D5FC-498B-887B-958293E10666}" type="slidenum">
              <a:rPr lang="zh-CN" altLang="en-US" smtClean="0"/>
              <a:pPr/>
              <a:t>‹#›</a:t>
            </a:fld>
            <a:endParaRPr lang="zh-CN" altLang="en-US"/>
          </a:p>
        </p:txBody>
      </p:sp>
    </p:spTree>
    <p:extLst>
      <p:ext uri="{BB962C8B-B14F-4D97-AF65-F5344CB8AC3E}">
        <p14:creationId xmlns:p14="http://schemas.microsoft.com/office/powerpoint/2010/main" val="73183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5B63B1-D5FC-498B-887B-958293E10666}" type="slidenum">
              <a:rPr lang="zh-CN" altLang="en-US" smtClean="0"/>
              <a:pPr/>
              <a:t>1</a:t>
            </a:fld>
            <a:endParaRPr lang="zh-CN" altLang="en-US"/>
          </a:p>
        </p:txBody>
      </p:sp>
    </p:spTree>
    <p:extLst>
      <p:ext uri="{BB962C8B-B14F-4D97-AF65-F5344CB8AC3E}">
        <p14:creationId xmlns:p14="http://schemas.microsoft.com/office/powerpoint/2010/main" val="2046481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5B63B1-D5FC-498B-887B-958293E10666}" type="slidenum">
              <a:rPr lang="zh-CN" altLang="en-US" smtClean="0"/>
              <a:pPr/>
              <a:t>17</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介词后的宾语从句；动词后；部分有动词意义的形容词后</a:t>
            </a:r>
            <a:endParaRPr lang="zh-CN" altLang="en-US" dirty="0"/>
          </a:p>
        </p:txBody>
      </p:sp>
      <p:sp>
        <p:nvSpPr>
          <p:cNvPr id="4" name="灯片编号占位符 3"/>
          <p:cNvSpPr>
            <a:spLocks noGrp="1"/>
          </p:cNvSpPr>
          <p:nvPr>
            <p:ph type="sldNum" sz="quarter" idx="10"/>
          </p:nvPr>
        </p:nvSpPr>
        <p:spPr/>
        <p:txBody>
          <a:bodyPr/>
          <a:lstStyle/>
          <a:p>
            <a:fld id="{9A5B63B1-D5FC-498B-887B-958293E10666}" type="slidenum">
              <a:rPr lang="zh-CN" altLang="en-US" smtClean="0"/>
              <a:pPr/>
              <a:t>19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3. whether</a:t>
            </a:r>
            <a:r>
              <a:rPr lang="en-US" altLang="zh-CN" baseline="0" dirty="0" smtClean="0"/>
              <a:t> …or not; whether to do;</a:t>
            </a:r>
            <a:r>
              <a:rPr lang="zh-CN" altLang="en-US" baseline="0" dirty="0" smtClean="0"/>
              <a:t>介词后不用</a:t>
            </a:r>
            <a:r>
              <a:rPr lang="en-US" altLang="zh-CN" baseline="0" dirty="0" smtClean="0"/>
              <a:t>if</a:t>
            </a:r>
          </a:p>
          <a:p>
            <a:r>
              <a:rPr lang="en-US" altLang="zh-CN" dirty="0" smtClean="0"/>
              <a:t>4. </a:t>
            </a:r>
            <a:r>
              <a:rPr lang="zh-CN" altLang="en-US" dirty="0" smtClean="0"/>
              <a:t>复合宾语；固定短语；某些表示喜好的动词或短语后</a:t>
            </a:r>
            <a:endParaRPr lang="zh-CN" altLang="en-US" dirty="0"/>
          </a:p>
        </p:txBody>
      </p:sp>
      <p:sp>
        <p:nvSpPr>
          <p:cNvPr id="4" name="灯片编号占位符 3"/>
          <p:cNvSpPr>
            <a:spLocks noGrp="1"/>
          </p:cNvSpPr>
          <p:nvPr>
            <p:ph type="sldNum" sz="quarter" idx="10"/>
          </p:nvPr>
        </p:nvSpPr>
        <p:spPr/>
        <p:txBody>
          <a:bodyPr/>
          <a:lstStyle/>
          <a:p>
            <a:fld id="{9A5B63B1-D5FC-498B-887B-958293E10666}" type="slidenum">
              <a:rPr lang="zh-CN" altLang="en-US" smtClean="0"/>
              <a:pPr/>
              <a:t>20</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that</a:t>
            </a:r>
            <a:r>
              <a:rPr lang="zh-CN" altLang="en-US" dirty="0" smtClean="0"/>
              <a:t>不可省略的情况：</a:t>
            </a:r>
            <a:r>
              <a:rPr lang="en-US" altLang="zh-CN" dirty="0" smtClean="0"/>
              <a:t>1. </a:t>
            </a:r>
            <a:r>
              <a:rPr lang="zh-CN" altLang="en-US" dirty="0" smtClean="0"/>
              <a:t>主语从句、表语从句、同位语从句、介词和形容词后的宾语从句；</a:t>
            </a:r>
            <a:r>
              <a:rPr lang="en-US" altLang="zh-CN" dirty="0" smtClean="0"/>
              <a:t>2.</a:t>
            </a:r>
            <a:r>
              <a:rPr lang="en-US" altLang="zh-CN" baseline="0" dirty="0" smtClean="0"/>
              <a:t> </a:t>
            </a:r>
            <a:r>
              <a:rPr lang="zh-CN" altLang="en-US" baseline="0" dirty="0" smtClean="0"/>
              <a:t>多个并列宾语从句，从第二个开始</a:t>
            </a:r>
            <a:r>
              <a:rPr lang="en-US" altLang="zh-CN" baseline="0" dirty="0" smtClean="0"/>
              <a:t>that</a:t>
            </a:r>
            <a:r>
              <a:rPr lang="zh-CN" altLang="en-US" baseline="0" dirty="0" smtClean="0"/>
              <a:t>不能省略；</a:t>
            </a:r>
            <a:r>
              <a:rPr lang="en-US" altLang="zh-CN" baseline="0" dirty="0" smtClean="0"/>
              <a:t>3. </a:t>
            </a:r>
            <a:r>
              <a:rPr lang="zh-CN" altLang="en-US" baseline="0" dirty="0" smtClean="0"/>
              <a:t>出现形式宾语</a:t>
            </a:r>
            <a:r>
              <a:rPr lang="en-US" altLang="zh-CN" baseline="0" dirty="0" smtClean="0"/>
              <a:t>it</a:t>
            </a:r>
            <a:r>
              <a:rPr lang="zh-CN" altLang="en-US" baseline="0" dirty="0" smtClean="0"/>
              <a:t>；</a:t>
            </a:r>
            <a:r>
              <a:rPr lang="en-US" altLang="zh-CN" baseline="0" dirty="0" smtClean="0"/>
              <a:t>4. </a:t>
            </a:r>
            <a:r>
              <a:rPr lang="zh-CN" altLang="en-US" baseline="0" dirty="0" smtClean="0"/>
              <a:t>宾语从句的主语是从句时；</a:t>
            </a:r>
            <a:r>
              <a:rPr lang="en-US" altLang="zh-CN" baseline="0" dirty="0" smtClean="0"/>
              <a:t>5. </a:t>
            </a:r>
            <a:r>
              <a:rPr lang="zh-CN" altLang="en-US" baseline="0" dirty="0" smtClean="0"/>
              <a:t>宾语从句的主语是非谓语动词；</a:t>
            </a:r>
            <a:r>
              <a:rPr lang="en-US" altLang="zh-CN" baseline="0" dirty="0" smtClean="0"/>
              <a:t>6. </a:t>
            </a:r>
            <a:r>
              <a:rPr lang="zh-CN" altLang="en-US" baseline="0" dirty="0" smtClean="0"/>
              <a:t>宾语从句前是主句状语；</a:t>
            </a:r>
            <a:r>
              <a:rPr lang="en-US" altLang="zh-CN" baseline="0" dirty="0" smtClean="0"/>
              <a:t>7. </a:t>
            </a:r>
            <a:r>
              <a:rPr lang="zh-CN" altLang="en-US" baseline="0" dirty="0" smtClean="0"/>
              <a:t>宾语从句中的状语在从句前部；</a:t>
            </a:r>
            <a:r>
              <a:rPr lang="en-US" altLang="zh-CN" baseline="0" dirty="0" smtClean="0"/>
              <a:t>8. </a:t>
            </a:r>
            <a:r>
              <a:rPr lang="zh-CN" altLang="en-US" baseline="0" dirty="0" smtClean="0"/>
              <a:t>当主句的谓语动词与</a:t>
            </a:r>
            <a:r>
              <a:rPr lang="en-US" altLang="zh-CN" baseline="0" dirty="0" smtClean="0"/>
              <a:t>that</a:t>
            </a:r>
            <a:r>
              <a:rPr lang="zh-CN" altLang="en-US" baseline="0" dirty="0" smtClean="0"/>
              <a:t>宾语从句之间有插入语时；</a:t>
            </a:r>
            <a:r>
              <a:rPr lang="en-US" altLang="zh-CN" baseline="0" dirty="0" smtClean="0"/>
              <a:t>9. </a:t>
            </a:r>
            <a:r>
              <a:rPr lang="zh-CN" altLang="en-US" baseline="0" dirty="0" smtClean="0"/>
              <a:t>当宾语从句的主语是</a:t>
            </a:r>
            <a:r>
              <a:rPr lang="en-US" altLang="zh-CN" baseline="0" dirty="0" smtClean="0"/>
              <a:t>this</a:t>
            </a:r>
            <a:r>
              <a:rPr lang="zh-CN" altLang="en-US" baseline="0" dirty="0" smtClean="0"/>
              <a:t>，</a:t>
            </a:r>
            <a:r>
              <a:rPr lang="en-US" altLang="zh-CN" baseline="0" dirty="0" smtClean="0"/>
              <a:t>that</a:t>
            </a:r>
            <a:r>
              <a:rPr lang="zh-CN" altLang="en-US" baseline="0" dirty="0" smtClean="0"/>
              <a:t>或</a:t>
            </a:r>
            <a:r>
              <a:rPr lang="en-US" altLang="zh-CN" baseline="0" dirty="0" smtClean="0"/>
              <a:t>this</a:t>
            </a:r>
            <a:r>
              <a:rPr lang="zh-CN" altLang="en-US" baseline="0" dirty="0" smtClean="0"/>
              <a:t>，</a:t>
            </a:r>
            <a:r>
              <a:rPr lang="en-US" altLang="zh-CN" baseline="0" dirty="0" smtClean="0"/>
              <a:t>that</a:t>
            </a:r>
            <a:r>
              <a:rPr lang="zh-CN" altLang="en-US" baseline="0" dirty="0" smtClean="0"/>
              <a:t>修饰主语时；</a:t>
            </a:r>
            <a:endParaRPr lang="en-US" altLang="zh-CN" baseline="0" dirty="0" smtClean="0"/>
          </a:p>
          <a:p>
            <a:r>
              <a:rPr lang="en-US" altLang="zh-CN" baseline="0" dirty="0" smtClean="0"/>
              <a:t>that </a:t>
            </a:r>
            <a:r>
              <a:rPr lang="zh-CN" altLang="en-US" baseline="0" dirty="0" smtClean="0"/>
              <a:t>可以省略的情况：</a:t>
            </a:r>
            <a:r>
              <a:rPr lang="en-US" altLang="zh-CN" baseline="0" dirty="0" smtClean="0"/>
              <a:t>1. </a:t>
            </a:r>
            <a:r>
              <a:rPr lang="zh-CN" altLang="en-US" baseline="0" dirty="0" smtClean="0"/>
              <a:t>常用动词后的宾语从句</a:t>
            </a:r>
            <a:r>
              <a:rPr lang="en-US" altLang="zh-CN" baseline="0" dirty="0" smtClean="0"/>
              <a:t>that</a:t>
            </a:r>
            <a:r>
              <a:rPr lang="zh-CN" altLang="en-US" baseline="0" dirty="0" smtClean="0"/>
              <a:t>可以省略；</a:t>
            </a:r>
            <a:r>
              <a:rPr lang="en-US" altLang="zh-CN" baseline="0" dirty="0" smtClean="0"/>
              <a:t>2. be + adj. + that </a:t>
            </a:r>
            <a:r>
              <a:rPr lang="zh-CN" altLang="en-US" baseline="0" dirty="0" smtClean="0"/>
              <a:t>宾语从句的</a:t>
            </a:r>
            <a:r>
              <a:rPr lang="en-US" altLang="zh-CN" baseline="0" dirty="0" smtClean="0"/>
              <a:t>that</a:t>
            </a:r>
            <a:r>
              <a:rPr lang="zh-CN" altLang="en-US" baseline="0" dirty="0" smtClean="0"/>
              <a:t>可省。</a:t>
            </a:r>
            <a:endParaRPr lang="zh-CN" altLang="en-US" dirty="0"/>
          </a:p>
        </p:txBody>
      </p:sp>
      <p:sp>
        <p:nvSpPr>
          <p:cNvPr id="4" name="灯片编号占位符 3"/>
          <p:cNvSpPr>
            <a:spLocks noGrp="1"/>
          </p:cNvSpPr>
          <p:nvPr>
            <p:ph type="sldNum" sz="quarter" idx="10"/>
          </p:nvPr>
        </p:nvSpPr>
        <p:spPr/>
        <p:txBody>
          <a:bodyPr/>
          <a:lstStyle/>
          <a:p>
            <a:fld id="{9A5B63B1-D5FC-498B-887B-958293E10666}" type="slidenum">
              <a:rPr lang="zh-CN" altLang="en-US" smtClean="0"/>
              <a:pPr/>
              <a:t>21</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看强不强调任何人。</a:t>
            </a:r>
            <a:r>
              <a:rPr lang="en-US" altLang="zh-CN" dirty="0" smtClean="0"/>
              <a:t>Whoever</a:t>
            </a:r>
            <a:r>
              <a:rPr lang="zh-CN" altLang="en-US" dirty="0" smtClean="0"/>
              <a:t>既做从句的主语也是主句的主语；</a:t>
            </a:r>
            <a:r>
              <a:rPr lang="en-US" altLang="zh-CN" dirty="0" smtClean="0"/>
              <a:t>who</a:t>
            </a:r>
            <a:r>
              <a:rPr lang="zh-CN" altLang="en-US" smtClean="0"/>
              <a:t>只是从句的主语</a:t>
            </a:r>
            <a:endParaRPr lang="zh-CN" altLang="en-US"/>
          </a:p>
        </p:txBody>
      </p:sp>
      <p:sp>
        <p:nvSpPr>
          <p:cNvPr id="4" name="灯片编号占位符 3"/>
          <p:cNvSpPr>
            <a:spLocks noGrp="1"/>
          </p:cNvSpPr>
          <p:nvPr>
            <p:ph type="sldNum" sz="quarter" idx="10"/>
          </p:nvPr>
        </p:nvSpPr>
        <p:spPr/>
        <p:txBody>
          <a:bodyPr/>
          <a:lstStyle/>
          <a:p>
            <a:fld id="{9A5B63B1-D5FC-498B-887B-958293E10666}" type="slidenum">
              <a:rPr lang="zh-CN" altLang="en-US" smtClean="0"/>
              <a:pPr/>
              <a:t>22</a:t>
            </a:fld>
            <a:endParaRPr lang="zh-CN" altLang="en-US"/>
          </a:p>
        </p:txBody>
      </p:sp>
    </p:spTree>
    <p:extLst>
      <p:ext uri="{BB962C8B-B14F-4D97-AF65-F5344CB8AC3E}">
        <p14:creationId xmlns:p14="http://schemas.microsoft.com/office/powerpoint/2010/main" val="2365801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5B63B1-D5FC-498B-887B-958293E10666}" type="slidenum">
              <a:rPr lang="zh-CN" altLang="en-US" smtClean="0"/>
              <a:pPr/>
              <a:t>23</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AutoNum type="arabicPeriod"/>
            </a:pPr>
            <a:r>
              <a:rPr lang="zh-CN" altLang="en-US" dirty="0" smtClean="0"/>
              <a:t>主句为否定式瞬间动词；</a:t>
            </a:r>
            <a:r>
              <a:rPr lang="en-US" altLang="zh-CN" dirty="0" smtClean="0"/>
              <a:t>2.</a:t>
            </a:r>
            <a:r>
              <a:rPr lang="en-US" altLang="zh-CN" baseline="0" dirty="0" smtClean="0"/>
              <a:t> </a:t>
            </a:r>
            <a:r>
              <a:rPr lang="zh-CN" altLang="en-US" baseline="0" dirty="0" smtClean="0"/>
              <a:t>主句为肯定式持续性动词；（可互换，意思有点区别：</a:t>
            </a:r>
            <a:r>
              <a:rPr lang="en-US" altLang="zh-CN" baseline="0" dirty="0" smtClean="0"/>
              <a:t>before</a:t>
            </a:r>
            <a:r>
              <a:rPr lang="zh-CN" altLang="en-US" baseline="0" dirty="0" smtClean="0"/>
              <a:t>强调时间先后；</a:t>
            </a:r>
            <a:r>
              <a:rPr lang="en-US" altLang="zh-CN" baseline="0" dirty="0" smtClean="0"/>
              <a:t>until</a:t>
            </a:r>
            <a:r>
              <a:rPr lang="zh-CN" altLang="en-US" baseline="0" dirty="0" smtClean="0"/>
              <a:t>：主句是肯定句表示主句动作终止，否定句强调主句动作开始）</a:t>
            </a:r>
            <a:endParaRPr lang="en-US" altLang="zh-CN" baseline="0" dirty="0" smtClean="0"/>
          </a:p>
          <a:p>
            <a:pPr marL="228600" indent="-228600">
              <a:buNone/>
            </a:pPr>
            <a:r>
              <a:rPr lang="en-US" altLang="zh-CN" baseline="0" dirty="0" smtClean="0"/>
              <a:t>5.Before</a:t>
            </a:r>
            <a:r>
              <a:rPr lang="zh-CN" altLang="en-US" baseline="0" dirty="0" smtClean="0"/>
              <a:t>（看时态）</a:t>
            </a:r>
            <a:endParaRPr lang="zh-CN" altLang="en-US" dirty="0"/>
          </a:p>
        </p:txBody>
      </p:sp>
      <p:sp>
        <p:nvSpPr>
          <p:cNvPr id="4" name="灯片编号占位符 3"/>
          <p:cNvSpPr>
            <a:spLocks noGrp="1"/>
          </p:cNvSpPr>
          <p:nvPr>
            <p:ph type="sldNum" sz="quarter" idx="10"/>
          </p:nvPr>
        </p:nvSpPr>
        <p:spPr/>
        <p:txBody>
          <a:bodyPr/>
          <a:lstStyle/>
          <a:p>
            <a:fld id="{9A5B63B1-D5FC-498B-887B-958293E10666}" type="slidenum">
              <a:rPr lang="zh-CN" altLang="en-US" smtClean="0"/>
              <a:pPr/>
              <a:t>26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when; that; before; before; since; since</a:t>
            </a:r>
          </a:p>
          <a:p>
            <a:r>
              <a:rPr lang="zh-CN" altLang="en-US" dirty="0" smtClean="0"/>
              <a:t>先看时间是点还是段，是点就用</a:t>
            </a:r>
            <a:r>
              <a:rPr lang="en-US" altLang="zh-CN" dirty="0" smtClean="0"/>
              <a:t>when</a:t>
            </a:r>
            <a:r>
              <a:rPr lang="zh-CN" altLang="en-US" dirty="0" smtClean="0"/>
              <a:t>，是段看时态，</a:t>
            </a:r>
            <a:r>
              <a:rPr lang="en-US" altLang="zh-CN" dirty="0" smtClean="0"/>
              <a:t>was/ will be</a:t>
            </a:r>
            <a:r>
              <a:rPr lang="zh-CN" altLang="en-US" dirty="0" smtClean="0"/>
              <a:t>用</a:t>
            </a:r>
            <a:r>
              <a:rPr lang="en-US" altLang="zh-CN" dirty="0" smtClean="0"/>
              <a:t>before</a:t>
            </a:r>
            <a:r>
              <a:rPr lang="zh-CN" altLang="en-US" dirty="0" smtClean="0"/>
              <a:t>， </a:t>
            </a:r>
            <a:r>
              <a:rPr lang="en-US" altLang="zh-CN" dirty="0" smtClean="0"/>
              <a:t>is/ has</a:t>
            </a:r>
            <a:r>
              <a:rPr lang="en-US" altLang="zh-CN" baseline="0" dirty="0" smtClean="0"/>
              <a:t> been</a:t>
            </a:r>
            <a:r>
              <a:rPr lang="zh-CN" altLang="en-US" baseline="0" dirty="0" smtClean="0"/>
              <a:t>用</a:t>
            </a:r>
            <a:r>
              <a:rPr lang="en-US" altLang="zh-CN" baseline="0" dirty="0" smtClean="0"/>
              <a:t>since</a:t>
            </a:r>
            <a:r>
              <a:rPr lang="zh-CN" altLang="en-US" baseline="0" dirty="0" smtClean="0"/>
              <a:t>；强调句就按强调句的特点来。</a:t>
            </a:r>
            <a:endParaRPr lang="en-US" altLang="zh-CN" baseline="0" dirty="0" smtClean="0"/>
          </a:p>
          <a:p>
            <a:r>
              <a:rPr lang="en-US" altLang="zh-CN" baseline="0" dirty="0" smtClean="0"/>
              <a:t>since</a:t>
            </a:r>
            <a:r>
              <a:rPr lang="zh-CN" altLang="en-US" baseline="0" dirty="0" smtClean="0"/>
              <a:t>从句动作不管是持续性动词还是瞬间动词，都是从动作结束时算起。</a:t>
            </a:r>
            <a:endParaRPr lang="zh-CN" altLang="en-US" dirty="0"/>
          </a:p>
        </p:txBody>
      </p:sp>
      <p:sp>
        <p:nvSpPr>
          <p:cNvPr id="4" name="灯片编号占位符 3"/>
          <p:cNvSpPr>
            <a:spLocks noGrp="1"/>
          </p:cNvSpPr>
          <p:nvPr>
            <p:ph type="sldNum" sz="quarter" idx="10"/>
          </p:nvPr>
        </p:nvSpPr>
        <p:spPr/>
        <p:txBody>
          <a:bodyPr/>
          <a:lstStyle/>
          <a:p>
            <a:fld id="{9A5B63B1-D5FC-498B-887B-958293E10666}" type="slidenum">
              <a:rPr lang="zh-CN" altLang="en-US" smtClean="0"/>
              <a:pPr/>
              <a:t>28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smtClean="0"/>
              <a:t>had, were,</a:t>
            </a:r>
            <a:r>
              <a:rPr lang="en-US" altLang="zh-CN" baseline="0" dirty="0" smtClean="0"/>
              <a:t> should</a:t>
            </a:r>
          </a:p>
          <a:p>
            <a:pPr marL="228600" indent="-228600">
              <a:buAutoNum type="arabicPeriod"/>
            </a:pPr>
            <a:r>
              <a:rPr lang="en-US" altLang="zh-CN" baseline="0" dirty="0" smtClean="0"/>
              <a:t>But for, otherwise, without</a:t>
            </a:r>
          </a:p>
          <a:p>
            <a:pPr marL="228600" indent="-228600">
              <a:buAutoNum type="arabicPeriod"/>
            </a:pPr>
            <a:r>
              <a:rPr lang="en-US" altLang="zh-CN" baseline="0" smtClean="0"/>
              <a:t>insist; </a:t>
            </a:r>
            <a:r>
              <a:rPr lang="en-US" altLang="zh-CN" baseline="0" dirty="0" smtClean="0"/>
              <a:t>order, command; suggest, advice, recommend, propose; require, request</a:t>
            </a:r>
            <a:r>
              <a:rPr lang="en-US" altLang="zh-CN" baseline="0" smtClean="0"/>
              <a:t>, desire</a:t>
            </a:r>
            <a:r>
              <a:rPr lang="en-US" altLang="zh-CN" baseline="0" dirty="0" smtClean="0"/>
              <a:t>, demand</a:t>
            </a:r>
          </a:p>
          <a:p>
            <a:pPr marL="0" indent="0">
              <a:buNone/>
            </a:pPr>
            <a:r>
              <a:rPr lang="en-US" altLang="zh-CN" baseline="0" dirty="0" smtClean="0"/>
              <a:t>4. A pity, a shame, no wonder, etc.</a:t>
            </a:r>
          </a:p>
          <a:p>
            <a:pPr marL="0" indent="0">
              <a:buNone/>
            </a:pPr>
            <a:r>
              <a:rPr lang="en-US" altLang="zh-CN" baseline="0" dirty="0" smtClean="0"/>
              <a:t>5. Had done; did/ were, did/ would do</a:t>
            </a:r>
          </a:p>
          <a:p>
            <a:pPr marL="0" indent="0">
              <a:buNone/>
            </a:pPr>
            <a:r>
              <a:rPr lang="en-US" altLang="zh-CN" baseline="0" dirty="0" smtClean="0"/>
              <a:t>6. did/ should do</a:t>
            </a:r>
          </a:p>
          <a:p>
            <a:pPr marL="0" indent="0">
              <a:buNone/>
            </a:pPr>
            <a:r>
              <a:rPr lang="en-US" altLang="zh-CN" baseline="0" dirty="0" smtClean="0"/>
              <a:t>7. </a:t>
            </a:r>
            <a:r>
              <a:rPr lang="zh-CN" altLang="en-US" baseline="0" dirty="0" smtClean="0"/>
              <a:t>会辨认！</a:t>
            </a:r>
            <a:endParaRPr lang="en-US" altLang="zh-CN" baseline="0" dirty="0" smtClean="0"/>
          </a:p>
        </p:txBody>
      </p:sp>
      <p:sp>
        <p:nvSpPr>
          <p:cNvPr id="4" name="灯片编号占位符 3"/>
          <p:cNvSpPr>
            <a:spLocks noGrp="1"/>
          </p:cNvSpPr>
          <p:nvPr>
            <p:ph type="sldNum" sz="quarter" idx="10"/>
          </p:nvPr>
        </p:nvSpPr>
        <p:spPr/>
        <p:txBody>
          <a:bodyPr/>
          <a:lstStyle/>
          <a:p>
            <a:fld id="{9A5B63B1-D5FC-498B-887B-958293E10666}" type="slidenum">
              <a:rPr lang="zh-CN" altLang="en-US" smtClean="0"/>
              <a:pPr/>
              <a:t>29</a:t>
            </a:fld>
            <a:endParaRPr lang="zh-CN" altLang="en-US"/>
          </a:p>
        </p:txBody>
      </p:sp>
    </p:spTree>
    <p:extLst>
      <p:ext uri="{BB962C8B-B14F-4D97-AF65-F5344CB8AC3E}">
        <p14:creationId xmlns:p14="http://schemas.microsoft.com/office/powerpoint/2010/main" val="698071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Dislike</a:t>
            </a:r>
            <a:r>
              <a:rPr lang="en-US" altLang="zh-CN" baseline="0" dirty="0" smtClean="0"/>
              <a:t> him as we do, we can’t deny his greatness.</a:t>
            </a:r>
            <a:endParaRPr lang="zh-CN" altLang="en-US" dirty="0"/>
          </a:p>
        </p:txBody>
      </p:sp>
      <p:sp>
        <p:nvSpPr>
          <p:cNvPr id="4" name="灯片编号占位符 3"/>
          <p:cNvSpPr>
            <a:spLocks noGrp="1"/>
          </p:cNvSpPr>
          <p:nvPr>
            <p:ph type="sldNum" sz="quarter" idx="10"/>
          </p:nvPr>
        </p:nvSpPr>
        <p:spPr/>
        <p:txBody>
          <a:bodyPr/>
          <a:lstStyle/>
          <a:p>
            <a:fld id="{9A5B63B1-D5FC-498B-887B-958293E10666}" type="slidenum">
              <a:rPr lang="zh-CN" altLang="en-US" smtClean="0"/>
              <a:pPr/>
              <a:t>39</a:t>
            </a:fld>
            <a:endParaRPr lang="zh-CN" altLang="en-US"/>
          </a:p>
        </p:txBody>
      </p:sp>
    </p:spTree>
    <p:extLst>
      <p:ext uri="{BB962C8B-B14F-4D97-AF65-F5344CB8AC3E}">
        <p14:creationId xmlns:p14="http://schemas.microsoft.com/office/powerpoint/2010/main" val="2717665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形式主语</a:t>
            </a:r>
            <a:r>
              <a:rPr lang="en-US" altLang="zh-CN" dirty="0" smtClean="0"/>
              <a:t>it</a:t>
            </a:r>
            <a:r>
              <a:rPr lang="en-US" altLang="zh-CN" baseline="0" dirty="0" smtClean="0"/>
              <a:t> = to do</a:t>
            </a:r>
          </a:p>
          <a:p>
            <a:r>
              <a:rPr lang="zh-CN" altLang="en-US" baseline="0" dirty="0" smtClean="0"/>
              <a:t>形式宾语</a:t>
            </a:r>
            <a:r>
              <a:rPr lang="en-US" altLang="zh-CN" baseline="0" dirty="0" smtClean="0"/>
              <a:t>it = to do</a:t>
            </a:r>
          </a:p>
          <a:p>
            <a:r>
              <a:rPr lang="zh-CN" altLang="en-US" baseline="0" dirty="0" smtClean="0"/>
              <a:t>疑问词</a:t>
            </a:r>
            <a:r>
              <a:rPr lang="en-US" altLang="zh-CN" baseline="0" dirty="0" smtClean="0"/>
              <a:t>who, what, which, when, where, how + to do</a:t>
            </a:r>
          </a:p>
          <a:p>
            <a:r>
              <a:rPr lang="zh-CN" altLang="en-US" baseline="0" dirty="0" smtClean="0"/>
              <a:t>宾补：省略</a:t>
            </a:r>
            <a:r>
              <a:rPr lang="en-US" altLang="zh-CN" baseline="0" dirty="0" smtClean="0"/>
              <a:t>to</a:t>
            </a:r>
            <a:r>
              <a:rPr lang="zh-CN" altLang="en-US" baseline="0" dirty="0" smtClean="0"/>
              <a:t>的动词（感官，使役），被动语态时要把</a:t>
            </a:r>
            <a:r>
              <a:rPr lang="en-US" altLang="zh-CN" baseline="0" dirty="0" smtClean="0"/>
              <a:t>to</a:t>
            </a:r>
            <a:r>
              <a:rPr lang="zh-CN" altLang="en-US" baseline="0" dirty="0" smtClean="0"/>
              <a:t>还原出来</a:t>
            </a:r>
            <a:endParaRPr lang="en-US" altLang="zh-CN" baseline="0" dirty="0" smtClean="0"/>
          </a:p>
        </p:txBody>
      </p:sp>
      <p:sp>
        <p:nvSpPr>
          <p:cNvPr id="4" name="灯片编号占位符 3"/>
          <p:cNvSpPr>
            <a:spLocks noGrp="1"/>
          </p:cNvSpPr>
          <p:nvPr>
            <p:ph type="sldNum" sz="quarter" idx="10"/>
          </p:nvPr>
        </p:nvSpPr>
        <p:spPr/>
        <p:txBody>
          <a:bodyPr/>
          <a:lstStyle/>
          <a:p>
            <a:fld id="{9A5B63B1-D5FC-498B-887B-958293E10666}" type="slidenum">
              <a:rPr lang="zh-CN" altLang="en-US" smtClean="0"/>
              <a:pPr/>
              <a:t>2</a:t>
            </a:fld>
            <a:endParaRPr lang="zh-CN" altLang="en-US"/>
          </a:p>
        </p:txBody>
      </p:sp>
    </p:spTree>
    <p:extLst>
      <p:ext uri="{BB962C8B-B14F-4D97-AF65-F5344CB8AC3E}">
        <p14:creationId xmlns:p14="http://schemas.microsoft.com/office/powerpoint/2010/main" val="30507953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所有格之后的名词如果为住宅，商店，教堂等可以省略。</a:t>
            </a:r>
            <a:endParaRPr lang="en-US" altLang="zh-CN" dirty="0" smtClean="0"/>
          </a:p>
          <a:p>
            <a:pPr marL="228600" indent="-228600">
              <a:buAutoNum type="arabicPeriod"/>
            </a:pPr>
            <a:r>
              <a:rPr lang="zh-CN" altLang="en-US" dirty="0" smtClean="0"/>
              <a:t>在表示看法，想法的动词，如</a:t>
            </a:r>
            <a:r>
              <a:rPr lang="en-US" altLang="zh-CN" dirty="0" smtClean="0"/>
              <a:t>think,</a:t>
            </a:r>
            <a:r>
              <a:rPr lang="en-US" altLang="zh-CN" baseline="0" dirty="0" smtClean="0"/>
              <a:t> suppose, hope, believe, expect, fear</a:t>
            </a:r>
            <a:r>
              <a:rPr lang="zh-CN" altLang="en-US" baseline="0" dirty="0" smtClean="0"/>
              <a:t>，词组</a:t>
            </a:r>
            <a:r>
              <a:rPr lang="en-US" altLang="zh-CN" baseline="0" dirty="0" smtClean="0"/>
              <a:t>be afraid </a:t>
            </a:r>
            <a:r>
              <a:rPr lang="zh-CN" altLang="en-US" baseline="0" dirty="0" smtClean="0"/>
              <a:t>后面，肯定时用</a:t>
            </a:r>
            <a:r>
              <a:rPr lang="en-US" altLang="zh-CN" baseline="0" dirty="0" smtClean="0"/>
              <a:t>so</a:t>
            </a:r>
            <a:r>
              <a:rPr lang="zh-CN" altLang="en-US" baseline="0" dirty="0" smtClean="0"/>
              <a:t>，否定时用</a:t>
            </a:r>
            <a:r>
              <a:rPr lang="en-US" altLang="zh-CN" baseline="0" dirty="0" smtClean="0"/>
              <a:t>not</a:t>
            </a:r>
            <a:endParaRPr lang="zh-CN" altLang="en-US" dirty="0"/>
          </a:p>
        </p:txBody>
      </p:sp>
      <p:sp>
        <p:nvSpPr>
          <p:cNvPr id="4" name="灯片编号占位符 3"/>
          <p:cNvSpPr>
            <a:spLocks noGrp="1"/>
          </p:cNvSpPr>
          <p:nvPr>
            <p:ph type="sldNum" sz="quarter" idx="10"/>
          </p:nvPr>
        </p:nvSpPr>
        <p:spPr/>
        <p:txBody>
          <a:bodyPr/>
          <a:lstStyle/>
          <a:p>
            <a:fld id="{9A5B63B1-D5FC-498B-887B-958293E10666}" type="slidenum">
              <a:rPr lang="zh-CN" altLang="en-US" smtClean="0"/>
              <a:pPr/>
              <a:t>40</a:t>
            </a:fld>
            <a:endParaRPr lang="zh-CN" altLang="en-US"/>
          </a:p>
        </p:txBody>
      </p:sp>
    </p:spTree>
    <p:extLst>
      <p:ext uri="{BB962C8B-B14F-4D97-AF65-F5344CB8AC3E}">
        <p14:creationId xmlns:p14="http://schemas.microsoft.com/office/powerpoint/2010/main" val="2607406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宾语从句：从句在内容上与主句有重复的，可以省略。</a:t>
            </a:r>
            <a:endParaRPr lang="en-US" altLang="zh-CN" dirty="0" smtClean="0"/>
          </a:p>
          <a:p>
            <a:pPr marL="228600" indent="-228600">
              <a:buAutoNum type="arabicPeriod"/>
            </a:pPr>
            <a:r>
              <a:rPr lang="zh-CN" altLang="en-US" dirty="0" smtClean="0"/>
              <a:t>状语从句：从句主语与主句主语一致，或者从句主语是</a:t>
            </a:r>
            <a:r>
              <a:rPr lang="en-US" altLang="zh-CN" dirty="0" smtClean="0"/>
              <a:t>it</a:t>
            </a:r>
            <a:r>
              <a:rPr lang="zh-CN" altLang="en-US" dirty="0" smtClean="0"/>
              <a:t>，那么动词</a:t>
            </a:r>
            <a:r>
              <a:rPr lang="en-US" altLang="zh-CN" dirty="0" smtClean="0"/>
              <a:t>be</a:t>
            </a:r>
            <a:r>
              <a:rPr lang="zh-CN" altLang="en-US" smtClean="0"/>
              <a:t>及其主语省略。</a:t>
            </a:r>
            <a:endParaRPr lang="zh-CN" altLang="en-US"/>
          </a:p>
        </p:txBody>
      </p:sp>
      <p:sp>
        <p:nvSpPr>
          <p:cNvPr id="4" name="灯片编号占位符 3"/>
          <p:cNvSpPr>
            <a:spLocks noGrp="1"/>
          </p:cNvSpPr>
          <p:nvPr>
            <p:ph type="sldNum" sz="quarter" idx="10"/>
          </p:nvPr>
        </p:nvSpPr>
        <p:spPr/>
        <p:txBody>
          <a:bodyPr/>
          <a:lstStyle/>
          <a:p>
            <a:fld id="{9A5B63B1-D5FC-498B-887B-958293E10666}" type="slidenum">
              <a:rPr lang="zh-CN" altLang="en-US" smtClean="0"/>
              <a:pPr/>
              <a:t>41</a:t>
            </a:fld>
            <a:endParaRPr lang="zh-CN" altLang="en-US"/>
          </a:p>
        </p:txBody>
      </p:sp>
    </p:spTree>
    <p:extLst>
      <p:ext uri="{BB962C8B-B14F-4D97-AF65-F5344CB8AC3E}">
        <p14:creationId xmlns:p14="http://schemas.microsoft.com/office/powerpoint/2010/main" val="4215209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在一些后面接</a:t>
            </a:r>
            <a:r>
              <a:rPr lang="en-US" altLang="zh-CN" dirty="0" smtClean="0"/>
              <a:t>to</a:t>
            </a:r>
            <a:r>
              <a:rPr lang="en-US" altLang="zh-CN" baseline="0" dirty="0" smtClean="0"/>
              <a:t> do</a:t>
            </a:r>
            <a:r>
              <a:rPr lang="zh-CN" altLang="en-US" baseline="0" dirty="0" smtClean="0"/>
              <a:t>作为宾语的动词和形容词，可以省略与</a:t>
            </a:r>
            <a:r>
              <a:rPr lang="en-US" altLang="zh-CN" baseline="0" dirty="0" smtClean="0"/>
              <a:t>to </a:t>
            </a:r>
            <a:r>
              <a:rPr lang="zh-CN" altLang="en-US" baseline="0" dirty="0" smtClean="0"/>
              <a:t>之后的内容，但不定式中若含有</a:t>
            </a:r>
            <a:r>
              <a:rPr lang="en-US" altLang="zh-CN" baseline="0" dirty="0" smtClean="0"/>
              <a:t>be, have, have been</a:t>
            </a:r>
            <a:r>
              <a:rPr lang="zh-CN" altLang="en-US" baseline="0" dirty="0" smtClean="0"/>
              <a:t>，通常要保留。</a:t>
            </a:r>
            <a:endParaRPr lang="en-US" altLang="zh-CN" baseline="0" dirty="0" smtClean="0"/>
          </a:p>
          <a:p>
            <a:r>
              <a:rPr lang="zh-CN" altLang="en-US" dirty="0" smtClean="0"/>
              <a:t>在</a:t>
            </a:r>
            <a:r>
              <a:rPr lang="en-US" altLang="zh-CN" dirty="0" smtClean="0"/>
              <a:t>but</a:t>
            </a:r>
            <a:r>
              <a:rPr lang="zh-CN" altLang="en-US" dirty="0" smtClean="0"/>
              <a:t>后接不定式结构时，如果</a:t>
            </a:r>
            <a:r>
              <a:rPr lang="en-US" altLang="zh-CN" dirty="0" smtClean="0"/>
              <a:t>but</a:t>
            </a:r>
            <a:r>
              <a:rPr lang="zh-CN" altLang="en-US" dirty="0" smtClean="0"/>
              <a:t>前句子中出现实意动词</a:t>
            </a:r>
            <a:r>
              <a:rPr lang="en-US" altLang="zh-CN" dirty="0" smtClean="0"/>
              <a:t>do</a:t>
            </a:r>
            <a:r>
              <a:rPr lang="zh-CN" altLang="en-US" dirty="0" smtClean="0"/>
              <a:t>，不定式要省略</a:t>
            </a:r>
            <a:r>
              <a:rPr lang="en-US" altLang="zh-CN" dirty="0" smtClean="0"/>
              <a:t>to.</a:t>
            </a:r>
            <a:r>
              <a:rPr lang="en-US" altLang="zh-CN" baseline="0" dirty="0" smtClean="0"/>
              <a:t> </a:t>
            </a:r>
            <a:r>
              <a:rPr lang="zh-CN" altLang="en-US" baseline="0" dirty="0" smtClean="0"/>
              <a:t>有</a:t>
            </a:r>
            <a:r>
              <a:rPr lang="en-US" altLang="zh-CN" baseline="0" dirty="0" smtClean="0"/>
              <a:t>do</a:t>
            </a:r>
            <a:r>
              <a:rPr lang="zh-CN" altLang="en-US" baseline="0" dirty="0" smtClean="0"/>
              <a:t>没</a:t>
            </a:r>
            <a:r>
              <a:rPr lang="en-US" altLang="zh-CN" baseline="0" dirty="0" smtClean="0"/>
              <a:t>to</a:t>
            </a:r>
            <a:r>
              <a:rPr lang="zh-CN" altLang="en-US" baseline="0" dirty="0" smtClean="0"/>
              <a:t>，有</a:t>
            </a:r>
            <a:r>
              <a:rPr lang="en-US" altLang="zh-CN" baseline="0" dirty="0" smtClean="0"/>
              <a:t>to</a:t>
            </a:r>
            <a:r>
              <a:rPr lang="zh-CN" altLang="en-US" baseline="0" dirty="0" smtClean="0"/>
              <a:t>没</a:t>
            </a:r>
            <a:r>
              <a:rPr lang="en-US" altLang="zh-CN" baseline="0" dirty="0" smtClean="0"/>
              <a:t>do</a:t>
            </a:r>
            <a:r>
              <a:rPr lang="zh-CN" altLang="en-US" baseline="0" dirty="0" smtClean="0"/>
              <a:t>。</a:t>
            </a:r>
            <a:endParaRPr lang="en-US" altLang="zh-CN" baseline="0" dirty="0" smtClean="0"/>
          </a:p>
          <a:p>
            <a:r>
              <a:rPr lang="zh-CN" altLang="en-US" baseline="0" dirty="0" smtClean="0"/>
              <a:t>多个不定式并列时，后面的不定式</a:t>
            </a:r>
            <a:r>
              <a:rPr lang="en-US" altLang="zh-CN" baseline="0" dirty="0" smtClean="0"/>
              <a:t>to</a:t>
            </a:r>
            <a:r>
              <a:rPr lang="zh-CN" altLang="en-US" baseline="0" dirty="0" smtClean="0"/>
              <a:t>往往省略。</a:t>
            </a:r>
            <a:endParaRPr lang="zh-CN" altLang="en-US" dirty="0"/>
          </a:p>
        </p:txBody>
      </p:sp>
      <p:sp>
        <p:nvSpPr>
          <p:cNvPr id="4" name="灯片编号占位符 3"/>
          <p:cNvSpPr>
            <a:spLocks noGrp="1"/>
          </p:cNvSpPr>
          <p:nvPr>
            <p:ph type="sldNum" sz="quarter" idx="10"/>
          </p:nvPr>
        </p:nvSpPr>
        <p:spPr/>
        <p:txBody>
          <a:bodyPr/>
          <a:lstStyle/>
          <a:p>
            <a:fld id="{9A5B63B1-D5FC-498B-887B-958293E10666}" type="slidenum">
              <a:rPr lang="zh-CN" altLang="en-US" smtClean="0"/>
              <a:pPr/>
              <a:t>42</a:t>
            </a:fld>
            <a:endParaRPr lang="zh-CN" altLang="en-US"/>
          </a:p>
        </p:txBody>
      </p:sp>
    </p:spTree>
    <p:extLst>
      <p:ext uri="{BB962C8B-B14F-4D97-AF65-F5344CB8AC3E}">
        <p14:creationId xmlns:p14="http://schemas.microsoft.com/office/powerpoint/2010/main" val="63552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作定语：记忆有关名词</a:t>
            </a:r>
            <a:endParaRPr lang="zh-CN" altLang="en-US" dirty="0"/>
          </a:p>
        </p:txBody>
      </p:sp>
      <p:sp>
        <p:nvSpPr>
          <p:cNvPr id="4" name="灯片编号占位符 3"/>
          <p:cNvSpPr>
            <a:spLocks noGrp="1"/>
          </p:cNvSpPr>
          <p:nvPr>
            <p:ph type="sldNum" sz="quarter" idx="10"/>
          </p:nvPr>
        </p:nvSpPr>
        <p:spPr/>
        <p:txBody>
          <a:bodyPr/>
          <a:lstStyle/>
          <a:p>
            <a:fld id="{9A5B63B1-D5FC-498B-887B-958293E10666}" type="slidenum">
              <a:rPr lang="zh-CN" altLang="en-US" smtClean="0"/>
              <a:pPr/>
              <a:t>3</a:t>
            </a:fld>
            <a:endParaRPr lang="zh-CN" altLang="en-US"/>
          </a:p>
        </p:txBody>
      </p:sp>
    </p:spTree>
    <p:extLst>
      <p:ext uri="{BB962C8B-B14F-4D97-AF65-F5344CB8AC3E}">
        <p14:creationId xmlns:p14="http://schemas.microsoft.com/office/powerpoint/2010/main" val="2888333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一般式：一般性动作；与谓语动词同时发生；发生在谓语动词之后</a:t>
            </a:r>
            <a:endParaRPr lang="en-US" altLang="zh-CN" dirty="0" smtClean="0"/>
          </a:p>
          <a:p>
            <a:r>
              <a:rPr lang="zh-CN" altLang="en-US" dirty="0" smtClean="0"/>
              <a:t>完成式：发生在谓语动词之后</a:t>
            </a:r>
            <a:endParaRPr lang="en-US" altLang="zh-CN" dirty="0" smtClean="0"/>
          </a:p>
          <a:p>
            <a:r>
              <a:rPr lang="zh-CN" altLang="en-US" dirty="0" smtClean="0"/>
              <a:t>被动：与逻辑主语是被动关系</a:t>
            </a:r>
            <a:endParaRPr lang="zh-CN" altLang="en-US" dirty="0"/>
          </a:p>
        </p:txBody>
      </p:sp>
      <p:sp>
        <p:nvSpPr>
          <p:cNvPr id="4" name="灯片编号占位符 3"/>
          <p:cNvSpPr>
            <a:spLocks noGrp="1"/>
          </p:cNvSpPr>
          <p:nvPr>
            <p:ph type="sldNum" sz="quarter" idx="10"/>
          </p:nvPr>
        </p:nvSpPr>
        <p:spPr/>
        <p:txBody>
          <a:bodyPr/>
          <a:lstStyle/>
          <a:p>
            <a:fld id="{9A5B63B1-D5FC-498B-887B-958293E10666}" type="slidenum">
              <a:rPr lang="zh-CN" altLang="en-US" smtClean="0"/>
              <a:pPr/>
              <a:t>4</a:t>
            </a:fld>
            <a:endParaRPr lang="zh-CN" altLang="en-US"/>
          </a:p>
        </p:txBody>
      </p:sp>
    </p:spTree>
    <p:extLst>
      <p:ext uri="{BB962C8B-B14F-4D97-AF65-F5344CB8AC3E}">
        <p14:creationId xmlns:p14="http://schemas.microsoft.com/office/powerpoint/2010/main" val="563970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动名词做主语和不定式做主语对比</a:t>
            </a:r>
            <a:endParaRPr lang="en-US" altLang="zh-CN" dirty="0" smtClean="0"/>
          </a:p>
          <a:p>
            <a:r>
              <a:rPr lang="zh-CN" altLang="en-US" dirty="0" smtClean="0"/>
              <a:t>动名词做表语和不定式做表语对比</a:t>
            </a:r>
            <a:endParaRPr lang="en-US" altLang="zh-CN" dirty="0" smtClean="0"/>
          </a:p>
          <a:p>
            <a:r>
              <a:rPr lang="zh-CN" altLang="en-US" dirty="0" smtClean="0"/>
              <a:t>平衡</a:t>
            </a:r>
            <a:endParaRPr lang="zh-CN" altLang="en-US" dirty="0"/>
          </a:p>
        </p:txBody>
      </p:sp>
      <p:sp>
        <p:nvSpPr>
          <p:cNvPr id="4" name="灯片编号占位符 3"/>
          <p:cNvSpPr>
            <a:spLocks noGrp="1"/>
          </p:cNvSpPr>
          <p:nvPr>
            <p:ph type="sldNum" sz="quarter" idx="10"/>
          </p:nvPr>
        </p:nvSpPr>
        <p:spPr/>
        <p:txBody>
          <a:bodyPr/>
          <a:lstStyle/>
          <a:p>
            <a:fld id="{9A5B63B1-D5FC-498B-887B-958293E10666}" type="slidenum">
              <a:rPr lang="zh-CN" altLang="en-US" smtClean="0"/>
              <a:pPr/>
              <a:t>5</a:t>
            </a:fld>
            <a:endParaRPr lang="zh-CN" altLang="en-US"/>
          </a:p>
        </p:txBody>
      </p:sp>
    </p:spTree>
    <p:extLst>
      <p:ext uri="{BB962C8B-B14F-4D97-AF65-F5344CB8AC3E}">
        <p14:creationId xmlns:p14="http://schemas.microsoft.com/office/powerpoint/2010/main" val="3959996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区别：主动与被动；正在进行与完成</a:t>
            </a:r>
            <a:endParaRPr lang="en-US" altLang="zh-CN" dirty="0" smtClean="0"/>
          </a:p>
          <a:p>
            <a:r>
              <a:rPr lang="zh-CN" altLang="en-US" dirty="0" smtClean="0"/>
              <a:t>动作发生时间；与主句主语的关系</a:t>
            </a:r>
            <a:endParaRPr lang="zh-CN" altLang="en-US" dirty="0"/>
          </a:p>
        </p:txBody>
      </p:sp>
      <p:sp>
        <p:nvSpPr>
          <p:cNvPr id="4" name="灯片编号占位符 3"/>
          <p:cNvSpPr>
            <a:spLocks noGrp="1"/>
          </p:cNvSpPr>
          <p:nvPr>
            <p:ph type="sldNum" sz="quarter" idx="10"/>
          </p:nvPr>
        </p:nvSpPr>
        <p:spPr/>
        <p:txBody>
          <a:bodyPr/>
          <a:lstStyle/>
          <a:p>
            <a:fld id="{9A5B63B1-D5FC-498B-887B-958293E10666}" type="slidenum">
              <a:rPr lang="zh-CN" altLang="en-US" smtClean="0"/>
              <a:pPr/>
              <a:t>7</a:t>
            </a:fld>
            <a:endParaRPr lang="zh-CN" altLang="en-US"/>
          </a:p>
        </p:txBody>
      </p:sp>
    </p:spTree>
    <p:extLst>
      <p:ext uri="{BB962C8B-B14F-4D97-AF65-F5344CB8AC3E}">
        <p14:creationId xmlns:p14="http://schemas.microsoft.com/office/powerpoint/2010/main" val="3582264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找逻辑主语，看主被动，看与谓语动词动作谁先发生。</a:t>
            </a:r>
            <a:endParaRPr lang="zh-CN" altLang="en-US" dirty="0"/>
          </a:p>
        </p:txBody>
      </p:sp>
      <p:sp>
        <p:nvSpPr>
          <p:cNvPr id="4" name="灯片编号占位符 3"/>
          <p:cNvSpPr>
            <a:spLocks noGrp="1"/>
          </p:cNvSpPr>
          <p:nvPr>
            <p:ph type="sldNum" sz="quarter" idx="10"/>
          </p:nvPr>
        </p:nvSpPr>
        <p:spPr/>
        <p:txBody>
          <a:bodyPr/>
          <a:lstStyle/>
          <a:p>
            <a:fld id="{9A5B63B1-D5FC-498B-887B-958293E10666}" type="slidenum">
              <a:rPr lang="zh-CN" altLang="en-US" smtClean="0"/>
              <a:pPr/>
              <a:t>8</a:t>
            </a:fld>
            <a:endParaRPr lang="zh-CN" altLang="en-US"/>
          </a:p>
        </p:txBody>
      </p:sp>
    </p:spTree>
    <p:extLst>
      <p:ext uri="{BB962C8B-B14F-4D97-AF65-F5344CB8AC3E}">
        <p14:creationId xmlns:p14="http://schemas.microsoft.com/office/powerpoint/2010/main" val="2540442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whoever = anyone</a:t>
            </a:r>
            <a:r>
              <a:rPr lang="en-US" altLang="zh-CN" baseline="0" dirty="0" smtClean="0"/>
              <a:t> who; whatever = anything that </a:t>
            </a:r>
          </a:p>
          <a:p>
            <a:r>
              <a:rPr lang="en-US" altLang="zh-CN" baseline="0" dirty="0" smtClean="0"/>
              <a:t>It remains a question whether / if it is true.</a:t>
            </a:r>
          </a:p>
          <a:p>
            <a:endParaRPr lang="zh-CN" altLang="en-US" dirty="0"/>
          </a:p>
        </p:txBody>
      </p:sp>
      <p:sp>
        <p:nvSpPr>
          <p:cNvPr id="4" name="灯片编号占位符 3"/>
          <p:cNvSpPr>
            <a:spLocks noGrp="1"/>
          </p:cNvSpPr>
          <p:nvPr>
            <p:ph type="sldNum" sz="quarter" idx="10"/>
          </p:nvPr>
        </p:nvSpPr>
        <p:spPr/>
        <p:txBody>
          <a:bodyPr/>
          <a:lstStyle/>
          <a:p>
            <a:fld id="{9A5B63B1-D5FC-498B-887B-958293E10666}" type="slidenum">
              <a:rPr lang="zh-CN" altLang="en-US" smtClean="0"/>
              <a:pPr/>
              <a:t>15</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5B63B1-D5FC-498B-887B-958293E10666}" type="slidenum">
              <a:rPr lang="zh-CN" altLang="en-US" smtClean="0"/>
              <a:pPr/>
              <a:t>16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2016-1-20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792088"/>
          </a:xfrm>
        </p:spPr>
        <p:txBody>
          <a:bodyPr>
            <a:normAutofit/>
          </a:bodyPr>
          <a:lstStyle/>
          <a:p>
            <a:r>
              <a:rPr lang="zh-CN" altLang="en-US" b="1" dirty="0">
                <a:latin typeface="Times New Roman" pitchFamily="18" charset="0"/>
                <a:cs typeface="Times New Roman" pitchFamily="18" charset="0"/>
              </a:rPr>
              <a:t>第</a:t>
            </a:r>
            <a:r>
              <a:rPr lang="en-US" altLang="zh-CN" b="1" dirty="0">
                <a:latin typeface="Times New Roman" pitchFamily="18" charset="0"/>
                <a:cs typeface="Times New Roman" pitchFamily="18" charset="0"/>
              </a:rPr>
              <a:t>10</a:t>
            </a:r>
            <a:r>
              <a:rPr lang="zh-CN" altLang="en-US" b="1" dirty="0">
                <a:latin typeface="Times New Roman" pitchFamily="18" charset="0"/>
                <a:cs typeface="Times New Roman" pitchFamily="18" charset="0"/>
              </a:rPr>
              <a:t>讲</a:t>
            </a:r>
            <a:r>
              <a:rPr lang="en-US" altLang="zh-CN" b="1" dirty="0">
                <a:latin typeface="Times New Roman" pitchFamily="18" charset="0"/>
                <a:cs typeface="Times New Roman" pitchFamily="18" charset="0"/>
              </a:rPr>
              <a:t>	 </a:t>
            </a:r>
            <a:r>
              <a:rPr lang="zh-CN" altLang="en-US" b="1" dirty="0">
                <a:latin typeface="Times New Roman" pitchFamily="18" charset="0"/>
                <a:cs typeface="Times New Roman" pitchFamily="18" charset="0"/>
              </a:rPr>
              <a:t>非谓语动词</a:t>
            </a:r>
          </a:p>
        </p:txBody>
      </p:sp>
      <p:sp>
        <p:nvSpPr>
          <p:cNvPr id="3" name="内容占位符 2"/>
          <p:cNvSpPr>
            <a:spLocks noGrp="1"/>
          </p:cNvSpPr>
          <p:nvPr>
            <p:ph idx="1"/>
          </p:nvPr>
        </p:nvSpPr>
        <p:spPr>
          <a:xfrm>
            <a:off x="107504" y="908720"/>
            <a:ext cx="8784976" cy="5616624"/>
          </a:xfrm>
        </p:spPr>
        <p:txBody>
          <a:bodyPr>
            <a:normAutofit/>
          </a:bodyPr>
          <a:lstStyle/>
          <a:p>
            <a:pPr>
              <a:lnSpc>
                <a:spcPts val="3000"/>
              </a:lnSpc>
            </a:pPr>
            <a:r>
              <a:rPr lang="zh-CN" altLang="en-US" sz="2800" b="1" dirty="0" smtClean="0">
                <a:solidFill>
                  <a:srgbClr val="C00000"/>
                </a:solidFill>
                <a:latin typeface="Times New Roman" pitchFamily="18" charset="0"/>
                <a:cs typeface="Times New Roman" pitchFamily="18" charset="0"/>
              </a:rPr>
              <a:t>不定式</a:t>
            </a:r>
            <a:r>
              <a:rPr lang="en-US" altLang="zh-CN" sz="2800" b="1" dirty="0" smtClean="0">
                <a:solidFill>
                  <a:srgbClr val="C00000"/>
                </a:solidFill>
                <a:latin typeface="Times New Roman" pitchFamily="18" charset="0"/>
                <a:cs typeface="Times New Roman" pitchFamily="18" charset="0"/>
              </a:rPr>
              <a:t>	to do</a:t>
            </a:r>
          </a:p>
          <a:p>
            <a:pPr marL="0" indent="0">
              <a:lnSpc>
                <a:spcPts val="3000"/>
              </a:lnSpc>
              <a:buNone/>
            </a:pPr>
            <a:r>
              <a:rPr lang="en-US" altLang="zh-CN" sz="2800" dirty="0" smtClean="0">
                <a:latin typeface="Times New Roman" pitchFamily="18" charset="0"/>
                <a:cs typeface="Times New Roman" pitchFamily="18" charset="0"/>
              </a:rPr>
              <a:t>(1) </a:t>
            </a:r>
            <a:r>
              <a:rPr lang="zh-CN" altLang="en-US" sz="2800" dirty="0" smtClean="0">
                <a:latin typeface="Times New Roman" pitchFamily="18" charset="0"/>
                <a:cs typeface="Times New Roman" pitchFamily="18" charset="0"/>
              </a:rPr>
              <a:t>不定式的时态形式：</a:t>
            </a:r>
            <a:endParaRPr lang="en-US" altLang="zh-CN" sz="2800" dirty="0" smtClean="0">
              <a:latin typeface="Times New Roman" pitchFamily="18" charset="0"/>
              <a:cs typeface="Times New Roman" pitchFamily="18" charset="0"/>
            </a:endParaRPr>
          </a:p>
          <a:p>
            <a:pPr marL="0" indent="0">
              <a:lnSpc>
                <a:spcPts val="3000"/>
              </a:lnSpc>
              <a:buNone/>
            </a:pPr>
            <a:r>
              <a:rPr lang="en-US" altLang="zh-CN" sz="2800" dirty="0" smtClean="0">
                <a:latin typeface="Times New Roman" pitchFamily="18" charset="0"/>
                <a:cs typeface="Times New Roman" pitchFamily="18" charset="0"/>
              </a:rPr>
              <a:t>e. g. I am glad </a:t>
            </a:r>
            <a:r>
              <a:rPr lang="en-US" altLang="zh-CN" sz="2800" b="1" dirty="0" smtClean="0">
                <a:solidFill>
                  <a:srgbClr val="FF0000"/>
                </a:solidFill>
                <a:latin typeface="Times New Roman" pitchFamily="18" charset="0"/>
                <a:cs typeface="Times New Roman" pitchFamily="18" charset="0"/>
              </a:rPr>
              <a:t>to see </a:t>
            </a:r>
            <a:r>
              <a:rPr lang="en-US" altLang="zh-CN" sz="2800" dirty="0" smtClean="0">
                <a:latin typeface="Times New Roman" pitchFamily="18" charset="0"/>
                <a:cs typeface="Times New Roman" pitchFamily="18" charset="0"/>
              </a:rPr>
              <a:t>you.</a:t>
            </a:r>
          </a:p>
          <a:p>
            <a:pPr marL="0" indent="0">
              <a:lnSpc>
                <a:spcPts val="3000"/>
              </a:lnSpc>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My uncle asked me </a:t>
            </a:r>
            <a:r>
              <a:rPr lang="en-US" altLang="zh-CN" sz="2800" b="1" dirty="0">
                <a:solidFill>
                  <a:srgbClr val="FF0000"/>
                </a:solidFill>
                <a:latin typeface="Times New Roman" pitchFamily="18" charset="0"/>
                <a:cs typeface="Times New Roman" pitchFamily="18" charset="0"/>
              </a:rPr>
              <a:t>to see </a:t>
            </a:r>
            <a:r>
              <a:rPr lang="en-US" altLang="zh-CN" sz="2800" dirty="0" smtClean="0">
                <a:latin typeface="Times New Roman" pitchFamily="18" charset="0"/>
                <a:cs typeface="Times New Roman" pitchFamily="18" charset="0"/>
              </a:rPr>
              <a:t>him this summer.</a:t>
            </a:r>
          </a:p>
          <a:p>
            <a:pPr marL="0" indent="0">
              <a:lnSpc>
                <a:spcPts val="3000"/>
              </a:lnSpc>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He is said </a:t>
            </a:r>
            <a:r>
              <a:rPr lang="en-US" altLang="zh-CN" sz="2800" b="1" dirty="0">
                <a:solidFill>
                  <a:srgbClr val="FF0000"/>
                </a:solidFill>
                <a:latin typeface="Times New Roman" pitchFamily="18" charset="0"/>
                <a:cs typeface="Times New Roman" pitchFamily="18" charset="0"/>
              </a:rPr>
              <a:t>to have written </a:t>
            </a:r>
            <a:r>
              <a:rPr lang="en-US" altLang="zh-CN" sz="2800" dirty="0" smtClean="0">
                <a:latin typeface="Times New Roman" pitchFamily="18" charset="0"/>
                <a:cs typeface="Times New Roman" pitchFamily="18" charset="0"/>
              </a:rPr>
              <a:t>a novel about the Long March.</a:t>
            </a:r>
          </a:p>
          <a:p>
            <a:pPr marL="0" indent="0">
              <a:lnSpc>
                <a:spcPts val="3000"/>
              </a:lnSpc>
              <a:buNone/>
            </a:pPr>
            <a:r>
              <a:rPr lang="en-US" altLang="zh-CN" sz="2800" dirty="0" smtClean="0">
                <a:latin typeface="Times New Roman" pitchFamily="18" charset="0"/>
                <a:cs typeface="Times New Roman" pitchFamily="18" charset="0"/>
              </a:rPr>
              <a:t>        The two cheats pretended </a:t>
            </a:r>
            <a:r>
              <a:rPr lang="en-US" altLang="zh-CN" sz="2800" b="1" dirty="0">
                <a:solidFill>
                  <a:srgbClr val="FF0000"/>
                </a:solidFill>
                <a:latin typeface="Times New Roman" pitchFamily="18" charset="0"/>
                <a:cs typeface="Times New Roman" pitchFamily="18" charset="0"/>
              </a:rPr>
              <a:t>to be working </a:t>
            </a:r>
            <a:r>
              <a:rPr lang="en-US" altLang="zh-CN" sz="2800" dirty="0" smtClean="0">
                <a:latin typeface="Times New Roman" pitchFamily="18" charset="0"/>
                <a:cs typeface="Times New Roman" pitchFamily="18" charset="0"/>
              </a:rPr>
              <a:t>hard.</a:t>
            </a:r>
            <a:endParaRPr lang="en-US" altLang="zh-CN" sz="2800" dirty="0">
              <a:latin typeface="Times New Roman" pitchFamily="18" charset="0"/>
              <a:cs typeface="Times New Roman" pitchFamily="18" charset="0"/>
            </a:endParaRPr>
          </a:p>
          <a:p>
            <a:pPr marL="0" indent="0">
              <a:lnSpc>
                <a:spcPts val="3000"/>
              </a:lnSpc>
              <a:buNone/>
            </a:pPr>
            <a:r>
              <a:rPr lang="en-US" altLang="zh-CN" sz="2800" dirty="0" smtClean="0">
                <a:latin typeface="Times New Roman" pitchFamily="18" charset="0"/>
                <a:cs typeface="Times New Roman" pitchFamily="18" charset="0"/>
              </a:rPr>
              <a:t>        Are you going to the meeting </a:t>
            </a:r>
            <a:r>
              <a:rPr lang="en-US" altLang="zh-CN" sz="2800" b="1" dirty="0" smtClean="0">
                <a:solidFill>
                  <a:srgbClr val="FF0000"/>
                </a:solidFill>
                <a:latin typeface="Times New Roman" pitchFamily="18" charset="0"/>
                <a:cs typeface="Times New Roman" pitchFamily="18" charset="0"/>
              </a:rPr>
              <a:t>to be held </a:t>
            </a:r>
            <a:r>
              <a:rPr lang="en-US" altLang="zh-CN" sz="2800" dirty="0" smtClean="0">
                <a:latin typeface="Times New Roman" pitchFamily="18" charset="0"/>
                <a:cs typeface="Times New Roman" pitchFamily="18" charset="0"/>
              </a:rPr>
              <a:t>this afternoon?</a:t>
            </a:r>
          </a:p>
          <a:p>
            <a:pPr marL="0" indent="0">
              <a:lnSpc>
                <a:spcPts val="3000"/>
              </a:lnSpc>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a:t>
            </a:r>
          </a:p>
          <a:p>
            <a:pPr marL="0" indent="0">
              <a:lnSpc>
                <a:spcPts val="3000"/>
              </a:lnSpc>
              <a:buNone/>
            </a:pPr>
            <a:r>
              <a:rPr lang="en-US" altLang="zh-CN" sz="2800" dirty="0" smtClean="0">
                <a:latin typeface="Times New Roman" pitchFamily="18" charset="0"/>
                <a:cs typeface="Times New Roman" pitchFamily="18" charset="0"/>
              </a:rPr>
              <a:t>**English is easy to learn. = It’s easy to learn English.</a:t>
            </a:r>
          </a:p>
          <a:p>
            <a:pPr marL="0" indent="0">
              <a:lnSpc>
                <a:spcPts val="3000"/>
              </a:lnSpc>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I have a lot of assignments to do.</a:t>
            </a:r>
          </a:p>
          <a:p>
            <a:pPr marL="0" indent="0">
              <a:lnSpc>
                <a:spcPts val="3000"/>
              </a:lnSpc>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The house is to let.     I am to blame.</a:t>
            </a:r>
          </a:p>
        </p:txBody>
      </p:sp>
    </p:spTree>
    <p:extLst>
      <p:ext uri="{BB962C8B-B14F-4D97-AF65-F5344CB8AC3E}">
        <p14:creationId xmlns:p14="http://schemas.microsoft.com/office/powerpoint/2010/main" val="136923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wipe(down)">
                                      <p:cBhvr>
                                        <p:cTn id="7" dur="500"/>
                                        <p:tgtEl>
                                          <p:spTgt spid="3">
                                            <p:txEl>
                                              <p:pRg st="8" end="8"/>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wipe(down)">
                                      <p:cBhvr>
                                        <p:cTn id="10" dur="500"/>
                                        <p:tgtEl>
                                          <p:spTgt spid="3">
                                            <p:txEl>
                                              <p:pRg st="9" end="9"/>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wipe(down)">
                                      <p:cBhvr>
                                        <p:cTn id="1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692696"/>
            <a:ext cx="8424936" cy="5832648"/>
          </a:xfrm>
        </p:spPr>
        <p:txBody>
          <a:bodyPr>
            <a:normAutofit/>
          </a:bodyPr>
          <a:lstStyle/>
          <a:p>
            <a:r>
              <a:rPr lang="en-US" altLang="zh-CN" sz="2800" dirty="0">
                <a:latin typeface="Times New Roman" pitchFamily="18" charset="0"/>
                <a:cs typeface="Times New Roman" pitchFamily="18" charset="0"/>
              </a:rPr>
              <a:t>S + </a:t>
            </a:r>
            <a:r>
              <a:rPr lang="en-US" altLang="zh-CN" sz="2800" dirty="0" err="1">
                <a:latin typeface="Times New Roman" pitchFamily="18" charset="0"/>
                <a:cs typeface="Times New Roman" pitchFamily="18" charset="0"/>
              </a:rPr>
              <a:t>vt.</a:t>
            </a:r>
            <a:r>
              <a:rPr lang="en-US" altLang="zh-CN" sz="2800" dirty="0">
                <a:latin typeface="Times New Roman" pitchFamily="18" charset="0"/>
                <a:cs typeface="Times New Roman" pitchFamily="18" charset="0"/>
              </a:rPr>
              <a:t> + O + OC</a:t>
            </a:r>
          </a:p>
          <a:p>
            <a:pPr marL="514350" indent="-514350">
              <a:buAutoNum type="arabicPeriod"/>
            </a:pPr>
            <a:r>
              <a:rPr lang="zh-CN" altLang="en-US" sz="2800" dirty="0" smtClean="0">
                <a:latin typeface="Times New Roman" pitchFamily="18" charset="0"/>
                <a:cs typeface="Times New Roman" pitchFamily="18" charset="0"/>
              </a:rPr>
              <a:t>感官动词：</a:t>
            </a:r>
            <a:r>
              <a:rPr lang="en-US" altLang="zh-CN" sz="2800" dirty="0" smtClean="0">
                <a:latin typeface="Times New Roman" pitchFamily="18" charset="0"/>
                <a:cs typeface="Times New Roman" pitchFamily="18" charset="0"/>
              </a:rPr>
              <a:t>see, hear, feel, observe, notice, etc.</a:t>
            </a:r>
          </a:p>
          <a:p>
            <a:pPr marL="514350" indent="-514350">
              <a:buAutoNum type="arabicPeriod"/>
            </a:pPr>
            <a:r>
              <a:rPr lang="zh-CN" altLang="en-US" sz="2800" dirty="0">
                <a:latin typeface="Times New Roman" pitchFamily="18" charset="0"/>
                <a:cs typeface="Times New Roman" pitchFamily="18" charset="0"/>
              </a:rPr>
              <a:t>使役</a:t>
            </a:r>
            <a:r>
              <a:rPr lang="zh-CN" altLang="en-US" sz="2800" dirty="0" smtClean="0">
                <a:latin typeface="Times New Roman" pitchFamily="18" charset="0"/>
                <a:cs typeface="Times New Roman" pitchFamily="18" charset="0"/>
              </a:rPr>
              <a:t>动词：</a:t>
            </a:r>
            <a:r>
              <a:rPr lang="en-US" altLang="zh-CN" sz="2800" dirty="0" smtClean="0">
                <a:latin typeface="Times New Roman" pitchFamily="18" charset="0"/>
                <a:cs typeface="Times New Roman" pitchFamily="18" charset="0"/>
              </a:rPr>
              <a:t>have, get, make, let, cause, force, etc.</a:t>
            </a:r>
          </a:p>
          <a:p>
            <a:pPr marL="514350" indent="-514350">
              <a:buAutoNum type="arabicPeriod"/>
            </a:pPr>
            <a:endParaRPr lang="en-US" altLang="zh-CN" sz="2800" dirty="0">
              <a:latin typeface="Times New Roman" pitchFamily="18" charset="0"/>
              <a:cs typeface="Times New Roman" pitchFamily="18" charset="0"/>
            </a:endParaRPr>
          </a:p>
          <a:p>
            <a:r>
              <a:rPr lang="en-US" altLang="zh-CN" sz="2800" dirty="0" smtClean="0">
                <a:latin typeface="Times New Roman" pitchFamily="18" charset="0"/>
                <a:cs typeface="Times New Roman" pitchFamily="18" charset="0"/>
              </a:rPr>
              <a:t>when  vs. while</a:t>
            </a:r>
            <a:endParaRPr lang="zh-CN"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95046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792088"/>
          </a:xfrm>
        </p:spPr>
        <p:txBody>
          <a:bodyPr/>
          <a:lstStyle/>
          <a:p>
            <a:r>
              <a:rPr lang="zh-CN" altLang="en-US" b="1" dirty="0" smtClean="0">
                <a:latin typeface="Times New Roman" pitchFamily="18" charset="0"/>
                <a:cs typeface="Times New Roman" pitchFamily="18" charset="0"/>
              </a:rPr>
              <a:t>第</a:t>
            </a:r>
            <a:r>
              <a:rPr lang="en-US" altLang="zh-CN" b="1" dirty="0" smtClean="0">
                <a:latin typeface="Times New Roman" pitchFamily="18" charset="0"/>
                <a:cs typeface="Times New Roman" pitchFamily="18" charset="0"/>
              </a:rPr>
              <a:t>12</a:t>
            </a:r>
            <a:r>
              <a:rPr lang="zh-CN" altLang="en-US" b="1" dirty="0" smtClean="0">
                <a:latin typeface="Times New Roman" pitchFamily="18" charset="0"/>
                <a:cs typeface="Times New Roman" pitchFamily="18" charset="0"/>
              </a:rPr>
              <a:t>讲</a:t>
            </a:r>
            <a:r>
              <a:rPr lang="en-US" altLang="zh-CN" b="1" dirty="0" smtClean="0">
                <a:latin typeface="Times New Roman" pitchFamily="18" charset="0"/>
                <a:cs typeface="Times New Roman" pitchFamily="18" charset="0"/>
              </a:rPr>
              <a:t>	 </a:t>
            </a:r>
            <a:r>
              <a:rPr lang="zh-CN" altLang="en-US" b="1" dirty="0" smtClean="0">
                <a:latin typeface="Times New Roman" pitchFamily="18" charset="0"/>
                <a:cs typeface="Times New Roman" pitchFamily="18" charset="0"/>
              </a:rPr>
              <a:t>定语从句</a:t>
            </a:r>
            <a:endParaRPr lang="zh-CN" altLang="en-US" b="1" dirty="0">
              <a:latin typeface="Times New Roman" pitchFamily="18" charset="0"/>
              <a:cs typeface="Times New Roman" pitchFamily="18" charset="0"/>
            </a:endParaRPr>
          </a:p>
        </p:txBody>
      </p:sp>
      <p:sp>
        <p:nvSpPr>
          <p:cNvPr id="3" name="内容占位符 2"/>
          <p:cNvSpPr>
            <a:spLocks noGrp="1"/>
          </p:cNvSpPr>
          <p:nvPr>
            <p:ph idx="1"/>
          </p:nvPr>
        </p:nvSpPr>
        <p:spPr>
          <a:xfrm>
            <a:off x="251520" y="908720"/>
            <a:ext cx="8712968" cy="5688632"/>
          </a:xfrm>
        </p:spPr>
        <p:txBody>
          <a:bodyPr>
            <a:normAutofit/>
          </a:bodyPr>
          <a:lstStyle/>
          <a:p>
            <a:pPr marL="514350" indent="-514350">
              <a:buFont typeface="+mj-lt"/>
              <a:buAutoNum type="arabicPeriod"/>
            </a:pPr>
            <a:r>
              <a:rPr lang="zh-CN" altLang="en-US" sz="2800" dirty="0" smtClean="0">
                <a:latin typeface="Times New Roman" pitchFamily="18" charset="0"/>
                <a:cs typeface="Times New Roman" pitchFamily="18" charset="0"/>
              </a:rPr>
              <a:t>定语从句结构</a:t>
            </a:r>
            <a:endParaRPr lang="en-US" altLang="zh-CN" sz="2800" dirty="0">
              <a:latin typeface="Times New Roman" pitchFamily="18" charset="0"/>
              <a:cs typeface="Times New Roman" pitchFamily="18" charset="0"/>
            </a:endParaRPr>
          </a:p>
          <a:p>
            <a:pPr marL="514350" indent="-514350">
              <a:buFont typeface="+mj-lt"/>
              <a:buAutoNum type="arabicPeriod"/>
            </a:pPr>
            <a:r>
              <a:rPr lang="zh-CN" altLang="en-US" sz="2800" dirty="0" smtClean="0">
                <a:latin typeface="Times New Roman" pitchFamily="18" charset="0"/>
                <a:cs typeface="Times New Roman" pitchFamily="18" charset="0"/>
              </a:rPr>
              <a:t>定语从句作用</a:t>
            </a:r>
            <a:endParaRPr lang="en-US" altLang="zh-CN" sz="2800" dirty="0">
              <a:latin typeface="Times New Roman" pitchFamily="18" charset="0"/>
              <a:cs typeface="Times New Roman" pitchFamily="18" charset="0"/>
            </a:endParaRPr>
          </a:p>
          <a:p>
            <a:pPr marL="514350" indent="-514350">
              <a:buFont typeface="+mj-lt"/>
              <a:buAutoNum type="arabicPeriod"/>
            </a:pPr>
            <a:r>
              <a:rPr lang="zh-CN" altLang="en-US" sz="2800" dirty="0" smtClean="0">
                <a:latin typeface="Times New Roman" pitchFamily="18" charset="0"/>
                <a:cs typeface="Times New Roman" pitchFamily="18" charset="0"/>
              </a:rPr>
              <a:t>区别：限定性与非限定性</a:t>
            </a:r>
            <a:endParaRPr lang="en-US" altLang="zh-CN" sz="2800" dirty="0">
              <a:latin typeface="Times New Roman" pitchFamily="18" charset="0"/>
              <a:cs typeface="Times New Roman" pitchFamily="18" charset="0"/>
            </a:endParaRPr>
          </a:p>
          <a:p>
            <a:pPr marL="514350" indent="-514350">
              <a:buFont typeface="+mj-lt"/>
              <a:buAutoNum type="arabicPeriod"/>
            </a:pPr>
            <a:r>
              <a:rPr lang="zh-CN" altLang="en-US" sz="2800" dirty="0" smtClean="0">
                <a:latin typeface="Times New Roman" pitchFamily="18" charset="0"/>
                <a:cs typeface="Times New Roman" pitchFamily="18" charset="0"/>
              </a:rPr>
              <a:t>考查：关系代词与关系副词</a:t>
            </a:r>
            <a:endParaRPr lang="en-US" altLang="zh-CN" sz="2800" dirty="0" smtClean="0">
              <a:latin typeface="Times New Roman" pitchFamily="18" charset="0"/>
              <a:cs typeface="Times New Roman" pitchFamily="18" charset="0"/>
            </a:endParaRPr>
          </a:p>
          <a:p>
            <a:pPr marL="514350" indent="-514350">
              <a:buFont typeface="+mj-lt"/>
              <a:buAutoNum type="arabicPeriod"/>
            </a:pPr>
            <a:r>
              <a:rPr lang="en-US" altLang="zh-CN" sz="2800" dirty="0" smtClean="0">
                <a:latin typeface="Times New Roman" pitchFamily="18" charset="0"/>
                <a:cs typeface="Times New Roman" pitchFamily="18" charset="0"/>
              </a:rPr>
              <a:t>where “</a:t>
            </a:r>
            <a:r>
              <a:rPr lang="zh-CN" altLang="en-US" sz="2800" dirty="0" smtClean="0">
                <a:latin typeface="Times New Roman" pitchFamily="18" charset="0"/>
                <a:cs typeface="Times New Roman" pitchFamily="18" charset="0"/>
              </a:rPr>
              <a:t>地点模糊化</a:t>
            </a:r>
            <a:r>
              <a:rPr lang="en-US" altLang="zh-CN" sz="2800" dirty="0" smtClean="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用法：</a:t>
            </a:r>
            <a:r>
              <a:rPr lang="en-US" altLang="zh-CN" sz="2800" b="1" dirty="0" smtClean="0">
                <a:solidFill>
                  <a:srgbClr val="FF0000"/>
                </a:solidFill>
                <a:latin typeface="Times New Roman" pitchFamily="18" charset="0"/>
                <a:cs typeface="Times New Roman" pitchFamily="18" charset="0"/>
              </a:rPr>
              <a:t>case, condition, situation, position, point, stage, etc. </a:t>
            </a:r>
            <a:r>
              <a:rPr lang="en-US" altLang="zh-CN" sz="2800" b="1" smtClean="0">
                <a:solidFill>
                  <a:srgbClr val="FF0000"/>
                </a:solidFill>
                <a:latin typeface="Times New Roman" pitchFamily="18" charset="0"/>
                <a:cs typeface="Times New Roman" pitchFamily="18" charset="0"/>
              </a:rPr>
              <a:t>(P70-P71)</a:t>
            </a:r>
            <a:endParaRPr lang="en-US" altLang="zh-CN" sz="2800" b="1" dirty="0">
              <a:solidFill>
                <a:srgbClr val="FF0000"/>
              </a:solidFill>
              <a:latin typeface="Times New Roman" pitchFamily="18" charset="0"/>
              <a:cs typeface="Times New Roman" pitchFamily="18" charset="0"/>
            </a:endParaRPr>
          </a:p>
          <a:p>
            <a:pPr marL="514350" indent="-514350">
              <a:buFont typeface="+mj-lt"/>
              <a:buAutoNum type="arabicPeriod"/>
            </a:pPr>
            <a:r>
              <a:rPr lang="zh-CN" altLang="en-US" sz="2800" dirty="0" smtClean="0">
                <a:latin typeface="Times New Roman" pitchFamily="18" charset="0"/>
                <a:cs typeface="Times New Roman" pitchFamily="18" charset="0"/>
              </a:rPr>
              <a:t>只用</a:t>
            </a:r>
            <a:r>
              <a:rPr lang="en-US" altLang="zh-CN" sz="2800" dirty="0" smtClean="0">
                <a:latin typeface="Times New Roman" pitchFamily="18" charset="0"/>
                <a:cs typeface="Times New Roman" pitchFamily="18" charset="0"/>
              </a:rPr>
              <a:t>that</a:t>
            </a:r>
            <a:r>
              <a:rPr lang="zh-CN" altLang="en-US" sz="2800" dirty="0" smtClean="0">
                <a:latin typeface="Times New Roman" pitchFamily="18" charset="0"/>
                <a:cs typeface="Times New Roman" pitchFamily="18" charset="0"/>
              </a:rPr>
              <a:t>不用</a:t>
            </a:r>
            <a:r>
              <a:rPr lang="en-US" altLang="zh-CN" sz="2800" dirty="0" smtClean="0">
                <a:latin typeface="Times New Roman" pitchFamily="18" charset="0"/>
                <a:cs typeface="Times New Roman" pitchFamily="18" charset="0"/>
              </a:rPr>
              <a:t>which</a:t>
            </a:r>
            <a:r>
              <a:rPr lang="zh-CN" altLang="en-US" sz="2800" dirty="0" smtClean="0">
                <a:latin typeface="Times New Roman" pitchFamily="18" charset="0"/>
                <a:cs typeface="Times New Roman" pitchFamily="18" charset="0"/>
              </a:rPr>
              <a:t>的情况</a:t>
            </a:r>
            <a:endParaRPr lang="en-US" altLang="zh-CN" sz="2800" dirty="0" smtClean="0">
              <a:latin typeface="Times New Roman" pitchFamily="18" charset="0"/>
              <a:cs typeface="Times New Roman" pitchFamily="18" charset="0"/>
            </a:endParaRPr>
          </a:p>
          <a:p>
            <a:pPr marL="514350" indent="-514350">
              <a:buFont typeface="+mj-lt"/>
              <a:buAutoNum type="arabicPeriod"/>
            </a:pPr>
            <a:r>
              <a:rPr lang="zh-CN" altLang="en-US" sz="2800" dirty="0" smtClean="0">
                <a:latin typeface="Times New Roman" pitchFamily="18" charset="0"/>
                <a:cs typeface="Times New Roman" pitchFamily="18" charset="0"/>
              </a:rPr>
              <a:t>怎么用 </a:t>
            </a:r>
            <a:r>
              <a:rPr lang="en-US" altLang="zh-CN" sz="2800" dirty="0" smtClean="0">
                <a:latin typeface="Times New Roman" pitchFamily="18" charset="0"/>
                <a:cs typeface="Times New Roman" pitchFamily="18" charset="0"/>
              </a:rPr>
              <a:t>as </a:t>
            </a:r>
            <a:r>
              <a:rPr lang="zh-CN" altLang="en-US" sz="2800" dirty="0" smtClean="0">
                <a:latin typeface="Times New Roman" pitchFamily="18" charset="0"/>
                <a:cs typeface="Times New Roman" pitchFamily="18" charset="0"/>
              </a:rPr>
              <a:t>？区别 </a:t>
            </a:r>
            <a:r>
              <a:rPr lang="en-US" altLang="zh-CN" sz="2800" dirty="0" smtClean="0">
                <a:latin typeface="Times New Roman" pitchFamily="18" charset="0"/>
                <a:cs typeface="Times New Roman" pitchFamily="18" charset="0"/>
              </a:rPr>
              <a:t>as </a:t>
            </a:r>
            <a:r>
              <a:rPr lang="zh-CN" altLang="en-US" sz="2800" dirty="0" smtClean="0">
                <a:latin typeface="Times New Roman" pitchFamily="18" charset="0"/>
                <a:cs typeface="Times New Roman" pitchFamily="18" charset="0"/>
              </a:rPr>
              <a:t>和 </a:t>
            </a:r>
            <a:r>
              <a:rPr lang="en-US" altLang="zh-CN" sz="2800" dirty="0" smtClean="0">
                <a:latin typeface="Times New Roman" pitchFamily="18" charset="0"/>
                <a:cs typeface="Times New Roman" pitchFamily="18" charset="0"/>
              </a:rPr>
              <a:t>which</a:t>
            </a:r>
          </a:p>
        </p:txBody>
      </p:sp>
    </p:spTree>
    <p:extLst>
      <p:ext uri="{BB962C8B-B14F-4D97-AF65-F5344CB8AC3E}">
        <p14:creationId xmlns:p14="http://schemas.microsoft.com/office/powerpoint/2010/main" val="355950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332656"/>
            <a:ext cx="8712968" cy="6192688"/>
          </a:xfrm>
        </p:spPr>
        <p:txBody>
          <a:bodyPr>
            <a:normAutofit/>
          </a:bodyPr>
          <a:lstStyle/>
          <a:p>
            <a:r>
              <a:rPr lang="zh-CN" altLang="en-US" dirty="0" smtClean="0"/>
              <a:t>特殊句子：</a:t>
            </a:r>
            <a:endParaRPr lang="en-US" altLang="zh-CN" dirty="0" smtClean="0"/>
          </a:p>
          <a:p>
            <a:pPr marL="514350" indent="-514350" algn="just">
              <a:lnSpc>
                <a:spcPts val="2600"/>
              </a:lnSpc>
              <a:buAutoNum type="arabicPeriod"/>
            </a:pPr>
            <a:r>
              <a:rPr lang="en-US" altLang="zh-CN" sz="2800" dirty="0" smtClean="0">
                <a:latin typeface="Times New Roman" pitchFamily="18" charset="0"/>
                <a:cs typeface="Times New Roman" pitchFamily="18" charset="0"/>
              </a:rPr>
              <a:t>A child whose parents are dead is called an orphan.</a:t>
            </a:r>
            <a:endParaRPr lang="en-US" altLang="zh-CN" sz="2800" dirty="0">
              <a:latin typeface="Times New Roman" pitchFamily="18" charset="0"/>
              <a:cs typeface="Times New Roman" pitchFamily="18" charset="0"/>
            </a:endParaRPr>
          </a:p>
          <a:p>
            <a:pPr marL="0" indent="0" algn="just">
              <a:lnSpc>
                <a:spcPts val="2600"/>
              </a:lnSpc>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 A child, </a:t>
            </a:r>
            <a:r>
              <a:rPr lang="en-US" altLang="zh-CN" sz="2800" b="1" dirty="0" smtClean="0">
                <a:solidFill>
                  <a:srgbClr val="FF0000"/>
                </a:solidFill>
                <a:latin typeface="Times New Roman" pitchFamily="18" charset="0"/>
                <a:cs typeface="Times New Roman" pitchFamily="18" charset="0"/>
              </a:rPr>
              <a:t>the</a:t>
            </a:r>
            <a:r>
              <a:rPr lang="en-US" altLang="zh-CN" sz="2800" dirty="0" smtClean="0">
                <a:latin typeface="Times New Roman" pitchFamily="18" charset="0"/>
                <a:cs typeface="Times New Roman" pitchFamily="18" charset="0"/>
              </a:rPr>
              <a:t> parents of whom are dead, is called an orphan.</a:t>
            </a:r>
          </a:p>
          <a:p>
            <a:pPr marL="0" indent="0" algn="just">
              <a:lnSpc>
                <a:spcPts val="2600"/>
              </a:lnSpc>
              <a:buNone/>
            </a:pPr>
            <a:r>
              <a:rPr lang="en-US" altLang="zh-CN" sz="2800" dirty="0" smtClean="0">
                <a:latin typeface="Times New Roman" pitchFamily="18" charset="0"/>
                <a:cs typeface="Times New Roman" pitchFamily="18" charset="0"/>
              </a:rPr>
              <a:t>     = A child, of whom </a:t>
            </a:r>
            <a:r>
              <a:rPr lang="en-US" altLang="zh-CN" sz="2800" b="1" dirty="0" smtClean="0">
                <a:solidFill>
                  <a:srgbClr val="FF0000"/>
                </a:solidFill>
                <a:latin typeface="Times New Roman" pitchFamily="18" charset="0"/>
                <a:cs typeface="Times New Roman" pitchFamily="18" charset="0"/>
              </a:rPr>
              <a:t>the</a:t>
            </a:r>
            <a:r>
              <a:rPr lang="en-US" altLang="zh-CN" sz="2800" dirty="0" smtClean="0">
                <a:latin typeface="Times New Roman" pitchFamily="18" charset="0"/>
                <a:cs typeface="Times New Roman" pitchFamily="18" charset="0"/>
              </a:rPr>
              <a:t> parents are dead, is called an orphan.</a:t>
            </a:r>
          </a:p>
          <a:p>
            <a:pPr marL="0" indent="0" algn="just">
              <a:lnSpc>
                <a:spcPts val="2600"/>
              </a:lnSpc>
              <a:buNone/>
            </a:pPr>
            <a:endParaRPr lang="en-US" altLang="zh-CN" sz="2800" dirty="0">
              <a:latin typeface="Times New Roman" pitchFamily="18" charset="0"/>
              <a:cs typeface="Times New Roman" pitchFamily="18" charset="0"/>
            </a:endParaRPr>
          </a:p>
          <a:p>
            <a:pPr marL="514350" indent="-514350" algn="just">
              <a:lnSpc>
                <a:spcPts val="2600"/>
              </a:lnSpc>
              <a:buAutoNum type="arabicPeriod" startAt="2"/>
            </a:pPr>
            <a:r>
              <a:rPr lang="en-US" altLang="zh-CN" sz="2800" dirty="0" smtClean="0">
                <a:latin typeface="Times New Roman" pitchFamily="18" charset="0"/>
                <a:cs typeface="Times New Roman" pitchFamily="18" charset="0"/>
              </a:rPr>
              <a:t>It is such a difficult problem </a:t>
            </a:r>
            <a:r>
              <a:rPr lang="en-US" altLang="zh-CN" sz="2800" b="1" dirty="0" smtClean="0">
                <a:solidFill>
                  <a:srgbClr val="FF0000"/>
                </a:solidFill>
                <a:latin typeface="Times New Roman" pitchFamily="18" charset="0"/>
                <a:cs typeface="Times New Roman" pitchFamily="18" charset="0"/>
              </a:rPr>
              <a:t>as</a:t>
            </a:r>
            <a:r>
              <a:rPr lang="en-US" altLang="zh-CN" sz="2800" dirty="0" smtClean="0">
                <a:latin typeface="Times New Roman" pitchFamily="18" charset="0"/>
                <a:cs typeface="Times New Roman" pitchFamily="18" charset="0"/>
              </a:rPr>
              <a:t> no one can work out.</a:t>
            </a:r>
          </a:p>
          <a:p>
            <a:pPr marL="0" indent="0" algn="just">
              <a:lnSpc>
                <a:spcPts val="2600"/>
              </a:lnSpc>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It is such a difficult problem </a:t>
            </a:r>
            <a:r>
              <a:rPr lang="en-US" altLang="zh-CN" sz="2800" b="1" dirty="0" smtClean="0">
                <a:solidFill>
                  <a:srgbClr val="FF0000"/>
                </a:solidFill>
                <a:latin typeface="Times New Roman" pitchFamily="18" charset="0"/>
                <a:cs typeface="Times New Roman" pitchFamily="18" charset="0"/>
              </a:rPr>
              <a:t>that</a:t>
            </a:r>
            <a:r>
              <a:rPr lang="en-US" altLang="zh-CN" sz="2800" dirty="0" smtClean="0">
                <a:latin typeface="Times New Roman" pitchFamily="18" charset="0"/>
                <a:cs typeface="Times New Roman" pitchFamily="18" charset="0"/>
              </a:rPr>
              <a:t> no one can work </a:t>
            </a:r>
            <a:r>
              <a:rPr lang="en-US" altLang="zh-CN" sz="2800" b="1" dirty="0" smtClean="0">
                <a:solidFill>
                  <a:srgbClr val="FF0000"/>
                </a:solidFill>
                <a:latin typeface="Times New Roman" pitchFamily="18" charset="0"/>
                <a:cs typeface="Times New Roman" pitchFamily="18" charset="0"/>
              </a:rPr>
              <a:t>it</a:t>
            </a:r>
            <a:r>
              <a:rPr lang="en-US" altLang="zh-CN" sz="2800" dirty="0" smtClean="0">
                <a:latin typeface="Times New Roman" pitchFamily="18" charset="0"/>
                <a:cs typeface="Times New Roman" pitchFamily="18" charset="0"/>
              </a:rPr>
              <a:t> out.</a:t>
            </a:r>
            <a:endParaRPr lang="en-US" altLang="zh-CN" sz="2800" dirty="0">
              <a:latin typeface="Times New Roman" pitchFamily="18" charset="0"/>
              <a:cs typeface="Times New Roman" pitchFamily="18" charset="0"/>
            </a:endParaRPr>
          </a:p>
          <a:p>
            <a:pPr marL="0" indent="0" algn="just">
              <a:lnSpc>
                <a:spcPts val="2600"/>
              </a:lnSpc>
              <a:buNone/>
            </a:pPr>
            <a:endParaRPr lang="en-US" altLang="zh-CN" sz="2800" dirty="0" smtClean="0">
              <a:latin typeface="Times New Roman" pitchFamily="18" charset="0"/>
              <a:cs typeface="Times New Roman" pitchFamily="18" charset="0"/>
            </a:endParaRPr>
          </a:p>
          <a:p>
            <a:pPr marL="0" indent="0" algn="just">
              <a:lnSpc>
                <a:spcPts val="2600"/>
              </a:lnSpc>
              <a:buNone/>
            </a:pPr>
            <a:r>
              <a:rPr lang="en-US" altLang="zh-CN" sz="2800" dirty="0" smtClean="0">
                <a:latin typeface="Times New Roman" pitchFamily="18" charset="0"/>
                <a:cs typeface="Times New Roman" pitchFamily="18" charset="0"/>
              </a:rPr>
              <a:t>3. She made enough money with which she could buy a new computer.</a:t>
            </a:r>
          </a:p>
          <a:p>
            <a:pPr marL="0" indent="0" algn="just">
              <a:lnSpc>
                <a:spcPts val="2600"/>
              </a:lnSpc>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 She made enough money with which </a:t>
            </a:r>
            <a:r>
              <a:rPr lang="en-US" altLang="zh-CN" sz="2800" b="1" dirty="0" smtClean="0">
                <a:solidFill>
                  <a:srgbClr val="FF0000"/>
                </a:solidFill>
                <a:latin typeface="Times New Roman" pitchFamily="18" charset="0"/>
                <a:cs typeface="Times New Roman" pitchFamily="18" charset="0"/>
              </a:rPr>
              <a:t>to buy</a:t>
            </a:r>
            <a:r>
              <a:rPr lang="en-US" altLang="zh-CN" sz="2800" dirty="0" smtClean="0">
                <a:latin typeface="Times New Roman" pitchFamily="18" charset="0"/>
                <a:cs typeface="Times New Roman" pitchFamily="18" charset="0"/>
              </a:rPr>
              <a:t> a new computer.</a:t>
            </a:r>
          </a:p>
        </p:txBody>
      </p:sp>
    </p:spTree>
    <p:extLst>
      <p:ext uri="{BB962C8B-B14F-4D97-AF65-F5344CB8AC3E}">
        <p14:creationId xmlns:p14="http://schemas.microsoft.com/office/powerpoint/2010/main" val="24833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arn(inVertical)">
                                      <p:cBhvr>
                                        <p:cTn id="18" dur="500"/>
                                        <p:tgtEl>
                                          <p:spTgt spid="3">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arn(inVertical)">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barn(inVertical)">
                                      <p:cBhvr>
                                        <p:cTn id="26" dur="500"/>
                                        <p:tgtEl>
                                          <p:spTgt spid="3">
                                            <p:txEl>
                                              <p:pRg st="8" end="8"/>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barn(inVertical)">
                                      <p:cBhvr>
                                        <p:cTn id="2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332656"/>
            <a:ext cx="8640960" cy="6264696"/>
          </a:xfrm>
        </p:spPr>
        <p:txBody>
          <a:bodyPr>
            <a:normAutofit/>
          </a:bodyPr>
          <a:lstStyle/>
          <a:p>
            <a:pPr marL="0" indent="0">
              <a:lnSpc>
                <a:spcPts val="3000"/>
              </a:lnSpc>
              <a:buNone/>
            </a:pPr>
            <a:r>
              <a:rPr lang="en-US" altLang="zh-CN" sz="2800" dirty="0" smtClean="0">
                <a:latin typeface="Times New Roman" pitchFamily="18" charset="0"/>
                <a:cs typeface="Times New Roman" pitchFamily="18" charset="0"/>
              </a:rPr>
              <a:t>4. I stood near the window, </a:t>
            </a:r>
            <a:r>
              <a:rPr lang="en-US" altLang="zh-CN" sz="2800" b="1" dirty="0" smtClean="0">
                <a:solidFill>
                  <a:srgbClr val="FF0000"/>
                </a:solidFill>
                <a:latin typeface="Times New Roman" pitchFamily="18" charset="0"/>
                <a:cs typeface="Times New Roman" pitchFamily="18" charset="0"/>
              </a:rPr>
              <a:t>from where </a:t>
            </a:r>
            <a:r>
              <a:rPr lang="en-US" altLang="zh-CN" sz="2800" dirty="0" smtClean="0">
                <a:latin typeface="Times New Roman" pitchFamily="18" charset="0"/>
                <a:cs typeface="Times New Roman" pitchFamily="18" charset="0"/>
              </a:rPr>
              <a:t>I could see the street.</a:t>
            </a:r>
          </a:p>
          <a:p>
            <a:pPr marL="0" indent="0">
              <a:lnSpc>
                <a:spcPts val="3000"/>
              </a:lnSpc>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The book was written in 1946, </a:t>
            </a:r>
            <a:r>
              <a:rPr lang="en-US" altLang="zh-CN" sz="2800" b="1" dirty="0" smtClean="0">
                <a:solidFill>
                  <a:srgbClr val="FF0000"/>
                </a:solidFill>
                <a:latin typeface="Times New Roman" pitchFamily="18" charset="0"/>
                <a:cs typeface="Times New Roman" pitchFamily="18" charset="0"/>
              </a:rPr>
              <a:t>since when </a:t>
            </a:r>
            <a:r>
              <a:rPr lang="en-US" altLang="zh-CN" sz="2800" dirty="0" smtClean="0">
                <a:latin typeface="Times New Roman" pitchFamily="18" charset="0"/>
                <a:cs typeface="Times New Roman" pitchFamily="18" charset="0"/>
              </a:rPr>
              <a:t>the education system has witnessed great changes.</a:t>
            </a:r>
          </a:p>
          <a:p>
            <a:pPr marL="0" indent="0">
              <a:lnSpc>
                <a:spcPts val="3000"/>
              </a:lnSpc>
              <a:buNone/>
            </a:pPr>
            <a:endParaRPr lang="en-US" altLang="zh-CN" sz="2800" dirty="0">
              <a:latin typeface="Times New Roman" pitchFamily="18" charset="0"/>
              <a:cs typeface="Times New Roman" pitchFamily="18" charset="0"/>
            </a:endParaRPr>
          </a:p>
          <a:p>
            <a:pPr marL="0" indent="0">
              <a:lnSpc>
                <a:spcPts val="3000"/>
              </a:lnSpc>
              <a:buNone/>
            </a:pPr>
            <a:r>
              <a:rPr lang="en-US" altLang="zh-CN" sz="2800" dirty="0" smtClean="0">
                <a:latin typeface="Times New Roman" pitchFamily="18" charset="0"/>
                <a:cs typeface="Times New Roman" pitchFamily="18" charset="0"/>
              </a:rPr>
              <a:t>5. Mr. Smith is </a:t>
            </a:r>
            <a:r>
              <a:rPr lang="en-US" altLang="zh-CN" sz="2800" b="1" dirty="0" smtClean="0">
                <a:solidFill>
                  <a:srgbClr val="FF0000"/>
                </a:solidFill>
                <a:latin typeface="Times New Roman" pitchFamily="18" charset="0"/>
                <a:cs typeface="Times New Roman" pitchFamily="18" charset="0"/>
              </a:rPr>
              <a:t>one of</a:t>
            </a:r>
            <a:r>
              <a:rPr lang="en-US" altLang="zh-CN" sz="2800" dirty="0" smtClean="0">
                <a:latin typeface="Times New Roman" pitchFamily="18" charset="0"/>
                <a:cs typeface="Times New Roman" pitchFamily="18" charset="0"/>
              </a:rPr>
              <a:t> the workers who </a:t>
            </a:r>
            <a:r>
              <a:rPr lang="en-US" altLang="zh-CN" sz="2800" b="1" dirty="0" smtClean="0">
                <a:solidFill>
                  <a:srgbClr val="FF0000"/>
                </a:solidFill>
                <a:latin typeface="Times New Roman" pitchFamily="18" charset="0"/>
                <a:cs typeface="Times New Roman" pitchFamily="18" charset="0"/>
              </a:rPr>
              <a:t>are</a:t>
            </a:r>
            <a:r>
              <a:rPr lang="en-US" altLang="zh-CN" sz="2800" dirty="0" smtClean="0">
                <a:latin typeface="Times New Roman" pitchFamily="18" charset="0"/>
                <a:cs typeface="Times New Roman" pitchFamily="18" charset="0"/>
              </a:rPr>
              <a:t> fit for the job.</a:t>
            </a:r>
          </a:p>
          <a:p>
            <a:pPr marL="0" indent="0">
              <a:lnSpc>
                <a:spcPts val="3000"/>
              </a:lnSpc>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Mr. Smith is </a:t>
            </a:r>
            <a:r>
              <a:rPr lang="en-US" altLang="zh-CN" sz="2800" b="1" dirty="0" smtClean="0">
                <a:solidFill>
                  <a:srgbClr val="FF0000"/>
                </a:solidFill>
                <a:latin typeface="Times New Roman" pitchFamily="18" charset="0"/>
                <a:cs typeface="Times New Roman" pitchFamily="18" charset="0"/>
              </a:rPr>
              <a:t>the only one of </a:t>
            </a:r>
            <a:r>
              <a:rPr lang="en-US" altLang="zh-CN" sz="2800" dirty="0" smtClean="0">
                <a:latin typeface="Times New Roman" pitchFamily="18" charset="0"/>
                <a:cs typeface="Times New Roman" pitchFamily="18" charset="0"/>
              </a:rPr>
              <a:t>the workers who </a:t>
            </a:r>
            <a:r>
              <a:rPr lang="en-US" altLang="zh-CN" sz="2800" b="1" dirty="0" smtClean="0">
                <a:solidFill>
                  <a:srgbClr val="FF0000"/>
                </a:solidFill>
                <a:latin typeface="Times New Roman" pitchFamily="18" charset="0"/>
                <a:cs typeface="Times New Roman" pitchFamily="18" charset="0"/>
              </a:rPr>
              <a:t>is</a:t>
            </a:r>
            <a:r>
              <a:rPr lang="en-US" altLang="zh-CN" sz="2800" dirty="0" smtClean="0">
                <a:latin typeface="Times New Roman" pitchFamily="18" charset="0"/>
                <a:cs typeface="Times New Roman" pitchFamily="18" charset="0"/>
              </a:rPr>
              <a:t> fit for the job.</a:t>
            </a:r>
          </a:p>
          <a:p>
            <a:pPr marL="0" indent="0">
              <a:lnSpc>
                <a:spcPts val="3000"/>
              </a:lnSpc>
              <a:buNone/>
            </a:pPr>
            <a:endParaRPr lang="en-US" altLang="zh-CN" sz="2800" dirty="0">
              <a:latin typeface="Times New Roman" pitchFamily="18" charset="0"/>
              <a:cs typeface="Times New Roman" pitchFamily="18" charset="0"/>
            </a:endParaRPr>
          </a:p>
          <a:p>
            <a:pPr marL="0" indent="0">
              <a:lnSpc>
                <a:spcPts val="3000"/>
              </a:lnSpc>
              <a:buNone/>
            </a:pPr>
            <a:r>
              <a:rPr lang="en-US" altLang="zh-CN" sz="2800" dirty="0" smtClean="0">
                <a:latin typeface="Times New Roman" pitchFamily="18" charset="0"/>
                <a:cs typeface="Times New Roman" pitchFamily="18" charset="0"/>
              </a:rPr>
              <a:t>6. He is always speaking to his parents in the way that/ which no one can accept.</a:t>
            </a:r>
          </a:p>
          <a:p>
            <a:pPr marL="0" indent="0">
              <a:lnSpc>
                <a:spcPts val="3000"/>
              </a:lnSpc>
              <a:buNone/>
            </a:pPr>
            <a:r>
              <a:rPr lang="en-US" altLang="zh-CN" sz="2800" dirty="0" smtClean="0">
                <a:latin typeface="Times New Roman" pitchFamily="18" charset="0"/>
                <a:cs typeface="Times New Roman" pitchFamily="18" charset="0"/>
              </a:rPr>
              <a:t>    The only way </a:t>
            </a:r>
            <a:r>
              <a:rPr lang="en-US" altLang="zh-CN" sz="2800" b="1" dirty="0" smtClean="0">
                <a:solidFill>
                  <a:srgbClr val="FF0000"/>
                </a:solidFill>
                <a:latin typeface="Times New Roman" pitchFamily="18" charset="0"/>
                <a:cs typeface="Times New Roman" pitchFamily="18" charset="0"/>
              </a:rPr>
              <a:t>that / in which / (</a:t>
            </a:r>
            <a:r>
              <a:rPr lang="zh-CN" altLang="en-US" sz="2800" b="1" dirty="0" smtClean="0">
                <a:solidFill>
                  <a:srgbClr val="FF0000"/>
                </a:solidFill>
                <a:latin typeface="Times New Roman" pitchFamily="18" charset="0"/>
                <a:cs typeface="Times New Roman" pitchFamily="18" charset="0"/>
              </a:rPr>
              <a:t>不填</a:t>
            </a:r>
            <a:r>
              <a:rPr lang="en-US" altLang="zh-CN" sz="2800" b="1" dirty="0" smtClean="0">
                <a:solidFill>
                  <a:srgbClr val="FF0000"/>
                </a:solidFill>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I can go to college is to get a scholarship.</a:t>
            </a:r>
            <a:endParaRPr lang="zh-CN"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83798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arn(inVertical)">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arn(inVertical)">
                                      <p:cBhvr>
                                        <p:cTn id="15" dur="500"/>
                                        <p:tgtEl>
                                          <p:spTgt spid="3">
                                            <p:txEl>
                                              <p:pRg st="6" end="6"/>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barn(inVertical)">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76672"/>
            <a:ext cx="8640960" cy="6048672"/>
          </a:xfrm>
        </p:spPr>
        <p:txBody>
          <a:bodyPr>
            <a:normAutofit/>
          </a:bodyPr>
          <a:lstStyle/>
          <a:p>
            <a:pPr marL="0" indent="0" algn="just">
              <a:lnSpc>
                <a:spcPts val="3000"/>
              </a:lnSpc>
              <a:buNone/>
            </a:pPr>
            <a:r>
              <a:rPr lang="en-US" altLang="zh-CN" sz="2800" dirty="0" smtClean="0">
                <a:latin typeface="Times New Roman" pitchFamily="18" charset="0"/>
                <a:cs typeface="Times New Roman" pitchFamily="18" charset="0"/>
              </a:rPr>
              <a:t>7. It is a question that needs careful consideration.</a:t>
            </a:r>
          </a:p>
          <a:p>
            <a:pPr marL="0" indent="0" algn="just">
              <a:lnSpc>
                <a:spcPts val="3000"/>
              </a:lnSpc>
              <a:buNone/>
            </a:pPr>
            <a:r>
              <a:rPr lang="en-US" altLang="zh-CN" sz="2800" dirty="0" smtClean="0">
                <a:latin typeface="Times New Roman" pitchFamily="18" charset="0"/>
                <a:cs typeface="Times New Roman" pitchFamily="18" charset="0"/>
              </a:rPr>
              <a:t>    It is novels that she enjoys reading.</a:t>
            </a:r>
          </a:p>
          <a:p>
            <a:pPr marL="0" indent="0" algn="just">
              <a:lnSpc>
                <a:spcPts val="3000"/>
              </a:lnSpc>
              <a:buNone/>
            </a:pPr>
            <a:endParaRPr lang="en-US" altLang="zh-CN" sz="2800" dirty="0">
              <a:latin typeface="Times New Roman" pitchFamily="18" charset="0"/>
              <a:cs typeface="Times New Roman" pitchFamily="18" charset="0"/>
            </a:endParaRPr>
          </a:p>
          <a:p>
            <a:pPr marL="0" indent="0" algn="just">
              <a:lnSpc>
                <a:spcPts val="3000"/>
              </a:lnSpc>
              <a:buNone/>
            </a:pPr>
            <a:r>
              <a:rPr lang="en-US" altLang="zh-CN" sz="2800" dirty="0" smtClean="0">
                <a:latin typeface="Times New Roman" pitchFamily="18" charset="0"/>
                <a:cs typeface="Times New Roman" pitchFamily="18" charset="0"/>
              </a:rPr>
              <a:t>8. The news that we heard spread all over the school campus.</a:t>
            </a:r>
          </a:p>
          <a:p>
            <a:pPr marL="0" indent="0" algn="just">
              <a:lnSpc>
                <a:spcPts val="3000"/>
              </a:lnSpc>
              <a:buNone/>
            </a:pPr>
            <a:r>
              <a:rPr lang="en-US" altLang="zh-CN" sz="2800" dirty="0" smtClean="0">
                <a:latin typeface="Times New Roman" pitchFamily="18" charset="0"/>
                <a:cs typeface="Times New Roman" pitchFamily="18" charset="0"/>
              </a:rPr>
              <a:t>    The news that Mr. Li will be our new English teacher is true.</a:t>
            </a:r>
            <a:endParaRPr lang="zh-CN"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03817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arn(inVertical)">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836712"/>
          </a:xfrm>
        </p:spPr>
        <p:txBody>
          <a:bodyPr/>
          <a:lstStyle/>
          <a:p>
            <a:r>
              <a:rPr lang="zh-CN" altLang="en-US" b="1" dirty="0" smtClean="0">
                <a:latin typeface="Times New Roman" pitchFamily="18" charset="0"/>
                <a:cs typeface="Times New Roman" pitchFamily="18" charset="0"/>
              </a:rPr>
              <a:t>第</a:t>
            </a:r>
            <a:r>
              <a:rPr lang="en-US" altLang="zh-CN" b="1" dirty="0" smtClean="0">
                <a:latin typeface="Times New Roman" pitchFamily="18" charset="0"/>
                <a:cs typeface="Times New Roman" pitchFamily="18" charset="0"/>
              </a:rPr>
              <a:t>13</a:t>
            </a:r>
            <a:r>
              <a:rPr lang="zh-CN" altLang="en-US" b="1" dirty="0" smtClean="0">
                <a:latin typeface="Times New Roman" pitchFamily="18" charset="0"/>
                <a:cs typeface="Times New Roman" pitchFamily="18" charset="0"/>
              </a:rPr>
              <a:t>讲 名词性从句</a:t>
            </a:r>
            <a:endParaRPr lang="zh-CN" altLang="en-US" b="1" dirty="0">
              <a:latin typeface="Times New Roman" pitchFamily="18" charset="0"/>
              <a:cs typeface="Times New Roman" pitchFamily="18" charset="0"/>
            </a:endParaRPr>
          </a:p>
        </p:txBody>
      </p:sp>
      <p:sp>
        <p:nvSpPr>
          <p:cNvPr id="3" name="内容占位符 2"/>
          <p:cNvSpPr>
            <a:spLocks noGrp="1"/>
          </p:cNvSpPr>
          <p:nvPr>
            <p:ph idx="1"/>
          </p:nvPr>
        </p:nvSpPr>
        <p:spPr>
          <a:xfrm>
            <a:off x="179512" y="692696"/>
            <a:ext cx="8712968" cy="5976664"/>
          </a:xfrm>
        </p:spPr>
        <p:txBody>
          <a:bodyPr>
            <a:normAutofit lnSpcReduction="10000"/>
          </a:bodyPr>
          <a:lstStyle/>
          <a:p>
            <a:r>
              <a:rPr lang="zh-CN" altLang="en-US" sz="2800" b="1" dirty="0" smtClean="0"/>
              <a:t>主语从句</a:t>
            </a:r>
            <a:endParaRPr lang="en-US" altLang="zh-CN" sz="2800" b="1" dirty="0" smtClean="0"/>
          </a:p>
          <a:p>
            <a:pPr marL="0" indent="0">
              <a:buNone/>
            </a:pPr>
            <a:r>
              <a:rPr lang="en-US" altLang="zh-CN" sz="2800" dirty="0" smtClean="0">
                <a:latin typeface="Times New Roman" pitchFamily="18" charset="0"/>
                <a:cs typeface="Times New Roman" pitchFamily="18" charset="0"/>
              </a:rPr>
              <a:t>1. </a:t>
            </a:r>
            <a:r>
              <a:rPr lang="zh-CN" altLang="en-US" sz="2800" u="sng" dirty="0" smtClean="0">
                <a:solidFill>
                  <a:srgbClr val="FF0000"/>
                </a:solidFill>
                <a:latin typeface="Times New Roman" pitchFamily="18" charset="0"/>
                <a:cs typeface="Times New Roman" pitchFamily="18" charset="0"/>
              </a:rPr>
              <a:t>连接代词</a:t>
            </a:r>
            <a:r>
              <a:rPr lang="en-US" altLang="zh-CN" sz="2800" dirty="0" smtClean="0">
                <a:latin typeface="Times New Roman" pitchFamily="18" charset="0"/>
                <a:cs typeface="Times New Roman" pitchFamily="18" charset="0"/>
              </a:rPr>
              <a:t>who, whom, whose, whoever, what, whatever, which, etc.</a:t>
            </a:r>
          </a:p>
          <a:p>
            <a:pPr marL="0" indent="0">
              <a:buNone/>
            </a:pPr>
            <a:r>
              <a:rPr lang="en-US" altLang="zh-CN" sz="2800" dirty="0" smtClean="0">
                <a:latin typeface="Times New Roman" pitchFamily="18" charset="0"/>
                <a:cs typeface="Times New Roman" pitchFamily="18" charset="0"/>
              </a:rPr>
              <a:t>e. g. </a:t>
            </a:r>
            <a:r>
              <a:rPr lang="en-US" altLang="zh-CN" sz="2800" b="1" dirty="0" smtClean="0">
                <a:solidFill>
                  <a:srgbClr val="FF0000"/>
                </a:solidFill>
                <a:latin typeface="Times New Roman" pitchFamily="18" charset="0"/>
                <a:cs typeface="Times New Roman" pitchFamily="18" charset="0"/>
              </a:rPr>
              <a:t>Whoever</a:t>
            </a:r>
            <a:r>
              <a:rPr lang="en-US" altLang="zh-CN" sz="2800" dirty="0" smtClean="0">
                <a:latin typeface="Times New Roman" pitchFamily="18" charset="0"/>
                <a:cs typeface="Times New Roman" pitchFamily="18" charset="0"/>
              </a:rPr>
              <a:t> breaks the rule should be punished.</a:t>
            </a:r>
          </a:p>
          <a:p>
            <a:pPr marL="0" indent="0">
              <a:buNone/>
            </a:pPr>
            <a:r>
              <a:rPr lang="en-US" altLang="zh-CN" sz="2800" dirty="0" smtClean="0">
                <a:latin typeface="Times New Roman" pitchFamily="18" charset="0"/>
                <a:cs typeface="Times New Roman" pitchFamily="18" charset="0"/>
              </a:rPr>
              <a:t>        </a:t>
            </a:r>
            <a:r>
              <a:rPr lang="en-US" altLang="zh-CN" sz="2800" b="1" dirty="0" smtClean="0">
                <a:solidFill>
                  <a:srgbClr val="FF0000"/>
                </a:solidFill>
                <a:latin typeface="Times New Roman" pitchFamily="18" charset="0"/>
                <a:cs typeface="Times New Roman" pitchFamily="18" charset="0"/>
              </a:rPr>
              <a:t>Whatever</a:t>
            </a:r>
            <a:r>
              <a:rPr lang="en-US" altLang="zh-CN" sz="2800" dirty="0" smtClean="0">
                <a:latin typeface="Times New Roman" pitchFamily="18" charset="0"/>
                <a:cs typeface="Times New Roman" pitchFamily="18" charset="0"/>
              </a:rPr>
              <a:t> I said must be kept secret.</a:t>
            </a:r>
          </a:p>
          <a:p>
            <a:pPr marL="0" indent="0">
              <a:buNone/>
            </a:pPr>
            <a:endParaRPr lang="en-US" altLang="zh-CN" sz="2800" dirty="0" smtClean="0">
              <a:latin typeface="Times New Roman" pitchFamily="18" charset="0"/>
              <a:cs typeface="Times New Roman" pitchFamily="18" charset="0"/>
            </a:endParaRPr>
          </a:p>
          <a:p>
            <a:pPr marL="0" indent="0">
              <a:buNone/>
            </a:pPr>
            <a:r>
              <a:rPr lang="en-US" altLang="zh-CN" sz="2800" dirty="0" smtClean="0">
                <a:latin typeface="Times New Roman" pitchFamily="18" charset="0"/>
                <a:cs typeface="Times New Roman" pitchFamily="18" charset="0"/>
              </a:rPr>
              <a:t>2. </a:t>
            </a:r>
            <a:r>
              <a:rPr lang="zh-CN" altLang="en-US" sz="2800" u="sng" dirty="0" smtClean="0">
                <a:solidFill>
                  <a:srgbClr val="FF0000"/>
                </a:solidFill>
                <a:latin typeface="Times New Roman" pitchFamily="18" charset="0"/>
                <a:cs typeface="Times New Roman" pitchFamily="18" charset="0"/>
              </a:rPr>
              <a:t>连词</a:t>
            </a:r>
            <a:r>
              <a:rPr lang="en-US" altLang="zh-CN" sz="2800" dirty="0" smtClean="0">
                <a:latin typeface="Times New Roman" pitchFamily="18" charset="0"/>
                <a:cs typeface="Times New Roman" pitchFamily="18" charset="0"/>
              </a:rPr>
              <a:t>whether or if, that.</a:t>
            </a:r>
          </a:p>
          <a:p>
            <a:pPr marL="0" indent="0">
              <a:buNone/>
            </a:pPr>
            <a:r>
              <a:rPr lang="en-US" altLang="zh-CN" sz="2800" dirty="0" smtClean="0">
                <a:latin typeface="Times New Roman" pitchFamily="18" charset="0"/>
                <a:cs typeface="Times New Roman" pitchFamily="18" charset="0"/>
              </a:rPr>
              <a:t>e. g. </a:t>
            </a:r>
            <a:r>
              <a:rPr lang="en-US" altLang="zh-CN" sz="2800" b="1" dirty="0" smtClean="0">
                <a:solidFill>
                  <a:srgbClr val="FF0000"/>
                </a:solidFill>
                <a:latin typeface="Times New Roman" pitchFamily="18" charset="0"/>
                <a:cs typeface="Times New Roman" pitchFamily="18" charset="0"/>
              </a:rPr>
              <a:t>Whether</a:t>
            </a:r>
            <a:r>
              <a:rPr lang="en-US" altLang="zh-CN" sz="2800" dirty="0" smtClean="0">
                <a:latin typeface="Times New Roman" pitchFamily="18" charset="0"/>
                <a:cs typeface="Times New Roman" pitchFamily="18" charset="0"/>
              </a:rPr>
              <a:t> it is true remains a question. = …</a:t>
            </a:r>
          </a:p>
          <a:p>
            <a:pPr marL="0" indent="0">
              <a:buNone/>
            </a:pPr>
            <a:r>
              <a:rPr lang="en-US" altLang="zh-CN" sz="2800" dirty="0" smtClean="0">
                <a:latin typeface="Times New Roman" pitchFamily="18" charset="0"/>
                <a:cs typeface="Times New Roman" pitchFamily="18" charset="0"/>
              </a:rPr>
              <a:t>        </a:t>
            </a:r>
            <a:r>
              <a:rPr lang="en-US" altLang="zh-CN" sz="2800" b="1" dirty="0" smtClean="0">
                <a:solidFill>
                  <a:srgbClr val="FF0000"/>
                </a:solidFill>
                <a:latin typeface="Times New Roman" pitchFamily="18" charset="0"/>
                <a:cs typeface="Times New Roman" pitchFamily="18" charset="0"/>
              </a:rPr>
              <a:t>That</a:t>
            </a:r>
            <a:r>
              <a:rPr lang="en-US" altLang="zh-CN" sz="2800" dirty="0" smtClean="0">
                <a:latin typeface="Times New Roman" pitchFamily="18" charset="0"/>
                <a:cs typeface="Times New Roman" pitchFamily="18" charset="0"/>
              </a:rPr>
              <a:t> the wounded soldier is still alive is a wonder.</a:t>
            </a:r>
          </a:p>
          <a:p>
            <a:pPr marL="0" indent="0">
              <a:buNone/>
            </a:pPr>
            <a:endParaRPr lang="en-US" altLang="zh-CN" sz="2800" dirty="0" smtClean="0">
              <a:latin typeface="Times New Roman" pitchFamily="18" charset="0"/>
              <a:cs typeface="Times New Roman" pitchFamily="18" charset="0"/>
            </a:endParaRPr>
          </a:p>
          <a:p>
            <a:pPr marL="0" indent="0">
              <a:buNone/>
            </a:pPr>
            <a:r>
              <a:rPr lang="en-US" altLang="zh-CN" sz="2800" dirty="0" smtClean="0">
                <a:latin typeface="Times New Roman" pitchFamily="18" charset="0"/>
                <a:cs typeface="Times New Roman" pitchFamily="18" charset="0"/>
              </a:rPr>
              <a:t>3. </a:t>
            </a:r>
            <a:r>
              <a:rPr lang="zh-CN" altLang="en-US" sz="2800" u="sng" dirty="0" smtClean="0">
                <a:solidFill>
                  <a:srgbClr val="FF0000"/>
                </a:solidFill>
                <a:latin typeface="Times New Roman" pitchFamily="18" charset="0"/>
                <a:cs typeface="Times New Roman" pitchFamily="18" charset="0"/>
              </a:rPr>
              <a:t>连接副词</a:t>
            </a:r>
            <a:r>
              <a:rPr lang="en-US" altLang="zh-CN" sz="2800" dirty="0" smtClean="0">
                <a:latin typeface="Times New Roman" pitchFamily="18" charset="0"/>
                <a:cs typeface="Times New Roman" pitchFamily="18" charset="0"/>
              </a:rPr>
              <a:t>when, where, how, why, etc.</a:t>
            </a:r>
          </a:p>
          <a:p>
            <a:pPr marL="0" indent="0">
              <a:buNone/>
            </a:pPr>
            <a:r>
              <a:rPr lang="en-US" altLang="zh-CN" sz="2800" dirty="0" smtClean="0">
                <a:latin typeface="Times New Roman" pitchFamily="18" charset="0"/>
                <a:cs typeface="Times New Roman" pitchFamily="18" charset="0"/>
              </a:rPr>
              <a:t>e. g. </a:t>
            </a:r>
            <a:r>
              <a:rPr lang="en-US" altLang="zh-CN" sz="2800" b="1" dirty="0" smtClean="0">
                <a:solidFill>
                  <a:srgbClr val="FF0000"/>
                </a:solidFill>
                <a:latin typeface="Times New Roman" pitchFamily="18" charset="0"/>
                <a:cs typeface="Times New Roman" pitchFamily="18" charset="0"/>
              </a:rPr>
              <a:t>Why</a:t>
            </a:r>
            <a:r>
              <a:rPr lang="en-US" altLang="zh-CN" sz="2800" dirty="0" smtClean="0">
                <a:latin typeface="Times New Roman" pitchFamily="18" charset="0"/>
                <a:cs typeface="Times New Roman" pitchFamily="18" charset="0"/>
              </a:rPr>
              <a:t> you went there alone must be explained to us.</a:t>
            </a:r>
          </a:p>
        </p:txBody>
      </p:sp>
    </p:spTree>
    <p:extLst>
      <p:ext uri="{BB962C8B-B14F-4D97-AF65-F5344CB8AC3E}">
        <p14:creationId xmlns:p14="http://schemas.microsoft.com/office/powerpoint/2010/main" val="130061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linds(horizontal)">
                                      <p:cBhvr>
                                        <p:cTn id="32" dur="500"/>
                                        <p:tgtEl>
                                          <p:spTgt spid="3">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blinds(horizontal)">
                                      <p:cBhvr>
                                        <p:cTn id="3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548680"/>
            <a:ext cx="8640960" cy="5832648"/>
          </a:xfrm>
        </p:spPr>
        <p:txBody>
          <a:bodyPr>
            <a:normAutofit/>
          </a:bodyPr>
          <a:lstStyle/>
          <a:p>
            <a:pPr marL="0" indent="0">
              <a:buNone/>
            </a:pPr>
            <a:r>
              <a:rPr lang="en-US" altLang="zh-CN" sz="2800" dirty="0" smtClean="0">
                <a:latin typeface="Times New Roman" pitchFamily="18" charset="0"/>
                <a:cs typeface="Times New Roman" pitchFamily="18" charset="0"/>
              </a:rPr>
              <a:t>4. </a:t>
            </a:r>
            <a:r>
              <a:rPr lang="zh-CN" altLang="en-US" sz="2800" u="sng" dirty="0" smtClean="0">
                <a:solidFill>
                  <a:srgbClr val="FF0000"/>
                </a:solidFill>
                <a:latin typeface="Times New Roman" pitchFamily="18" charset="0"/>
                <a:cs typeface="Times New Roman" pitchFamily="18" charset="0"/>
              </a:rPr>
              <a:t>形式主语</a:t>
            </a: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it </a:t>
            </a:r>
            <a:r>
              <a:rPr lang="en-US" altLang="zh-CN" sz="2000" dirty="0" smtClean="0">
                <a:latin typeface="Times New Roman" pitchFamily="18" charset="0"/>
                <a:cs typeface="Times New Roman" pitchFamily="18" charset="0"/>
              </a:rPr>
              <a:t>(P76)</a:t>
            </a:r>
            <a:endParaRPr lang="en-US" altLang="zh-CN" sz="2800" dirty="0" smtClean="0">
              <a:latin typeface="Times New Roman" pitchFamily="18" charset="0"/>
              <a:cs typeface="Times New Roman" pitchFamily="18" charset="0"/>
            </a:endParaRPr>
          </a:p>
          <a:p>
            <a:pPr marL="0" indent="0">
              <a:buNone/>
            </a:pPr>
            <a:r>
              <a:rPr lang="en-US" altLang="zh-CN" sz="2800" dirty="0" smtClean="0">
                <a:latin typeface="Times New Roman" pitchFamily="18" charset="0"/>
                <a:cs typeface="Times New Roman" pitchFamily="18" charset="0"/>
              </a:rPr>
              <a:t>e. g. </a:t>
            </a:r>
            <a:r>
              <a:rPr lang="en-US" altLang="zh-CN" sz="2800" b="1" dirty="0" smtClean="0">
                <a:solidFill>
                  <a:srgbClr val="FF0000"/>
                </a:solidFill>
                <a:latin typeface="Times New Roman" pitchFamily="18" charset="0"/>
                <a:cs typeface="Times New Roman" pitchFamily="18" charset="0"/>
              </a:rPr>
              <a:t>It</a:t>
            </a:r>
            <a:r>
              <a:rPr lang="en-US" altLang="zh-CN" sz="2800" dirty="0" smtClean="0">
                <a:latin typeface="Times New Roman" pitchFamily="18" charset="0"/>
                <a:cs typeface="Times New Roman" pitchFamily="18" charset="0"/>
              </a:rPr>
              <a:t> is uncertain </a:t>
            </a:r>
            <a:r>
              <a:rPr lang="en-US" altLang="zh-CN" sz="2800" b="1" dirty="0" smtClean="0">
                <a:solidFill>
                  <a:srgbClr val="FF0000"/>
                </a:solidFill>
                <a:latin typeface="Times New Roman" pitchFamily="18" charset="0"/>
                <a:cs typeface="Times New Roman" pitchFamily="18" charset="0"/>
              </a:rPr>
              <a:t>whether / if </a:t>
            </a:r>
            <a:r>
              <a:rPr lang="en-US" altLang="zh-CN" sz="2800" dirty="0" smtClean="0">
                <a:latin typeface="Times New Roman" pitchFamily="18" charset="0"/>
                <a:cs typeface="Times New Roman" pitchFamily="18" charset="0"/>
              </a:rPr>
              <a:t>the artist can do it or not.</a:t>
            </a:r>
          </a:p>
          <a:p>
            <a:pPr marL="0" indent="0">
              <a:buNone/>
            </a:pPr>
            <a:r>
              <a:rPr lang="en-US" altLang="zh-CN" sz="2800" dirty="0" smtClean="0">
                <a:latin typeface="Times New Roman" pitchFamily="18" charset="0"/>
                <a:cs typeface="Times New Roman" pitchFamily="18" charset="0"/>
              </a:rPr>
              <a:t>        </a:t>
            </a:r>
            <a:r>
              <a:rPr lang="en-US" altLang="zh-CN" sz="2800" b="1" dirty="0" smtClean="0">
                <a:solidFill>
                  <a:srgbClr val="FF0000"/>
                </a:solidFill>
                <a:latin typeface="Times New Roman" pitchFamily="18" charset="0"/>
                <a:cs typeface="Times New Roman" pitchFamily="18" charset="0"/>
              </a:rPr>
              <a:t>It</a:t>
            </a:r>
            <a:r>
              <a:rPr lang="en-US" altLang="zh-CN" sz="2800" dirty="0" smtClean="0">
                <a:latin typeface="Times New Roman" pitchFamily="18" charset="0"/>
                <a:cs typeface="Times New Roman" pitchFamily="18" charset="0"/>
              </a:rPr>
              <a:t> was suggested </a:t>
            </a:r>
            <a:r>
              <a:rPr lang="en-US" altLang="zh-CN" sz="2800" b="1" dirty="0" smtClean="0">
                <a:solidFill>
                  <a:srgbClr val="FF0000"/>
                </a:solidFill>
                <a:latin typeface="Times New Roman" pitchFamily="18" charset="0"/>
                <a:cs typeface="Times New Roman" pitchFamily="18" charset="0"/>
              </a:rPr>
              <a:t>that</a:t>
            </a:r>
            <a:r>
              <a:rPr lang="en-US" altLang="zh-CN" sz="2800" dirty="0" smtClean="0">
                <a:latin typeface="Times New Roman" pitchFamily="18" charset="0"/>
                <a:cs typeface="Times New Roman" pitchFamily="18" charset="0"/>
              </a:rPr>
              <a:t> the work (should) be done with great care.</a:t>
            </a:r>
          </a:p>
          <a:p>
            <a:pPr marL="0" indent="0">
              <a:buNone/>
            </a:pPr>
            <a:r>
              <a:rPr lang="en-US" altLang="zh-CN" sz="2800" dirty="0" smtClean="0">
                <a:latin typeface="Times New Roman" pitchFamily="18" charset="0"/>
                <a:cs typeface="Times New Roman" pitchFamily="18" charset="0"/>
              </a:rPr>
              <a:t>        </a:t>
            </a:r>
            <a:r>
              <a:rPr lang="en-US" altLang="zh-CN" sz="2800" b="1" dirty="0" smtClean="0">
                <a:solidFill>
                  <a:srgbClr val="FF0000"/>
                </a:solidFill>
                <a:latin typeface="Times New Roman" pitchFamily="18" charset="0"/>
                <a:cs typeface="Times New Roman" pitchFamily="18" charset="0"/>
              </a:rPr>
              <a:t>It</a:t>
            </a:r>
            <a:r>
              <a:rPr lang="en-US" altLang="zh-CN" sz="2800" dirty="0" smtClean="0">
                <a:latin typeface="Times New Roman" pitchFamily="18" charset="0"/>
                <a:cs typeface="Times New Roman" pitchFamily="18" charset="0"/>
              </a:rPr>
              <a:t> is a pity </a:t>
            </a:r>
            <a:r>
              <a:rPr lang="en-US" altLang="zh-CN" sz="2800" b="1" dirty="0" smtClean="0">
                <a:solidFill>
                  <a:srgbClr val="FF0000"/>
                </a:solidFill>
                <a:latin typeface="Times New Roman" pitchFamily="18" charset="0"/>
                <a:cs typeface="Times New Roman" pitchFamily="18" charset="0"/>
              </a:rPr>
              <a:t>that</a:t>
            </a:r>
            <a:r>
              <a:rPr lang="en-US" altLang="zh-CN" sz="2800" dirty="0" smtClean="0">
                <a:latin typeface="Times New Roman" pitchFamily="18" charset="0"/>
                <a:cs typeface="Times New Roman" pitchFamily="18" charset="0"/>
              </a:rPr>
              <a:t> we won’t be able to go to the south to spend our summer vacation.</a:t>
            </a:r>
          </a:p>
          <a:p>
            <a:pPr marL="0" indent="0">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a:t>
            </a:r>
            <a:r>
              <a:rPr lang="en-US" altLang="zh-CN" sz="2800" b="1" dirty="0" smtClean="0">
                <a:solidFill>
                  <a:srgbClr val="FF0000"/>
                </a:solidFill>
                <a:latin typeface="Times New Roman" pitchFamily="18" charset="0"/>
                <a:cs typeface="Times New Roman" pitchFamily="18" charset="0"/>
              </a:rPr>
              <a:t>It</a:t>
            </a:r>
            <a:r>
              <a:rPr lang="en-US" altLang="zh-CN" sz="2800" dirty="0" smtClean="0">
                <a:latin typeface="Times New Roman" pitchFamily="18" charset="0"/>
                <a:cs typeface="Times New Roman" pitchFamily="18" charset="0"/>
              </a:rPr>
              <a:t> happened </a:t>
            </a:r>
            <a:r>
              <a:rPr lang="en-US" altLang="zh-CN" sz="2800" b="1" dirty="0" smtClean="0">
                <a:solidFill>
                  <a:srgbClr val="FF0000"/>
                </a:solidFill>
                <a:latin typeface="Times New Roman" pitchFamily="18" charset="0"/>
                <a:cs typeface="Times New Roman" pitchFamily="18" charset="0"/>
              </a:rPr>
              <a:t>that</a:t>
            </a:r>
            <a:r>
              <a:rPr lang="en-US" altLang="zh-CN" sz="2800" dirty="0" smtClean="0">
                <a:latin typeface="Times New Roman" pitchFamily="18" charset="0"/>
                <a:cs typeface="Times New Roman" pitchFamily="18" charset="0"/>
              </a:rPr>
              <a:t> I was out that day.</a:t>
            </a:r>
          </a:p>
          <a:p>
            <a:pPr marL="0" indent="0">
              <a:buNone/>
            </a:pPr>
            <a:endParaRPr lang="en-US" altLang="zh-CN" sz="2800" dirty="0" smtClean="0">
              <a:latin typeface="Times New Roman" pitchFamily="18" charset="0"/>
              <a:cs typeface="Times New Roman" pitchFamily="18" charset="0"/>
            </a:endParaRPr>
          </a:p>
          <a:p>
            <a:pPr marL="0" indent="0">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a:t>
            </a:r>
            <a:endParaRPr lang="zh-CN"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5862653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640960" cy="6408712"/>
          </a:xfrm>
        </p:spPr>
        <p:txBody>
          <a:bodyPr>
            <a:normAutofit/>
          </a:bodyPr>
          <a:lstStyle/>
          <a:p>
            <a:pPr>
              <a:lnSpc>
                <a:spcPts val="3400"/>
              </a:lnSpc>
            </a:pPr>
            <a:r>
              <a:rPr lang="zh-CN" altLang="en-US" sz="2800" b="1" dirty="0" smtClean="0"/>
              <a:t>表语从句</a:t>
            </a:r>
            <a:endParaRPr lang="en-US" altLang="zh-CN" sz="2800" b="1" dirty="0" smtClean="0"/>
          </a:p>
          <a:p>
            <a:pPr marL="0" indent="0">
              <a:lnSpc>
                <a:spcPts val="3400"/>
              </a:lnSpc>
              <a:buNone/>
            </a:pPr>
            <a:r>
              <a:rPr lang="en-US" altLang="zh-CN" sz="2800" dirty="0" smtClean="0">
                <a:latin typeface="Times New Roman" pitchFamily="18" charset="0"/>
                <a:cs typeface="Times New Roman" pitchFamily="18" charset="0"/>
              </a:rPr>
              <a:t>1. </a:t>
            </a:r>
            <a:r>
              <a:rPr lang="zh-CN" altLang="en-US" sz="2800" u="sng" dirty="0" smtClean="0">
                <a:solidFill>
                  <a:srgbClr val="FF0000"/>
                </a:solidFill>
                <a:latin typeface="Times New Roman" pitchFamily="18" charset="0"/>
                <a:cs typeface="Times New Roman" pitchFamily="18" charset="0"/>
              </a:rPr>
              <a:t>连接代词</a:t>
            </a:r>
            <a:r>
              <a:rPr lang="en-US" altLang="zh-CN" sz="2800" dirty="0" smtClean="0">
                <a:latin typeface="Times New Roman" pitchFamily="18" charset="0"/>
                <a:cs typeface="Times New Roman" pitchFamily="18" charset="0"/>
              </a:rPr>
              <a:t>who, whom, whose, what, which, etc.</a:t>
            </a:r>
          </a:p>
          <a:p>
            <a:pPr marL="0" indent="0">
              <a:lnSpc>
                <a:spcPts val="3400"/>
              </a:lnSpc>
              <a:buNone/>
            </a:pPr>
            <a:r>
              <a:rPr lang="en-US" altLang="zh-CN" sz="2800" dirty="0" smtClean="0">
                <a:latin typeface="Times New Roman" pitchFamily="18" charset="0"/>
                <a:cs typeface="Times New Roman" pitchFamily="18" charset="0"/>
              </a:rPr>
              <a:t>e. g. The question is </a:t>
            </a:r>
            <a:r>
              <a:rPr lang="en-US" altLang="zh-CN" sz="2800" b="1" dirty="0" smtClean="0">
                <a:solidFill>
                  <a:srgbClr val="FF0000"/>
                </a:solidFill>
                <a:latin typeface="Times New Roman" pitchFamily="18" charset="0"/>
                <a:cs typeface="Times New Roman" pitchFamily="18" charset="0"/>
              </a:rPr>
              <a:t>who</a:t>
            </a:r>
            <a:r>
              <a:rPr lang="en-US" altLang="zh-CN" sz="2800" dirty="0" smtClean="0">
                <a:latin typeface="Times New Roman" pitchFamily="18" charset="0"/>
                <a:cs typeface="Times New Roman" pitchFamily="18" charset="0"/>
              </a:rPr>
              <a:t> will support us.</a:t>
            </a:r>
          </a:p>
          <a:p>
            <a:pPr marL="0" indent="0">
              <a:lnSpc>
                <a:spcPts val="3400"/>
              </a:lnSpc>
              <a:buNone/>
            </a:pPr>
            <a:endParaRPr lang="en-US" altLang="zh-CN" sz="2800" dirty="0">
              <a:latin typeface="Times New Roman" pitchFamily="18" charset="0"/>
              <a:cs typeface="Times New Roman" pitchFamily="18" charset="0"/>
            </a:endParaRPr>
          </a:p>
          <a:p>
            <a:pPr marL="0" indent="0">
              <a:lnSpc>
                <a:spcPts val="3400"/>
              </a:lnSpc>
              <a:buNone/>
            </a:pPr>
            <a:r>
              <a:rPr lang="en-US" altLang="zh-CN" sz="2800" dirty="0" smtClean="0">
                <a:latin typeface="Times New Roman" pitchFamily="18" charset="0"/>
                <a:cs typeface="Times New Roman" pitchFamily="18" charset="0"/>
              </a:rPr>
              <a:t>2. </a:t>
            </a:r>
            <a:r>
              <a:rPr lang="zh-CN" altLang="en-US" sz="2800" u="sng" dirty="0" smtClean="0">
                <a:solidFill>
                  <a:srgbClr val="FF0000"/>
                </a:solidFill>
                <a:latin typeface="Times New Roman" pitchFamily="18" charset="0"/>
                <a:cs typeface="Times New Roman" pitchFamily="18" charset="0"/>
              </a:rPr>
              <a:t>连接副词</a:t>
            </a:r>
            <a:r>
              <a:rPr lang="en-US" altLang="zh-CN" sz="2800" dirty="0" smtClean="0">
                <a:latin typeface="Times New Roman" pitchFamily="18" charset="0"/>
                <a:cs typeface="Times New Roman" pitchFamily="18" charset="0"/>
              </a:rPr>
              <a:t>when, where, how, why, etc.</a:t>
            </a:r>
          </a:p>
          <a:p>
            <a:pPr marL="0" indent="0">
              <a:lnSpc>
                <a:spcPts val="3400"/>
              </a:lnSpc>
              <a:buNone/>
            </a:pPr>
            <a:r>
              <a:rPr lang="en-US" altLang="zh-CN" sz="2800" dirty="0" smtClean="0">
                <a:latin typeface="Times New Roman" pitchFamily="18" charset="0"/>
                <a:cs typeface="Times New Roman" pitchFamily="18" charset="0"/>
              </a:rPr>
              <a:t>e. g. The question is </a:t>
            </a:r>
            <a:r>
              <a:rPr lang="en-US" altLang="zh-CN" sz="2800" b="1" dirty="0" smtClean="0">
                <a:solidFill>
                  <a:srgbClr val="FF0000"/>
                </a:solidFill>
                <a:latin typeface="Times New Roman" pitchFamily="18" charset="0"/>
                <a:cs typeface="Times New Roman" pitchFamily="18" charset="0"/>
              </a:rPr>
              <a:t>when</a:t>
            </a:r>
            <a:r>
              <a:rPr lang="en-US" altLang="zh-CN" sz="2800" dirty="0" smtClean="0">
                <a:latin typeface="Times New Roman" pitchFamily="18" charset="0"/>
                <a:cs typeface="Times New Roman" pitchFamily="18" charset="0"/>
              </a:rPr>
              <a:t> we’ll complete the works. </a:t>
            </a:r>
          </a:p>
          <a:p>
            <a:pPr marL="0" indent="0">
              <a:lnSpc>
                <a:spcPts val="3400"/>
              </a:lnSpc>
              <a:buNone/>
            </a:pPr>
            <a:endParaRPr lang="en-US" altLang="zh-CN" sz="2800" dirty="0">
              <a:latin typeface="Times New Roman" pitchFamily="18" charset="0"/>
              <a:cs typeface="Times New Roman" pitchFamily="18" charset="0"/>
            </a:endParaRPr>
          </a:p>
          <a:p>
            <a:pPr marL="0" indent="0">
              <a:lnSpc>
                <a:spcPts val="3400"/>
              </a:lnSpc>
              <a:buNone/>
            </a:pPr>
            <a:r>
              <a:rPr lang="en-US" altLang="zh-CN" sz="2800" dirty="0" smtClean="0">
                <a:latin typeface="Times New Roman" pitchFamily="18" charset="0"/>
                <a:cs typeface="Times New Roman" pitchFamily="18" charset="0"/>
              </a:rPr>
              <a:t>3. </a:t>
            </a:r>
            <a:r>
              <a:rPr lang="zh-CN" altLang="en-US" sz="2800" u="sng" dirty="0" smtClean="0">
                <a:solidFill>
                  <a:srgbClr val="FF0000"/>
                </a:solidFill>
                <a:latin typeface="Times New Roman" pitchFamily="18" charset="0"/>
                <a:cs typeface="Times New Roman" pitchFamily="18" charset="0"/>
              </a:rPr>
              <a:t>连词</a:t>
            </a:r>
            <a:r>
              <a:rPr lang="en-US" altLang="zh-CN" sz="2800" dirty="0" smtClean="0">
                <a:latin typeface="Times New Roman" pitchFamily="18" charset="0"/>
                <a:cs typeface="Times New Roman" pitchFamily="18" charset="0"/>
              </a:rPr>
              <a:t>that, whether, </a:t>
            </a:r>
            <a:r>
              <a:rPr lang="en-US" altLang="zh-CN" sz="2800" b="1" dirty="0" smtClean="0">
                <a:solidFill>
                  <a:srgbClr val="FF0000"/>
                </a:solidFill>
                <a:latin typeface="Times New Roman" pitchFamily="18" charset="0"/>
                <a:cs typeface="Times New Roman" pitchFamily="18" charset="0"/>
              </a:rPr>
              <a:t>as if (as though)</a:t>
            </a:r>
            <a:r>
              <a:rPr lang="en-US" altLang="zh-CN" sz="2800" dirty="0" smtClean="0">
                <a:latin typeface="Times New Roman" pitchFamily="18" charset="0"/>
                <a:cs typeface="Times New Roman" pitchFamily="18" charset="0"/>
              </a:rPr>
              <a:t>,</a:t>
            </a:r>
            <a:r>
              <a:rPr lang="en-US" altLang="zh-CN" sz="2800" b="1" dirty="0" smtClean="0">
                <a:solidFill>
                  <a:srgbClr val="FF0000"/>
                </a:solidFill>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because.</a:t>
            </a:r>
          </a:p>
          <a:p>
            <a:pPr marL="0" indent="0">
              <a:lnSpc>
                <a:spcPts val="3400"/>
              </a:lnSpc>
              <a:buNone/>
            </a:pPr>
            <a:r>
              <a:rPr lang="en-US" altLang="zh-CN" sz="2800" dirty="0" smtClean="0">
                <a:latin typeface="Times New Roman" pitchFamily="18" charset="0"/>
                <a:cs typeface="Times New Roman" pitchFamily="18" charset="0"/>
              </a:rPr>
              <a:t>e. g. He had seen the film before. That is _______ he didn’t see it last night.</a:t>
            </a:r>
          </a:p>
          <a:p>
            <a:pPr marL="0" indent="0">
              <a:lnSpc>
                <a:spcPts val="3400"/>
              </a:lnSpc>
              <a:buNone/>
            </a:pPr>
            <a:r>
              <a:rPr lang="en-US" altLang="zh-CN" sz="2800" dirty="0" smtClean="0">
                <a:latin typeface="Times New Roman" pitchFamily="18" charset="0"/>
                <a:cs typeface="Times New Roman" pitchFamily="18" charset="0"/>
              </a:rPr>
              <a:t>        He didn’t see the film last night. That’s _______ he had seen it before.                                         </a:t>
            </a:r>
            <a:endParaRPr lang="zh-CN"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29801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blinds(horizontal)">
                                      <p:cBhvr>
                                        <p:cTn id="1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712968" cy="6408712"/>
          </a:xfrm>
        </p:spPr>
        <p:txBody>
          <a:bodyPr>
            <a:normAutofit lnSpcReduction="10000"/>
          </a:bodyPr>
          <a:lstStyle/>
          <a:p>
            <a:r>
              <a:rPr lang="zh-CN" altLang="en-US" sz="2800" b="1" dirty="0" smtClean="0"/>
              <a:t>同位语从句</a:t>
            </a:r>
            <a:endParaRPr lang="en-US" altLang="zh-CN" sz="2800" b="1" dirty="0" smtClean="0"/>
          </a:p>
          <a:p>
            <a:pPr marL="0" indent="0">
              <a:buNone/>
            </a:pPr>
            <a:r>
              <a:rPr lang="en-US" altLang="zh-CN" sz="2800" dirty="0" smtClean="0">
                <a:latin typeface="Times New Roman" pitchFamily="18" charset="0"/>
                <a:cs typeface="Times New Roman" pitchFamily="18" charset="0"/>
              </a:rPr>
              <a:t>1. </a:t>
            </a:r>
            <a:r>
              <a:rPr lang="zh-CN" altLang="en-US" sz="2800" u="sng" dirty="0" smtClean="0">
                <a:solidFill>
                  <a:srgbClr val="FF0000"/>
                </a:solidFill>
                <a:latin typeface="Times New Roman" pitchFamily="18" charset="0"/>
                <a:cs typeface="Times New Roman" pitchFamily="18" charset="0"/>
              </a:rPr>
              <a:t>有内涵的名词</a:t>
            </a:r>
            <a:r>
              <a:rPr lang="en-US" altLang="zh-CN" sz="2800" dirty="0" smtClean="0">
                <a:latin typeface="Times New Roman" pitchFamily="18" charset="0"/>
                <a:cs typeface="Times New Roman" pitchFamily="18" charset="0"/>
              </a:rPr>
              <a:t>fact, news, hope, truth, idea, suggestion / advice, thought, question, problem, promise, order, story, belief, word, message, information, proof, announcement, doubt, answer, proposal, etc.</a:t>
            </a:r>
          </a:p>
          <a:p>
            <a:pPr marL="0" indent="0">
              <a:buNone/>
            </a:pPr>
            <a:endParaRPr lang="en-US" altLang="zh-CN" sz="2800" dirty="0">
              <a:latin typeface="Times New Roman" pitchFamily="18" charset="0"/>
              <a:cs typeface="Times New Roman" pitchFamily="18" charset="0"/>
            </a:endParaRPr>
          </a:p>
          <a:p>
            <a:pPr marL="0" indent="0">
              <a:buNone/>
            </a:pPr>
            <a:r>
              <a:rPr lang="en-US" altLang="zh-CN" sz="2800" dirty="0" smtClean="0">
                <a:latin typeface="Times New Roman" pitchFamily="18" charset="0"/>
                <a:cs typeface="Times New Roman" pitchFamily="18" charset="0"/>
              </a:rPr>
              <a:t>2. </a:t>
            </a:r>
            <a:r>
              <a:rPr lang="zh-CN" altLang="en-US" sz="2800" u="sng" dirty="0" smtClean="0">
                <a:solidFill>
                  <a:srgbClr val="FF0000"/>
                </a:solidFill>
                <a:latin typeface="Times New Roman" pitchFamily="18" charset="0"/>
                <a:cs typeface="Times New Roman" pitchFamily="18" charset="0"/>
              </a:rPr>
              <a:t>常见连接词</a:t>
            </a:r>
            <a:r>
              <a:rPr lang="en-US" altLang="zh-CN" sz="2800" dirty="0" smtClean="0">
                <a:latin typeface="Times New Roman" pitchFamily="18" charset="0"/>
                <a:cs typeface="Times New Roman" pitchFamily="18" charset="0"/>
              </a:rPr>
              <a:t>who, what, that, whether, which, when, where, why, how, etc.</a:t>
            </a:r>
          </a:p>
          <a:p>
            <a:pPr marL="0" indent="0">
              <a:buNone/>
            </a:pPr>
            <a:endParaRPr lang="en-US" altLang="zh-CN" sz="2800" dirty="0">
              <a:latin typeface="Times New Roman" pitchFamily="18" charset="0"/>
              <a:cs typeface="Times New Roman" pitchFamily="18" charset="0"/>
            </a:endParaRPr>
          </a:p>
          <a:p>
            <a:pPr marL="0" indent="0">
              <a:buNone/>
            </a:pPr>
            <a:r>
              <a:rPr lang="en-US" altLang="zh-CN" sz="2800" dirty="0" smtClean="0">
                <a:latin typeface="Times New Roman" pitchFamily="18" charset="0"/>
                <a:cs typeface="Times New Roman" pitchFamily="18" charset="0"/>
              </a:rPr>
              <a:t>3. </a:t>
            </a:r>
            <a:r>
              <a:rPr lang="zh-CN" altLang="en-US" sz="2800" u="sng" dirty="0" smtClean="0">
                <a:solidFill>
                  <a:srgbClr val="FF0000"/>
                </a:solidFill>
                <a:latin typeface="Times New Roman" pitchFamily="18" charset="0"/>
                <a:cs typeface="Times New Roman" pitchFamily="18" charset="0"/>
              </a:rPr>
              <a:t>分隔同位语从句</a:t>
            </a:r>
            <a:endParaRPr lang="en-US" altLang="zh-CN" sz="2800" u="sng" dirty="0" smtClean="0">
              <a:solidFill>
                <a:srgbClr val="FF0000"/>
              </a:solidFill>
              <a:latin typeface="Times New Roman" pitchFamily="18" charset="0"/>
              <a:cs typeface="Times New Roman" pitchFamily="18" charset="0"/>
            </a:endParaRPr>
          </a:p>
          <a:p>
            <a:pPr marL="0" indent="0">
              <a:buNone/>
            </a:pPr>
            <a:r>
              <a:rPr lang="en-US" altLang="zh-CN" sz="2800" dirty="0" smtClean="0">
                <a:latin typeface="Times New Roman" pitchFamily="18" charset="0"/>
                <a:cs typeface="Times New Roman" pitchFamily="18" charset="0"/>
              </a:rPr>
              <a:t>e. g. The thought came to him </a:t>
            </a:r>
            <a:r>
              <a:rPr lang="en-US" altLang="zh-CN" sz="2800" b="1" dirty="0" smtClean="0">
                <a:solidFill>
                  <a:srgbClr val="FF0000"/>
                </a:solidFill>
                <a:latin typeface="Times New Roman" pitchFamily="18" charset="0"/>
                <a:cs typeface="Times New Roman" pitchFamily="18" charset="0"/>
              </a:rPr>
              <a:t>that</a:t>
            </a:r>
            <a:r>
              <a:rPr lang="en-US" altLang="zh-CN" sz="2800" dirty="0" smtClean="0">
                <a:latin typeface="Times New Roman" pitchFamily="18" charset="0"/>
                <a:cs typeface="Times New Roman" pitchFamily="18" charset="0"/>
              </a:rPr>
              <a:t> maybe the enemy had fled the city.</a:t>
            </a:r>
          </a:p>
          <a:p>
            <a:pPr marL="0" indent="0">
              <a:buNone/>
            </a:pPr>
            <a:r>
              <a:rPr lang="en-US" altLang="zh-CN" sz="2800" dirty="0" smtClean="0">
                <a:latin typeface="Times New Roman" pitchFamily="18" charset="0"/>
                <a:cs typeface="Times New Roman" pitchFamily="18" charset="0"/>
              </a:rPr>
              <a:t>        Word came </a:t>
            </a:r>
            <a:r>
              <a:rPr lang="en-US" altLang="zh-CN" sz="2800" b="1" dirty="0" smtClean="0">
                <a:solidFill>
                  <a:srgbClr val="FF0000"/>
                </a:solidFill>
                <a:latin typeface="Times New Roman" pitchFamily="18" charset="0"/>
                <a:cs typeface="Times New Roman" pitchFamily="18" charset="0"/>
              </a:rPr>
              <a:t>that</a:t>
            </a:r>
            <a:r>
              <a:rPr lang="en-US" altLang="zh-CN" sz="2800" dirty="0" smtClean="0">
                <a:latin typeface="Times New Roman" pitchFamily="18" charset="0"/>
                <a:cs typeface="Times New Roman" pitchFamily="18" charset="0"/>
              </a:rPr>
              <a:t> the women’s volley ball team had won the championship.</a:t>
            </a:r>
            <a:endParaRPr lang="zh-CN"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128226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linds(horizontal)">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04664"/>
            <a:ext cx="8568952" cy="6192688"/>
          </a:xfrm>
        </p:spPr>
        <p:txBody>
          <a:bodyPr>
            <a:normAutofit/>
          </a:bodyPr>
          <a:lstStyle/>
          <a:p>
            <a:r>
              <a:rPr lang="zh-CN" altLang="en-US" sz="2800" b="1" dirty="0" smtClean="0"/>
              <a:t>宾语从句</a:t>
            </a:r>
            <a:endParaRPr lang="en-US" altLang="zh-CN" sz="2800" b="1" dirty="0" smtClean="0"/>
          </a:p>
          <a:p>
            <a:pPr marL="514350" indent="-514350">
              <a:buFont typeface="+mj-lt"/>
              <a:buAutoNum type="arabicPeriod"/>
            </a:pPr>
            <a:r>
              <a:rPr lang="zh-CN" altLang="en-US" sz="2800" u="sng" dirty="0" smtClean="0">
                <a:solidFill>
                  <a:srgbClr val="FF0000"/>
                </a:solidFill>
                <a:latin typeface="Times New Roman" pitchFamily="18" charset="0"/>
                <a:cs typeface="Times New Roman" pitchFamily="18" charset="0"/>
              </a:rPr>
              <a:t>连接代词</a:t>
            </a:r>
            <a:r>
              <a:rPr lang="en-US" altLang="zh-CN" sz="2800" dirty="0" smtClean="0">
                <a:latin typeface="Times New Roman" pitchFamily="18" charset="0"/>
                <a:cs typeface="Times New Roman" pitchFamily="18" charset="0"/>
              </a:rPr>
              <a:t>who, whom, whose, what, which, whoever, whatever, which, whichever, etc.</a:t>
            </a:r>
          </a:p>
          <a:p>
            <a:pPr marL="514350" indent="-514350">
              <a:buNone/>
            </a:pPr>
            <a:r>
              <a:rPr lang="en-US" altLang="zh-CN" sz="2800" dirty="0" smtClean="0">
                <a:latin typeface="Times New Roman" pitchFamily="18" charset="0"/>
                <a:cs typeface="Times New Roman" pitchFamily="18" charset="0"/>
              </a:rPr>
              <a:t>e. g. He was satisfied with </a:t>
            </a:r>
            <a:r>
              <a:rPr lang="en-US" altLang="zh-CN" sz="2800" b="1" dirty="0" smtClean="0">
                <a:solidFill>
                  <a:srgbClr val="FF0000"/>
                </a:solidFill>
                <a:latin typeface="Times New Roman" pitchFamily="18" charset="0"/>
                <a:cs typeface="Times New Roman" pitchFamily="18" charset="0"/>
              </a:rPr>
              <a:t>what</a:t>
            </a:r>
            <a:r>
              <a:rPr lang="en-US" altLang="zh-CN" sz="2800" dirty="0" smtClean="0">
                <a:latin typeface="Times New Roman" pitchFamily="18" charset="0"/>
                <a:cs typeface="Times New Roman" pitchFamily="18" charset="0"/>
              </a:rPr>
              <a:t> I said.</a:t>
            </a:r>
          </a:p>
          <a:p>
            <a:pPr marL="514350" indent="-514350">
              <a:buNone/>
            </a:pPr>
            <a:r>
              <a:rPr lang="en-US" altLang="zh-CN" sz="2800" dirty="0" smtClean="0">
                <a:latin typeface="Times New Roman" pitchFamily="18" charset="0"/>
                <a:cs typeface="Times New Roman" pitchFamily="18" charset="0"/>
              </a:rPr>
              <a:t>	  He is satisfied with </a:t>
            </a:r>
            <a:r>
              <a:rPr lang="en-US" altLang="zh-CN" sz="2800" b="1" dirty="0" smtClean="0">
                <a:solidFill>
                  <a:srgbClr val="FF0000"/>
                </a:solidFill>
                <a:latin typeface="Times New Roman" pitchFamily="18" charset="0"/>
                <a:cs typeface="Times New Roman" pitchFamily="18" charset="0"/>
              </a:rPr>
              <a:t>whatever</a:t>
            </a:r>
            <a:r>
              <a:rPr lang="en-US" altLang="zh-CN" sz="2800" dirty="0" smtClean="0">
                <a:latin typeface="Times New Roman" pitchFamily="18" charset="0"/>
                <a:cs typeface="Times New Roman" pitchFamily="18" charset="0"/>
              </a:rPr>
              <a:t> I say.</a:t>
            </a:r>
          </a:p>
          <a:p>
            <a:pPr marL="514350" indent="-514350">
              <a:buNone/>
            </a:pPr>
            <a:endParaRPr lang="en-US" altLang="zh-CN" sz="2800" dirty="0" smtClean="0">
              <a:latin typeface="Times New Roman" pitchFamily="18" charset="0"/>
              <a:cs typeface="Times New Roman" pitchFamily="18" charset="0"/>
            </a:endParaRPr>
          </a:p>
          <a:p>
            <a:pPr marL="514350" indent="-514350">
              <a:buNone/>
            </a:pPr>
            <a:r>
              <a:rPr lang="en-US" altLang="zh-CN" sz="2800" dirty="0" smtClean="0">
                <a:latin typeface="Times New Roman" pitchFamily="18" charset="0"/>
                <a:cs typeface="Times New Roman" pitchFamily="18" charset="0"/>
              </a:rPr>
              <a:t>2. </a:t>
            </a:r>
            <a:r>
              <a:rPr lang="zh-CN" altLang="en-US" sz="2800" u="sng" dirty="0" smtClean="0">
                <a:solidFill>
                  <a:srgbClr val="FF0000"/>
                </a:solidFill>
                <a:latin typeface="Times New Roman" pitchFamily="18" charset="0"/>
                <a:cs typeface="Times New Roman" pitchFamily="18" charset="0"/>
              </a:rPr>
              <a:t>连接副词</a:t>
            </a:r>
            <a:r>
              <a:rPr lang="en-US" altLang="zh-CN" sz="2800" dirty="0" smtClean="0">
                <a:latin typeface="Times New Roman" pitchFamily="18" charset="0"/>
                <a:cs typeface="Times New Roman" pitchFamily="18" charset="0"/>
              </a:rPr>
              <a:t>when, where, how, why, etc.</a:t>
            </a:r>
          </a:p>
          <a:p>
            <a:pPr marL="514350" indent="-514350">
              <a:buNone/>
            </a:pPr>
            <a:r>
              <a:rPr lang="en-US" altLang="zh-CN" sz="2800" dirty="0" smtClean="0">
                <a:latin typeface="Times New Roman" pitchFamily="18" charset="0"/>
                <a:cs typeface="Times New Roman" pitchFamily="18" charset="0"/>
              </a:rPr>
              <a:t>e. g. She walked up to </a:t>
            </a:r>
            <a:r>
              <a:rPr lang="en-US" altLang="zh-CN" sz="2800" b="1" dirty="0" smtClean="0">
                <a:solidFill>
                  <a:srgbClr val="FF0000"/>
                </a:solidFill>
                <a:latin typeface="Times New Roman" pitchFamily="18" charset="0"/>
                <a:cs typeface="Times New Roman" pitchFamily="18" charset="0"/>
              </a:rPr>
              <a:t>where</a:t>
            </a:r>
            <a:r>
              <a:rPr lang="en-US" altLang="zh-CN" sz="2800" dirty="0" smtClean="0">
                <a:latin typeface="Times New Roman" pitchFamily="18" charset="0"/>
                <a:cs typeface="Times New Roman" pitchFamily="18" charset="0"/>
              </a:rPr>
              <a:t> I stood.</a:t>
            </a:r>
          </a:p>
        </p:txBody>
      </p:sp>
    </p:spTree>
    <p:extLst>
      <p:ext uri="{BB962C8B-B14F-4D97-AF65-F5344CB8AC3E}">
        <p14:creationId xmlns:p14="http://schemas.microsoft.com/office/powerpoint/2010/main" val="1357772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8928992" cy="6408712"/>
          </a:xfrm>
        </p:spPr>
        <p:txBody>
          <a:bodyPr>
            <a:normAutofit/>
          </a:bodyPr>
          <a:lstStyle/>
          <a:p>
            <a:pPr marL="0" indent="0">
              <a:buNone/>
            </a:pPr>
            <a:r>
              <a:rPr lang="en-US" altLang="zh-CN" sz="2800" dirty="0" smtClean="0">
                <a:latin typeface="Times New Roman" pitchFamily="18" charset="0"/>
                <a:cs typeface="Times New Roman" pitchFamily="18" charset="0"/>
              </a:rPr>
              <a:t>(2) </a:t>
            </a:r>
            <a:r>
              <a:rPr lang="zh-CN" altLang="en-US" sz="2800" dirty="0" smtClean="0">
                <a:latin typeface="Times New Roman" pitchFamily="18" charset="0"/>
                <a:cs typeface="Times New Roman" pitchFamily="18" charset="0"/>
              </a:rPr>
              <a:t>不定式的语法功能 </a:t>
            </a:r>
            <a:r>
              <a:rPr lang="en-US" altLang="zh-CN" sz="2800" dirty="0" smtClean="0">
                <a:latin typeface="Times New Roman" pitchFamily="18" charset="0"/>
                <a:cs typeface="Times New Roman" pitchFamily="18" charset="0"/>
              </a:rPr>
              <a:t>(n. adj. &amp; adv.)</a:t>
            </a:r>
          </a:p>
          <a:p>
            <a:pPr marL="0" indent="0">
              <a:buNone/>
            </a:pPr>
            <a:r>
              <a:rPr lang="en-US" altLang="zh-CN" sz="2800" dirty="0" smtClean="0">
                <a:latin typeface="Times New Roman" pitchFamily="18" charset="0"/>
                <a:cs typeface="Times New Roman" pitchFamily="18" charset="0"/>
              </a:rPr>
              <a:t>e. g. </a:t>
            </a:r>
            <a:r>
              <a:rPr lang="en-US" altLang="zh-CN" sz="2800" b="1" dirty="0" smtClean="0">
                <a:solidFill>
                  <a:srgbClr val="FF0000"/>
                </a:solidFill>
                <a:latin typeface="Times New Roman" pitchFamily="18" charset="0"/>
                <a:cs typeface="Times New Roman" pitchFamily="18" charset="0"/>
              </a:rPr>
              <a:t>It</a:t>
            </a:r>
            <a:r>
              <a:rPr lang="en-US" altLang="zh-CN" sz="2800" dirty="0" smtClean="0">
                <a:latin typeface="Times New Roman" pitchFamily="18" charset="0"/>
                <a:cs typeface="Times New Roman" pitchFamily="18" charset="0"/>
              </a:rPr>
              <a:t>’s important _____ us </a:t>
            </a:r>
            <a:r>
              <a:rPr lang="en-US" altLang="zh-CN" sz="2800" b="1" dirty="0" smtClean="0">
                <a:solidFill>
                  <a:srgbClr val="FF0000"/>
                </a:solidFill>
                <a:latin typeface="Times New Roman" pitchFamily="18" charset="0"/>
                <a:cs typeface="Times New Roman" pitchFamily="18" charset="0"/>
              </a:rPr>
              <a:t>to keep </a:t>
            </a:r>
            <a:r>
              <a:rPr lang="en-US" altLang="zh-CN" sz="2800" dirty="0" smtClean="0">
                <a:latin typeface="Times New Roman" pitchFamily="18" charset="0"/>
                <a:cs typeface="Times New Roman" pitchFamily="18" charset="0"/>
              </a:rPr>
              <a:t>the balance of nature.</a:t>
            </a:r>
          </a:p>
          <a:p>
            <a:pPr marL="0" indent="0">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a:t>
            </a:r>
            <a:r>
              <a:rPr lang="en-US" altLang="zh-CN" sz="2800" b="1" dirty="0" smtClean="0">
                <a:solidFill>
                  <a:srgbClr val="FF0000"/>
                </a:solidFill>
                <a:latin typeface="Times New Roman" pitchFamily="18" charset="0"/>
                <a:cs typeface="Times New Roman" pitchFamily="18" charset="0"/>
              </a:rPr>
              <a:t>It</a:t>
            </a:r>
            <a:r>
              <a:rPr lang="en-US" altLang="zh-CN" sz="2800" dirty="0" smtClean="0">
                <a:latin typeface="Times New Roman" pitchFamily="18" charset="0"/>
                <a:cs typeface="Times New Roman" pitchFamily="18" charset="0"/>
              </a:rPr>
              <a:t>’s kind _____ him </a:t>
            </a:r>
            <a:r>
              <a:rPr lang="en-US" altLang="zh-CN" sz="2800" b="1" dirty="0" smtClean="0">
                <a:solidFill>
                  <a:srgbClr val="FF0000"/>
                </a:solidFill>
                <a:latin typeface="Times New Roman" pitchFamily="18" charset="0"/>
                <a:cs typeface="Times New Roman" pitchFamily="18" charset="0"/>
              </a:rPr>
              <a:t>to help </a:t>
            </a:r>
            <a:r>
              <a:rPr lang="en-US" altLang="zh-CN" sz="2800" dirty="0" smtClean="0">
                <a:latin typeface="Times New Roman" pitchFamily="18" charset="0"/>
                <a:cs typeface="Times New Roman" pitchFamily="18" charset="0"/>
              </a:rPr>
              <a:t>the disabled.</a:t>
            </a:r>
          </a:p>
          <a:p>
            <a:pPr marL="0" indent="0">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a:t>
            </a:r>
          </a:p>
          <a:p>
            <a:pPr marL="0" indent="0">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I feel </a:t>
            </a:r>
            <a:r>
              <a:rPr lang="en-US" altLang="zh-CN" sz="2800" b="1" dirty="0" smtClean="0">
                <a:solidFill>
                  <a:srgbClr val="FF0000"/>
                </a:solidFill>
                <a:latin typeface="Times New Roman" pitchFamily="18" charset="0"/>
                <a:cs typeface="Times New Roman" pitchFamily="18" charset="0"/>
              </a:rPr>
              <a:t>it</a:t>
            </a:r>
            <a:r>
              <a:rPr lang="en-US" altLang="zh-CN" sz="2800" dirty="0" smtClean="0">
                <a:latin typeface="Times New Roman" pitchFamily="18" charset="0"/>
                <a:cs typeface="Times New Roman" pitchFamily="18" charset="0"/>
              </a:rPr>
              <a:t> my duty </a:t>
            </a:r>
            <a:r>
              <a:rPr lang="en-US" altLang="zh-CN" sz="2800" b="1" dirty="0">
                <a:solidFill>
                  <a:srgbClr val="FF0000"/>
                </a:solidFill>
                <a:latin typeface="Times New Roman" pitchFamily="18" charset="0"/>
                <a:cs typeface="Times New Roman" pitchFamily="18" charset="0"/>
              </a:rPr>
              <a:t>to say </a:t>
            </a:r>
            <a:r>
              <a:rPr lang="en-US" altLang="zh-CN" sz="2800" dirty="0" smtClean="0">
                <a:latin typeface="Times New Roman" pitchFamily="18" charset="0"/>
                <a:cs typeface="Times New Roman" pitchFamily="18" charset="0"/>
              </a:rPr>
              <a:t>that your are wrong.</a:t>
            </a:r>
          </a:p>
          <a:p>
            <a:pPr marL="0" indent="0">
              <a:buNone/>
            </a:pPr>
            <a:r>
              <a:rPr lang="en-US" altLang="zh-CN" sz="28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a:t>
            </a:r>
            <a:r>
              <a:rPr lang="en-US" altLang="zh-CN" sz="2400" b="1" dirty="0" smtClean="0">
                <a:solidFill>
                  <a:srgbClr val="FF0000"/>
                </a:solidFill>
                <a:latin typeface="Times New Roman" pitchFamily="18" charset="0"/>
                <a:cs typeface="Times New Roman" pitchFamily="18" charset="0"/>
              </a:rPr>
              <a:t>find, make think, consider, feel</a:t>
            </a:r>
            <a:r>
              <a:rPr lang="en-US" altLang="zh-CN" sz="2400" dirty="0" smtClean="0">
                <a:latin typeface="Times New Roman" pitchFamily="18" charset="0"/>
                <a:cs typeface="Times New Roman" pitchFamily="18" charset="0"/>
              </a:rPr>
              <a:t>)</a:t>
            </a:r>
          </a:p>
          <a:p>
            <a:pPr marL="0" indent="0">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a:t>
            </a:r>
          </a:p>
          <a:p>
            <a:pPr marL="0" indent="0">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They don’t know </a:t>
            </a:r>
            <a:r>
              <a:rPr lang="en-US" altLang="zh-CN" sz="2800" b="1" dirty="0" smtClean="0">
                <a:solidFill>
                  <a:srgbClr val="FF0000"/>
                </a:solidFill>
                <a:latin typeface="Times New Roman" pitchFamily="18" charset="0"/>
                <a:cs typeface="Times New Roman" pitchFamily="18" charset="0"/>
              </a:rPr>
              <a:t>whether to stay </a:t>
            </a:r>
            <a:r>
              <a:rPr lang="en-US" altLang="zh-CN" sz="2800" dirty="0" smtClean="0">
                <a:latin typeface="Times New Roman" pitchFamily="18" charset="0"/>
                <a:cs typeface="Times New Roman" pitchFamily="18" charset="0"/>
              </a:rPr>
              <a:t>or not.</a:t>
            </a:r>
          </a:p>
          <a:p>
            <a:pPr marL="0" indent="0">
              <a:buNone/>
            </a:pPr>
            <a:r>
              <a:rPr lang="en-US" altLang="zh-CN" sz="2400" dirty="0" smtClean="0">
                <a:latin typeface="Times New Roman" pitchFamily="18" charset="0"/>
                <a:cs typeface="Times New Roman" pitchFamily="18" charset="0"/>
              </a:rPr>
              <a:t>(</a:t>
            </a:r>
            <a:r>
              <a:rPr lang="en-US" altLang="zh-CN" sz="2400" b="1" dirty="0" smtClean="0">
                <a:solidFill>
                  <a:srgbClr val="FF0000"/>
                </a:solidFill>
                <a:latin typeface="Times New Roman" pitchFamily="18" charset="0"/>
                <a:cs typeface="Times New Roman" pitchFamily="18" charset="0"/>
              </a:rPr>
              <a:t>decide, find out, forget, know, learn, remember, see, tell, wonder</a:t>
            </a:r>
            <a:r>
              <a:rPr lang="en-US" altLang="zh-CN" sz="2400" dirty="0" smtClean="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a:p>
            <a:pPr marL="0" indent="0">
              <a:buNone/>
            </a:pPr>
            <a:r>
              <a:rPr lang="en-US" altLang="zh-CN" sz="2800" dirty="0" smtClean="0">
                <a:latin typeface="Times New Roman" pitchFamily="18" charset="0"/>
                <a:cs typeface="Times New Roman" pitchFamily="18" charset="0"/>
              </a:rPr>
              <a:t>        </a:t>
            </a:r>
          </a:p>
          <a:p>
            <a:pPr marL="0" indent="0">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You may depend on him </a:t>
            </a:r>
            <a:r>
              <a:rPr lang="en-US" altLang="zh-CN" sz="2800" b="1" dirty="0" smtClean="0">
                <a:solidFill>
                  <a:srgbClr val="FF0000"/>
                </a:solidFill>
                <a:latin typeface="Times New Roman" pitchFamily="18" charset="0"/>
                <a:cs typeface="Times New Roman" pitchFamily="18" charset="0"/>
              </a:rPr>
              <a:t>to get </a:t>
            </a:r>
            <a:r>
              <a:rPr lang="en-US" altLang="zh-CN" sz="2800" dirty="0" smtClean="0">
                <a:latin typeface="Times New Roman" pitchFamily="18" charset="0"/>
                <a:cs typeface="Times New Roman" pitchFamily="18" charset="0"/>
              </a:rPr>
              <a:t>everything ready for you.</a:t>
            </a:r>
          </a:p>
          <a:p>
            <a:pPr marL="0" indent="0">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I can let you </a:t>
            </a:r>
            <a:r>
              <a:rPr lang="en-US" altLang="zh-CN" sz="2800" b="1" dirty="0" smtClean="0">
                <a:solidFill>
                  <a:srgbClr val="FF0000"/>
                </a:solidFill>
                <a:latin typeface="Times New Roman" pitchFamily="18" charset="0"/>
                <a:cs typeface="Times New Roman" pitchFamily="18" charset="0"/>
              </a:rPr>
              <a:t>have</a:t>
            </a:r>
            <a:r>
              <a:rPr lang="en-US" altLang="zh-CN" sz="2800" dirty="0" smtClean="0">
                <a:latin typeface="Times New Roman" pitchFamily="18" charset="0"/>
                <a:cs typeface="Times New Roman" pitchFamily="18" charset="0"/>
              </a:rPr>
              <a:t> one ticket.</a:t>
            </a:r>
            <a:endParaRPr lang="zh-CN"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93984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arn(inVertical)">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wipe(down)">
                                      <p:cBhvr>
                                        <p:cTn id="15" dur="500"/>
                                        <p:tgtEl>
                                          <p:spTgt spid="3">
                                            <p:txEl>
                                              <p:pRg st="7" end="7"/>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wipe(down)">
                                      <p:cBhvr>
                                        <p:cTn id="18" dur="500"/>
                                        <p:tgtEl>
                                          <p:spTgt spid="3">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barn(inVertical)">
                                      <p:cBhvr>
                                        <p:cTn id="23" dur="500"/>
                                        <p:tgtEl>
                                          <p:spTgt spid="3">
                                            <p:txEl>
                                              <p:pRg st="10" end="10"/>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11" end="11"/>
                                            </p:txEl>
                                          </p:spTgt>
                                        </p:tgtEl>
                                        <p:attrNameLst>
                                          <p:attrName>style.visibility</p:attrName>
                                        </p:attrNameLst>
                                      </p:cBhvr>
                                      <p:to>
                                        <p:strVal val="visible"/>
                                      </p:to>
                                    </p:set>
                                    <p:animEffect transition="in" filter="barn(inVertical)">
                                      <p:cBhvr>
                                        <p:cTn id="2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6632"/>
            <a:ext cx="8928992" cy="6552728"/>
          </a:xfrm>
        </p:spPr>
        <p:txBody>
          <a:bodyPr>
            <a:normAutofit lnSpcReduction="10000"/>
          </a:bodyPr>
          <a:lstStyle/>
          <a:p>
            <a:pPr marL="514350" lvl="0" indent="-514350">
              <a:buNone/>
            </a:pPr>
            <a:r>
              <a:rPr lang="en-US" altLang="zh-CN" sz="2800" dirty="0" smtClean="0">
                <a:solidFill>
                  <a:prstClr val="black"/>
                </a:solidFill>
                <a:latin typeface="Times New Roman" pitchFamily="18" charset="0"/>
                <a:cs typeface="Times New Roman" pitchFamily="18" charset="0"/>
              </a:rPr>
              <a:t>3. </a:t>
            </a:r>
            <a:r>
              <a:rPr lang="zh-CN" altLang="en-US" sz="2800" u="sng" dirty="0" smtClean="0">
                <a:solidFill>
                  <a:srgbClr val="FF0000"/>
                </a:solidFill>
                <a:latin typeface="Times New Roman" pitchFamily="18" charset="0"/>
                <a:cs typeface="Times New Roman" pitchFamily="18" charset="0"/>
              </a:rPr>
              <a:t>连词</a:t>
            </a:r>
            <a:r>
              <a:rPr lang="en-US" altLang="zh-CN" sz="2800" dirty="0" smtClean="0">
                <a:solidFill>
                  <a:prstClr val="black"/>
                </a:solidFill>
                <a:latin typeface="Times New Roman" pitchFamily="18" charset="0"/>
                <a:cs typeface="Times New Roman" pitchFamily="18" charset="0"/>
              </a:rPr>
              <a:t>whether or if, that.</a:t>
            </a:r>
          </a:p>
          <a:p>
            <a:pPr marL="514350" lvl="0" indent="-514350">
              <a:buNone/>
            </a:pPr>
            <a:r>
              <a:rPr lang="en-US" altLang="zh-CN" sz="2800" dirty="0" smtClean="0">
                <a:solidFill>
                  <a:prstClr val="black"/>
                </a:solidFill>
                <a:latin typeface="Times New Roman" pitchFamily="18" charset="0"/>
                <a:cs typeface="Times New Roman" pitchFamily="18" charset="0"/>
              </a:rPr>
              <a:t>e. g. I wonder </a:t>
            </a:r>
            <a:r>
              <a:rPr lang="en-US" altLang="zh-CN" sz="2800" b="1" dirty="0" smtClean="0">
                <a:solidFill>
                  <a:srgbClr val="FF0000"/>
                </a:solidFill>
                <a:latin typeface="Times New Roman" pitchFamily="18" charset="0"/>
                <a:cs typeface="Times New Roman" pitchFamily="18" charset="0"/>
              </a:rPr>
              <a:t>whether</a:t>
            </a:r>
            <a:r>
              <a:rPr lang="en-US" altLang="zh-CN" sz="2800" dirty="0" smtClean="0">
                <a:solidFill>
                  <a:prstClr val="black"/>
                </a:solidFill>
                <a:latin typeface="Times New Roman" pitchFamily="18" charset="0"/>
                <a:cs typeface="Times New Roman" pitchFamily="18" charset="0"/>
              </a:rPr>
              <a:t> you will help me or not.</a:t>
            </a:r>
          </a:p>
          <a:p>
            <a:pPr marL="514350" lvl="0" indent="-514350">
              <a:buNone/>
            </a:pPr>
            <a:r>
              <a:rPr lang="en-US" altLang="zh-CN" sz="2800" dirty="0" smtClean="0">
                <a:solidFill>
                  <a:prstClr val="black"/>
                </a:solidFill>
                <a:latin typeface="Times New Roman" pitchFamily="18" charset="0"/>
                <a:cs typeface="Times New Roman" pitchFamily="18" charset="0"/>
              </a:rPr>
              <a:t>        I don’t know </a:t>
            </a:r>
            <a:r>
              <a:rPr lang="en-US" altLang="zh-CN" sz="2800" b="1" dirty="0">
                <a:solidFill>
                  <a:srgbClr val="FF0000"/>
                </a:solidFill>
                <a:latin typeface="Times New Roman" pitchFamily="18" charset="0"/>
                <a:cs typeface="Times New Roman" pitchFamily="18" charset="0"/>
              </a:rPr>
              <a:t>whether</a:t>
            </a:r>
            <a:r>
              <a:rPr lang="en-US" altLang="zh-CN" sz="2800" dirty="0" smtClean="0">
                <a:solidFill>
                  <a:prstClr val="black"/>
                </a:solidFill>
                <a:latin typeface="Times New Roman" pitchFamily="18" charset="0"/>
                <a:cs typeface="Times New Roman" pitchFamily="18" charset="0"/>
              </a:rPr>
              <a:t> to go.</a:t>
            </a:r>
          </a:p>
          <a:p>
            <a:pPr marL="514350" lvl="0" indent="-514350">
              <a:buNone/>
            </a:pPr>
            <a:r>
              <a:rPr lang="en-US" altLang="zh-CN" sz="2800" dirty="0" smtClean="0">
                <a:solidFill>
                  <a:prstClr val="black"/>
                </a:solidFill>
                <a:latin typeface="Times New Roman" pitchFamily="18" charset="0"/>
                <a:cs typeface="Times New Roman" pitchFamily="18" charset="0"/>
              </a:rPr>
              <a:t>        The question of </a:t>
            </a:r>
            <a:r>
              <a:rPr lang="en-US" altLang="zh-CN" sz="2800" b="1" dirty="0">
                <a:solidFill>
                  <a:srgbClr val="FF0000"/>
                </a:solidFill>
                <a:latin typeface="Times New Roman" pitchFamily="18" charset="0"/>
                <a:cs typeface="Times New Roman" pitchFamily="18" charset="0"/>
              </a:rPr>
              <a:t>whether</a:t>
            </a:r>
            <a:r>
              <a:rPr lang="en-US" altLang="zh-CN" sz="2800" dirty="0" smtClean="0">
                <a:solidFill>
                  <a:prstClr val="black"/>
                </a:solidFill>
                <a:latin typeface="Times New Roman" pitchFamily="18" charset="0"/>
                <a:cs typeface="Times New Roman" pitchFamily="18" charset="0"/>
              </a:rPr>
              <a:t> she’ll come back home will be settled.</a:t>
            </a:r>
          </a:p>
          <a:p>
            <a:pPr marL="514350" lvl="0" indent="-514350">
              <a:buNone/>
            </a:pPr>
            <a:r>
              <a:rPr lang="en-US" altLang="zh-CN" sz="2800" dirty="0" smtClean="0">
                <a:solidFill>
                  <a:prstClr val="black"/>
                </a:solidFill>
                <a:latin typeface="Times New Roman" pitchFamily="18" charset="0"/>
                <a:cs typeface="Times New Roman" pitchFamily="18" charset="0"/>
              </a:rPr>
              <a:t>	  I am afraid </a:t>
            </a:r>
            <a:r>
              <a:rPr lang="en-US" altLang="zh-CN" sz="2800" b="1" dirty="0">
                <a:solidFill>
                  <a:srgbClr val="FF0000"/>
                </a:solidFill>
                <a:latin typeface="Times New Roman" pitchFamily="18" charset="0"/>
                <a:cs typeface="Times New Roman" pitchFamily="18" charset="0"/>
              </a:rPr>
              <a:t>that</a:t>
            </a:r>
            <a:r>
              <a:rPr lang="en-US" altLang="zh-CN" sz="2800" dirty="0" smtClean="0">
                <a:solidFill>
                  <a:prstClr val="black"/>
                </a:solidFill>
                <a:latin typeface="Times New Roman" pitchFamily="18" charset="0"/>
                <a:cs typeface="Times New Roman" pitchFamily="18" charset="0"/>
              </a:rPr>
              <a:t> I have failed the exam. </a:t>
            </a:r>
          </a:p>
          <a:p>
            <a:pPr marL="514350" lvl="0" indent="-514350">
              <a:buNone/>
            </a:pPr>
            <a:r>
              <a:rPr lang="en-US" altLang="zh-CN" sz="2800" dirty="0" smtClean="0">
                <a:solidFill>
                  <a:prstClr val="black"/>
                </a:solidFill>
                <a:latin typeface="Times New Roman" pitchFamily="18" charset="0"/>
                <a:cs typeface="Times New Roman" pitchFamily="18" charset="0"/>
              </a:rPr>
              <a:t>        (</a:t>
            </a:r>
            <a:r>
              <a:rPr lang="zh-CN" altLang="en-US" sz="2800" b="1" dirty="0" smtClean="0">
                <a:solidFill>
                  <a:srgbClr val="FF0000"/>
                </a:solidFill>
                <a:latin typeface="Times New Roman" pitchFamily="18" charset="0"/>
                <a:cs typeface="Times New Roman" pitchFamily="18" charset="0"/>
              </a:rPr>
              <a:t>具有动词含义的形容词 </a:t>
            </a:r>
            <a:r>
              <a:rPr lang="en-US" altLang="zh-CN" sz="2800" b="1" dirty="0" smtClean="0">
                <a:solidFill>
                  <a:srgbClr val="FF0000"/>
                </a:solidFill>
                <a:latin typeface="Times New Roman" pitchFamily="18" charset="0"/>
                <a:cs typeface="Times New Roman" pitchFamily="18" charset="0"/>
              </a:rPr>
              <a:t>P78</a:t>
            </a:r>
            <a:r>
              <a:rPr lang="en-US" altLang="zh-CN" sz="2800" dirty="0" smtClean="0">
                <a:solidFill>
                  <a:prstClr val="black"/>
                </a:solidFill>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  </a:t>
            </a:r>
          </a:p>
          <a:p>
            <a:pPr marL="514350" lvl="0" indent="-514350">
              <a:buNone/>
            </a:pPr>
            <a:endParaRPr lang="en-US" altLang="zh-CN" sz="2800" dirty="0" smtClean="0">
              <a:latin typeface="Times New Roman" pitchFamily="18" charset="0"/>
              <a:cs typeface="Times New Roman" pitchFamily="18" charset="0"/>
            </a:endParaRPr>
          </a:p>
          <a:p>
            <a:pPr marL="514350" lvl="0" indent="-514350">
              <a:buNone/>
            </a:pPr>
            <a:r>
              <a:rPr lang="en-US" altLang="zh-CN" sz="2800" dirty="0" smtClean="0">
                <a:latin typeface="Times New Roman" pitchFamily="18" charset="0"/>
                <a:cs typeface="Times New Roman" pitchFamily="18" charset="0"/>
              </a:rPr>
              <a:t>4. </a:t>
            </a:r>
            <a:r>
              <a:rPr lang="zh-CN" altLang="en-US" sz="2800" u="sng" dirty="0" smtClean="0">
                <a:solidFill>
                  <a:srgbClr val="FF0000"/>
                </a:solidFill>
                <a:latin typeface="Times New Roman" pitchFamily="18" charset="0"/>
                <a:cs typeface="Times New Roman" pitchFamily="18" charset="0"/>
              </a:rPr>
              <a:t>形式宾语 </a:t>
            </a:r>
            <a:r>
              <a:rPr lang="en-US" altLang="zh-CN" sz="2800" dirty="0" smtClean="0">
                <a:latin typeface="Times New Roman" pitchFamily="18" charset="0"/>
                <a:cs typeface="Times New Roman" pitchFamily="18" charset="0"/>
              </a:rPr>
              <a:t>it</a:t>
            </a:r>
          </a:p>
          <a:p>
            <a:pPr marL="514350" lvl="0" indent="-514350">
              <a:buNone/>
            </a:pPr>
            <a:r>
              <a:rPr lang="en-US" altLang="zh-CN" sz="2800" dirty="0" smtClean="0">
                <a:latin typeface="Times New Roman" pitchFamily="18" charset="0"/>
                <a:cs typeface="Times New Roman" pitchFamily="18" charset="0"/>
              </a:rPr>
              <a:t>e. g. He has made </a:t>
            </a:r>
            <a:r>
              <a:rPr lang="en-US" altLang="zh-CN" sz="2800" b="1" dirty="0">
                <a:solidFill>
                  <a:srgbClr val="FF0000"/>
                </a:solidFill>
                <a:latin typeface="Times New Roman" pitchFamily="18" charset="0"/>
                <a:cs typeface="Times New Roman" pitchFamily="18" charset="0"/>
              </a:rPr>
              <a:t>it</a:t>
            </a:r>
            <a:r>
              <a:rPr lang="en-US" altLang="zh-CN" sz="2800" dirty="0" smtClean="0">
                <a:latin typeface="Times New Roman" pitchFamily="18" charset="0"/>
                <a:cs typeface="Times New Roman" pitchFamily="18" charset="0"/>
              </a:rPr>
              <a:t> clear </a:t>
            </a:r>
            <a:r>
              <a:rPr lang="en-US" altLang="zh-CN" sz="2800" b="1" dirty="0">
                <a:solidFill>
                  <a:srgbClr val="FF0000"/>
                </a:solidFill>
                <a:latin typeface="Times New Roman" pitchFamily="18" charset="0"/>
                <a:cs typeface="Times New Roman" pitchFamily="18" charset="0"/>
              </a:rPr>
              <a:t>that</a:t>
            </a:r>
            <a:r>
              <a:rPr lang="en-US" altLang="zh-CN" sz="2800" dirty="0" smtClean="0">
                <a:latin typeface="Times New Roman" pitchFamily="18" charset="0"/>
                <a:cs typeface="Times New Roman" pitchFamily="18" charset="0"/>
              </a:rPr>
              <a:t> he will not give in. (</a:t>
            </a:r>
            <a:r>
              <a:rPr lang="en-US" altLang="zh-CN" sz="2400" b="1" dirty="0" err="1" smtClean="0">
                <a:solidFill>
                  <a:srgbClr val="FF0000"/>
                </a:solidFill>
                <a:latin typeface="Times New Roman" pitchFamily="18" charset="0"/>
                <a:cs typeface="Times New Roman" pitchFamily="18" charset="0"/>
              </a:rPr>
              <a:t>vt.+o+oc</a:t>
            </a:r>
            <a:r>
              <a:rPr lang="en-US" altLang="zh-CN" sz="2800" dirty="0" smtClean="0">
                <a:latin typeface="Times New Roman" pitchFamily="18" charset="0"/>
                <a:cs typeface="Times New Roman" pitchFamily="18" charset="0"/>
              </a:rPr>
              <a:t>)</a:t>
            </a:r>
          </a:p>
          <a:p>
            <a:pPr marL="514350" lvl="0" indent="-514350">
              <a:buNone/>
            </a:pPr>
            <a:r>
              <a:rPr lang="en-US" altLang="zh-CN" sz="2800" dirty="0" smtClean="0">
                <a:latin typeface="Times New Roman" pitchFamily="18" charset="0"/>
                <a:cs typeface="Times New Roman" pitchFamily="18" charset="0"/>
              </a:rPr>
              <a:t>        I took </a:t>
            </a:r>
            <a:r>
              <a:rPr lang="en-US" altLang="zh-CN" sz="2800" b="1" dirty="0">
                <a:solidFill>
                  <a:srgbClr val="FF0000"/>
                </a:solidFill>
                <a:latin typeface="Times New Roman" pitchFamily="18" charset="0"/>
                <a:cs typeface="Times New Roman" pitchFamily="18" charset="0"/>
              </a:rPr>
              <a:t>it</a:t>
            </a:r>
            <a:r>
              <a:rPr lang="en-US" altLang="zh-CN" sz="2800" dirty="0" smtClean="0">
                <a:latin typeface="Times New Roman" pitchFamily="18" charset="0"/>
                <a:cs typeface="Times New Roman" pitchFamily="18" charset="0"/>
              </a:rPr>
              <a:t> for granted </a:t>
            </a:r>
            <a:r>
              <a:rPr lang="en-US" altLang="zh-CN" sz="2800" b="1" dirty="0">
                <a:solidFill>
                  <a:srgbClr val="FF0000"/>
                </a:solidFill>
                <a:latin typeface="Times New Roman" pitchFamily="18" charset="0"/>
                <a:cs typeface="Times New Roman" pitchFamily="18" charset="0"/>
              </a:rPr>
              <a:t>that</a:t>
            </a:r>
            <a:r>
              <a:rPr lang="en-US" altLang="zh-CN" sz="2800" dirty="0" smtClean="0">
                <a:latin typeface="Times New Roman" pitchFamily="18" charset="0"/>
                <a:cs typeface="Times New Roman" pitchFamily="18" charset="0"/>
              </a:rPr>
              <a:t> you would join us. </a:t>
            </a:r>
          </a:p>
          <a:p>
            <a:pPr marL="514350" lvl="0" indent="-514350">
              <a:buNone/>
            </a:pPr>
            <a:r>
              <a:rPr lang="en-US" altLang="zh-CN" sz="2800" dirty="0" smtClean="0">
                <a:latin typeface="Times New Roman" pitchFamily="18" charset="0"/>
                <a:cs typeface="Times New Roman" pitchFamily="18" charset="0"/>
              </a:rPr>
              <a:t>        I would appreciate </a:t>
            </a:r>
            <a:r>
              <a:rPr lang="en-US" altLang="zh-CN" sz="2800" b="1" dirty="0">
                <a:solidFill>
                  <a:srgbClr val="FF0000"/>
                </a:solidFill>
                <a:latin typeface="Times New Roman" pitchFamily="18" charset="0"/>
                <a:cs typeface="Times New Roman" pitchFamily="18" charset="0"/>
              </a:rPr>
              <a:t>it if </a:t>
            </a:r>
            <a:r>
              <a:rPr lang="en-US" altLang="zh-CN" sz="2800" dirty="0" smtClean="0">
                <a:latin typeface="Times New Roman" pitchFamily="18" charset="0"/>
                <a:cs typeface="Times New Roman" pitchFamily="18" charset="0"/>
              </a:rPr>
              <a:t>you could spare some time. (</a:t>
            </a:r>
            <a:r>
              <a:rPr lang="en-US" altLang="zh-CN" sz="2400" b="1" dirty="0" smtClean="0">
                <a:solidFill>
                  <a:srgbClr val="FF0000"/>
                </a:solidFill>
                <a:latin typeface="Times New Roman" pitchFamily="18" charset="0"/>
                <a:cs typeface="Times New Roman" pitchFamily="18" charset="0"/>
              </a:rPr>
              <a:t>P77</a:t>
            </a:r>
            <a:r>
              <a:rPr lang="en-US" altLang="zh-CN" sz="2800" dirty="0" smtClean="0">
                <a:latin typeface="Times New Roman" pitchFamily="18" charset="0"/>
                <a:cs typeface="Times New Roman" pitchFamily="18" charset="0"/>
              </a:rPr>
              <a:t>)</a:t>
            </a:r>
          </a:p>
          <a:p>
            <a:pPr marL="514350" lvl="0" indent="-514350">
              <a:buNone/>
            </a:pPr>
            <a:r>
              <a:rPr lang="en-US" altLang="zh-CN" sz="2800" dirty="0" smtClean="0">
                <a:latin typeface="Times New Roman" pitchFamily="18" charset="0"/>
                <a:cs typeface="Times New Roman" pitchFamily="18" charset="0"/>
              </a:rPr>
              <a:t>        See to </a:t>
            </a:r>
            <a:r>
              <a:rPr lang="en-US" altLang="zh-CN" sz="2800" b="1" dirty="0">
                <a:solidFill>
                  <a:srgbClr val="FF0000"/>
                </a:solidFill>
                <a:latin typeface="Times New Roman" pitchFamily="18" charset="0"/>
                <a:cs typeface="Times New Roman" pitchFamily="18" charset="0"/>
              </a:rPr>
              <a:t>it that </a:t>
            </a:r>
            <a:r>
              <a:rPr lang="en-US" altLang="zh-CN" sz="2800" dirty="0" smtClean="0">
                <a:latin typeface="Times New Roman" pitchFamily="18" charset="0"/>
                <a:cs typeface="Times New Roman" pitchFamily="18" charset="0"/>
              </a:rPr>
              <a:t>children don’t catch cold. (</a:t>
            </a:r>
            <a:r>
              <a:rPr lang="en-US" altLang="zh-CN" sz="2400" b="1" dirty="0" smtClean="0">
                <a:solidFill>
                  <a:srgbClr val="FF0000"/>
                </a:solidFill>
                <a:latin typeface="Times New Roman" pitchFamily="18" charset="0"/>
                <a:cs typeface="Times New Roman" pitchFamily="18" charset="0"/>
              </a:rPr>
              <a:t>P78</a:t>
            </a:r>
            <a:r>
              <a:rPr lang="en-US" altLang="zh-CN" sz="2800" dirty="0" smtClean="0">
                <a:latin typeface="Times New Roman" pitchFamily="18" charset="0"/>
                <a:cs typeface="Times New Roman" pitchFamily="18" charset="0"/>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blinds(horizontal)">
                                      <p:cBhvr>
                                        <p:cTn id="15" dur="500"/>
                                        <p:tgtEl>
                                          <p:spTgt spid="3">
                                            <p:txEl>
                                              <p:pRg st="7" end="7"/>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blinds(horizontal)">
                                      <p:cBhvr>
                                        <p:cTn id="18" dur="500"/>
                                        <p:tgtEl>
                                          <p:spTgt spid="3">
                                            <p:txEl>
                                              <p:pRg st="8" end="8"/>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blinds(horizontal)">
                                      <p:cBhvr>
                                        <p:cTn id="21" dur="500"/>
                                        <p:tgtEl>
                                          <p:spTgt spid="3">
                                            <p:txEl>
                                              <p:pRg st="9" end="9"/>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animEffect transition="in" filter="blinds(horizontal)">
                                      <p:cBhvr>
                                        <p:cTn id="24" dur="500"/>
                                        <p:tgtEl>
                                          <p:spTgt spid="3">
                                            <p:txEl>
                                              <p:pRg st="10" end="10"/>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blinds(horizontal)">
                                      <p:cBhvr>
                                        <p:cTn id="2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6632"/>
            <a:ext cx="8784976" cy="6480720"/>
          </a:xfrm>
        </p:spPr>
        <p:txBody>
          <a:bodyPr>
            <a:normAutofit fontScale="92500" lnSpcReduction="10000"/>
          </a:bodyPr>
          <a:lstStyle/>
          <a:p>
            <a:r>
              <a:rPr lang="zh-CN" altLang="en-US" sz="2800" b="1" dirty="0" smtClean="0"/>
              <a:t>总结</a:t>
            </a:r>
            <a:endParaRPr lang="en-US" altLang="zh-CN" sz="2800" b="1" dirty="0" smtClean="0"/>
          </a:p>
          <a:p>
            <a:pPr marL="514350" indent="-514350">
              <a:buNone/>
            </a:pPr>
            <a:r>
              <a:rPr lang="en-US" altLang="zh-CN" sz="2800" dirty="0" smtClean="0">
                <a:latin typeface="Times New Roman" pitchFamily="18" charset="0"/>
                <a:cs typeface="Times New Roman" pitchFamily="18" charset="0"/>
              </a:rPr>
              <a:t>1. </a:t>
            </a:r>
            <a:r>
              <a:rPr lang="en-US" altLang="zh-CN" sz="2800" b="1" dirty="0" smtClean="0">
                <a:solidFill>
                  <a:srgbClr val="FF0000"/>
                </a:solidFill>
                <a:latin typeface="Times New Roman" pitchFamily="18" charset="0"/>
                <a:cs typeface="Times New Roman" pitchFamily="18" charset="0"/>
              </a:rPr>
              <a:t>that</a:t>
            </a:r>
            <a:r>
              <a:rPr lang="zh-CN" altLang="en-US" sz="2800" b="1" dirty="0" smtClean="0">
                <a:solidFill>
                  <a:srgbClr val="FF0000"/>
                </a:solidFill>
                <a:latin typeface="Times New Roman" pitchFamily="18" charset="0"/>
                <a:cs typeface="Times New Roman" pitchFamily="18" charset="0"/>
              </a:rPr>
              <a:t>不可省略</a:t>
            </a:r>
            <a:r>
              <a:rPr lang="zh-CN" altLang="en-US" sz="2800" dirty="0" smtClean="0">
                <a:latin typeface="Times New Roman" pitchFamily="18" charset="0"/>
                <a:cs typeface="Times New Roman" pitchFamily="18" charset="0"/>
              </a:rPr>
              <a:t>的情况</a:t>
            </a:r>
            <a:endParaRPr lang="en-US" altLang="zh-CN" sz="2800" dirty="0" smtClean="0">
              <a:latin typeface="Times New Roman" pitchFamily="18" charset="0"/>
              <a:cs typeface="Times New Roman" pitchFamily="18" charset="0"/>
            </a:endParaRPr>
          </a:p>
          <a:p>
            <a:pPr marL="514350" indent="-514350">
              <a:buNone/>
            </a:pPr>
            <a:r>
              <a:rPr lang="en-US" altLang="zh-CN" sz="2800" dirty="0" smtClean="0">
                <a:latin typeface="Times New Roman" pitchFamily="18" charset="0"/>
                <a:cs typeface="Times New Roman" pitchFamily="18" charset="0"/>
              </a:rPr>
              <a:t>e. g. I promised </a:t>
            </a:r>
            <a:r>
              <a:rPr lang="en-US" altLang="zh-CN" sz="2800" b="1" dirty="0" smtClean="0">
                <a:solidFill>
                  <a:srgbClr val="FF0000"/>
                </a:solidFill>
                <a:latin typeface="Times New Roman" pitchFamily="18" charset="0"/>
                <a:cs typeface="Times New Roman" pitchFamily="18" charset="0"/>
              </a:rPr>
              <a:t>that</a:t>
            </a:r>
            <a:r>
              <a:rPr lang="en-US" altLang="zh-CN" sz="2800" dirty="0" smtClean="0">
                <a:latin typeface="Times New Roman" pitchFamily="18" charset="0"/>
                <a:cs typeface="Times New Roman" pitchFamily="18" charset="0"/>
              </a:rPr>
              <a:t> if anyone came to set me free, I would  make him king over the earth.</a:t>
            </a:r>
          </a:p>
          <a:p>
            <a:pPr marL="514350" indent="-514350">
              <a:buNone/>
            </a:pPr>
            <a:r>
              <a:rPr lang="en-US" altLang="zh-CN" sz="2800" dirty="0" smtClean="0">
                <a:latin typeface="Times New Roman" pitchFamily="18" charset="0"/>
                <a:cs typeface="Times New Roman" pitchFamily="18" charset="0"/>
              </a:rPr>
              <a:t>        When</a:t>
            </a: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he got to England, he found, however, </a:t>
            </a:r>
            <a:r>
              <a:rPr lang="en-US" altLang="zh-CN" sz="2800" b="1" dirty="0" smtClean="0">
                <a:solidFill>
                  <a:srgbClr val="FF0000"/>
                </a:solidFill>
                <a:latin typeface="Times New Roman" pitchFamily="18" charset="0"/>
                <a:cs typeface="Times New Roman" pitchFamily="18" charset="0"/>
              </a:rPr>
              <a:t>that</a:t>
            </a:r>
            <a:r>
              <a:rPr lang="en-US" altLang="zh-CN" sz="2800" dirty="0" smtClean="0">
                <a:latin typeface="Times New Roman" pitchFamily="18" charset="0"/>
                <a:cs typeface="Times New Roman" pitchFamily="18" charset="0"/>
              </a:rPr>
              <a:t> his English was too limited.</a:t>
            </a:r>
          </a:p>
          <a:p>
            <a:pPr marL="514350" indent="-514350">
              <a:buNone/>
            </a:pPr>
            <a:r>
              <a:rPr lang="en-US" altLang="zh-CN" sz="2800" dirty="0" smtClean="0">
                <a:latin typeface="Times New Roman" pitchFamily="18" charset="0"/>
                <a:cs typeface="Times New Roman" pitchFamily="18" charset="0"/>
              </a:rPr>
              <a:t>        He</a:t>
            </a: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said </a:t>
            </a:r>
            <a:r>
              <a:rPr lang="en-US" altLang="zh-CN" sz="2800" b="1" dirty="0" smtClean="0">
                <a:solidFill>
                  <a:srgbClr val="FF0000"/>
                </a:solidFill>
                <a:latin typeface="Times New Roman" pitchFamily="18" charset="0"/>
                <a:cs typeface="Times New Roman" pitchFamily="18" charset="0"/>
              </a:rPr>
              <a:t>that</a:t>
            </a:r>
            <a:r>
              <a:rPr lang="en-US" altLang="zh-CN" sz="2800" dirty="0" smtClean="0">
                <a:latin typeface="Times New Roman" pitchFamily="18" charset="0"/>
                <a:cs typeface="Times New Roman" pitchFamily="18" charset="0"/>
              </a:rPr>
              <a:t> that was an excellent idea.</a:t>
            </a:r>
          </a:p>
          <a:p>
            <a:pPr marL="514350" indent="-514350">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He said </a:t>
            </a:r>
            <a:r>
              <a:rPr lang="en-US" altLang="zh-CN" sz="2800" b="1" dirty="0">
                <a:solidFill>
                  <a:srgbClr val="FF0000"/>
                </a:solidFill>
                <a:latin typeface="Times New Roman" pitchFamily="18" charset="0"/>
                <a:cs typeface="Times New Roman" pitchFamily="18" charset="0"/>
              </a:rPr>
              <a:t>that</a:t>
            </a:r>
            <a:r>
              <a:rPr lang="en-US" altLang="zh-CN" sz="2800" dirty="0" smtClean="0">
                <a:latin typeface="Times New Roman" pitchFamily="18" charset="0"/>
                <a:cs typeface="Times New Roman" pitchFamily="18" charset="0"/>
              </a:rPr>
              <a:t> this idea was excellent.</a:t>
            </a:r>
          </a:p>
          <a:p>
            <a:pPr marL="514350" indent="-514350">
              <a:buNone/>
            </a:pPr>
            <a:endParaRPr lang="en-US" altLang="zh-CN" sz="2800" dirty="0" smtClean="0">
              <a:latin typeface="Times New Roman" pitchFamily="18" charset="0"/>
              <a:cs typeface="Times New Roman" pitchFamily="18" charset="0"/>
            </a:endParaRPr>
          </a:p>
          <a:p>
            <a:pPr marL="514350" indent="-514350">
              <a:buNone/>
            </a:pPr>
            <a:r>
              <a:rPr lang="en-US" altLang="zh-CN" sz="2800" dirty="0" smtClean="0">
                <a:latin typeface="Times New Roman" pitchFamily="18" charset="0"/>
                <a:cs typeface="Times New Roman" pitchFamily="18" charset="0"/>
              </a:rPr>
              <a:t>2. </a:t>
            </a:r>
            <a:r>
              <a:rPr lang="zh-CN" altLang="en-US" sz="2800" dirty="0" smtClean="0">
                <a:latin typeface="Times New Roman" pitchFamily="18" charset="0"/>
                <a:cs typeface="Times New Roman" pitchFamily="18" charset="0"/>
              </a:rPr>
              <a:t>否定转移 </a:t>
            </a:r>
            <a:r>
              <a:rPr lang="en-US" altLang="zh-CN" sz="2800" b="1" dirty="0" err="1">
                <a:solidFill>
                  <a:srgbClr val="FF0000"/>
                </a:solidFill>
                <a:latin typeface="Times New Roman" pitchFamily="18" charset="0"/>
                <a:cs typeface="Times New Roman" pitchFamily="18" charset="0"/>
              </a:rPr>
              <a:t>ib</a:t>
            </a:r>
            <a:r>
              <a:rPr lang="en-US" altLang="zh-CN" sz="2800" b="1" dirty="0" err="1" smtClean="0">
                <a:solidFill>
                  <a:srgbClr val="FF0000"/>
                </a:solidFill>
                <a:latin typeface="Times New Roman" pitchFamily="18" charset="0"/>
                <a:cs typeface="Times New Roman" pitchFamily="18" charset="0"/>
              </a:rPr>
              <a:t>est</a:t>
            </a:r>
            <a:endParaRPr lang="en-US" altLang="zh-CN" sz="2800" b="1" dirty="0" smtClean="0">
              <a:solidFill>
                <a:srgbClr val="FF0000"/>
              </a:solidFill>
              <a:latin typeface="Times New Roman" pitchFamily="18" charset="0"/>
              <a:cs typeface="Times New Roman" pitchFamily="18" charset="0"/>
            </a:endParaRPr>
          </a:p>
          <a:p>
            <a:pPr marL="514350" indent="-514350">
              <a:buNone/>
            </a:pPr>
            <a:endParaRPr lang="en-US" altLang="zh-CN" sz="2800" b="1" dirty="0" smtClean="0">
              <a:solidFill>
                <a:srgbClr val="FF0000"/>
              </a:solidFill>
              <a:latin typeface="Times New Roman" pitchFamily="18" charset="0"/>
              <a:cs typeface="Times New Roman" pitchFamily="18" charset="0"/>
            </a:endParaRPr>
          </a:p>
          <a:p>
            <a:pPr marL="514350" indent="-514350">
              <a:buNone/>
            </a:pPr>
            <a:r>
              <a:rPr lang="en-US" altLang="zh-CN" sz="2800" dirty="0" smtClean="0">
                <a:latin typeface="Times New Roman" pitchFamily="18" charset="0"/>
                <a:cs typeface="Times New Roman" pitchFamily="18" charset="0"/>
              </a:rPr>
              <a:t>3. </a:t>
            </a:r>
            <a:r>
              <a:rPr lang="zh-CN" altLang="en-US" sz="2800" dirty="0" smtClean="0">
                <a:latin typeface="Times New Roman" pitchFamily="18" charset="0"/>
                <a:cs typeface="Times New Roman" pitchFamily="18" charset="0"/>
              </a:rPr>
              <a:t>连词</a:t>
            </a:r>
            <a:r>
              <a:rPr lang="en-US" altLang="zh-CN" sz="2800" dirty="0" smtClean="0">
                <a:latin typeface="Times New Roman" pitchFamily="18" charset="0"/>
                <a:cs typeface="Times New Roman" pitchFamily="18" charset="0"/>
              </a:rPr>
              <a:t>that, whether or if, because, as if or as though;</a:t>
            </a:r>
          </a:p>
          <a:p>
            <a:pPr marL="514350" indent="-514350">
              <a:buNone/>
            </a:pPr>
            <a:r>
              <a:rPr lang="en-US" altLang="zh-CN" sz="2800" dirty="0" smtClean="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连接代词</a:t>
            </a:r>
            <a:r>
              <a:rPr lang="en-US" altLang="zh-CN" sz="2800" dirty="0" smtClean="0">
                <a:latin typeface="Times New Roman" pitchFamily="18" charset="0"/>
                <a:cs typeface="Times New Roman" pitchFamily="18" charset="0"/>
              </a:rPr>
              <a:t>who, whom, what, which, whose, whatever, whichever, whoever;</a:t>
            </a:r>
          </a:p>
          <a:p>
            <a:pPr marL="514350" indent="-514350">
              <a:buNone/>
            </a:pPr>
            <a:r>
              <a:rPr lang="en-US" altLang="zh-CN" sz="2800" dirty="0" smtClean="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连接副词</a:t>
            </a:r>
            <a:r>
              <a:rPr lang="en-US" altLang="zh-CN" sz="2800" dirty="0" smtClean="0">
                <a:latin typeface="Times New Roman" pitchFamily="18" charset="0"/>
                <a:cs typeface="Times New Roman" pitchFamily="18" charset="0"/>
              </a:rPr>
              <a:t>how, when, where, why.</a:t>
            </a:r>
            <a:endParaRPr lang="zh-CN" alt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68580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blinds(horizontal)">
                                      <p:cBhvr>
                                        <p:cTn id="12" dur="500"/>
                                        <p:tgtEl>
                                          <p:spTgt spid="3">
                                            <p:txEl>
                                              <p:pRg st="9" end="9"/>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Effect transition="in" filter="blinds(horizontal)">
                                      <p:cBhvr>
                                        <p:cTn id="15" dur="500"/>
                                        <p:tgtEl>
                                          <p:spTgt spid="3">
                                            <p:txEl>
                                              <p:pRg st="10" end="1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11" end="11"/>
                                            </p:txEl>
                                          </p:spTgt>
                                        </p:tgtEl>
                                        <p:attrNameLst>
                                          <p:attrName>style.visibility</p:attrName>
                                        </p:attrNameLst>
                                      </p:cBhvr>
                                      <p:to>
                                        <p:strVal val="visible"/>
                                      </p:to>
                                    </p:set>
                                    <p:animEffect transition="in" filter="blinds(horizontal)">
                                      <p:cBhvr>
                                        <p:cTn id="1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60648"/>
            <a:ext cx="8640960" cy="6048672"/>
          </a:xfrm>
        </p:spPr>
        <p:txBody>
          <a:bodyPr>
            <a:normAutofit lnSpcReduction="10000"/>
          </a:bodyPr>
          <a:lstStyle/>
          <a:p>
            <a:r>
              <a:rPr lang="en-US" altLang="zh-CN" sz="2800" dirty="0" smtClean="0">
                <a:latin typeface="Times New Roman" pitchFamily="18" charset="0"/>
                <a:cs typeface="Times New Roman" pitchFamily="18" charset="0"/>
              </a:rPr>
              <a:t>who VS whoever</a:t>
            </a:r>
          </a:p>
          <a:p>
            <a:pPr marL="0" indent="0">
              <a:buNone/>
            </a:pPr>
            <a:r>
              <a:rPr lang="en-US" altLang="zh-CN" sz="2800" dirty="0" smtClean="0">
                <a:latin typeface="Times New Roman" pitchFamily="18" charset="0"/>
                <a:cs typeface="Times New Roman" pitchFamily="18" charset="0"/>
              </a:rPr>
              <a:t>1. </a:t>
            </a:r>
            <a:r>
              <a:rPr lang="en-US" altLang="zh-CN" sz="2800" b="1" dirty="0" smtClean="0">
                <a:solidFill>
                  <a:srgbClr val="FF0000"/>
                </a:solidFill>
                <a:latin typeface="Times New Roman" pitchFamily="18" charset="0"/>
                <a:cs typeface="Times New Roman" pitchFamily="18" charset="0"/>
              </a:rPr>
              <a:t>Whoever</a:t>
            </a:r>
            <a:r>
              <a:rPr lang="en-US" altLang="zh-CN" sz="2800" dirty="0" smtClean="0">
                <a:latin typeface="Times New Roman" pitchFamily="18" charset="0"/>
                <a:cs typeface="Times New Roman" pitchFamily="18" charset="0"/>
              </a:rPr>
              <a:t> </a:t>
            </a:r>
            <a:r>
              <a:rPr lang="en-US" altLang="zh-CN" sz="2800" dirty="0">
                <a:latin typeface="Times New Roman" pitchFamily="18" charset="0"/>
                <a:cs typeface="Times New Roman" pitchFamily="18" charset="0"/>
              </a:rPr>
              <a:t>will be sent to work there will be given a large house</a:t>
            </a:r>
            <a:r>
              <a:rPr lang="en-US" altLang="zh-CN" sz="2800" dirty="0" smtClean="0">
                <a:latin typeface="Times New Roman" pitchFamily="18" charset="0"/>
                <a:cs typeface="Times New Roman" pitchFamily="18" charset="0"/>
              </a:rPr>
              <a:t>. (whoever = anyone who)</a:t>
            </a:r>
            <a:endParaRPr lang="en-US" altLang="zh-CN" sz="2800" dirty="0">
              <a:latin typeface="Times New Roman" pitchFamily="18" charset="0"/>
              <a:cs typeface="Times New Roman" pitchFamily="18" charset="0"/>
            </a:endParaRPr>
          </a:p>
          <a:p>
            <a:pPr marL="0" indent="0">
              <a:buNone/>
            </a:pPr>
            <a:r>
              <a:rPr lang="en-US" altLang="zh-CN" sz="2800" dirty="0" smtClean="0">
                <a:latin typeface="Times New Roman" pitchFamily="18" charset="0"/>
                <a:cs typeface="Times New Roman" pitchFamily="18" charset="0"/>
              </a:rPr>
              <a:t>2. </a:t>
            </a:r>
            <a:r>
              <a:rPr lang="en-US" altLang="zh-CN" sz="2800" b="1" dirty="0" smtClean="0">
                <a:solidFill>
                  <a:srgbClr val="FF0000"/>
                </a:solidFill>
                <a:latin typeface="Times New Roman" pitchFamily="18" charset="0"/>
                <a:cs typeface="Times New Roman" pitchFamily="18" charset="0"/>
              </a:rPr>
              <a:t>Who</a:t>
            </a:r>
            <a:r>
              <a:rPr lang="en-US" altLang="zh-CN" sz="2800" dirty="0" smtClean="0">
                <a:latin typeface="Times New Roman" pitchFamily="18" charset="0"/>
                <a:cs typeface="Times New Roman" pitchFamily="18" charset="0"/>
              </a:rPr>
              <a:t> </a:t>
            </a:r>
            <a:r>
              <a:rPr lang="en-US" altLang="zh-CN" sz="2800" dirty="0">
                <a:latin typeface="Times New Roman" pitchFamily="18" charset="0"/>
                <a:cs typeface="Times New Roman" pitchFamily="18" charset="0"/>
              </a:rPr>
              <a:t>will be sent to work there hasn’t been decided yet</a:t>
            </a:r>
            <a:r>
              <a:rPr lang="en-US" altLang="zh-CN" sz="2800" dirty="0" smtClean="0">
                <a:latin typeface="Times New Roman" pitchFamily="18" charset="0"/>
                <a:cs typeface="Times New Roman" pitchFamily="18" charset="0"/>
              </a:rPr>
              <a:t>.</a:t>
            </a:r>
          </a:p>
          <a:p>
            <a:pPr marL="0" indent="0">
              <a:buNone/>
            </a:pPr>
            <a:endParaRPr lang="en-US" altLang="zh-CN" sz="2800" dirty="0">
              <a:latin typeface="Times New Roman" pitchFamily="18" charset="0"/>
              <a:cs typeface="Times New Roman" pitchFamily="18" charset="0"/>
            </a:endParaRPr>
          </a:p>
          <a:p>
            <a:r>
              <a:rPr lang="en-US" altLang="zh-CN" sz="2800" dirty="0" smtClean="0">
                <a:latin typeface="Times New Roman" pitchFamily="18" charset="0"/>
                <a:cs typeface="Times New Roman" pitchFamily="18" charset="0"/>
              </a:rPr>
              <a:t>what VS whatever</a:t>
            </a:r>
          </a:p>
          <a:p>
            <a:pPr marL="514350" indent="-514350">
              <a:buAutoNum type="arabicPeriod"/>
            </a:pPr>
            <a:r>
              <a:rPr lang="en-US" altLang="zh-CN" sz="2800" dirty="0" smtClean="0">
                <a:latin typeface="Times New Roman" pitchFamily="18" charset="0"/>
                <a:cs typeface="Times New Roman" pitchFamily="18" charset="0"/>
              </a:rPr>
              <a:t>I have tried my best to do </a:t>
            </a:r>
            <a:r>
              <a:rPr lang="en-US" altLang="zh-CN" sz="2800" b="1" dirty="0">
                <a:solidFill>
                  <a:srgbClr val="FF0000"/>
                </a:solidFill>
                <a:latin typeface="Times New Roman" pitchFamily="18" charset="0"/>
                <a:cs typeface="Times New Roman" pitchFamily="18" charset="0"/>
              </a:rPr>
              <a:t>what</a:t>
            </a:r>
            <a:r>
              <a:rPr lang="en-US" altLang="zh-CN" sz="2800" dirty="0" smtClean="0">
                <a:latin typeface="Times New Roman" pitchFamily="18" charset="0"/>
                <a:cs typeface="Times New Roman" pitchFamily="18" charset="0"/>
              </a:rPr>
              <a:t> I can to help him. (what = the thing that)</a:t>
            </a:r>
          </a:p>
          <a:p>
            <a:pPr marL="514350" indent="-514350">
              <a:buAutoNum type="arabicPeriod"/>
            </a:pPr>
            <a:r>
              <a:rPr lang="en-US" altLang="zh-CN" sz="2800" dirty="0" smtClean="0">
                <a:latin typeface="Times New Roman" pitchFamily="18" charset="0"/>
                <a:cs typeface="Times New Roman" pitchFamily="18" charset="0"/>
              </a:rPr>
              <a:t>Do you have any idea </a:t>
            </a:r>
            <a:r>
              <a:rPr lang="en-US" altLang="zh-CN" sz="2800" b="1" dirty="0">
                <a:solidFill>
                  <a:srgbClr val="FF0000"/>
                </a:solidFill>
                <a:latin typeface="Times New Roman" pitchFamily="18" charset="0"/>
                <a:cs typeface="Times New Roman" pitchFamily="18" charset="0"/>
              </a:rPr>
              <a:t>what</a:t>
            </a:r>
            <a:r>
              <a:rPr lang="en-US" altLang="zh-CN" sz="2800" dirty="0" smtClean="0">
                <a:latin typeface="Times New Roman" pitchFamily="18" charset="0"/>
                <a:cs typeface="Times New Roman" pitchFamily="18" charset="0"/>
              </a:rPr>
              <a:t> is actually going on in the classroom?</a:t>
            </a:r>
          </a:p>
          <a:p>
            <a:pPr marL="514350" indent="-514350">
              <a:buAutoNum type="arabicPeriod"/>
            </a:pPr>
            <a:r>
              <a:rPr lang="en-US" altLang="zh-CN" sz="2800" dirty="0" smtClean="0">
                <a:latin typeface="Times New Roman" pitchFamily="18" charset="0"/>
                <a:cs typeface="Times New Roman" pitchFamily="18" charset="0"/>
              </a:rPr>
              <a:t>She is very dear to me. We have been prepared to do </a:t>
            </a:r>
            <a:r>
              <a:rPr lang="en-US" altLang="zh-CN" sz="2800" b="1" dirty="0">
                <a:solidFill>
                  <a:srgbClr val="FF0000"/>
                </a:solidFill>
                <a:latin typeface="Times New Roman" pitchFamily="18" charset="0"/>
                <a:cs typeface="Times New Roman" pitchFamily="18" charset="0"/>
              </a:rPr>
              <a:t>whatever</a:t>
            </a:r>
            <a:r>
              <a:rPr lang="en-US" altLang="zh-CN" sz="2800" dirty="0" smtClean="0">
                <a:latin typeface="Times New Roman" pitchFamily="18" charset="0"/>
                <a:cs typeface="Times New Roman" pitchFamily="18" charset="0"/>
              </a:rPr>
              <a:t> it takes to save her life. (whatever = anything that</a:t>
            </a:r>
            <a:r>
              <a:rPr lang="en-US" altLang="zh-CN" sz="2800" dirty="0">
                <a:latin typeface="Times New Roman" pitchFamily="18" charset="0"/>
                <a:cs typeface="Times New Roman" pitchFamily="18" charset="0"/>
              </a:rPr>
              <a:t>)</a:t>
            </a:r>
            <a:endParaRPr lang="en-US" altLang="zh-CN" dirty="0"/>
          </a:p>
          <a:p>
            <a:pPr marL="0" indent="0">
              <a:buNone/>
            </a:pPr>
            <a:endParaRPr lang="zh-CN" altLang="en-US" dirty="0"/>
          </a:p>
        </p:txBody>
      </p:sp>
    </p:spTree>
    <p:extLst>
      <p:ext uri="{BB962C8B-B14F-4D97-AF65-F5344CB8AC3E}">
        <p14:creationId xmlns:p14="http://schemas.microsoft.com/office/powerpoint/2010/main" val="288914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8229600" cy="980728"/>
          </a:xfrm>
        </p:spPr>
        <p:txBody>
          <a:bodyPr>
            <a:normAutofit/>
          </a:bodyPr>
          <a:lstStyle/>
          <a:p>
            <a:r>
              <a:rPr lang="zh-CN" altLang="en-US" b="1" dirty="0" smtClean="0">
                <a:latin typeface="Times New Roman" pitchFamily="18" charset="0"/>
                <a:cs typeface="Times New Roman" pitchFamily="18" charset="0"/>
              </a:rPr>
              <a:t>第</a:t>
            </a:r>
            <a:r>
              <a:rPr lang="en-US" altLang="zh-CN" b="1" dirty="0" smtClean="0">
                <a:latin typeface="Times New Roman" pitchFamily="18" charset="0"/>
                <a:cs typeface="Times New Roman" pitchFamily="18" charset="0"/>
              </a:rPr>
              <a:t>14</a:t>
            </a:r>
            <a:r>
              <a:rPr lang="zh-CN" altLang="en-US" b="1" dirty="0" smtClean="0">
                <a:latin typeface="Times New Roman" pitchFamily="18" charset="0"/>
                <a:cs typeface="Times New Roman" pitchFamily="18" charset="0"/>
              </a:rPr>
              <a:t>讲  连词与状语从句</a:t>
            </a:r>
          </a:p>
        </p:txBody>
      </p:sp>
      <p:sp>
        <p:nvSpPr>
          <p:cNvPr id="3" name="内容占位符 2"/>
          <p:cNvSpPr>
            <a:spLocks noGrp="1"/>
          </p:cNvSpPr>
          <p:nvPr>
            <p:ph idx="1"/>
          </p:nvPr>
        </p:nvSpPr>
        <p:spPr>
          <a:xfrm>
            <a:off x="107504" y="1916832"/>
            <a:ext cx="8928992" cy="4680520"/>
          </a:xfrm>
        </p:spPr>
        <p:txBody>
          <a:bodyPr>
            <a:normAutofit/>
          </a:bodyPr>
          <a:lstStyle/>
          <a:p>
            <a:pPr marL="514350" indent="-514350">
              <a:buFont typeface="+mj-lt"/>
              <a:buAutoNum type="arabicPeriod"/>
            </a:pPr>
            <a:r>
              <a:rPr lang="zh-CN" altLang="en-US" sz="2800" dirty="0" smtClean="0">
                <a:latin typeface="Times New Roman" pitchFamily="18" charset="0"/>
                <a:cs typeface="Times New Roman" pitchFamily="18" charset="0"/>
              </a:rPr>
              <a:t>按逻辑关系，状语从句分为时间、地点、原因、结果、目的、方式、比较、让步和条件状语从句。</a:t>
            </a:r>
            <a:endParaRPr lang="en-US" altLang="zh-CN" sz="2800" dirty="0" smtClean="0">
              <a:latin typeface="Times New Roman" pitchFamily="18" charset="0"/>
              <a:cs typeface="Times New Roman" pitchFamily="18" charset="0"/>
            </a:endParaRPr>
          </a:p>
          <a:p>
            <a:pPr marL="514350" indent="-514350">
              <a:buFont typeface="+mj-lt"/>
              <a:buAutoNum type="arabicPeriod"/>
            </a:pPr>
            <a:r>
              <a:rPr lang="zh-CN" altLang="en-US" sz="2800" dirty="0" smtClean="0">
                <a:latin typeface="Times New Roman" pitchFamily="18" charset="0"/>
                <a:cs typeface="Times New Roman" pitchFamily="18" charset="0"/>
              </a:rPr>
              <a:t>确定引导词的步骤：理解句意；</a:t>
            </a:r>
            <a:r>
              <a:rPr lang="en-US" altLang="zh-CN" sz="2800" dirty="0" smtClean="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分析并确定句子间的逻辑关系；</a:t>
            </a:r>
            <a:r>
              <a:rPr lang="en-US" altLang="zh-CN" sz="2800" dirty="0" smtClean="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选择合理的引导词。</a:t>
            </a:r>
            <a:endParaRPr lang="en-US" altLang="zh-CN" sz="2800" dirty="0" smtClean="0">
              <a:latin typeface="Times New Roman" pitchFamily="18" charset="0"/>
              <a:cs typeface="Times New Roman" pitchFamily="18" charset="0"/>
            </a:endParaRPr>
          </a:p>
          <a:p>
            <a:pPr marL="514350" indent="-514350">
              <a:buFont typeface="+mj-lt"/>
              <a:buAutoNum type="arabicPeriod"/>
            </a:pPr>
            <a:r>
              <a:rPr lang="zh-CN" altLang="en-US" sz="2800" dirty="0" smtClean="0">
                <a:latin typeface="Times New Roman" pitchFamily="18" charset="0"/>
                <a:cs typeface="Times New Roman" pitchFamily="18" charset="0"/>
              </a:rPr>
              <a:t>一般情况下，引导词连接两个完整的句子。</a:t>
            </a:r>
            <a:endParaRPr lang="en-US" altLang="zh-CN"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4681900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712968" cy="6408712"/>
          </a:xfrm>
        </p:spPr>
        <p:txBody>
          <a:bodyPr/>
          <a:lstStyle/>
          <a:p>
            <a:r>
              <a:rPr lang="zh-CN" altLang="en-US" b="1" dirty="0" smtClean="0">
                <a:effectLst>
                  <a:outerShdw blurRad="38100" dist="38100" dir="2700000" algn="tl">
                    <a:srgbClr val="000000">
                      <a:alpha val="43137"/>
                    </a:srgbClr>
                  </a:outerShdw>
                </a:effectLst>
              </a:rPr>
              <a:t>地点状语从句</a:t>
            </a:r>
            <a:endParaRPr lang="en-US" altLang="zh-CN" b="1" dirty="0" smtClean="0">
              <a:effectLst>
                <a:outerShdw blurRad="38100" dist="38100" dir="2700000" algn="tl">
                  <a:srgbClr val="000000">
                    <a:alpha val="43137"/>
                  </a:srgbClr>
                </a:outerShdw>
              </a:effectLst>
            </a:endParaRPr>
          </a:p>
          <a:p>
            <a:pPr marL="514350" indent="-514350">
              <a:buFont typeface="+mj-lt"/>
              <a:buAutoNum type="arabicPeriod"/>
            </a:pPr>
            <a:r>
              <a:rPr lang="en-US" altLang="zh-CN" sz="2800" b="1" dirty="0" smtClean="0">
                <a:solidFill>
                  <a:srgbClr val="FF0000"/>
                </a:solidFill>
                <a:latin typeface="Times New Roman" pitchFamily="18" charset="0"/>
                <a:cs typeface="Times New Roman" pitchFamily="18" charset="0"/>
              </a:rPr>
              <a:t>Where</a:t>
            </a:r>
            <a:r>
              <a:rPr lang="en-US" altLang="zh-CN" sz="2800" dirty="0" smtClean="0">
                <a:latin typeface="Times New Roman" pitchFamily="18" charset="0"/>
                <a:cs typeface="Times New Roman" pitchFamily="18" charset="0"/>
              </a:rPr>
              <a:t> there is too much of this waste, the poisonous waste may do great harm to the things around us.</a:t>
            </a:r>
          </a:p>
          <a:p>
            <a:pPr marL="514350" indent="-514350">
              <a:buFont typeface="+mj-lt"/>
              <a:buAutoNum type="arabicPeriod"/>
            </a:pPr>
            <a:r>
              <a:rPr lang="en-US" altLang="zh-CN" sz="2800" b="1" dirty="0">
                <a:solidFill>
                  <a:srgbClr val="FF0000"/>
                </a:solidFill>
                <a:latin typeface="Times New Roman" pitchFamily="18" charset="0"/>
                <a:cs typeface="Times New Roman" pitchFamily="18" charset="0"/>
              </a:rPr>
              <a:t>Where</a:t>
            </a:r>
            <a:r>
              <a:rPr lang="en-US" altLang="zh-CN" sz="2800" dirty="0" smtClean="0">
                <a:latin typeface="Times New Roman" pitchFamily="18" charset="0"/>
                <a:cs typeface="Times New Roman" pitchFamily="18" charset="0"/>
              </a:rPr>
              <a:t> there is plenty of sun and rain, the fields are green.</a:t>
            </a:r>
          </a:p>
          <a:p>
            <a:pPr marL="514350" indent="-514350">
              <a:buFont typeface="+mj-lt"/>
              <a:buAutoNum type="arabicPeriod"/>
            </a:pPr>
            <a:r>
              <a:rPr lang="en-US" altLang="zh-CN" sz="2800" dirty="0" smtClean="0">
                <a:latin typeface="Times New Roman" pitchFamily="18" charset="0"/>
                <a:cs typeface="Times New Roman" pitchFamily="18" charset="0"/>
              </a:rPr>
              <a:t>He will work </a:t>
            </a:r>
            <a:r>
              <a:rPr lang="en-US" altLang="zh-CN" sz="2800" b="1" dirty="0">
                <a:solidFill>
                  <a:srgbClr val="FF0000"/>
                </a:solidFill>
                <a:latin typeface="Times New Roman" pitchFamily="18" charset="0"/>
                <a:cs typeface="Times New Roman" pitchFamily="18" charset="0"/>
              </a:rPr>
              <a:t>wherever</a:t>
            </a:r>
            <a:r>
              <a:rPr lang="en-US" altLang="zh-CN" sz="2800" dirty="0" smtClean="0">
                <a:latin typeface="Times New Roman" pitchFamily="18" charset="0"/>
                <a:cs typeface="Times New Roman" pitchFamily="18" charset="0"/>
              </a:rPr>
              <a:t> the people need him.</a:t>
            </a:r>
          </a:p>
          <a:p>
            <a:pPr marL="514350" indent="-514350">
              <a:buFont typeface="+mj-lt"/>
              <a:buAutoNum type="arabicPeriod"/>
            </a:pPr>
            <a:r>
              <a:rPr lang="en-US" altLang="zh-CN" sz="2800" b="1" dirty="0">
                <a:solidFill>
                  <a:srgbClr val="FF0000"/>
                </a:solidFill>
                <a:latin typeface="Times New Roman" pitchFamily="18" charset="0"/>
                <a:cs typeface="Times New Roman" pitchFamily="18" charset="0"/>
              </a:rPr>
              <a:t>Wherever</a:t>
            </a:r>
            <a:r>
              <a:rPr lang="en-US" altLang="zh-CN" sz="2800" dirty="0" smtClean="0">
                <a:latin typeface="Times New Roman" pitchFamily="18" charset="0"/>
                <a:cs typeface="Times New Roman" pitchFamily="18" charset="0"/>
              </a:rPr>
              <a:t> the camel ate grass, there was always a small space left untouched.</a:t>
            </a:r>
          </a:p>
          <a:p>
            <a:pPr marL="514350" indent="-514350">
              <a:buFont typeface="+mj-lt"/>
              <a:buAutoNum type="arabicPeriod"/>
            </a:pPr>
            <a:r>
              <a:rPr lang="en-US" altLang="zh-CN" sz="2800" dirty="0" smtClean="0">
                <a:latin typeface="Times New Roman" pitchFamily="18" charset="0"/>
                <a:cs typeface="Times New Roman" pitchFamily="18" charset="0"/>
              </a:rPr>
              <a:t>Go back </a:t>
            </a:r>
            <a:r>
              <a:rPr lang="en-US" altLang="zh-CN" sz="2800" b="1" dirty="0">
                <a:solidFill>
                  <a:srgbClr val="FF0000"/>
                </a:solidFill>
                <a:latin typeface="Times New Roman" pitchFamily="18" charset="0"/>
                <a:cs typeface="Times New Roman" pitchFamily="18" charset="0"/>
              </a:rPr>
              <a:t>where</a:t>
            </a:r>
            <a:r>
              <a:rPr lang="en-US" altLang="zh-CN" sz="2800" dirty="0" smtClean="0">
                <a:latin typeface="Times New Roman" pitchFamily="18" charset="0"/>
                <a:cs typeface="Times New Roman" pitchFamily="18" charset="0"/>
              </a:rPr>
              <a:t> you came from.       V. S.</a:t>
            </a:r>
          </a:p>
          <a:p>
            <a:pPr marL="514350" indent="-514350">
              <a:buNone/>
            </a:pPr>
            <a:r>
              <a:rPr lang="en-US" altLang="zh-CN" sz="2800" dirty="0" smtClean="0">
                <a:latin typeface="Times New Roman" pitchFamily="18" charset="0"/>
                <a:cs typeface="Times New Roman" pitchFamily="18" charset="0"/>
              </a:rPr>
              <a:t>      Go back to the village </a:t>
            </a:r>
            <a:r>
              <a:rPr lang="en-US" altLang="zh-CN" sz="2800" b="1" dirty="0">
                <a:solidFill>
                  <a:srgbClr val="FF0000"/>
                </a:solidFill>
                <a:latin typeface="Times New Roman" pitchFamily="18" charset="0"/>
                <a:cs typeface="Times New Roman" pitchFamily="18" charset="0"/>
              </a:rPr>
              <a:t>where</a:t>
            </a:r>
            <a:r>
              <a:rPr lang="en-US" altLang="zh-CN" sz="2800" dirty="0" smtClean="0">
                <a:latin typeface="Times New Roman" pitchFamily="18" charset="0"/>
                <a:cs typeface="Times New Roman" pitchFamily="18" charset="0"/>
              </a:rPr>
              <a:t> you came.</a:t>
            </a:r>
            <a:endParaRPr lang="zh-CN"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42237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568952" cy="6480720"/>
          </a:xfrm>
        </p:spPr>
        <p:txBody>
          <a:bodyPr/>
          <a:lstStyle/>
          <a:p>
            <a:r>
              <a:rPr lang="en-US" altLang="zh-CN" b="1" dirty="0" smtClean="0">
                <a:effectLst>
                  <a:outerShdw blurRad="38100" dist="38100" dir="2700000" algn="tl">
                    <a:srgbClr val="000000">
                      <a:alpha val="43137"/>
                    </a:srgbClr>
                  </a:outerShdw>
                </a:effectLst>
                <a:latin typeface="Times New Roman" pitchFamily="18" charset="0"/>
                <a:cs typeface="Times New Roman" pitchFamily="18" charset="0"/>
              </a:rPr>
              <a:t>before </a:t>
            </a:r>
            <a:r>
              <a:rPr lang="zh-CN" altLang="en-US" b="1" dirty="0" smtClean="0">
                <a:effectLst>
                  <a:outerShdw blurRad="38100" dist="38100" dir="2700000" algn="tl">
                    <a:srgbClr val="000000">
                      <a:alpha val="43137"/>
                    </a:srgbClr>
                  </a:outerShdw>
                </a:effectLst>
                <a:latin typeface="Times New Roman" pitchFamily="18" charset="0"/>
                <a:cs typeface="Times New Roman" pitchFamily="18" charset="0"/>
              </a:rPr>
              <a:t>用法总结</a:t>
            </a:r>
            <a:endParaRPr lang="en-US" altLang="zh-CN" b="1" dirty="0" smtClean="0">
              <a:effectLst>
                <a:outerShdw blurRad="38100" dist="38100" dir="2700000" algn="tl">
                  <a:srgbClr val="000000">
                    <a:alpha val="43137"/>
                  </a:srgbClr>
                </a:outerShdw>
              </a:effectLst>
              <a:latin typeface="Times New Roman" pitchFamily="18" charset="0"/>
              <a:cs typeface="Times New Roman" pitchFamily="18" charset="0"/>
            </a:endParaRPr>
          </a:p>
          <a:p>
            <a:pPr marL="514350" indent="-514350">
              <a:buFont typeface="+mj-lt"/>
              <a:buAutoNum type="arabicPeriod"/>
            </a:pPr>
            <a:r>
              <a:rPr lang="en-US" altLang="zh-CN" sz="2800" dirty="0" smtClean="0">
                <a:latin typeface="Times New Roman" pitchFamily="18" charset="0"/>
                <a:cs typeface="Times New Roman" pitchFamily="18" charset="0"/>
              </a:rPr>
              <a:t>The </a:t>
            </a:r>
            <a:r>
              <a:rPr lang="en-US" altLang="zh-CN" sz="2800" dirty="0">
                <a:latin typeface="Times New Roman" pitchFamily="18" charset="0"/>
                <a:cs typeface="Times New Roman" pitchFamily="18" charset="0"/>
              </a:rPr>
              <a:t>roof fell </a:t>
            </a:r>
            <a:r>
              <a:rPr lang="en-US" altLang="zh-CN" sz="2800" b="1" dirty="0">
                <a:solidFill>
                  <a:srgbClr val="FF0000"/>
                </a:solidFill>
                <a:latin typeface="Times New Roman" pitchFamily="18" charset="0"/>
                <a:cs typeface="Times New Roman" pitchFamily="18" charset="0"/>
              </a:rPr>
              <a:t>before</a:t>
            </a:r>
            <a:r>
              <a:rPr lang="en-US" altLang="zh-CN" sz="2800" dirty="0">
                <a:latin typeface="Times New Roman" pitchFamily="18" charset="0"/>
                <a:cs typeface="Times New Roman" pitchFamily="18" charset="0"/>
              </a:rPr>
              <a:t> he had time to rush out. </a:t>
            </a:r>
          </a:p>
          <a:p>
            <a:pPr marL="514350" indent="-514350">
              <a:buFont typeface="+mj-lt"/>
              <a:buAutoNum type="arabicPeriod"/>
            </a:pPr>
            <a:r>
              <a:rPr lang="en-US" altLang="zh-CN" sz="2800" dirty="0" smtClean="0">
                <a:latin typeface="Times New Roman" pitchFamily="18" charset="0"/>
                <a:cs typeface="Times New Roman" pitchFamily="18" charset="0"/>
              </a:rPr>
              <a:t>The </a:t>
            </a:r>
            <a:r>
              <a:rPr lang="en-US" altLang="zh-CN" sz="2800" dirty="0">
                <a:latin typeface="Times New Roman" pitchFamily="18" charset="0"/>
                <a:cs typeface="Times New Roman" pitchFamily="18" charset="0"/>
              </a:rPr>
              <a:t>examination began </a:t>
            </a:r>
            <a:r>
              <a:rPr lang="en-US" altLang="zh-CN" sz="2800" b="1" dirty="0">
                <a:solidFill>
                  <a:srgbClr val="FF0000"/>
                </a:solidFill>
                <a:latin typeface="Times New Roman" pitchFamily="18" charset="0"/>
                <a:cs typeface="Times New Roman" pitchFamily="18" charset="0"/>
              </a:rPr>
              <a:t>before</a:t>
            </a:r>
            <a:r>
              <a:rPr lang="en-US" altLang="zh-CN" sz="2800" dirty="0">
                <a:latin typeface="Times New Roman" pitchFamily="18" charset="0"/>
                <a:cs typeface="Times New Roman" pitchFamily="18" charset="0"/>
              </a:rPr>
              <a:t> she got everything ready.</a:t>
            </a:r>
          </a:p>
          <a:p>
            <a:pPr marL="514350" indent="-514350">
              <a:buFont typeface="+mj-lt"/>
              <a:buAutoNum type="arabicPeriod"/>
            </a:pPr>
            <a:r>
              <a:rPr lang="en-US" altLang="zh-CN" sz="2800" dirty="0" smtClean="0">
                <a:latin typeface="Times New Roman" pitchFamily="18" charset="0"/>
                <a:cs typeface="Times New Roman" pitchFamily="18" charset="0"/>
              </a:rPr>
              <a:t>The </a:t>
            </a:r>
            <a:r>
              <a:rPr lang="en-US" altLang="zh-CN" sz="2800" dirty="0">
                <a:latin typeface="Times New Roman" pitchFamily="18" charset="0"/>
                <a:cs typeface="Times New Roman" pitchFamily="18" charset="0"/>
              </a:rPr>
              <a:t>fire lasted about four hours </a:t>
            </a:r>
            <a:r>
              <a:rPr lang="en-US" altLang="zh-CN" sz="2800" b="1" dirty="0">
                <a:solidFill>
                  <a:srgbClr val="FF0000"/>
                </a:solidFill>
                <a:latin typeface="Times New Roman" pitchFamily="18" charset="0"/>
                <a:cs typeface="Times New Roman" pitchFamily="18" charset="0"/>
              </a:rPr>
              <a:t>before</a:t>
            </a:r>
            <a:r>
              <a:rPr lang="en-US" altLang="zh-CN" sz="2800" dirty="0">
                <a:latin typeface="Times New Roman" pitchFamily="18" charset="0"/>
                <a:cs typeface="Times New Roman" pitchFamily="18" charset="0"/>
              </a:rPr>
              <a:t> the firefighters could control it.</a:t>
            </a:r>
          </a:p>
          <a:p>
            <a:pPr marL="514350" indent="-514350">
              <a:buFont typeface="+mj-lt"/>
              <a:buAutoNum type="arabicPeriod"/>
            </a:pPr>
            <a:r>
              <a:rPr lang="en-US" altLang="zh-CN" sz="2800" dirty="0" smtClean="0">
                <a:latin typeface="Times New Roman" pitchFamily="18" charset="0"/>
                <a:cs typeface="Times New Roman" pitchFamily="18" charset="0"/>
              </a:rPr>
              <a:t>It </a:t>
            </a:r>
            <a:r>
              <a:rPr lang="en-US" altLang="zh-CN" sz="2800" dirty="0">
                <a:latin typeface="Times New Roman" pitchFamily="18" charset="0"/>
                <a:cs typeface="Times New Roman" pitchFamily="18" charset="0"/>
              </a:rPr>
              <a:t>will not be long </a:t>
            </a:r>
            <a:r>
              <a:rPr lang="en-US" altLang="zh-CN" sz="2800" b="1" dirty="0">
                <a:solidFill>
                  <a:srgbClr val="FF0000"/>
                </a:solidFill>
                <a:latin typeface="Times New Roman" pitchFamily="18" charset="0"/>
                <a:cs typeface="Times New Roman" pitchFamily="18" charset="0"/>
              </a:rPr>
              <a:t>before</a:t>
            </a:r>
            <a:r>
              <a:rPr lang="en-US" altLang="zh-CN" sz="2800" dirty="0">
                <a:latin typeface="Times New Roman" pitchFamily="18" charset="0"/>
                <a:cs typeface="Times New Roman" pitchFamily="18" charset="0"/>
              </a:rPr>
              <a:t> you feel sorry for what you have done.</a:t>
            </a:r>
          </a:p>
          <a:p>
            <a:pPr marL="514350" indent="-514350">
              <a:buFont typeface="+mj-lt"/>
              <a:buAutoNum type="arabicPeriod"/>
            </a:pPr>
            <a:r>
              <a:rPr lang="en-US" altLang="zh-CN" sz="2800" dirty="0" smtClean="0">
                <a:latin typeface="Times New Roman" pitchFamily="18" charset="0"/>
                <a:cs typeface="Times New Roman" pitchFamily="18" charset="0"/>
              </a:rPr>
              <a:t>It </a:t>
            </a:r>
            <a:r>
              <a:rPr lang="en-US" altLang="zh-CN" sz="2800" dirty="0">
                <a:latin typeface="Times New Roman" pitchFamily="18" charset="0"/>
                <a:cs typeface="Times New Roman" pitchFamily="18" charset="0"/>
              </a:rPr>
              <a:t>was long </a:t>
            </a:r>
            <a:r>
              <a:rPr lang="en-US" altLang="zh-CN" sz="2800" b="1" dirty="0">
                <a:solidFill>
                  <a:srgbClr val="FF0000"/>
                </a:solidFill>
                <a:latin typeface="Times New Roman" pitchFamily="18" charset="0"/>
                <a:cs typeface="Times New Roman" pitchFamily="18" charset="0"/>
              </a:rPr>
              <a:t>before</a:t>
            </a:r>
            <a:r>
              <a:rPr lang="en-US" altLang="zh-CN" sz="2800" dirty="0">
                <a:latin typeface="Times New Roman" pitchFamily="18" charset="0"/>
                <a:cs typeface="Times New Roman" pitchFamily="18" charset="0"/>
              </a:rPr>
              <a:t> I got to sleep last night</a:t>
            </a:r>
            <a:r>
              <a:rPr lang="en-US" altLang="zh-CN" sz="2800" dirty="0" smtClean="0">
                <a:latin typeface="Times New Roman" pitchFamily="18" charset="0"/>
                <a:cs typeface="Times New Roman" pitchFamily="18" charset="0"/>
              </a:rPr>
              <a:t>.</a:t>
            </a:r>
          </a:p>
          <a:p>
            <a:pPr marL="514350" indent="-514350">
              <a:buFont typeface="+mj-lt"/>
              <a:buAutoNum type="arabicPeriod"/>
            </a:pPr>
            <a:r>
              <a:rPr lang="en-US" altLang="zh-CN" sz="2800" dirty="0" smtClean="0">
                <a:latin typeface="Times New Roman" pitchFamily="18" charset="0"/>
                <a:cs typeface="Times New Roman" pitchFamily="18" charset="0"/>
              </a:rPr>
              <a:t>We </a:t>
            </a:r>
            <a:r>
              <a:rPr lang="en-US" altLang="zh-CN" sz="2800" dirty="0">
                <a:latin typeface="Times New Roman" pitchFamily="18" charset="0"/>
                <a:cs typeface="Times New Roman" pitchFamily="18" charset="0"/>
              </a:rPr>
              <a:t>hadn’t waited long </a:t>
            </a:r>
            <a:r>
              <a:rPr lang="en-US" altLang="zh-CN" sz="2800" b="1" dirty="0" smtClean="0">
                <a:solidFill>
                  <a:srgbClr val="FF0000"/>
                </a:solidFill>
                <a:latin typeface="Times New Roman" pitchFamily="18" charset="0"/>
                <a:cs typeface="Times New Roman" pitchFamily="18" charset="0"/>
              </a:rPr>
              <a:t>before</a:t>
            </a:r>
            <a:r>
              <a:rPr lang="en-US" altLang="zh-CN" sz="2800" dirty="0" smtClean="0">
                <a:latin typeface="Times New Roman" pitchFamily="18" charset="0"/>
                <a:cs typeface="Times New Roman" pitchFamily="18" charset="0"/>
              </a:rPr>
              <a:t> </a:t>
            </a:r>
            <a:r>
              <a:rPr lang="en-US" altLang="zh-CN" sz="2800" dirty="0">
                <a:latin typeface="Times New Roman" pitchFamily="18" charset="0"/>
                <a:cs typeface="Times New Roman" pitchFamily="18" charset="0"/>
              </a:rPr>
              <a:t>the bus came</a:t>
            </a:r>
            <a:r>
              <a:rPr lang="en-US" altLang="zh-CN" sz="2800" dirty="0" smtClean="0">
                <a:latin typeface="Times New Roman" pitchFamily="18" charset="0"/>
                <a:cs typeface="Times New Roman" pitchFamily="18" charset="0"/>
              </a:rPr>
              <a:t>.</a:t>
            </a:r>
          </a:p>
          <a:p>
            <a:pPr marL="514350" indent="-514350">
              <a:buFont typeface="+mj-lt"/>
              <a:buAutoNum type="arabicPeriod"/>
            </a:pPr>
            <a:r>
              <a:rPr lang="en-US" altLang="zh-CN" sz="2800" dirty="0" smtClean="0">
                <a:latin typeface="Times New Roman" pitchFamily="18" charset="0"/>
                <a:cs typeface="Times New Roman" pitchFamily="18" charset="0"/>
              </a:rPr>
              <a:t>He </a:t>
            </a:r>
            <a:r>
              <a:rPr lang="en-US" altLang="zh-CN" sz="2800" dirty="0">
                <a:latin typeface="Times New Roman" pitchFamily="18" charset="0"/>
                <a:cs typeface="Times New Roman" pitchFamily="18" charset="0"/>
              </a:rPr>
              <a:t>will die of hunger </a:t>
            </a:r>
            <a:r>
              <a:rPr lang="en-US" altLang="zh-CN" sz="2800" b="1" dirty="0">
                <a:solidFill>
                  <a:srgbClr val="FF0000"/>
                </a:solidFill>
                <a:latin typeface="Times New Roman" pitchFamily="18" charset="0"/>
                <a:cs typeface="Times New Roman" pitchFamily="18" charset="0"/>
              </a:rPr>
              <a:t>before</a:t>
            </a:r>
            <a:r>
              <a:rPr lang="en-US" altLang="zh-CN" sz="2800" dirty="0">
                <a:latin typeface="Times New Roman" pitchFamily="18" charset="0"/>
                <a:cs typeface="Times New Roman" pitchFamily="18" charset="0"/>
              </a:rPr>
              <a:t> he will steal.</a:t>
            </a:r>
            <a:endParaRPr lang="zh-CN"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8766725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692696"/>
            <a:ext cx="8568952" cy="5976664"/>
          </a:xfrm>
        </p:spPr>
        <p:txBody>
          <a:bodyPr>
            <a:normAutofit/>
          </a:bodyPr>
          <a:lstStyle/>
          <a:p>
            <a:r>
              <a:rPr lang="en-US" altLang="zh-CN" b="1" dirty="0" smtClean="0">
                <a:effectLst>
                  <a:outerShdw blurRad="38100" dist="38100" dir="2700000" algn="tl">
                    <a:srgbClr val="000000">
                      <a:alpha val="43137"/>
                    </a:srgbClr>
                  </a:outerShdw>
                </a:effectLst>
                <a:latin typeface="Times New Roman" pitchFamily="18" charset="0"/>
                <a:cs typeface="Times New Roman" pitchFamily="18" charset="0"/>
              </a:rPr>
              <a:t>Before or until?</a:t>
            </a:r>
          </a:p>
          <a:p>
            <a:pPr marL="514350" indent="-514350">
              <a:buFont typeface="+mj-lt"/>
              <a:buAutoNum type="arabicPeriod"/>
            </a:pPr>
            <a:r>
              <a:rPr lang="en-US" altLang="zh-CN" sz="2800" dirty="0" smtClean="0">
                <a:latin typeface="Times New Roman" pitchFamily="18" charset="0"/>
                <a:cs typeface="Times New Roman" pitchFamily="18" charset="0"/>
              </a:rPr>
              <a:t>The noise of the street didn’t stop </a:t>
            </a:r>
            <a:r>
              <a:rPr lang="en-US" altLang="zh-CN" sz="2800" b="1" dirty="0" smtClean="0">
                <a:solidFill>
                  <a:srgbClr val="FF0000"/>
                </a:solidFill>
                <a:latin typeface="Times New Roman" pitchFamily="18" charset="0"/>
                <a:cs typeface="Times New Roman" pitchFamily="18" charset="0"/>
              </a:rPr>
              <a:t>until/ before </a:t>
            </a:r>
            <a:r>
              <a:rPr lang="en-US" altLang="zh-CN" sz="2800" dirty="0" smtClean="0">
                <a:latin typeface="Times New Roman" pitchFamily="18" charset="0"/>
                <a:cs typeface="Times New Roman" pitchFamily="18" charset="0"/>
              </a:rPr>
              <a:t>it was midnight.</a:t>
            </a:r>
          </a:p>
          <a:p>
            <a:pPr marL="514350" indent="-514350">
              <a:buFont typeface="+mj-lt"/>
              <a:buAutoNum type="arabicPeriod"/>
            </a:pPr>
            <a:r>
              <a:rPr lang="en-US" altLang="zh-CN" sz="2800" dirty="0" smtClean="0">
                <a:latin typeface="Times New Roman" pitchFamily="18" charset="0"/>
                <a:cs typeface="Times New Roman" pitchFamily="18" charset="0"/>
              </a:rPr>
              <a:t>He lived with his parents </a:t>
            </a:r>
            <a:r>
              <a:rPr lang="en-US" altLang="zh-CN" sz="2800" b="1" dirty="0" smtClean="0">
                <a:solidFill>
                  <a:srgbClr val="FF0000"/>
                </a:solidFill>
                <a:latin typeface="Times New Roman" pitchFamily="18" charset="0"/>
                <a:cs typeface="Times New Roman" pitchFamily="18" charset="0"/>
              </a:rPr>
              <a:t>until/ before </a:t>
            </a:r>
            <a:r>
              <a:rPr lang="en-US" altLang="zh-CN" sz="2800" dirty="0" smtClean="0">
                <a:latin typeface="Times New Roman" pitchFamily="18" charset="0"/>
                <a:cs typeface="Times New Roman" pitchFamily="18" charset="0"/>
              </a:rPr>
              <a:t>he graduated from school.</a:t>
            </a:r>
          </a:p>
          <a:p>
            <a:pPr marL="514350" indent="-514350">
              <a:buFont typeface="+mj-lt"/>
              <a:buAutoNum type="arabicPeriod"/>
            </a:pPr>
            <a:r>
              <a:rPr lang="en-US" altLang="zh-CN" sz="2800" dirty="0" smtClean="0">
                <a:latin typeface="Times New Roman" pitchFamily="18" charset="0"/>
                <a:cs typeface="Times New Roman" pitchFamily="18" charset="0"/>
              </a:rPr>
              <a:t>We discussed the problem </a:t>
            </a:r>
            <a:r>
              <a:rPr lang="en-US" altLang="zh-CN" sz="2800" b="1" dirty="0" smtClean="0">
                <a:solidFill>
                  <a:srgbClr val="FF0000"/>
                </a:solidFill>
                <a:latin typeface="Times New Roman" pitchFamily="18" charset="0"/>
                <a:cs typeface="Times New Roman" pitchFamily="18" charset="0"/>
              </a:rPr>
              <a:t>until</a:t>
            </a:r>
            <a:r>
              <a:rPr lang="en-US" altLang="zh-CN" sz="2800" dirty="0" smtClean="0">
                <a:latin typeface="Times New Roman" pitchFamily="18" charset="0"/>
                <a:cs typeface="Times New Roman" pitchFamily="18" charset="0"/>
              </a:rPr>
              <a:t> he came back.</a:t>
            </a:r>
          </a:p>
          <a:p>
            <a:pPr marL="514350" indent="-514350">
              <a:buFont typeface="+mj-lt"/>
              <a:buAutoNum type="arabicPeriod"/>
            </a:pPr>
            <a:r>
              <a:rPr lang="en-US" altLang="zh-CN" sz="2800" dirty="0" smtClean="0">
                <a:latin typeface="Times New Roman" pitchFamily="18" charset="0"/>
                <a:cs typeface="Times New Roman" pitchFamily="18" charset="0"/>
              </a:rPr>
              <a:t>We didn’t discuss the problem </a:t>
            </a:r>
            <a:r>
              <a:rPr lang="en-US" altLang="zh-CN" sz="2800" b="1" dirty="0">
                <a:solidFill>
                  <a:srgbClr val="FF0000"/>
                </a:solidFill>
                <a:latin typeface="Times New Roman" pitchFamily="18" charset="0"/>
                <a:cs typeface="Times New Roman" pitchFamily="18" charset="0"/>
              </a:rPr>
              <a:t>until</a:t>
            </a:r>
            <a:r>
              <a:rPr lang="en-US" altLang="zh-CN" sz="2800" dirty="0" smtClean="0">
                <a:latin typeface="Times New Roman" pitchFamily="18" charset="0"/>
                <a:cs typeface="Times New Roman" pitchFamily="18" charset="0"/>
              </a:rPr>
              <a:t> he came back.</a:t>
            </a:r>
          </a:p>
          <a:p>
            <a:pPr marL="514350" indent="-514350">
              <a:buFont typeface="+mj-lt"/>
              <a:buAutoNum type="arabicPeriod"/>
            </a:pPr>
            <a:r>
              <a:rPr lang="en-US" altLang="zh-CN" sz="2800" dirty="0" smtClean="0">
                <a:latin typeface="Times New Roman" pitchFamily="18" charset="0"/>
                <a:cs typeface="Times New Roman" pitchFamily="18" charset="0"/>
              </a:rPr>
              <a:t>We had walked a long way ______ we found some water.</a:t>
            </a:r>
            <a:endParaRPr lang="zh-CN" altLang="en-US" sz="2800" dirty="0">
              <a:latin typeface="Times New Roman" pitchFamily="18" charset="0"/>
              <a:cs typeface="Times New Roman" pitchFamily="18" charset="0"/>
            </a:endParaRPr>
          </a:p>
        </p:txBody>
      </p:sp>
      <p:sp>
        <p:nvSpPr>
          <p:cNvPr id="2" name="矩形 1"/>
          <p:cNvSpPr/>
          <p:nvPr/>
        </p:nvSpPr>
        <p:spPr>
          <a:xfrm>
            <a:off x="4716016" y="4221088"/>
            <a:ext cx="1154419" cy="523220"/>
          </a:xfrm>
          <a:prstGeom prst="rect">
            <a:avLst/>
          </a:prstGeom>
        </p:spPr>
        <p:txBody>
          <a:bodyPr wrap="none">
            <a:spAutoFit/>
          </a:bodyPr>
          <a:lstStyle/>
          <a:p>
            <a:r>
              <a:rPr lang="en-US" altLang="zh-CN" sz="2800" b="1" dirty="0">
                <a:solidFill>
                  <a:srgbClr val="FF0000"/>
                </a:solidFill>
                <a:latin typeface="Times New Roman" pitchFamily="18" charset="0"/>
                <a:cs typeface="Times New Roman" pitchFamily="18" charset="0"/>
              </a:rPr>
              <a:t>before</a:t>
            </a:r>
            <a:endParaRPr lang="zh-CN" altLang="en-US" dirty="0"/>
          </a:p>
        </p:txBody>
      </p:sp>
    </p:spTree>
    <p:extLst>
      <p:ext uri="{BB962C8B-B14F-4D97-AF65-F5344CB8AC3E}">
        <p14:creationId xmlns:p14="http://schemas.microsoft.com/office/powerpoint/2010/main" val="98500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568952" cy="6480720"/>
          </a:xfrm>
        </p:spPr>
        <p:txBody>
          <a:bodyPr>
            <a:normAutofit/>
          </a:bodyPr>
          <a:lstStyle/>
          <a:p>
            <a:r>
              <a:rPr lang="en-US" altLang="zh-CN" b="1" dirty="0" smtClean="0">
                <a:effectLst>
                  <a:outerShdw blurRad="38100" dist="38100" dir="2700000" algn="tl">
                    <a:srgbClr val="000000">
                      <a:alpha val="43137"/>
                    </a:srgbClr>
                  </a:outerShdw>
                </a:effectLst>
                <a:latin typeface="Times New Roman" pitchFamily="18" charset="0"/>
                <a:cs typeface="Times New Roman" pitchFamily="18" charset="0"/>
              </a:rPr>
              <a:t>As</a:t>
            </a:r>
            <a:r>
              <a:rPr lang="zh-CN" altLang="en-US" b="1" dirty="0" smtClean="0">
                <a:effectLst>
                  <a:outerShdw blurRad="38100" dist="38100" dir="2700000" algn="tl">
                    <a:srgbClr val="000000">
                      <a:alpha val="43137"/>
                    </a:srgbClr>
                  </a:outerShdw>
                </a:effectLst>
                <a:latin typeface="Times New Roman" pitchFamily="18" charset="0"/>
                <a:cs typeface="Times New Roman" pitchFamily="18" charset="0"/>
              </a:rPr>
              <a:t>用法总结</a:t>
            </a:r>
            <a:endParaRPr lang="en-US" altLang="zh-CN" b="1" dirty="0" smtClean="0">
              <a:effectLst>
                <a:outerShdw blurRad="38100" dist="38100" dir="2700000" algn="tl">
                  <a:srgbClr val="000000">
                    <a:alpha val="43137"/>
                  </a:srgbClr>
                </a:outerShdw>
              </a:effectLst>
              <a:latin typeface="Times New Roman" pitchFamily="18" charset="0"/>
              <a:cs typeface="Times New Roman" pitchFamily="18" charset="0"/>
            </a:endParaRPr>
          </a:p>
          <a:p>
            <a:pPr marL="514350" indent="-514350">
              <a:lnSpc>
                <a:spcPts val="3300"/>
              </a:lnSpc>
              <a:buFont typeface="+mj-lt"/>
              <a:buAutoNum type="arabicPeriod"/>
            </a:pPr>
            <a:r>
              <a:rPr lang="en-US" altLang="zh-CN" sz="2800" b="1" dirty="0" smtClean="0">
                <a:solidFill>
                  <a:srgbClr val="FF0000"/>
                </a:solidFill>
                <a:latin typeface="Times New Roman" pitchFamily="18" charset="0"/>
                <a:cs typeface="Times New Roman" pitchFamily="18" charset="0"/>
              </a:rPr>
              <a:t>As</a:t>
            </a:r>
            <a:r>
              <a:rPr lang="en-US" altLang="zh-CN" sz="2800" dirty="0" smtClean="0">
                <a:latin typeface="Times New Roman" pitchFamily="18" charset="0"/>
                <a:cs typeface="Times New Roman" pitchFamily="18" charset="0"/>
              </a:rPr>
              <a:t> the tree was a very small one, it doesn’t take long to chop it down.</a:t>
            </a:r>
          </a:p>
          <a:p>
            <a:pPr marL="514350" indent="-514350">
              <a:lnSpc>
                <a:spcPts val="3300"/>
              </a:lnSpc>
              <a:buFont typeface="+mj-lt"/>
              <a:buAutoNum type="arabicPeriod"/>
            </a:pPr>
            <a:r>
              <a:rPr lang="en-US" altLang="zh-CN" sz="2800" dirty="0" smtClean="0">
                <a:latin typeface="Times New Roman" pitchFamily="18" charset="0"/>
                <a:cs typeface="Times New Roman" pitchFamily="18" charset="0"/>
              </a:rPr>
              <a:t>He hurried home, looking behind </a:t>
            </a:r>
            <a:r>
              <a:rPr lang="en-US" altLang="zh-CN" sz="2800" b="1" dirty="0" smtClean="0">
                <a:solidFill>
                  <a:srgbClr val="FF0000"/>
                </a:solidFill>
                <a:latin typeface="Times New Roman" pitchFamily="18" charset="0"/>
                <a:cs typeface="Times New Roman" pitchFamily="18" charset="0"/>
              </a:rPr>
              <a:t>as</a:t>
            </a:r>
            <a:r>
              <a:rPr lang="en-US" altLang="zh-CN" sz="2800" dirty="0" smtClean="0">
                <a:latin typeface="Times New Roman" pitchFamily="18" charset="0"/>
                <a:cs typeface="Times New Roman" pitchFamily="18" charset="0"/>
              </a:rPr>
              <a:t> he went.</a:t>
            </a:r>
          </a:p>
          <a:p>
            <a:pPr marL="514350" indent="-514350">
              <a:lnSpc>
                <a:spcPts val="3300"/>
              </a:lnSpc>
              <a:buFont typeface="+mj-lt"/>
              <a:buAutoNum type="arabicPeriod"/>
            </a:pPr>
            <a:r>
              <a:rPr lang="en-US" altLang="zh-CN" sz="2800" dirty="0" smtClean="0">
                <a:latin typeface="Times New Roman" pitchFamily="18" charset="0"/>
                <a:cs typeface="Times New Roman" pitchFamily="18" charset="0"/>
              </a:rPr>
              <a:t>You will grow wiser </a:t>
            </a:r>
            <a:r>
              <a:rPr lang="en-US" altLang="zh-CN" sz="2800" b="1" dirty="0" smtClean="0">
                <a:solidFill>
                  <a:srgbClr val="FF0000"/>
                </a:solidFill>
                <a:latin typeface="Times New Roman" pitchFamily="18" charset="0"/>
                <a:cs typeface="Times New Roman" pitchFamily="18" charset="0"/>
              </a:rPr>
              <a:t>as</a:t>
            </a:r>
            <a:r>
              <a:rPr lang="en-US" altLang="zh-CN" sz="2800" dirty="0" smtClean="0">
                <a:latin typeface="Times New Roman" pitchFamily="18" charset="0"/>
                <a:cs typeface="Times New Roman" pitchFamily="18" charset="0"/>
              </a:rPr>
              <a:t> you grow older.</a:t>
            </a:r>
          </a:p>
          <a:p>
            <a:pPr marL="514350" indent="-514350">
              <a:lnSpc>
                <a:spcPts val="3300"/>
              </a:lnSpc>
              <a:buFont typeface="+mj-lt"/>
              <a:buAutoNum type="arabicPeriod"/>
            </a:pPr>
            <a:r>
              <a:rPr lang="en-US" altLang="zh-CN" sz="2800" dirty="0" smtClean="0">
                <a:latin typeface="Times New Roman" pitchFamily="18" charset="0"/>
                <a:cs typeface="Times New Roman" pitchFamily="18" charset="0"/>
              </a:rPr>
              <a:t>Strange </a:t>
            </a:r>
            <a:r>
              <a:rPr lang="en-US" altLang="zh-CN" sz="2800" b="1" dirty="0" smtClean="0">
                <a:solidFill>
                  <a:srgbClr val="FF0000"/>
                </a:solidFill>
                <a:latin typeface="Times New Roman" pitchFamily="18" charset="0"/>
                <a:cs typeface="Times New Roman" pitchFamily="18" charset="0"/>
              </a:rPr>
              <a:t>as</a:t>
            </a:r>
            <a:r>
              <a:rPr lang="en-US" altLang="zh-CN" sz="2800" dirty="0" smtClean="0">
                <a:latin typeface="Times New Roman" pitchFamily="18" charset="0"/>
                <a:cs typeface="Times New Roman" pitchFamily="18" charset="0"/>
              </a:rPr>
              <a:t> it may seem, nobody was injured in the accident.</a:t>
            </a:r>
          </a:p>
          <a:p>
            <a:pPr marL="514350" indent="-514350">
              <a:lnSpc>
                <a:spcPts val="3300"/>
              </a:lnSpc>
              <a:buFont typeface="+mj-lt"/>
              <a:buAutoNum type="arabicPeriod"/>
            </a:pPr>
            <a:r>
              <a:rPr lang="en-US" altLang="zh-CN" sz="2800" dirty="0" smtClean="0">
                <a:latin typeface="Times New Roman" pitchFamily="18" charset="0"/>
                <a:cs typeface="Times New Roman" pitchFamily="18" charset="0"/>
              </a:rPr>
              <a:t>This is the same book </a:t>
            </a:r>
            <a:r>
              <a:rPr lang="en-US" altLang="zh-CN" sz="2800" b="1" dirty="0" smtClean="0">
                <a:solidFill>
                  <a:srgbClr val="FF0000"/>
                </a:solidFill>
                <a:latin typeface="Times New Roman" pitchFamily="18" charset="0"/>
                <a:cs typeface="Times New Roman" pitchFamily="18" charset="0"/>
              </a:rPr>
              <a:t>as</a:t>
            </a:r>
            <a:r>
              <a:rPr lang="en-US" altLang="zh-CN" sz="2800" dirty="0" smtClean="0">
                <a:latin typeface="Times New Roman" pitchFamily="18" charset="0"/>
                <a:cs typeface="Times New Roman" pitchFamily="18" charset="0"/>
              </a:rPr>
              <a:t> I read yesterday.</a:t>
            </a:r>
          </a:p>
          <a:p>
            <a:pPr marL="514350" indent="-514350">
              <a:lnSpc>
                <a:spcPts val="3300"/>
              </a:lnSpc>
              <a:buFont typeface="+mj-lt"/>
              <a:buAutoNum type="arabicPeriod"/>
            </a:pPr>
            <a:r>
              <a:rPr lang="en-US" altLang="zh-CN" sz="2800" dirty="0" smtClean="0">
                <a:latin typeface="Times New Roman" pitchFamily="18" charset="0"/>
                <a:cs typeface="Times New Roman" pitchFamily="18" charset="0"/>
              </a:rPr>
              <a:t>I don’t like such books </a:t>
            </a:r>
            <a:r>
              <a:rPr lang="en-US" altLang="zh-CN" sz="2800" b="1" dirty="0" smtClean="0">
                <a:solidFill>
                  <a:srgbClr val="FF0000"/>
                </a:solidFill>
                <a:latin typeface="Times New Roman" pitchFamily="18" charset="0"/>
                <a:cs typeface="Times New Roman" pitchFamily="18" charset="0"/>
              </a:rPr>
              <a:t>as</a:t>
            </a:r>
            <a:r>
              <a:rPr lang="en-US" altLang="zh-CN" sz="2800" dirty="0" smtClean="0">
                <a:latin typeface="Times New Roman" pitchFamily="18" charset="0"/>
                <a:cs typeface="Times New Roman" pitchFamily="18" charset="0"/>
              </a:rPr>
              <a:t> he recommends.</a:t>
            </a:r>
          </a:p>
          <a:p>
            <a:pPr marL="514350" indent="-514350">
              <a:lnSpc>
                <a:spcPts val="3300"/>
              </a:lnSpc>
              <a:buFont typeface="+mj-lt"/>
              <a:buAutoNum type="arabicPeriod"/>
            </a:pPr>
            <a:r>
              <a:rPr lang="en-US" altLang="zh-CN" sz="2800" dirty="0" smtClean="0">
                <a:latin typeface="Times New Roman" pitchFamily="18" charset="0"/>
                <a:cs typeface="Times New Roman" pitchFamily="18" charset="0"/>
              </a:rPr>
              <a:t>She is late, </a:t>
            </a:r>
            <a:r>
              <a:rPr lang="en-US" altLang="zh-CN" sz="2800" b="1" dirty="0" smtClean="0">
                <a:solidFill>
                  <a:srgbClr val="FF0000"/>
                </a:solidFill>
                <a:latin typeface="Times New Roman" pitchFamily="18" charset="0"/>
                <a:cs typeface="Times New Roman" pitchFamily="18" charset="0"/>
              </a:rPr>
              <a:t>as</a:t>
            </a:r>
            <a:r>
              <a:rPr lang="en-US" altLang="zh-CN" sz="2800" dirty="0" smtClean="0">
                <a:latin typeface="Times New Roman" pitchFamily="18" charset="0"/>
                <a:cs typeface="Times New Roman" pitchFamily="18" charset="0"/>
              </a:rPr>
              <a:t> is often the case.</a:t>
            </a:r>
          </a:p>
          <a:p>
            <a:pPr marL="514350" indent="-514350">
              <a:lnSpc>
                <a:spcPts val="3300"/>
              </a:lnSpc>
              <a:buFont typeface="+mj-lt"/>
              <a:buAutoNum type="arabicPeriod"/>
            </a:pPr>
            <a:r>
              <a:rPr lang="en-US" altLang="zh-CN" sz="2800" dirty="0" smtClean="0">
                <a:latin typeface="Times New Roman" pitchFamily="18" charset="0"/>
                <a:cs typeface="Times New Roman" pitchFamily="18" charset="0"/>
              </a:rPr>
              <a:t>I’ll do </a:t>
            </a:r>
            <a:r>
              <a:rPr lang="en-US" altLang="zh-CN" sz="2800" b="1" dirty="0" smtClean="0">
                <a:solidFill>
                  <a:srgbClr val="FF0000"/>
                </a:solidFill>
                <a:latin typeface="Times New Roman" pitchFamily="18" charset="0"/>
                <a:cs typeface="Times New Roman" pitchFamily="18" charset="0"/>
              </a:rPr>
              <a:t>as</a:t>
            </a:r>
            <a:r>
              <a:rPr lang="en-US" altLang="zh-CN" sz="2800" dirty="0" smtClean="0">
                <a:latin typeface="Times New Roman" pitchFamily="18" charset="0"/>
                <a:cs typeface="Times New Roman" pitchFamily="18" charset="0"/>
              </a:rPr>
              <a:t> I am told to.</a:t>
            </a:r>
          </a:p>
          <a:p>
            <a:pPr marL="514350" indent="-514350">
              <a:lnSpc>
                <a:spcPts val="3300"/>
              </a:lnSpc>
              <a:buFont typeface="+mj-lt"/>
              <a:buAutoNum type="arabicPeriod"/>
            </a:pPr>
            <a:r>
              <a:rPr lang="en-US" altLang="zh-CN" sz="2800" dirty="0" smtClean="0">
                <a:latin typeface="Times New Roman" pitchFamily="18" charset="0"/>
                <a:cs typeface="Times New Roman" pitchFamily="18" charset="0"/>
              </a:rPr>
              <a:t>I have read as many pages </a:t>
            </a:r>
            <a:r>
              <a:rPr lang="en-US" altLang="zh-CN" sz="2800" b="1" dirty="0" smtClean="0">
                <a:solidFill>
                  <a:srgbClr val="FF0000"/>
                </a:solidFill>
                <a:latin typeface="Times New Roman" pitchFamily="18" charset="0"/>
                <a:cs typeface="Times New Roman" pitchFamily="18" charset="0"/>
              </a:rPr>
              <a:t>as</a:t>
            </a:r>
            <a:r>
              <a:rPr lang="en-US" altLang="zh-CN" sz="2800" dirty="0" smtClean="0">
                <a:latin typeface="Times New Roman" pitchFamily="18" charset="0"/>
                <a:cs typeface="Times New Roman" pitchFamily="18" charset="0"/>
              </a:rPr>
              <a:t> I was required. </a:t>
            </a:r>
          </a:p>
          <a:p>
            <a:pPr marL="514350" indent="-514350">
              <a:lnSpc>
                <a:spcPts val="3300"/>
              </a:lnSpc>
              <a:buFont typeface="+mj-lt"/>
              <a:buAutoNum type="arabicPeriod"/>
            </a:pPr>
            <a:r>
              <a:rPr lang="en-US" altLang="zh-CN" sz="2800" dirty="0">
                <a:latin typeface="Times New Roman" pitchFamily="18" charset="0"/>
                <a:cs typeface="Times New Roman" pitchFamily="18" charset="0"/>
              </a:rPr>
              <a:t>Always do to </a:t>
            </a:r>
            <a:r>
              <a:rPr lang="en-US" altLang="zh-CN" sz="2800" dirty="0" smtClean="0">
                <a:latin typeface="Times New Roman" pitchFamily="18" charset="0"/>
                <a:cs typeface="Times New Roman" pitchFamily="18" charset="0"/>
              </a:rPr>
              <a:t>others </a:t>
            </a:r>
            <a:r>
              <a:rPr lang="en-US" altLang="zh-CN" sz="2800" b="1" dirty="0">
                <a:solidFill>
                  <a:srgbClr val="FF0000"/>
                </a:solidFill>
                <a:latin typeface="Times New Roman" pitchFamily="18" charset="0"/>
                <a:cs typeface="Times New Roman" pitchFamily="18" charset="0"/>
              </a:rPr>
              <a:t>as</a:t>
            </a:r>
            <a:r>
              <a:rPr lang="en-US" altLang="zh-CN" sz="2800" dirty="0">
                <a:latin typeface="Times New Roman" pitchFamily="18" charset="0"/>
                <a:cs typeface="Times New Roman" pitchFamily="18" charset="0"/>
              </a:rPr>
              <a:t> you would be done by. </a:t>
            </a:r>
            <a:endParaRPr lang="en-US" altLang="zh-CN"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5913095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712968" cy="6480720"/>
          </a:xfrm>
        </p:spPr>
        <p:txBody>
          <a:bodyPr/>
          <a:lstStyle/>
          <a:p>
            <a:r>
              <a:rPr lang="en-US" altLang="zh-CN" b="1" dirty="0" smtClean="0">
                <a:effectLst>
                  <a:outerShdw blurRad="38100" dist="38100" dir="2700000" algn="tl">
                    <a:srgbClr val="000000">
                      <a:alpha val="43137"/>
                    </a:srgbClr>
                  </a:outerShdw>
                </a:effectLst>
                <a:latin typeface="Times New Roman" pitchFamily="18" charset="0"/>
                <a:cs typeface="Times New Roman" pitchFamily="18" charset="0"/>
              </a:rPr>
              <a:t>It is … since/ when/ that/ before …</a:t>
            </a:r>
          </a:p>
          <a:p>
            <a:pPr marL="514350" indent="-514350">
              <a:buFont typeface="+mj-lt"/>
              <a:buAutoNum type="arabicPeriod"/>
            </a:pPr>
            <a:r>
              <a:rPr lang="en-US" altLang="zh-CN" sz="2800" dirty="0" smtClean="0">
                <a:latin typeface="Times New Roman" pitchFamily="18" charset="0"/>
                <a:cs typeface="Times New Roman" pitchFamily="18" charset="0"/>
              </a:rPr>
              <a:t>It was 5 o’clock _____ we arrived at the small mountain village.</a:t>
            </a:r>
          </a:p>
          <a:p>
            <a:pPr marL="514350" indent="-514350">
              <a:buFont typeface="+mj-lt"/>
              <a:buAutoNum type="arabicPeriod"/>
            </a:pPr>
            <a:r>
              <a:rPr lang="en-US" altLang="zh-CN" sz="2800" dirty="0" smtClean="0">
                <a:latin typeface="Times New Roman" pitchFamily="18" charset="0"/>
                <a:cs typeface="Times New Roman" pitchFamily="18" charset="0"/>
              </a:rPr>
              <a:t>It was at 5 o’clock _____ we arrived at the small mountain village.</a:t>
            </a:r>
          </a:p>
          <a:p>
            <a:pPr marL="514350" indent="-514350">
              <a:buFont typeface="+mj-lt"/>
              <a:buAutoNum type="arabicPeriod"/>
            </a:pPr>
            <a:r>
              <a:rPr lang="en-US" altLang="zh-CN" sz="2800" dirty="0" smtClean="0">
                <a:latin typeface="Times New Roman" pitchFamily="18" charset="0"/>
                <a:cs typeface="Times New Roman" pitchFamily="18" charset="0"/>
              </a:rPr>
              <a:t>It was two years ______ Macao returned to China.</a:t>
            </a:r>
          </a:p>
          <a:p>
            <a:pPr marL="514350" indent="-514350">
              <a:buFont typeface="+mj-lt"/>
              <a:buAutoNum type="arabicPeriod"/>
            </a:pPr>
            <a:r>
              <a:rPr lang="en-US" altLang="zh-CN" sz="2800" dirty="0" smtClean="0">
                <a:latin typeface="Times New Roman" pitchFamily="18" charset="0"/>
                <a:cs typeface="Times New Roman" pitchFamily="18" charset="0"/>
              </a:rPr>
              <a:t>It won’t be long ______ you see him again.</a:t>
            </a:r>
          </a:p>
          <a:p>
            <a:pPr marL="514350" indent="-514350">
              <a:buFont typeface="+mj-lt"/>
              <a:buAutoNum type="arabicPeriod"/>
            </a:pPr>
            <a:r>
              <a:rPr lang="en-US" altLang="zh-CN" sz="2800" dirty="0" smtClean="0">
                <a:latin typeface="Times New Roman" pitchFamily="18" charset="0"/>
                <a:cs typeface="Times New Roman" pitchFamily="18" charset="0"/>
              </a:rPr>
              <a:t>It is five years _____ she left home</a:t>
            </a:r>
          </a:p>
          <a:p>
            <a:pPr marL="514350" indent="-514350">
              <a:buFont typeface="+mj-lt"/>
              <a:buAutoNum type="arabicPeriod"/>
            </a:pPr>
            <a:r>
              <a:rPr lang="en-US" altLang="zh-CN" sz="2800" dirty="0" smtClean="0">
                <a:latin typeface="Times New Roman" pitchFamily="18" charset="0"/>
                <a:cs typeface="Times New Roman" pitchFamily="18" charset="0"/>
              </a:rPr>
              <a:t>It is two years _______ he studied English.</a:t>
            </a:r>
            <a:endParaRPr lang="zh-CN" altLang="en-US" sz="2800" dirty="0">
              <a:latin typeface="Times New Roman" pitchFamily="18" charset="0"/>
              <a:cs typeface="Times New Roman" pitchFamily="18" charset="0"/>
            </a:endParaRPr>
          </a:p>
        </p:txBody>
      </p:sp>
      <p:sp>
        <p:nvSpPr>
          <p:cNvPr id="2" name="矩形 1"/>
          <p:cNvSpPr/>
          <p:nvPr/>
        </p:nvSpPr>
        <p:spPr>
          <a:xfrm>
            <a:off x="3233712" y="764704"/>
            <a:ext cx="1003801" cy="523220"/>
          </a:xfrm>
          <a:prstGeom prst="rect">
            <a:avLst/>
          </a:prstGeom>
        </p:spPr>
        <p:txBody>
          <a:bodyPr wrap="none">
            <a:spAutoFit/>
          </a:bodyPr>
          <a:lstStyle/>
          <a:p>
            <a:r>
              <a:rPr lang="en-US" altLang="zh-CN" sz="2800" b="1" dirty="0">
                <a:solidFill>
                  <a:srgbClr val="FF0000"/>
                </a:solidFill>
                <a:latin typeface="Times New Roman" pitchFamily="18" charset="0"/>
                <a:cs typeface="Times New Roman" pitchFamily="18" charset="0"/>
              </a:rPr>
              <a:t>when</a:t>
            </a:r>
            <a:endParaRPr lang="zh-CN" altLang="en-US" sz="2800" b="1" dirty="0">
              <a:solidFill>
                <a:srgbClr val="FF0000"/>
              </a:solidFill>
              <a:latin typeface="Times New Roman" pitchFamily="18" charset="0"/>
              <a:cs typeface="Times New Roman" pitchFamily="18" charset="0"/>
            </a:endParaRPr>
          </a:p>
        </p:txBody>
      </p:sp>
      <p:sp>
        <p:nvSpPr>
          <p:cNvPr id="4" name="矩形 3"/>
          <p:cNvSpPr/>
          <p:nvPr/>
        </p:nvSpPr>
        <p:spPr>
          <a:xfrm>
            <a:off x="3491880" y="1700808"/>
            <a:ext cx="805029" cy="523220"/>
          </a:xfrm>
          <a:prstGeom prst="rect">
            <a:avLst/>
          </a:prstGeom>
        </p:spPr>
        <p:txBody>
          <a:bodyPr wrap="none">
            <a:spAutoFit/>
          </a:bodyPr>
          <a:lstStyle/>
          <a:p>
            <a:r>
              <a:rPr lang="en-US" altLang="zh-CN" sz="2800" b="1" dirty="0" smtClean="0">
                <a:solidFill>
                  <a:srgbClr val="FF0000"/>
                </a:solidFill>
                <a:latin typeface="Times New Roman" pitchFamily="18" charset="0"/>
                <a:cs typeface="Times New Roman" pitchFamily="18" charset="0"/>
              </a:rPr>
              <a:t>that</a:t>
            </a:r>
            <a:endParaRPr lang="zh-CN" altLang="en-US" sz="2800" b="1" dirty="0">
              <a:solidFill>
                <a:srgbClr val="FF0000"/>
              </a:solidFill>
              <a:latin typeface="Times New Roman" pitchFamily="18" charset="0"/>
              <a:cs typeface="Times New Roman" pitchFamily="18" charset="0"/>
            </a:endParaRPr>
          </a:p>
        </p:txBody>
      </p:sp>
      <p:sp>
        <p:nvSpPr>
          <p:cNvPr id="5" name="矩形 4"/>
          <p:cNvSpPr/>
          <p:nvPr/>
        </p:nvSpPr>
        <p:spPr>
          <a:xfrm>
            <a:off x="3241765" y="2636912"/>
            <a:ext cx="1154419" cy="523220"/>
          </a:xfrm>
          <a:prstGeom prst="rect">
            <a:avLst/>
          </a:prstGeom>
        </p:spPr>
        <p:txBody>
          <a:bodyPr wrap="none">
            <a:spAutoFit/>
          </a:bodyPr>
          <a:lstStyle/>
          <a:p>
            <a:r>
              <a:rPr lang="en-US" altLang="zh-CN" sz="2800" b="1" dirty="0" smtClean="0">
                <a:solidFill>
                  <a:srgbClr val="FF0000"/>
                </a:solidFill>
                <a:latin typeface="Times New Roman" pitchFamily="18" charset="0"/>
                <a:cs typeface="Times New Roman" pitchFamily="18" charset="0"/>
              </a:rPr>
              <a:t>before</a:t>
            </a:r>
            <a:endParaRPr lang="zh-CN" altLang="en-US" sz="2800" b="1" dirty="0">
              <a:solidFill>
                <a:srgbClr val="FF0000"/>
              </a:solidFill>
              <a:latin typeface="Times New Roman" pitchFamily="18" charset="0"/>
              <a:cs typeface="Times New Roman" pitchFamily="18" charset="0"/>
            </a:endParaRPr>
          </a:p>
        </p:txBody>
      </p:sp>
      <p:sp>
        <p:nvSpPr>
          <p:cNvPr id="6" name="矩形 5"/>
          <p:cNvSpPr/>
          <p:nvPr/>
        </p:nvSpPr>
        <p:spPr>
          <a:xfrm>
            <a:off x="3142490" y="3158753"/>
            <a:ext cx="1154419" cy="523220"/>
          </a:xfrm>
          <a:prstGeom prst="rect">
            <a:avLst/>
          </a:prstGeom>
        </p:spPr>
        <p:txBody>
          <a:bodyPr wrap="none">
            <a:spAutoFit/>
          </a:bodyPr>
          <a:lstStyle/>
          <a:p>
            <a:r>
              <a:rPr lang="en-US" altLang="zh-CN" sz="2800" b="1" dirty="0" smtClean="0">
                <a:solidFill>
                  <a:srgbClr val="FF0000"/>
                </a:solidFill>
                <a:latin typeface="Times New Roman" pitchFamily="18" charset="0"/>
                <a:cs typeface="Times New Roman" pitchFamily="18" charset="0"/>
              </a:rPr>
              <a:t>before</a:t>
            </a:r>
            <a:endParaRPr lang="zh-CN" altLang="en-US" sz="2800" b="1" dirty="0">
              <a:solidFill>
                <a:srgbClr val="FF0000"/>
              </a:solidFill>
              <a:latin typeface="Times New Roman" pitchFamily="18" charset="0"/>
              <a:cs typeface="Times New Roman" pitchFamily="18" charset="0"/>
            </a:endParaRPr>
          </a:p>
        </p:txBody>
      </p:sp>
      <p:sp>
        <p:nvSpPr>
          <p:cNvPr id="7" name="矩形 6"/>
          <p:cNvSpPr/>
          <p:nvPr/>
        </p:nvSpPr>
        <p:spPr>
          <a:xfrm>
            <a:off x="2953111" y="3647543"/>
            <a:ext cx="941283" cy="523220"/>
          </a:xfrm>
          <a:prstGeom prst="rect">
            <a:avLst/>
          </a:prstGeom>
        </p:spPr>
        <p:txBody>
          <a:bodyPr wrap="none">
            <a:spAutoFit/>
          </a:bodyPr>
          <a:lstStyle/>
          <a:p>
            <a:r>
              <a:rPr lang="en-US" altLang="zh-CN" sz="2800" b="1" dirty="0" smtClean="0">
                <a:solidFill>
                  <a:srgbClr val="FF0000"/>
                </a:solidFill>
                <a:latin typeface="Times New Roman" pitchFamily="18" charset="0"/>
                <a:cs typeface="Times New Roman" pitchFamily="18" charset="0"/>
              </a:rPr>
              <a:t>since</a:t>
            </a:r>
            <a:endParaRPr lang="zh-CN" altLang="en-US" sz="2800" b="1" dirty="0">
              <a:solidFill>
                <a:srgbClr val="FF0000"/>
              </a:solidFill>
              <a:latin typeface="Times New Roman" pitchFamily="18" charset="0"/>
              <a:cs typeface="Times New Roman" pitchFamily="18" charset="0"/>
            </a:endParaRPr>
          </a:p>
        </p:txBody>
      </p:sp>
      <p:sp>
        <p:nvSpPr>
          <p:cNvPr id="8" name="矩形 7"/>
          <p:cNvSpPr/>
          <p:nvPr/>
        </p:nvSpPr>
        <p:spPr>
          <a:xfrm>
            <a:off x="3021238" y="4170763"/>
            <a:ext cx="941283" cy="523220"/>
          </a:xfrm>
          <a:prstGeom prst="rect">
            <a:avLst/>
          </a:prstGeom>
        </p:spPr>
        <p:txBody>
          <a:bodyPr wrap="none">
            <a:spAutoFit/>
          </a:bodyPr>
          <a:lstStyle/>
          <a:p>
            <a:r>
              <a:rPr lang="en-US" altLang="zh-CN" sz="2800" b="1" dirty="0" smtClean="0">
                <a:solidFill>
                  <a:srgbClr val="FF0000"/>
                </a:solidFill>
                <a:latin typeface="Times New Roman" pitchFamily="18" charset="0"/>
                <a:cs typeface="Times New Roman" pitchFamily="18" charset="0"/>
              </a:rPr>
              <a:t>since</a:t>
            </a:r>
            <a:endParaRPr lang="zh-CN" altLang="en-US" sz="28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96944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arn(inVertical)">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908720"/>
          </a:xfrm>
        </p:spPr>
        <p:txBody>
          <a:bodyPr/>
          <a:lstStyle/>
          <a:p>
            <a:r>
              <a:rPr lang="zh-CN" altLang="en-US" dirty="0" smtClean="0">
                <a:latin typeface="Times New Roman" pitchFamily="18" charset="0"/>
                <a:cs typeface="Times New Roman" pitchFamily="18" charset="0"/>
              </a:rPr>
              <a:t>第</a:t>
            </a:r>
            <a:r>
              <a:rPr lang="en-US" altLang="zh-CN" dirty="0" smtClean="0">
                <a:latin typeface="Times New Roman" pitchFamily="18" charset="0"/>
                <a:cs typeface="Times New Roman" pitchFamily="18" charset="0"/>
              </a:rPr>
              <a:t>15</a:t>
            </a:r>
            <a:r>
              <a:rPr lang="zh-CN" altLang="en-US" dirty="0" smtClean="0">
                <a:latin typeface="Times New Roman" pitchFamily="18" charset="0"/>
                <a:cs typeface="Times New Roman" pitchFamily="18" charset="0"/>
              </a:rPr>
              <a:t>讲  虚拟语气</a:t>
            </a:r>
            <a:endParaRPr lang="zh-CN" altLang="en-US" dirty="0">
              <a:latin typeface="Times New Roman" pitchFamily="18" charset="0"/>
              <a:cs typeface="Times New Roman" pitchFamily="18" charset="0"/>
            </a:endParaRPr>
          </a:p>
        </p:txBody>
      </p:sp>
      <p:sp>
        <p:nvSpPr>
          <p:cNvPr id="3" name="内容占位符 2"/>
          <p:cNvSpPr>
            <a:spLocks noGrp="1"/>
          </p:cNvSpPr>
          <p:nvPr>
            <p:ph idx="1"/>
          </p:nvPr>
        </p:nvSpPr>
        <p:spPr>
          <a:xfrm>
            <a:off x="179512" y="764704"/>
            <a:ext cx="8712968" cy="5760640"/>
          </a:xfrm>
        </p:spPr>
        <p:txBody>
          <a:bodyPr>
            <a:normAutofit lnSpcReduction="10000"/>
          </a:bodyPr>
          <a:lstStyle/>
          <a:p>
            <a:pPr marL="0" indent="0" algn="just">
              <a:buNone/>
            </a:pPr>
            <a:r>
              <a:rPr lang="en-US" altLang="zh-CN" sz="2800" dirty="0" smtClean="0">
                <a:latin typeface="Times New Roman" pitchFamily="18" charset="0"/>
                <a:cs typeface="Times New Roman" pitchFamily="18" charset="0"/>
              </a:rPr>
              <a:t>1. If 3</a:t>
            </a:r>
            <a:r>
              <a:rPr lang="zh-CN" altLang="en-US" sz="2800" dirty="0" smtClean="0">
                <a:latin typeface="Times New Roman" pitchFamily="18" charset="0"/>
                <a:cs typeface="Times New Roman" pitchFamily="18" charset="0"/>
              </a:rPr>
              <a:t>个公式；错综；倒装</a:t>
            </a:r>
            <a:endParaRPr lang="en-US" altLang="zh-CN" sz="2800" dirty="0" smtClean="0">
              <a:latin typeface="Times New Roman" pitchFamily="18" charset="0"/>
              <a:cs typeface="Times New Roman" pitchFamily="18" charset="0"/>
            </a:endParaRPr>
          </a:p>
          <a:p>
            <a:pPr marL="0" indent="0" algn="just">
              <a:buNone/>
            </a:pPr>
            <a:r>
              <a:rPr lang="en-US" altLang="zh-CN" sz="2800" dirty="0" smtClean="0">
                <a:latin typeface="Times New Roman" pitchFamily="18" charset="0"/>
                <a:cs typeface="Times New Roman" pitchFamily="18" charset="0"/>
              </a:rPr>
              <a:t>2. </a:t>
            </a:r>
            <a:r>
              <a:rPr lang="zh-CN" altLang="en-US" sz="2800" dirty="0" smtClean="0">
                <a:latin typeface="Times New Roman" pitchFamily="18" charset="0"/>
                <a:cs typeface="Times New Roman" pitchFamily="18" charset="0"/>
              </a:rPr>
              <a:t>含蓄条件</a:t>
            </a:r>
            <a:endParaRPr lang="en-US" altLang="zh-CN" sz="2800" dirty="0" smtClean="0">
              <a:latin typeface="Times New Roman" pitchFamily="18" charset="0"/>
              <a:cs typeface="Times New Roman" pitchFamily="18" charset="0"/>
            </a:endParaRPr>
          </a:p>
          <a:p>
            <a:pPr marL="0" indent="0" algn="just">
              <a:buNone/>
            </a:pPr>
            <a:r>
              <a:rPr lang="en-US" altLang="zh-CN" sz="2800" dirty="0" smtClean="0">
                <a:latin typeface="Times New Roman" pitchFamily="18" charset="0"/>
                <a:cs typeface="Times New Roman" pitchFamily="18" charset="0"/>
              </a:rPr>
              <a:t>3. </a:t>
            </a:r>
            <a:r>
              <a:rPr lang="zh-CN" altLang="en-US" sz="2800" dirty="0" smtClean="0">
                <a:latin typeface="Times New Roman" pitchFamily="18" charset="0"/>
                <a:cs typeface="Times New Roman" pitchFamily="18" charset="0"/>
              </a:rPr>
              <a:t>“一二三四”</a:t>
            </a:r>
            <a:endParaRPr lang="en-US" altLang="zh-CN" sz="2800" dirty="0" smtClean="0">
              <a:latin typeface="Times New Roman" pitchFamily="18" charset="0"/>
              <a:cs typeface="Times New Roman" pitchFamily="18" charset="0"/>
            </a:endParaRPr>
          </a:p>
          <a:p>
            <a:pPr marL="0" indent="0" algn="just">
              <a:buNone/>
            </a:pPr>
            <a:r>
              <a:rPr lang="en-US" altLang="zh-CN" sz="2800" dirty="0" smtClean="0">
                <a:latin typeface="Times New Roman" pitchFamily="18" charset="0"/>
                <a:cs typeface="Times New Roman" pitchFamily="18" charset="0"/>
              </a:rPr>
              <a:t>4. It is + adj. / n. + that …</a:t>
            </a:r>
          </a:p>
          <a:p>
            <a:pPr marL="0" indent="0" algn="just">
              <a:buNone/>
            </a:pPr>
            <a:r>
              <a:rPr lang="en-US" altLang="zh-CN" sz="2800" dirty="0" smtClean="0">
                <a:latin typeface="Times New Roman" pitchFamily="18" charset="0"/>
                <a:cs typeface="Times New Roman" pitchFamily="18" charset="0"/>
              </a:rPr>
              <a:t>*advisable, appropriate, desirable, essential, urgent, incredible, natural, preferable, insistent, crucial, better, best, imperative, important, impossible, necessary, obligatory, proper, vital, etc.</a:t>
            </a:r>
          </a:p>
          <a:p>
            <a:pPr marL="0" indent="0" algn="just">
              <a:buNone/>
            </a:pPr>
            <a:r>
              <a:rPr lang="en-US" altLang="zh-CN" sz="2800" dirty="0" smtClean="0">
                <a:latin typeface="Times New Roman" pitchFamily="18" charset="0"/>
                <a:cs typeface="Times New Roman" pitchFamily="18" charset="0"/>
              </a:rPr>
              <a:t>5. wish; as if/ as though; would rather; if only</a:t>
            </a:r>
          </a:p>
          <a:p>
            <a:pPr marL="0" indent="0" algn="just">
              <a:buNone/>
            </a:pPr>
            <a:r>
              <a:rPr lang="en-US" altLang="zh-CN" sz="2800" dirty="0" smtClean="0">
                <a:latin typeface="Times New Roman" pitchFamily="18" charset="0"/>
                <a:cs typeface="Times New Roman" pitchFamily="18" charset="0"/>
              </a:rPr>
              <a:t>6. It is (high/ about) time that …</a:t>
            </a:r>
          </a:p>
          <a:p>
            <a:pPr marL="0" indent="0" algn="just">
              <a:buNone/>
            </a:pPr>
            <a:r>
              <a:rPr lang="en-US" altLang="zh-CN" sz="2800" dirty="0" smtClean="0">
                <a:latin typeface="Times New Roman" pitchFamily="18" charset="0"/>
                <a:cs typeface="Times New Roman" pitchFamily="18" charset="0"/>
              </a:rPr>
              <a:t>7. intended, meant, hoped, wished, planned to have done;</a:t>
            </a:r>
          </a:p>
          <a:p>
            <a:pPr marL="0" indent="0" algn="just">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had hoped, had desired, had intended, had expected to do</a:t>
            </a:r>
            <a:endParaRPr lang="zh-CN"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772059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260648"/>
            <a:ext cx="8784976" cy="6264696"/>
          </a:xfrm>
        </p:spPr>
        <p:txBody>
          <a:bodyPr>
            <a:normAutofit/>
          </a:bodyPr>
          <a:lstStyle/>
          <a:p>
            <a:pPr marL="0" indent="0" algn="just">
              <a:buNone/>
            </a:pPr>
            <a:r>
              <a:rPr lang="en-US" altLang="zh-CN" sz="2800" dirty="0" smtClean="0">
                <a:latin typeface="Times New Roman" pitchFamily="18" charset="0"/>
                <a:cs typeface="Times New Roman" pitchFamily="18" charset="0"/>
              </a:rPr>
              <a:t>e. g. The </a:t>
            </a:r>
            <a:r>
              <a:rPr lang="en-US" altLang="zh-CN" sz="2800" dirty="0">
                <a:latin typeface="Times New Roman" pitchFamily="18" charset="0"/>
                <a:cs typeface="Times New Roman" pitchFamily="18" charset="0"/>
              </a:rPr>
              <a:t>governor thought of </a:t>
            </a:r>
            <a:r>
              <a:rPr lang="en-US" altLang="zh-CN" sz="2800" b="1" dirty="0">
                <a:solidFill>
                  <a:srgbClr val="FF0000"/>
                </a:solidFill>
                <a:latin typeface="Times New Roman" pitchFamily="18" charset="0"/>
                <a:cs typeface="Times New Roman" pitchFamily="18" charset="0"/>
              </a:rPr>
              <a:t>a plan to punish </a:t>
            </a:r>
            <a:r>
              <a:rPr lang="en-US" altLang="zh-CN" sz="2800" dirty="0">
                <a:latin typeface="Times New Roman" pitchFamily="18" charset="0"/>
                <a:cs typeface="Times New Roman" pitchFamily="18" charset="0"/>
              </a:rPr>
              <a:t>William.</a:t>
            </a:r>
          </a:p>
          <a:p>
            <a:pPr marL="0" indent="0" algn="just">
              <a:buNone/>
            </a:pPr>
            <a:r>
              <a:rPr lang="en-US" altLang="zh-CN" sz="2800" dirty="0" smtClean="0">
                <a:latin typeface="Times New Roman" pitchFamily="18" charset="0"/>
                <a:cs typeface="Times New Roman" pitchFamily="18" charset="0"/>
              </a:rPr>
              <a:t>        (</a:t>
            </a:r>
            <a:r>
              <a:rPr lang="en-US" altLang="zh-CN" sz="2400" b="1" dirty="0">
                <a:solidFill>
                  <a:srgbClr val="FF0000"/>
                </a:solidFill>
                <a:latin typeface="Times New Roman" pitchFamily="18" charset="0"/>
                <a:cs typeface="Times New Roman" pitchFamily="18" charset="0"/>
              </a:rPr>
              <a:t>failure, attempt, effort, plan, ability, desire, chance, capacity, honor, responsibility, wish, way, right, promise</a:t>
            </a:r>
            <a:r>
              <a:rPr lang="en-US" altLang="zh-CN" sz="2800" dirty="0">
                <a:latin typeface="Times New Roman" pitchFamily="18" charset="0"/>
                <a:cs typeface="Times New Roman" pitchFamily="18" charset="0"/>
              </a:rPr>
              <a:t>)</a:t>
            </a:r>
          </a:p>
          <a:p>
            <a:pPr marL="0" indent="0" algn="just">
              <a:buNone/>
            </a:pPr>
            <a:endParaRPr lang="en-US" altLang="zh-CN" sz="2800" dirty="0" smtClean="0">
              <a:latin typeface="Times New Roman" pitchFamily="18" charset="0"/>
              <a:cs typeface="Times New Roman" pitchFamily="18" charset="0"/>
            </a:endParaRPr>
          </a:p>
          <a:p>
            <a:pPr marL="0" indent="0" algn="just">
              <a:buNone/>
            </a:pP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独立成分：</a:t>
            </a:r>
            <a:endParaRPr lang="en-US" altLang="zh-CN" sz="2800" dirty="0" smtClean="0">
              <a:latin typeface="Times New Roman" pitchFamily="18" charset="0"/>
              <a:cs typeface="Times New Roman" pitchFamily="18" charset="0"/>
            </a:endParaRPr>
          </a:p>
          <a:p>
            <a:pPr marL="0" indent="0" algn="just">
              <a:buNone/>
            </a:pPr>
            <a:r>
              <a:rPr lang="en-US" altLang="zh-CN" sz="2800" dirty="0" smtClean="0">
                <a:latin typeface="Times New Roman" pitchFamily="18" charset="0"/>
                <a:cs typeface="Times New Roman" pitchFamily="18" charset="0"/>
              </a:rPr>
              <a:t>to tell you the truth, to be exact, to be sure, to be frank, to be honest, to start with, to begin with, to be brief</a:t>
            </a:r>
          </a:p>
          <a:p>
            <a:pPr marL="0" indent="0" algn="just">
              <a:buNone/>
            </a:pP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不带 </a:t>
            </a:r>
            <a:r>
              <a:rPr lang="en-US" altLang="zh-CN" sz="2800" dirty="0" smtClean="0">
                <a:latin typeface="Times New Roman" pitchFamily="18" charset="0"/>
                <a:cs typeface="Times New Roman" pitchFamily="18" charset="0"/>
              </a:rPr>
              <a:t>to </a:t>
            </a:r>
            <a:r>
              <a:rPr lang="zh-CN" altLang="en-US" sz="2800" dirty="0" smtClean="0">
                <a:latin typeface="Times New Roman" pitchFamily="18" charset="0"/>
                <a:cs typeface="Times New Roman" pitchFamily="18" charset="0"/>
              </a:rPr>
              <a:t>的不定式结构：</a:t>
            </a:r>
            <a:endParaRPr lang="en-US" altLang="zh-CN" sz="2800" dirty="0" smtClean="0">
              <a:latin typeface="Times New Roman" pitchFamily="18" charset="0"/>
              <a:cs typeface="Times New Roman" pitchFamily="18" charset="0"/>
            </a:endParaRPr>
          </a:p>
          <a:p>
            <a:pPr marL="0" indent="0" algn="just">
              <a:buNone/>
            </a:pPr>
            <a:r>
              <a:rPr lang="en-US" altLang="zh-CN" sz="2800" dirty="0" smtClean="0">
                <a:latin typeface="Times New Roman" pitchFamily="18" charset="0"/>
                <a:cs typeface="Times New Roman" pitchFamily="18" charset="0"/>
              </a:rPr>
              <a:t>had better do    would rather do	     would rather do than do</a:t>
            </a:r>
          </a:p>
          <a:p>
            <a:pPr marL="0" indent="0" algn="just">
              <a:buNone/>
            </a:pPr>
            <a:r>
              <a:rPr lang="en-US" altLang="zh-CN" sz="2800" dirty="0" smtClean="0">
                <a:latin typeface="Times New Roman" pitchFamily="18" charset="0"/>
                <a:cs typeface="Times New Roman" pitchFamily="18" charset="0"/>
              </a:rPr>
              <a:t>cannot but do   cannot help but do   </a:t>
            </a:r>
            <a:r>
              <a:rPr lang="en-US" altLang="zh-CN" sz="2800" dirty="0" smtClean="0">
                <a:latin typeface="Times New Roman" pitchFamily="18" charset="0"/>
                <a:cs typeface="Times New Roman" pitchFamily="18" charset="0"/>
              </a:rPr>
              <a:t>might </a:t>
            </a:r>
            <a:r>
              <a:rPr lang="en-US" altLang="zh-CN" sz="2800" dirty="0" smtClean="0">
                <a:latin typeface="Times New Roman" pitchFamily="18" charset="0"/>
                <a:cs typeface="Times New Roman" pitchFamily="18" charset="0"/>
              </a:rPr>
              <a:t>as well do</a:t>
            </a:r>
          </a:p>
        </p:txBody>
      </p:sp>
    </p:spTree>
    <p:extLst>
      <p:ext uri="{BB962C8B-B14F-4D97-AF65-F5344CB8AC3E}">
        <p14:creationId xmlns:p14="http://schemas.microsoft.com/office/powerpoint/2010/main" val="11846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arn(inVertical)">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arn(inVertical)">
                                      <p:cBhvr>
                                        <p:cTn id="15" dur="500"/>
                                        <p:tgtEl>
                                          <p:spTgt spid="3">
                                            <p:txEl>
                                              <p:pRg st="5" end="5"/>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arn(inVertical)">
                                      <p:cBhvr>
                                        <p:cTn id="18" dur="500"/>
                                        <p:tgtEl>
                                          <p:spTgt spid="3">
                                            <p:txEl>
                                              <p:pRg st="6" end="6"/>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barn(inVertical)">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268760"/>
            <a:ext cx="8784976" cy="5472608"/>
          </a:xfrm>
        </p:spPr>
        <p:txBody>
          <a:bodyPr>
            <a:normAutofit/>
          </a:bodyPr>
          <a:lstStyle/>
          <a:p>
            <a:pPr marL="0" indent="0" algn="just">
              <a:buNone/>
            </a:pPr>
            <a:r>
              <a:rPr lang="en-US" altLang="zh-CN" sz="2800" dirty="0" smtClean="0">
                <a:latin typeface="Times New Roman" pitchFamily="18" charset="0"/>
                <a:cs typeface="Times New Roman" pitchFamily="18" charset="0"/>
              </a:rPr>
              <a:t>	My desk mate, Mary, treats me as if she were my sister. She is nice but fat. If she were not so fat, she would look like a super model. Last year, a doctor advised that she eat more vegetables and fruits. He also made a suggestion that she work out regularly. </a:t>
            </a:r>
            <a:r>
              <a:rPr lang="en-US" altLang="zh-CN" sz="2800" dirty="0">
                <a:latin typeface="Times New Roman" pitchFamily="18" charset="0"/>
                <a:cs typeface="Times New Roman" pitchFamily="18" charset="0"/>
              </a:rPr>
              <a:t>B</a:t>
            </a:r>
            <a:r>
              <a:rPr lang="en-US" altLang="zh-CN" sz="2800" dirty="0" smtClean="0">
                <a:latin typeface="Times New Roman" pitchFamily="18" charset="0"/>
                <a:cs typeface="Times New Roman" pitchFamily="18" charset="0"/>
              </a:rPr>
              <a:t>esides, he insisted that she would walk to school. If she had followed the doctor’s advice, she would not be so fat now. In other words, if the doctor had persuaded her to do so, she would not have become overweight.</a:t>
            </a:r>
            <a:endParaRPr lang="zh-CN" altLang="en-US" sz="2800" dirty="0">
              <a:latin typeface="Times New Roman" pitchFamily="18" charset="0"/>
              <a:cs typeface="Times New Roman" pitchFamily="18" charset="0"/>
            </a:endParaRPr>
          </a:p>
        </p:txBody>
      </p:sp>
      <p:cxnSp>
        <p:nvCxnSpPr>
          <p:cNvPr id="5" name="直接连接符 4"/>
          <p:cNvCxnSpPr/>
          <p:nvPr/>
        </p:nvCxnSpPr>
        <p:spPr>
          <a:xfrm>
            <a:off x="6084168" y="1700808"/>
            <a:ext cx="223224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067944" y="2132856"/>
            <a:ext cx="482453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51520" y="2564904"/>
            <a:ext cx="345638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6588224" y="2564904"/>
            <a:ext cx="2232248" cy="23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51520" y="2996952"/>
            <a:ext cx="43924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004594" y="2996952"/>
            <a:ext cx="18878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51520" y="3429000"/>
            <a:ext cx="41764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372200" y="3429000"/>
            <a:ext cx="25202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51520" y="3861048"/>
            <a:ext cx="345638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3851920" y="3861048"/>
            <a:ext cx="4968552" cy="1339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84135" y="4293096"/>
            <a:ext cx="52959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84135" y="4725144"/>
            <a:ext cx="853633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8028384" y="4293096"/>
            <a:ext cx="864096" cy="23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51520" y="5157192"/>
            <a:ext cx="2808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80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par>
                                <p:cTn id="13" presetID="16" presetClass="entr" presetSubtype="21"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par>
                                <p:cTn id="21" presetID="16" presetClass="entr" presetSubtype="21"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arn(inVertical)">
                                      <p:cBhvr>
                                        <p:cTn id="28" dur="500"/>
                                        <p:tgtEl>
                                          <p:spTgt spid="17"/>
                                        </p:tgtEl>
                                      </p:cBhvr>
                                    </p:animEffect>
                                  </p:childTnLst>
                                </p:cTn>
                              </p:par>
                              <p:par>
                                <p:cTn id="29" presetID="16" presetClass="entr" presetSubtype="21"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arn(inVertical)">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barn(inVertical)">
                                      <p:cBhvr>
                                        <p:cTn id="36" dur="500"/>
                                        <p:tgtEl>
                                          <p:spTgt spid="22"/>
                                        </p:tgtEl>
                                      </p:cBhvr>
                                    </p:animEffect>
                                  </p:childTnLst>
                                </p:cTn>
                              </p:par>
                              <p:par>
                                <p:cTn id="37" presetID="16" presetClass="entr" presetSubtype="21"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arn(inVertical)">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barn(inVertical)">
                                      <p:cBhvr>
                                        <p:cTn id="44" dur="500"/>
                                        <p:tgtEl>
                                          <p:spTgt spid="26"/>
                                        </p:tgtEl>
                                      </p:cBhvr>
                                    </p:animEffect>
                                  </p:childTnLst>
                                </p:cTn>
                              </p:par>
                              <p:par>
                                <p:cTn id="45" presetID="16" presetClass="entr" presetSubtype="21"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barn(inVertical)">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barn(inVertical)">
                                      <p:cBhvr>
                                        <p:cTn id="52" dur="500"/>
                                        <p:tgtEl>
                                          <p:spTgt spid="32"/>
                                        </p:tgtEl>
                                      </p:cBhvr>
                                    </p:animEffect>
                                  </p:childTnLst>
                                </p:cTn>
                              </p:par>
                              <p:par>
                                <p:cTn id="53" presetID="16" presetClass="entr" presetSubtype="21"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barn(inVertical)">
                                      <p:cBhvr>
                                        <p:cTn id="55" dur="500"/>
                                        <p:tgtEl>
                                          <p:spTgt spid="30"/>
                                        </p:tgtEl>
                                      </p:cBhvr>
                                    </p:animEffect>
                                  </p:childTnLst>
                                </p:cTn>
                              </p:par>
                              <p:par>
                                <p:cTn id="56" presetID="16" presetClass="entr" presetSubtype="21" fill="hold"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barn(inVertical)">
                                      <p:cBhvr>
                                        <p:cTn id="5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764704"/>
            <a:ext cx="8640960" cy="5616624"/>
          </a:xfrm>
        </p:spPr>
        <p:txBody>
          <a:bodyPr>
            <a:normAutofit/>
          </a:bodyPr>
          <a:lstStyle/>
          <a:p>
            <a:pPr marL="0" indent="0" algn="just">
              <a:buNone/>
            </a:pPr>
            <a:r>
              <a:rPr lang="en-US" altLang="zh-CN" sz="2800" dirty="0" smtClean="0">
                <a:latin typeface="Times New Roman" pitchFamily="18" charset="0"/>
                <a:cs typeface="Times New Roman" pitchFamily="18" charset="0"/>
              </a:rPr>
              <a:t>	This morning, Mary’s mother bought her a new dress. It was really nice. But after she tried it on, she couldn’t help shouting, “If only I were a little thinner! How I wish I hadn’t eaten so much junk food before!” Were I Mary, I would make a weight loss plan. If I became overweight in the future, I would do sports every day. Now it is high time she changed her lifestyle. Without a healthy lifestyle, she wouldn’t be able to lose weight. I would rather she went swimming with me, but she insists that water sports are not suitable for her. So it is necessary that she should walk to school.</a:t>
            </a:r>
            <a:endParaRPr lang="zh-CN" altLang="en-US" sz="2800" dirty="0">
              <a:latin typeface="Times New Roman" pitchFamily="18" charset="0"/>
              <a:cs typeface="Times New Roman" pitchFamily="18" charset="0"/>
            </a:endParaRPr>
          </a:p>
        </p:txBody>
      </p:sp>
      <p:cxnSp>
        <p:nvCxnSpPr>
          <p:cNvPr id="4" name="直接连接符 3"/>
          <p:cNvCxnSpPr/>
          <p:nvPr/>
        </p:nvCxnSpPr>
        <p:spPr>
          <a:xfrm>
            <a:off x="3851920" y="2060848"/>
            <a:ext cx="410445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23528" y="2492896"/>
            <a:ext cx="69847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8100392" y="2060848"/>
            <a:ext cx="64807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812360" y="2492896"/>
            <a:ext cx="10801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23528" y="2986299"/>
            <a:ext cx="64087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23528" y="3356992"/>
            <a:ext cx="763284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840252" y="2986299"/>
            <a:ext cx="19082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23528" y="3789040"/>
            <a:ext cx="568863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215148" y="3793250"/>
            <a:ext cx="267733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23528" y="4221088"/>
            <a:ext cx="71287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23528" y="4653136"/>
            <a:ext cx="5400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7668344" y="4221088"/>
            <a:ext cx="122413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120172" y="5085184"/>
            <a:ext cx="26282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323528" y="5517232"/>
            <a:ext cx="36724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87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par>
                                <p:cTn id="13" presetID="16" presetClass="entr" presetSubtype="2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arn(inVertical)">
                                      <p:cBhvr>
                                        <p:cTn id="20" dur="500"/>
                                        <p:tgtEl>
                                          <p:spTgt spid="15"/>
                                        </p:tgtEl>
                                      </p:cBhvr>
                                    </p:animEffect>
                                  </p:childTnLst>
                                </p:cTn>
                              </p:par>
                              <p:par>
                                <p:cTn id="21" presetID="16" presetClass="entr" presetSubtype="21"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inVertical)">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arn(inVertical)">
                                      <p:cBhvr>
                                        <p:cTn id="28" dur="500"/>
                                        <p:tgtEl>
                                          <p:spTgt spid="22"/>
                                        </p:tgtEl>
                                      </p:cBhvr>
                                    </p:animEffect>
                                  </p:childTnLst>
                                </p:cTn>
                              </p:par>
                              <p:par>
                                <p:cTn id="29" presetID="16" presetClass="entr" presetSubtype="21"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arn(inVertical)">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arn(inVertical)">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barn(inVertical)">
                                      <p:cBhvr>
                                        <p:cTn id="41" dur="500"/>
                                        <p:tgtEl>
                                          <p:spTgt spid="26"/>
                                        </p:tgtEl>
                                      </p:cBhvr>
                                    </p:animEffect>
                                  </p:childTnLst>
                                </p:cTn>
                              </p:par>
                              <p:par>
                                <p:cTn id="42" presetID="16" presetClass="entr" presetSubtype="21"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barn(inVertical)">
                                      <p:cBhvr>
                                        <p:cTn id="44" dur="5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barn(inVertical)">
                                      <p:cBhvr>
                                        <p:cTn id="49" dur="500"/>
                                        <p:tgtEl>
                                          <p:spTgt spid="32"/>
                                        </p:tgtEl>
                                      </p:cBhvr>
                                    </p:animEffect>
                                  </p:childTnLst>
                                </p:cTn>
                              </p:par>
                              <p:par>
                                <p:cTn id="50" presetID="16" presetClass="entr" presetSubtype="21" fill="hold"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barn(inVertical)">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barn(inVertical)">
                                      <p:cBhvr>
                                        <p:cTn id="57" dur="500"/>
                                        <p:tgtEl>
                                          <p:spTgt spid="35"/>
                                        </p:tgtEl>
                                      </p:cBhvr>
                                    </p:animEffect>
                                  </p:childTnLst>
                                </p:cTn>
                              </p:par>
                              <p:par>
                                <p:cTn id="58" presetID="16" presetClass="entr" presetSubtype="21"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barn(inVertical)">
                                      <p:cBhvr>
                                        <p:cTn id="6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864096"/>
          </a:xfrm>
        </p:spPr>
        <p:txBody>
          <a:bodyPr>
            <a:normAutofit/>
          </a:bodyPr>
          <a:lstStyle/>
          <a:p>
            <a:r>
              <a:rPr lang="zh-CN" altLang="en-US" b="1" dirty="0">
                <a:latin typeface="Times New Roman" pitchFamily="18" charset="0"/>
                <a:cs typeface="Times New Roman" pitchFamily="18" charset="0"/>
              </a:rPr>
              <a:t>第</a:t>
            </a:r>
            <a:r>
              <a:rPr lang="en-US" altLang="zh-CN" b="1" dirty="0">
                <a:latin typeface="Times New Roman" pitchFamily="18" charset="0"/>
                <a:cs typeface="Times New Roman" pitchFamily="18" charset="0"/>
              </a:rPr>
              <a:t>16</a:t>
            </a:r>
            <a:r>
              <a:rPr lang="zh-CN" altLang="en-US" b="1" dirty="0">
                <a:latin typeface="Times New Roman" pitchFamily="18" charset="0"/>
                <a:cs typeface="Times New Roman" pitchFamily="18" charset="0"/>
              </a:rPr>
              <a:t>讲  特殊句式</a:t>
            </a:r>
          </a:p>
        </p:txBody>
      </p:sp>
      <p:sp>
        <p:nvSpPr>
          <p:cNvPr id="3" name="内容占位符 2"/>
          <p:cNvSpPr>
            <a:spLocks noGrp="1"/>
          </p:cNvSpPr>
          <p:nvPr>
            <p:ph idx="1"/>
          </p:nvPr>
        </p:nvSpPr>
        <p:spPr>
          <a:xfrm>
            <a:off x="179512" y="908720"/>
            <a:ext cx="8856984" cy="5616624"/>
          </a:xfrm>
        </p:spPr>
        <p:txBody>
          <a:bodyPr>
            <a:normAutofit lnSpcReduction="10000"/>
          </a:bodyPr>
          <a:lstStyle/>
          <a:p>
            <a:r>
              <a:rPr lang="zh-CN" altLang="en-US" sz="2800" b="1" dirty="0" smtClean="0">
                <a:solidFill>
                  <a:srgbClr val="C00000"/>
                </a:solidFill>
                <a:latin typeface="Times New Roman" pitchFamily="18" charset="0"/>
                <a:cs typeface="Times New Roman" pitchFamily="18" charset="0"/>
              </a:rPr>
              <a:t>强调句</a:t>
            </a:r>
            <a:endParaRPr lang="en-US" altLang="zh-CN" sz="2800" b="1" dirty="0" smtClean="0">
              <a:solidFill>
                <a:srgbClr val="C00000"/>
              </a:solidFill>
              <a:latin typeface="Times New Roman" pitchFamily="18" charset="0"/>
              <a:cs typeface="Times New Roman" pitchFamily="18" charset="0"/>
            </a:endParaRPr>
          </a:p>
          <a:p>
            <a:pPr marL="0" indent="0">
              <a:buNone/>
            </a:pPr>
            <a:r>
              <a:rPr lang="en-US" altLang="zh-CN" sz="2800" dirty="0" smtClean="0">
                <a:latin typeface="Times New Roman" pitchFamily="18" charset="0"/>
                <a:cs typeface="Times New Roman" pitchFamily="18" charset="0"/>
              </a:rPr>
              <a:t>It </a:t>
            </a:r>
            <a:r>
              <a:rPr lang="en-US" altLang="zh-CN" sz="2800" dirty="0">
                <a:latin typeface="Times New Roman" pitchFamily="18" charset="0"/>
                <a:cs typeface="Times New Roman" pitchFamily="18" charset="0"/>
              </a:rPr>
              <a:t>+ be + </a:t>
            </a:r>
            <a:r>
              <a:rPr lang="zh-CN" altLang="en-US" sz="2800" dirty="0">
                <a:latin typeface="Times New Roman" pitchFamily="18" charset="0"/>
                <a:cs typeface="Times New Roman" pitchFamily="18" charset="0"/>
              </a:rPr>
              <a:t>被强调部分 </a:t>
            </a:r>
            <a:r>
              <a:rPr lang="en-US" altLang="zh-CN" sz="2800" dirty="0">
                <a:latin typeface="Times New Roman" pitchFamily="18" charset="0"/>
                <a:cs typeface="Times New Roman" pitchFamily="18" charset="0"/>
              </a:rPr>
              <a:t>+ that/ who </a:t>
            </a:r>
            <a:r>
              <a:rPr lang="en-US" altLang="zh-CN" sz="2800" dirty="0" smtClean="0">
                <a:latin typeface="Times New Roman" pitchFamily="18" charset="0"/>
                <a:cs typeface="Times New Roman" pitchFamily="18" charset="0"/>
              </a:rPr>
              <a:t>…</a:t>
            </a:r>
          </a:p>
          <a:p>
            <a:pPr marL="0" indent="0">
              <a:buNone/>
            </a:pPr>
            <a:r>
              <a:rPr lang="en-US" altLang="zh-CN" sz="2800" dirty="0">
                <a:latin typeface="Times New Roman" pitchFamily="18" charset="0"/>
                <a:cs typeface="Times New Roman" pitchFamily="18" charset="0"/>
              </a:rPr>
              <a:t>Is/ Was it + </a:t>
            </a:r>
            <a:r>
              <a:rPr lang="zh-CN" altLang="en-US" sz="2800" dirty="0">
                <a:latin typeface="Times New Roman" pitchFamily="18" charset="0"/>
                <a:cs typeface="Times New Roman" pitchFamily="18" charset="0"/>
              </a:rPr>
              <a:t>被强调部分 </a:t>
            </a:r>
            <a:r>
              <a:rPr lang="en-US" altLang="zh-CN" sz="2800" dirty="0">
                <a:latin typeface="Times New Roman" pitchFamily="18" charset="0"/>
                <a:cs typeface="Times New Roman" pitchFamily="18" charset="0"/>
              </a:rPr>
              <a:t>+ who/ that </a:t>
            </a:r>
            <a:r>
              <a:rPr lang="en-US" altLang="zh-CN" sz="2800" dirty="0" smtClean="0">
                <a:latin typeface="Times New Roman" pitchFamily="18" charset="0"/>
                <a:cs typeface="Times New Roman" pitchFamily="18" charset="0"/>
              </a:rPr>
              <a:t>…?</a:t>
            </a:r>
          </a:p>
          <a:p>
            <a:pPr marL="0" indent="0">
              <a:buNone/>
            </a:pPr>
            <a:r>
              <a:rPr lang="zh-CN" altLang="en-US" sz="2800" dirty="0">
                <a:latin typeface="Times New Roman" pitchFamily="18" charset="0"/>
                <a:cs typeface="Times New Roman" pitchFamily="18" charset="0"/>
              </a:rPr>
              <a:t>特殊疑问词 </a:t>
            </a:r>
            <a:r>
              <a:rPr lang="en-US" altLang="zh-CN" sz="2800" dirty="0">
                <a:latin typeface="Times New Roman" pitchFamily="18" charset="0"/>
                <a:cs typeface="Times New Roman" pitchFamily="18" charset="0"/>
              </a:rPr>
              <a:t>+ is/ was + it + who/ that </a:t>
            </a:r>
            <a:r>
              <a:rPr lang="en-US" altLang="zh-CN" sz="2800" dirty="0" smtClean="0">
                <a:latin typeface="Times New Roman" pitchFamily="18" charset="0"/>
                <a:cs typeface="Times New Roman" pitchFamily="18" charset="0"/>
              </a:rPr>
              <a:t>…?</a:t>
            </a:r>
          </a:p>
          <a:p>
            <a:r>
              <a:rPr lang="en-US" altLang="zh-CN" sz="2800" dirty="0" smtClean="0">
                <a:latin typeface="Times New Roman" pitchFamily="18" charset="0"/>
                <a:cs typeface="Times New Roman" pitchFamily="18" charset="0"/>
              </a:rPr>
              <a:t>Please translate the following sentences.</a:t>
            </a:r>
          </a:p>
          <a:p>
            <a:pPr marL="514350" indent="-514350">
              <a:buAutoNum type="arabicPeriod"/>
            </a:pPr>
            <a:r>
              <a:rPr lang="zh-CN" altLang="en-US" sz="2800" dirty="0" smtClean="0">
                <a:latin typeface="Times New Roman" pitchFamily="18" charset="0"/>
                <a:cs typeface="Times New Roman" pitchFamily="18" charset="0"/>
              </a:rPr>
              <a:t>就是因为他病了，他上星期才没上学的。</a:t>
            </a:r>
            <a:endParaRPr lang="en-US" altLang="zh-CN" sz="2800" dirty="0" smtClean="0">
              <a:latin typeface="Times New Roman" pitchFamily="18" charset="0"/>
              <a:cs typeface="Times New Roman" pitchFamily="18" charset="0"/>
            </a:endParaRPr>
          </a:p>
          <a:p>
            <a:pPr marL="0" indent="0">
              <a:buNone/>
            </a:pPr>
            <a:r>
              <a:rPr lang="en-US" altLang="zh-CN" sz="2800" dirty="0" smtClean="0">
                <a:latin typeface="Times New Roman" pitchFamily="18" charset="0"/>
                <a:cs typeface="Times New Roman" pitchFamily="18" charset="0"/>
              </a:rPr>
              <a:t>It was because he was ill that he was absent from school last week.</a:t>
            </a:r>
          </a:p>
          <a:p>
            <a:pPr marL="0" indent="0">
              <a:buNone/>
            </a:pPr>
            <a:r>
              <a:rPr lang="en-US" altLang="zh-CN" sz="2800" dirty="0" smtClean="0">
                <a:latin typeface="Times New Roman" pitchFamily="18" charset="0"/>
                <a:cs typeface="Times New Roman" pitchFamily="18" charset="0"/>
              </a:rPr>
              <a:t>2. </a:t>
            </a:r>
            <a:r>
              <a:rPr lang="zh-CN" altLang="en-US" sz="2800" dirty="0" smtClean="0">
                <a:latin typeface="Times New Roman" pitchFamily="18" charset="0"/>
                <a:cs typeface="Times New Roman" pitchFamily="18" charset="0"/>
              </a:rPr>
              <a:t>你刚才谈论的人是谁？</a:t>
            </a:r>
            <a:endParaRPr lang="en-US" altLang="zh-CN" sz="2800" dirty="0" smtClean="0">
              <a:latin typeface="Times New Roman" pitchFamily="18" charset="0"/>
              <a:cs typeface="Times New Roman" pitchFamily="18" charset="0"/>
            </a:endParaRPr>
          </a:p>
          <a:p>
            <a:pPr marL="0" indent="0">
              <a:buNone/>
            </a:pPr>
            <a:r>
              <a:rPr lang="en-US" altLang="zh-CN" sz="2800" dirty="0" smtClean="0">
                <a:latin typeface="Times New Roman" pitchFamily="18" charset="0"/>
                <a:cs typeface="Times New Roman" pitchFamily="18" charset="0"/>
              </a:rPr>
              <a:t>Who was it that you talked about just now?</a:t>
            </a:r>
          </a:p>
          <a:p>
            <a:pPr marL="0" indent="0">
              <a:buNone/>
            </a:pPr>
            <a:r>
              <a:rPr lang="en-US" altLang="zh-CN" sz="2800" dirty="0" smtClean="0">
                <a:latin typeface="Times New Roman" pitchFamily="18" charset="0"/>
                <a:cs typeface="Times New Roman" pitchFamily="18" charset="0"/>
              </a:rPr>
              <a:t>3. </a:t>
            </a:r>
            <a:r>
              <a:rPr lang="zh-CN" altLang="en-US" sz="2800" dirty="0" smtClean="0">
                <a:latin typeface="Times New Roman" pitchFamily="18" charset="0"/>
                <a:cs typeface="Times New Roman" pitchFamily="18" charset="0"/>
              </a:rPr>
              <a:t>你是在哪见到你的语文老师的？</a:t>
            </a:r>
            <a:endParaRPr lang="en-US" altLang="zh-CN" sz="2800" dirty="0" smtClean="0">
              <a:latin typeface="Times New Roman" pitchFamily="18" charset="0"/>
              <a:cs typeface="Times New Roman" pitchFamily="18" charset="0"/>
            </a:endParaRPr>
          </a:p>
          <a:p>
            <a:pPr marL="0" indent="0">
              <a:buNone/>
            </a:pPr>
            <a:r>
              <a:rPr lang="en-US" altLang="zh-CN" sz="2800" dirty="0" smtClean="0">
                <a:latin typeface="Times New Roman" pitchFamily="18" charset="0"/>
                <a:cs typeface="Times New Roman" pitchFamily="18" charset="0"/>
              </a:rPr>
              <a:t>Where was it that you met your Chinese teacher?</a:t>
            </a:r>
            <a:endParaRPr lang="zh-CN"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97743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00"/>
                                        <p:tgtEl>
                                          <p:spTgt spid="3">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wipe(down)">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circle(in)">
                                      <p:cBhvr>
                                        <p:cTn id="15" dur="20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wheel(1)">
                                      <p:cBhvr>
                                        <p:cTn id="20" dur="2000"/>
                                        <p:tgtEl>
                                          <p:spTgt spid="3">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arn(inVertical)">
                                      <p:cBhvr>
                                        <p:cTn id="25" dur="500"/>
                                        <p:tgtEl>
                                          <p:spTgt spid="3">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wipe(down)">
                                      <p:cBhvr>
                                        <p:cTn id="30" dur="500"/>
                                        <p:tgtEl>
                                          <p:spTgt spid="3">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60648"/>
            <a:ext cx="8640960" cy="6192688"/>
          </a:xfrm>
        </p:spPr>
        <p:txBody>
          <a:bodyPr>
            <a:normAutofit lnSpcReduction="10000"/>
          </a:bodyPr>
          <a:lstStyle/>
          <a:p>
            <a:pPr algn="just"/>
            <a:r>
              <a:rPr lang="zh-CN" altLang="en-US" sz="2800" b="1" dirty="0" smtClean="0">
                <a:solidFill>
                  <a:srgbClr val="C00000"/>
                </a:solidFill>
              </a:rPr>
              <a:t>全部倒装</a:t>
            </a:r>
            <a:endParaRPr lang="en-US" altLang="zh-CN" sz="2800" b="1" dirty="0" smtClean="0">
              <a:solidFill>
                <a:srgbClr val="C00000"/>
              </a:solidFill>
            </a:endParaRPr>
          </a:p>
          <a:p>
            <a:pPr marL="0" indent="0" algn="just">
              <a:buNone/>
            </a:pPr>
            <a:r>
              <a:rPr lang="en-US" altLang="zh-CN" sz="2800" u="sng" dirty="0" smtClean="0">
                <a:latin typeface="Times New Roman" pitchFamily="18" charset="0"/>
                <a:cs typeface="Times New Roman" pitchFamily="18" charset="0"/>
              </a:rPr>
              <a:t>1) </a:t>
            </a:r>
            <a:r>
              <a:rPr lang="en-US" altLang="zh-CN" sz="2800" b="1" u="sng" dirty="0" smtClean="0">
                <a:solidFill>
                  <a:srgbClr val="FF0000"/>
                </a:solidFill>
                <a:latin typeface="Times New Roman" pitchFamily="18" charset="0"/>
                <a:cs typeface="Times New Roman" pitchFamily="18" charset="0"/>
              </a:rPr>
              <a:t>there, here </a:t>
            </a:r>
            <a:r>
              <a:rPr lang="zh-CN" altLang="en-US" sz="2800" u="sng" dirty="0" smtClean="0">
                <a:latin typeface="Times New Roman" pitchFamily="18" charset="0"/>
                <a:cs typeface="Times New Roman" pitchFamily="18" charset="0"/>
              </a:rPr>
              <a:t>开头的句子，主语是名词，谓语动词是</a:t>
            </a:r>
            <a:r>
              <a:rPr lang="en-US" altLang="zh-CN" sz="2800" b="1" u="sng" dirty="0">
                <a:solidFill>
                  <a:srgbClr val="FF0000"/>
                </a:solidFill>
                <a:latin typeface="Times New Roman" pitchFamily="18" charset="0"/>
                <a:cs typeface="Times New Roman" pitchFamily="18" charset="0"/>
              </a:rPr>
              <a:t>be, come, </a:t>
            </a:r>
            <a:r>
              <a:rPr lang="en-US" altLang="zh-CN" sz="2800" b="1" u="sng" dirty="0" smtClean="0">
                <a:solidFill>
                  <a:srgbClr val="FF0000"/>
                </a:solidFill>
                <a:latin typeface="Times New Roman" pitchFamily="18" charset="0"/>
                <a:cs typeface="Times New Roman" pitchFamily="18" charset="0"/>
              </a:rPr>
              <a:t>go </a:t>
            </a:r>
            <a:r>
              <a:rPr lang="zh-CN" altLang="en-US" sz="2800" u="sng" dirty="0" smtClean="0">
                <a:latin typeface="Times New Roman" pitchFamily="18" charset="0"/>
                <a:cs typeface="Times New Roman" pitchFamily="18" charset="0"/>
              </a:rPr>
              <a:t>等</a:t>
            </a:r>
            <a:r>
              <a:rPr lang="zh-CN" altLang="en-US"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pPr marL="0" indent="0" algn="just">
              <a:buNone/>
            </a:pPr>
            <a:r>
              <a:rPr lang="en-US" altLang="zh-CN" sz="2800" dirty="0" smtClean="0">
                <a:latin typeface="Times New Roman" pitchFamily="18" charset="0"/>
                <a:cs typeface="Times New Roman" pitchFamily="18" charset="0"/>
              </a:rPr>
              <a:t>e. g. There goes the bell.</a:t>
            </a:r>
          </a:p>
          <a:p>
            <a:pPr marL="0" indent="0" algn="just">
              <a:buNone/>
            </a:pPr>
            <a:r>
              <a:rPr lang="en-US" altLang="zh-CN" sz="2800" dirty="0" smtClean="0">
                <a:latin typeface="Times New Roman" pitchFamily="18" charset="0"/>
                <a:cs typeface="Times New Roman" pitchFamily="18" charset="0"/>
              </a:rPr>
              <a:t>        Here comes the bus.</a:t>
            </a:r>
          </a:p>
          <a:p>
            <a:pPr marL="0" indent="0" algn="just">
              <a:buNone/>
            </a:pPr>
            <a:r>
              <a:rPr lang="en-US" altLang="zh-CN" sz="2800" dirty="0" smtClean="0">
                <a:latin typeface="Times New Roman" pitchFamily="18" charset="0"/>
                <a:cs typeface="Times New Roman" pitchFamily="18" charset="0"/>
              </a:rPr>
              <a:t>        Here are the books.</a:t>
            </a:r>
          </a:p>
          <a:p>
            <a:pPr marL="0" indent="0" algn="just">
              <a:buNone/>
            </a:pPr>
            <a:r>
              <a:rPr lang="en-US" altLang="zh-CN" sz="2800" b="1" u="sng" dirty="0" smtClean="0">
                <a:solidFill>
                  <a:srgbClr val="FF0000"/>
                </a:solidFill>
                <a:latin typeface="Times New Roman" pitchFamily="18" charset="0"/>
                <a:cs typeface="Times New Roman" pitchFamily="18" charset="0"/>
              </a:rPr>
              <a:t>Attention!</a:t>
            </a:r>
          </a:p>
          <a:p>
            <a:pPr marL="0" indent="0" algn="just">
              <a:buNone/>
            </a:pPr>
            <a:r>
              <a:rPr lang="en-US" altLang="zh-CN" sz="2800" dirty="0" smtClean="0">
                <a:latin typeface="Times New Roman" pitchFamily="18" charset="0"/>
                <a:cs typeface="Times New Roman" pitchFamily="18" charset="0"/>
              </a:rPr>
              <a:t>Here he comes.	Here you are.	There you go again.</a:t>
            </a:r>
          </a:p>
          <a:p>
            <a:pPr marL="0" indent="0" algn="just">
              <a:buNone/>
            </a:pPr>
            <a:endParaRPr lang="en-US" altLang="zh-CN" sz="2800" dirty="0" smtClean="0">
              <a:latin typeface="Times New Roman" pitchFamily="18" charset="0"/>
              <a:cs typeface="Times New Roman" pitchFamily="18" charset="0"/>
            </a:endParaRPr>
          </a:p>
          <a:p>
            <a:pPr marL="0" indent="0" algn="just">
              <a:buNone/>
            </a:pPr>
            <a:r>
              <a:rPr lang="en-US" altLang="zh-CN" sz="2800" u="sng" dirty="0" smtClean="0">
                <a:latin typeface="Times New Roman" pitchFamily="18" charset="0"/>
                <a:cs typeface="Times New Roman" pitchFamily="18" charset="0"/>
              </a:rPr>
              <a:t>2) </a:t>
            </a:r>
            <a:r>
              <a:rPr lang="zh-CN" altLang="en-US" sz="2800" u="sng" dirty="0" smtClean="0">
                <a:latin typeface="Times New Roman" pitchFamily="18" charset="0"/>
                <a:cs typeface="Times New Roman" pitchFamily="18" charset="0"/>
              </a:rPr>
              <a:t>副词</a:t>
            </a:r>
            <a:r>
              <a:rPr lang="en-US" altLang="zh-CN" sz="2800" b="1" u="sng" dirty="0" smtClean="0">
                <a:solidFill>
                  <a:srgbClr val="FF0000"/>
                </a:solidFill>
                <a:latin typeface="Times New Roman" pitchFamily="18" charset="0"/>
                <a:cs typeface="Times New Roman" pitchFamily="18" charset="0"/>
              </a:rPr>
              <a:t>now</a:t>
            </a:r>
            <a:r>
              <a:rPr lang="en-US" altLang="zh-CN" sz="2800" b="1" u="sng" dirty="0">
                <a:solidFill>
                  <a:srgbClr val="FF0000"/>
                </a:solidFill>
                <a:latin typeface="Times New Roman" pitchFamily="18" charset="0"/>
                <a:cs typeface="Times New Roman" pitchFamily="18" charset="0"/>
              </a:rPr>
              <a:t>, then, thus</a:t>
            </a:r>
            <a:r>
              <a:rPr lang="zh-CN" altLang="en-US" sz="2800" u="sng" dirty="0" smtClean="0">
                <a:latin typeface="Times New Roman" pitchFamily="18" charset="0"/>
                <a:cs typeface="Times New Roman" pitchFamily="18" charset="0"/>
              </a:rPr>
              <a:t>引导的句子，谓语是</a:t>
            </a:r>
            <a:r>
              <a:rPr lang="en-US" altLang="zh-CN" sz="2800" b="1" u="sng" dirty="0">
                <a:solidFill>
                  <a:srgbClr val="FF0000"/>
                </a:solidFill>
                <a:latin typeface="Times New Roman" pitchFamily="18" charset="0"/>
                <a:cs typeface="Times New Roman" pitchFamily="18" charset="0"/>
              </a:rPr>
              <a:t>come, follow, begin, end, </a:t>
            </a:r>
            <a:r>
              <a:rPr lang="en-US" altLang="zh-CN" sz="2800" b="1" u="sng" dirty="0" smtClean="0">
                <a:solidFill>
                  <a:srgbClr val="FF0000"/>
                </a:solidFill>
                <a:latin typeface="Times New Roman" pitchFamily="18" charset="0"/>
                <a:cs typeface="Times New Roman" pitchFamily="18" charset="0"/>
              </a:rPr>
              <a:t>be </a:t>
            </a:r>
            <a:r>
              <a:rPr lang="zh-CN" altLang="en-US" sz="2800" u="sng" dirty="0" smtClean="0">
                <a:latin typeface="Times New Roman" pitchFamily="18" charset="0"/>
                <a:cs typeface="Times New Roman" pitchFamily="18" charset="0"/>
              </a:rPr>
              <a:t>等</a:t>
            </a:r>
            <a:r>
              <a:rPr lang="zh-CN" altLang="en-US"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pPr marL="0" indent="0" algn="just">
              <a:buNone/>
            </a:pPr>
            <a:r>
              <a:rPr lang="en-US" altLang="zh-CN" sz="2800" dirty="0" smtClean="0">
                <a:latin typeface="Times New Roman" pitchFamily="18" charset="0"/>
                <a:cs typeface="Times New Roman" pitchFamily="18" charset="0"/>
              </a:rPr>
              <a:t>e. g. Now comes your turn.</a:t>
            </a:r>
          </a:p>
          <a:p>
            <a:pPr marL="0" indent="0" algn="just">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Then followed a shot of gun.</a:t>
            </a:r>
            <a:endParaRPr lang="zh-CN"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39574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arn(inVertic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arn(inVertical)">
                                      <p:cBhvr>
                                        <p:cTn id="32" dur="500"/>
                                        <p:tgtEl>
                                          <p:spTgt spid="3">
                                            <p:txEl>
                                              <p:pRg st="8" end="8"/>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barn(inVertical)">
                                      <p:cBhvr>
                                        <p:cTn id="35" dur="500"/>
                                        <p:tgtEl>
                                          <p:spTgt spid="3">
                                            <p:txEl>
                                              <p:pRg st="9" end="9"/>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barn(inVertical)">
                                      <p:cBhvr>
                                        <p:cTn id="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784976" cy="6336704"/>
          </a:xfrm>
        </p:spPr>
        <p:txBody>
          <a:bodyPr>
            <a:normAutofit/>
          </a:bodyPr>
          <a:lstStyle/>
          <a:p>
            <a:pPr marL="0" indent="0">
              <a:buNone/>
            </a:pPr>
            <a:r>
              <a:rPr lang="en-US" altLang="zh-CN" sz="2800" u="sng" dirty="0" smtClean="0">
                <a:latin typeface="Times New Roman" pitchFamily="18" charset="0"/>
                <a:cs typeface="Times New Roman" pitchFamily="18" charset="0"/>
              </a:rPr>
              <a:t>3) </a:t>
            </a:r>
            <a:r>
              <a:rPr lang="zh-CN" altLang="en-US" sz="2800" u="sng" dirty="0" smtClean="0">
                <a:latin typeface="Times New Roman" pitchFamily="18" charset="0"/>
                <a:cs typeface="Times New Roman" pitchFamily="18" charset="0"/>
              </a:rPr>
              <a:t>副词 </a:t>
            </a:r>
            <a:r>
              <a:rPr lang="en-US" altLang="zh-CN" sz="2800" b="1" u="sng" dirty="0" smtClean="0">
                <a:solidFill>
                  <a:srgbClr val="FF0000"/>
                </a:solidFill>
                <a:latin typeface="Times New Roman" pitchFamily="18" charset="0"/>
                <a:cs typeface="Times New Roman" pitchFamily="18" charset="0"/>
              </a:rPr>
              <a:t>in, out, down, up, over, away, off, back </a:t>
            </a:r>
            <a:r>
              <a:rPr lang="zh-CN" altLang="en-US" sz="2800" u="sng" dirty="0" smtClean="0">
                <a:latin typeface="Times New Roman" pitchFamily="18" charset="0"/>
                <a:cs typeface="Times New Roman" pitchFamily="18" charset="0"/>
              </a:rPr>
              <a:t>放句首，主语是名词，谓语动词是 </a:t>
            </a:r>
            <a:r>
              <a:rPr lang="en-US" altLang="zh-CN" sz="2800" b="1" u="sng" dirty="0" smtClean="0">
                <a:solidFill>
                  <a:srgbClr val="FF0000"/>
                </a:solidFill>
                <a:latin typeface="Times New Roman" pitchFamily="18" charset="0"/>
                <a:cs typeface="Times New Roman" pitchFamily="18" charset="0"/>
              </a:rPr>
              <a:t>come</a:t>
            </a:r>
            <a:r>
              <a:rPr lang="en-US" altLang="zh-CN" sz="2800" b="1" u="sng" dirty="0">
                <a:solidFill>
                  <a:srgbClr val="FF0000"/>
                </a:solidFill>
                <a:latin typeface="Times New Roman" pitchFamily="18" charset="0"/>
                <a:cs typeface="Times New Roman" pitchFamily="18" charset="0"/>
              </a:rPr>
              <a:t>, go, rush, </a:t>
            </a:r>
            <a:r>
              <a:rPr lang="en-US" altLang="zh-CN" sz="2800" b="1" u="sng" dirty="0" smtClean="0">
                <a:solidFill>
                  <a:srgbClr val="FF0000"/>
                </a:solidFill>
                <a:latin typeface="Times New Roman" pitchFamily="18" charset="0"/>
                <a:cs typeface="Times New Roman" pitchFamily="18" charset="0"/>
              </a:rPr>
              <a:t>run </a:t>
            </a:r>
            <a:r>
              <a:rPr lang="zh-CN" altLang="en-US" sz="2800" u="sng" dirty="0" smtClean="0">
                <a:latin typeface="Times New Roman" pitchFamily="18" charset="0"/>
                <a:cs typeface="Times New Roman" pitchFamily="18" charset="0"/>
              </a:rPr>
              <a:t>等不及物动词</a:t>
            </a:r>
            <a:r>
              <a:rPr lang="zh-CN" altLang="en-US"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pPr marL="0" indent="0">
              <a:buNone/>
            </a:pPr>
            <a:r>
              <a:rPr lang="en-US" altLang="zh-CN" sz="2800" dirty="0" smtClean="0">
                <a:latin typeface="Times New Roman" pitchFamily="18" charset="0"/>
                <a:cs typeface="Times New Roman" pitchFamily="18" charset="0"/>
              </a:rPr>
              <a:t>e. g. Up and up go the prices.</a:t>
            </a:r>
          </a:p>
          <a:p>
            <a:pPr marL="0" indent="0">
              <a:buNone/>
            </a:pPr>
            <a:r>
              <a:rPr lang="en-US" altLang="zh-CN" sz="2800" dirty="0" smtClean="0">
                <a:latin typeface="Times New Roman" pitchFamily="18" charset="0"/>
                <a:cs typeface="Times New Roman" pitchFamily="18" charset="0"/>
              </a:rPr>
              <a:t>        Out rushed the children.</a:t>
            </a:r>
          </a:p>
          <a:p>
            <a:pPr marL="0" indent="0">
              <a:buNone/>
            </a:pPr>
            <a:r>
              <a:rPr lang="en-US" altLang="zh-CN" sz="2800" dirty="0" smtClean="0">
                <a:latin typeface="Times New Roman" pitchFamily="18" charset="0"/>
                <a:cs typeface="Times New Roman" pitchFamily="18" charset="0"/>
              </a:rPr>
              <a:t>        Off went the horses.</a:t>
            </a:r>
          </a:p>
          <a:p>
            <a:pPr marL="0" indent="0">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Down drops the meat into the fox’s mouth.</a:t>
            </a:r>
          </a:p>
          <a:p>
            <a:pPr marL="0" indent="0">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Back fought our soldiers.</a:t>
            </a:r>
          </a:p>
          <a:p>
            <a:pPr marL="0" indent="0">
              <a:buNone/>
            </a:pPr>
            <a:endParaRPr lang="en-US" altLang="zh-CN" sz="2800" dirty="0" smtClean="0">
              <a:latin typeface="Times New Roman" pitchFamily="18" charset="0"/>
              <a:cs typeface="Times New Roman" pitchFamily="18" charset="0"/>
            </a:endParaRPr>
          </a:p>
          <a:p>
            <a:pPr marL="0" indent="0">
              <a:buNone/>
            </a:pPr>
            <a:r>
              <a:rPr lang="en-US" altLang="zh-CN" sz="2800" u="sng" dirty="0" smtClean="0">
                <a:latin typeface="Times New Roman" pitchFamily="18" charset="0"/>
                <a:cs typeface="Times New Roman" pitchFamily="18" charset="0"/>
              </a:rPr>
              <a:t>4) </a:t>
            </a:r>
            <a:r>
              <a:rPr lang="zh-CN" altLang="en-US" sz="2800" u="sng" dirty="0" smtClean="0">
                <a:latin typeface="Times New Roman" pitchFamily="18" charset="0"/>
                <a:cs typeface="Times New Roman" pitchFamily="18" charset="0"/>
              </a:rPr>
              <a:t>地点状语放句首，谓语动词是 </a:t>
            </a:r>
            <a:r>
              <a:rPr lang="en-US" altLang="zh-CN" sz="2800" b="1" u="sng" dirty="0" smtClean="0">
                <a:solidFill>
                  <a:srgbClr val="FF0000"/>
                </a:solidFill>
                <a:latin typeface="Times New Roman" pitchFamily="18" charset="0"/>
                <a:cs typeface="Times New Roman" pitchFamily="18" charset="0"/>
              </a:rPr>
              <a:t>be</a:t>
            </a:r>
            <a:r>
              <a:rPr lang="en-US" altLang="zh-CN" sz="2800" b="1" u="sng" dirty="0">
                <a:solidFill>
                  <a:srgbClr val="FF0000"/>
                </a:solidFill>
                <a:latin typeface="Times New Roman" pitchFamily="18" charset="0"/>
                <a:cs typeface="Times New Roman" pitchFamily="18" charset="0"/>
              </a:rPr>
              <a:t>, stand, lie, </a:t>
            </a:r>
            <a:r>
              <a:rPr lang="en-US" altLang="zh-CN" sz="2800" b="1" u="sng" dirty="0" smtClean="0">
                <a:solidFill>
                  <a:srgbClr val="FF0000"/>
                </a:solidFill>
                <a:latin typeface="Times New Roman" pitchFamily="18" charset="0"/>
                <a:cs typeface="Times New Roman" pitchFamily="18" charset="0"/>
              </a:rPr>
              <a:t>sit </a:t>
            </a:r>
            <a:r>
              <a:rPr lang="zh-CN" altLang="en-US" sz="2800" u="sng" dirty="0" smtClean="0">
                <a:latin typeface="Times New Roman" pitchFamily="18" charset="0"/>
                <a:cs typeface="Times New Roman" pitchFamily="18" charset="0"/>
              </a:rPr>
              <a:t>等</a:t>
            </a:r>
            <a:r>
              <a:rPr lang="zh-CN" altLang="en-US"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pPr marL="0" indent="0">
              <a:buNone/>
            </a:pPr>
            <a:r>
              <a:rPr lang="en-US" altLang="zh-CN" sz="2800" dirty="0" smtClean="0">
                <a:latin typeface="Times New Roman" pitchFamily="18" charset="0"/>
                <a:cs typeface="Times New Roman" pitchFamily="18" charset="0"/>
              </a:rPr>
              <a:t>e. g. In the front of the stage stood a singer.</a:t>
            </a:r>
          </a:p>
          <a:p>
            <a:pPr marL="0" indent="0">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On every piece of paper was a picture of a horse.</a:t>
            </a:r>
          </a:p>
        </p:txBody>
      </p:sp>
    </p:spTree>
    <p:extLst>
      <p:ext uri="{BB962C8B-B14F-4D97-AF65-F5344CB8AC3E}">
        <p14:creationId xmlns:p14="http://schemas.microsoft.com/office/powerpoint/2010/main" val="123955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arn(inVertical)">
                                      <p:cBhvr>
                                        <p:cTn id="7" dur="500"/>
                                        <p:tgtEl>
                                          <p:spTgt spid="3">
                                            <p:txEl>
                                              <p:pRg st="7" end="7"/>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barn(inVertical)">
                                      <p:cBhvr>
                                        <p:cTn id="10" dur="500"/>
                                        <p:tgtEl>
                                          <p:spTgt spid="3">
                                            <p:txEl>
                                              <p:pRg st="8" end="8"/>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barn(inVertical)">
                                      <p:cBhvr>
                                        <p:cTn id="1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76672"/>
            <a:ext cx="8496944" cy="5976664"/>
          </a:xfrm>
        </p:spPr>
        <p:txBody>
          <a:bodyPr>
            <a:normAutofit/>
          </a:bodyPr>
          <a:lstStyle/>
          <a:p>
            <a:pPr marL="0" indent="0">
              <a:buNone/>
            </a:pPr>
            <a:r>
              <a:rPr lang="en-US" altLang="zh-CN" sz="2800" u="sng" dirty="0" smtClean="0">
                <a:latin typeface="Times New Roman" pitchFamily="18" charset="0"/>
                <a:cs typeface="Times New Roman" pitchFamily="18" charset="0"/>
              </a:rPr>
              <a:t>5) </a:t>
            </a:r>
            <a:r>
              <a:rPr lang="zh-CN" altLang="en-US" sz="2800" u="sng" dirty="0" smtClean="0">
                <a:latin typeface="Times New Roman" pitchFamily="18" charset="0"/>
                <a:cs typeface="Times New Roman" pitchFamily="18" charset="0"/>
              </a:rPr>
              <a:t>谓语是 </a:t>
            </a:r>
            <a:r>
              <a:rPr lang="en-US" altLang="zh-CN" sz="2800" b="1" u="sng" dirty="0" smtClean="0">
                <a:solidFill>
                  <a:srgbClr val="FF0000"/>
                </a:solidFill>
                <a:latin typeface="Times New Roman" pitchFamily="18" charset="0"/>
                <a:cs typeface="Times New Roman" pitchFamily="18" charset="0"/>
              </a:rPr>
              <a:t>be </a:t>
            </a:r>
            <a:r>
              <a:rPr lang="en-US" altLang="zh-CN" sz="2800" u="sng" dirty="0" smtClean="0">
                <a:latin typeface="Times New Roman" pitchFamily="18" charset="0"/>
                <a:cs typeface="Times New Roman" pitchFamily="18" charset="0"/>
              </a:rPr>
              <a:t>, </a:t>
            </a:r>
            <a:r>
              <a:rPr lang="zh-CN" altLang="en-US" sz="2800" u="sng" dirty="0" smtClean="0">
                <a:latin typeface="Times New Roman" pitchFamily="18" charset="0"/>
                <a:cs typeface="Times New Roman" pitchFamily="18" charset="0"/>
              </a:rPr>
              <a:t>表语放句首的句子</a:t>
            </a:r>
            <a:r>
              <a:rPr lang="zh-CN" altLang="en-US"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pPr marL="0" indent="0">
              <a:buNone/>
            </a:pPr>
            <a:r>
              <a:rPr lang="en-US" altLang="zh-CN" sz="2800" dirty="0" smtClean="0">
                <a:latin typeface="Times New Roman" pitchFamily="18" charset="0"/>
                <a:cs typeface="Times New Roman" pitchFamily="18" charset="0"/>
              </a:rPr>
              <a:t>e. g. So busy is the dentist that he has no time to spare.</a:t>
            </a:r>
          </a:p>
          <a:p>
            <a:pPr marL="0" indent="0">
              <a:buNone/>
            </a:pPr>
            <a:r>
              <a:rPr lang="en-US" altLang="zh-CN" sz="2800" dirty="0" smtClean="0">
                <a:latin typeface="Times New Roman" pitchFamily="18" charset="0"/>
                <a:cs typeface="Times New Roman" pitchFamily="18" charset="0"/>
              </a:rPr>
              <a:t>        Such is human nature that a great many people are often willing to sacrifice higher pay for the privilege of becoming white-collar workers.</a:t>
            </a:r>
          </a:p>
          <a:p>
            <a:pPr marL="0" indent="0">
              <a:buNone/>
            </a:pPr>
            <a:r>
              <a:rPr lang="en-US" altLang="zh-CN" sz="2800" dirty="0" smtClean="0">
                <a:latin typeface="Times New Roman" pitchFamily="18" charset="0"/>
                <a:cs typeface="Times New Roman" pitchFamily="18" charset="0"/>
              </a:rPr>
              <a:t>         Gone are the days when we Chinese depended heavily on foreign oil.</a:t>
            </a:r>
          </a:p>
          <a:p>
            <a:pPr marL="0" indent="0">
              <a:buNone/>
            </a:pPr>
            <a:endParaRPr lang="en-US" altLang="zh-CN" sz="2800" dirty="0">
              <a:latin typeface="Times New Roman" pitchFamily="18" charset="0"/>
              <a:cs typeface="Times New Roman" pitchFamily="18" charset="0"/>
            </a:endParaRPr>
          </a:p>
          <a:p>
            <a:pPr marL="0" indent="0">
              <a:buNone/>
            </a:pPr>
            <a:r>
              <a:rPr lang="en-US" altLang="zh-CN" sz="2800" u="sng" dirty="0" smtClean="0">
                <a:latin typeface="Times New Roman" pitchFamily="18" charset="0"/>
                <a:cs typeface="Times New Roman" pitchFamily="18" charset="0"/>
              </a:rPr>
              <a:t>6) </a:t>
            </a:r>
            <a:r>
              <a:rPr lang="zh-CN" altLang="en-US" sz="2800" u="sng" dirty="0" smtClean="0">
                <a:latin typeface="Times New Roman" pitchFamily="18" charset="0"/>
                <a:cs typeface="Times New Roman" pitchFamily="18" charset="0"/>
              </a:rPr>
              <a:t>不带</a:t>
            </a:r>
            <a:r>
              <a:rPr lang="en-US" altLang="zh-CN" sz="2800" u="sng" dirty="0" smtClean="0">
                <a:latin typeface="Times New Roman" pitchFamily="18" charset="0"/>
                <a:cs typeface="Times New Roman" pitchFamily="18" charset="0"/>
              </a:rPr>
              <a:t>if</a:t>
            </a:r>
            <a:r>
              <a:rPr lang="zh-CN" altLang="en-US" sz="2800" u="sng" dirty="0" smtClean="0">
                <a:latin typeface="Times New Roman" pitchFamily="18" charset="0"/>
                <a:cs typeface="Times New Roman" pitchFamily="18" charset="0"/>
              </a:rPr>
              <a:t>的虚拟语气条件状语从句，谓语动词是 </a:t>
            </a:r>
            <a:r>
              <a:rPr lang="en-US" altLang="zh-CN" sz="2800" b="1" u="sng" dirty="0" smtClean="0">
                <a:solidFill>
                  <a:srgbClr val="FF0000"/>
                </a:solidFill>
                <a:latin typeface="Times New Roman" pitchFamily="18" charset="0"/>
                <a:cs typeface="Times New Roman" pitchFamily="18" charset="0"/>
              </a:rPr>
              <a:t>be</a:t>
            </a:r>
            <a:r>
              <a:rPr lang="zh-CN" altLang="en-US"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pPr marL="0" indent="0">
              <a:buNone/>
            </a:pPr>
            <a:r>
              <a:rPr lang="en-US" altLang="zh-CN" sz="2800" dirty="0" smtClean="0">
                <a:latin typeface="Times New Roman" pitchFamily="18" charset="0"/>
                <a:cs typeface="Times New Roman" pitchFamily="18" charset="0"/>
              </a:rPr>
              <a:t>e. g. Were I in your position, I would ask him about the matter.</a:t>
            </a:r>
            <a:endParaRPr lang="zh-CN"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89081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arn(inVertical)">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88640"/>
            <a:ext cx="8496944" cy="6336704"/>
          </a:xfrm>
        </p:spPr>
        <p:txBody>
          <a:bodyPr>
            <a:normAutofit lnSpcReduction="10000"/>
          </a:bodyPr>
          <a:lstStyle/>
          <a:p>
            <a:pPr algn="just"/>
            <a:r>
              <a:rPr lang="zh-CN" altLang="en-US" sz="2800" b="1" dirty="0">
                <a:solidFill>
                  <a:srgbClr val="C00000"/>
                </a:solidFill>
              </a:rPr>
              <a:t>部分倒装</a:t>
            </a:r>
            <a:endParaRPr lang="en-US" altLang="zh-CN" sz="2800" b="1" dirty="0">
              <a:solidFill>
                <a:srgbClr val="C00000"/>
              </a:solidFill>
            </a:endParaRPr>
          </a:p>
          <a:p>
            <a:pPr marL="514350" indent="-514350">
              <a:buAutoNum type="arabicParenR"/>
            </a:pPr>
            <a:r>
              <a:rPr lang="zh-CN" altLang="en-US" sz="2800" u="sng" dirty="0" smtClean="0">
                <a:latin typeface="Times New Roman" pitchFamily="18" charset="0"/>
                <a:cs typeface="Times New Roman" pitchFamily="18" charset="0"/>
              </a:rPr>
              <a:t>在不带 </a:t>
            </a:r>
            <a:r>
              <a:rPr lang="en-US" altLang="zh-CN" sz="2800" u="sng" dirty="0" smtClean="0">
                <a:latin typeface="Times New Roman" pitchFamily="18" charset="0"/>
                <a:cs typeface="Times New Roman" pitchFamily="18" charset="0"/>
              </a:rPr>
              <a:t>if </a:t>
            </a:r>
            <a:r>
              <a:rPr lang="zh-CN" altLang="en-US" sz="2800" u="sng" dirty="0" smtClean="0">
                <a:latin typeface="Times New Roman" pitchFamily="18" charset="0"/>
                <a:cs typeface="Times New Roman" pitchFamily="18" charset="0"/>
              </a:rPr>
              <a:t>的虚拟条件状语从句中</a:t>
            </a:r>
            <a:endParaRPr lang="en-US" altLang="zh-CN" sz="2800" u="sng" dirty="0" smtClean="0">
              <a:latin typeface="Times New Roman" pitchFamily="18" charset="0"/>
              <a:cs typeface="Times New Roman" pitchFamily="18" charset="0"/>
            </a:endParaRPr>
          </a:p>
          <a:p>
            <a:pPr marL="0" indent="0">
              <a:buNone/>
            </a:pPr>
            <a:r>
              <a:rPr lang="en-US" altLang="zh-CN" sz="2800" dirty="0" smtClean="0">
                <a:latin typeface="Times New Roman" pitchFamily="18" charset="0"/>
                <a:cs typeface="Times New Roman" pitchFamily="18" charset="0"/>
              </a:rPr>
              <a:t>e. g. Had I know the answer, I should have told you.</a:t>
            </a:r>
          </a:p>
          <a:p>
            <a:pPr marL="0" indent="0">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Should he be interested in this subject, he might work hard at it.</a:t>
            </a:r>
          </a:p>
          <a:p>
            <a:pPr marL="0" indent="0">
              <a:buNone/>
            </a:pPr>
            <a:endParaRPr lang="en-US" altLang="zh-CN" sz="2800" dirty="0">
              <a:latin typeface="Times New Roman" pitchFamily="18" charset="0"/>
              <a:cs typeface="Times New Roman" pitchFamily="18" charset="0"/>
            </a:endParaRPr>
          </a:p>
          <a:p>
            <a:pPr marL="0" indent="0">
              <a:buNone/>
            </a:pPr>
            <a:r>
              <a:rPr lang="en-US" altLang="zh-CN" sz="2800" u="sng" dirty="0" smtClean="0">
                <a:latin typeface="Times New Roman" pitchFamily="18" charset="0"/>
                <a:cs typeface="Times New Roman" pitchFamily="18" charset="0"/>
              </a:rPr>
              <a:t>2) </a:t>
            </a:r>
            <a:r>
              <a:rPr lang="zh-CN" altLang="en-US" sz="2800" u="sng" dirty="0" smtClean="0">
                <a:latin typeface="Times New Roman" pitchFamily="18" charset="0"/>
                <a:cs typeface="Times New Roman" pitchFamily="18" charset="0"/>
              </a:rPr>
              <a:t>在以 </a:t>
            </a:r>
            <a:r>
              <a:rPr lang="en-US" altLang="zh-CN" sz="2800" b="1" u="sng" dirty="0" smtClean="0">
                <a:solidFill>
                  <a:srgbClr val="FF0000"/>
                </a:solidFill>
                <a:latin typeface="Times New Roman" pitchFamily="18" charset="0"/>
                <a:cs typeface="Times New Roman" pitchFamily="18" charset="0"/>
              </a:rPr>
              <a:t>so </a:t>
            </a:r>
            <a:r>
              <a:rPr lang="zh-CN" altLang="en-US" sz="2800" u="sng" dirty="0" smtClean="0">
                <a:latin typeface="Times New Roman" pitchFamily="18" charset="0"/>
                <a:cs typeface="Times New Roman" pitchFamily="18" charset="0"/>
              </a:rPr>
              <a:t>开头表示“也一样”，和以 </a:t>
            </a:r>
            <a:r>
              <a:rPr lang="en-US" altLang="zh-CN" sz="2800" b="1" u="sng" dirty="0" smtClean="0">
                <a:solidFill>
                  <a:srgbClr val="FF0000"/>
                </a:solidFill>
                <a:latin typeface="Times New Roman" pitchFamily="18" charset="0"/>
                <a:cs typeface="Times New Roman" pitchFamily="18" charset="0"/>
              </a:rPr>
              <a:t>nor </a:t>
            </a:r>
            <a:r>
              <a:rPr lang="zh-CN" altLang="en-US" sz="2800" u="sng" dirty="0" smtClean="0">
                <a:latin typeface="Times New Roman" pitchFamily="18" charset="0"/>
                <a:cs typeface="Times New Roman" pitchFamily="18" charset="0"/>
              </a:rPr>
              <a:t>或 </a:t>
            </a:r>
            <a:r>
              <a:rPr lang="en-US" altLang="zh-CN" sz="2800" b="1" u="sng" dirty="0" smtClean="0">
                <a:solidFill>
                  <a:srgbClr val="FF0000"/>
                </a:solidFill>
                <a:latin typeface="Times New Roman" pitchFamily="18" charset="0"/>
                <a:cs typeface="Times New Roman" pitchFamily="18" charset="0"/>
              </a:rPr>
              <a:t>neither</a:t>
            </a:r>
            <a:r>
              <a:rPr lang="zh-CN" altLang="en-US" sz="2800" u="sng" dirty="0" smtClean="0">
                <a:latin typeface="Times New Roman" pitchFamily="18" charset="0"/>
                <a:cs typeface="Times New Roman" pitchFamily="18" charset="0"/>
              </a:rPr>
              <a:t>表示“也不一样”的句子里：</a:t>
            </a:r>
            <a:endParaRPr lang="en-US" altLang="zh-CN" sz="2800" u="sng" dirty="0" smtClean="0">
              <a:latin typeface="Times New Roman" pitchFamily="18" charset="0"/>
              <a:cs typeface="Times New Roman" pitchFamily="18" charset="0"/>
            </a:endParaRPr>
          </a:p>
          <a:p>
            <a:pPr marL="0" indent="0">
              <a:buNone/>
            </a:pPr>
            <a:r>
              <a:rPr lang="en-US" altLang="zh-CN" sz="2800" dirty="0" smtClean="0">
                <a:latin typeface="Times New Roman" pitchFamily="18" charset="0"/>
                <a:cs typeface="Times New Roman" pitchFamily="18" charset="0"/>
              </a:rPr>
              <a:t>e. g. We have had breakfast and so have they.</a:t>
            </a:r>
          </a:p>
          <a:p>
            <a:pPr marL="0" indent="0">
              <a:buNone/>
            </a:pPr>
            <a:r>
              <a:rPr lang="en-US" altLang="zh-CN" sz="2800" dirty="0" smtClean="0">
                <a:latin typeface="Times New Roman" pitchFamily="18" charset="0"/>
                <a:cs typeface="Times New Roman" pitchFamily="18" charset="0"/>
              </a:rPr>
              <a:t>        He didn’t do it and neither did I.</a:t>
            </a:r>
          </a:p>
          <a:p>
            <a:pPr marL="0" indent="0">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If you don’t want it, neither shall I.</a:t>
            </a:r>
          </a:p>
          <a:p>
            <a:pPr marL="0" indent="0">
              <a:buNone/>
            </a:pPr>
            <a:r>
              <a:rPr lang="en-US" altLang="zh-CN" sz="2800" b="1" dirty="0" smtClean="0">
                <a:solidFill>
                  <a:srgbClr val="FF0000"/>
                </a:solidFill>
                <a:latin typeface="Times New Roman" pitchFamily="18" charset="0"/>
                <a:cs typeface="Times New Roman" pitchFamily="18" charset="0"/>
              </a:rPr>
              <a:t>Attention!</a:t>
            </a:r>
          </a:p>
          <a:p>
            <a:pPr marL="0" indent="0">
              <a:buNone/>
            </a:pPr>
            <a:r>
              <a:rPr lang="en-US" altLang="zh-CN" sz="2800" dirty="0" smtClean="0">
                <a:latin typeface="Times New Roman" pitchFamily="18" charset="0"/>
                <a:cs typeface="Times New Roman" pitchFamily="18" charset="0"/>
              </a:rPr>
              <a:t>“It is hot today.” “So it is.”</a:t>
            </a:r>
          </a:p>
          <a:p>
            <a:pPr marL="0" indent="0">
              <a:buNone/>
            </a:pPr>
            <a:endParaRPr lang="zh-CN"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26486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arn(inVertical)">
                                      <p:cBhvr>
                                        <p:cTn id="10" dur="500"/>
                                        <p:tgtEl>
                                          <p:spTgt spid="3">
                                            <p:txEl>
                                              <p:pRg st="6" end="6"/>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arn(inVertical)">
                                      <p:cBhvr>
                                        <p:cTn id="13" dur="500"/>
                                        <p:tgtEl>
                                          <p:spTgt spid="3">
                                            <p:txEl>
                                              <p:pRg st="7" end="7"/>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arn(inVertical)">
                                      <p:cBhvr>
                                        <p:cTn id="16" dur="500"/>
                                        <p:tgtEl>
                                          <p:spTgt spid="3">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barn(inVertical)">
                                      <p:cBhvr>
                                        <p:cTn id="21" dur="500"/>
                                        <p:tgtEl>
                                          <p:spTgt spid="3">
                                            <p:txEl>
                                              <p:pRg st="9" end="9"/>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animEffect transition="in" filter="barn(inVertical)">
                                      <p:cBhvr>
                                        <p:cTn id="2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60648"/>
            <a:ext cx="8640960" cy="6264696"/>
          </a:xfrm>
        </p:spPr>
        <p:txBody>
          <a:bodyPr>
            <a:normAutofit/>
          </a:bodyPr>
          <a:lstStyle/>
          <a:p>
            <a:pPr marL="0" indent="0" algn="just">
              <a:buNone/>
            </a:pPr>
            <a:r>
              <a:rPr lang="en-US" altLang="zh-CN" sz="2800" u="sng" dirty="0" smtClean="0">
                <a:latin typeface="Times New Roman" pitchFamily="18" charset="0"/>
                <a:cs typeface="Times New Roman" pitchFamily="18" charset="0"/>
              </a:rPr>
              <a:t>3) </a:t>
            </a:r>
            <a:r>
              <a:rPr lang="en-US" altLang="zh-CN" sz="2800" b="1" u="sng" dirty="0" smtClean="0">
                <a:solidFill>
                  <a:srgbClr val="FF0000"/>
                </a:solidFill>
                <a:latin typeface="Times New Roman" pitchFamily="18" charset="0"/>
                <a:cs typeface="Times New Roman" pitchFamily="18" charset="0"/>
              </a:rPr>
              <a:t>never, hardly, scarcely, seldom, little, barely, rarely, nowhere, by no means, not until, hardly (scarcely)…when…, no sooner…than…</a:t>
            </a:r>
            <a:r>
              <a:rPr lang="zh-CN" altLang="en-US" sz="2800" u="sng" dirty="0" smtClean="0">
                <a:latin typeface="Times New Roman" pitchFamily="18" charset="0"/>
                <a:cs typeface="Times New Roman" pitchFamily="18" charset="0"/>
              </a:rPr>
              <a:t>等否定或半否定意义的副词放句首</a:t>
            </a:r>
            <a:r>
              <a:rPr lang="zh-CN" altLang="en-US"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pPr marL="0" indent="0" algn="just">
              <a:buNone/>
            </a:pPr>
            <a:r>
              <a:rPr lang="en-US" altLang="zh-CN" sz="2800" dirty="0" smtClean="0">
                <a:latin typeface="Times New Roman" pitchFamily="18" charset="0"/>
                <a:cs typeface="Times New Roman" pitchFamily="18" charset="0"/>
              </a:rPr>
              <a:t>e. g</a:t>
            </a: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Hardly had he entered the house when it began to rain.</a:t>
            </a:r>
          </a:p>
          <a:p>
            <a:pPr marL="0" indent="0" algn="just">
              <a:buNone/>
            </a:pPr>
            <a:r>
              <a:rPr lang="en-US" altLang="zh-CN" sz="2800" dirty="0" smtClean="0">
                <a:latin typeface="Times New Roman" pitchFamily="18" charset="0"/>
                <a:cs typeface="Times New Roman" pitchFamily="18" charset="0"/>
              </a:rPr>
              <a:t>        No sooner had they got to the plant than they started to work.</a:t>
            </a:r>
          </a:p>
          <a:p>
            <a:pPr marL="0" indent="0" algn="just">
              <a:buNone/>
            </a:pPr>
            <a:r>
              <a:rPr lang="en-US" altLang="zh-CN" sz="2800" dirty="0" smtClean="0">
                <a:latin typeface="Times New Roman" pitchFamily="18" charset="0"/>
                <a:cs typeface="Times New Roman" pitchFamily="18" charset="0"/>
              </a:rPr>
              <a:t>        Not </a:t>
            </a:r>
            <a:r>
              <a:rPr lang="en-US" altLang="zh-CN" sz="2800" dirty="0">
                <a:latin typeface="Times New Roman" pitchFamily="18" charset="0"/>
                <a:cs typeface="Times New Roman" pitchFamily="18" charset="0"/>
              </a:rPr>
              <a:t>until I became monitor of our class did I realize the importance of team work</a:t>
            </a:r>
            <a:r>
              <a:rPr lang="en-US" altLang="zh-CN" sz="2800" dirty="0" smtClean="0">
                <a:latin typeface="Times New Roman" pitchFamily="18" charset="0"/>
                <a:cs typeface="Times New Roman" pitchFamily="18" charset="0"/>
              </a:rPr>
              <a:t>.</a:t>
            </a:r>
          </a:p>
          <a:p>
            <a:pPr marL="0" indent="0" algn="just">
              <a:buNone/>
            </a:pPr>
            <a:r>
              <a:rPr lang="en-US" altLang="zh-CN" sz="2800" b="1" u="sng" dirty="0" smtClean="0">
                <a:solidFill>
                  <a:srgbClr val="FF0000"/>
                </a:solidFill>
                <a:latin typeface="Times New Roman" pitchFamily="18" charset="0"/>
                <a:cs typeface="Times New Roman" pitchFamily="18" charset="0"/>
              </a:rPr>
              <a:t>Compare: </a:t>
            </a:r>
            <a:r>
              <a:rPr lang="en-US" altLang="zh-CN" sz="2800" dirty="0" smtClean="0">
                <a:latin typeface="Times New Roman" pitchFamily="18" charset="0"/>
                <a:cs typeface="Times New Roman" pitchFamily="18" charset="0"/>
              </a:rPr>
              <a:t>It was not until I became monitor of our class that I realized the importance of team work.</a:t>
            </a:r>
            <a:endParaRPr lang="zh-CN"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55543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640960" cy="6408712"/>
          </a:xfrm>
        </p:spPr>
        <p:txBody>
          <a:bodyPr>
            <a:normAutofit/>
          </a:bodyPr>
          <a:lstStyle/>
          <a:p>
            <a:pPr marL="0" indent="0">
              <a:buNone/>
            </a:pPr>
            <a:r>
              <a:rPr lang="en-US" altLang="zh-CN" sz="2800" u="sng" dirty="0" smtClean="0">
                <a:latin typeface="Times New Roman" pitchFamily="18" charset="0"/>
                <a:cs typeface="Times New Roman" pitchFamily="18" charset="0"/>
              </a:rPr>
              <a:t>4) </a:t>
            </a:r>
            <a:r>
              <a:rPr lang="en-US" altLang="zh-CN" sz="2800" b="1" u="sng" dirty="0" smtClean="0">
                <a:solidFill>
                  <a:srgbClr val="FF0000"/>
                </a:solidFill>
                <a:latin typeface="Times New Roman" pitchFamily="18" charset="0"/>
                <a:cs typeface="Times New Roman" pitchFamily="18" charset="0"/>
              </a:rPr>
              <a:t>neither…nor…</a:t>
            </a:r>
            <a:r>
              <a:rPr lang="en-US" altLang="zh-CN" sz="2800" u="sng" dirty="0" smtClean="0">
                <a:latin typeface="Times New Roman" pitchFamily="18" charset="0"/>
                <a:cs typeface="Times New Roman" pitchFamily="18" charset="0"/>
              </a:rPr>
              <a:t> </a:t>
            </a:r>
            <a:r>
              <a:rPr lang="en-US" altLang="zh-CN" sz="2800" u="sng" dirty="0" err="1" smtClean="0">
                <a:latin typeface="Times New Roman" pitchFamily="18" charset="0"/>
                <a:cs typeface="Times New Roman" pitchFamily="18" charset="0"/>
              </a:rPr>
              <a:t>vs</a:t>
            </a:r>
            <a:r>
              <a:rPr lang="en-US" altLang="zh-CN" sz="2800" u="sng" dirty="0" smtClean="0">
                <a:latin typeface="Times New Roman" pitchFamily="18" charset="0"/>
                <a:cs typeface="Times New Roman" pitchFamily="18" charset="0"/>
              </a:rPr>
              <a:t>  </a:t>
            </a:r>
            <a:r>
              <a:rPr lang="en-US" altLang="zh-CN" sz="2800" b="1" u="sng" dirty="0">
                <a:solidFill>
                  <a:srgbClr val="FF0000"/>
                </a:solidFill>
                <a:latin typeface="Times New Roman" pitchFamily="18" charset="0"/>
                <a:cs typeface="Times New Roman" pitchFamily="18" charset="0"/>
              </a:rPr>
              <a:t>not only… but also…</a:t>
            </a:r>
          </a:p>
          <a:p>
            <a:pPr marL="0" indent="0">
              <a:buNone/>
            </a:pPr>
            <a:r>
              <a:rPr lang="en-US" altLang="zh-CN" sz="2800" dirty="0" smtClean="0">
                <a:latin typeface="Times New Roman" pitchFamily="18" charset="0"/>
                <a:cs typeface="Times New Roman" pitchFamily="18" charset="0"/>
              </a:rPr>
              <a:t>e. g. Neither has he called on her, nor will he do so.</a:t>
            </a:r>
          </a:p>
          <a:p>
            <a:pPr marL="0" indent="0">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Not only shall we learn from books, but also we should learn from practice.</a:t>
            </a:r>
          </a:p>
          <a:p>
            <a:pPr marL="0" indent="0">
              <a:buNone/>
            </a:pPr>
            <a:endParaRPr lang="en-US" altLang="zh-CN" sz="2800" dirty="0">
              <a:latin typeface="Times New Roman" pitchFamily="18" charset="0"/>
              <a:cs typeface="Times New Roman" pitchFamily="18" charset="0"/>
            </a:endParaRPr>
          </a:p>
          <a:p>
            <a:pPr marL="0" indent="0">
              <a:buNone/>
            </a:pPr>
            <a:r>
              <a:rPr lang="en-US" altLang="zh-CN" sz="2800" u="sng" dirty="0" smtClean="0">
                <a:latin typeface="Times New Roman" pitchFamily="18" charset="0"/>
                <a:cs typeface="Times New Roman" pitchFamily="18" charset="0"/>
              </a:rPr>
              <a:t>5)</a:t>
            </a:r>
            <a:r>
              <a:rPr lang="en-US" altLang="zh-CN" sz="2800" u="sng" dirty="0">
                <a:latin typeface="Times New Roman" pitchFamily="18" charset="0"/>
                <a:cs typeface="Times New Roman" pitchFamily="18" charset="0"/>
              </a:rPr>
              <a:t> </a:t>
            </a:r>
            <a:r>
              <a:rPr lang="en-US" altLang="zh-CN" sz="2800" b="1" u="sng" dirty="0" smtClean="0">
                <a:solidFill>
                  <a:srgbClr val="FF0000"/>
                </a:solidFill>
                <a:latin typeface="Times New Roman" pitchFamily="18" charset="0"/>
                <a:cs typeface="Times New Roman" pitchFamily="18" charset="0"/>
              </a:rPr>
              <a:t>only + </a:t>
            </a:r>
            <a:r>
              <a:rPr lang="zh-CN" altLang="en-US" sz="2800" b="1" u="sng" dirty="0" smtClean="0">
                <a:solidFill>
                  <a:srgbClr val="FF0000"/>
                </a:solidFill>
                <a:latin typeface="Times New Roman" pitchFamily="18" charset="0"/>
                <a:cs typeface="Times New Roman" pitchFamily="18" charset="0"/>
              </a:rPr>
              <a:t>状语或状语从句</a:t>
            </a:r>
            <a:r>
              <a:rPr lang="zh-CN" altLang="en-US" sz="2800" u="sng" dirty="0" smtClean="0">
                <a:latin typeface="Times New Roman" pitchFamily="18" charset="0"/>
                <a:cs typeface="Times New Roman" pitchFamily="18" charset="0"/>
              </a:rPr>
              <a:t>：</a:t>
            </a:r>
            <a:endParaRPr lang="en-US" altLang="zh-CN" sz="2800" u="sng" dirty="0" smtClean="0">
              <a:latin typeface="Times New Roman" pitchFamily="18" charset="0"/>
              <a:cs typeface="Times New Roman" pitchFamily="18" charset="0"/>
            </a:endParaRPr>
          </a:p>
          <a:p>
            <a:pPr marL="0" indent="0">
              <a:buNone/>
            </a:pPr>
            <a:r>
              <a:rPr lang="en-US" altLang="zh-CN" sz="2800" dirty="0" smtClean="0">
                <a:latin typeface="Times New Roman" pitchFamily="18" charset="0"/>
                <a:cs typeface="Times New Roman" pitchFamily="18" charset="0"/>
              </a:rPr>
              <a:t>e. g. Only then did I realize the importance of English.</a:t>
            </a:r>
          </a:p>
          <a:p>
            <a:pPr marL="0" indent="0">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Only when the war was over in 1918, was he able to get happily back to work.</a:t>
            </a:r>
          </a:p>
          <a:p>
            <a:pPr marL="0" indent="0">
              <a:buNone/>
            </a:pPr>
            <a:endParaRPr lang="en-US" altLang="zh-CN" sz="2800" dirty="0">
              <a:latin typeface="Times New Roman" pitchFamily="18" charset="0"/>
              <a:cs typeface="Times New Roman" pitchFamily="18" charset="0"/>
            </a:endParaRPr>
          </a:p>
          <a:p>
            <a:pPr marL="0" indent="0">
              <a:buNone/>
            </a:pPr>
            <a:endParaRPr lang="en-US" altLang="zh-CN"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97270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arn(inVertical)">
                                      <p:cBhvr>
                                        <p:cTn id="21" dur="500"/>
                                        <p:tgtEl>
                                          <p:spTgt spid="3">
                                            <p:txEl>
                                              <p:pRg st="5" end="5"/>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548680"/>
            <a:ext cx="8784976" cy="5832648"/>
          </a:xfrm>
        </p:spPr>
        <p:txBody>
          <a:bodyPr>
            <a:normAutofit/>
          </a:bodyPr>
          <a:lstStyle/>
          <a:p>
            <a:pPr marL="0" indent="0" algn="just">
              <a:buNone/>
            </a:pPr>
            <a:r>
              <a:rPr lang="en-US" altLang="zh-CN" sz="2800" u="sng" dirty="0">
                <a:latin typeface="Times New Roman" pitchFamily="18" charset="0"/>
                <a:cs typeface="Times New Roman" pitchFamily="18" charset="0"/>
              </a:rPr>
              <a:t>6) </a:t>
            </a:r>
            <a:r>
              <a:rPr lang="zh-CN" altLang="en-US" sz="2800" u="sng" dirty="0">
                <a:latin typeface="Times New Roman" pitchFamily="18" charset="0"/>
                <a:cs typeface="Times New Roman" pitchFamily="18" charset="0"/>
              </a:rPr>
              <a:t>让步状语从句</a:t>
            </a:r>
            <a:r>
              <a:rPr lang="en-US" altLang="zh-CN" sz="2800" b="1" u="sng" dirty="0">
                <a:solidFill>
                  <a:srgbClr val="FF0000"/>
                </a:solidFill>
                <a:latin typeface="Times New Roman" pitchFamily="18" charset="0"/>
                <a:cs typeface="Times New Roman" pitchFamily="18" charset="0"/>
              </a:rPr>
              <a:t>as/ though</a:t>
            </a:r>
            <a:r>
              <a:rPr lang="en-US" altLang="zh-CN" sz="2800" dirty="0">
                <a:latin typeface="Times New Roman" pitchFamily="18" charset="0"/>
                <a:cs typeface="Times New Roman" pitchFamily="18" charset="0"/>
              </a:rPr>
              <a:t>:</a:t>
            </a:r>
          </a:p>
          <a:p>
            <a:pPr marL="0" indent="0" algn="just">
              <a:buNone/>
            </a:pPr>
            <a:r>
              <a:rPr lang="en-US" altLang="zh-CN" sz="2800" dirty="0">
                <a:latin typeface="Times New Roman" pitchFamily="18" charset="0"/>
                <a:cs typeface="Times New Roman" pitchFamily="18" charset="0"/>
              </a:rPr>
              <a:t>e. g. Young as/ though I am, I already know what career I want to follow</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（形容词表语提前）</a:t>
            </a:r>
            <a:endParaRPr lang="en-US" altLang="zh-CN" sz="2800" dirty="0">
              <a:latin typeface="Times New Roman" pitchFamily="18" charset="0"/>
              <a:cs typeface="Times New Roman" pitchFamily="18" charset="0"/>
            </a:endParaRPr>
          </a:p>
          <a:p>
            <a:pPr marL="0" indent="0" algn="just">
              <a:buNone/>
            </a:pPr>
            <a:r>
              <a:rPr lang="en-US" altLang="zh-CN" sz="2800" dirty="0" smtClean="0">
                <a:latin typeface="Times New Roman" pitchFamily="18" charset="0"/>
                <a:cs typeface="Times New Roman" pitchFamily="18" charset="0"/>
              </a:rPr>
              <a:t>        Much </a:t>
            </a:r>
            <a:r>
              <a:rPr lang="en-US" altLang="zh-CN" sz="2800" dirty="0">
                <a:latin typeface="Times New Roman" pitchFamily="18" charset="0"/>
                <a:cs typeface="Times New Roman" pitchFamily="18" charset="0"/>
              </a:rPr>
              <a:t>as/ though I respect him, I cannot agree with his idea</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（副词</a:t>
            </a:r>
            <a:r>
              <a:rPr lang="en-US" altLang="zh-CN" sz="2800" dirty="0" smtClean="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状语提前）</a:t>
            </a:r>
            <a:endParaRPr lang="en-US" altLang="zh-CN" sz="2800" dirty="0">
              <a:latin typeface="Times New Roman" pitchFamily="18" charset="0"/>
              <a:cs typeface="Times New Roman" pitchFamily="18" charset="0"/>
            </a:endParaRPr>
          </a:p>
          <a:p>
            <a:pPr marL="0" indent="0" algn="just">
              <a:buNone/>
            </a:pPr>
            <a:r>
              <a:rPr lang="en-US" altLang="zh-CN" sz="2800" dirty="0" smtClean="0">
                <a:latin typeface="Times New Roman" pitchFamily="18" charset="0"/>
                <a:cs typeface="Times New Roman" pitchFamily="18" charset="0"/>
              </a:rPr>
              <a:t>        Child </a:t>
            </a:r>
            <a:r>
              <a:rPr lang="en-US" altLang="zh-CN" sz="2800" dirty="0">
                <a:latin typeface="Times New Roman" pitchFamily="18" charset="0"/>
                <a:cs typeface="Times New Roman" pitchFamily="18" charset="0"/>
              </a:rPr>
              <a:t>as/ though he is, he knows a lot of Chinese characters</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（单数名词表语提前）</a:t>
            </a:r>
            <a:endParaRPr lang="en-US" altLang="zh-CN" sz="2800" dirty="0">
              <a:latin typeface="Times New Roman" pitchFamily="18" charset="0"/>
              <a:cs typeface="Times New Roman" pitchFamily="18" charset="0"/>
            </a:endParaRPr>
          </a:p>
          <a:p>
            <a:pPr marL="0" indent="0" algn="just">
              <a:buNone/>
            </a:pPr>
            <a:r>
              <a:rPr lang="en-US" altLang="zh-CN" sz="2800" dirty="0" smtClean="0">
                <a:latin typeface="Times New Roman" pitchFamily="18" charset="0"/>
                <a:cs typeface="Times New Roman" pitchFamily="18" charset="0"/>
              </a:rPr>
              <a:t>         Try </a:t>
            </a:r>
            <a:r>
              <a:rPr lang="en-US" altLang="zh-CN" sz="2800" dirty="0">
                <a:latin typeface="Times New Roman" pitchFamily="18" charset="0"/>
                <a:cs typeface="Times New Roman" pitchFamily="18" charset="0"/>
              </a:rPr>
              <a:t>as/ though he might, he couldn’t solve the problem</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（动词原形提前）</a:t>
            </a:r>
            <a:endParaRPr lang="en-US" altLang="zh-CN" sz="2800" dirty="0">
              <a:latin typeface="Times New Roman" pitchFamily="18" charset="0"/>
              <a:cs typeface="Times New Roman" pitchFamily="18" charset="0"/>
            </a:endParaRPr>
          </a:p>
          <a:p>
            <a:pPr marL="0" indent="0" algn="just">
              <a:buNone/>
            </a:pPr>
            <a:r>
              <a:rPr lang="en-US" altLang="zh-CN" sz="2800" dirty="0" smtClean="0">
                <a:latin typeface="Times New Roman" pitchFamily="18" charset="0"/>
                <a:cs typeface="Times New Roman" pitchFamily="18" charset="0"/>
              </a:rPr>
              <a:t>         Raining </a:t>
            </a:r>
            <a:r>
              <a:rPr lang="en-US" altLang="zh-CN" sz="2800" dirty="0">
                <a:latin typeface="Times New Roman" pitchFamily="18" charset="0"/>
                <a:cs typeface="Times New Roman" pitchFamily="18" charset="0"/>
              </a:rPr>
              <a:t>as/ though it is, I’m going out for a walk</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（分词提前）</a:t>
            </a:r>
            <a:endParaRPr lang="en-US" altLang="zh-CN" sz="2800" dirty="0">
              <a:latin typeface="Times New Roman" pitchFamily="18" charset="0"/>
              <a:cs typeface="Times New Roman" pitchFamily="18" charset="0"/>
            </a:endParaRPr>
          </a:p>
          <a:p>
            <a:pPr marL="0" indent="0" algn="just">
              <a:buNone/>
            </a:pPr>
            <a:endParaRPr lang="zh-CN" altLang="en-US" sz="2800" dirty="0"/>
          </a:p>
        </p:txBody>
      </p:sp>
    </p:spTree>
    <p:extLst>
      <p:ext uri="{BB962C8B-B14F-4D97-AF65-F5344CB8AC3E}">
        <p14:creationId xmlns:p14="http://schemas.microsoft.com/office/powerpoint/2010/main" val="3592041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548680"/>
            <a:ext cx="8856984" cy="5976664"/>
          </a:xfrm>
        </p:spPr>
        <p:txBody>
          <a:bodyPr/>
          <a:lstStyle/>
          <a:p>
            <a:pPr algn="just"/>
            <a:r>
              <a:rPr lang="zh-CN" altLang="en-US" sz="2800" b="1" dirty="0" smtClean="0">
                <a:solidFill>
                  <a:srgbClr val="C00000"/>
                </a:solidFill>
                <a:latin typeface="Times New Roman" pitchFamily="18" charset="0"/>
                <a:cs typeface="Times New Roman" pitchFamily="18" charset="0"/>
              </a:rPr>
              <a:t>动名词   </a:t>
            </a:r>
            <a:r>
              <a:rPr lang="en-US" altLang="zh-CN" sz="2800" b="1" dirty="0" smtClean="0">
                <a:solidFill>
                  <a:srgbClr val="C00000"/>
                </a:solidFill>
                <a:latin typeface="Times New Roman" pitchFamily="18" charset="0"/>
                <a:cs typeface="Times New Roman" pitchFamily="18" charset="0"/>
              </a:rPr>
              <a:t>doing</a:t>
            </a:r>
          </a:p>
          <a:p>
            <a:pPr marL="0" indent="0" algn="just">
              <a:buNone/>
            </a:pPr>
            <a:r>
              <a:rPr lang="en-US" altLang="zh-CN" sz="2800" dirty="0" smtClean="0">
                <a:latin typeface="Times New Roman" pitchFamily="18" charset="0"/>
                <a:cs typeface="Times New Roman" pitchFamily="18" charset="0"/>
              </a:rPr>
              <a:t>(1) </a:t>
            </a:r>
            <a:r>
              <a:rPr lang="zh-CN" altLang="en-US" sz="2800" dirty="0" smtClean="0">
                <a:latin typeface="Times New Roman" pitchFamily="18" charset="0"/>
                <a:cs typeface="Times New Roman" pitchFamily="18" charset="0"/>
              </a:rPr>
              <a:t>动名词的时态形式：</a:t>
            </a:r>
            <a:endParaRPr lang="en-US" altLang="zh-CN" sz="2800" dirty="0" smtClean="0">
              <a:latin typeface="Times New Roman" pitchFamily="18" charset="0"/>
              <a:cs typeface="Times New Roman" pitchFamily="18" charset="0"/>
            </a:endParaRPr>
          </a:p>
          <a:p>
            <a:pPr marL="0" indent="0" algn="just">
              <a:buNone/>
            </a:pPr>
            <a:r>
              <a:rPr lang="en-US" altLang="zh-CN" sz="2800" dirty="0" smtClean="0">
                <a:latin typeface="Times New Roman" pitchFamily="18" charset="0"/>
                <a:cs typeface="Times New Roman" pitchFamily="18" charset="0"/>
              </a:rPr>
              <a:t>e. g. The students are interested in </a:t>
            </a:r>
            <a:r>
              <a:rPr lang="en-US" altLang="zh-CN" sz="2800" b="1" dirty="0" smtClean="0">
                <a:solidFill>
                  <a:srgbClr val="FF0000"/>
                </a:solidFill>
                <a:latin typeface="Times New Roman" pitchFamily="18" charset="0"/>
                <a:cs typeface="Times New Roman" pitchFamily="18" charset="0"/>
              </a:rPr>
              <a:t>climbing</a:t>
            </a:r>
            <a:r>
              <a:rPr lang="en-US" altLang="zh-CN" sz="2800" dirty="0" smtClean="0">
                <a:latin typeface="Times New Roman" pitchFamily="18" charset="0"/>
                <a:cs typeface="Times New Roman" pitchFamily="18" charset="0"/>
              </a:rPr>
              <a:t> mountains.</a:t>
            </a:r>
          </a:p>
          <a:p>
            <a:pPr marL="0" indent="0" algn="just">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My uncle didn’t mention </a:t>
            </a:r>
            <a:r>
              <a:rPr lang="en-US" altLang="zh-CN" sz="2800" b="1" dirty="0">
                <a:solidFill>
                  <a:srgbClr val="FF0000"/>
                </a:solidFill>
                <a:latin typeface="Times New Roman" pitchFamily="18" charset="0"/>
                <a:cs typeface="Times New Roman" pitchFamily="18" charset="0"/>
              </a:rPr>
              <a:t>having</a:t>
            </a:r>
            <a:r>
              <a:rPr lang="en-US" altLang="zh-CN" sz="2800" dirty="0" smtClean="0">
                <a:latin typeface="Times New Roman" pitchFamily="18" charset="0"/>
                <a:cs typeface="Times New Roman" pitchFamily="18" charset="0"/>
              </a:rPr>
              <a:t> met my aunt.</a:t>
            </a:r>
          </a:p>
          <a:p>
            <a:pPr marL="0" indent="0" algn="just">
              <a:buNone/>
            </a:pPr>
            <a:r>
              <a:rPr lang="en-US" altLang="zh-CN" sz="2800" dirty="0" smtClean="0">
                <a:latin typeface="Times New Roman" pitchFamily="18" charset="0"/>
                <a:cs typeface="Times New Roman" pitchFamily="18" charset="0"/>
              </a:rPr>
              <a:t>        </a:t>
            </a:r>
          </a:p>
          <a:p>
            <a:pPr marL="0" indent="0" algn="just">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His wife couldn’t bear </a:t>
            </a:r>
            <a:r>
              <a:rPr lang="en-US" altLang="zh-CN" sz="2800" b="1" dirty="0" smtClean="0">
                <a:solidFill>
                  <a:srgbClr val="FF0000"/>
                </a:solidFill>
                <a:latin typeface="Times New Roman" pitchFamily="18" charset="0"/>
                <a:cs typeface="Times New Roman" pitchFamily="18" charset="0"/>
              </a:rPr>
              <a:t>being made</a:t>
            </a:r>
            <a:r>
              <a:rPr lang="en-US" altLang="zh-CN" sz="2800" dirty="0" smtClean="0">
                <a:latin typeface="Times New Roman" pitchFamily="18" charset="0"/>
                <a:cs typeface="Times New Roman" pitchFamily="18" charset="0"/>
              </a:rPr>
              <a:t> fun of like that.</a:t>
            </a:r>
          </a:p>
          <a:p>
            <a:pPr marL="0" indent="0" algn="just">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a:t>
            </a:r>
          </a:p>
          <a:p>
            <a:pPr marL="0" indent="0" algn="just">
              <a:buNone/>
            </a:pPr>
            <a:r>
              <a:rPr lang="en-US" altLang="zh-CN" sz="2800" dirty="0" smtClean="0">
                <a:latin typeface="Times New Roman" pitchFamily="18" charset="0"/>
                <a:cs typeface="Times New Roman" pitchFamily="18" charset="0"/>
              </a:rPr>
              <a:t>**want, need, require doing = want/ need/ require to be done</a:t>
            </a:r>
          </a:p>
          <a:p>
            <a:pPr marL="0" indent="0" algn="just">
              <a:buNone/>
            </a:pPr>
            <a:endParaRPr lang="zh-CN"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18586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wipe(down)">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640960" cy="6336704"/>
          </a:xfrm>
        </p:spPr>
        <p:txBody>
          <a:bodyPr>
            <a:normAutofit/>
          </a:bodyPr>
          <a:lstStyle/>
          <a:p>
            <a:r>
              <a:rPr lang="zh-CN" altLang="en-US" sz="2800" b="1" dirty="0" smtClean="0">
                <a:solidFill>
                  <a:srgbClr val="C00000"/>
                </a:solidFill>
              </a:rPr>
              <a:t>省略</a:t>
            </a:r>
            <a:endParaRPr lang="en-US" altLang="zh-CN" sz="2800" b="1" dirty="0" smtClean="0">
              <a:solidFill>
                <a:srgbClr val="C00000"/>
              </a:solidFill>
            </a:endParaRPr>
          </a:p>
          <a:p>
            <a:pPr marL="514350" indent="-514350">
              <a:buAutoNum type="arabicParenR"/>
            </a:pPr>
            <a:r>
              <a:rPr lang="zh-CN" altLang="en-US" sz="2800" u="sng" dirty="0" smtClean="0">
                <a:latin typeface="Times New Roman" pitchFamily="18" charset="0"/>
                <a:cs typeface="Times New Roman" pitchFamily="18" charset="0"/>
              </a:rPr>
              <a:t>简单句中的省略</a:t>
            </a:r>
            <a:r>
              <a:rPr lang="zh-CN" altLang="en-US"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pPr marL="0" indent="0">
              <a:buNone/>
            </a:pPr>
            <a:r>
              <a:rPr lang="en-US" altLang="zh-CN" sz="2800" dirty="0" smtClean="0">
                <a:latin typeface="Times New Roman" pitchFamily="18" charset="0"/>
                <a:cs typeface="Times New Roman" pitchFamily="18" charset="0"/>
              </a:rPr>
              <a:t>e. g. She is going to her uncle’s (house).</a:t>
            </a:r>
          </a:p>
          <a:p>
            <a:pPr marL="0" indent="0">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(Is there) Anything wrong?</a:t>
            </a:r>
          </a:p>
          <a:p>
            <a:pPr marL="0" indent="0">
              <a:buNone/>
            </a:pPr>
            <a:endParaRPr lang="en-US" altLang="zh-CN" sz="2800" dirty="0">
              <a:latin typeface="Times New Roman" pitchFamily="18" charset="0"/>
              <a:cs typeface="Times New Roman" pitchFamily="18" charset="0"/>
            </a:endParaRPr>
          </a:p>
          <a:p>
            <a:pPr marL="0" indent="0">
              <a:buNone/>
            </a:pPr>
            <a:r>
              <a:rPr lang="en-US" altLang="zh-CN" sz="2800" dirty="0" smtClean="0">
                <a:latin typeface="Times New Roman" pitchFamily="18" charset="0"/>
                <a:cs typeface="Times New Roman" pitchFamily="18" charset="0"/>
              </a:rPr>
              <a:t>2) </a:t>
            </a:r>
            <a:r>
              <a:rPr lang="zh-CN" altLang="en-US" sz="2800" u="sng" dirty="0">
                <a:latin typeface="Times New Roman" pitchFamily="18" charset="0"/>
                <a:cs typeface="Times New Roman" pitchFamily="18" charset="0"/>
              </a:rPr>
              <a:t>并列句中的省略</a:t>
            </a:r>
            <a:r>
              <a:rPr lang="zh-CN" altLang="en-US"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pPr marL="0" indent="0">
              <a:buNone/>
            </a:pPr>
            <a:r>
              <a:rPr lang="en-US" altLang="zh-CN" sz="2800" dirty="0" smtClean="0">
                <a:latin typeface="Times New Roman" pitchFamily="18" charset="0"/>
                <a:cs typeface="Times New Roman" pitchFamily="18" charset="0"/>
              </a:rPr>
              <a:t>e. g. His father is a doctor, and his mother (is) a nurse.</a:t>
            </a:r>
          </a:p>
          <a:p>
            <a:pPr marL="0" indent="0">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I think you’ll win the race. Indeed we all think </a:t>
            </a:r>
            <a:r>
              <a:rPr lang="en-US" altLang="zh-CN" sz="2800" b="1" dirty="0" smtClean="0">
                <a:solidFill>
                  <a:srgbClr val="FF0000"/>
                </a:solidFill>
                <a:latin typeface="Times New Roman" pitchFamily="18" charset="0"/>
                <a:cs typeface="Times New Roman" pitchFamily="18" charset="0"/>
              </a:rPr>
              <a:t>so</a:t>
            </a:r>
            <a:r>
              <a:rPr lang="en-US" altLang="zh-CN" sz="2800" dirty="0" smtClean="0">
                <a:latin typeface="Times New Roman" pitchFamily="18" charset="0"/>
                <a:cs typeface="Times New Roman" pitchFamily="18" charset="0"/>
              </a:rPr>
              <a:t>.</a:t>
            </a:r>
          </a:p>
          <a:p>
            <a:pPr marL="0" indent="0">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I’m not sure she is coming, but I suppose </a:t>
            </a:r>
            <a:r>
              <a:rPr lang="en-US" altLang="zh-CN" sz="2800" b="1" dirty="0" smtClean="0">
                <a:solidFill>
                  <a:srgbClr val="FF0000"/>
                </a:solidFill>
                <a:latin typeface="Times New Roman" pitchFamily="18" charset="0"/>
                <a:cs typeface="Times New Roman" pitchFamily="18" charset="0"/>
              </a:rPr>
              <a:t>not</a:t>
            </a:r>
            <a:r>
              <a:rPr lang="en-US" altLang="zh-CN" sz="2800" dirty="0" smtClean="0">
                <a:latin typeface="Times New Roman" pitchFamily="18" charset="0"/>
                <a:cs typeface="Times New Roman" pitchFamily="18" charset="0"/>
              </a:rPr>
              <a:t>.</a:t>
            </a:r>
          </a:p>
          <a:p>
            <a:pPr marL="0" indent="0">
              <a:buNone/>
            </a:pPr>
            <a:endParaRPr lang="zh-CN"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781764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00"/>
                                        <p:tgtEl>
                                          <p:spTgt spid="3">
                                            <p:txEl>
                                              <p:pRg st="5" end="5"/>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wipe(down)">
                                      <p:cBhvr>
                                        <p:cTn id="10" dur="500"/>
                                        <p:tgtEl>
                                          <p:spTgt spid="3">
                                            <p:txEl>
                                              <p:pRg st="6" end="6"/>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wipe(down)">
                                      <p:cBhvr>
                                        <p:cTn id="13" dur="500"/>
                                        <p:tgtEl>
                                          <p:spTgt spid="3">
                                            <p:txEl>
                                              <p:pRg st="7" end="7"/>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wipe(down)">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04664"/>
            <a:ext cx="8568952" cy="6264696"/>
          </a:xfrm>
        </p:spPr>
        <p:txBody>
          <a:bodyPr>
            <a:normAutofit/>
          </a:bodyPr>
          <a:lstStyle/>
          <a:p>
            <a:pPr marL="0" indent="0">
              <a:buNone/>
            </a:pPr>
            <a:r>
              <a:rPr lang="en-US" altLang="zh-CN" sz="2800" dirty="0" smtClean="0">
                <a:latin typeface="Times New Roman" pitchFamily="18" charset="0"/>
                <a:cs typeface="Times New Roman" pitchFamily="18" charset="0"/>
              </a:rPr>
              <a:t>3) </a:t>
            </a:r>
            <a:r>
              <a:rPr lang="zh-CN" altLang="en-US" sz="2800" u="sng" dirty="0">
                <a:latin typeface="Times New Roman" pitchFamily="18" charset="0"/>
                <a:cs typeface="Times New Roman" pitchFamily="18" charset="0"/>
              </a:rPr>
              <a:t>从句中的省略</a:t>
            </a:r>
            <a:r>
              <a:rPr lang="zh-CN" altLang="en-US"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pPr marL="0" indent="0">
              <a:buNone/>
            </a:pPr>
            <a:r>
              <a:rPr lang="en-US" altLang="zh-CN" sz="2800" dirty="0" smtClean="0">
                <a:latin typeface="Times New Roman" pitchFamily="18" charset="0"/>
                <a:cs typeface="Times New Roman" pitchFamily="18" charset="0"/>
              </a:rPr>
              <a:t>e. g. She will go to Beijing, but I don’t know when (she will go to Beijing).</a:t>
            </a:r>
          </a:p>
          <a:p>
            <a:pPr marL="0" indent="0">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He wants to move abroad but his parents wonders why (he wants to move abroad).</a:t>
            </a:r>
          </a:p>
          <a:p>
            <a:pPr marL="0" indent="0">
              <a:buNone/>
            </a:pPr>
            <a:endParaRPr lang="en-US" altLang="zh-CN" sz="2800" dirty="0">
              <a:latin typeface="Times New Roman" pitchFamily="18" charset="0"/>
              <a:cs typeface="Times New Roman" pitchFamily="18" charset="0"/>
            </a:endParaRPr>
          </a:p>
          <a:p>
            <a:pPr marL="0" indent="0">
              <a:buNone/>
            </a:pPr>
            <a:r>
              <a:rPr lang="en-US" altLang="zh-CN" sz="2800" dirty="0" smtClean="0">
                <a:latin typeface="Times New Roman" pitchFamily="18" charset="0"/>
                <a:cs typeface="Times New Roman" pitchFamily="18" charset="0"/>
              </a:rPr>
              <a:t>        Improve your paper where (it is) possible.</a:t>
            </a:r>
          </a:p>
          <a:p>
            <a:pPr marL="0" indent="0">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He opened his mouth as if (he were) to speak.</a:t>
            </a:r>
          </a:p>
          <a:p>
            <a:pPr marL="0" indent="0">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a:t>
            </a:r>
            <a:endParaRPr lang="zh-CN"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59198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00"/>
                                        <p:tgtEl>
                                          <p:spTgt spid="3">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wipe(down)">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640960" cy="6336704"/>
          </a:xfrm>
        </p:spPr>
        <p:txBody>
          <a:bodyPr>
            <a:normAutofit fontScale="92500" lnSpcReduction="10000"/>
          </a:bodyPr>
          <a:lstStyle/>
          <a:p>
            <a:pPr marL="0" indent="0" algn="just">
              <a:buNone/>
            </a:pPr>
            <a:r>
              <a:rPr lang="en-US" altLang="zh-CN" sz="2800" dirty="0" smtClean="0">
                <a:latin typeface="Times New Roman" pitchFamily="18" charset="0"/>
                <a:cs typeface="Times New Roman" pitchFamily="18" charset="0"/>
              </a:rPr>
              <a:t>4) </a:t>
            </a:r>
            <a:r>
              <a:rPr lang="zh-CN" altLang="en-US" sz="2800" u="sng" dirty="0" smtClean="0">
                <a:latin typeface="Times New Roman" pitchFamily="18" charset="0"/>
                <a:cs typeface="Times New Roman" pitchFamily="18" charset="0"/>
              </a:rPr>
              <a:t>不定式 </a:t>
            </a:r>
            <a:r>
              <a:rPr lang="en-US" altLang="zh-CN" sz="2800" u="sng" dirty="0" smtClean="0">
                <a:latin typeface="Times New Roman" pitchFamily="18" charset="0"/>
                <a:cs typeface="Times New Roman" pitchFamily="18" charset="0"/>
              </a:rPr>
              <a:t>to </a:t>
            </a:r>
            <a:r>
              <a:rPr lang="zh-CN" altLang="en-US" sz="2800" u="sng" dirty="0" smtClean="0">
                <a:latin typeface="Times New Roman" pitchFamily="18" charset="0"/>
                <a:cs typeface="Times New Roman" pitchFamily="18" charset="0"/>
              </a:rPr>
              <a:t>的省略</a:t>
            </a:r>
            <a:r>
              <a:rPr lang="zh-CN" altLang="en-US"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pPr marL="0" indent="0" algn="just">
              <a:buNone/>
            </a:pPr>
            <a:r>
              <a:rPr lang="en-US" altLang="zh-CN" sz="2800" dirty="0" smtClean="0">
                <a:latin typeface="Times New Roman" pitchFamily="18" charset="0"/>
                <a:cs typeface="Times New Roman" pitchFamily="18" charset="0"/>
              </a:rPr>
              <a:t>e. g. I asked him to see the film, but he didn’t want to.</a:t>
            </a:r>
          </a:p>
          <a:p>
            <a:pPr marL="0" indent="0" algn="just">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“Would you please help me move the box?” “I’d be glad to.”</a:t>
            </a:r>
          </a:p>
          <a:p>
            <a:pPr marL="0" indent="0" algn="just">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“Shall I go instead of him?” “I prefer </a:t>
            </a:r>
            <a:r>
              <a:rPr lang="en-US" altLang="zh-CN" sz="2800" b="1" dirty="0" smtClean="0">
                <a:solidFill>
                  <a:srgbClr val="FF0000"/>
                </a:solidFill>
                <a:latin typeface="Times New Roman" pitchFamily="18" charset="0"/>
                <a:cs typeface="Times New Roman" pitchFamily="18" charset="0"/>
              </a:rPr>
              <a:t>not</a:t>
            </a:r>
            <a:r>
              <a:rPr lang="en-US" altLang="zh-CN" sz="2800" dirty="0" smtClean="0">
                <a:latin typeface="Times New Roman" pitchFamily="18" charset="0"/>
                <a:cs typeface="Times New Roman" pitchFamily="18" charset="0"/>
              </a:rPr>
              <a:t> to.”</a:t>
            </a:r>
          </a:p>
          <a:p>
            <a:pPr marL="0" indent="0" algn="just">
              <a:buNone/>
            </a:pPr>
            <a:endParaRPr lang="en-US" altLang="zh-CN" sz="2800" dirty="0">
              <a:latin typeface="Times New Roman" pitchFamily="18" charset="0"/>
              <a:cs typeface="Times New Roman" pitchFamily="18" charset="0"/>
            </a:endParaRPr>
          </a:p>
          <a:p>
            <a:pPr marL="0" indent="0" algn="just">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“Are you a sailor?” “No, but I used to </a:t>
            </a:r>
            <a:r>
              <a:rPr lang="en-US" altLang="zh-CN" sz="2800" b="1" dirty="0" smtClean="0">
                <a:solidFill>
                  <a:srgbClr val="FF0000"/>
                </a:solidFill>
                <a:latin typeface="Times New Roman" pitchFamily="18" charset="0"/>
                <a:cs typeface="Times New Roman" pitchFamily="18" charset="0"/>
              </a:rPr>
              <a:t>be</a:t>
            </a:r>
            <a:r>
              <a:rPr lang="en-US" altLang="zh-CN" sz="2800" dirty="0" smtClean="0">
                <a:latin typeface="Times New Roman" pitchFamily="18" charset="0"/>
                <a:cs typeface="Times New Roman" pitchFamily="18" charset="0"/>
              </a:rPr>
              <a:t>.”</a:t>
            </a:r>
          </a:p>
          <a:p>
            <a:pPr marL="0" indent="0" algn="just">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“He hasn’t finished it yet.” “Well, he ought to </a:t>
            </a:r>
            <a:r>
              <a:rPr lang="en-US" altLang="zh-CN" sz="2800" b="1" dirty="0" smtClean="0">
                <a:solidFill>
                  <a:srgbClr val="FF0000"/>
                </a:solidFill>
                <a:latin typeface="Times New Roman" pitchFamily="18" charset="0"/>
                <a:cs typeface="Times New Roman" pitchFamily="18" charset="0"/>
              </a:rPr>
              <a:t>have</a:t>
            </a:r>
            <a:r>
              <a:rPr lang="en-US" altLang="zh-CN" sz="2800" dirty="0" smtClean="0">
                <a:latin typeface="Times New Roman" pitchFamily="18" charset="0"/>
                <a:cs typeface="Times New Roman" pitchFamily="18" charset="0"/>
              </a:rPr>
              <a:t>.”</a:t>
            </a:r>
          </a:p>
          <a:p>
            <a:pPr marL="0" indent="0" algn="just">
              <a:buNone/>
            </a:pPr>
            <a:endParaRPr lang="en-US" altLang="zh-CN" sz="2800" dirty="0">
              <a:latin typeface="Times New Roman" pitchFamily="18" charset="0"/>
              <a:cs typeface="Times New Roman" pitchFamily="18" charset="0"/>
            </a:endParaRPr>
          </a:p>
          <a:p>
            <a:pPr marL="0" indent="0" algn="just">
              <a:buNone/>
            </a:pPr>
            <a:r>
              <a:rPr lang="en-US" altLang="zh-CN" sz="2800" dirty="0" smtClean="0">
                <a:latin typeface="Times New Roman" pitchFamily="18" charset="0"/>
                <a:cs typeface="Times New Roman" pitchFamily="18" charset="0"/>
              </a:rPr>
              <a:t>        What we want to </a:t>
            </a:r>
            <a:r>
              <a:rPr lang="en-US" altLang="zh-CN" sz="2800" b="1" dirty="0" smtClean="0">
                <a:solidFill>
                  <a:srgbClr val="FF0000"/>
                </a:solidFill>
                <a:latin typeface="Times New Roman" pitchFamily="18" charset="0"/>
                <a:cs typeface="Times New Roman" pitchFamily="18" charset="0"/>
              </a:rPr>
              <a:t>do</a:t>
            </a:r>
            <a:r>
              <a:rPr lang="en-US" altLang="zh-CN" sz="2800" dirty="0" smtClean="0">
                <a:latin typeface="Times New Roman" pitchFamily="18" charset="0"/>
                <a:cs typeface="Times New Roman" pitchFamily="18" charset="0"/>
              </a:rPr>
              <a:t> now is lie down and have a good rest.</a:t>
            </a:r>
          </a:p>
          <a:p>
            <a:pPr marL="0" indent="0" algn="just">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I </a:t>
            </a:r>
            <a:r>
              <a:rPr lang="en-US" altLang="zh-CN" sz="2800" b="1" dirty="0" smtClean="0">
                <a:solidFill>
                  <a:srgbClr val="FF0000"/>
                </a:solidFill>
                <a:latin typeface="Times New Roman" pitchFamily="18" charset="0"/>
                <a:cs typeface="Times New Roman" pitchFamily="18" charset="0"/>
              </a:rPr>
              <a:t>did</a:t>
            </a:r>
            <a:r>
              <a:rPr lang="en-US" altLang="zh-CN" sz="2800" dirty="0" smtClean="0">
                <a:latin typeface="Times New Roman" pitchFamily="18" charset="0"/>
                <a:cs typeface="Times New Roman" pitchFamily="18" charset="0"/>
              </a:rPr>
              <a:t> nothing but wait until Tom returned.</a:t>
            </a:r>
          </a:p>
          <a:p>
            <a:pPr marL="0" indent="0" algn="just">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I didn’t say anything but </a:t>
            </a:r>
            <a:r>
              <a:rPr lang="en-US" altLang="zh-CN" sz="2800" b="1" dirty="0" smtClean="0">
                <a:solidFill>
                  <a:srgbClr val="FF0000"/>
                </a:solidFill>
                <a:latin typeface="Times New Roman" pitchFamily="18" charset="0"/>
                <a:cs typeface="Times New Roman" pitchFamily="18" charset="0"/>
              </a:rPr>
              <a:t>to</a:t>
            </a:r>
            <a:r>
              <a:rPr lang="en-US" altLang="zh-CN" sz="2800" dirty="0" smtClean="0">
                <a:latin typeface="Times New Roman" pitchFamily="18" charset="0"/>
                <a:cs typeface="Times New Roman" pitchFamily="18" charset="0"/>
              </a:rPr>
              <a:t> make a gesture.</a:t>
            </a:r>
          </a:p>
          <a:p>
            <a:pPr marL="0" indent="0" algn="just">
              <a:buNone/>
            </a:pPr>
            <a:endParaRPr lang="en-US" altLang="zh-CN" sz="2800" dirty="0" smtClean="0">
              <a:latin typeface="Times New Roman" pitchFamily="18" charset="0"/>
              <a:cs typeface="Times New Roman" pitchFamily="18" charset="0"/>
            </a:endParaRPr>
          </a:p>
          <a:p>
            <a:pPr marL="0" indent="0" algn="just">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I came here </a:t>
            </a:r>
            <a:r>
              <a:rPr lang="en-US" altLang="zh-CN" sz="2800" b="1" dirty="0" smtClean="0">
                <a:solidFill>
                  <a:srgbClr val="FF0000"/>
                </a:solidFill>
                <a:latin typeface="Times New Roman" pitchFamily="18" charset="0"/>
                <a:cs typeface="Times New Roman" pitchFamily="18" charset="0"/>
              </a:rPr>
              <a:t>to</a:t>
            </a:r>
            <a:r>
              <a:rPr lang="en-US" altLang="zh-CN" sz="2800" dirty="0" smtClean="0">
                <a:latin typeface="Times New Roman" pitchFamily="18" charset="0"/>
                <a:cs typeface="Times New Roman" pitchFamily="18" charset="0"/>
              </a:rPr>
              <a:t> work with you and stay with you.</a:t>
            </a:r>
          </a:p>
          <a:p>
            <a:pPr marL="0" indent="0">
              <a:buNone/>
            </a:pPr>
            <a:endParaRPr lang="zh-CN"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48381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00"/>
                                        <p:tgtEl>
                                          <p:spTgt spid="3">
                                            <p:txEl>
                                              <p:pRg st="5" end="5"/>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wipe(down)">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wipe(down)">
                                      <p:cBhvr>
                                        <p:cTn id="15" dur="500"/>
                                        <p:tgtEl>
                                          <p:spTgt spid="3">
                                            <p:txEl>
                                              <p:pRg st="8" end="8"/>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wipe(down)">
                                      <p:cBhvr>
                                        <p:cTn id="18" dur="500"/>
                                        <p:tgtEl>
                                          <p:spTgt spid="3">
                                            <p:txEl>
                                              <p:pRg st="9" end="9"/>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Effect transition="in" filter="wipe(down)">
                                      <p:cBhvr>
                                        <p:cTn id="21" dur="500"/>
                                        <p:tgtEl>
                                          <p:spTgt spid="3">
                                            <p:txEl>
                                              <p:pRg st="10" end="1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12" end="12"/>
                                            </p:txEl>
                                          </p:spTgt>
                                        </p:tgtEl>
                                        <p:attrNameLst>
                                          <p:attrName>style.visibility</p:attrName>
                                        </p:attrNameLst>
                                      </p:cBhvr>
                                      <p:to>
                                        <p:strVal val="visible"/>
                                      </p:to>
                                    </p:set>
                                    <p:animEffect transition="in" filter="wipe(down)">
                                      <p:cBhvr>
                                        <p:cTn id="2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712968" cy="6408712"/>
          </a:xfrm>
        </p:spPr>
        <p:txBody>
          <a:bodyPr>
            <a:normAutofit fontScale="85000" lnSpcReduction="10000"/>
          </a:bodyPr>
          <a:lstStyle/>
          <a:p>
            <a:pPr marL="0" indent="0">
              <a:lnSpc>
                <a:spcPts val="3000"/>
              </a:lnSpc>
              <a:buNone/>
            </a:pPr>
            <a:r>
              <a:rPr lang="en-US" altLang="zh-CN" sz="2800" dirty="0" smtClean="0">
                <a:latin typeface="Times New Roman" pitchFamily="18" charset="0"/>
                <a:cs typeface="Times New Roman" pitchFamily="18" charset="0"/>
              </a:rPr>
              <a:t>(2) </a:t>
            </a:r>
            <a:r>
              <a:rPr lang="zh-CN" altLang="en-US" sz="2800" dirty="0" smtClean="0">
                <a:latin typeface="Times New Roman" pitchFamily="18" charset="0"/>
                <a:cs typeface="Times New Roman" pitchFamily="18" charset="0"/>
              </a:rPr>
              <a:t>动名词的语法功能 </a:t>
            </a:r>
            <a:r>
              <a:rPr lang="en-US" altLang="zh-CN" sz="2800" dirty="0" smtClean="0">
                <a:latin typeface="Times New Roman" pitchFamily="18" charset="0"/>
                <a:cs typeface="Times New Roman" pitchFamily="18" charset="0"/>
              </a:rPr>
              <a:t>(n.)</a:t>
            </a:r>
          </a:p>
          <a:p>
            <a:pPr marL="0" indent="0">
              <a:lnSpc>
                <a:spcPts val="3000"/>
              </a:lnSpc>
              <a:buNone/>
            </a:pPr>
            <a:r>
              <a:rPr lang="en-US" altLang="zh-CN" sz="2800" dirty="0" smtClean="0">
                <a:latin typeface="Times New Roman" pitchFamily="18" charset="0"/>
                <a:cs typeface="Times New Roman" pitchFamily="18" charset="0"/>
              </a:rPr>
              <a:t>e. g. </a:t>
            </a:r>
            <a:r>
              <a:rPr lang="en-US" altLang="zh-CN" sz="2800" b="1" dirty="0" smtClean="0">
                <a:solidFill>
                  <a:srgbClr val="FF0000"/>
                </a:solidFill>
                <a:latin typeface="Times New Roman" pitchFamily="18" charset="0"/>
                <a:cs typeface="Times New Roman" pitchFamily="18" charset="0"/>
              </a:rPr>
              <a:t>Climbing</a:t>
            </a:r>
            <a:r>
              <a:rPr lang="en-US" altLang="zh-CN" sz="2800" dirty="0" smtClean="0">
                <a:latin typeface="Times New Roman" pitchFamily="18" charset="0"/>
                <a:cs typeface="Times New Roman" pitchFamily="18" charset="0"/>
              </a:rPr>
              <a:t> mountains is interesting.</a:t>
            </a:r>
          </a:p>
          <a:p>
            <a:pPr marL="0" indent="0">
              <a:lnSpc>
                <a:spcPts val="3000"/>
              </a:lnSpc>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a:t>
            </a:r>
            <a:r>
              <a:rPr lang="en-US" altLang="zh-CN" sz="2800" b="1" dirty="0">
                <a:solidFill>
                  <a:srgbClr val="FF0000"/>
                </a:solidFill>
                <a:latin typeface="Times New Roman" pitchFamily="18" charset="0"/>
                <a:cs typeface="Times New Roman" pitchFamily="18" charset="0"/>
              </a:rPr>
              <a:t>To climb </a:t>
            </a:r>
            <a:r>
              <a:rPr lang="en-US" altLang="zh-CN" sz="2800" dirty="0" smtClean="0">
                <a:latin typeface="Times New Roman" pitchFamily="18" charset="0"/>
                <a:cs typeface="Times New Roman" pitchFamily="18" charset="0"/>
              </a:rPr>
              <a:t>mountain in such weather is dangerous.</a:t>
            </a:r>
          </a:p>
          <a:p>
            <a:pPr marL="0" indent="0">
              <a:lnSpc>
                <a:spcPts val="3000"/>
              </a:lnSpc>
              <a:buNone/>
            </a:pPr>
            <a:r>
              <a:rPr lang="en-US" altLang="zh-CN" sz="2800" b="1" dirty="0">
                <a:solidFill>
                  <a:srgbClr val="FF0000"/>
                </a:solidFill>
                <a:latin typeface="Times New Roman" pitchFamily="18" charset="0"/>
                <a:cs typeface="Times New Roman" pitchFamily="18" charset="0"/>
              </a:rPr>
              <a:t> </a:t>
            </a:r>
            <a:r>
              <a:rPr lang="en-US" altLang="zh-CN" sz="2800" b="1" dirty="0" smtClean="0">
                <a:solidFill>
                  <a:srgbClr val="FF0000"/>
                </a:solidFill>
                <a:latin typeface="Times New Roman" pitchFamily="18" charset="0"/>
                <a:cs typeface="Times New Roman" pitchFamily="18" charset="0"/>
              </a:rPr>
              <a:t>       To </a:t>
            </a:r>
            <a:r>
              <a:rPr lang="en-US" altLang="zh-CN" sz="2800" b="1" dirty="0">
                <a:solidFill>
                  <a:srgbClr val="FF0000"/>
                </a:solidFill>
                <a:latin typeface="Times New Roman" pitchFamily="18" charset="0"/>
                <a:cs typeface="Times New Roman" pitchFamily="18" charset="0"/>
              </a:rPr>
              <a:t>see </a:t>
            </a:r>
            <a:r>
              <a:rPr lang="en-US" altLang="zh-CN" sz="2800" dirty="0" smtClean="0">
                <a:latin typeface="Times New Roman" pitchFamily="18" charset="0"/>
                <a:cs typeface="Times New Roman" pitchFamily="18" charset="0"/>
              </a:rPr>
              <a:t>is </a:t>
            </a:r>
            <a:r>
              <a:rPr lang="en-US" altLang="zh-CN" sz="2800" b="1" dirty="0">
                <a:solidFill>
                  <a:srgbClr val="FF0000"/>
                </a:solidFill>
                <a:latin typeface="Times New Roman" pitchFamily="18" charset="0"/>
                <a:cs typeface="Times New Roman" pitchFamily="18" charset="0"/>
              </a:rPr>
              <a:t>to believe</a:t>
            </a:r>
            <a:r>
              <a:rPr lang="en-US" altLang="zh-CN" sz="2800" dirty="0" smtClean="0">
                <a:latin typeface="Times New Roman" pitchFamily="18" charset="0"/>
                <a:cs typeface="Times New Roman" pitchFamily="18" charset="0"/>
              </a:rPr>
              <a:t>.</a:t>
            </a:r>
          </a:p>
          <a:p>
            <a:pPr marL="0" indent="0">
              <a:lnSpc>
                <a:spcPts val="3000"/>
              </a:lnSpc>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a:t>
            </a:r>
            <a:r>
              <a:rPr lang="en-US" altLang="zh-CN" sz="2800" b="1" dirty="0">
                <a:solidFill>
                  <a:srgbClr val="FF0000"/>
                </a:solidFill>
                <a:latin typeface="Times New Roman" pitchFamily="18" charset="0"/>
                <a:cs typeface="Times New Roman" pitchFamily="18" charset="0"/>
              </a:rPr>
              <a:t>Teaching</a:t>
            </a:r>
            <a:r>
              <a:rPr lang="en-US" altLang="zh-CN" sz="2800" dirty="0" smtClean="0">
                <a:latin typeface="Times New Roman" pitchFamily="18" charset="0"/>
                <a:cs typeface="Times New Roman" pitchFamily="18" charset="0"/>
              </a:rPr>
              <a:t> is </a:t>
            </a:r>
            <a:r>
              <a:rPr lang="en-US" altLang="zh-CN" sz="2800" b="1" dirty="0">
                <a:solidFill>
                  <a:srgbClr val="FF0000"/>
                </a:solidFill>
                <a:latin typeface="Times New Roman" pitchFamily="18" charset="0"/>
                <a:cs typeface="Times New Roman" pitchFamily="18" charset="0"/>
              </a:rPr>
              <a:t>learning</a:t>
            </a:r>
            <a:r>
              <a:rPr lang="en-US" altLang="zh-CN" sz="2800" dirty="0" smtClean="0">
                <a:latin typeface="Times New Roman" pitchFamily="18" charset="0"/>
                <a:cs typeface="Times New Roman" pitchFamily="18" charset="0"/>
              </a:rPr>
              <a:t>.</a:t>
            </a:r>
          </a:p>
          <a:p>
            <a:pPr marL="0" indent="0">
              <a:lnSpc>
                <a:spcPts val="3000"/>
              </a:lnSpc>
              <a:buNone/>
            </a:pPr>
            <a:endParaRPr lang="en-US" altLang="zh-CN" sz="2800" dirty="0" smtClean="0">
              <a:latin typeface="Times New Roman" pitchFamily="18" charset="0"/>
              <a:cs typeface="Times New Roman" pitchFamily="18" charset="0"/>
            </a:endParaRPr>
          </a:p>
          <a:p>
            <a:pPr marL="0" indent="0">
              <a:lnSpc>
                <a:spcPts val="3000"/>
              </a:lnSpc>
              <a:buNone/>
            </a:pP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区别：</a:t>
            </a:r>
            <a:r>
              <a:rPr lang="en-US" altLang="zh-CN" sz="2800" dirty="0" smtClean="0">
                <a:latin typeface="Times New Roman" pitchFamily="18" charset="0"/>
                <a:cs typeface="Times New Roman" pitchFamily="18" charset="0"/>
              </a:rPr>
              <a:t>forget to do	 </a:t>
            </a:r>
            <a:r>
              <a:rPr lang="en-US" altLang="zh-CN" sz="2800" dirty="0" smtClean="0">
                <a:latin typeface="Times New Roman" pitchFamily="18" charset="0"/>
                <a:cs typeface="Times New Roman" pitchFamily="18" charset="0"/>
              </a:rPr>
              <a:t>	forget </a:t>
            </a:r>
            <a:r>
              <a:rPr lang="en-US" altLang="zh-CN" sz="2800" dirty="0" smtClean="0">
                <a:latin typeface="Times New Roman" pitchFamily="18" charset="0"/>
                <a:cs typeface="Times New Roman" pitchFamily="18" charset="0"/>
              </a:rPr>
              <a:t>doing</a:t>
            </a:r>
          </a:p>
          <a:p>
            <a:pPr marL="0" indent="0">
              <a:lnSpc>
                <a:spcPts val="3000"/>
              </a:lnSpc>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try to </a:t>
            </a:r>
            <a:r>
              <a:rPr lang="en-US" altLang="zh-CN" sz="2800" dirty="0" smtClean="0">
                <a:latin typeface="Times New Roman" pitchFamily="18" charset="0"/>
                <a:cs typeface="Times New Roman" pitchFamily="18" charset="0"/>
              </a:rPr>
              <a:t>do		try </a:t>
            </a:r>
            <a:r>
              <a:rPr lang="en-US" altLang="zh-CN" sz="2800" dirty="0" smtClean="0">
                <a:latin typeface="Times New Roman" pitchFamily="18" charset="0"/>
                <a:cs typeface="Times New Roman" pitchFamily="18" charset="0"/>
              </a:rPr>
              <a:t>doing</a:t>
            </a:r>
          </a:p>
          <a:p>
            <a:pPr marL="0" indent="0">
              <a:lnSpc>
                <a:spcPts val="3000"/>
              </a:lnSpc>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remember to </a:t>
            </a:r>
            <a:r>
              <a:rPr lang="en-US" altLang="zh-CN" sz="2800" dirty="0" smtClean="0">
                <a:latin typeface="Times New Roman" pitchFamily="18" charset="0"/>
                <a:cs typeface="Times New Roman" pitchFamily="18" charset="0"/>
              </a:rPr>
              <a:t>do	remember </a:t>
            </a:r>
            <a:r>
              <a:rPr lang="en-US" altLang="zh-CN" sz="2800" dirty="0" smtClean="0">
                <a:latin typeface="Times New Roman" pitchFamily="18" charset="0"/>
                <a:cs typeface="Times New Roman" pitchFamily="18" charset="0"/>
              </a:rPr>
              <a:t>doing</a:t>
            </a:r>
          </a:p>
          <a:p>
            <a:pPr marL="0" indent="0">
              <a:lnSpc>
                <a:spcPts val="3000"/>
              </a:lnSpc>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mean to </a:t>
            </a:r>
            <a:r>
              <a:rPr lang="en-US" altLang="zh-CN" sz="2800" dirty="0" smtClean="0">
                <a:latin typeface="Times New Roman" pitchFamily="18" charset="0"/>
                <a:cs typeface="Times New Roman" pitchFamily="18" charset="0"/>
              </a:rPr>
              <a:t>do		mean </a:t>
            </a:r>
            <a:r>
              <a:rPr lang="en-US" altLang="zh-CN" sz="2800" dirty="0" smtClean="0">
                <a:latin typeface="Times New Roman" pitchFamily="18" charset="0"/>
                <a:cs typeface="Times New Roman" pitchFamily="18" charset="0"/>
              </a:rPr>
              <a:t>doing</a:t>
            </a:r>
          </a:p>
          <a:p>
            <a:pPr marL="0" indent="0">
              <a:lnSpc>
                <a:spcPts val="3000"/>
              </a:lnSpc>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regret to do	 </a:t>
            </a:r>
            <a:r>
              <a:rPr lang="en-US" altLang="zh-CN" sz="2800" dirty="0" smtClean="0">
                <a:latin typeface="Times New Roman" pitchFamily="18" charset="0"/>
                <a:cs typeface="Times New Roman" pitchFamily="18" charset="0"/>
              </a:rPr>
              <a:t>	regret </a:t>
            </a:r>
            <a:r>
              <a:rPr lang="en-US" altLang="zh-CN" sz="2800" dirty="0" smtClean="0">
                <a:latin typeface="Times New Roman" pitchFamily="18" charset="0"/>
                <a:cs typeface="Times New Roman" pitchFamily="18" charset="0"/>
              </a:rPr>
              <a:t>doing</a:t>
            </a:r>
          </a:p>
          <a:p>
            <a:pPr marL="0" indent="0">
              <a:lnSpc>
                <a:spcPts val="3000"/>
              </a:lnSpc>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stop to do		</a:t>
            </a:r>
            <a:r>
              <a:rPr lang="en-US" altLang="zh-CN" sz="2800" dirty="0" smtClean="0">
                <a:latin typeface="Times New Roman" pitchFamily="18" charset="0"/>
                <a:cs typeface="Times New Roman" pitchFamily="18" charset="0"/>
              </a:rPr>
              <a:t>stop </a:t>
            </a:r>
            <a:r>
              <a:rPr lang="en-US" altLang="zh-CN" sz="2800" dirty="0" smtClean="0">
                <a:latin typeface="Times New Roman" pitchFamily="18" charset="0"/>
                <a:cs typeface="Times New Roman" pitchFamily="18" charset="0"/>
              </a:rPr>
              <a:t>doing</a:t>
            </a:r>
          </a:p>
          <a:p>
            <a:pPr marL="0" indent="0">
              <a:lnSpc>
                <a:spcPts val="3000"/>
              </a:lnSpc>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couldn’t help doing	</a:t>
            </a:r>
            <a:r>
              <a:rPr lang="en-US" altLang="zh-CN" sz="2800" dirty="0" smtClean="0">
                <a:latin typeface="Times New Roman" pitchFamily="18" charset="0"/>
                <a:cs typeface="Times New Roman" pitchFamily="18" charset="0"/>
              </a:rPr>
              <a:t>couldn’t </a:t>
            </a:r>
            <a:r>
              <a:rPr lang="en-US" altLang="zh-CN" sz="2800" dirty="0" smtClean="0">
                <a:latin typeface="Times New Roman" pitchFamily="18" charset="0"/>
                <a:cs typeface="Times New Roman" pitchFamily="18" charset="0"/>
              </a:rPr>
              <a:t>help but do</a:t>
            </a:r>
          </a:p>
          <a:p>
            <a:pPr marL="0" indent="0">
              <a:lnSpc>
                <a:spcPts val="3000"/>
              </a:lnSpc>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couldn’t help (to) do</a:t>
            </a:r>
            <a:endParaRPr lang="zh-CN"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87129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arn(inVertical)">
                                      <p:cBhvr>
                                        <p:cTn id="7" dur="500"/>
                                        <p:tgtEl>
                                          <p:spTgt spid="3">
                                            <p:txEl>
                                              <p:pRg st="6" end="6"/>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barn(inVertical)">
                                      <p:cBhvr>
                                        <p:cTn id="10" dur="500"/>
                                        <p:tgtEl>
                                          <p:spTgt spid="3">
                                            <p:txEl>
                                              <p:pRg st="7" end="7"/>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barn(inVertical)">
                                      <p:cBhvr>
                                        <p:cTn id="13" dur="500"/>
                                        <p:tgtEl>
                                          <p:spTgt spid="3">
                                            <p:txEl>
                                              <p:pRg st="8" end="8"/>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barn(inVertical)">
                                      <p:cBhvr>
                                        <p:cTn id="16" dur="500"/>
                                        <p:tgtEl>
                                          <p:spTgt spid="3">
                                            <p:txEl>
                                              <p:pRg st="9" end="9"/>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barn(inVertical)">
                                      <p:cBhvr>
                                        <p:cTn id="19" dur="500"/>
                                        <p:tgtEl>
                                          <p:spTgt spid="3">
                                            <p:txEl>
                                              <p:pRg st="10" end="10"/>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barn(inVertical)">
                                      <p:cBhvr>
                                        <p:cTn id="22" dur="500"/>
                                        <p:tgtEl>
                                          <p:spTgt spid="3">
                                            <p:txEl>
                                              <p:pRg st="11" end="11"/>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barn(inVertical)">
                                      <p:cBhvr>
                                        <p:cTn id="25" dur="500"/>
                                        <p:tgtEl>
                                          <p:spTgt spid="3">
                                            <p:txEl>
                                              <p:pRg st="12" end="12"/>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13" end="13"/>
                                            </p:txEl>
                                          </p:spTgt>
                                        </p:tgtEl>
                                        <p:attrNameLst>
                                          <p:attrName>style.visibility</p:attrName>
                                        </p:attrNameLst>
                                      </p:cBhvr>
                                      <p:to>
                                        <p:strVal val="visible"/>
                                      </p:to>
                                    </p:set>
                                    <p:animEffect transition="in" filter="barn(inVertical)">
                                      <p:cBhvr>
                                        <p:cTn id="2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96752"/>
            <a:ext cx="8424936" cy="5328592"/>
          </a:xfrm>
        </p:spPr>
        <p:txBody>
          <a:bodyPr>
            <a:normAutofit/>
          </a:bodyPr>
          <a:lstStyle/>
          <a:p>
            <a:pPr marL="0" indent="0">
              <a:buNone/>
            </a:pPr>
            <a:r>
              <a:rPr lang="en-US" altLang="zh-CN" sz="2800" dirty="0" smtClean="0">
                <a:latin typeface="Times New Roman" pitchFamily="18" charset="0"/>
                <a:cs typeface="Times New Roman" pitchFamily="18" charset="0"/>
              </a:rPr>
              <a:t>e. g. </a:t>
            </a:r>
            <a:r>
              <a:rPr lang="en-US" altLang="zh-CN" sz="2800" b="1" dirty="0" smtClean="0">
                <a:solidFill>
                  <a:srgbClr val="FF0000"/>
                </a:solidFill>
                <a:latin typeface="Times New Roman" pitchFamily="18" charset="0"/>
                <a:cs typeface="Times New Roman" pitchFamily="18" charset="0"/>
              </a:rPr>
              <a:t>His/ Tom’s </a:t>
            </a:r>
            <a:r>
              <a:rPr lang="en-US" altLang="zh-CN" sz="2800" dirty="0" smtClean="0">
                <a:latin typeface="Times New Roman" pitchFamily="18" charset="0"/>
                <a:cs typeface="Times New Roman" pitchFamily="18" charset="0"/>
              </a:rPr>
              <a:t>being educated abroad is free of charge.</a:t>
            </a:r>
          </a:p>
          <a:p>
            <a:pPr marL="0" indent="0">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Would you mind </a:t>
            </a:r>
            <a:r>
              <a:rPr lang="en-US" altLang="zh-CN" sz="2800" b="1" dirty="0">
                <a:solidFill>
                  <a:srgbClr val="FF0000"/>
                </a:solidFill>
                <a:latin typeface="Times New Roman" pitchFamily="18" charset="0"/>
                <a:cs typeface="Times New Roman" pitchFamily="18" charset="0"/>
              </a:rPr>
              <a:t>my/ me/ Tom’s </a:t>
            </a:r>
            <a:r>
              <a:rPr lang="en-US" altLang="zh-CN" sz="2800" dirty="0" smtClean="0">
                <a:latin typeface="Times New Roman" pitchFamily="18" charset="0"/>
                <a:cs typeface="Times New Roman" pitchFamily="18" charset="0"/>
              </a:rPr>
              <a:t>using your computer?</a:t>
            </a:r>
            <a:endParaRPr lang="zh-CN"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8085856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6632"/>
            <a:ext cx="8856984" cy="6552728"/>
          </a:xfrm>
        </p:spPr>
        <p:txBody>
          <a:bodyPr>
            <a:normAutofit fontScale="85000" lnSpcReduction="10000"/>
          </a:bodyPr>
          <a:lstStyle/>
          <a:p>
            <a:pPr>
              <a:lnSpc>
                <a:spcPts val="2800"/>
              </a:lnSpc>
            </a:pPr>
            <a:r>
              <a:rPr lang="zh-CN" altLang="en-US" sz="2800" b="1" dirty="0" smtClean="0">
                <a:solidFill>
                  <a:srgbClr val="C00000"/>
                </a:solidFill>
                <a:latin typeface="Times New Roman" pitchFamily="18" charset="0"/>
                <a:cs typeface="Times New Roman" pitchFamily="18" charset="0"/>
              </a:rPr>
              <a:t>分词 </a:t>
            </a:r>
            <a:r>
              <a:rPr lang="en-US" altLang="zh-CN" sz="2800" b="1" dirty="0" smtClean="0">
                <a:solidFill>
                  <a:srgbClr val="C00000"/>
                </a:solidFill>
                <a:latin typeface="Times New Roman" pitchFamily="18" charset="0"/>
                <a:cs typeface="Times New Roman" pitchFamily="18" charset="0"/>
              </a:rPr>
              <a:t>(doing, done)</a:t>
            </a:r>
          </a:p>
          <a:p>
            <a:pPr marL="514350" indent="-514350">
              <a:lnSpc>
                <a:spcPts val="2800"/>
              </a:lnSpc>
              <a:buAutoNum type="arabicParenBoth"/>
            </a:pPr>
            <a:r>
              <a:rPr lang="zh-CN" altLang="en-US" sz="2800" dirty="0" smtClean="0">
                <a:latin typeface="Times New Roman" pitchFamily="18" charset="0"/>
                <a:cs typeface="Times New Roman" pitchFamily="18" charset="0"/>
              </a:rPr>
              <a:t>区别</a:t>
            </a:r>
            <a:endParaRPr lang="en-US" altLang="zh-CN" sz="2800" dirty="0" smtClean="0">
              <a:latin typeface="Times New Roman" pitchFamily="18" charset="0"/>
              <a:cs typeface="Times New Roman" pitchFamily="18" charset="0"/>
            </a:endParaRPr>
          </a:p>
          <a:p>
            <a:pPr marL="0" indent="0">
              <a:lnSpc>
                <a:spcPts val="2800"/>
              </a:lnSpc>
              <a:buNone/>
            </a:pPr>
            <a:r>
              <a:rPr lang="en-US" altLang="zh-CN" sz="2800" dirty="0" smtClean="0">
                <a:latin typeface="Times New Roman" pitchFamily="18" charset="0"/>
                <a:cs typeface="Times New Roman" pitchFamily="18" charset="0"/>
              </a:rPr>
              <a:t>e. g. The professor entered the hall, </a:t>
            </a:r>
            <a:r>
              <a:rPr lang="en-US" altLang="zh-CN" sz="2800" b="1" dirty="0" smtClean="0">
                <a:solidFill>
                  <a:srgbClr val="FF0000"/>
                </a:solidFill>
                <a:latin typeface="Times New Roman" pitchFamily="18" charset="0"/>
                <a:cs typeface="Times New Roman" pitchFamily="18" charset="0"/>
              </a:rPr>
              <a:t>following</a:t>
            </a:r>
            <a:r>
              <a:rPr lang="en-US" altLang="zh-CN" sz="2800" dirty="0" smtClean="0">
                <a:latin typeface="Times New Roman" pitchFamily="18" charset="0"/>
                <a:cs typeface="Times New Roman" pitchFamily="18" charset="0"/>
              </a:rPr>
              <a:t> his assistant.</a:t>
            </a:r>
          </a:p>
          <a:p>
            <a:pPr marL="0" indent="0">
              <a:lnSpc>
                <a:spcPts val="2800"/>
              </a:lnSpc>
              <a:buNone/>
            </a:pPr>
            <a:r>
              <a:rPr lang="en-US" altLang="zh-CN" sz="2800" dirty="0" smtClean="0">
                <a:latin typeface="Times New Roman" pitchFamily="18" charset="0"/>
                <a:cs typeface="Times New Roman" pitchFamily="18" charset="0"/>
              </a:rPr>
              <a:t>        The professor entered the hall, </a:t>
            </a:r>
            <a:r>
              <a:rPr lang="en-US" altLang="zh-CN" sz="2800" b="1" dirty="0" smtClean="0">
                <a:solidFill>
                  <a:srgbClr val="FF0000"/>
                </a:solidFill>
                <a:latin typeface="Times New Roman" pitchFamily="18" charset="0"/>
                <a:cs typeface="Times New Roman" pitchFamily="18" charset="0"/>
              </a:rPr>
              <a:t>followed</a:t>
            </a:r>
            <a:r>
              <a:rPr lang="en-US" altLang="zh-CN" sz="2800" dirty="0" smtClean="0">
                <a:latin typeface="Times New Roman" pitchFamily="18" charset="0"/>
                <a:cs typeface="Times New Roman" pitchFamily="18" charset="0"/>
              </a:rPr>
              <a:t> by his assistant.</a:t>
            </a:r>
          </a:p>
          <a:p>
            <a:pPr marL="0" indent="0">
              <a:lnSpc>
                <a:spcPts val="2800"/>
              </a:lnSpc>
              <a:buNone/>
            </a:pPr>
            <a:endParaRPr lang="en-US" altLang="zh-CN" sz="2800" dirty="0" smtClean="0">
              <a:latin typeface="Times New Roman" pitchFamily="18" charset="0"/>
              <a:cs typeface="Times New Roman" pitchFamily="18" charset="0"/>
            </a:endParaRPr>
          </a:p>
          <a:p>
            <a:pPr marL="0" indent="0">
              <a:lnSpc>
                <a:spcPts val="2800"/>
              </a:lnSpc>
              <a:buNone/>
            </a:pPr>
            <a:r>
              <a:rPr lang="en-US" altLang="zh-CN" sz="2800" dirty="0" smtClean="0">
                <a:latin typeface="Times New Roman" pitchFamily="18" charset="0"/>
                <a:cs typeface="Times New Roman" pitchFamily="18" charset="0"/>
              </a:rPr>
              <a:t>        The </a:t>
            </a:r>
            <a:r>
              <a:rPr lang="en-US" altLang="zh-CN" sz="2800" b="1" dirty="0" smtClean="0">
                <a:solidFill>
                  <a:srgbClr val="FF0000"/>
                </a:solidFill>
                <a:latin typeface="Times New Roman" pitchFamily="18" charset="0"/>
                <a:cs typeface="Times New Roman" pitchFamily="18" charset="0"/>
              </a:rPr>
              <a:t>sleeping</a:t>
            </a:r>
            <a:r>
              <a:rPr lang="en-US" altLang="zh-CN" sz="2800" dirty="0" smtClean="0">
                <a:latin typeface="Times New Roman" pitchFamily="18" charset="0"/>
                <a:cs typeface="Times New Roman" pitchFamily="18" charset="0"/>
              </a:rPr>
              <a:t> boy is her son.</a:t>
            </a:r>
          </a:p>
          <a:p>
            <a:pPr marL="0" indent="0">
              <a:lnSpc>
                <a:spcPts val="2800"/>
              </a:lnSpc>
              <a:buNone/>
            </a:pPr>
            <a:r>
              <a:rPr lang="en-US" altLang="zh-CN" sz="2800" dirty="0" smtClean="0">
                <a:latin typeface="Times New Roman" pitchFamily="18" charset="0"/>
                <a:cs typeface="Times New Roman" pitchFamily="18" charset="0"/>
              </a:rPr>
              <a:t>        She found her necklace </a:t>
            </a:r>
            <a:r>
              <a:rPr lang="en-US" altLang="zh-CN" sz="2800" b="1" dirty="0" smtClean="0">
                <a:solidFill>
                  <a:srgbClr val="FF0000"/>
                </a:solidFill>
                <a:latin typeface="Times New Roman" pitchFamily="18" charset="0"/>
                <a:cs typeface="Times New Roman" pitchFamily="18" charset="0"/>
              </a:rPr>
              <a:t>gone</a:t>
            </a:r>
            <a:r>
              <a:rPr lang="en-US" altLang="zh-CN" sz="2800" dirty="0" smtClean="0">
                <a:latin typeface="Times New Roman" pitchFamily="18" charset="0"/>
                <a:cs typeface="Times New Roman" pitchFamily="18" charset="0"/>
              </a:rPr>
              <a:t>.</a:t>
            </a:r>
          </a:p>
          <a:p>
            <a:pPr marL="0" indent="0">
              <a:lnSpc>
                <a:spcPts val="2800"/>
              </a:lnSpc>
              <a:buNone/>
            </a:pPr>
            <a:endParaRPr lang="en-US" altLang="zh-CN" sz="2800" dirty="0" smtClean="0">
              <a:latin typeface="Times New Roman" pitchFamily="18" charset="0"/>
              <a:cs typeface="Times New Roman" pitchFamily="18" charset="0"/>
            </a:endParaRPr>
          </a:p>
          <a:p>
            <a:pPr marL="0" indent="0">
              <a:lnSpc>
                <a:spcPts val="2800"/>
              </a:lnSpc>
              <a:buNone/>
            </a:pPr>
            <a:r>
              <a:rPr lang="en-US" altLang="zh-CN" sz="2800" dirty="0" smtClean="0">
                <a:latin typeface="Times New Roman" pitchFamily="18" charset="0"/>
                <a:cs typeface="Times New Roman" pitchFamily="18" charset="0"/>
              </a:rPr>
              <a:t>         _________ (arrive) at the station, they found the train had already gone.</a:t>
            </a:r>
          </a:p>
          <a:p>
            <a:pPr marL="0" indent="0">
              <a:lnSpc>
                <a:spcPts val="2800"/>
              </a:lnSpc>
              <a:buNone/>
            </a:pPr>
            <a:r>
              <a:rPr lang="en-US" altLang="zh-CN" sz="2800" dirty="0" smtClean="0">
                <a:latin typeface="Times New Roman" pitchFamily="18" charset="0"/>
                <a:cs typeface="Times New Roman" pitchFamily="18" charset="0"/>
              </a:rPr>
              <a:t>         _______________ (realize) his mistake, he made an apology.</a:t>
            </a:r>
          </a:p>
          <a:p>
            <a:pPr marL="0" indent="0">
              <a:lnSpc>
                <a:spcPts val="2800"/>
              </a:lnSpc>
              <a:buNone/>
            </a:pPr>
            <a:r>
              <a:rPr lang="en-US" altLang="zh-CN" sz="2800" dirty="0" smtClean="0">
                <a:latin typeface="Times New Roman" pitchFamily="18" charset="0"/>
                <a:cs typeface="Times New Roman" pitchFamily="18" charset="0"/>
              </a:rPr>
              <a:t>         _________________ (protect) by PLA men, these women and children felt they were quite safe.</a:t>
            </a:r>
          </a:p>
          <a:p>
            <a:pPr marL="0" indent="0">
              <a:lnSpc>
                <a:spcPts val="2800"/>
              </a:lnSpc>
              <a:buNone/>
            </a:pPr>
            <a:r>
              <a:rPr lang="en-US" altLang="zh-CN" sz="2800" dirty="0" smtClean="0">
                <a:latin typeface="Times New Roman" pitchFamily="18" charset="0"/>
                <a:cs typeface="Times New Roman" pitchFamily="18" charset="0"/>
              </a:rPr>
              <a:t>         __________________ (give) so much money, the man began to work.</a:t>
            </a:r>
            <a:endParaRPr lang="zh-CN" altLang="en-US" sz="2800" dirty="0">
              <a:latin typeface="Times New Roman" pitchFamily="18" charset="0"/>
              <a:cs typeface="Times New Roman" pitchFamily="18" charset="0"/>
            </a:endParaRPr>
          </a:p>
        </p:txBody>
      </p:sp>
      <p:sp>
        <p:nvSpPr>
          <p:cNvPr id="2" name="矩形 1"/>
          <p:cNvSpPr/>
          <p:nvPr/>
        </p:nvSpPr>
        <p:spPr>
          <a:xfrm>
            <a:off x="823370" y="3509669"/>
            <a:ext cx="1519968" cy="523220"/>
          </a:xfrm>
          <a:prstGeom prst="rect">
            <a:avLst/>
          </a:prstGeom>
        </p:spPr>
        <p:txBody>
          <a:bodyPr wrap="none">
            <a:spAutoFit/>
          </a:bodyPr>
          <a:lstStyle/>
          <a:p>
            <a:r>
              <a:rPr lang="en-US" altLang="zh-CN" sz="2800" b="1" dirty="0">
                <a:solidFill>
                  <a:srgbClr val="FF0000"/>
                </a:solidFill>
                <a:latin typeface="Times New Roman" pitchFamily="18" charset="0"/>
                <a:cs typeface="Times New Roman" pitchFamily="18" charset="0"/>
              </a:rPr>
              <a:t>Arriving</a:t>
            </a:r>
            <a:endParaRPr lang="zh-CN" altLang="en-US" dirty="0"/>
          </a:p>
        </p:txBody>
      </p:sp>
      <p:sp>
        <p:nvSpPr>
          <p:cNvPr id="4" name="矩形 3"/>
          <p:cNvSpPr/>
          <p:nvPr/>
        </p:nvSpPr>
        <p:spPr>
          <a:xfrm>
            <a:off x="753114" y="4293096"/>
            <a:ext cx="2688493" cy="523220"/>
          </a:xfrm>
          <a:prstGeom prst="rect">
            <a:avLst/>
          </a:prstGeom>
        </p:spPr>
        <p:txBody>
          <a:bodyPr wrap="none">
            <a:spAutoFit/>
          </a:bodyPr>
          <a:lstStyle/>
          <a:p>
            <a:r>
              <a:rPr lang="en-US" altLang="zh-CN" sz="2800" b="1" dirty="0">
                <a:solidFill>
                  <a:srgbClr val="FF0000"/>
                </a:solidFill>
                <a:latin typeface="Times New Roman" pitchFamily="18" charset="0"/>
                <a:cs typeface="Times New Roman" pitchFamily="18" charset="0"/>
              </a:rPr>
              <a:t>Having realized </a:t>
            </a:r>
            <a:endParaRPr lang="zh-CN" altLang="en-US" dirty="0"/>
          </a:p>
        </p:txBody>
      </p:sp>
      <p:sp>
        <p:nvSpPr>
          <p:cNvPr id="5" name="矩形 4"/>
          <p:cNvSpPr/>
          <p:nvPr/>
        </p:nvSpPr>
        <p:spPr>
          <a:xfrm>
            <a:off x="899592" y="4725144"/>
            <a:ext cx="2690095" cy="523220"/>
          </a:xfrm>
          <a:prstGeom prst="rect">
            <a:avLst/>
          </a:prstGeom>
        </p:spPr>
        <p:txBody>
          <a:bodyPr wrap="none">
            <a:spAutoFit/>
          </a:bodyPr>
          <a:lstStyle/>
          <a:p>
            <a:r>
              <a:rPr lang="en-US" altLang="zh-CN" sz="2800" b="1" dirty="0">
                <a:solidFill>
                  <a:srgbClr val="FF0000"/>
                </a:solidFill>
                <a:latin typeface="Times New Roman" pitchFamily="18" charset="0"/>
                <a:cs typeface="Times New Roman" pitchFamily="18" charset="0"/>
              </a:rPr>
              <a:t>Being protected </a:t>
            </a:r>
            <a:endParaRPr lang="zh-CN" altLang="en-US" dirty="0"/>
          </a:p>
        </p:txBody>
      </p:sp>
      <p:sp>
        <p:nvSpPr>
          <p:cNvPr id="6" name="矩形 5"/>
          <p:cNvSpPr/>
          <p:nvPr/>
        </p:nvSpPr>
        <p:spPr>
          <a:xfrm>
            <a:off x="753114" y="5446385"/>
            <a:ext cx="3106941" cy="523220"/>
          </a:xfrm>
          <a:prstGeom prst="rect">
            <a:avLst/>
          </a:prstGeom>
        </p:spPr>
        <p:txBody>
          <a:bodyPr wrap="none">
            <a:spAutoFit/>
          </a:bodyPr>
          <a:lstStyle/>
          <a:p>
            <a:r>
              <a:rPr lang="en-US" altLang="zh-CN" sz="2800" b="1" dirty="0">
                <a:solidFill>
                  <a:srgbClr val="FF0000"/>
                </a:solidFill>
                <a:latin typeface="Times New Roman" pitchFamily="18" charset="0"/>
                <a:cs typeface="Times New Roman" pitchFamily="18" charset="0"/>
              </a:rPr>
              <a:t>Having been given </a:t>
            </a:r>
            <a:endParaRPr lang="zh-CN" altLang="en-US" dirty="0"/>
          </a:p>
        </p:txBody>
      </p:sp>
    </p:spTree>
    <p:extLst>
      <p:ext uri="{BB962C8B-B14F-4D97-AF65-F5344CB8AC3E}">
        <p14:creationId xmlns:p14="http://schemas.microsoft.com/office/powerpoint/2010/main" val="244103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00"/>
                                        <p:tgtEl>
                                          <p:spTgt spid="3">
                                            <p:txEl>
                                              <p:pRg st="5" end="5"/>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wipe(down)">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barn(inVertical)">
                                      <p:cBhvr>
                                        <p:cTn id="15" dur="500"/>
                                        <p:tgtEl>
                                          <p:spTgt spid="3">
                                            <p:txEl>
                                              <p:pRg st="8" end="8"/>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barn(inVertical)">
                                      <p:cBhvr>
                                        <p:cTn id="18" dur="500"/>
                                        <p:tgtEl>
                                          <p:spTgt spid="3">
                                            <p:txEl>
                                              <p:pRg st="9" end="9"/>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Effect transition="in" filter="barn(inVertical)">
                                      <p:cBhvr>
                                        <p:cTn id="21" dur="500"/>
                                        <p:tgtEl>
                                          <p:spTgt spid="3">
                                            <p:txEl>
                                              <p:pRg st="10" end="10"/>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barn(inVertical)">
                                      <p:cBhvr>
                                        <p:cTn id="24" dur="500"/>
                                        <p:tgtEl>
                                          <p:spTgt spid="3">
                                            <p:txEl>
                                              <p:pRg st="11" end="1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down)">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arn(inVertical)">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barn(inVertical)">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barn(inVertical)">
                                      <p:cBhvr>
                                        <p:cTn id="4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712968" cy="6408712"/>
          </a:xfrm>
        </p:spPr>
        <p:txBody>
          <a:bodyPr>
            <a:normAutofit lnSpcReduction="10000"/>
          </a:bodyPr>
          <a:lstStyle/>
          <a:p>
            <a:pPr marL="0" indent="0">
              <a:buNone/>
            </a:pPr>
            <a:r>
              <a:rPr lang="en-US" altLang="zh-CN" sz="2800" dirty="0" smtClean="0">
                <a:latin typeface="Times New Roman" pitchFamily="18" charset="0"/>
                <a:cs typeface="Times New Roman" pitchFamily="18" charset="0"/>
              </a:rPr>
              <a:t>(2) </a:t>
            </a:r>
            <a:r>
              <a:rPr lang="zh-CN" altLang="en-US" sz="2800" dirty="0" smtClean="0">
                <a:latin typeface="Times New Roman" pitchFamily="18" charset="0"/>
                <a:cs typeface="Times New Roman" pitchFamily="18" charset="0"/>
              </a:rPr>
              <a:t>分词的语法功能 </a:t>
            </a:r>
            <a:r>
              <a:rPr lang="en-US" altLang="zh-CN" sz="2800" dirty="0" smtClean="0">
                <a:latin typeface="Times New Roman" pitchFamily="18" charset="0"/>
                <a:cs typeface="Times New Roman" pitchFamily="18" charset="0"/>
              </a:rPr>
              <a:t>(adj. &amp; adv.)</a:t>
            </a:r>
            <a:endParaRPr lang="en-US" altLang="zh-CN" sz="2800" dirty="0" smtClean="0">
              <a:latin typeface="Times New Roman" pitchFamily="18" charset="0"/>
              <a:cs typeface="Times New Roman" pitchFamily="18" charset="0"/>
            </a:endParaRPr>
          </a:p>
          <a:p>
            <a:pPr marL="0" indent="0">
              <a:buNone/>
            </a:pPr>
            <a:r>
              <a:rPr lang="en-US" altLang="zh-CN" sz="2800" dirty="0" smtClean="0">
                <a:latin typeface="Times New Roman" pitchFamily="18" charset="0"/>
                <a:cs typeface="Times New Roman" pitchFamily="18" charset="0"/>
              </a:rPr>
              <a:t>e. g. The play is </a:t>
            </a:r>
            <a:r>
              <a:rPr lang="en-US" altLang="zh-CN" sz="2800" b="1" dirty="0" smtClean="0">
                <a:solidFill>
                  <a:srgbClr val="FF0000"/>
                </a:solidFill>
                <a:latin typeface="Times New Roman" pitchFamily="18" charset="0"/>
                <a:cs typeface="Times New Roman" pitchFamily="18" charset="0"/>
              </a:rPr>
              <a:t>exciting</a:t>
            </a:r>
            <a:r>
              <a:rPr lang="en-US" altLang="zh-CN" sz="2800" dirty="0" smtClean="0">
                <a:latin typeface="Times New Roman" pitchFamily="18" charset="0"/>
                <a:cs typeface="Times New Roman" pitchFamily="18" charset="0"/>
              </a:rPr>
              <a:t>.</a:t>
            </a:r>
          </a:p>
          <a:p>
            <a:pPr marL="0" indent="0">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Mr. Smith once hired a young worker </a:t>
            </a:r>
            <a:r>
              <a:rPr lang="en-US" altLang="zh-CN" sz="2800" b="1" dirty="0">
                <a:solidFill>
                  <a:srgbClr val="FF0000"/>
                </a:solidFill>
                <a:latin typeface="Times New Roman" pitchFamily="18" charset="0"/>
                <a:cs typeface="Times New Roman" pitchFamily="18" charset="0"/>
              </a:rPr>
              <a:t>called</a:t>
            </a:r>
            <a:r>
              <a:rPr lang="en-US" altLang="zh-CN" sz="2800" dirty="0" smtClean="0">
                <a:latin typeface="Times New Roman" pitchFamily="18" charset="0"/>
                <a:cs typeface="Times New Roman" pitchFamily="18" charset="0"/>
              </a:rPr>
              <a:t> John Hill.</a:t>
            </a:r>
          </a:p>
          <a:p>
            <a:pPr marL="0" indent="0">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He was a fearless fighter for the </a:t>
            </a:r>
            <a:r>
              <a:rPr lang="en-US" altLang="zh-CN" sz="2800" b="1" dirty="0">
                <a:solidFill>
                  <a:srgbClr val="FF0000"/>
                </a:solidFill>
                <a:latin typeface="Times New Roman" pitchFamily="18" charset="0"/>
                <a:cs typeface="Times New Roman" pitchFamily="18" charset="0"/>
              </a:rPr>
              <a:t>working</a:t>
            </a:r>
            <a:r>
              <a:rPr lang="en-US" altLang="zh-CN" sz="2800" dirty="0" smtClean="0">
                <a:latin typeface="Times New Roman" pitchFamily="18" charset="0"/>
                <a:cs typeface="Times New Roman" pitchFamily="18" charset="0"/>
              </a:rPr>
              <a:t> class.</a:t>
            </a:r>
          </a:p>
          <a:p>
            <a:pPr marL="0" indent="0">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a:t>
            </a:r>
            <a:r>
              <a:rPr lang="en-US" altLang="zh-CN" sz="2800" b="1" dirty="0" smtClean="0">
                <a:solidFill>
                  <a:srgbClr val="FF0000"/>
                </a:solidFill>
                <a:latin typeface="Times New Roman" pitchFamily="18" charset="0"/>
                <a:cs typeface="Times New Roman" pitchFamily="18" charset="0"/>
              </a:rPr>
              <a:t>Holding</a:t>
            </a:r>
            <a:r>
              <a:rPr lang="en-US" altLang="zh-CN" sz="2800" dirty="0" smtClean="0">
                <a:latin typeface="Times New Roman" pitchFamily="18" charset="0"/>
                <a:cs typeface="Times New Roman" pitchFamily="18" charset="0"/>
              </a:rPr>
              <a:t> his head high, he walked past the pole.</a:t>
            </a:r>
          </a:p>
          <a:p>
            <a:pPr marL="0" indent="0">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a:t>
            </a:r>
            <a:r>
              <a:rPr lang="en-US" altLang="zh-CN" sz="2800" b="1" dirty="0">
                <a:solidFill>
                  <a:srgbClr val="FF0000"/>
                </a:solidFill>
                <a:latin typeface="Times New Roman" pitchFamily="18" charset="0"/>
                <a:cs typeface="Times New Roman" pitchFamily="18" charset="0"/>
              </a:rPr>
              <a:t>Given</a:t>
            </a:r>
            <a:r>
              <a:rPr lang="en-US" altLang="zh-CN" sz="2800" dirty="0" smtClean="0">
                <a:latin typeface="Times New Roman" pitchFamily="18" charset="0"/>
                <a:cs typeface="Times New Roman" pitchFamily="18" charset="0"/>
              </a:rPr>
              <a:t> more time, we are sure to finish it.</a:t>
            </a:r>
          </a:p>
          <a:p>
            <a:pPr marL="0" indent="0">
              <a:buNone/>
            </a:pPr>
            <a:r>
              <a:rPr lang="en-US" altLang="zh-CN" sz="2800" dirty="0" smtClean="0">
                <a:latin typeface="Times New Roman" pitchFamily="18" charset="0"/>
                <a:cs typeface="Times New Roman" pitchFamily="18" charset="0"/>
              </a:rPr>
              <a:t>        The </a:t>
            </a:r>
            <a:r>
              <a:rPr lang="en-US" altLang="zh-CN" sz="2800" dirty="0">
                <a:latin typeface="Times New Roman" pitchFamily="18" charset="0"/>
                <a:cs typeface="Times New Roman" pitchFamily="18" charset="0"/>
              </a:rPr>
              <a:t>leader tried to make himself </a:t>
            </a:r>
            <a:r>
              <a:rPr lang="en-US" altLang="zh-CN" sz="2800" b="1" dirty="0">
                <a:solidFill>
                  <a:srgbClr val="FF0000"/>
                </a:solidFill>
                <a:latin typeface="Times New Roman" pitchFamily="18" charset="0"/>
                <a:cs typeface="Times New Roman" pitchFamily="18" charset="0"/>
              </a:rPr>
              <a:t>understood</a:t>
            </a:r>
            <a:r>
              <a:rPr lang="en-US" altLang="zh-CN" sz="2800" dirty="0">
                <a:latin typeface="Times New Roman" pitchFamily="18" charset="0"/>
                <a:cs typeface="Times New Roman" pitchFamily="18" charset="0"/>
              </a:rPr>
              <a:t>.</a:t>
            </a:r>
          </a:p>
          <a:p>
            <a:pPr marL="0" indent="0">
              <a:buNone/>
            </a:pPr>
            <a:endParaRPr lang="en-US" altLang="zh-CN" sz="2800" dirty="0" smtClean="0">
              <a:latin typeface="Times New Roman" pitchFamily="18" charset="0"/>
              <a:cs typeface="Times New Roman" pitchFamily="18" charset="0"/>
            </a:endParaRPr>
          </a:p>
          <a:p>
            <a:pPr marL="0" indent="0">
              <a:buNone/>
            </a:pPr>
            <a:r>
              <a:rPr lang="en-US" altLang="zh-CN"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taking…into consideration/ account</a:t>
            </a:r>
          </a:p>
          <a:p>
            <a:pPr marL="0" indent="0">
              <a:buNone/>
            </a:pPr>
            <a:r>
              <a:rPr lang="en-US" altLang="zh-CN" sz="2800" dirty="0" smtClean="0">
                <a:latin typeface="Times New Roman" pitchFamily="18" charset="0"/>
                <a:cs typeface="Times New Roman" pitchFamily="18" charset="0"/>
              </a:rPr>
              <a:t>   considering…		 judging from…</a:t>
            </a:r>
          </a:p>
          <a:p>
            <a:pPr marL="0" indent="0">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talking of…		supposing…</a:t>
            </a:r>
          </a:p>
          <a:p>
            <a:pPr marL="0" indent="0">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generally/ strictly/ frankly speaking</a:t>
            </a:r>
          </a:p>
          <a:p>
            <a:pPr marL="0" indent="0">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a:t>
            </a:r>
          </a:p>
        </p:txBody>
      </p:sp>
    </p:spTree>
    <p:extLst>
      <p:ext uri="{BB962C8B-B14F-4D97-AF65-F5344CB8AC3E}">
        <p14:creationId xmlns:p14="http://schemas.microsoft.com/office/powerpoint/2010/main" val="185076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arn(inVertical)">
                                      <p:cBhvr>
                                        <p:cTn id="7" dur="500"/>
                                        <p:tgtEl>
                                          <p:spTgt spid="3">
                                            <p:txEl>
                                              <p:pRg st="8" end="8"/>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barn(inVertical)">
                                      <p:cBhvr>
                                        <p:cTn id="10" dur="500"/>
                                        <p:tgtEl>
                                          <p:spTgt spid="3">
                                            <p:txEl>
                                              <p:pRg st="9" end="9"/>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barn(inVertical)">
                                      <p:cBhvr>
                                        <p:cTn id="13" dur="500"/>
                                        <p:tgtEl>
                                          <p:spTgt spid="3">
                                            <p:txEl>
                                              <p:pRg st="10" end="1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1" end="11"/>
                                            </p:txEl>
                                          </p:spTgt>
                                        </p:tgtEl>
                                        <p:attrNameLst>
                                          <p:attrName>style.visibility</p:attrName>
                                        </p:attrNameLst>
                                      </p:cBhvr>
                                      <p:to>
                                        <p:strVal val="visible"/>
                                      </p:to>
                                    </p:set>
                                    <p:animEffect transition="in" filter="barn(inVertical)">
                                      <p:cBhvr>
                                        <p:cTn id="1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116632"/>
            <a:ext cx="8229600" cy="864096"/>
          </a:xfrm>
        </p:spPr>
        <p:txBody>
          <a:bodyPr/>
          <a:lstStyle/>
          <a:p>
            <a:r>
              <a:rPr lang="zh-CN" altLang="en-US" b="1" dirty="0" smtClean="0"/>
              <a:t>第</a:t>
            </a:r>
            <a:r>
              <a:rPr lang="en-US" altLang="zh-CN" b="1" dirty="0" smtClean="0">
                <a:latin typeface="Times New Roman" pitchFamily="18" charset="0"/>
                <a:cs typeface="Times New Roman" pitchFamily="18" charset="0"/>
              </a:rPr>
              <a:t>11</a:t>
            </a:r>
            <a:r>
              <a:rPr lang="zh-CN" altLang="en-US" b="1" dirty="0" smtClean="0"/>
              <a:t>讲   句子成分与句子种类</a:t>
            </a:r>
            <a:endParaRPr lang="zh-CN" altLang="en-US" b="1" dirty="0"/>
          </a:p>
        </p:txBody>
      </p:sp>
      <p:sp>
        <p:nvSpPr>
          <p:cNvPr id="5" name="内容占位符 4"/>
          <p:cNvSpPr>
            <a:spLocks noGrp="1"/>
          </p:cNvSpPr>
          <p:nvPr>
            <p:ph idx="1"/>
          </p:nvPr>
        </p:nvSpPr>
        <p:spPr>
          <a:xfrm>
            <a:off x="323528" y="980728"/>
            <a:ext cx="8568952" cy="5616624"/>
          </a:xfrm>
        </p:spPr>
        <p:txBody>
          <a:bodyPr>
            <a:normAutofit lnSpcReduction="10000"/>
          </a:bodyPr>
          <a:lstStyle/>
          <a:p>
            <a:r>
              <a:rPr lang="zh-CN" altLang="en-US" sz="2800" dirty="0" smtClean="0"/>
              <a:t>什么是主补？</a:t>
            </a:r>
            <a:endParaRPr lang="en-US" altLang="zh-CN" sz="2800" dirty="0" smtClean="0"/>
          </a:p>
          <a:p>
            <a:pPr marL="0" indent="0">
              <a:buNone/>
            </a:pPr>
            <a:r>
              <a:rPr lang="en-US" altLang="zh-CN" sz="2800" dirty="0" smtClean="0">
                <a:latin typeface="Times New Roman" pitchFamily="18" charset="0"/>
                <a:cs typeface="Times New Roman" pitchFamily="18" charset="0"/>
              </a:rPr>
              <a:t>1. The room must be kept clean and tidy.</a:t>
            </a:r>
          </a:p>
          <a:p>
            <a:pPr marL="0" indent="0">
              <a:buNone/>
            </a:pPr>
            <a:r>
              <a:rPr lang="en-US" altLang="zh-CN" sz="2800" dirty="0" smtClean="0">
                <a:latin typeface="Times New Roman" pitchFamily="18" charset="0"/>
                <a:cs typeface="Times New Roman" pitchFamily="18" charset="0"/>
              </a:rPr>
              <a:t>2. I was asked to help him with his Chinese.</a:t>
            </a:r>
          </a:p>
          <a:p>
            <a:pPr marL="0" indent="0">
              <a:buNone/>
            </a:pPr>
            <a:endParaRPr lang="en-US" altLang="zh-CN" sz="2800" dirty="0">
              <a:latin typeface="Times New Roman" pitchFamily="18" charset="0"/>
              <a:cs typeface="Times New Roman" pitchFamily="18" charset="0"/>
            </a:endParaRPr>
          </a:p>
          <a:p>
            <a:r>
              <a:rPr lang="zh-CN" altLang="en-US" sz="2800" dirty="0" smtClean="0">
                <a:latin typeface="Times New Roman" pitchFamily="18" charset="0"/>
                <a:cs typeface="Times New Roman" pitchFamily="18" charset="0"/>
              </a:rPr>
              <a:t>简单句基本句型</a:t>
            </a:r>
            <a:endParaRPr lang="en-US" altLang="zh-CN" sz="2800" dirty="0" smtClean="0">
              <a:latin typeface="Times New Roman" pitchFamily="18" charset="0"/>
              <a:cs typeface="Times New Roman" pitchFamily="18" charset="0"/>
            </a:endParaRPr>
          </a:p>
          <a:p>
            <a:pPr marL="514350" indent="-514350">
              <a:buAutoNum type="arabicPeriod"/>
            </a:pPr>
            <a:r>
              <a:rPr lang="en-US" altLang="zh-CN" sz="2800" dirty="0" smtClean="0">
                <a:latin typeface="Times New Roman" pitchFamily="18" charset="0"/>
                <a:cs typeface="Times New Roman" pitchFamily="18" charset="0"/>
              </a:rPr>
              <a:t>S + vi.</a:t>
            </a:r>
          </a:p>
          <a:p>
            <a:pPr marL="514350" indent="-514350">
              <a:buAutoNum type="arabicPeriod"/>
            </a:pPr>
            <a:r>
              <a:rPr lang="en-US" altLang="zh-CN" sz="2800" dirty="0" smtClean="0">
                <a:latin typeface="Times New Roman" pitchFamily="18" charset="0"/>
                <a:cs typeface="Times New Roman" pitchFamily="18" charset="0"/>
              </a:rPr>
              <a:t>S + linking v. + P</a:t>
            </a:r>
          </a:p>
          <a:p>
            <a:pPr marL="514350" indent="-514350">
              <a:buAutoNum type="arabicPeriod"/>
            </a:pPr>
            <a:r>
              <a:rPr lang="en-US" altLang="zh-CN" sz="2800" dirty="0" smtClean="0">
                <a:latin typeface="Times New Roman" pitchFamily="18" charset="0"/>
                <a:cs typeface="Times New Roman" pitchFamily="18" charset="0"/>
              </a:rPr>
              <a:t>S + </a:t>
            </a:r>
            <a:r>
              <a:rPr lang="en-US" altLang="zh-CN" sz="2800" dirty="0" err="1" smtClean="0">
                <a:latin typeface="Times New Roman" pitchFamily="18" charset="0"/>
                <a:cs typeface="Times New Roman" pitchFamily="18" charset="0"/>
              </a:rPr>
              <a:t>vt.</a:t>
            </a:r>
            <a:r>
              <a:rPr lang="en-US" altLang="zh-CN" sz="2800" dirty="0" smtClean="0">
                <a:latin typeface="Times New Roman" pitchFamily="18" charset="0"/>
                <a:cs typeface="Times New Roman" pitchFamily="18" charset="0"/>
              </a:rPr>
              <a:t> + O</a:t>
            </a:r>
          </a:p>
          <a:p>
            <a:pPr marL="514350" indent="-514350">
              <a:buAutoNum type="arabicPeriod"/>
            </a:pPr>
            <a:r>
              <a:rPr lang="en-US" altLang="zh-CN" sz="2800" dirty="0" smtClean="0">
                <a:latin typeface="Times New Roman" pitchFamily="18" charset="0"/>
                <a:cs typeface="Times New Roman" pitchFamily="18" charset="0"/>
              </a:rPr>
              <a:t>S + </a:t>
            </a:r>
            <a:r>
              <a:rPr lang="en-US" altLang="zh-CN" sz="2800" dirty="0" err="1" smtClean="0">
                <a:latin typeface="Times New Roman" pitchFamily="18" charset="0"/>
                <a:cs typeface="Times New Roman" pitchFamily="18" charset="0"/>
              </a:rPr>
              <a:t>vt.</a:t>
            </a:r>
            <a:r>
              <a:rPr lang="en-US" altLang="zh-CN" sz="2800" dirty="0" smtClean="0">
                <a:latin typeface="Times New Roman" pitchFamily="18" charset="0"/>
                <a:cs typeface="Times New Roman" pitchFamily="18" charset="0"/>
              </a:rPr>
              <a:t> + O + O</a:t>
            </a:r>
          </a:p>
          <a:p>
            <a:pPr marL="514350" indent="-514350">
              <a:buAutoNum type="arabicPeriod"/>
            </a:pPr>
            <a:r>
              <a:rPr lang="en-US" altLang="zh-CN" sz="2800" dirty="0" smtClean="0">
                <a:latin typeface="Times New Roman" pitchFamily="18" charset="0"/>
                <a:cs typeface="Times New Roman" pitchFamily="18" charset="0"/>
              </a:rPr>
              <a:t>S + </a:t>
            </a:r>
            <a:r>
              <a:rPr lang="en-US" altLang="zh-CN" sz="2800" dirty="0" err="1" smtClean="0">
                <a:latin typeface="Times New Roman" pitchFamily="18" charset="0"/>
                <a:cs typeface="Times New Roman" pitchFamily="18" charset="0"/>
              </a:rPr>
              <a:t>vt.</a:t>
            </a:r>
            <a:r>
              <a:rPr lang="en-US" altLang="zh-CN" sz="2800" dirty="0" smtClean="0">
                <a:latin typeface="Times New Roman" pitchFamily="18" charset="0"/>
                <a:cs typeface="Times New Roman" pitchFamily="18" charset="0"/>
              </a:rPr>
              <a:t> + O + OC</a:t>
            </a:r>
          </a:p>
          <a:p>
            <a:pPr marL="514350" indent="-514350">
              <a:buAutoNum type="arabicPeriod"/>
            </a:pPr>
            <a:r>
              <a:rPr lang="en-US" altLang="zh-CN" sz="2800" b="1" dirty="0" smtClean="0">
                <a:solidFill>
                  <a:srgbClr val="FF0000"/>
                </a:solidFill>
                <a:latin typeface="Times New Roman" pitchFamily="18" charset="0"/>
                <a:cs typeface="Times New Roman" pitchFamily="18" charset="0"/>
              </a:rPr>
              <a:t>There be + S</a:t>
            </a:r>
            <a:endParaRPr lang="zh-CN" altLang="en-US" sz="28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01543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animEffect transition="in" filter="barn(inVertical)">
                                      <p:cBhvr>
                                        <p:cTn id="29"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838</TotalTime>
  <Words>4171</Words>
  <Application>Microsoft Office PowerPoint</Application>
  <PresentationFormat>全屏显示(4:3)</PresentationFormat>
  <Paragraphs>433</Paragraphs>
  <Slides>42</Slides>
  <Notes>22</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Office 主题</vt:lpstr>
      <vt:lpstr>第10讲  非谓语动词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第11讲   句子成分与句子种类</vt:lpstr>
      <vt:lpstr>PowerPoint 演示文稿</vt:lpstr>
      <vt:lpstr>第12讲  定语从句</vt:lpstr>
      <vt:lpstr>PowerPoint 演示文稿</vt:lpstr>
      <vt:lpstr>PowerPoint 演示文稿</vt:lpstr>
      <vt:lpstr>PowerPoint 演示文稿</vt:lpstr>
      <vt:lpstr>第13讲 名词性从句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第14讲  连词与状语从句</vt:lpstr>
      <vt:lpstr>PowerPoint 演示文稿</vt:lpstr>
      <vt:lpstr>PowerPoint 演示文稿</vt:lpstr>
      <vt:lpstr>PowerPoint 演示文稿</vt:lpstr>
      <vt:lpstr>PowerPoint 演示文稿</vt:lpstr>
      <vt:lpstr>PowerPoint 演示文稿</vt:lpstr>
      <vt:lpstr>第15讲  虚拟语气</vt:lpstr>
      <vt:lpstr>PowerPoint 演示文稿</vt:lpstr>
      <vt:lpstr>PowerPoint 演示文稿</vt:lpstr>
      <vt:lpstr>第16讲  特殊句式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句子成分与句子种类</dc:title>
  <dc:creator>USER</dc:creator>
  <cp:lastModifiedBy>USER</cp:lastModifiedBy>
  <cp:revision>401</cp:revision>
  <cp:lastPrinted>2016-01-20T11:18:39Z</cp:lastPrinted>
  <dcterms:created xsi:type="dcterms:W3CDTF">2015-11-20T00:06:10Z</dcterms:created>
  <dcterms:modified xsi:type="dcterms:W3CDTF">2016-01-20T11:48:48Z</dcterms:modified>
</cp:coreProperties>
</file>