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1" r:id="rId3"/>
    <p:sldId id="262" r:id="rId4"/>
    <p:sldId id="271" r:id="rId5"/>
    <p:sldId id="270" r:id="rId6"/>
    <p:sldId id="272" r:id="rId7"/>
    <p:sldId id="275" r:id="rId8"/>
    <p:sldId id="273" r:id="rId9"/>
    <p:sldId id="278" r:id="rId10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6" autoAdjust="0"/>
  </p:normalViewPr>
  <p:slideViewPr>
    <p:cSldViewPr>
      <p:cViewPr varScale="1">
        <p:scale>
          <a:sx n="78" d="100"/>
          <a:sy n="78" d="100"/>
        </p:scale>
        <p:origin x="-133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2CE5-77A6-49BE-9527-75BE127D005D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D697-CBAF-46A1-B86E-D6F28376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50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8FE76-AB8C-48F2-ADF0-37DA05784AA2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F38F-6502-4F8F-BFDB-C713DD4F7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 class: Students review the words and expressions of Unit 4.</a:t>
            </a:r>
          </a:p>
          <a:p>
            <a:r>
              <a:rPr lang="en-US" altLang="zh-CN" dirty="0" smtClean="0"/>
              <a:t>In class: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Lead-in:</a:t>
            </a:r>
            <a:r>
              <a:rPr lang="en-US" altLang="zh-CN" baseline="0" dirty="0" smtClean="0"/>
              <a:t> (teacher) What is an earthquake?</a:t>
            </a:r>
          </a:p>
          <a:p>
            <a:pPr marL="0" indent="0">
              <a:buNone/>
            </a:pPr>
            <a:r>
              <a:rPr lang="en-US" altLang="zh-CN" baseline="0" dirty="0" smtClean="0"/>
              <a:t>            Teacher asks students to look at the pictures. Students form a group of four and brainstorm some words related to earthquakes.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2. (</a:t>
            </a:r>
            <a:r>
              <a:rPr lang="zh-CN" altLang="en-US" baseline="0" dirty="0" smtClean="0"/>
              <a:t>描述，报幕）：</a:t>
            </a:r>
            <a:r>
              <a:rPr lang="en-US" altLang="zh-CN" baseline="0" dirty="0" smtClean="0"/>
              <a:t>In the history of mankind, there are several terribly destructive earthquakes. Can you name some?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 night the earth didn’t sleep: When did Tangshan earthquake happen?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                          Compared with “Tangshan Earthquake”, which one do you prefer? Why? (It has literary flavor.)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2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5 minutes for students to read the whole article</a:t>
            </a:r>
            <a:r>
              <a:rPr lang="en-US" altLang="zh-CN" baseline="0" dirty="0" smtClean="0"/>
              <a:t> and answer the three questions.</a:t>
            </a:r>
          </a:p>
          <a:p>
            <a:r>
              <a:rPr lang="en-US" altLang="zh-CN" baseline="0" dirty="0" smtClean="0"/>
              <a:t>Q1: According to: “At about 3:00 am on July 28, 1976”; “At 3:42 am”; “began to shake”; “later that afternoon”; “soon after the shake”</a:t>
            </a:r>
          </a:p>
          <a:p>
            <a:r>
              <a:rPr lang="en-US" altLang="zh-CN" baseline="0" dirty="0" smtClean="0"/>
              <a:t>Q2: Topic sentences: A topic sentence is not necessarily the first sentence of a paragraph. It sometimes appears in the middle of a paragraph.</a:t>
            </a:r>
          </a:p>
          <a:p>
            <a:r>
              <a:rPr lang="en-US" altLang="zh-CN" baseline="0" dirty="0" smtClean="0"/>
              <a:t>Q3: Why are the 2</a:t>
            </a:r>
            <a:r>
              <a:rPr lang="en-US" altLang="zh-CN" baseline="30000" dirty="0" smtClean="0"/>
              <a:t>nd</a:t>
            </a:r>
            <a:r>
              <a:rPr lang="en-US" altLang="zh-CN" baseline="0" dirty="0" smtClean="0"/>
              <a:t> and the 3</a:t>
            </a:r>
            <a:r>
              <a:rPr lang="en-US" altLang="zh-CN" baseline="30000" dirty="0" smtClean="0"/>
              <a:t>rd</a:t>
            </a:r>
            <a:r>
              <a:rPr lang="en-US" altLang="zh-CN" baseline="0" dirty="0" smtClean="0"/>
              <a:t> paragraphs in Part 2? (Another big quake is mentioned in the 3</a:t>
            </a:r>
            <a:r>
              <a:rPr lang="en-US" altLang="zh-CN" baseline="30000" dirty="0" smtClean="0"/>
              <a:t>rd</a:t>
            </a:r>
            <a:r>
              <a:rPr lang="en-US" altLang="zh-CN" baseline="0" dirty="0" smtClean="0"/>
              <a:t> paragraph.)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5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This</a:t>
            </a:r>
            <a:r>
              <a:rPr lang="en-US" altLang="zh-CN" baseline="0" dirty="0" smtClean="0"/>
              <a:t> is a mind map. The red circle stands for a central concept. It has branches, the blue circles and they are the level-one information connected closely to the central concept. The blue circle can have its own branches, the yellow circles which are the level-two information.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5. Students are required to draw a mind map for Part 2. (4 minutes) The central concept “greatest earthquake” is given to them. Then they show their maps and retell Part 2.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9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6. Ask students to retell Part 3 according to the mind map.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2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7. Please</a:t>
            </a:r>
            <a:r>
              <a:rPr lang="en-US" altLang="zh-CN" baseline="0" dirty="0" smtClean="0"/>
              <a:t> think about: if we want to express our feelings effectively, what should we use?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38F-6502-4F8F-BFDB-C713DD4F77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1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人教版Senior 1\B1U4\earthquake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4048" cy="33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人教版Senior 1\B1U4\earthquake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9355">
            <a:off x="4069949" y="952748"/>
            <a:ext cx="4745200" cy="32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人教版Senior 1\B1U4\earthquake 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2538">
            <a:off x="324010" y="3241527"/>
            <a:ext cx="4659301" cy="304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496944" cy="2018655"/>
          </a:xfrm>
        </p:spPr>
        <p:txBody>
          <a:bodyPr>
            <a:noAutofit/>
          </a:bodyPr>
          <a:lstStyle/>
          <a:p>
            <a:r>
              <a:rPr lang="en-US" altLang="zh-CN" sz="6000" b="1" dirty="0" smtClean="0">
                <a:latin typeface="Times New Roman" pitchFamily="18" charset="0"/>
                <a:cs typeface="Times New Roman" pitchFamily="18" charset="0"/>
              </a:rPr>
              <a:t>A NIGHT THE EARTH DIDN’T SLEEP</a:t>
            </a:r>
            <a:endParaRPr lang="zh-CN" alt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Reading</a:t>
            </a:r>
            <a:endParaRPr lang="zh-CN" alt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Read the article and answer the following questions.</a:t>
            </a:r>
          </a:p>
          <a:p>
            <a:pPr marL="514350" indent="-514350" algn="just">
              <a:buAutoNum type="arabicPeriod"/>
            </a:pPr>
            <a:r>
              <a:rPr lang="en-US" altLang="zh-CN" sz="27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article is organized in the order of _______.</a:t>
            </a:r>
          </a:p>
          <a:p>
            <a:pPr marL="514350" indent="-514350" algn="just">
              <a:buAutoNum type="arabicPeriod"/>
            </a:pPr>
            <a:r>
              <a:rPr lang="en-US" altLang="zh-CN" sz="27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Topic sentences:</a:t>
            </a:r>
          </a:p>
          <a:p>
            <a:pPr marL="0" indent="0" algn="just">
              <a:buNone/>
            </a:pPr>
            <a:endParaRPr lang="en-US" altLang="zh-CN" sz="27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sz="27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sz="27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sz="27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7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How will you divide </a:t>
            </a:r>
            <a:r>
              <a:rPr lang="en-US" altLang="zh-CN" sz="27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four paragraphs?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2852936"/>
            <a:ext cx="8784976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3000"/>
              </a:lnSpc>
              <a:spcBef>
                <a:spcPct val="20000"/>
              </a:spcBef>
            </a:pP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Strange things were happening in the countryside of northeast </a:t>
            </a:r>
            <a:r>
              <a:rPr lang="en-US" altLang="zh-CN" sz="27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Hebei</a:t>
            </a: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ts val="3000"/>
              </a:lnSpc>
              <a:spcBef>
                <a:spcPct val="20000"/>
              </a:spcBef>
            </a:pP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seemed as if the world was at an end!</a:t>
            </a:r>
          </a:p>
          <a:p>
            <a:pPr lvl="0" algn="just">
              <a:lnSpc>
                <a:spcPts val="3000"/>
              </a:lnSpc>
              <a:spcBef>
                <a:spcPct val="20000"/>
              </a:spcBef>
            </a:pP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Everywhere they looked nearly everything was destroyed.</a:t>
            </a:r>
          </a:p>
          <a:p>
            <a:pPr lvl="0" algn="just">
              <a:lnSpc>
                <a:spcPts val="3000"/>
              </a:lnSpc>
              <a:spcBef>
                <a:spcPct val="20000"/>
              </a:spcBef>
            </a:pP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 hope was not lost.</a:t>
            </a:r>
            <a:endParaRPr lang="zh-CN" altLang="en-US" sz="27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232" y="1628800"/>
            <a:ext cx="8386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altLang="zh-CN" sz="27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zh-CN" altLang="en-US" sz="27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1 (Para. 1): _______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earthquake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2 (Para. 2-3): ________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 earthquake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3 (Para. 4): ________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 earthquake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800" b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Reading</a:t>
            </a:r>
            <a:endParaRPr lang="zh-CN" alt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3888" y="1611678"/>
            <a:ext cx="1341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69269" y="2780928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4783" y="393305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0" y="-1"/>
            <a:ext cx="9144000" cy="1319214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kern="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Reading</a:t>
            </a: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 1  Before the earthquake</a:t>
            </a:r>
            <a:endParaRPr lang="zh-CN" altLang="en-US" sz="36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11"/>
          <p:cNvSpPr>
            <a:spLocks noChangeArrowheads="1"/>
          </p:cNvSpPr>
          <p:nvPr/>
        </p:nvSpPr>
        <p:spPr bwMode="auto">
          <a:xfrm>
            <a:off x="3203848" y="3356992"/>
            <a:ext cx="2087563" cy="115212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strange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things</a:t>
            </a:r>
            <a:endParaRPr kumimoji="1"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358240" y="5322073"/>
            <a:ext cx="2088231" cy="936104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water pipes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2843808" y="5589240"/>
            <a:ext cx="2736304" cy="936104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sound of planes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6084168" y="5157192"/>
            <a:ext cx="2088232" cy="936104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bright lights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47415" y="3953386"/>
            <a:ext cx="1656185" cy="936104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wells</a:t>
            </a:r>
            <a:endParaRPr kumimoji="1" lang="zh-CN" altLang="en-US" sz="32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580112" y="2780928"/>
            <a:ext cx="1584175" cy="936104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FFFF00"/>
                </a:solidFill>
                <a:latin typeface="Times New Roman" pitchFamily="18" charset="0"/>
              </a:rPr>
              <a:t>animals</a:t>
            </a:r>
            <a:endParaRPr kumimoji="1" lang="zh-CN" altLang="en-US" sz="3200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95935" y="1340768"/>
            <a:ext cx="2232249" cy="108012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chickens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and pigs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948264" y="1556792"/>
            <a:ext cx="1080119" cy="72008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mice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0312" y="3645024"/>
            <a:ext cx="1187971" cy="72008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fish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37856" y="2881332"/>
            <a:ext cx="1043608" cy="648072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</a:rPr>
              <a:t>water</a:t>
            </a:r>
            <a:endParaRPr kumimoji="1" lang="zh-CN" altLang="en-US" sz="32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376644" y="2881332"/>
            <a:ext cx="1476165" cy="648072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cracks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289535" y="1619085"/>
            <a:ext cx="1728192" cy="648072"/>
          </a:xfrm>
          <a:prstGeom prst="ellipse">
            <a:avLst/>
          </a:prstGeom>
          <a:solidFill>
            <a:srgbClr val="00FF00"/>
          </a:solidFill>
          <a:ln w="57150">
            <a:solidFill>
              <a:srgbClr val="00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a smelly gas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076056" y="3501008"/>
            <a:ext cx="576064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5"/>
            <a:endCxn id="6" idx="1"/>
          </p:cNvCxnSpPr>
          <p:nvPr/>
        </p:nvCxnSpPr>
        <p:spPr>
          <a:xfrm>
            <a:off x="4985694" y="4340395"/>
            <a:ext cx="1404288" cy="9538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4"/>
            <a:endCxn id="5" idx="0"/>
          </p:cNvCxnSpPr>
          <p:nvPr/>
        </p:nvCxnSpPr>
        <p:spPr>
          <a:xfrm flipH="1">
            <a:off x="4211960" y="4509120"/>
            <a:ext cx="35670" cy="10801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3"/>
            <a:endCxn id="4" idx="7"/>
          </p:cNvCxnSpPr>
          <p:nvPr/>
        </p:nvCxnSpPr>
        <p:spPr>
          <a:xfrm flipH="1">
            <a:off x="2140657" y="4340395"/>
            <a:ext cx="1368908" cy="111876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2"/>
            <a:endCxn id="7" idx="6"/>
          </p:cNvCxnSpPr>
          <p:nvPr/>
        </p:nvCxnSpPr>
        <p:spPr>
          <a:xfrm flipH="1">
            <a:off x="2303600" y="3933056"/>
            <a:ext cx="900248" cy="4883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920216" y="3564444"/>
            <a:ext cx="7200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782776" y="3588828"/>
            <a:ext cx="14401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</p:cNvCxnSpPr>
          <p:nvPr/>
        </p:nvCxnSpPr>
        <p:spPr>
          <a:xfrm flipV="1">
            <a:off x="2114727" y="2305268"/>
            <a:ext cx="18003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5"/>
          </p:cNvCxnSpPr>
          <p:nvPr/>
        </p:nvCxnSpPr>
        <p:spPr>
          <a:xfrm>
            <a:off x="6932290" y="3579943"/>
            <a:ext cx="520030" cy="209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1"/>
          </p:cNvCxnSpPr>
          <p:nvPr/>
        </p:nvCxnSpPr>
        <p:spPr>
          <a:xfrm flipH="1" flipV="1">
            <a:off x="5652120" y="2348880"/>
            <a:ext cx="159989" cy="5691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7"/>
          </p:cNvCxnSpPr>
          <p:nvPr/>
        </p:nvCxnSpPr>
        <p:spPr>
          <a:xfrm flipV="1">
            <a:off x="6932290" y="2276872"/>
            <a:ext cx="376014" cy="641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9408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-1"/>
            <a:ext cx="9144000" cy="1319214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kern="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Reading</a:t>
            </a: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 2  During the earthquake</a:t>
            </a:r>
            <a:endParaRPr lang="zh-CN" altLang="en-US" sz="36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 a mind map together!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 Please draw a mind map for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Part 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with your group members.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 You have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minutes to finish it.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rot="20056553">
            <a:off x="1307988" y="3895031"/>
            <a:ext cx="13681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buried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 rot="1669148">
            <a:off x="1814096" y="2439744"/>
            <a:ext cx="184568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built shelters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rgbClr val="0000FF"/>
          </a:solidFill>
        </p:spPr>
        <p:txBody>
          <a:bodyPr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kern="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Reading</a:t>
            </a: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 3  After the earthquake</a:t>
            </a:r>
            <a:endParaRPr lang="zh-CN" altLang="en-US" sz="36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63260" y="4646068"/>
            <a:ext cx="1944216" cy="960966"/>
          </a:xfrm>
          <a:prstGeom prst="ellipse">
            <a:avLst/>
          </a:prstGeom>
          <a:solidFill>
            <a:srgbClr val="00FF00"/>
          </a:solidFill>
          <a:ln w="57150">
            <a:solidFill>
              <a:srgbClr val="00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hope</a:t>
            </a:r>
            <a:endParaRPr lang="zh-CN" alt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68144" y="5949280"/>
            <a:ext cx="3132496" cy="727100"/>
          </a:xfrm>
          <a:prstGeom prst="ellipse">
            <a:avLst/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fresh water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0" y="4730104"/>
            <a:ext cx="2448272" cy="936104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dead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9592" y="1196752"/>
            <a:ext cx="2592288" cy="936104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survivors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64288" y="1556792"/>
            <a:ext cx="1962520" cy="936104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miner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5292080" y="5198156"/>
            <a:ext cx="2142312" cy="7511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448272" y="2132856"/>
            <a:ext cx="1763688" cy="9056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448272" y="3038457"/>
            <a:ext cx="4031940" cy="1036594"/>
          </a:xfrm>
          <a:prstGeom prst="ellipse">
            <a:avLst/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soldiers and rescue workers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>
            <a:stCxn id="2" idx="0"/>
            <a:endCxn id="31" idx="4"/>
          </p:cNvCxnSpPr>
          <p:nvPr/>
        </p:nvCxnSpPr>
        <p:spPr>
          <a:xfrm flipV="1">
            <a:off x="4335368" y="4075051"/>
            <a:ext cx="128874" cy="57101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156176" y="2492896"/>
            <a:ext cx="1512168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3"/>
          </p:cNvCxnSpPr>
          <p:nvPr/>
        </p:nvCxnSpPr>
        <p:spPr>
          <a:xfrm flipH="1">
            <a:off x="1331640" y="3923245"/>
            <a:ext cx="1707096" cy="7569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 rot="20056553">
            <a:off x="6018514" y="2475440"/>
            <a:ext cx="1295691" cy="394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rescued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 rot="1703820">
            <a:off x="3012187" y="2281953"/>
            <a:ext cx="1368152" cy="421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dug out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00FF"/>
          </a:solidFill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800" b="1" kern="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altLang="zh-CN" sz="4800" b="1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  <a:p>
            <a:r>
              <a:rPr lang="en-US" altLang="zh-CN" sz="3900" b="1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Rhetorical devices</a:t>
            </a:r>
            <a:endParaRPr lang="zh-CN" altLang="en-US" sz="39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968552"/>
          </a:xfrm>
        </p:spPr>
        <p:txBody>
          <a:bodyPr/>
          <a:lstStyle/>
          <a:p>
            <a:pPr algn="just"/>
            <a:r>
              <a:rPr lang="en-US" altLang="zh-CN" sz="28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Personification</a:t>
            </a:r>
          </a:p>
          <a:p>
            <a:pPr marL="0" indent="0" algn="ctr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 NIGHT THE EARTH DIDN’T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</a:p>
          <a:p>
            <a:pPr marL="0" lvl="0" indent="0" algn="ctr">
              <a:buNone/>
            </a:pPr>
            <a:r>
              <a:rPr lang="en-US" altLang="zh-CN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Slowly, the city began to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breathe</a:t>
            </a:r>
            <a:r>
              <a:rPr lang="en-US" altLang="zh-CN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again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Repetition</a:t>
            </a:r>
          </a:p>
          <a:p>
            <a:pPr marL="0" indent="0" algn="just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…the water in the village wells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rose and fell, rose and fell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Exaggeration</a:t>
            </a:r>
          </a:p>
          <a:p>
            <a:pPr marL="0" indent="0" algn="ctr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seem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the world was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an end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lvl="0" algn="just"/>
            <a:r>
              <a:rPr lang="en-US" altLang="zh-CN" sz="2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Simile</a:t>
            </a:r>
          </a:p>
          <a:p>
            <a:pPr marL="0" indent="0" algn="ctr">
              <a:buNone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Bricks covered the ground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red autumn leaves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2132856"/>
            <a:ext cx="7488832" cy="3993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Retell the whole article according to the three mind maps.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lang="zh-CN" altLang="en-US" sz="4000" b="1" kern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599</Words>
  <Application>Microsoft Office PowerPoint</Application>
  <PresentationFormat>全屏显示(4:3)</PresentationFormat>
  <Paragraphs>92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A NIGHT THE EARTH DIDN’T SLEEP</vt:lpstr>
      <vt:lpstr>1ST Reading</vt:lpstr>
      <vt:lpstr>1ST Reading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Earthquakes</dc:title>
  <dc:creator>USER</dc:creator>
  <cp:lastModifiedBy>USER</cp:lastModifiedBy>
  <cp:revision>284</cp:revision>
  <cp:lastPrinted>2016-10-17T07:21:53Z</cp:lastPrinted>
  <dcterms:created xsi:type="dcterms:W3CDTF">2016-10-09T07:31:44Z</dcterms:created>
  <dcterms:modified xsi:type="dcterms:W3CDTF">2016-10-19T00:46:42Z</dcterms:modified>
</cp:coreProperties>
</file>