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8"/>
  </p:notesMasterIdLst>
  <p:handoutMasterIdLst>
    <p:handoutMasterId r:id="rId19"/>
  </p:handoutMasterIdLst>
  <p:sldIdLst>
    <p:sldId id="827" r:id="rId2"/>
    <p:sldId id="984" r:id="rId3"/>
    <p:sldId id="985" r:id="rId4"/>
    <p:sldId id="986" r:id="rId5"/>
    <p:sldId id="987" r:id="rId6"/>
    <p:sldId id="980" r:id="rId7"/>
    <p:sldId id="989" r:id="rId8"/>
    <p:sldId id="990" r:id="rId9"/>
    <p:sldId id="993" r:id="rId10"/>
    <p:sldId id="994" r:id="rId11"/>
    <p:sldId id="995" r:id="rId12"/>
    <p:sldId id="991" r:id="rId13"/>
    <p:sldId id="992" r:id="rId14"/>
    <p:sldId id="996" r:id="rId15"/>
    <p:sldId id="997" r:id="rId16"/>
    <p:sldId id="988" r:id="rId17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170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5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FF3AE-B4EE-4A1E-9B54-8BB009034A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贵州一模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P19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886" y="819204"/>
            <a:ext cx="11777976" cy="6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锂锰电池的体积小、性能优良，是常用的一次电池。该电池反应原理如图所示，其中电解质LiCIO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。溶于混合有机溶剂中，Li</a:t>
            </a:r>
            <a:r>
              <a:rPr kumimoji="0" lang="zh-CN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通过电解质迁移入MnO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晶格中，生成LiMnO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回答下列问题：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（1）外电路的电流方向是由_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极流向_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极。（填字母）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（2）电池正极反应式为_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_____________________________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（3）是否可用水代替电池中的混合有机溶剂？____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填“是”或“否”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原因是_______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</a:t>
            </a:r>
            <a:r>
              <a:rPr lang="zh-CN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2" y="2061642"/>
            <a:ext cx="2925291" cy="261288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31161" y="19319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902" y="180723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278680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2108" y="279288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27812" y="2188642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363969" y="2063383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945459" y="46452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0951" y="46325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0991" y="5085978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=== LiMnO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9063" y="5653331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2758" y="6157387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0910" y="3925139"/>
            <a:ext cx="248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 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e</a:t>
            </a:r>
            <a:r>
              <a:rPr lang="en-US" altLang="zh-CN" sz="32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2958" y="34106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79" y="34049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11430" y="397195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e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Li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==LiMnO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3438" y="3633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35766" y="3611707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0" grpId="0"/>
      <p:bldP spid="21" grpId="0"/>
      <p:bldP spid="22" grpId="0"/>
      <p:bldP spid="24" grpId="0"/>
      <p:bldP spid="25" grpId="0"/>
      <p:bldP spid="16" grpId="0"/>
      <p:bldP spid="28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210"/>
            <a:ext cx="177472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2" y="-17943"/>
            <a:ext cx="12047093" cy="654408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35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④若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极收集到气体体积为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2.24L(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标况下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，则电路中通过的电子为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_____N</a:t>
            </a:r>
            <a:r>
              <a:rPr lang="en-US" altLang="zh-CN" sz="29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中消耗的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29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______L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，此时溶液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pH=______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-388407"/>
            <a:ext cx="184696" cy="46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55575" y="-5306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tiku.21cnjy.com/tikupic/87/9c/8719c6ef049f3fd0822c1f87425e135c.gif"/>
          <p:cNvSpPr>
            <a:spLocks noChangeAspect="1" noChangeArrowheads="1"/>
          </p:cNvSpPr>
          <p:nvPr/>
        </p:nvSpPr>
        <p:spPr bwMode="auto">
          <a:xfrm>
            <a:off x="7154863" y="-1706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0969"/>
            <a:ext cx="219891" cy="4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50" tIns="54425" rIns="108850" bIns="5442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567" y="2448234"/>
            <a:ext cx="3347343" cy="112557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33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33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</a:t>
            </a:r>
            <a:r>
              <a:rPr lang="zh-CN" altLang="en-US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h)</a:t>
            </a:r>
            <a:endParaRPr lang="zh-CN" altLang="en-US" sz="3300" dirty="0"/>
          </a:p>
        </p:txBody>
      </p:sp>
      <p:sp>
        <p:nvSpPr>
          <p:cNvPr id="20" name="矩形 19"/>
          <p:cNvSpPr/>
          <p:nvPr/>
        </p:nvSpPr>
        <p:spPr>
          <a:xfrm>
            <a:off x="2247777" y="2205658"/>
            <a:ext cx="4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2918" y="1773610"/>
            <a:ext cx="6408712" cy="3312368"/>
            <a:chOff x="5956629" y="1197162"/>
            <a:chExt cx="6107265" cy="3024720"/>
          </a:xfrm>
        </p:grpSpPr>
        <p:grpSp>
          <p:nvGrpSpPr>
            <p:cNvPr id="22" name="组合 21"/>
            <p:cNvGrpSpPr/>
            <p:nvPr/>
          </p:nvGrpSpPr>
          <p:grpSpPr>
            <a:xfrm>
              <a:off x="5956629" y="1197162"/>
              <a:ext cx="6107265" cy="3024720"/>
              <a:chOff x="2439227" y="1412776"/>
              <a:chExt cx="4581045" cy="2448272"/>
            </a:xfrm>
          </p:grpSpPr>
          <p:pic>
            <p:nvPicPr>
              <p:cNvPr id="27" name="图片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1000" contrast="7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227" y="1412776"/>
                <a:ext cx="4581045" cy="244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矩形 27"/>
              <p:cNvSpPr/>
              <p:nvPr/>
            </p:nvSpPr>
            <p:spPr>
              <a:xfrm>
                <a:off x="4205129" y="2444898"/>
                <a:ext cx="1024374" cy="2539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文本框 2"/>
              <p:cNvSpPr txBox="1"/>
              <p:nvPr/>
            </p:nvSpPr>
            <p:spPr>
              <a:xfrm>
                <a:off x="4178052" y="2403231"/>
                <a:ext cx="1089551" cy="3548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b="1" kern="100" dirty="0">
                    <a:latin typeface="Times New Roman"/>
                    <a:ea typeface="宋体"/>
                  </a:rPr>
                  <a:t>KOH</a:t>
                </a:r>
                <a:r>
                  <a:rPr lang="zh-CN" altLang="en-US" b="1" kern="100" dirty="0">
                    <a:latin typeface="Times New Roman"/>
                    <a:ea typeface="宋体"/>
                  </a:rPr>
                  <a:t>溶液</a:t>
                </a:r>
                <a:endParaRPr lang="zh-CN" altLang="en-US" sz="2000" kern="100" dirty="0">
                  <a:latin typeface="Times New Roman"/>
                  <a:ea typeface="宋体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095206" y="2473904"/>
              <a:ext cx="431422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7791918" y="3154508"/>
              <a:ext cx="549215" cy="1704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55446" y="3016113"/>
              <a:ext cx="455468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6482010" y="2859239"/>
              <a:ext cx="69331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3502918" y="2110425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45521" y="2124939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85022" y="2205658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8320" y="2173626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087094" y="1754871"/>
            <a:ext cx="3708563" cy="305081"/>
          </a:xfrm>
          <a:custGeom>
            <a:avLst/>
            <a:gdLst>
              <a:gd name="connsiteX0" fmla="*/ 0 w 3715657"/>
              <a:gd name="connsiteY0" fmla="*/ 305081 h 305081"/>
              <a:gd name="connsiteX1" fmla="*/ 1727200 w 3715657"/>
              <a:gd name="connsiteY1" fmla="*/ 281 h 305081"/>
              <a:gd name="connsiteX2" fmla="*/ 3715657 w 3715657"/>
              <a:gd name="connsiteY2" fmla="*/ 261538 h 3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5657" h="305081">
                <a:moveTo>
                  <a:pt x="0" y="305081"/>
                </a:moveTo>
                <a:cubicBezTo>
                  <a:pt x="553962" y="156309"/>
                  <a:pt x="1107924" y="7538"/>
                  <a:pt x="1727200" y="281"/>
                </a:cubicBezTo>
                <a:cubicBezTo>
                  <a:pt x="2346476" y="-6976"/>
                  <a:pt x="3031066" y="127281"/>
                  <a:pt x="3715657" y="261538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35528" y="115405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486401" y="2045438"/>
            <a:ext cx="2801257" cy="203200"/>
          </a:xfrm>
          <a:custGeom>
            <a:avLst/>
            <a:gdLst>
              <a:gd name="connsiteX0" fmla="*/ 2801257 w 2801257"/>
              <a:gd name="connsiteY0" fmla="*/ 203200 h 203200"/>
              <a:gd name="connsiteX1" fmla="*/ 1538514 w 2801257"/>
              <a:gd name="connsiteY1" fmla="*/ 0 h 203200"/>
              <a:gd name="connsiteX2" fmla="*/ 0 w 2801257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1257" h="203200">
                <a:moveTo>
                  <a:pt x="2801257" y="203200"/>
                </a:moveTo>
                <a:cubicBezTo>
                  <a:pt x="2403323" y="101600"/>
                  <a:pt x="2005390" y="0"/>
                  <a:pt x="1538514" y="0"/>
                </a:cubicBezTo>
                <a:cubicBezTo>
                  <a:pt x="1071638" y="0"/>
                  <a:pt x="535819" y="101600"/>
                  <a:pt x="0" y="20320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37148" y="184561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98588" y="5717216"/>
            <a:ext cx="1220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0.84</a:t>
            </a:r>
          </a:p>
        </p:txBody>
      </p:sp>
      <p:sp>
        <p:nvSpPr>
          <p:cNvPr id="39" name="矩形 38"/>
          <p:cNvSpPr/>
          <p:nvPr/>
        </p:nvSpPr>
        <p:spPr>
          <a:xfrm>
            <a:off x="190550" y="5721856"/>
            <a:ext cx="1076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0.3</a:t>
            </a:r>
          </a:p>
        </p:txBody>
      </p:sp>
      <p:sp>
        <p:nvSpPr>
          <p:cNvPr id="40" name="矩形 39"/>
          <p:cNvSpPr/>
          <p:nvPr/>
        </p:nvSpPr>
        <p:spPr>
          <a:xfrm>
            <a:off x="8763149" y="5721856"/>
            <a:ext cx="932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440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637" y="-26590"/>
            <a:ext cx="12073507" cy="7024982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沉淀溶解平衡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)2.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蓄电池是一种可以反复充电、放电的装置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有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一种蓄电池在充电和放电时发生的反应是：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+Fe+2H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===  Fe(OH)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+Ni(OH)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此蓄电池放电时，负极的电极反应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:________________________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此蓄电池充电时，阳极的电极反应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:_____________________________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已知：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(Fe(OH)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(Ni(OH)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)=1.0×10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某溶液中含有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0.1mol•L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，当逐滴加入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忽略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溶液体积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①先沉淀的离子是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 ②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要想使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沉淀完全，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不沉淀，溶液的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需控制的范围是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42052" y="-6367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20078" y="1226012"/>
            <a:ext cx="838585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215" y="1672574"/>
            <a:ext cx="838585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充电</a:t>
            </a:r>
          </a:p>
        </p:txBody>
      </p:sp>
      <p:sp>
        <p:nvSpPr>
          <p:cNvPr id="7" name="矩形 6"/>
          <p:cNvSpPr/>
          <p:nvPr/>
        </p:nvSpPr>
        <p:spPr>
          <a:xfrm>
            <a:off x="7175254" y="2450710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Fe-2e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+2OH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==Fe(OH)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5246" y="3069754"/>
            <a:ext cx="5807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Ni(OH)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-2e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+2OH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==NiO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894" y="1917626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798" y="1917626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7214" y="1873945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4868" y="1865373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3318" y="5015711"/>
            <a:ext cx="1000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67414" y="5663783"/>
            <a:ext cx="1893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</a:rPr>
              <a:t>≤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pH&lt; 7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8756" y="11255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4732" y="1178382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1826" y="114935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0378" y="112553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302" y="333450"/>
            <a:ext cx="12014568" cy="6243999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已知常温下，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BaSO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1×10</a:t>
            </a:r>
            <a:r>
              <a:rPr lang="en-US" altLang="zh-CN" sz="2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，现将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 Ba(OH)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溶液与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0.02mol/L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溶液等体积混合，充分反应，计算：</a:t>
            </a:r>
          </a:p>
          <a:p>
            <a:pPr>
              <a:lnSpc>
                <a:spcPct val="150000"/>
              </a:lnSpc>
            </a:pP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混合溶液中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2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物质的量浓度；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BaCl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溶液中加入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AgNO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当两种沉淀共存时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=</a:t>
            </a:r>
          </a:p>
          <a:p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已知：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9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AgBr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)=5.4×10</a:t>
            </a:r>
            <a:r>
              <a:rPr lang="en-US" altLang="zh-CN" sz="2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9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)=2.0×10</a:t>
            </a:r>
            <a:r>
              <a:rPr lang="en-US" altLang="zh-CN" sz="2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42052" y="-6367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4074643"/>
            <a:ext cx="1152128" cy="7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814321" y="3875794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AgBr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646934" y="4489597"/>
            <a:ext cx="241765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33930" y="4501203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AgCl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206" y="4151053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=2.7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en-US" sz="3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4038" y="1703343"/>
            <a:ext cx="464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Ba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2-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== BaSO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</a:t>
            </a:r>
            <a:endParaRPr lang="zh-CN" altLang="en-US" sz="3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9974" y="232586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43478" y="233051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621" y="2901924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)=0.01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466" y="1723029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设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V=1L</a:t>
            </a:r>
            <a:endParaRPr lang="zh-CN" altLang="en-US" sz="36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1830" y="2906574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)=0.005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5894" y="2925738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c(Ba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10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-8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9" grpId="0"/>
      <p:bldP spid="14" grpId="0"/>
      <p:bldP spid="10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534" y="26847"/>
            <a:ext cx="11961716" cy="6005472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化学平衡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在高温和催化剂存在下，向容积为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的密闭容器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，发生如下反应：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3A(g)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2B(g)  </a:t>
            </a:r>
            <a:r>
              <a:rPr lang="zh-CN" altLang="en-US" sz="2900" dirty="0"/>
              <a:t>⇌ 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4C(s)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2D(g)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∆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kJ/</a:t>
            </a:r>
            <a:r>
              <a:rPr lang="en-US" altLang="zh-CN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，达到平衡</a:t>
            </a:r>
            <a:r>
              <a:rPr lang="zh-CN" altLang="en-US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，反应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前后压强比为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5∶4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说法正确的是（　　）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．反应吸收的热量为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0.2a kJ       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．平衡时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的转化率为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．升高温度，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加快，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(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减慢，平衡正向移动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．将容器的体积压缩为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的体积分数大于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42052" y="-6367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0572" y="3320047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0.4a kJ</a:t>
            </a:r>
          </a:p>
        </p:txBody>
      </p:sp>
      <p:sp>
        <p:nvSpPr>
          <p:cNvPr id="8" name="矩形 7"/>
          <p:cNvSpPr/>
          <p:nvPr/>
        </p:nvSpPr>
        <p:spPr>
          <a:xfrm>
            <a:off x="6544339" y="4069155"/>
            <a:ext cx="5671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温度升高，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v(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v(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逆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都增大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7294" y="5734050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增大压强，平衡正移，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的体积分数小于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40%</a:t>
            </a:r>
          </a:p>
        </p:txBody>
      </p:sp>
      <p:sp>
        <p:nvSpPr>
          <p:cNvPr id="10" name="矩形 9"/>
          <p:cNvSpPr/>
          <p:nvPr/>
        </p:nvSpPr>
        <p:spPr>
          <a:xfrm>
            <a:off x="9119542" y="4725938"/>
            <a:ext cx="2825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v(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增大更多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6710" y="2649900"/>
            <a:ext cx="420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046" y="4005858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4490" y="261442"/>
            <a:ext cx="9426898" cy="138754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>
              <a:lnSpc>
                <a:spcPct val="125000"/>
              </a:lnSpc>
              <a:spcBef>
                <a:spcPts val="1428"/>
              </a:spcBef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在催化剂作用下可以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反应生成甲醇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>
              <a:lnSpc>
                <a:spcPct val="125000"/>
              </a:lnSpc>
              <a:spcBef>
                <a:spcPts val="1428"/>
              </a:spcBef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CO(g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zh-CN" altLang="en-US" sz="2900" dirty="0"/>
              <a:t> </a:t>
            </a:r>
            <a:r>
              <a:rPr lang="zh-CN" altLang="en-US" sz="2900" dirty="0" smtClean="0"/>
              <a:t>⇌ 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OH(g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AutoShape 2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42052" y="-6367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2" name="Picture 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6728959" y="1705204"/>
            <a:ext cx="54571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534" y="3369881"/>
            <a:ext cx="12046397" cy="337228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在密闭容器中充有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平衡转化率与温度、压强的关系如图。</a:t>
            </a: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△H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9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“&lt;”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“&gt;”)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三点平均速率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大小关系为</a:t>
            </a:r>
            <a:r>
              <a:rPr lang="en-US" altLang="zh-CN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三点平衡常数</a:t>
            </a:r>
            <a:r>
              <a:rPr lang="en-US" altLang="zh-CN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9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9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r>
              <a:rPr lang="zh-CN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关系为</a:t>
            </a:r>
            <a:r>
              <a:rPr lang="en-US" altLang="zh-C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3152" y="4752084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&lt;</a:t>
            </a:r>
          </a:p>
        </p:txBody>
      </p:sp>
      <p:sp>
        <p:nvSpPr>
          <p:cNvPr id="9" name="矩形 8"/>
          <p:cNvSpPr/>
          <p:nvPr/>
        </p:nvSpPr>
        <p:spPr>
          <a:xfrm>
            <a:off x="3070870" y="4738132"/>
            <a:ext cx="50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&lt;</a:t>
            </a:r>
          </a:p>
        </p:txBody>
      </p:sp>
      <p:sp>
        <p:nvSpPr>
          <p:cNvPr id="10" name="矩形 9"/>
          <p:cNvSpPr/>
          <p:nvPr/>
        </p:nvSpPr>
        <p:spPr>
          <a:xfrm>
            <a:off x="8522417" y="5365299"/>
            <a:ext cx="3477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v(Q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 &gt;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v(N) 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v(M) </a:t>
            </a:r>
          </a:p>
        </p:txBody>
      </p:sp>
      <p:sp>
        <p:nvSpPr>
          <p:cNvPr id="11" name="矩形 10"/>
          <p:cNvSpPr/>
          <p:nvPr/>
        </p:nvSpPr>
        <p:spPr>
          <a:xfrm>
            <a:off x="8450409" y="6022082"/>
            <a:ext cx="3477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k(M) = k(N) </a:t>
            </a:r>
            <a:r>
              <a:rPr lang="en-US" altLang="zh-CN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k(Q) </a:t>
            </a:r>
          </a:p>
        </p:txBody>
      </p:sp>
    </p:spTree>
    <p:extLst>
      <p:ext uri="{BB962C8B-B14F-4D97-AF65-F5344CB8AC3E}">
        <p14:creationId xmlns:p14="http://schemas.microsoft.com/office/powerpoint/2010/main" val="35859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84" y="-170606"/>
            <a:ext cx="1211011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2015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唐山一模）已知某温度时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的电离平衡常数为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，该温度下向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20mL 0.1mol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溶液中逐滴加入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0.1mol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溶液变化），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变化曲线如图所示（忽略温度），以下叙述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正确的是（　　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160" y="1730068"/>
            <a:ext cx="604867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分析各点组分：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HAc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):c(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NaAc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=1:1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酸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HAc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NaAc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中性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滴定终点：纯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NaAc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呈碱性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95406" y="1804901"/>
            <a:ext cx="4078982" cy="3569109"/>
            <a:chOff x="7895406" y="1804901"/>
            <a:chExt cx="4078982" cy="3569109"/>
          </a:xfrm>
        </p:grpSpPr>
        <p:pic>
          <p:nvPicPr>
            <p:cNvPr id="1025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2000" contrast="5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406" y="1804901"/>
              <a:ext cx="4078982" cy="3569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895406" y="3589455"/>
              <a:ext cx="688786" cy="4616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58736" y="355929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534" y="4221882"/>
            <a:ext cx="115932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．根据图中数据可计算出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值约为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1×10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-5   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①②③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点水的电离程度由大到小的顺序为：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②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①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所示溶液中：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+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c(CH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COOH)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c(CH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+ 2c(OH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COOH) + c(CH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COO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c(Na</a:t>
            </a:r>
            <a:r>
              <a:rPr lang="en-US" altLang="zh-CN" sz="28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5286" y="4379258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63558" y="5152762"/>
            <a:ext cx="20890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2010601030101010101" pitchFamily="2" charset="-122"/>
                <a:cs typeface="Times New Roman" panose="02020603050405020304" pitchFamily="18" charset="0"/>
              </a:rPr>
              <a:t>③＞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2010601030101010101" pitchFamily="2" charset="-122"/>
                <a:cs typeface="Times New Roman" panose="02020603050405020304" pitchFamily="18" charset="0"/>
              </a:rPr>
              <a:t>②＞①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方正中等线简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40972" y="5747410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5366" y="6238106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sym typeface="Symbol"/>
              </a:rPr>
              <a:t>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52626" y="991404"/>
            <a:ext cx="492443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2010601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方正中等线简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1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1" y="262305"/>
            <a:ext cx="12215887" cy="581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FFFF00"/>
                </a:solidFill>
                <a:latin typeface="+mj-ea"/>
                <a:ea typeface="+mj-ea"/>
              </a:rPr>
              <a:t>第二</a:t>
            </a:r>
            <a:r>
              <a:rPr lang="zh-CN" altLang="en-US" sz="4800" b="1" dirty="0" smtClean="0">
                <a:solidFill>
                  <a:srgbClr val="FFFF00"/>
                </a:solidFill>
                <a:latin typeface="+mj-ea"/>
                <a:ea typeface="+mj-ea"/>
              </a:rPr>
              <a:t>次六校联考化学答题技巧</a:t>
            </a:r>
            <a:endParaRPr lang="en-US" altLang="zh-CN" sz="4800" b="1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选择题大约用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30-40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分钟完成；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选择题 倒数两道题往往比较难，必要时跳过；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道大题，每道务必留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分钟，遇到计算的空可以先跳过，遇到难度大的大题，先做有机题，保证得分；</a:t>
            </a:r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注意细节，方程式可逆符号，反应条件；</a:t>
            </a:r>
            <a:endParaRPr lang="en-US" altLang="zh-CN" sz="4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7157" y="676647"/>
            <a:ext cx="124725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某种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聚合物锂离子电池放电时的反应为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1-x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 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== 6C + LiCoO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，其电池如图所示。下列说法不正确的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342" y="2088074"/>
            <a:ext cx="6048672" cy="19389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锂电池中，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层状结构的石墨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往往作为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的载体，不参与电极反应，只便于均匀放电和充电。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30688" y="307311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201938" y="2474949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-4665781" y="2349690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0550748" y="456258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6602" y="47315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095" y="82456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90" y="8749675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7" y="1478850"/>
            <a:ext cx="3672407" cy="37732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34250" y="1955726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0608" y="1976934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359" y="4005858"/>
            <a:ext cx="11176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发生氧化反应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阳离子交换膜从左向右移动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．充电时，将电池的负极与外接电源的负极相连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．放电时，电池的正极反应为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-74" y="-73198"/>
            <a:ext cx="29049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3600" b="1" dirty="0" smtClean="0">
                <a:solidFill>
                  <a:srgbClr val="0000FF"/>
                </a:solidFill>
                <a:latin typeface="+mj-ea"/>
                <a:ea typeface="+mj-ea"/>
              </a:rPr>
              <a:t>P36</a:t>
            </a:r>
            <a:endParaRPr lang="zh-CN" altLang="en-US" sz="3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0394" y="3231591"/>
            <a:ext cx="122487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→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5458" y="579165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24093" y="108741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9715" y="489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9747" y="477466"/>
            <a:ext cx="29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91750" y="46995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173" y="40778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7977424" y="55406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9695606" y="6238106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7615524" y="483604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93293" y="5157986"/>
            <a:ext cx="1360021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39622" y="4749745"/>
            <a:ext cx="227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放电时从左向右，充电时，从右向左移动。</a:t>
            </a:r>
            <a:endParaRPr lang="zh-CN" altLang="zh-CN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-3530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85987" y="1680895"/>
            <a:ext cx="2301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的元素，其化合价均为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价，成分为单质。</a:t>
            </a: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1-x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的，化合价不会改变。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6774" y="455230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发生氧化反应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8560" y="5849193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发生还原反应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056711" y="2010842"/>
            <a:ext cx="2355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17694" y="134156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44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4400" dirty="0"/>
          </a:p>
        </p:txBody>
      </p:sp>
      <p:sp>
        <p:nvSpPr>
          <p:cNvPr id="40" name="矩形 39"/>
          <p:cNvSpPr/>
          <p:nvPr/>
        </p:nvSpPr>
        <p:spPr>
          <a:xfrm>
            <a:off x="8471470" y="11975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48674" y="1217240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26922" y="11721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827096" y="1178382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330" y="468755"/>
            <a:ext cx="73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+1/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5367622" y="676647"/>
            <a:ext cx="1606452" cy="275298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75854" y="392758"/>
            <a:ext cx="445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无法放电的</a:t>
            </a:r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Li,</a:t>
            </a:r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不再变价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9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0" grpId="0"/>
      <p:bldP spid="22" grpId="0"/>
      <p:bldP spid="24" grpId="0"/>
      <p:bldP spid="12" grpId="0"/>
      <p:bldP spid="23" grpId="0"/>
      <p:bldP spid="21" grpId="0" animBg="1"/>
      <p:bldP spid="28" grpId="0"/>
      <p:bldP spid="29" grpId="0"/>
      <p:bldP spid="30" grpId="0"/>
      <p:bldP spid="16" grpId="0"/>
      <p:bldP spid="31" grpId="0"/>
      <p:bldP spid="32" grpId="0"/>
      <p:bldP spid="17" grpId="0"/>
      <p:bldP spid="35" grpId="0"/>
      <p:bldP spid="36" grpId="0"/>
      <p:bldP spid="37" grpId="0"/>
      <p:bldP spid="38" grpId="0"/>
      <p:bldP spid="39" grpId="0"/>
      <p:bldP spid="43" grpId="0"/>
      <p:bldP spid="40" grpId="0"/>
      <p:bldP spid="41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542" y="477466"/>
            <a:ext cx="117245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室温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钠离子电池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具有资源丰富，成本低，能量转换效率高、寿命等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优势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碳基材料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）作负极的可充电钠离子电池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的原理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如下：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9022" y="2760826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06" y="2722818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201" y="3950693"/>
            <a:ext cx="116804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宋体"/>
              </a:rPr>
              <a:t>A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</a:t>
            </a:r>
            <a:r>
              <a:rPr lang="en-US" altLang="zh-CN" sz="2800" b="1" kern="100" dirty="0">
                <a:latin typeface="Times New Roman"/>
                <a:ea typeface="宋体"/>
              </a:rPr>
              <a:t>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向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负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极移</a:t>
            </a:r>
            <a:r>
              <a:rPr lang="zh-CN" altLang="zh-CN" sz="2800" b="1" kern="100" dirty="0">
                <a:latin typeface="Times New Roman"/>
                <a:ea typeface="宋体"/>
              </a:rPr>
              <a:t>动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B</a:t>
            </a:r>
            <a:r>
              <a:rPr lang="zh-CN" altLang="zh-CN" sz="2800" b="1" kern="100" dirty="0">
                <a:latin typeface="Times New Roman"/>
                <a:ea typeface="宋体"/>
              </a:rPr>
              <a:t>．放电时，负极的电极反应式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x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 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-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=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 smtClean="0">
                <a:latin typeface="Times New Roman"/>
                <a:ea typeface="宋体"/>
              </a:rPr>
              <a:t>+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endParaRPr lang="zh-CN" altLang="zh-CN" sz="2800" b="1" kern="100" dirty="0">
              <a:latin typeface="Times New Roman"/>
              <a:ea typeface="宋体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C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．充电时，阴极质量减小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D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．充电时，阳极的电极反应式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</a:t>
            </a:r>
            <a:r>
              <a:rPr lang="zh-CN" altLang="zh-CN" sz="2800" b="1" kern="1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err="1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>
                <a:latin typeface="Times New Roman"/>
                <a:ea typeface="宋体"/>
              </a:rPr>
              <a:t>=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1-x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endParaRPr lang="zh-CN" altLang="zh-CN" sz="2800" b="1" kern="100" dirty="0">
              <a:effectLst/>
              <a:latin typeface="Times New Roman"/>
              <a:ea typeface="宋体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-26590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P13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8981" y="2708303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822" y="2717846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5459" y="2770099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36318" y="4034314"/>
            <a:ext cx="6789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充电时，为电解池，阳离子向阴极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移动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5122" name="图片24" descr="菁优网：http://www.jyeoo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1705" y="1790453"/>
            <a:ext cx="3338037" cy="21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78582" y="1994777"/>
            <a:ext cx="6399555" cy="803788"/>
            <a:chOff x="685578" y="2210272"/>
            <a:chExt cx="6399555" cy="8037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578" y="2330510"/>
              <a:ext cx="2313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123" name="Picture 3" descr="菁优网-jyeo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52" y="2210272"/>
              <a:ext cx="824398" cy="80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0950" y="2330510"/>
              <a:ext cx="32941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1-x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0590" y="3056359"/>
            <a:ext cx="6201716" cy="556658"/>
            <a:chOff x="550590" y="3255540"/>
            <a:chExt cx="6201716" cy="556658"/>
          </a:xfrm>
        </p:grpSpPr>
        <p:pic>
          <p:nvPicPr>
            <p:cNvPr id="42" name="Picture 3" descr="菁优网-jyeoo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7" b="40207"/>
            <a:stretch/>
          </p:blipFill>
          <p:spPr bwMode="auto">
            <a:xfrm>
              <a:off x="3621345" y="3398438"/>
              <a:ext cx="863397" cy="26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550590" y="3255540"/>
              <a:ext cx="6201716" cy="556658"/>
              <a:chOff x="315791" y="2302252"/>
              <a:chExt cx="6201716" cy="556658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4204223" y="2335690"/>
                <a:ext cx="23132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315791" y="2302252"/>
                <a:ext cx="32941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1-x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631566" y="285787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1566" y="3366121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3038" y="5330458"/>
            <a:ext cx="747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充电时，阴极将电解液中的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还原为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增加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6894" y="4541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金属钠活泼，钠电池中，负极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:Na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Na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0671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614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91750" y="2676037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98695" y="2707393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0623" y="3505945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4479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53470" y="4166717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矩形 44"/>
          <p:cNvSpPr/>
          <p:nvPr/>
        </p:nvSpPr>
        <p:spPr>
          <a:xfrm>
            <a:off x="9438046" y="4670773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0" name="矩形 49"/>
          <p:cNvSpPr/>
          <p:nvPr/>
        </p:nvSpPr>
        <p:spPr>
          <a:xfrm>
            <a:off x="10930805" y="58780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1" name="矩形 50"/>
          <p:cNvSpPr/>
          <p:nvPr/>
        </p:nvSpPr>
        <p:spPr>
          <a:xfrm>
            <a:off x="4027824" y="5403047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798086" y="4526757"/>
            <a:ext cx="241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负极：失电子，   </a:t>
            </a:r>
            <a:endParaRPr lang="en-US" altLang="zh-CN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发生氧化反应</a:t>
            </a:r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886" y="6352505"/>
            <a:ext cx="714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充电时，阳极：失电子，发生氧化反应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5" grpId="0"/>
      <p:bldP spid="40" grpId="0"/>
      <p:bldP spid="41" grpId="0"/>
      <p:bldP spid="43" grpId="0"/>
      <p:bldP spid="44" grpId="0"/>
      <p:bldP spid="46" grpId="0"/>
      <p:bldP spid="47" grpId="0"/>
      <p:bldP spid="48" grpId="0"/>
      <p:bldP spid="49" grpId="0"/>
      <p:bldP spid="33" grpId="0"/>
      <p:bldP spid="34" grpId="0"/>
      <p:bldP spid="38" grpId="0"/>
      <p:bldP spid="45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34" y="613346"/>
            <a:ext cx="1170027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pH＝1的三种酸溶液A、B、C各1 mL，分别加水稀释到1000 mL，其pH与溶液体积(V)的关系如图所示，下列说法不正确的是(　　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A．溶液的物质的量浓度C&gt;B&gt;A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稀释后，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酸性A&gt;B&gt;C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C．若a＝4，则A是强酸，B、C是弱酸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D．若1&lt;a&lt;4，则A、B、C都是弱酸</a:t>
            </a:r>
          </a:p>
        </p:txBody>
      </p:sp>
      <p:sp>
        <p:nvSpPr>
          <p:cNvPr id="3" name="AutoShape 2" descr="http://pic2.1010pic.com/pic6/res/gzhx/web/STSource/2012060118340697653216/SYS201206011835055390565776_ST.files/image001.png"/>
          <p:cNvSpPr>
            <a:spLocks noChangeAspect="1" noChangeArrowheads="1"/>
          </p:cNvSpPr>
          <p:nvPr/>
        </p:nvSpPr>
        <p:spPr bwMode="auto">
          <a:xfrm>
            <a:off x="155575" y="-349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917626"/>
            <a:ext cx="5697896" cy="353960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6534" y="1151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7454" y="128644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1350" y="1989634"/>
            <a:ext cx="4891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酸性强弱：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HA &gt; HB &gt; HC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724" y="5140563"/>
            <a:ext cx="6763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值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等体积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的三种酸，物质的量浓度：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866" y="6290950"/>
            <a:ext cx="832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浓度等体积的三种酸，中和时需要消耗的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3794" y="5140563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c(HA)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c(HB)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c(HC)    </a:t>
            </a:r>
          </a:p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 &lt;  HB &lt; HC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762" y="6322814"/>
            <a:ext cx="2350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HA= HB=HC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8542" y="2588275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6095206" y="3933850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5591150" y="4604569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√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7716" y="324767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1030" y="3277067"/>
            <a:ext cx="2941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HC &gt; HB &gt; HA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21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9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 b="2667"/>
          <a:stretch>
            <a:fillRect/>
          </a:stretch>
        </p:blipFill>
        <p:spPr bwMode="auto">
          <a:xfrm>
            <a:off x="3659634" y="1456275"/>
            <a:ext cx="931334" cy="5926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49" name="图片 26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3175"/>
          <a:stretch>
            <a:fillRect/>
          </a:stretch>
        </p:blipFill>
        <p:spPr bwMode="auto">
          <a:xfrm>
            <a:off x="5495801" y="1400870"/>
            <a:ext cx="336773" cy="7267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1" name="图片 15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" b="761"/>
          <a:stretch>
            <a:fillRect/>
          </a:stretch>
        </p:blipFill>
        <p:spPr bwMode="auto">
          <a:xfrm>
            <a:off x="6959302" y="2204772"/>
            <a:ext cx="5040560" cy="42993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6488" y="596082"/>
            <a:ext cx="12153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浓度均为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0.10mol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、体积均为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溶液，分别加水稀释至体积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AG[AG=1g(         )]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1g 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变化如图所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叙述正确的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   ）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421682"/>
            <a:ext cx="124319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 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溶液中导电离子数目相等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．水的电离程度：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点所示溶液的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AG=8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．与等浓度的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溶液中和时，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点消耗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溶液的体积大于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-25474" y="108715"/>
            <a:ext cx="860524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电解质溶液精选题（周末作业一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选择题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11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题）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98802" y="2866430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6550" y="2543264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961434" y="5121112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79182" y="4797946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51590" y="2297042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是强酸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是弱酸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5046" y="3829387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67014" y="4172574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43078" y="3205059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a=b&lt;c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7413" y="3980458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9" name="矩形 18"/>
          <p:cNvSpPr/>
          <p:nvPr/>
        </p:nvSpPr>
        <p:spPr>
          <a:xfrm>
            <a:off x="4367014" y="32050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4870" y="551802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462" y="5797347"/>
            <a:ext cx="500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中和时需要的</a:t>
            </a:r>
            <a:r>
              <a:rPr lang="en-US" altLang="zh-CN" sz="32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一样多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952" y="265040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558" y="2015034"/>
            <a:ext cx="660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浓度相同，但体积不同，所以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不同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7454" y="5878066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稀释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倍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78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6" y="16750"/>
            <a:ext cx="5040560" cy="4061116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46534" y="-86101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93" y="261442"/>
            <a:ext cx="11999863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年浙江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20.00mL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滴定曲线如图所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)</a:t>
            </a: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．在相同温度下，同浓度的三种酸溶液的导电能力顺序：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．根据滴定曲线，可得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．将上述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溶液等体积混合后，用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恰好完全反应时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c(X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．酸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73251" y="2205658"/>
            <a:ext cx="1221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BD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999" y="186251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37958" y="2185675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46466" y="3084538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03318" y="2728347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52560" y="409006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462" y="4628530"/>
            <a:ext cx="245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HZ&gt;HY&gt;HX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772" y="5617592"/>
            <a:ext cx="526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046" y="559003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118" y="4676577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78352" y="2604687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01507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?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1378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4926" y="6166098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2" name="矩形 21"/>
          <p:cNvSpPr/>
          <p:nvPr/>
        </p:nvSpPr>
        <p:spPr>
          <a:xfrm>
            <a:off x="8686589" y="1374661"/>
            <a:ext cx="61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34" y="2972346"/>
            <a:ext cx="779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点各离子浓度大小比较及守恒关系：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74926" y="3586510"/>
            <a:ext cx="5436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c(Y</a:t>
            </a:r>
            <a:r>
              <a:rPr lang="en-US" altLang="zh-CN" sz="28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c(Na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)&gt;c(HY)&gt;c(H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)&gt;c(OH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758" y="3601254"/>
            <a:ext cx="3984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点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c(HY):c(</a:t>
            </a:r>
            <a:r>
              <a:rPr lang="en-US" altLang="zh-CN" sz="2800" b="1" kern="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)=1:1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9142" y="6238106"/>
            <a:ext cx="651079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时，只能用酚酞做指示剂。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8914" y="498674"/>
            <a:ext cx="0" cy="279878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927292" y="1006922"/>
            <a:ext cx="2200362" cy="50405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70504" y="688474"/>
            <a:ext cx="2003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滴定终点：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NaX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水解呈碱性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20" grpId="0"/>
      <p:bldP spid="22" grpId="0"/>
      <p:bldP spid="30" grpId="0"/>
      <p:bldP spid="34" grpId="0"/>
      <p:bldP spid="35" grpId="0"/>
      <p:bldP spid="36" grpId="0" animBg="1"/>
      <p:bldP spid="8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42" y="1174131"/>
            <a:ext cx="689894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分析各点组分：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O):c(NH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=1:1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呈碱性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呈中性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滴定终点：纯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呈酸性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92" y="-98598"/>
            <a:ext cx="121438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(2014•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广东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0.1000mol/L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HCl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20.00mL 0.1000mol/L 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溶液滴定曲线如图．下列说法正确的是（　　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351887" y="6319373"/>
            <a:ext cx="59046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滴定时，应该选用</a:t>
            </a:r>
            <a:r>
              <a:rPr lang="zh-CN" altLang="en-US" sz="28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110" y="-621818"/>
            <a:ext cx="551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O)=1×l0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1038" y="88624"/>
            <a:ext cx="6336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点与①点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值分别为多少？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7484" y="1341562"/>
            <a:ext cx="5271696" cy="4094624"/>
            <a:chOff x="7017484" y="1341562"/>
            <a:chExt cx="5271696" cy="4094624"/>
          </a:xfrm>
        </p:grpSpPr>
        <p:pic>
          <p:nvPicPr>
            <p:cNvPr id="1025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484" y="1341562"/>
              <a:ext cx="4962636" cy="403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830400" y="485141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3884" y="170160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-529530" y="6913676"/>
            <a:ext cx="10164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三点中，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的电离程度比较：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若③点对应的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pH=5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，则水电离出的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534" y="4077866"/>
            <a:ext cx="11881320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点①中：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点②中：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点③中：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滴定过程中可能出现：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210"/>
            <a:ext cx="177472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2" y="-106012"/>
            <a:ext cx="12047093" cy="6615639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①甲烷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燃料电池的负极反应式：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②电解后溶液的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</a:t>
            </a:r>
            <a:r>
              <a:rPr lang="en-US" altLang="zh-CN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=______(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忽略氯气与氢氧化钠溶液反应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9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-388407"/>
            <a:ext cx="184696" cy="46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55575" y="-5306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0969"/>
            <a:ext cx="219891" cy="4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50" tIns="54425" rIns="108850" bIns="5442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567" y="2376226"/>
            <a:ext cx="3347343" cy="112557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33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33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</a:t>
            </a:r>
            <a:r>
              <a:rPr lang="zh-CN" altLang="en-US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h)</a:t>
            </a:r>
            <a:endParaRPr lang="zh-CN" altLang="en-US" sz="3300" dirty="0"/>
          </a:p>
        </p:txBody>
      </p:sp>
      <p:sp>
        <p:nvSpPr>
          <p:cNvPr id="18" name="矩形 17"/>
          <p:cNvSpPr/>
          <p:nvPr/>
        </p:nvSpPr>
        <p:spPr>
          <a:xfrm>
            <a:off x="2247777" y="2133650"/>
            <a:ext cx="4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02918" y="1701602"/>
            <a:ext cx="6408712" cy="3312368"/>
            <a:chOff x="5956629" y="1197162"/>
            <a:chExt cx="6107265" cy="3024720"/>
          </a:xfrm>
        </p:grpSpPr>
        <p:grpSp>
          <p:nvGrpSpPr>
            <p:cNvPr id="6" name="组合 5"/>
            <p:cNvGrpSpPr/>
            <p:nvPr/>
          </p:nvGrpSpPr>
          <p:grpSpPr>
            <a:xfrm>
              <a:off x="5956629" y="1197162"/>
              <a:ext cx="6107265" cy="3024720"/>
              <a:chOff x="2439227" y="1412776"/>
              <a:chExt cx="4581045" cy="2448272"/>
            </a:xfrm>
          </p:grpSpPr>
          <p:pic>
            <p:nvPicPr>
              <p:cNvPr id="1025" name="图片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1000" contrast="7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227" y="1412776"/>
                <a:ext cx="4581045" cy="244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4205129" y="2444898"/>
                <a:ext cx="1024374" cy="2539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文本框 2"/>
              <p:cNvSpPr txBox="1"/>
              <p:nvPr/>
            </p:nvSpPr>
            <p:spPr>
              <a:xfrm>
                <a:off x="4178052" y="2403231"/>
                <a:ext cx="1089551" cy="3548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b="1" kern="100" dirty="0">
                    <a:latin typeface="Times New Roman"/>
                    <a:ea typeface="宋体"/>
                  </a:rPr>
                  <a:t>KOH</a:t>
                </a:r>
                <a:r>
                  <a:rPr lang="zh-CN" altLang="en-US" b="1" kern="100" dirty="0">
                    <a:latin typeface="Times New Roman"/>
                    <a:ea typeface="宋体"/>
                  </a:rPr>
                  <a:t>溶液</a:t>
                </a:r>
                <a:endParaRPr lang="zh-CN" altLang="en-US" sz="2000" kern="100" dirty="0">
                  <a:latin typeface="Times New Roman"/>
                  <a:ea typeface="宋体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095206" y="2473904"/>
              <a:ext cx="431422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791918" y="3154508"/>
              <a:ext cx="549215" cy="1704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255446" y="3016113"/>
              <a:ext cx="455468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482010" y="2859239"/>
              <a:ext cx="69331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3502918" y="2038417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45521" y="2052931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85022" y="2133650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78320" y="2101618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87094" y="5036628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-8e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+10OH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==CO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+7H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O</a:t>
            </a:r>
          </a:p>
        </p:txBody>
      </p:sp>
      <p:sp>
        <p:nvSpPr>
          <p:cNvPr id="32" name="矩形 31"/>
          <p:cNvSpPr/>
          <p:nvPr/>
        </p:nvSpPr>
        <p:spPr>
          <a:xfrm>
            <a:off x="3829674" y="5773803"/>
            <a:ext cx="681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14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5087094" y="1654348"/>
            <a:ext cx="3708563" cy="305081"/>
          </a:xfrm>
          <a:custGeom>
            <a:avLst/>
            <a:gdLst>
              <a:gd name="connsiteX0" fmla="*/ 0 w 3715657"/>
              <a:gd name="connsiteY0" fmla="*/ 305081 h 305081"/>
              <a:gd name="connsiteX1" fmla="*/ 1727200 w 3715657"/>
              <a:gd name="connsiteY1" fmla="*/ 281 h 305081"/>
              <a:gd name="connsiteX2" fmla="*/ 3715657 w 3715657"/>
              <a:gd name="connsiteY2" fmla="*/ 261538 h 3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5657" h="305081">
                <a:moveTo>
                  <a:pt x="0" y="305081"/>
                </a:moveTo>
                <a:cubicBezTo>
                  <a:pt x="553962" y="156309"/>
                  <a:pt x="1107924" y="7538"/>
                  <a:pt x="1727200" y="281"/>
                </a:cubicBezTo>
                <a:cubicBezTo>
                  <a:pt x="2346476" y="-6976"/>
                  <a:pt x="3031066" y="127281"/>
                  <a:pt x="3715657" y="261538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35528" y="10535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486401" y="1973943"/>
            <a:ext cx="2801257" cy="203200"/>
          </a:xfrm>
          <a:custGeom>
            <a:avLst/>
            <a:gdLst>
              <a:gd name="connsiteX0" fmla="*/ 2801257 w 2801257"/>
              <a:gd name="connsiteY0" fmla="*/ 203200 h 203200"/>
              <a:gd name="connsiteX1" fmla="*/ 1538514 w 2801257"/>
              <a:gd name="connsiteY1" fmla="*/ 0 h 203200"/>
              <a:gd name="connsiteX2" fmla="*/ 0 w 2801257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1257" h="203200">
                <a:moveTo>
                  <a:pt x="2801257" y="203200"/>
                </a:moveTo>
                <a:cubicBezTo>
                  <a:pt x="2403323" y="101600"/>
                  <a:pt x="2005390" y="0"/>
                  <a:pt x="1538514" y="0"/>
                </a:cubicBezTo>
                <a:cubicBezTo>
                  <a:pt x="1071638" y="0"/>
                  <a:pt x="535819" y="101600"/>
                  <a:pt x="0" y="20320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37148" y="177361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0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4210"/>
            <a:ext cx="177472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spcCol="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22" y="-49973"/>
            <a:ext cx="12047093" cy="674567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电化学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甲烷燃料电池可以提升能量利用率。如图是利用甲烷燃料电池电解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100ml 1mol/L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食盐水，电解一段时间后，收集到标准状况下的氢气</a:t>
            </a:r>
            <a:r>
              <a:rPr lang="en-US" altLang="zh-CN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2.24 L</a:t>
            </a: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（设电解后溶液体积不变）。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9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50000"/>
              </a:lnSpc>
              <a:spcAft>
                <a:spcPct val="0"/>
              </a:spcAft>
            </a:pPr>
            <a:endParaRPr lang="en-US" altLang="zh-CN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33341" defTabSz="914341" fontAlgn="base">
              <a:lnSpc>
                <a:spcPct val="135000"/>
              </a:lnSpc>
              <a:spcBef>
                <a:spcPts val="180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电池消耗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气体体积是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，电路中通过的电子为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_____N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；阳极产生气体的体积在标准状况下是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_____L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9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-388407"/>
            <a:ext cx="184696" cy="46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3" tIns="45711" rIns="91423" bIns="45711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AutoShape 5" descr="http://tiku.21cnjy.com/tikupic/ad/50/adf50efe95c307376d0eac7ca5a87e52.jpg"/>
          <p:cNvSpPr>
            <a:spLocks noChangeAspect="1" noChangeArrowheads="1"/>
          </p:cNvSpPr>
          <p:nvPr/>
        </p:nvSpPr>
        <p:spPr bwMode="auto">
          <a:xfrm>
            <a:off x="155575" y="-5306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http://tiku.21cnjy.com/tikupic/87/9c/8719c6ef049f3fd0822c1f87425e135c.gif"/>
          <p:cNvSpPr>
            <a:spLocks noChangeAspect="1" noChangeArrowheads="1"/>
          </p:cNvSpPr>
          <p:nvPr/>
        </p:nvSpPr>
        <p:spPr bwMode="auto">
          <a:xfrm>
            <a:off x="7154863" y="-1706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0969"/>
            <a:ext cx="219891" cy="4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50" tIns="54425" rIns="108850" bIns="5442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567" y="2448234"/>
            <a:ext cx="3347343" cy="1125576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 algn="ctr"/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OH</a:t>
            </a:r>
            <a:r>
              <a:rPr lang="en-US" altLang="zh-CN" sz="33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往</a:t>
            </a:r>
            <a:r>
              <a:rPr lang="en-US" altLang="zh-CN" sz="33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极迁移</a:t>
            </a:r>
            <a:r>
              <a:rPr lang="zh-CN" altLang="en-US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33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</a:t>
            </a:r>
            <a:r>
              <a:rPr lang="zh-CN" altLang="en-US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33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h)</a:t>
            </a:r>
            <a:endParaRPr lang="zh-CN" altLang="en-US" sz="3300" dirty="0"/>
          </a:p>
        </p:txBody>
      </p:sp>
      <p:sp>
        <p:nvSpPr>
          <p:cNvPr id="20" name="矩形 19"/>
          <p:cNvSpPr/>
          <p:nvPr/>
        </p:nvSpPr>
        <p:spPr>
          <a:xfrm>
            <a:off x="2247777" y="2205658"/>
            <a:ext cx="4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502918" y="1773610"/>
            <a:ext cx="6408712" cy="3312368"/>
            <a:chOff x="5956629" y="1197162"/>
            <a:chExt cx="6107265" cy="3024720"/>
          </a:xfrm>
        </p:grpSpPr>
        <p:grpSp>
          <p:nvGrpSpPr>
            <p:cNvPr id="22" name="组合 21"/>
            <p:cNvGrpSpPr/>
            <p:nvPr/>
          </p:nvGrpSpPr>
          <p:grpSpPr>
            <a:xfrm>
              <a:off x="5956629" y="1197162"/>
              <a:ext cx="6107265" cy="3024720"/>
              <a:chOff x="2439227" y="1412776"/>
              <a:chExt cx="4581045" cy="2448272"/>
            </a:xfrm>
          </p:grpSpPr>
          <p:pic>
            <p:nvPicPr>
              <p:cNvPr id="27" name="图片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1000" contrast="7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227" y="1412776"/>
                <a:ext cx="4581045" cy="2448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矩形 27"/>
              <p:cNvSpPr/>
              <p:nvPr/>
            </p:nvSpPr>
            <p:spPr>
              <a:xfrm>
                <a:off x="4205129" y="2444898"/>
                <a:ext cx="1024374" cy="2539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文本框 2"/>
              <p:cNvSpPr txBox="1"/>
              <p:nvPr/>
            </p:nvSpPr>
            <p:spPr>
              <a:xfrm>
                <a:off x="4178052" y="2403231"/>
                <a:ext cx="1089551" cy="3548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b="1" kern="100" dirty="0">
                    <a:latin typeface="Times New Roman"/>
                    <a:ea typeface="宋体"/>
                  </a:rPr>
                  <a:t>KOH</a:t>
                </a:r>
                <a:r>
                  <a:rPr lang="zh-CN" altLang="en-US" b="1" kern="100" dirty="0">
                    <a:latin typeface="Times New Roman"/>
                    <a:ea typeface="宋体"/>
                  </a:rPr>
                  <a:t>溶液</a:t>
                </a:r>
                <a:endParaRPr lang="zh-CN" altLang="en-US" sz="2000" kern="100" dirty="0">
                  <a:latin typeface="Times New Roman"/>
                  <a:ea typeface="宋体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095206" y="2473904"/>
              <a:ext cx="431422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7791918" y="3154508"/>
              <a:ext cx="549215" cy="17047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255446" y="3016113"/>
              <a:ext cx="455468" cy="617744"/>
            </a:xfrm>
            <a:prstGeom prst="rect">
              <a:avLst/>
            </a:prstGeom>
            <a:noFill/>
          </p:spPr>
          <p:txBody>
            <a:bodyPr wrap="none" lIns="108850" tIns="54425" rIns="108850" bIns="54425" rtlCol="0">
              <a:spAutoFit/>
            </a:bodyPr>
            <a:lstStyle/>
            <a:p>
              <a:r>
                <a:rPr lang="en-US" altLang="zh-CN" sz="33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6482010" y="2859239"/>
              <a:ext cx="69331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3502918" y="2110425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45521" y="2124939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485022" y="2205658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8320" y="2173626"/>
            <a:ext cx="1074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7214" y="5085978"/>
            <a:ext cx="1220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0.56</a:t>
            </a:r>
          </a:p>
        </p:txBody>
      </p:sp>
      <p:sp>
        <p:nvSpPr>
          <p:cNvPr id="35" name="矩形 34"/>
          <p:cNvSpPr/>
          <p:nvPr/>
        </p:nvSpPr>
        <p:spPr>
          <a:xfrm>
            <a:off x="190550" y="5793864"/>
            <a:ext cx="1076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</a:t>
            </a:r>
          </a:p>
        </p:txBody>
      </p:sp>
      <p:sp>
        <p:nvSpPr>
          <p:cNvPr id="36" name="任意多边形 35"/>
          <p:cNvSpPr/>
          <p:nvPr/>
        </p:nvSpPr>
        <p:spPr>
          <a:xfrm>
            <a:off x="5087094" y="1726356"/>
            <a:ext cx="3708563" cy="305081"/>
          </a:xfrm>
          <a:custGeom>
            <a:avLst/>
            <a:gdLst>
              <a:gd name="connsiteX0" fmla="*/ 0 w 3715657"/>
              <a:gd name="connsiteY0" fmla="*/ 305081 h 305081"/>
              <a:gd name="connsiteX1" fmla="*/ 1727200 w 3715657"/>
              <a:gd name="connsiteY1" fmla="*/ 281 h 305081"/>
              <a:gd name="connsiteX2" fmla="*/ 3715657 w 3715657"/>
              <a:gd name="connsiteY2" fmla="*/ 261538 h 305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5657" h="305081">
                <a:moveTo>
                  <a:pt x="0" y="305081"/>
                </a:moveTo>
                <a:cubicBezTo>
                  <a:pt x="553962" y="156309"/>
                  <a:pt x="1107924" y="7538"/>
                  <a:pt x="1727200" y="281"/>
                </a:cubicBezTo>
                <a:cubicBezTo>
                  <a:pt x="2346476" y="-6976"/>
                  <a:pt x="3031066" y="127281"/>
                  <a:pt x="3715657" y="261538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35528" y="112553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486401" y="2045951"/>
            <a:ext cx="2801257" cy="203200"/>
          </a:xfrm>
          <a:custGeom>
            <a:avLst/>
            <a:gdLst>
              <a:gd name="connsiteX0" fmla="*/ 2801257 w 2801257"/>
              <a:gd name="connsiteY0" fmla="*/ 203200 h 203200"/>
              <a:gd name="connsiteX1" fmla="*/ 1538514 w 2801257"/>
              <a:gd name="connsiteY1" fmla="*/ 0 h 203200"/>
              <a:gd name="connsiteX2" fmla="*/ 0 w 2801257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1257" h="203200">
                <a:moveTo>
                  <a:pt x="2801257" y="203200"/>
                </a:moveTo>
                <a:cubicBezTo>
                  <a:pt x="2403323" y="101600"/>
                  <a:pt x="2005390" y="0"/>
                  <a:pt x="1538514" y="0"/>
                </a:cubicBezTo>
                <a:cubicBezTo>
                  <a:pt x="1071638" y="0"/>
                  <a:pt x="535819" y="101600"/>
                  <a:pt x="0" y="20320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7148" y="184561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86458" y="5793864"/>
            <a:ext cx="1076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1.68</a:t>
            </a:r>
          </a:p>
        </p:txBody>
      </p:sp>
    </p:spTree>
    <p:extLst>
      <p:ext uri="{BB962C8B-B14F-4D97-AF65-F5344CB8AC3E}">
        <p14:creationId xmlns:p14="http://schemas.microsoft.com/office/powerpoint/2010/main" val="40656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2285</Words>
  <Application>Microsoft Office PowerPoint</Application>
  <PresentationFormat>自定义</PresentationFormat>
  <Paragraphs>330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1455</cp:revision>
  <dcterms:created xsi:type="dcterms:W3CDTF">2014-11-27T01:03:08Z</dcterms:created>
  <dcterms:modified xsi:type="dcterms:W3CDTF">2016-10-28T15:17:55Z</dcterms:modified>
</cp:coreProperties>
</file>