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716" r:id="rId3"/>
    <p:sldId id="727" r:id="rId4"/>
    <p:sldId id="743" r:id="rId5"/>
    <p:sldId id="717" r:id="rId6"/>
    <p:sldId id="731" r:id="rId7"/>
    <p:sldId id="718" r:id="rId8"/>
    <p:sldId id="732" r:id="rId9"/>
    <p:sldId id="744" r:id="rId10"/>
    <p:sldId id="745" r:id="rId11"/>
    <p:sldId id="719" r:id="rId12"/>
    <p:sldId id="733" r:id="rId13"/>
    <p:sldId id="746" r:id="rId14"/>
    <p:sldId id="720" r:id="rId15"/>
    <p:sldId id="734" r:id="rId16"/>
    <p:sldId id="721" r:id="rId17"/>
    <p:sldId id="735" r:id="rId18"/>
    <p:sldId id="747" r:id="rId19"/>
    <p:sldId id="722" r:id="rId20"/>
    <p:sldId id="736" r:id="rId21"/>
    <p:sldId id="748" r:id="rId22"/>
    <p:sldId id="749" r:id="rId23"/>
    <p:sldId id="723" r:id="rId24"/>
    <p:sldId id="737" r:id="rId25"/>
    <p:sldId id="750" r:id="rId26"/>
    <p:sldId id="724" r:id="rId27"/>
    <p:sldId id="738" r:id="rId28"/>
    <p:sldId id="725" r:id="rId29"/>
    <p:sldId id="739" r:id="rId30"/>
    <p:sldId id="726" r:id="rId31"/>
    <p:sldId id="741" r:id="rId32"/>
    <p:sldId id="381"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11.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1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1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14.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15.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16.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17.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18.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19.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0.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1.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4.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6.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7.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8.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29.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30.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31.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5.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6.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7.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8.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_rels/slide9.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14.xml"/><Relationship Id="rId11" Type="http://schemas.openxmlformats.org/officeDocument/2006/relationships/slide" Target="slide28.xml"/><Relationship Id="rId5" Type="http://schemas.openxmlformats.org/officeDocument/2006/relationships/slide" Target="slide11.xml"/><Relationship Id="rId10" Type="http://schemas.openxmlformats.org/officeDocument/2006/relationships/slide" Target="slide26.xml"/><Relationship Id="rId4" Type="http://schemas.openxmlformats.org/officeDocument/2006/relationships/slide" Target="slide7.xml"/><Relationship Id="rId9" Type="http://schemas.openxmlformats.org/officeDocument/2006/relationships/slide" Target="slide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7194" y="2177707"/>
            <a:ext cx="7725192" cy="947247"/>
          </a:xfrm>
          <a:prstGeom prst="rect">
            <a:avLst/>
          </a:prstGeom>
          <a:noFill/>
        </p:spPr>
        <p:txBody>
          <a:bodyPr wrap="none" rtlCol="0">
            <a:spAutoFit/>
          </a:bodyPr>
          <a:lstStyle/>
          <a:p>
            <a:pPr algn="ctr">
              <a:lnSpc>
                <a:spcPct val="150000"/>
              </a:lnSpc>
            </a:pPr>
            <a:r>
              <a:rPr lang="zh-CN" altLang="en-US" sz="4200" b="1" dirty="0">
                <a:solidFill>
                  <a:srgbClr val="FF1111"/>
                </a:solidFill>
                <a:latin typeface="Times New Roman" pitchFamily="18" charset="0"/>
                <a:ea typeface="微软雅黑" pitchFamily="34" charset="-122"/>
                <a:cs typeface="Times New Roman" pitchFamily="18" charset="0"/>
              </a:rPr>
              <a:t>思想感情理解、领悟题题组训练</a:t>
            </a:r>
            <a:endParaRPr lang="en-US" altLang="zh-CN" sz="42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81449634"/>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303548" y="900326"/>
            <a:ext cx="8597865" cy="3021083"/>
          </a:xfrm>
          <a:prstGeom prst="rect">
            <a:avLst/>
          </a:prstGeom>
        </p:spPr>
        <p:txBody>
          <a:bodyPr>
            <a:spAutoFit/>
          </a:bodyPr>
          <a:lstStyle/>
          <a:p>
            <a:pPr lvl="0" algn="just">
              <a:lnSpc>
                <a:spcPct val="150000"/>
              </a:lnSpc>
            </a:pPr>
            <a:r>
              <a:rPr lang="zh-CN" altLang="zh-CN" sz="2600" dirty="0">
                <a:solidFill>
                  <a:srgbClr val="0000FF"/>
                </a:solidFill>
                <a:latin typeface="Times New Roman"/>
                <a:ea typeface="华文细黑"/>
                <a:cs typeface="Times New Roman"/>
              </a:rPr>
              <a:t>答案</a:t>
            </a:r>
            <a:r>
              <a:rPr lang="zh-CN" altLang="zh-CN" sz="2600" dirty="0">
                <a:solidFill>
                  <a:prstClr val="black"/>
                </a:solidFill>
                <a:latin typeface="Times New Roman"/>
                <a:ea typeface="华文细黑"/>
                <a:cs typeface="Times New Roman"/>
              </a:rPr>
              <a:t>　</a:t>
            </a:r>
            <a:r>
              <a:rPr lang="zh-CN" altLang="zh-CN" sz="2600" dirty="0">
                <a:solidFill>
                  <a:srgbClr val="E46C0A"/>
                </a:solidFill>
                <a:latin typeface="Times New Roman"/>
                <a:ea typeface="华文细黑"/>
                <a:cs typeface="Times New Roman"/>
              </a:rPr>
              <a:t>首联通过写诗人兴致勃勃登上寺院上方后，发现这里可以尽情扩展视野，表达了诗人的异常惊喜之情。尾联通过写寺院上方的美景久久地萦绕在诗人的心田，可惜眼下就要归去了的情景，表达了诗人对报恩寺之景流连忘返、情难自已的无限依恋之情。</a:t>
            </a:r>
            <a:endParaRPr lang="en-US" altLang="zh-CN" sz="2600" kern="100" dirty="0">
              <a:solidFill>
                <a:prstClr val="black"/>
              </a:solidFill>
              <a:latin typeface="Times New Roman"/>
              <a:ea typeface="华文细黑"/>
              <a:cs typeface="Times New Roman"/>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514806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30078" y="602506"/>
            <a:ext cx="8683844"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阅读下面这首唐诗，然后回答问题。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长安春望</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卢纶</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东风吹雨过青山，却望千门草色闲。</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家在梦中何日到，春来江上几人还？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川原缭绕浮云外，宫阙参差落照间。</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谁念为儒逢世难，独将衰鬓客秦关。</a:t>
            </a:r>
            <a:endParaRPr lang="zh-CN" altLang="zh-CN" sz="260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25560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89850739"/>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92771" y="843558"/>
            <a:ext cx="8512738"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卢纶</a:t>
            </a:r>
            <a:r>
              <a:rPr lang="en-US" altLang="zh-CN" sz="2600" kern="100" dirty="0">
                <a:latin typeface="Times New Roman"/>
                <a:ea typeface="华文细黑"/>
                <a:cs typeface="Courier New"/>
              </a:rPr>
              <a:t>(739</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799)</a:t>
            </a:r>
            <a:r>
              <a:rPr lang="zh-CN" altLang="zh-CN" sz="2600" kern="100" dirty="0">
                <a:latin typeface="Times New Roman"/>
                <a:ea typeface="华文细黑"/>
                <a:cs typeface="Times New Roman"/>
              </a:rPr>
              <a:t>：字允言，</a:t>
            </a:r>
            <a:r>
              <a:rPr lang="en-US" altLang="zh-CN" sz="2600" kern="100" dirty="0">
                <a:latin typeface="+mj-ea"/>
                <a:ea typeface="+mj-ea"/>
                <a:cs typeface="Courier New"/>
              </a:rPr>
              <a:t>“</a:t>
            </a:r>
            <a:r>
              <a:rPr lang="zh-CN" altLang="zh-CN" sz="2600" kern="100" dirty="0">
                <a:latin typeface="Times New Roman"/>
                <a:ea typeface="华文细黑"/>
                <a:cs typeface="Times New Roman"/>
              </a:rPr>
              <a:t>大历十才子</a:t>
            </a:r>
            <a:r>
              <a:rPr lang="en-US" altLang="zh-CN" sz="2600" kern="100" dirty="0">
                <a:latin typeface="+mj-ea"/>
                <a:ea typeface="+mj-ea"/>
                <a:cs typeface="Courier New"/>
              </a:rPr>
              <a:t>”</a:t>
            </a:r>
            <a:r>
              <a:rPr lang="zh-CN" altLang="zh-CN" sz="2600" kern="100" dirty="0">
                <a:latin typeface="Times New Roman"/>
                <a:ea typeface="华文细黑"/>
                <a:cs typeface="Times New Roman"/>
              </a:rPr>
              <a:t>之一。曾于唐玄宗天宝末年中进士，旋即</a:t>
            </a:r>
            <a:r>
              <a:rPr lang="en-US" altLang="zh-CN" sz="2600" kern="100" dirty="0">
                <a:latin typeface="+mj-ea"/>
                <a:ea typeface="+mj-ea"/>
                <a:cs typeface="Courier New"/>
              </a:rPr>
              <a:t>“</a:t>
            </a:r>
            <a:r>
              <a:rPr lang="zh-CN" altLang="zh-CN" sz="2600" kern="100" dirty="0">
                <a:latin typeface="Times New Roman"/>
                <a:ea typeface="华文细黑"/>
                <a:cs typeface="Times New Roman"/>
              </a:rPr>
              <a:t>安史之乱</a:t>
            </a:r>
            <a:r>
              <a:rPr lang="en-US" altLang="zh-CN" sz="2600" kern="100" dirty="0">
                <a:latin typeface="+mj-ea"/>
                <a:ea typeface="+mj-ea"/>
                <a:cs typeface="Courier New"/>
              </a:rPr>
              <a:t>”</a:t>
            </a:r>
            <a:r>
              <a:rPr lang="zh-CN" altLang="zh-CN" sz="2600" kern="100" dirty="0">
                <a:latin typeface="Times New Roman"/>
                <a:ea typeface="华文细黑"/>
                <a:cs typeface="Times New Roman"/>
              </a:rPr>
              <a:t>爆发，未能为官，后重新应试，但屡试不第。受举荐为官，但因政治斗争受到牵连，终身不得重用。</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5344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030753008"/>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92771" y="843558"/>
            <a:ext cx="8512738"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请概括尾联诗人抒发的丰富情感。</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8" name="矩形 17"/>
          <p:cNvSpPr/>
          <p:nvPr/>
        </p:nvSpPr>
        <p:spPr>
          <a:xfrm>
            <a:off x="319674" y="1404382"/>
            <a:ext cx="8428453" cy="2492990"/>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Times New Roman"/>
                <a:ea typeface="华文细黑"/>
                <a:cs typeface="Times New Roman"/>
              </a:rPr>
              <a:t>        </a:t>
            </a:r>
            <a:r>
              <a:rPr lang="en-US" altLang="zh-CN" sz="2600" kern="100" dirty="0" smtClean="0">
                <a:solidFill>
                  <a:srgbClr val="E46C0A"/>
                </a:solidFill>
                <a:latin typeface="宋体"/>
                <a:ea typeface="华文细黑"/>
                <a:cs typeface="Times New Roman"/>
              </a:rPr>
              <a:t>①</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逢世难</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表达了对遭逢世难的伤感，</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独将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表达了孤独寂寞的愁苦，</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衰鬓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表达了对人生已老及生不逢时、怀才不遇的忧愤，</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客秦关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表达了客居他乡的羁旅的惆怅。</a:t>
            </a:r>
            <a:endParaRPr lang="zh-CN" altLang="zh-CN" sz="2600" kern="100" dirty="0">
              <a:effectLst/>
              <a:latin typeface="宋体"/>
              <a:cs typeface="Courier New"/>
            </a:endParaRPr>
          </a:p>
        </p:txBody>
      </p:sp>
    </p:spTree>
    <p:extLst>
      <p:ext uri="{BB962C8B-B14F-4D97-AF65-F5344CB8AC3E}">
        <p14:creationId xmlns:p14="http://schemas.microsoft.com/office/powerpoint/2010/main" val="385109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36280" y="525046"/>
            <a:ext cx="8597865" cy="4013406"/>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阅读下面这首词，然后回答问题。</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菩萨蛮</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咏梅</a:t>
            </a:r>
            <a:endParaRPr lang="zh-CN" altLang="zh-CN" sz="2600" kern="100" dirty="0">
              <a:latin typeface="宋体"/>
              <a:cs typeface="Courier New"/>
            </a:endParaRPr>
          </a:p>
          <a:p>
            <a:pPr algn="ctr">
              <a:lnSpc>
                <a:spcPct val="14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朱淑真</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湿</a:t>
            </a:r>
            <a:r>
              <a:rPr lang="zh-CN" altLang="zh-CN" sz="2600" kern="100" dirty="0">
                <a:latin typeface="Times New Roman"/>
                <a:ea typeface="华文细黑"/>
                <a:cs typeface="Times New Roman"/>
              </a:rPr>
              <a:t>云不渡溪桥冷，蛾寒初破霜钩影。溪下水声长，一枝和月香。　　人怜花似旧，花不知人瘦。独自倚栏杆，夜深花正寒</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ct val="140000"/>
              </a:lnSpc>
            </a:pPr>
            <a:r>
              <a:rPr lang="zh-CN" altLang="zh-CN" sz="2600" kern="100" dirty="0">
                <a:solidFill>
                  <a:prstClr val="black"/>
                </a:solidFill>
                <a:latin typeface="Times New Roman"/>
                <a:ea typeface="华文细黑"/>
                <a:cs typeface="Times New Roman"/>
              </a:rPr>
              <a:t>词的下片表达了词人哪些复杂的情感？请简要分析</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38743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7645721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8" name="矩形 17"/>
          <p:cNvSpPr/>
          <p:nvPr/>
        </p:nvSpPr>
        <p:spPr>
          <a:xfrm>
            <a:off x="266087" y="1059582"/>
            <a:ext cx="8561888" cy="1816908"/>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写</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怜</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花又怨花，表达了词人对梅花的喜爱以及渴望得到关爱的情感；写独倚栏杆，深夜还在看梅，表达出词人内心的孤寂与希求温暖的情思。</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意思对即可</a:t>
            </a:r>
            <a:r>
              <a:rPr lang="en-US" altLang="zh-CN" sz="2600" kern="100" dirty="0">
                <a:solidFill>
                  <a:srgbClr val="E46C0A"/>
                </a:solidFill>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05286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52938" y="606686"/>
            <a:ext cx="8683844"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雨中花</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岭南作</a:t>
            </a:r>
            <a:r>
              <a:rPr lang="en-US" altLang="zh-CN" sz="2600" kern="100" baseline="30000" dirty="0">
                <a:latin typeface="宋体"/>
                <a:ea typeface="华文细黑"/>
                <a:cs typeface="Times New Roman"/>
              </a:rPr>
              <a:t>①</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朱敦儒</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故国</a:t>
            </a:r>
            <a:r>
              <a:rPr lang="zh-CN" altLang="zh-CN" sz="2600" kern="100" dirty="0">
                <a:latin typeface="Times New Roman"/>
                <a:ea typeface="华文细黑"/>
                <a:cs typeface="Times New Roman"/>
              </a:rPr>
              <a:t>当年得意，射麋上苑，走马长楸。对葱葱佳气，赤县神州。好景何曾虚过，胜友是处相留。向伊川雪夜，洛浦花朝，占断狂游。</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67106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075294493"/>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52938" y="586884"/>
            <a:ext cx="8683844" cy="4293483"/>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胡</a:t>
            </a:r>
            <a:r>
              <a:rPr lang="zh-CN" altLang="zh-CN" sz="2600" kern="100" dirty="0">
                <a:latin typeface="Times New Roman"/>
                <a:ea typeface="华文细黑"/>
                <a:cs typeface="Times New Roman"/>
              </a:rPr>
              <a:t>尘卷地，南走炎荒，曳裾强学应刘</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。空漫说、螭蟠龙卧，谁取封侯。塞雁年年北去，蛮江日日西流。此生老矣，除非春梦，重到东周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1126</a:t>
            </a:r>
            <a:r>
              <a:rPr lang="zh-CN" altLang="zh-CN" sz="2600" kern="100" dirty="0">
                <a:latin typeface="Times New Roman"/>
                <a:ea typeface="华文细黑"/>
                <a:cs typeface="Times New Roman"/>
              </a:rPr>
              <a:t>年，金兵攻占汴京，宋室南渡，朱敦儒不得不随着逃难的人流离辗转来到岭南，在粤西泷州暂住下来。</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曳裾：提着衣襟，形容谦卑之态。应刘：汉末依附曹氏的应</a:t>
            </a:r>
            <a:r>
              <a:rPr lang="zh-CN" altLang="zh-CN" sz="2600" kern="100" dirty="0">
                <a:latin typeface="宋体"/>
                <a:ea typeface="华文细黑"/>
                <a:cs typeface="宋体"/>
              </a:rPr>
              <a:t>玚</a:t>
            </a:r>
            <a:r>
              <a:rPr lang="zh-CN" altLang="zh-CN" sz="2600" kern="100" dirty="0">
                <a:latin typeface="Times New Roman"/>
                <a:ea typeface="华文细黑"/>
                <a:cs typeface="Times New Roman"/>
              </a:rPr>
              <a:t>、应璩兄弟与刘桢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4028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79983550"/>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52938" y="678631"/>
            <a:ext cx="8683844"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这首词表达了词人怎样的情感？请结合全词简要分析。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8" name="矩形 17"/>
          <p:cNvSpPr/>
          <p:nvPr/>
        </p:nvSpPr>
        <p:spPr>
          <a:xfrm>
            <a:off x="253224" y="1226458"/>
            <a:ext cx="8597865" cy="2492990"/>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上</a:t>
            </a:r>
            <a:r>
              <a:rPr lang="zh-CN" altLang="zh-CN" sz="2600" kern="100" dirty="0">
                <a:solidFill>
                  <a:srgbClr val="E46C0A"/>
                </a:solidFill>
                <a:latin typeface="Times New Roman"/>
                <a:ea typeface="华文细黑"/>
                <a:cs typeface="Times New Roman"/>
              </a:rPr>
              <a:t>片追述了承平岁月中胜景狂游的盛况；下片描述了沦亡生活的痛苦，报国有心、请缨无路的悲叹。通过今昔对比，抒写了词人于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靖康之变</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后，面对山河破碎的疮痍面目，而生发的去国离乡的悲痛之情</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212358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43900" y="612294"/>
            <a:ext cx="8683844"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安徽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阅读下面两首诗，然后回答问题。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秋斋独宿</a:t>
            </a:r>
            <a:endParaRPr lang="zh-CN" altLang="zh-CN" sz="260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唐</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韦应物</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山月皎如烛，霜风时动竹。</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夜半鸟惊栖，窗间人独宿</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885317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829861558"/>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8183" y="80576"/>
            <a:ext cx="775323"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36" name="TextBox 3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20" name="TextBox 19">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21" name="矩形 20"/>
          <p:cNvSpPr/>
          <p:nvPr/>
        </p:nvSpPr>
        <p:spPr>
          <a:xfrm>
            <a:off x="142806" y="532666"/>
            <a:ext cx="8858389"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一、基础题组</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阅读下面这首宋诗，然后回答问题。</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次韵东坡还自岭南</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李之仪</a:t>
            </a:r>
            <a:r>
              <a:rPr lang="en-US" altLang="zh-CN" sz="2600" kern="100" baseline="30000" dirty="0">
                <a:latin typeface="宋体"/>
                <a:ea typeface="华文细黑"/>
                <a:cs typeface="Times New Roman"/>
              </a:rPr>
              <a:t>②</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凭陵岁月固难堪，食蘖多来味却甘。</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时雨才闻遍中外，卧龙相继起东南。</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天边鹤贺瞻仙袂，云里诗笺带海岚。</a:t>
            </a:r>
            <a:endParaRPr lang="zh-CN" altLang="zh-CN" sz="2600" kern="100" dirty="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重</a:t>
            </a:r>
            <a:r>
              <a:rPr lang="zh-CN" altLang="zh-CN" sz="2600" kern="100" dirty="0">
                <a:latin typeface="Times New Roman"/>
                <a:ea typeface="华文细黑"/>
                <a:cs typeface="Times New Roman"/>
              </a:rPr>
              <a:t>见门生应不识，雪髯霜鬓两毵毵</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36825825"/>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36280" y="1347614"/>
            <a:ext cx="8683844" cy="3093154"/>
          </a:xfrm>
          <a:prstGeom prst="rect">
            <a:avLst/>
          </a:prstGeom>
        </p:spPr>
        <p:txBody>
          <a:bodyPr>
            <a:spAutoFit/>
          </a:bodyPr>
          <a:lstStyle/>
          <a:p>
            <a:pPr algn="ctr">
              <a:lnSpc>
                <a:spcPct val="150000"/>
              </a:lnSpc>
              <a:spcAft>
                <a:spcPts val="0"/>
              </a:spcAft>
            </a:pPr>
            <a:r>
              <a:rPr lang="zh-CN" altLang="zh-CN" sz="2600" kern="100" dirty="0">
                <a:latin typeface="宋体"/>
                <a:ea typeface="IPAPANNEW"/>
                <a:cs typeface="Times New Roman"/>
              </a:rPr>
              <a:t> </a:t>
            </a:r>
            <a:r>
              <a:rPr lang="en-US" altLang="zh-CN" sz="2600" kern="100" dirty="0">
                <a:latin typeface="宋体"/>
                <a:ea typeface="IPAPANNEW"/>
                <a:cs typeface="Times New Roman"/>
              </a:rPr>
              <a:t>[</a:t>
            </a:r>
            <a:r>
              <a:rPr lang="zh-CN" altLang="zh-CN" sz="2600" kern="100" dirty="0">
                <a:latin typeface="IPAPANNEW"/>
                <a:ea typeface="华文细黑"/>
                <a:cs typeface="Times New Roman"/>
              </a:rPr>
              <a:t>金</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赵秉文</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冷晕侵残烛，雨声在深竹。</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惊鸟时一鸣，寒枝不成宿。</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zh-CN" altLang="zh-CN" sz="2600" kern="100" dirty="0" smtClean="0">
                <a:latin typeface="宋体"/>
                <a:cs typeface="宋体"/>
              </a:rPr>
              <a:t>①</a:t>
            </a:r>
            <a:r>
              <a:rPr lang="zh-CN" altLang="zh-CN" sz="2600" kern="100" dirty="0">
                <a:latin typeface="Times New Roman"/>
                <a:ea typeface="华文细黑"/>
                <a:cs typeface="Times New Roman"/>
              </a:rPr>
              <a:t>韦苏州：即韦应物，因其曾任苏州刺史，故称</a:t>
            </a:r>
            <a:r>
              <a:rPr lang="en-US" altLang="zh-CN" sz="2600" kern="100" dirty="0">
                <a:latin typeface="+mj-ea"/>
                <a:ea typeface="+mj-ea"/>
                <a:cs typeface="Courier New"/>
              </a:rPr>
              <a:t>“</a:t>
            </a:r>
            <a:r>
              <a:rPr lang="zh-CN" altLang="zh-CN" sz="2600" kern="100" dirty="0">
                <a:latin typeface="Times New Roman"/>
                <a:ea typeface="华文细黑"/>
                <a:cs typeface="Times New Roman"/>
              </a:rPr>
              <a:t>韦苏州</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8" name="矩形 17"/>
          <p:cNvSpPr/>
          <p:nvPr/>
        </p:nvSpPr>
        <p:spPr>
          <a:xfrm>
            <a:off x="352652" y="771550"/>
            <a:ext cx="8683844" cy="615746"/>
          </a:xfrm>
          <a:prstGeom prst="rect">
            <a:avLst/>
          </a:prstGeom>
        </p:spPr>
        <p:txBody>
          <a:bodyPr>
            <a:spAutoFit/>
          </a:bodyPr>
          <a:lstStyle/>
          <a:p>
            <a:pPr algn="ctr">
              <a:lnSpc>
                <a:spcPct val="150000"/>
              </a:lnSpc>
              <a:spcAft>
                <a:spcPts val="0"/>
              </a:spcAft>
            </a:pPr>
            <a:r>
              <a:rPr lang="zh-CN" altLang="zh-CN" sz="2600" kern="100" dirty="0" smtClean="0">
                <a:latin typeface="Times New Roman"/>
                <a:ea typeface="华文细黑"/>
                <a:cs typeface="Times New Roman"/>
              </a:rPr>
              <a:t>和</a:t>
            </a:r>
            <a:r>
              <a:rPr lang="zh-CN" altLang="zh-CN" sz="2600" kern="100" dirty="0">
                <a:latin typeface="Times New Roman"/>
                <a:ea typeface="华文细黑"/>
                <a:cs typeface="Times New Roman"/>
              </a:rPr>
              <a:t>韦苏州</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《秋斋独宿》</a:t>
            </a:r>
            <a:endParaRPr lang="zh-CN" altLang="zh-CN" sz="2600" kern="100" dirty="0">
              <a:effectLst/>
              <a:latin typeface="宋体"/>
              <a:cs typeface="Courier New"/>
            </a:endParaRPr>
          </a:p>
        </p:txBody>
      </p:sp>
    </p:spTree>
    <p:extLst>
      <p:ext uri="{BB962C8B-B14F-4D97-AF65-F5344CB8AC3E}">
        <p14:creationId xmlns:p14="http://schemas.microsoft.com/office/powerpoint/2010/main" val="418806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259638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36280" y="691922"/>
            <a:ext cx="8683844"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两首诗中诗人的心境有何异同？请作简要分析。</a:t>
            </a:r>
            <a:endParaRPr lang="zh-CN" altLang="zh-CN" sz="1050" kern="100" dirty="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本题考查鉴赏古代诗歌的思想感情的能力。解答时抓住题目中的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异同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，在读懂两首诗、理解诗句内容的基础上进行比较，要抓住关键词语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孤独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恬淡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凄冷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14027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188753664"/>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36280" y="691922"/>
            <a:ext cx="8683844" cy="369331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同：两首诗都表现了诗人在秋夜的孤独之感。韦诗以风动竹、鸟惊栖、人独宿表现内心孤独；赵诗以惊鸟无宿暗寓诗旨，含蓄地道出诗人心境的孤独。</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异：韦应物的孤独是淡淡的，更多是在自然景物的动静中体现恬淡自适的情怀；赵秉文眼中的景物是悲冷凄凉的，表现了自己内心孤独引发的清冷。</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1936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65666" y="543691"/>
            <a:ext cx="8858389"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二、核心题组</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阅读下面这首诗，然后回答问题。</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望秦川</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李　颀</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秦川朝望迥，日出正东峰。</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远近山河净，逶迤城阙重。</a:t>
            </a:r>
            <a:endParaRPr lang="zh-CN" altLang="zh-CN" sz="2600" kern="100" dirty="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秋声</a:t>
            </a:r>
            <a:r>
              <a:rPr lang="zh-CN" altLang="zh-CN" sz="2600" kern="100" dirty="0">
                <a:latin typeface="Times New Roman"/>
                <a:ea typeface="华文细黑"/>
                <a:cs typeface="Times New Roman"/>
              </a:rPr>
              <a:t>万户竹，寒色五陵</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松。</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客有归欤叹，凄其霜露浓。</a:t>
            </a:r>
            <a:endParaRPr lang="zh-CN" altLang="zh-CN" sz="260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40847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74846954"/>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1899" y="771550"/>
            <a:ext cx="8770682" cy="2492990"/>
          </a:xfrm>
          <a:prstGeom prst="rect">
            <a:avLst/>
          </a:prstGeom>
        </p:spPr>
        <p:txBody>
          <a:bodyPr>
            <a:spAutoFit/>
          </a:bodyPr>
          <a:lstStyle/>
          <a:p>
            <a:pPr algn="just">
              <a:lnSpc>
                <a:spcPct val="150000"/>
              </a:lnSpc>
              <a:spcAft>
                <a:spcPts val="0"/>
              </a:spcAft>
            </a:pPr>
            <a:r>
              <a:rPr lang="en-US" altLang="zh-CN" sz="2600" kern="100" dirty="0">
                <a:solidFill>
                  <a:srgbClr val="0000FF"/>
                </a:solidFill>
                <a:latin typeface="华文细黑"/>
                <a:ea typeface="华文细黑"/>
                <a:cs typeface="Times New Roman"/>
              </a:rPr>
              <a:t>注</a:t>
            </a:r>
            <a:r>
              <a:rPr lang="en-US" altLang="zh-CN" sz="2600" kern="100" dirty="0">
                <a:solidFill>
                  <a:srgbClr val="0000FF"/>
                </a:solidFill>
                <a:latin typeface="Times New Roman"/>
                <a:ea typeface="华文细黑"/>
                <a:cs typeface="Courier New"/>
              </a:rPr>
              <a:t> </a:t>
            </a:r>
            <a:r>
              <a:rPr lang="en-US" altLang="zh-CN" sz="2600" kern="100" dirty="0" smtClean="0">
                <a:latin typeface="Times New Roman"/>
                <a:ea typeface="华文细黑"/>
                <a:cs typeface="Times New Roman"/>
              </a:rPr>
              <a:t>①</a:t>
            </a:r>
            <a:r>
              <a:rPr lang="en-US" altLang="zh-CN" sz="2600" kern="100" dirty="0" err="1">
                <a:latin typeface="华文细黑"/>
                <a:ea typeface="华文细黑"/>
                <a:cs typeface="Times New Roman"/>
              </a:rPr>
              <a:t>这是诗人晚年官场失意，离别长安途中写的诗</a:t>
            </a:r>
            <a:r>
              <a:rPr lang="en-US" altLang="zh-CN" sz="2600" kern="100" dirty="0">
                <a:latin typeface="华文细黑"/>
                <a:ea typeface="华文细黑"/>
                <a:cs typeface="Times New Roman"/>
              </a:rPr>
              <a:t>。</a:t>
            </a:r>
            <a:r>
              <a:rPr lang="en-US" altLang="zh-CN" sz="2600" kern="100" dirty="0">
                <a:latin typeface="Times New Roman"/>
                <a:ea typeface="华文细黑"/>
                <a:cs typeface="Times New Roman"/>
              </a:rPr>
              <a:t>②</a:t>
            </a:r>
            <a:r>
              <a:rPr lang="en-US" altLang="zh-CN" sz="2600" kern="100" dirty="0" err="1">
                <a:latin typeface="华文细黑"/>
                <a:ea typeface="华文细黑"/>
                <a:cs typeface="Times New Roman"/>
              </a:rPr>
              <a:t>五陵：长安城外汉代的五个皇帝的陵墓</a:t>
            </a:r>
            <a:r>
              <a:rPr lang="en-US" altLang="zh-CN" sz="2600" kern="100" dirty="0" smtClean="0">
                <a:latin typeface="华文细黑"/>
                <a:ea typeface="华文细黑"/>
                <a:cs typeface="Times New Roman"/>
              </a:rPr>
              <a:t>。</a:t>
            </a:r>
          </a:p>
          <a:p>
            <a:pPr algn="just">
              <a:lnSpc>
                <a:spcPct val="150000"/>
              </a:lnSpc>
              <a:spcAft>
                <a:spcPts val="0"/>
              </a:spcAft>
            </a:pPr>
            <a:r>
              <a:rPr lang="zh-CN" altLang="zh-CN" sz="2600" kern="100" dirty="0">
                <a:latin typeface="Times New Roman"/>
                <a:ea typeface="华文细黑"/>
                <a:cs typeface="Times New Roman"/>
              </a:rPr>
              <a:t>这首诗的前四句和后四句所描写的景物的特点有什么不同？各表达了作者怎样的思想感情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24854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38114380"/>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1899" y="771550"/>
            <a:ext cx="8770682"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前四句描写的景物明净、壮丽，体现了诗人对京城生活的留恋、不舍。后四句描写的景物萧条、清冷，体现了诗人去官途中的怅惘。</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95501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52938" y="509806"/>
            <a:ext cx="8683844" cy="4573560"/>
          </a:xfrm>
          <a:prstGeom prst="rect">
            <a:avLst/>
          </a:prstGeom>
        </p:spPr>
        <p:txBody>
          <a:bodyPr>
            <a:spAutoFit/>
          </a:bodyPr>
          <a:lstStyle/>
          <a:p>
            <a:pPr algn="just">
              <a:lnSpc>
                <a:spcPct val="140000"/>
              </a:lnSpc>
              <a:spcAft>
                <a:spcPts val="0"/>
              </a:spcAft>
            </a:pPr>
            <a:r>
              <a:rPr lang="en-US" altLang="zh-CN" sz="2600" kern="100" dirty="0" smtClean="0">
                <a:latin typeface="Times New Roman"/>
                <a:ea typeface="华文细黑"/>
                <a:cs typeface="Courier New"/>
              </a:rPr>
              <a:t>9.</a:t>
            </a:r>
            <a:r>
              <a:rPr lang="en-US" altLang="zh-CN" sz="2600" kern="100" dirty="0" smtClean="0">
                <a:solidFill>
                  <a:srgbClr val="00B0F0"/>
                </a:solidFill>
                <a:latin typeface="Times New Roman"/>
                <a:ea typeface="华文细黑"/>
                <a:cs typeface="Courier New"/>
              </a:rPr>
              <a:t>(2012·</a:t>
            </a:r>
            <a:r>
              <a:rPr lang="zh-CN" altLang="zh-CN" sz="2600" kern="100" dirty="0" smtClean="0">
                <a:solidFill>
                  <a:srgbClr val="00B0F0"/>
                </a:solidFill>
                <a:latin typeface="Times New Roman"/>
                <a:ea typeface="华文细黑"/>
                <a:cs typeface="Times New Roman"/>
              </a:rPr>
              <a:t>上海</a:t>
            </a:r>
            <a:r>
              <a:rPr lang="en-US" altLang="zh-CN" sz="2600" kern="100" dirty="0" smtClean="0">
                <a:solidFill>
                  <a:srgbClr val="00B0F0"/>
                </a:solidFill>
                <a:latin typeface="Times New Roman"/>
                <a:ea typeface="华文细黑"/>
                <a:cs typeface="Courier New"/>
              </a:rPr>
              <a:t>)</a:t>
            </a:r>
            <a:r>
              <a:rPr lang="zh-CN" altLang="zh-CN" sz="2600" kern="100" dirty="0" smtClean="0">
                <a:latin typeface="Times New Roman"/>
                <a:ea typeface="华文细黑"/>
                <a:cs typeface="Times New Roman"/>
              </a:rPr>
              <a:t>阅读下面这首诗，然后回答问题。</a:t>
            </a:r>
            <a:endParaRPr lang="zh-CN" altLang="zh-CN" sz="2600" kern="100" dirty="0" smtClean="0">
              <a:latin typeface="宋体"/>
              <a:cs typeface="Courier New"/>
            </a:endParaRPr>
          </a:p>
          <a:p>
            <a:pPr algn="ctr">
              <a:lnSpc>
                <a:spcPct val="140000"/>
              </a:lnSpc>
              <a:spcAft>
                <a:spcPts val="0"/>
              </a:spcAft>
            </a:pPr>
            <a:r>
              <a:rPr lang="zh-CN" altLang="zh-CN" sz="2600" kern="100" dirty="0" smtClean="0">
                <a:latin typeface="Times New Roman"/>
                <a:ea typeface="华文细黑"/>
                <a:cs typeface="Times New Roman"/>
              </a:rPr>
              <a:t>春江晚景</a:t>
            </a:r>
            <a:endParaRPr lang="zh-CN" altLang="zh-CN" sz="2600" kern="100" dirty="0" smtClean="0">
              <a:latin typeface="宋体"/>
              <a:cs typeface="Courier New"/>
            </a:endParaRPr>
          </a:p>
          <a:p>
            <a:pPr algn="ctr">
              <a:lnSpc>
                <a:spcPct val="140000"/>
              </a:lnSpc>
              <a:spcAft>
                <a:spcPts val="0"/>
              </a:spcAft>
            </a:pPr>
            <a:r>
              <a:rPr lang="zh-CN" altLang="zh-CN" sz="2600" kern="100" dirty="0" smtClean="0">
                <a:latin typeface="Times New Roman"/>
                <a:ea typeface="华文细黑"/>
                <a:cs typeface="Times New Roman"/>
              </a:rPr>
              <a:t>张九龄</a:t>
            </a:r>
            <a:endParaRPr lang="zh-CN" altLang="zh-CN" sz="2600" kern="100" dirty="0" smtClean="0">
              <a:latin typeface="宋体"/>
              <a:cs typeface="Courier New"/>
            </a:endParaRPr>
          </a:p>
          <a:p>
            <a:pPr algn="ctr">
              <a:lnSpc>
                <a:spcPct val="140000"/>
              </a:lnSpc>
              <a:spcAft>
                <a:spcPts val="0"/>
              </a:spcAft>
            </a:pPr>
            <a:r>
              <a:rPr lang="zh-CN" altLang="zh-CN" sz="2600" kern="100" dirty="0" smtClean="0">
                <a:latin typeface="Times New Roman"/>
                <a:ea typeface="华文细黑"/>
                <a:cs typeface="Times New Roman"/>
              </a:rPr>
              <a:t>江林皆秀发，云日复相鲜。</a:t>
            </a:r>
            <a:endParaRPr lang="zh-CN" altLang="zh-CN" sz="2600" kern="100" dirty="0" smtClean="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征路那</a:t>
            </a:r>
            <a:r>
              <a:rPr lang="en-US" altLang="zh-CN" sz="2600" kern="100" baseline="30000" dirty="0" smtClean="0">
                <a:latin typeface="宋体"/>
                <a:ea typeface="华文细黑"/>
                <a:cs typeface="Times New Roman"/>
              </a:rPr>
              <a:t>①</a:t>
            </a:r>
            <a:r>
              <a:rPr lang="zh-CN" altLang="zh-CN" sz="2600" kern="100" dirty="0" smtClean="0">
                <a:latin typeface="Times New Roman"/>
                <a:ea typeface="华文细黑"/>
                <a:cs typeface="Times New Roman"/>
              </a:rPr>
              <a:t>逢此，春心益渺然</a:t>
            </a:r>
            <a:r>
              <a:rPr lang="en-US" altLang="zh-CN" sz="2600" kern="100" baseline="30000" dirty="0" smtClean="0">
                <a:latin typeface="宋体"/>
                <a:ea typeface="华文细黑"/>
                <a:cs typeface="Times New Roman"/>
              </a:rPr>
              <a:t>②</a:t>
            </a:r>
            <a:r>
              <a:rPr lang="zh-CN" altLang="zh-CN" sz="2600" kern="100" dirty="0" smtClean="0">
                <a:latin typeface="Times New Roman"/>
                <a:ea typeface="华文细黑"/>
                <a:cs typeface="Times New Roman"/>
              </a:rPr>
              <a:t>。</a:t>
            </a:r>
            <a:endParaRPr lang="zh-CN" altLang="zh-CN" sz="2600" kern="100" dirty="0" smtClean="0">
              <a:latin typeface="宋体"/>
              <a:cs typeface="Courier New"/>
            </a:endParaRPr>
          </a:p>
          <a:p>
            <a:pPr algn="ctr">
              <a:lnSpc>
                <a:spcPct val="140000"/>
              </a:lnSpc>
              <a:spcAft>
                <a:spcPts val="0"/>
              </a:spcAft>
            </a:pPr>
            <a:r>
              <a:rPr lang="zh-CN" altLang="zh-CN" sz="2600" kern="100" dirty="0" smtClean="0">
                <a:latin typeface="Times New Roman"/>
                <a:ea typeface="华文细黑"/>
                <a:cs typeface="Times New Roman"/>
              </a:rPr>
              <a:t>兴来只自得，佳处莫能传。</a:t>
            </a:r>
            <a:endParaRPr lang="zh-CN" altLang="zh-CN" sz="2600" kern="100" dirty="0" smtClean="0">
              <a:latin typeface="宋体"/>
              <a:cs typeface="Courier New"/>
            </a:endParaRPr>
          </a:p>
          <a:p>
            <a:pPr algn="ctr">
              <a:lnSpc>
                <a:spcPct val="140000"/>
              </a:lnSpc>
              <a:spcAft>
                <a:spcPts val="0"/>
              </a:spcAft>
            </a:pPr>
            <a:r>
              <a:rPr lang="zh-CN" altLang="zh-CN" sz="2600" kern="100" dirty="0" smtClean="0">
                <a:latin typeface="Times New Roman"/>
                <a:ea typeface="华文细黑"/>
                <a:cs typeface="Times New Roman"/>
              </a:rPr>
              <a:t>薄暮津亭下，余花满客船。</a:t>
            </a:r>
            <a:endParaRPr lang="en-US" altLang="zh-CN" sz="2600" kern="100" dirty="0" smtClean="0">
              <a:latin typeface="Times New Roman"/>
              <a:ea typeface="华文细黑"/>
              <a:cs typeface="Times New Roman"/>
            </a:endParaRPr>
          </a:p>
          <a:p>
            <a:pPr lvl="0" algn="just">
              <a:lnSpc>
                <a:spcPct val="140000"/>
              </a:lnSpc>
            </a:pPr>
            <a:r>
              <a:rPr lang="en-US" altLang="zh-CN" sz="2600" kern="100" dirty="0" smtClean="0">
                <a:solidFill>
                  <a:srgbClr val="0000FF"/>
                </a:solidFill>
                <a:latin typeface="华文细黑"/>
                <a:ea typeface="华文细黑"/>
                <a:cs typeface="Times New Roman"/>
              </a:rPr>
              <a:t>注</a:t>
            </a:r>
            <a:r>
              <a:rPr lang="en-US" altLang="zh-CN" sz="2600" kern="100" dirty="0" smtClean="0">
                <a:solidFill>
                  <a:prstClr val="black"/>
                </a:solidFill>
                <a:latin typeface="Times New Roman"/>
                <a:ea typeface="华文细黑"/>
                <a:cs typeface="Courier New"/>
              </a:rPr>
              <a:t>   </a:t>
            </a:r>
            <a:r>
              <a:rPr lang="en-US" altLang="zh-CN" sz="2600" kern="100" dirty="0" smtClean="0">
                <a:solidFill>
                  <a:prstClr val="black"/>
                </a:solidFill>
                <a:latin typeface="Times New Roman"/>
                <a:ea typeface="华文细黑"/>
                <a:cs typeface="Times New Roman"/>
              </a:rPr>
              <a:t>①</a:t>
            </a:r>
            <a:r>
              <a:rPr lang="en-US" altLang="zh-CN" sz="2600" kern="100" dirty="0" err="1" smtClean="0">
                <a:solidFill>
                  <a:prstClr val="black"/>
                </a:solidFill>
                <a:latin typeface="华文细黑"/>
                <a:ea typeface="华文细黑"/>
                <a:cs typeface="Times New Roman"/>
              </a:rPr>
              <a:t>那：同</a:t>
            </a:r>
            <a:r>
              <a:rPr lang="en-US" altLang="zh-CN" sz="2600" kern="100" dirty="0" err="1">
                <a:latin typeface="+mj-ea"/>
                <a:ea typeface="+mj-ea"/>
                <a:cs typeface="Courier New"/>
              </a:rPr>
              <a:t>“</a:t>
            </a:r>
            <a:r>
              <a:rPr lang="en-US" altLang="zh-CN" sz="2600" kern="100" dirty="0" err="1" smtClean="0">
                <a:solidFill>
                  <a:prstClr val="black"/>
                </a:solidFill>
                <a:latin typeface="华文细黑"/>
                <a:ea typeface="华文细黑"/>
                <a:cs typeface="Times New Roman"/>
              </a:rPr>
              <a:t>哪</a:t>
            </a:r>
            <a:r>
              <a:rPr lang="en-US" altLang="zh-CN" sz="2600" kern="100" dirty="0">
                <a:latin typeface="+mj-ea"/>
                <a:ea typeface="+mj-ea"/>
                <a:cs typeface="Courier New"/>
              </a:rPr>
              <a:t>”</a:t>
            </a:r>
            <a:r>
              <a:rPr lang="en-US" altLang="zh-CN" sz="2600" kern="100" dirty="0" smtClean="0">
                <a:solidFill>
                  <a:prstClr val="black"/>
                </a:solidFill>
                <a:latin typeface="华文细黑"/>
                <a:ea typeface="华文细黑"/>
                <a:cs typeface="Times New Roman"/>
              </a:rPr>
              <a:t>。</a:t>
            </a:r>
            <a:r>
              <a:rPr lang="en-US" altLang="zh-CN" sz="2600" kern="100" dirty="0" smtClean="0">
                <a:solidFill>
                  <a:prstClr val="black"/>
                </a:solidFill>
                <a:latin typeface="Times New Roman"/>
                <a:ea typeface="华文细黑"/>
                <a:cs typeface="Times New Roman"/>
              </a:rPr>
              <a:t>②</a:t>
            </a:r>
            <a:r>
              <a:rPr lang="en-US" altLang="zh-CN" sz="2600" kern="100" dirty="0" err="1" smtClean="0">
                <a:solidFill>
                  <a:prstClr val="black"/>
                </a:solidFill>
                <a:latin typeface="华文细黑"/>
                <a:ea typeface="华文细黑"/>
                <a:cs typeface="Times New Roman"/>
              </a:rPr>
              <a:t>渺然：广阔辽远的样子</a:t>
            </a:r>
            <a:r>
              <a:rPr lang="en-US" altLang="zh-CN" sz="2600" kern="100" dirty="0" smtClean="0">
                <a:solidFill>
                  <a:prstClr val="black"/>
                </a:solidFill>
                <a:latin typeface="华文细黑"/>
                <a:ea typeface="华文细黑"/>
                <a:cs typeface="Times New Roman"/>
              </a:rPr>
              <a:t>。</a:t>
            </a:r>
            <a:endParaRPr lang="en-US" altLang="zh-CN" sz="2600" kern="100" dirty="0">
              <a:solidFill>
                <a:prstClr val="black"/>
              </a:solidFill>
              <a:latin typeface="Times New Roman"/>
              <a:ea typeface="华文细黑"/>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740633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68712349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94279" y="846748"/>
            <a:ext cx="8770682" cy="3093154"/>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从</a:t>
            </a:r>
            <a:r>
              <a:rPr lang="zh-CN" altLang="zh-CN" sz="2600" kern="100" dirty="0">
                <a:latin typeface="Times New Roman"/>
                <a:ea typeface="华文细黑"/>
                <a:cs typeface="Times New Roman"/>
              </a:rPr>
              <a:t>情景关系的角度，赏析本诗前两联是如何表达作者情感的。</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答：</a:t>
            </a:r>
            <a:r>
              <a:rPr lang="en-US" altLang="zh-CN" sz="2600" dirty="0" smtClean="0">
                <a:latin typeface="Times New Roman"/>
                <a:ea typeface="华文细黑"/>
              </a:rPr>
              <a:t>_______________________________________________</a:t>
            </a:r>
          </a:p>
          <a:p>
            <a:pPr>
              <a:lnSpc>
                <a:spcPct val="150000"/>
              </a:lnSpc>
            </a:pPr>
            <a:r>
              <a:rPr lang="en-US" altLang="zh-CN" sz="2600" dirty="0" smtClean="0">
                <a:solidFill>
                  <a:prstClr val="black"/>
                </a:solidFill>
                <a:latin typeface="Times New Roman"/>
                <a:ea typeface="华文细黑"/>
              </a:rPr>
              <a:t>_______________________________________________________________________________________________________________________________________</a:t>
            </a: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9" name="矩形 18"/>
          <p:cNvSpPr/>
          <p:nvPr/>
        </p:nvSpPr>
        <p:spPr>
          <a:xfrm>
            <a:off x="208025" y="1405404"/>
            <a:ext cx="8733982" cy="2492990"/>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本</a:t>
            </a:r>
            <a:r>
              <a:rPr lang="zh-CN" altLang="zh-CN" sz="2600" kern="100" dirty="0">
                <a:solidFill>
                  <a:srgbClr val="E46C0A"/>
                </a:solidFill>
                <a:latin typeface="Times New Roman"/>
                <a:ea typeface="华文细黑"/>
                <a:cs typeface="Times New Roman"/>
              </a:rPr>
              <a:t>诗首联描绘了树木繁茂、落霞与夕阳交相辉映的春江晚景，色彩艳丽，含蓄地传达出作者喜悦的心情。颔联则直接抒发作者在征路上见到美景时喜出望外的心情。两联景中有情，情中有景，情景交融。</a:t>
            </a:r>
            <a:endParaRPr lang="zh-CN" altLang="zh-CN" sz="2600" kern="100" dirty="0">
              <a:effectLst/>
              <a:latin typeface="宋体"/>
              <a:cs typeface="Courier New"/>
            </a:endParaRPr>
          </a:p>
        </p:txBody>
      </p:sp>
    </p:spTree>
    <p:extLst>
      <p:ext uri="{BB962C8B-B14F-4D97-AF65-F5344CB8AC3E}">
        <p14:creationId xmlns:p14="http://schemas.microsoft.com/office/powerpoint/2010/main" val="30890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50426" y="619914"/>
            <a:ext cx="8858389"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阅读下面这首词，然后回答问题。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虞美人</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endParaRPr lang="zh-CN" altLang="zh-CN" sz="260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清</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屈大均</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无</a:t>
            </a:r>
            <a:r>
              <a:rPr lang="zh-CN" altLang="zh-CN" sz="2600" kern="100" dirty="0">
                <a:latin typeface="Times New Roman"/>
                <a:ea typeface="华文细黑"/>
                <a:cs typeface="Times New Roman"/>
              </a:rPr>
              <a:t>风亦向朱栏舞，情为君王苦。乌江不渡为红颜，忍使香魂无主独东还。　　春含古血看犹暖，巧作红深浅。花前休唱楚人歌，恐惹英雄又唤奈虞何。</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en-US" altLang="zh-CN" sz="2600" kern="100" dirty="0">
                <a:latin typeface="Times New Roman"/>
                <a:ea typeface="华文细黑"/>
                <a:cs typeface="Courier New"/>
              </a:rPr>
              <a:t> </a:t>
            </a:r>
            <a:r>
              <a:rPr lang="zh-CN" altLang="zh-CN" sz="2600" kern="100" dirty="0">
                <a:latin typeface="Times New Roman"/>
                <a:ea typeface="华文细黑"/>
                <a:cs typeface="Times New Roman"/>
              </a:rPr>
              <a:t>　虞美人：词牌名，初咏项羽宠姬；也是一种花名。</a:t>
            </a:r>
            <a:endParaRPr lang="zh-CN" altLang="zh-CN" sz="260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68351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blinds(horizontal)">
                                      <p:cBhvr>
                                        <p:cTn id="7"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76974169"/>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94279" y="509806"/>
            <a:ext cx="8770682" cy="3093154"/>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试从咏史的角度，简要概括作者的观点和情感。</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8" name="矩形 17"/>
          <p:cNvSpPr/>
          <p:nvPr/>
        </p:nvSpPr>
        <p:spPr>
          <a:xfrm>
            <a:off x="186659" y="1063774"/>
            <a:ext cx="8770682" cy="2492990"/>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Times New Roman"/>
                <a:ea typeface="华文细黑"/>
                <a:cs typeface="Times New Roman"/>
              </a:rPr>
              <a:t>    </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观点：认为项羽当年不过江东的主要原因是君王不忍让虞姬香魂独留而东还。</a:t>
            </a:r>
            <a:endParaRPr lang="zh-CN" altLang="zh-CN" sz="260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情感：作者对项羽</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虞姬与项羽的爱情</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给予了充分的同情</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答</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叹惋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肯定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等也可</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，并借此抒发了英雄无奈的感慨。</a:t>
            </a:r>
            <a:endParaRPr lang="zh-CN" altLang="zh-CN" sz="2600" kern="100" dirty="0">
              <a:effectLst/>
              <a:latin typeface="宋体"/>
              <a:cs typeface="Courier New"/>
            </a:endParaRPr>
          </a:p>
        </p:txBody>
      </p:sp>
    </p:spTree>
    <p:extLst>
      <p:ext uri="{BB962C8B-B14F-4D97-AF65-F5344CB8AC3E}">
        <p14:creationId xmlns:p14="http://schemas.microsoft.com/office/powerpoint/2010/main" val="305039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539144296"/>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8183" y="80576"/>
            <a:ext cx="775323"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36" name="TextBox 3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20" name="TextBox 19">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21" name="矩形 20"/>
          <p:cNvSpPr/>
          <p:nvPr/>
        </p:nvSpPr>
        <p:spPr>
          <a:xfrm>
            <a:off x="283418" y="986106"/>
            <a:ext cx="8683844" cy="1816908"/>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写作背景：苏轼因新旧党争被发配岭南，元丰年间遇赦返京，作者在他即将归来时作此诗。</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李之仪：苏轼门生，与苏轼感情深厚。</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毵毵</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sēn</a:t>
            </a:r>
            <a:r>
              <a:rPr lang="en-US" altLang="zh-CN" sz="2600" kern="100" dirty="0">
                <a:latin typeface="Times New Roman"/>
                <a:ea typeface="华文细黑"/>
                <a:cs typeface="Courier New"/>
              </a:rPr>
              <a:t> </a:t>
            </a:r>
            <a:r>
              <a:rPr lang="en-US" altLang="zh-CN" sz="2600" kern="100" dirty="0" err="1">
                <a:latin typeface="Times New Roman"/>
                <a:ea typeface="华文细黑"/>
                <a:cs typeface="Courier New"/>
              </a:rPr>
              <a:t>sēn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：毛发纷披散乱状。</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243803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80906" y="536858"/>
            <a:ext cx="8858389"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三、综合题组</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鹧鸪天</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辛弃疾</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欲</a:t>
            </a:r>
            <a:r>
              <a:rPr lang="zh-CN" altLang="zh-CN" sz="2600" kern="100" dirty="0">
                <a:latin typeface="Times New Roman"/>
                <a:ea typeface="华文细黑"/>
                <a:cs typeface="Times New Roman"/>
              </a:rPr>
              <a:t>上高楼去避愁，愁还随我上高楼。经行几处江山改，多少亲朋尽白头。　　归休去，去归休，不成人总要封侯？浮云出处元无定，得似浮云也自由</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945505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136835559"/>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9519" y="763930"/>
            <a:ext cx="8770682" cy="1200329"/>
          </a:xfrm>
          <a:prstGeom prst="rect">
            <a:avLst/>
          </a:prstGeom>
        </p:spPr>
        <p:txBody>
          <a:bodyPr>
            <a:spAutoFit/>
          </a:bodyPr>
          <a:lstStyle/>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请简要说明词人有哪些</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愁</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Courier New"/>
              </a:rPr>
              <a:t>(</a:t>
            </a:r>
            <a:r>
              <a:rPr lang="en-US" altLang="zh-CN" sz="2400" kern="100" dirty="0">
                <a:latin typeface="Times New Roman"/>
                <a:ea typeface="华文细黑"/>
                <a:cs typeface="Courier New"/>
              </a:rPr>
              <a:t>2)</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得似浮云也自由</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中</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也</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字表现了词人什么样的情感</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7" name="矩形 16"/>
          <p:cNvSpPr/>
          <p:nvPr/>
        </p:nvSpPr>
        <p:spPr>
          <a:xfrm>
            <a:off x="135186" y="1851670"/>
            <a:ext cx="8858389" cy="1816908"/>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山河破碎的悲愁，年华逝去的苦愁，壮志难酬的哀愁，退居田园的闲愁。</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壮志难酬的愤激，故作旷达的无奈。</a:t>
            </a:r>
            <a:endParaRPr lang="zh-CN" altLang="zh-CN" sz="1050" kern="100" dirty="0">
              <a:effectLst/>
              <a:latin typeface="宋体"/>
              <a:cs typeface="Courier New"/>
            </a:endParaRPr>
          </a:p>
        </p:txBody>
      </p:sp>
    </p:spTree>
    <p:extLst>
      <p:ext uri="{BB962C8B-B14F-4D97-AF65-F5344CB8AC3E}">
        <p14:creationId xmlns:p14="http://schemas.microsoft.com/office/powerpoint/2010/main" val="17082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308824597"/>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8183" y="80576"/>
            <a:ext cx="775323" cy="338554"/>
          </a:xfrm>
          <a:prstGeom prst="rect">
            <a:avLst/>
          </a:prstGeom>
          <a:solidFill>
            <a:schemeClr val="accent6">
              <a:lumMod val="75000"/>
            </a:schemeClr>
          </a:solid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36" name="TextBox 3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7" name="TextBox 3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38" name="TextBox 3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9" name="TextBox 3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40" name="TextBox 3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41" name="TextBox 4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2" name="TextBox 4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3" name="TextBox 4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20" name="TextBox 19">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21" name="矩形 20"/>
          <p:cNvSpPr/>
          <p:nvPr/>
        </p:nvSpPr>
        <p:spPr>
          <a:xfrm>
            <a:off x="283418" y="699542"/>
            <a:ext cx="8683844"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诗中作者的情感是如何变化的？请结合全诗简要分析。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 name="矩形 2"/>
          <p:cNvSpPr/>
          <p:nvPr/>
        </p:nvSpPr>
        <p:spPr>
          <a:xfrm>
            <a:off x="308288" y="1267811"/>
            <a:ext cx="8512738" cy="3093154"/>
          </a:xfrm>
          <a:prstGeom prst="rect">
            <a:avLst/>
          </a:prstGeom>
        </p:spPr>
        <p:txBody>
          <a:bodyPr>
            <a:spAutoFit/>
          </a:bodyPr>
          <a:lstStyle/>
          <a:p>
            <a:pPr algn="just">
              <a:lnSpc>
                <a:spcPct val="150000"/>
              </a:lnSpc>
              <a:spcAft>
                <a:spcPts val="0"/>
              </a:spcAft>
            </a:pPr>
            <a:r>
              <a:rPr lang="en-US" altLang="zh-CN" sz="2600" kern="100" dirty="0" smtClean="0">
                <a:solidFill>
                  <a:srgbClr val="0000FF"/>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由</a:t>
            </a:r>
            <a:r>
              <a:rPr lang="zh-CN" altLang="zh-CN" sz="2600" kern="100" dirty="0">
                <a:solidFill>
                  <a:srgbClr val="E46C0A"/>
                </a:solidFill>
                <a:latin typeface="Times New Roman"/>
                <a:ea typeface="华文细黑"/>
                <a:cs typeface="Times New Roman"/>
              </a:rPr>
              <a:t>悲伤转为欣喜，又由喜悦回归悲伤。首联作者为东坡先生遭遇党争打击、需要独自承受生活的艰辛而悲伤；颔、颈两联为老师能够等来皇帝的赦免，重新返京而无限欣喜，自己想早日见到他，内心充满渴望；尾联作者想到时光飞逝，岁月无情，师生都已老迈，而感慨万千</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41361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52938" y="506378"/>
            <a:ext cx="8683844"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阅读下面这首元曲，然后回答问题。</a:t>
            </a:r>
            <a:endParaRPr lang="zh-CN" altLang="zh-CN" sz="2600" kern="100" dirty="0">
              <a:latin typeface="宋体"/>
              <a:cs typeface="Courier New"/>
            </a:endParaRPr>
          </a:p>
          <a:p>
            <a:pPr algn="ctr">
              <a:lnSpc>
                <a:spcPct val="14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双调</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殿前欢</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客中</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张可久</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望</a:t>
            </a:r>
            <a:r>
              <a:rPr lang="zh-CN" altLang="zh-CN" sz="2600" kern="100" dirty="0">
                <a:latin typeface="Times New Roman"/>
                <a:ea typeface="华文细黑"/>
                <a:cs typeface="Times New Roman"/>
              </a:rPr>
              <a:t>长安，前程渺渺鬓斑斑。南来北往随征雁，行路艰难。青泥小剑关</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，红叶湓江</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岸，白草连云栈。功名半纸，风雪千山</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青泥：青泥岭，坎坷难行。剑关：剑门关，地势险要。</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湓江：长江的支流</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84930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69783598"/>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solidFill>
            <a:schemeClr val="accent6">
              <a:lumMod val="75000"/>
            </a:schemeClr>
          </a:solid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173286" y="627534"/>
            <a:ext cx="8858389"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在这首元曲中，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深深地表达了作者内心的情感，请对此作具体分析。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en-US" altLang="zh-CN" sz="2600" kern="100" dirty="0" smtClean="0">
                <a:latin typeface="Times New Roman"/>
                <a:ea typeface="华文细黑"/>
                <a:cs typeface="Courier New"/>
              </a:rPr>
              <a:t>________________________________________________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____________________________________________________________________________________________________________________________________________________________</a:t>
            </a:r>
            <a:endParaRPr lang="zh-CN" altLang="zh-CN" sz="105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18" name="矩形 17"/>
          <p:cNvSpPr/>
          <p:nvPr/>
        </p:nvSpPr>
        <p:spPr>
          <a:xfrm>
            <a:off x="171892" y="1788510"/>
            <a:ext cx="8770682" cy="2492990"/>
          </a:xfrm>
          <a:prstGeom prst="rect">
            <a:avLst/>
          </a:prstGeom>
        </p:spPr>
        <p:txBody>
          <a:bodyPr>
            <a:spAutoFit/>
          </a:bodyPr>
          <a:lstStyle/>
          <a:p>
            <a:pPr>
              <a:lnSpc>
                <a:spcPct val="150000"/>
              </a:lnSpc>
            </a:pPr>
            <a:r>
              <a:rPr lang="en-US" altLang="zh-CN" sz="2600" dirty="0" smtClean="0">
                <a:solidFill>
                  <a:srgbClr val="E46C0A"/>
                </a:solidFill>
                <a:latin typeface="宋体"/>
                <a:ea typeface="华文细黑"/>
                <a:cs typeface="Times New Roman"/>
              </a:rPr>
              <a:t>   “</a:t>
            </a:r>
            <a:r>
              <a:rPr lang="zh-CN" altLang="zh-CN" sz="2600" dirty="0">
                <a:solidFill>
                  <a:srgbClr val="E46C0A"/>
                </a:solidFill>
                <a:latin typeface="Times New Roman"/>
                <a:ea typeface="华文细黑"/>
                <a:cs typeface="Times New Roman"/>
              </a:rPr>
              <a:t>望</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长安，可见作者对功业之渴望，但</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可望而不可即</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，前程渺茫，鬓发已斑。</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随</a:t>
            </a:r>
            <a:r>
              <a:rPr lang="en-US" altLang="zh-CN" sz="2600" dirty="0">
                <a:solidFill>
                  <a:srgbClr val="E46C0A"/>
                </a:solidFill>
                <a:latin typeface="宋体"/>
                <a:ea typeface="华文细黑"/>
                <a:cs typeface="Times New Roman"/>
              </a:rPr>
              <a:t>”</a:t>
            </a:r>
            <a:r>
              <a:rPr lang="zh-CN" altLang="zh-CN" sz="2600" dirty="0">
                <a:solidFill>
                  <a:srgbClr val="E46C0A"/>
                </a:solidFill>
                <a:latin typeface="Times New Roman"/>
                <a:ea typeface="华文细黑"/>
                <a:cs typeface="Times New Roman"/>
              </a:rPr>
              <a:t>征雁，言极被动，明知功名虚幻，却还要四处奔波。作者内心无法挣脱的矛盾，以及无法把握的人生无奈和悲哀从字里行间渗透出来。</a:t>
            </a:r>
            <a:endParaRPr lang="zh-CN" altLang="en-US" sz="2600" dirty="0"/>
          </a:p>
        </p:txBody>
      </p:sp>
    </p:spTree>
    <p:extLst>
      <p:ext uri="{BB962C8B-B14F-4D97-AF65-F5344CB8AC3E}">
        <p14:creationId xmlns:p14="http://schemas.microsoft.com/office/powerpoint/2010/main" val="35122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91290430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201899" y="602124"/>
            <a:ext cx="8770682" cy="421673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阅读下面这首唐诗，然后回答问题。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题报恩寺上方</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方　干</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来来先上上方看，眼界无穷世界宽。</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岩溜喷空晴似雨，林萝碍日夏多寒。</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众山迢递皆相叠，一路高低不记盘。</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清峭关心惜归去，他时梦到亦难判。</a:t>
            </a:r>
            <a:endParaRPr lang="zh-CN" altLang="zh-CN" sz="2600" kern="100" dirty="0">
              <a:effectLst/>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80421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576423175"/>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330871" y="619914"/>
            <a:ext cx="8512738"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这首诗的首尾两联各表达了诗人怎样的情感？</a:t>
            </a:r>
            <a:endParaRPr lang="zh-CN" altLang="zh-CN" sz="1050" kern="100" dirty="0">
              <a:latin typeface="宋体"/>
              <a:cs typeface="Courier New"/>
            </a:endParaRPr>
          </a:p>
          <a:p>
            <a:pPr algn="just">
              <a:lnSpc>
                <a:spcPct val="150000"/>
              </a:lnSpc>
              <a:spcAft>
                <a:spcPts val="0"/>
              </a:spcAft>
            </a:pPr>
            <a:r>
              <a:rPr lang="zh-CN" altLang="zh-CN" sz="2600" dirty="0" smtClean="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本题考查诗歌的内容及其蕴涵的诗人的思想情感。题干要求把握诗歌首尾两联所蕴涵的诗人的思想情感，而诗歌中的某些关键词语往往就蕴涵着诗人的思想情感，因此，要抓住首尾两联中的关键词语</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如首联中的</a:t>
            </a:r>
            <a:r>
              <a:rPr lang="en-US" altLang="zh-CN" sz="2600" dirty="0">
                <a:latin typeface="宋体"/>
                <a:ea typeface="华文细黑"/>
                <a:cs typeface="Times New Roman"/>
              </a:rPr>
              <a:t>“</a:t>
            </a:r>
            <a:r>
              <a:rPr lang="zh-CN" altLang="zh-CN" sz="2600" dirty="0">
                <a:latin typeface="Times New Roman"/>
                <a:ea typeface="华文细黑"/>
                <a:cs typeface="Times New Roman"/>
              </a:rPr>
              <a:t>来来</a:t>
            </a:r>
            <a:r>
              <a:rPr lang="en-US" altLang="zh-CN" sz="2600" dirty="0">
                <a:latin typeface="宋体"/>
                <a:ea typeface="华文细黑"/>
                <a:cs typeface="Times New Roman"/>
              </a:rPr>
              <a:t>”“</a:t>
            </a:r>
            <a:r>
              <a:rPr lang="zh-CN" altLang="zh-CN" sz="2600" dirty="0">
                <a:latin typeface="Times New Roman"/>
                <a:ea typeface="华文细黑"/>
                <a:cs typeface="Times New Roman"/>
              </a:rPr>
              <a:t>无穷</a:t>
            </a:r>
            <a:r>
              <a:rPr lang="en-US" altLang="zh-CN" sz="2600" dirty="0">
                <a:latin typeface="宋体"/>
                <a:ea typeface="华文细黑"/>
                <a:cs typeface="Times New Roman"/>
              </a:rPr>
              <a:t>”“</a:t>
            </a:r>
            <a:r>
              <a:rPr lang="zh-CN" altLang="zh-CN" sz="2600" dirty="0">
                <a:latin typeface="Times New Roman"/>
                <a:ea typeface="华文细黑"/>
                <a:cs typeface="Times New Roman"/>
              </a:rPr>
              <a:t>宽</a:t>
            </a:r>
            <a:r>
              <a:rPr lang="en-US" altLang="zh-CN" sz="2600" dirty="0">
                <a:latin typeface="宋体"/>
                <a:ea typeface="华文细黑"/>
                <a:cs typeface="Times New Roman"/>
              </a:rPr>
              <a:t>”</a:t>
            </a:r>
            <a:r>
              <a:rPr lang="zh-CN" altLang="zh-CN" sz="2600" dirty="0">
                <a:latin typeface="Times New Roman"/>
                <a:ea typeface="华文细黑"/>
                <a:cs typeface="Times New Roman"/>
              </a:rPr>
              <a:t>等，这几个词语虽然不是直接抒情，</a:t>
            </a:r>
            <a:endParaRPr lang="en-US" altLang="zh-CN" sz="2600" kern="100" dirty="0" smtClean="0">
              <a:latin typeface="Times New Roman"/>
              <a:ea typeface="华文细黑"/>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2710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81705881"/>
              </p:ext>
            </p:extLst>
          </p:nvPr>
        </p:nvGraphicFramePr>
        <p:xfrm>
          <a:off x="381908" y="85780"/>
          <a:ext cx="8726597" cy="335280"/>
        </p:xfrm>
        <a:graphic>
          <a:graphicData uri="http://schemas.openxmlformats.org/drawingml/2006/table">
            <a:tbl>
              <a:tblPr firstRow="1" bandRow="1">
                <a:tableStyleId>{5C22544A-7EE6-4342-B048-85BDC9FD1C3A}</a:tableStyleId>
              </a:tblPr>
              <a:tblGrid>
                <a:gridCol w="793327"/>
                <a:gridCol w="793327"/>
                <a:gridCol w="793327"/>
                <a:gridCol w="793327"/>
                <a:gridCol w="793327"/>
                <a:gridCol w="793327"/>
                <a:gridCol w="793327"/>
                <a:gridCol w="793327"/>
                <a:gridCol w="793327"/>
                <a:gridCol w="793327"/>
                <a:gridCol w="793327"/>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8183" y="80576"/>
            <a:ext cx="775323" cy="338554"/>
          </a:xfrm>
          <a:prstGeom prst="rect">
            <a:avLst/>
          </a:prstGeom>
          <a:noFill/>
        </p:spPr>
        <p:txBody>
          <a:bodyPr wrap="squar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a:t>
            </a:r>
            <a:endParaRPr lang="zh-CN" altLang="en-US" dirty="0"/>
          </a:p>
        </p:txBody>
      </p:sp>
      <p:sp>
        <p:nvSpPr>
          <p:cNvPr id="6" name="TextBox 5">
            <a:hlinkClick r:id="rId3" action="ppaction://hlinksldjump"/>
          </p:cNvPr>
          <p:cNvSpPr txBox="1"/>
          <p:nvPr/>
        </p:nvSpPr>
        <p:spPr>
          <a:xfrm>
            <a:off x="1179058" y="82094"/>
            <a:ext cx="775772" cy="338554"/>
          </a:xfrm>
          <a:prstGeom prst="rect">
            <a:avLst/>
          </a:prstGeom>
          <a:noFill/>
        </p:spPr>
        <p:txBody>
          <a:bodyPr wrap="squar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 name="TextBox 6">
            <a:hlinkClick r:id="rId4" action="ppaction://hlinksldjump"/>
          </p:cNvPr>
          <p:cNvSpPr txBox="1"/>
          <p:nvPr/>
        </p:nvSpPr>
        <p:spPr>
          <a:xfrm>
            <a:off x="1971099" y="81950"/>
            <a:ext cx="792145"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3</a:t>
            </a:r>
            <a:endParaRPr lang="zh-CN" altLang="en-US" dirty="0"/>
          </a:p>
        </p:txBody>
      </p:sp>
      <p:sp>
        <p:nvSpPr>
          <p:cNvPr id="8" name="TextBox 7">
            <a:hlinkClick r:id="rId5" action="ppaction://hlinksldjump"/>
          </p:cNvPr>
          <p:cNvSpPr txBox="1"/>
          <p:nvPr/>
        </p:nvSpPr>
        <p:spPr>
          <a:xfrm>
            <a:off x="2767920" y="81950"/>
            <a:ext cx="78367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9" name="TextBox 8">
            <a:hlinkClick r:id="rId6" action="ppaction://hlinksldjump"/>
          </p:cNvPr>
          <p:cNvSpPr txBox="1"/>
          <p:nvPr/>
        </p:nvSpPr>
        <p:spPr>
          <a:xfrm>
            <a:off x="3565124" y="81950"/>
            <a:ext cx="780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0" name="TextBox 9">
            <a:hlinkClick r:id="rId7" action="ppaction://hlinksldjump"/>
          </p:cNvPr>
          <p:cNvSpPr txBox="1"/>
          <p:nvPr/>
        </p:nvSpPr>
        <p:spPr>
          <a:xfrm>
            <a:off x="4357121" y="81950"/>
            <a:ext cx="7803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1" name="TextBox 10">
            <a:hlinkClick r:id="rId8" action="ppaction://hlinksldjump"/>
          </p:cNvPr>
          <p:cNvSpPr txBox="1"/>
          <p:nvPr/>
        </p:nvSpPr>
        <p:spPr>
          <a:xfrm>
            <a:off x="5152613" y="87054"/>
            <a:ext cx="775916"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2" name="TextBox 11">
            <a:hlinkClick r:id="rId9" action="ppaction://hlinksldjump"/>
          </p:cNvPr>
          <p:cNvSpPr txBox="1"/>
          <p:nvPr/>
        </p:nvSpPr>
        <p:spPr>
          <a:xfrm>
            <a:off x="5944816" y="81950"/>
            <a:ext cx="78039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3" name="TextBox 12">
            <a:hlinkClick r:id="rId10" action="ppaction://hlinksldjump"/>
          </p:cNvPr>
          <p:cNvSpPr txBox="1"/>
          <p:nvPr/>
        </p:nvSpPr>
        <p:spPr>
          <a:xfrm>
            <a:off x="6732542" y="76846"/>
            <a:ext cx="788199"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14" name="TextBox 13">
            <a:hlinkClick r:id="rId11" action="ppaction://hlinksldjump"/>
          </p:cNvPr>
          <p:cNvSpPr txBox="1"/>
          <p:nvPr/>
        </p:nvSpPr>
        <p:spPr>
          <a:xfrm>
            <a:off x="7523317" y="72956"/>
            <a:ext cx="79179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15" name="矩形 14"/>
          <p:cNvSpPr/>
          <p:nvPr/>
        </p:nvSpPr>
        <p:spPr>
          <a:xfrm>
            <a:off x="303548" y="947599"/>
            <a:ext cx="8597865" cy="241623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但带有强烈的感情色彩，它们写出了诗人登上寺院后兴致勃勃的情形，透露出诗人的惊喜之情；尾联中，只要抓住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二字，结合诗歌内容，就不难明白尾联抒发了诗人的无限依恋之情</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p:txBody>
      </p:sp>
      <p:sp>
        <p:nvSpPr>
          <p:cNvPr id="16" name="TextBox 15">
            <a:hlinkClick r:id="rId12" action="ppaction://hlinksldjump"/>
          </p:cNvPr>
          <p:cNvSpPr txBox="1"/>
          <p:nvPr/>
        </p:nvSpPr>
        <p:spPr>
          <a:xfrm>
            <a:off x="8318861" y="74330"/>
            <a:ext cx="78749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2821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3499</TotalTime>
  <Words>1696</Words>
  <Application>Microsoft Office PowerPoint</Application>
  <PresentationFormat>全屏显示(16:9)</PresentationFormat>
  <Paragraphs>451</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360</cp:revision>
  <dcterms:created xsi:type="dcterms:W3CDTF">2014-12-15T01:46:29Z</dcterms:created>
  <dcterms:modified xsi:type="dcterms:W3CDTF">2015-04-15T05:47:05Z</dcterms:modified>
</cp:coreProperties>
</file>