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716" r:id="rId3"/>
    <p:sldId id="729" r:id="rId4"/>
    <p:sldId id="717" r:id="rId5"/>
    <p:sldId id="731" r:id="rId6"/>
    <p:sldId id="732" r:id="rId7"/>
    <p:sldId id="733" r:id="rId8"/>
    <p:sldId id="734" r:id="rId9"/>
    <p:sldId id="735" r:id="rId10"/>
    <p:sldId id="718" r:id="rId11"/>
    <p:sldId id="737" r:id="rId12"/>
    <p:sldId id="738" r:id="rId13"/>
    <p:sldId id="719" r:id="rId14"/>
    <p:sldId id="740" r:id="rId15"/>
    <p:sldId id="741" r:id="rId16"/>
    <p:sldId id="720" r:id="rId17"/>
    <p:sldId id="743" r:id="rId18"/>
    <p:sldId id="744" r:id="rId19"/>
    <p:sldId id="745" r:id="rId20"/>
    <p:sldId id="721" r:id="rId21"/>
    <p:sldId id="746" r:id="rId22"/>
    <p:sldId id="747" r:id="rId23"/>
    <p:sldId id="748" r:id="rId24"/>
    <p:sldId id="722" r:id="rId25"/>
    <p:sldId id="749" r:id="rId26"/>
    <p:sldId id="750" r:id="rId27"/>
    <p:sldId id="751" r:id="rId28"/>
    <p:sldId id="723" r:id="rId29"/>
    <p:sldId id="753" r:id="rId30"/>
    <p:sldId id="754" r:id="rId31"/>
    <p:sldId id="724" r:id="rId32"/>
    <p:sldId id="756" r:id="rId33"/>
    <p:sldId id="757" r:id="rId34"/>
    <p:sldId id="725" r:id="rId35"/>
    <p:sldId id="758" r:id="rId36"/>
    <p:sldId id="760" r:id="rId37"/>
    <p:sldId id="726" r:id="rId38"/>
    <p:sldId id="761" r:id="rId39"/>
    <p:sldId id="762" r:id="rId40"/>
    <p:sldId id="727" r:id="rId41"/>
    <p:sldId id="763" r:id="rId42"/>
    <p:sldId id="764" r:id="rId43"/>
    <p:sldId id="728" r:id="rId44"/>
    <p:sldId id="765" r:id="rId45"/>
    <p:sldId id="766" r:id="rId46"/>
    <p:sldId id="381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11" Type="http://schemas.openxmlformats.org/officeDocument/2006/relationships/slide" Target="slide34.xml"/><Relationship Id="rId5" Type="http://schemas.openxmlformats.org/officeDocument/2006/relationships/slide" Target="slide13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06" y="2177707"/>
            <a:ext cx="8562968" cy="90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分题材突破训练</a:t>
            </a:r>
            <a:endParaRPr lang="en-US" altLang="zh-CN" sz="4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7504" y="563146"/>
            <a:ext cx="8858389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二、边塞军旅诗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塞下曲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　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虏乘秋下，天兵出汉家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将军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分虎竹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，战士卧龙沙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月随弓影，胡霜拂剑花。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玉关殊未入，少妇莫长嗟。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0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2031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5798" y="951716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①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汉家：唐代诗人常常借汉喻唐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②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虎竹：古代授予将帅兵权，以兵符为凭信。兵符有铜虎符和竹使符，就是诗中所说的</a:t>
            </a:r>
            <a:r>
              <a:rPr lang="en-US" altLang="zh-CN" sz="2600" kern="100" dirty="0" err="1">
                <a:latin typeface="Times New Roman"/>
                <a:ea typeface="华文细黑"/>
                <a:cs typeface="Times New Roman"/>
              </a:rPr>
              <a:t>“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虎竹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effectLst/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8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32769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45318" y="339502"/>
            <a:ext cx="86838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请赏析颈联的妙处。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尾联表达了诗人哪些思想情感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0426" y="1419622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边月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胡霜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弓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，这些实景、实物，交代了时令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秋天月夜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、地点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边塞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、人物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戎装的战士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把景物连结起来，又逼真地表现了在边地凄清寒冷的环境中行军的情状；以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弓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霜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互为比喻，增添了诗的意趣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赞叹为国杀敌的积极精神以及对将士妻子的劝慰之情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4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TextBox 38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17139" y="630724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从军行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　羽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海畔风吹冻泥裂，梧桐叶落枝梢折。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横笛闻声不见人，红旗直上天山雪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TextBox 41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TextBox 43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TextBox 44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TextBox 45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TextBox 48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0" name="TextBox 49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1" name="TextBox 50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42680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TextBox 38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17139" y="613003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红旗直上天山雪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二字有何妙处？请简要赏析。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试分析一、二两句环境描写的作用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TextBox 41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TextBox 43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TextBox 44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TextBox 45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TextBox 48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0" name="TextBox 49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1" name="TextBox 50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86659" y="2459767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直上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二字是动态描写。在天山白雪的映衬下，一行红旗正在向峰巅移动，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直上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二字使整幅画面生机勃然，高昂的士气、一往无前的精神，尽从这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直上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二字中溢出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7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90282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TextBox 38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6659" y="748690"/>
            <a:ext cx="87706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2)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一、二两句写行军的环境极为恶劣：天山脚下寒风劲吹，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海畔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的冻泥纷纷裂开，梧桐树上的叶子已经被狂风刮光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TextBox 41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TextBox 43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TextBox 44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TextBox 45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TextBox 48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0" name="TextBox 49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1" name="TextBox 50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6280" y="1907803"/>
            <a:ext cx="8683844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枝梢也被狂风折断。这些环境描写，竭力突出了自然环境的恶劣，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用恶劣的环境映衬出了从军将士无所畏惧、昂扬坚强的精神风貌，为抒写壮美的诗情打下了良好的基础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65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9039" y="54790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三、怀古咏史诗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桂枝香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金陵怀古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王安石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登临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送目，正故国晚秋，天气初肃。千里澄江似练，翠峰如簇。征帆去棹残阳里，背西风、酒旗斜矗。彩舟云淡，星河鹭起，画图难足。　　念往昔、繁华竞逐。叹门外楼头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3123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0558" y="872088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悲恨相续。千古凭高对此，漫嗟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荣辱。六朝旧事随流水，但寒烟衰草凝绿。至今商女，时时犹唱，《后庭》遗曲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漫嗟：空叹</a:t>
            </a:r>
            <a:r>
              <a:rPr lang="en-US" altLang="zh-CN" sz="2600" kern="100" dirty="0" smtClean="0">
                <a:latin typeface="华文细黑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30506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2458" y="678694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登临送目，正故国晚秋，天气初肃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在全词中有什么作用？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这首词采用借古讽今的手法，表达了作者什么样的思想情感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4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21999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9039" y="54790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总领全词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领起上片写景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为下片的怀古埋下伏笔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点明登临季节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晚秋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为全词写景抒怀奠定感情基调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悲叹六朝统治集团奢侈荒淫导致覆亡的历史，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批评人们忘记六朝亡国的教训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千古以来，人们登高凭吊，不过是空发兴亡的感慨；商女至今犹唱《后庭》遗曲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流露出对北宋王朝不能励精图治的不满情绪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8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59711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2806" y="517426"/>
            <a:ext cx="8858389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一、山水田园诗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归园田居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陶渊明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种豆南山下，草盛豆苗稀。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晨兴理荒秽，带月荷锄归。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道狭草木长，夕露沾我衣。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衣沾不足惜，但使愿无违。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7" name="TextBox 26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32666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金陵怀古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刘禹锡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满冶城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渚，日斜征虏亭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蔡洲新草绿，幕府旧烟青。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兴废由人事，山川空地形。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《后庭花》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一曲，幽怨不堪听。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3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97439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0688" y="1085924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宋体"/>
              </a:rPr>
              <a:t>①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冶城：在今南京朝天门一带，传为吴王夫差冶铸之地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宋体"/>
              </a:rPr>
              <a:t>②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征虏亭：为东晋征虏将军谢石所建，故址在今南京市南郊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effectLst/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7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2986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63146"/>
            <a:ext cx="885838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首联写的是什么时间的景？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兴废由人事，山川空地形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运用了什么表达方式？两句有何深意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42806" y="2427734"/>
            <a:ext cx="8858389" cy="934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早上和傍晚。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37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95195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755383"/>
            <a:ext cx="8858389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承上两联转入议论。诗人以极其精练的语言揭示了六朝兴亡的秘密，并警示当世。六朝的繁华哪里去了？当时的权贵而今安在？险要的山川形势并没有为他们的长治久安提供保障；国家兴亡，原当取决于人事！在这一联里，诗人思接千载，自铸伟词，提出了社稷之存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在德不在险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的卓越见解。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17426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四、托物言志诗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汉宫春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梅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晁冲之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潇洒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江梅，向竹梢稀处，横两三枝。东君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也不爱惜，雪压风欺。无情燕子，怕春寒、轻失佳期。惟是有、南来归雁，年年长见开时。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53652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62186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浅小溪如练，问玉堂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何似，茅舍疏篱。伤心故人去后，冷落新诗。微云淡月，对孤芳、分付他谁。空自倚，清香未减，风流不在人知。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晁冲之：北宋词人，因朝廷党争遭贬，后隐居阳翟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今河南禹县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具茨山。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东君：司春之神。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玉堂：华贵的宫殿。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0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79520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32666"/>
            <a:ext cx="885838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有人认为词中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是指宋代诗人林逋，请说说这一推断的理由。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下阕借梅花寄寓了词人怎样的思想感情？请结合词句作简要分析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42806" y="2790964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词中多处化用了林逋的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疏影横斜水清浅，暗香浮动月黄昏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诗句；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林逋这两句诗在宋代影响深远，无人能及；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梅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林逋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已成为隐逸的象征，契合词人此时的心境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4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67756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90143"/>
            <a:ext cx="8858389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2)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问玉堂何似，茅舍疏篱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表达了词人对官场的厌倦以及对隐居生活的向往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伤心故人去后，冷落新诗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表达了词人对林逋的仰慕和追思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对孤芳、分付他谁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借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7504" y="2355726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林逋去世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后无人欣赏梅的孤芳，表达了词人对无人赏识自己的忧愤；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空自倚，清香未减，风流不在人知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表达了词人坚守自己高洁品格的情怀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57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5666" y="532666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杜　牧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清音迎晓月，愁思立寒蒲。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顶西施颊，霜毛四皓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碧云行止躁，白鹭性灵粗。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终日无群伴，溪边吊影孤。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43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8178" y="1063064"/>
            <a:ext cx="86838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err="1" smtClean="0">
                <a:latin typeface="华文细黑"/>
                <a:ea typeface="华文细黑"/>
                <a:cs typeface="Times New Roman"/>
              </a:rPr>
              <a:t>四皓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“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商山四皓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是秦朝末年四位博士，后来他们隐居于商山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effectLst/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2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6824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2806" y="686251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开头两句有哪些作用？请说说你的看法。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晨兴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是什么意思？三、四两句表现了怎样的诗人形象？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7" name="TextBox 26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2806" y="1252738"/>
            <a:ext cx="8858389" cy="1535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点明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诗题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归园田居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，表达诗人心忧田亩的心情，引出下面诗人劳作田间的描写和感慨。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5576" y="3003798"/>
            <a:ext cx="8858389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清晨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起床。表现了躬耕田园、辛劳而满足的诗人形象。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46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2171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4279" y="555526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诗歌的首联有什么作用？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这首诗整体上运用了什么表现手法？表达了怎样的情感？请简要分析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8046" y="2283718"/>
            <a:ext cx="8858389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交代鹤所处的环境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月夜下、寒蒲边；点出鹤鸣清越的特点；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愁思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表现鹤的神态，与尾联呼应。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运用了托物言志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象征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的表现手法，以鹤自喻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象征诗人自己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。表达了诗人的孤独寂寞之情。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08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0078" y="547906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五、送别怀人诗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重送裴郎中贬吉州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刘长卿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猿啼客散暮江头，人自伤心水自流。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同作逐臣君更远，青山万里一孤舟。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6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36631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0078" y="678631"/>
            <a:ext cx="86838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本诗为送别诗，试分析首句写景的作用。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第二句的两个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字用得十分传神，请简要赏析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30078" y="1763787"/>
            <a:ext cx="8683844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猿啼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，以声音来渲染凄清的氛围；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客散暮江头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暮江头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点明时间、地点。暮霭沉沉，朋友扬帆远去，营造了清冷凄切的送别环境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32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33439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0078" y="1331739"/>
            <a:ext cx="8683844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两个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字，使各不相干的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伤心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水流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联系到一起，以流水无情反衬人之有情，以自流之水极写无可奈何的伤别之情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4759" y="626607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临江仙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送王叔济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张元幹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玉立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清标消晚暑，胸中一段冰壶。画船归去醉歌珠。微云收未尽，残月炯如初。　　鸳鹭行间催阔步，秋来乘兴凫趋。烦君为我问西湖。不知疏影畔，许我结茅无。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7746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4279" y="542787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冰壶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在词中比喻什么？这个词语让你想起了王昌龄的哪一句诗？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烦君为我问西湖。不知疏影畔，许我结茅无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写法精妙，请作简要分析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4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93043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4279" y="634634"/>
            <a:ext cx="8770682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冰壶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比喻美好品德、纯真友情。一片冰心在玉壶。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运用拟人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想象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手法，寄语野鸭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王叔济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，问能不能在西湖边结茅而居，表达了自己归隐的思想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追随友人的愿望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1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659" y="55552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六、羁旅思乡诗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阮郎归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客中见梅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赵长卿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年年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为客遍天涯。梦迟归路赊。无端星月浸窗纱。一枝寒影斜。　　肠未断，鬓先华。新来瘦转加。角声吹彻《小梅花》。夜长人忆家。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80163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659" y="654531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上阕中的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年年为客遍天涯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，是从哪两个方面写羁愁之深重的？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词作借梅花抒发游子之情，请简要说明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2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1948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659" y="707475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年年为客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，极写漂泊时间之漫长；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遍天涯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，道尽漂泊空间之辽远。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借梅影渲染客居的孤独淒清氛围，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由梅花的清峻孤独引发词人的羁旅憔悴之苦，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因《小梅花》加深了游子的思家之情。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6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0078" y="645964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暮　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黄庚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芳事阑珊三月时，春愁惟有落花知。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柳绵飘白东风老，一树斜阳叫子规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8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659" y="690995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卖花声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张舜民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楼上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久踟躇。地远身孤。拟将憔悴吊三闾。自是长安日下影，流落江湖。　　烂醉且消除。不醉何如。又看暝色满平芜。试问寒沙新到雁，应有来书。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52498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9834" y="595536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词中抒情主人公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踟躇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的原因有哪些？请结合作品简要分析。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又看暝色满平芜。试问寒沙新到雁，应有来书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二字很有表现力，请简要赏析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87726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2458" y="803583"/>
            <a:ext cx="8683844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离：远离君王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遭受放逐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的苦闷。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孤：流落江湖的孤独。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思：思乡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思君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的惆怅。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满：动态地表现了夜色渐深的过程。新：暗示年复一年，强化感情。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24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17426"/>
            <a:ext cx="8858389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七、即事抒怀诗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阅读下面这首宋诗，然后回答问题。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喜　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杨万里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欲知一雨惬群情，听取溪流动地声。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风乱万畴青锦褥，云摩千嶂翠瑶屏。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行人隔水遥相语，立鹭摧枝忽自惊。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岁岁只愁炊与酿，今愁无甑更无瓶。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18040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06" y="593571"/>
            <a:ext cx="885838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颈联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二字富有情趣，请结合诗句简要赏析。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诗题为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喜雨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，尾联却写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情，这样写有什么表达效果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79039" y="2294204"/>
            <a:ext cx="8770682" cy="22217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遥：生动描绘雨后水涨河宽两岸相距更远，但人们仍然兴奋不已，隔河大声互语的情形。忽：生动描绘雨后树枝积水很多，而鹭却习惯性立于其上，终致树枝折断，鹭惊惧而飞的情形</a:t>
            </a:r>
            <a:r>
              <a:rPr lang="zh-CN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52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92606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9039" y="1203598"/>
            <a:ext cx="8770682" cy="2241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2)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以愁衬愁：往年愁没有粮食和酒，这场雨带来丰年，今年将愁没有储粮储酒之器。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以愁衬喜：今年愁无储粮储酒之器，反衬出喜雨。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出人意料：先写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雨惬群情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的诸多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情形，结尾转写愁情，反写喜悦，出乎意料，使得诗歌脉络跌宕起伏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50987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3068" y="915566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暮春山间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宋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黄公度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缓步春山春日长，流莺不语燕飞忙。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桃花落处无人见，濯手惟闻涧水香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5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18679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3068" y="758259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《暮春》一诗，春之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体现在何处？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《暮春山间》这首诗是怎样描写桃花的？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两首诗都写了暮春之景，表达的情感有何不同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3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6975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3068" y="758259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本题考查鉴赏诗歌意象。要抓住诗中表现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暮春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的意象来分析。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芳事阑珊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落花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，表明花儿开始凋谢，是暮春；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，暮春时间；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柳绵飘白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柳绵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即柳絮，春末特有景物；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东风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即春风，东风已老，可见是暮春时节；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即杜鹃，它会在春末啼叫着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不如归去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38067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0391" y="620623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本题考查鉴赏诗歌的表达技巧。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桃花落处无人见，濯手惟闻涧水香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是侧面描写，桃花落处无人看见，只是洗手时闻到流水中有桃花的香味。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(3)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本题考查鉴赏诗歌的思想感情。抓住两首诗的意象特点，就能把握其感情异同。《暮春》写了落花、柳绵、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子规等暮春意象，表达了因暮春引发的惜春伤感之情。</a:t>
            </a: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《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暮春山间</a:t>
            </a: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》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写诗人缓步春山，看到莺、燕各自轻盈飞翔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3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07289"/>
              </p:ext>
            </p:extLst>
          </p:nvPr>
        </p:nvGraphicFramePr>
        <p:xfrm>
          <a:off x="381908" y="85780"/>
          <a:ext cx="87265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  <a:gridCol w="671276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526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8559" y="758259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桃花凋谢涧水香，描绘了一幅幽美静谧的暮春景象，表现了作者的愉悦闲适之情。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花瓣飘落、柳絮飘飞、春风将尽、子规啼叫。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没有直接描写桃花形态，而是借涧水暗写桃花之香。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《暮春》一诗主要抒发了诗人惜春伤感之情，《暮春山间》一诗主要表现了诗人欣赏山中暮春之景的愉悦闲适之感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058848" y="80576"/>
            <a:ext cx="66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173243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2406022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3079609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3745576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4419163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5092750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5766337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6439924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7105891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7779478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8445445" y="80576"/>
            <a:ext cx="6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3542</TotalTime>
  <Words>2517</Words>
  <Application>Microsoft Office PowerPoint</Application>
  <PresentationFormat>全屏显示(16:9)</PresentationFormat>
  <Paragraphs>727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370</cp:revision>
  <dcterms:created xsi:type="dcterms:W3CDTF">2014-12-15T01:46:29Z</dcterms:created>
  <dcterms:modified xsi:type="dcterms:W3CDTF">2015-04-15T05:44:43Z</dcterms:modified>
</cp:coreProperties>
</file>