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716" r:id="rId3"/>
    <p:sldId id="724" r:id="rId4"/>
    <p:sldId id="725" r:id="rId5"/>
    <p:sldId id="717" r:id="rId6"/>
    <p:sldId id="727" r:id="rId7"/>
    <p:sldId id="718" r:id="rId8"/>
    <p:sldId id="729" r:id="rId9"/>
    <p:sldId id="730" r:id="rId10"/>
    <p:sldId id="731" r:id="rId11"/>
    <p:sldId id="732" r:id="rId12"/>
    <p:sldId id="719" r:id="rId13"/>
    <p:sldId id="733" r:id="rId14"/>
    <p:sldId id="734" r:id="rId15"/>
    <p:sldId id="720" r:id="rId16"/>
    <p:sldId id="735" r:id="rId17"/>
    <p:sldId id="736" r:id="rId18"/>
    <p:sldId id="737" r:id="rId19"/>
    <p:sldId id="738" r:id="rId20"/>
    <p:sldId id="721" r:id="rId21"/>
    <p:sldId id="739" r:id="rId22"/>
    <p:sldId id="722" r:id="rId23"/>
    <p:sldId id="741" r:id="rId24"/>
    <p:sldId id="742" r:id="rId25"/>
    <p:sldId id="743" r:id="rId26"/>
    <p:sldId id="744" r:id="rId27"/>
    <p:sldId id="745" r:id="rId28"/>
    <p:sldId id="723" r:id="rId29"/>
    <p:sldId id="746" r:id="rId30"/>
    <p:sldId id="747" r:id="rId31"/>
    <p:sldId id="748" r:id="rId32"/>
    <p:sldId id="381"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19.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29.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3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3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7.xml"/><Relationship Id="rId9"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248" y="2177707"/>
            <a:ext cx="8735084" cy="906530"/>
          </a:xfrm>
          <a:prstGeom prst="rect">
            <a:avLst/>
          </a:prstGeom>
          <a:noFill/>
        </p:spPr>
        <p:txBody>
          <a:bodyPr wrap="none" rtlCol="0">
            <a:spAutoFit/>
          </a:bodyPr>
          <a:lstStyle/>
          <a:p>
            <a:pPr algn="ctr">
              <a:lnSpc>
                <a:spcPct val="150000"/>
              </a:lnSpc>
            </a:pPr>
            <a:r>
              <a:rPr lang="zh-CN" altLang="en-US" sz="4000" b="1" dirty="0">
                <a:solidFill>
                  <a:srgbClr val="FF1111"/>
                </a:solidFill>
                <a:latin typeface="Times New Roman" pitchFamily="18" charset="0"/>
                <a:ea typeface="微软雅黑" pitchFamily="34" charset="-122"/>
                <a:cs typeface="Times New Roman" pitchFamily="18" charset="0"/>
              </a:rPr>
              <a:t>考点综合提升练</a:t>
            </a:r>
            <a:r>
              <a:rPr lang="en-US" altLang="zh-CN" sz="4000" b="1" dirty="0">
                <a:solidFill>
                  <a:srgbClr val="FF1111"/>
                </a:solidFill>
                <a:latin typeface="Times New Roman" pitchFamily="18" charset="0"/>
                <a:ea typeface="微软雅黑" pitchFamily="34" charset="-122"/>
                <a:cs typeface="Times New Roman" pitchFamily="18" charset="0"/>
              </a:rPr>
              <a:t>(</a:t>
            </a:r>
            <a:r>
              <a:rPr lang="zh-CN" altLang="en-US" sz="4000" b="1" dirty="0">
                <a:solidFill>
                  <a:srgbClr val="FF1111"/>
                </a:solidFill>
                <a:latin typeface="Times New Roman" pitchFamily="18" charset="0"/>
                <a:ea typeface="微软雅黑" pitchFamily="34" charset="-122"/>
                <a:cs typeface="Times New Roman" pitchFamily="18" charset="0"/>
              </a:rPr>
              <a:t>二</a:t>
            </a:r>
            <a:r>
              <a:rPr lang="en-US" altLang="zh-CN" sz="4000" b="1" dirty="0">
                <a:solidFill>
                  <a:srgbClr val="FF1111"/>
                </a:solidFill>
                <a:latin typeface="Times New Roman" pitchFamily="18" charset="0"/>
                <a:ea typeface="微软雅黑" pitchFamily="34" charset="-122"/>
                <a:cs typeface="Times New Roman" pitchFamily="18" charset="0"/>
              </a:rPr>
              <a:t>)</a:t>
            </a:r>
            <a:r>
              <a:rPr lang="zh-CN" altLang="en-US" sz="4000" b="1" dirty="0">
                <a:solidFill>
                  <a:srgbClr val="FF1111"/>
                </a:solidFill>
                <a:latin typeface="Times New Roman" pitchFamily="18" charset="0"/>
                <a:ea typeface="微软雅黑" pitchFamily="34" charset="-122"/>
                <a:cs typeface="Times New Roman" pitchFamily="18" charset="0"/>
              </a:rPr>
              <a:t>　分诗体综合训练</a:t>
            </a:r>
            <a:endParaRPr lang="en-US" altLang="zh-CN" sz="4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34939158"/>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32666"/>
            <a:ext cx="8858389" cy="4573560"/>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诗人看到了战乱后金陵城荒芜衰败的景象。行宫破败，荒草四合，夕阳西下，孤云漂泊，芦花满地，归燕失巢。</a:t>
            </a:r>
            <a:endParaRPr lang="zh-CN" altLang="zh-CN" sz="1050" kern="100" dirty="0">
              <a:latin typeface="宋体"/>
              <a:cs typeface="Courier New"/>
            </a:endParaRPr>
          </a:p>
          <a:p>
            <a:pPr algn="just">
              <a:lnSpc>
                <a:spcPct val="14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寓情于景，借景抒情。如首联以行宫破败、荒草四合、夕阳西沉、孤云飘荡等景象寄寓了诗人对国家沦亡的痛楚和自身无所依傍的哀伤</a:t>
            </a:r>
            <a:r>
              <a:rPr lang="zh-CN" altLang="zh-CN" sz="2600" kern="100" dirty="0" smtClean="0">
                <a:solidFill>
                  <a:srgbClr val="E46C0A"/>
                </a:solidFill>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dirty="0">
                <a:solidFill>
                  <a:srgbClr val="E46C0A"/>
                </a:solidFill>
                <a:latin typeface="Times New Roman"/>
                <a:ea typeface="华文细黑"/>
              </a:rPr>
              <a:t>(</a:t>
            </a:r>
            <a:r>
              <a:rPr lang="zh-CN" altLang="zh-CN" sz="2600" dirty="0">
                <a:solidFill>
                  <a:srgbClr val="E46C0A"/>
                </a:solidFill>
                <a:latin typeface="Times New Roman"/>
                <a:ea typeface="华文细黑"/>
                <a:cs typeface="Times New Roman"/>
              </a:rPr>
              <a:t>示例二</a:t>
            </a:r>
            <a:r>
              <a:rPr lang="en-US" altLang="zh-CN" sz="2600" dirty="0">
                <a:solidFill>
                  <a:srgbClr val="E46C0A"/>
                </a:solidFill>
                <a:latin typeface="Times New Roman"/>
                <a:ea typeface="华文细黑"/>
              </a:rPr>
              <a:t>)</a:t>
            </a:r>
            <a:r>
              <a:rPr lang="zh-CN" altLang="zh-CN" sz="2600" dirty="0">
                <a:solidFill>
                  <a:srgbClr val="E46C0A"/>
                </a:solidFill>
                <a:latin typeface="Times New Roman"/>
                <a:ea typeface="华文细黑"/>
                <a:cs typeface="Times New Roman"/>
              </a:rPr>
              <a:t>用典。本诗多处化用典故。如</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旧家燕子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句化用刘禹锡《乌衣巷》中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旧时王谢堂前燕，飞入寻常百姓家</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的诗句，道尽家国巨变的沧桑之感和黍离之悲</a:t>
            </a:r>
            <a:r>
              <a:rPr lang="zh-CN" altLang="zh-CN" sz="2600" dirty="0" smtClean="0">
                <a:solidFill>
                  <a:srgbClr val="E46C0A"/>
                </a:solidFill>
                <a:latin typeface="Times New Roman"/>
                <a:ea typeface="华文细黑"/>
                <a:cs typeface="Times New Roman"/>
              </a:rPr>
              <a:t>。</a:t>
            </a:r>
            <a:r>
              <a:rPr lang="zh-CN" altLang="en-US" sz="2600" dirty="0" smtClean="0">
                <a:solidFill>
                  <a:srgbClr val="E46C0A"/>
                </a:solidFill>
                <a:latin typeface="Times New Roman"/>
                <a:ea typeface="华文细黑"/>
                <a:cs typeface="Times New Roman"/>
              </a:rPr>
              <a:t>又如</a:t>
            </a:r>
            <a:r>
              <a:rPr lang="zh-CN" altLang="en-US" sz="2600" dirty="0">
                <a:solidFill>
                  <a:srgbClr val="E46C0A"/>
                </a:solidFill>
                <a:latin typeface="+mj-ea"/>
                <a:ea typeface="+mj-ea"/>
                <a:cs typeface="Times New Roman"/>
              </a:rPr>
              <a:t>“</a:t>
            </a:r>
            <a:r>
              <a:rPr lang="zh-CN" altLang="en-US" sz="2600" dirty="0" smtClean="0">
                <a:solidFill>
                  <a:srgbClr val="E46C0A"/>
                </a:solidFill>
                <a:latin typeface="Times New Roman"/>
                <a:ea typeface="华文细黑"/>
                <a:cs typeface="Times New Roman"/>
              </a:rPr>
              <a:t>啼鹃</a:t>
            </a:r>
            <a:endParaRPr lang="en-US" altLang="zh-CN" sz="2600" kern="100" dirty="0" smtClean="0">
              <a:solidFill>
                <a:srgbClr val="E46C0A"/>
              </a:solidFill>
              <a:latin typeface="Times New Roman"/>
              <a:ea typeface="华文细黑"/>
              <a:cs typeface="Times New Roman"/>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82187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75377060"/>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47906"/>
            <a:ext cx="8858389" cy="3093154"/>
          </a:xfrm>
          <a:prstGeom prst="rect">
            <a:avLst/>
          </a:prstGeom>
        </p:spPr>
        <p:txBody>
          <a:bodyPr>
            <a:spAutoFit/>
          </a:bodyPr>
          <a:lstStyle/>
          <a:p>
            <a:pPr algn="just">
              <a:lnSpc>
                <a:spcPct val="150000"/>
              </a:lnSpc>
              <a:spcAft>
                <a:spcPts val="0"/>
              </a:spcAft>
            </a:pPr>
            <a:r>
              <a:rPr lang="zh-CN" altLang="zh-CN" sz="2600" kern="100" dirty="0" smtClean="0">
                <a:solidFill>
                  <a:srgbClr val="E46C0A"/>
                </a:solidFill>
                <a:latin typeface="Times New Roman"/>
                <a:ea typeface="华文细黑"/>
                <a:cs typeface="Times New Roman"/>
              </a:rPr>
              <a:t>带</a:t>
            </a:r>
            <a:r>
              <a:rPr lang="zh-CN" altLang="zh-CN" sz="2600" kern="100" dirty="0">
                <a:solidFill>
                  <a:srgbClr val="E46C0A"/>
                </a:solidFill>
                <a:latin typeface="Times New Roman"/>
                <a:ea typeface="华文细黑"/>
                <a:cs typeface="Times New Roman"/>
              </a:rPr>
              <a:t>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句化用望帝魂化杜鹃的神话，表现了诗人视死如归的英雄气概和至死不渝的民族气节。</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示例三</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反衬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对比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。如颔联，用依然如故的山水反衬经战争摧残后城池颓坏、人民流离的惨状，强烈地表达了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国破山河在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的沉痛情感。</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1789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45318" y="602506"/>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小重山</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汪　藻</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月</a:t>
            </a:r>
            <a:r>
              <a:rPr lang="zh-CN" altLang="zh-CN" sz="2600" kern="100" dirty="0">
                <a:latin typeface="Times New Roman"/>
                <a:ea typeface="华文细黑"/>
                <a:cs typeface="Times New Roman"/>
              </a:rPr>
              <a:t>下潮生红蓼汀。浅霞都敛尽，四山青。柳梢风急堕流萤。随波处，点点乱寒星。　　别语寄叮咛。如今能间隔，几长亭。夜来秋气入银屏。梧桐雨，还恨不同听。</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235694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10147182"/>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45318" y="517426"/>
            <a:ext cx="8683844" cy="289310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简要分析下阕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夜来秋气入银屏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字的艺术效果。</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清代沈雄《柳塘词话》中说，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柳梢风急堕流萤。随波处，点点乱寒星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虽脱胎于诗人庾信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秋风驱乱萤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而景自胜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。结合词句作简要赏析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262254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7742293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45318" y="809963"/>
            <a:ext cx="8683844"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穿透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的意思，写出了秋气的浓重，表现了词人内心深重的凄凉。</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都写了秋风和乱萤。庾诗突出了秋风的肃杀，较为直白。汪词借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柳梢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写秋风，以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点点乱寒星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比喻乱萤，生动且具有较强的画面感，能更好地渲染烘托情感。</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4612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09519" y="540286"/>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阅读下面这首宋词，然后回答问题。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传言玉女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钱塘元夕</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汪元量</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片风流，今夕与谁同乐？月台花馆，慨尘埃漠漠。豪华荡尽，只有青山如洛。钱塘依旧，潮生潮落。</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万</a:t>
            </a:r>
            <a:r>
              <a:rPr lang="zh-CN" altLang="zh-CN" sz="2600" kern="100" dirty="0">
                <a:latin typeface="Times New Roman"/>
                <a:ea typeface="华文细黑"/>
                <a:cs typeface="Times New Roman"/>
              </a:rPr>
              <a:t>点灯光，羞照舞钿歌箔。玉梅消瘦，恨东皇</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命薄。昭君泪流，手</a:t>
            </a:r>
            <a:r>
              <a:rPr lang="zh-CN" altLang="zh-CN" sz="2600" kern="100" dirty="0">
                <a:latin typeface="宋体"/>
                <a:ea typeface="华文细黑"/>
                <a:cs typeface="宋体"/>
              </a:rPr>
              <a:t>撚</a:t>
            </a:r>
            <a:r>
              <a:rPr lang="zh-CN" altLang="zh-CN" sz="2600" kern="100" dirty="0">
                <a:latin typeface="楷体_GB2312"/>
                <a:ea typeface="华文细黑"/>
                <a:cs typeface="楷体_GB2312"/>
              </a:rPr>
              <a:t>琵琶弦索</a:t>
            </a:r>
            <a:r>
              <a:rPr lang="zh-CN" altLang="zh-CN" sz="2600" kern="100" dirty="0">
                <a:latin typeface="Times New Roman"/>
                <a:ea typeface="华文细黑"/>
                <a:cs typeface="Times New Roman"/>
              </a:rPr>
              <a:t>。离愁聊寄，画楼哀角。</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828628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29841447"/>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01899" y="843558"/>
            <a:ext cx="8770682" cy="1892826"/>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华文细黑"/>
                <a:ea typeface="华文细黑"/>
                <a:cs typeface="Times New Roman"/>
              </a:rPr>
              <a:t>注</a:t>
            </a:r>
            <a:r>
              <a:rPr lang="en-US" altLang="zh-CN" sz="2600" kern="100" dirty="0" smtClean="0">
                <a:latin typeface="华文细黑"/>
                <a:ea typeface="华文细黑"/>
                <a:cs typeface="Times New Roman"/>
              </a:rPr>
              <a:t>  </a:t>
            </a:r>
            <a:r>
              <a:rPr lang="en-US" altLang="zh-CN" sz="2600" kern="100" dirty="0" smtClean="0">
                <a:latin typeface="Times New Roman"/>
                <a:ea typeface="华文细黑"/>
                <a:cs typeface="Times New Roman"/>
              </a:rPr>
              <a:t>①</a:t>
            </a:r>
            <a:r>
              <a:rPr lang="en-US" altLang="zh-CN" sz="2600" kern="100" dirty="0">
                <a:latin typeface="Times New Roman"/>
                <a:ea typeface="华文细黑"/>
                <a:cs typeface="Courier New"/>
              </a:rPr>
              <a:t>1235</a:t>
            </a:r>
            <a:r>
              <a:rPr lang="en-US" altLang="zh-CN" sz="2600" kern="100" dirty="0">
                <a:latin typeface="华文细黑"/>
                <a:ea typeface="华文细黑"/>
                <a:cs typeface="Times New Roman"/>
              </a:rPr>
              <a:t>年，蒙古南侵。</a:t>
            </a:r>
            <a:r>
              <a:rPr lang="en-US" altLang="zh-CN" sz="2600" kern="100" dirty="0">
                <a:latin typeface="Times New Roman"/>
                <a:ea typeface="华文细黑"/>
                <a:cs typeface="Courier New"/>
              </a:rPr>
              <a:t>1275</a:t>
            </a:r>
            <a:r>
              <a:rPr lang="en-US" altLang="zh-CN" sz="2600" kern="100" dirty="0">
                <a:latin typeface="华文细黑"/>
                <a:ea typeface="华文细黑"/>
                <a:cs typeface="Times New Roman"/>
              </a:rPr>
              <a:t>年，元军三路逼近临安。次年二月，宋朝投降。帝后被俘北迁元都。时任宫廷乐师的汪元量随行。这首词作于元军兵临城下之时。</a:t>
            </a:r>
            <a:r>
              <a:rPr lang="en-US" altLang="zh-CN" sz="2600" kern="100" dirty="0">
                <a:latin typeface="Times New Roman"/>
                <a:ea typeface="华文细黑"/>
                <a:cs typeface="Times New Roman"/>
              </a:rPr>
              <a:t>②</a:t>
            </a:r>
            <a:r>
              <a:rPr lang="en-US" altLang="zh-CN" sz="2600" kern="100" dirty="0" err="1">
                <a:latin typeface="华文细黑"/>
                <a:ea typeface="华文细黑"/>
                <a:cs typeface="Times New Roman"/>
              </a:rPr>
              <a:t>东皇：春神</a:t>
            </a:r>
            <a:r>
              <a:rPr lang="en-US" altLang="zh-CN" sz="2600" kern="100" dirty="0">
                <a:latin typeface="华文细黑"/>
                <a:ea typeface="华文细黑"/>
                <a:cs typeface="Times New Roman"/>
              </a:rPr>
              <a:t>。</a:t>
            </a:r>
            <a:endParaRPr lang="en-US" altLang="zh-CN" sz="2600" kern="100" dirty="0">
              <a:effectLst/>
              <a:latin typeface="Times New Roman"/>
              <a:ea typeface="华文细黑"/>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01463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91587874"/>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09519" y="678631"/>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请结合全词简要分析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万点灯光，羞照舞钿歌箔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字的妙处。</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这首词运用了哪些表现手法？请指出其中两种并简要分析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964315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84112124"/>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09519" y="707475"/>
            <a:ext cx="8770682"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元宵节往日火树银花，万点灯光，今日却羞照歌舞场面。这里把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灯光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拟人化，写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灯光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以国家危亡而君臣仍沉溺于歌舞为羞，实则反衬亡国人的心境。觉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的不是物，而是作为观照者的词人自己。珠光宝气与万点灯火交相辉映，愈丽愈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，良辰美景顿成伤心惨目了。</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837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08077263"/>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09519" y="591335"/>
            <a:ext cx="8770682" cy="3947491"/>
          </a:xfrm>
          <a:prstGeom prst="rect">
            <a:avLst/>
          </a:prstGeom>
        </p:spPr>
        <p:txBody>
          <a:bodyPr>
            <a:spAutoFit/>
          </a:bodyPr>
          <a:lstStyle/>
          <a:p>
            <a:pPr algn="just">
              <a:lnSpc>
                <a:spcPct val="140000"/>
              </a:lnSpc>
              <a:spcAft>
                <a:spcPts val="0"/>
              </a:spcAft>
            </a:pPr>
            <a:r>
              <a:rPr lang="en-US" altLang="zh-CN" sz="2600" dirty="0">
                <a:solidFill>
                  <a:srgbClr val="E46C0A"/>
                </a:solidFill>
                <a:latin typeface="Times New Roman"/>
                <a:ea typeface="华文细黑"/>
              </a:rPr>
              <a:t>(2)</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拟人。下片中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羞</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消瘦</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分别赋予</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灯光</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玉梅</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以人的特征，运用了拟人的手法。</a:t>
            </a:r>
            <a:r>
              <a:rPr lang="en-US" altLang="zh-CN" sz="2600" dirty="0">
                <a:solidFill>
                  <a:srgbClr val="E46C0A"/>
                </a:solidFill>
                <a:latin typeface="宋体"/>
                <a:ea typeface="华文细黑"/>
                <a:cs typeface="Times New Roman"/>
              </a:rPr>
              <a:t>②</a:t>
            </a:r>
            <a:r>
              <a:rPr lang="zh-CN" altLang="zh-CN" sz="2600" dirty="0">
                <a:solidFill>
                  <a:srgbClr val="E46C0A"/>
                </a:solidFill>
                <a:latin typeface="Times New Roman"/>
                <a:ea typeface="华文细黑"/>
                <a:cs typeface="Times New Roman"/>
              </a:rPr>
              <a:t>对比。</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豪华荡尽，只有青山如洛</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句，谓昔日繁华都已消歇，只有青山依然秀美。运用对比的手法，突出宋朝昔日太平景象的荡然无存</a:t>
            </a:r>
            <a:r>
              <a:rPr lang="zh-CN" altLang="zh-CN" sz="2600" dirty="0" smtClean="0">
                <a:solidFill>
                  <a:srgbClr val="E46C0A"/>
                </a:solidFill>
                <a:latin typeface="Times New Roman"/>
                <a:ea typeface="华文细黑"/>
                <a:cs typeface="Times New Roman"/>
              </a:rPr>
              <a:t>。</a:t>
            </a: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衬托。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画楼哀角</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修饰戍楼，用华辞反衬哀愁；以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形容角声，相反相成，更衬托出伤心人的心声。</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任取其二即可</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06159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13338044"/>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52" y="80576"/>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1" name="矩形 20"/>
          <p:cNvSpPr/>
          <p:nvPr/>
        </p:nvSpPr>
        <p:spPr>
          <a:xfrm>
            <a:off x="186659" y="502186"/>
            <a:ext cx="87706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一、诗</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寄校书七兄</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李　冶</a:t>
            </a:r>
            <a:endParaRPr lang="zh-CN" altLang="zh-CN" sz="105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无</a:t>
            </a:r>
            <a:r>
              <a:rPr lang="zh-CN" altLang="zh-CN" sz="2600" kern="100" dirty="0">
                <a:latin typeface="Times New Roman"/>
                <a:ea typeface="华文细黑"/>
                <a:cs typeface="Times New Roman"/>
              </a:rPr>
              <a:t>事乌程</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县，蹉跎岁月余。</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不知芸阁吏，寂寞竟何如？</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远水浮仙棹，寒星伴使车。</a:t>
            </a:r>
            <a:endParaRPr lang="zh-CN" altLang="zh-CN" sz="105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a:t>
            </a:r>
            <a:r>
              <a:rPr lang="zh-CN" altLang="zh-CN" sz="2600" kern="100" dirty="0">
                <a:latin typeface="Times New Roman"/>
                <a:ea typeface="华文细黑"/>
                <a:cs typeface="Times New Roman"/>
              </a:rPr>
              <a:t>过大雷</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岸，莫忘几行书。</a:t>
            </a:r>
            <a:endParaRPr lang="zh-CN" altLang="zh-CN" sz="1050" kern="100" dirty="0">
              <a:effectLst/>
              <a:latin typeface="宋体"/>
              <a:cs typeface="Courier New"/>
            </a:endParaRPr>
          </a:p>
        </p:txBody>
      </p:sp>
      <p:sp>
        <p:nvSpPr>
          <p:cNvPr id="19" name="TextBox 18">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20" name="TextBox 19">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36" name="TextBox 35">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37" name="TextBox 36">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38" name="TextBox 37">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39" name="TextBox 38">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40" name="TextBox 39">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17426"/>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感皇恩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出京门有感</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李俊民</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忍</a:t>
            </a:r>
            <a:r>
              <a:rPr lang="zh-CN" altLang="zh-CN" sz="2600" kern="100" dirty="0">
                <a:latin typeface="Times New Roman"/>
                <a:ea typeface="华文细黑"/>
                <a:cs typeface="Times New Roman"/>
              </a:rPr>
              <a:t>泪出门来，杨花如雪。惆怅天涯又离别。碧云西畔，举目乱山重叠。据鞍归去也，情凄切！　　一日三秋，寸肠千结。敢向青天问明月。算应无恨，安用暂圆还缺？愿人长似，月圆时节。</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163298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8456327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17426"/>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杨花如雪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这一写景句在词中有什么作用？请简要分析。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一日三秋，寸肠千结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句运用了什么修辞手法？表达了怎样的思想感情？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
        <p:nvSpPr>
          <p:cNvPr id="14" name="矩形 13"/>
          <p:cNvSpPr/>
          <p:nvPr/>
        </p:nvSpPr>
        <p:spPr>
          <a:xfrm>
            <a:off x="179512" y="1059582"/>
            <a:ext cx="8770682" cy="1892826"/>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宋体"/>
                <a:ea typeface="华文细黑"/>
                <a:cs typeface="Times New Roman"/>
              </a:rPr>
              <a:t>    ①</a:t>
            </a:r>
            <a:r>
              <a:rPr lang="zh-CN" altLang="zh-CN" sz="2600" kern="100" dirty="0">
                <a:solidFill>
                  <a:srgbClr val="E46C0A"/>
                </a:solidFill>
                <a:latin typeface="Times New Roman"/>
                <a:ea typeface="华文细黑"/>
                <a:cs typeface="Times New Roman"/>
              </a:rPr>
              <a:t>交代了离京的时间</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即暮春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渲染了离别时的凄凉气氛。</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用杨花的纷乱如雪，烘托离京时心绪的烦乱。</a:t>
            </a:r>
            <a:endParaRPr lang="zh-CN" altLang="zh-CN" sz="2600" kern="100" dirty="0">
              <a:latin typeface="宋体"/>
              <a:cs typeface="Courier New"/>
            </a:endParaRPr>
          </a:p>
          <a:p>
            <a:pPr algn="just">
              <a:lnSpc>
                <a:spcPct val="150000"/>
              </a:lnSpc>
              <a:spcAft>
                <a:spcPts val="0"/>
              </a:spcAft>
            </a:pPr>
            <a:endParaRPr lang="zh-CN" altLang="zh-CN" sz="2600" kern="100" dirty="0">
              <a:effectLst/>
              <a:latin typeface="宋体"/>
              <a:cs typeface="Courier New"/>
            </a:endParaRPr>
          </a:p>
        </p:txBody>
      </p:sp>
      <p:sp>
        <p:nvSpPr>
          <p:cNvPr id="15" name="矩形 14"/>
          <p:cNvSpPr/>
          <p:nvPr/>
        </p:nvSpPr>
        <p:spPr>
          <a:xfrm>
            <a:off x="201899" y="3439328"/>
            <a:ext cx="8770682" cy="1292662"/>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夸张</a:t>
            </a:r>
            <a:r>
              <a:rPr lang="zh-CN" altLang="zh-CN" sz="2600" kern="100" dirty="0">
                <a:solidFill>
                  <a:srgbClr val="E46C0A"/>
                </a:solidFill>
                <a:latin typeface="Times New Roman"/>
                <a:ea typeface="华文细黑"/>
                <a:cs typeface="Times New Roman"/>
              </a:rPr>
              <a:t>、对偶。表达了离愁之重、思念之苦以及与在京亲友们的情谊之深。</a:t>
            </a:r>
            <a:endParaRPr lang="zh-CN" altLang="zh-CN" sz="2600" kern="100" dirty="0">
              <a:effectLst/>
              <a:latin typeface="宋体"/>
              <a:cs typeface="Courier New"/>
            </a:endParaRPr>
          </a:p>
        </p:txBody>
      </p:sp>
    </p:spTree>
    <p:extLst>
      <p:ext uri="{BB962C8B-B14F-4D97-AF65-F5344CB8AC3E}">
        <p14:creationId xmlns:p14="http://schemas.microsoft.com/office/powerpoint/2010/main" val="30747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86659" y="540286"/>
            <a:ext cx="87706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三、散曲</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福建</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阅读下面的诗歌，然后回答问题。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双调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蟾宫曲　自乐</a:t>
            </a:r>
            <a:endParaRPr lang="zh-CN" altLang="zh-CN" sz="105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元</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孙周卿</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草</a:t>
            </a:r>
            <a:r>
              <a:rPr lang="zh-CN" altLang="zh-CN" sz="2600" kern="100" dirty="0">
                <a:latin typeface="Times New Roman"/>
                <a:ea typeface="华文细黑"/>
                <a:cs typeface="Times New Roman"/>
              </a:rPr>
              <a:t>团标</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正对山凹。山竹炊粳，山水煎茶。山芋山薯，山葱山韭，山果山花。山溜响</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冰敲月牙，扫山云惊散林鸦。山色元佳，山景堪夸，山外晴霞，山下人家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选自《太平乐府》</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802583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5280182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94615" y="991056"/>
            <a:ext cx="8597865" cy="1292662"/>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华文细黑"/>
                <a:ea typeface="华文细黑"/>
                <a:cs typeface="Times New Roman"/>
              </a:rPr>
              <a:t>注</a:t>
            </a:r>
            <a:r>
              <a:rPr lang="en-US" altLang="zh-CN" sz="2600" kern="100" dirty="0" smtClean="0">
                <a:latin typeface="Times New Roman"/>
                <a:ea typeface="华文细黑"/>
                <a:cs typeface="Courier New"/>
              </a:rPr>
              <a:t> </a:t>
            </a:r>
            <a:r>
              <a:rPr lang="en-US" altLang="zh-CN" sz="2600" kern="100" dirty="0" smtClean="0">
                <a:latin typeface="Times New Roman"/>
                <a:ea typeface="华文细黑"/>
                <a:cs typeface="宋体"/>
              </a:rPr>
              <a:t>①</a:t>
            </a:r>
            <a:r>
              <a:rPr lang="en-US" altLang="zh-CN" sz="2600" kern="100" dirty="0" err="1">
                <a:latin typeface="华文细黑"/>
                <a:ea typeface="华文细黑"/>
                <a:cs typeface="Times New Roman"/>
              </a:rPr>
              <a:t>草团标：茅屋</a:t>
            </a:r>
            <a:r>
              <a:rPr lang="en-US" altLang="zh-CN" sz="2600" kern="100" dirty="0">
                <a:latin typeface="华文细黑"/>
                <a:ea typeface="华文细黑"/>
                <a:cs typeface="Times New Roman"/>
              </a:rPr>
              <a:t>。</a:t>
            </a:r>
            <a:r>
              <a:rPr lang="en-US" altLang="zh-CN" sz="2600" kern="100" dirty="0">
                <a:latin typeface="Times New Roman"/>
                <a:ea typeface="华文细黑"/>
                <a:cs typeface="宋体"/>
              </a:rPr>
              <a:t>②</a:t>
            </a:r>
            <a:r>
              <a:rPr lang="en-US" altLang="zh-CN" sz="2600" kern="100" dirty="0" err="1">
                <a:latin typeface="华文细黑"/>
                <a:ea typeface="华文细黑"/>
                <a:cs typeface="Times New Roman"/>
              </a:rPr>
              <a:t>山溜响：山间泉流叮咚作响。溜，小股水流</a:t>
            </a:r>
            <a:r>
              <a:rPr lang="en-US" altLang="zh-CN" sz="2600" kern="100" dirty="0">
                <a:latin typeface="华文细黑"/>
                <a:ea typeface="华文细黑"/>
                <a:cs typeface="Times New Roman"/>
              </a:rPr>
              <a:t>。</a:t>
            </a:r>
            <a:endParaRPr lang="en-US" altLang="zh-CN" sz="2600" kern="100" dirty="0">
              <a:effectLst/>
              <a:latin typeface="Times New Roman"/>
              <a:ea typeface="华文细黑"/>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1888871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5182499"/>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86659" y="517426"/>
            <a:ext cx="8770682" cy="289310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本曲每句都有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字，在内容表达上有什么作用？请简要分析。</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扫山云惊散林鸦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月出惊山鸟</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王维《鸟鸣涧》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两句中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的起因各是什么？有什么相同的表达效果？请简要分析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592145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7998663"/>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30078" y="824686"/>
            <a:ext cx="8683844" cy="2827184"/>
          </a:xfrm>
          <a:prstGeom prst="rect">
            <a:avLst/>
          </a:prstGeom>
        </p:spPr>
        <p:txBody>
          <a:bodyPr>
            <a:spAutoFit/>
          </a:bodyPr>
          <a:lstStyle/>
          <a:p>
            <a:pPr algn="just">
              <a:lnSpc>
                <a:spcPct val="140000"/>
              </a:lnSpc>
              <a:spcAft>
                <a:spcPts val="0"/>
              </a:spcAft>
            </a:pPr>
            <a:r>
              <a:rPr lang="zh-CN" altLang="zh-CN" sz="2600" dirty="0">
                <a:solidFill>
                  <a:srgbClr val="0000FF"/>
                </a:solidFill>
                <a:latin typeface="Times New Roman"/>
                <a:ea typeface="华文细黑"/>
                <a:cs typeface="Times New Roman"/>
              </a:rPr>
              <a:t>解析　</a:t>
            </a:r>
            <a:r>
              <a:rPr lang="zh-CN" altLang="zh-CN" sz="2600" dirty="0">
                <a:latin typeface="Times New Roman"/>
                <a:ea typeface="华文细黑"/>
                <a:cs typeface="Times New Roman"/>
              </a:rPr>
              <a:t>本题考查评价诗歌思想内容及鉴赏诗歌表达技巧的能力。</a:t>
            </a:r>
            <a:r>
              <a:rPr lang="en-US" altLang="zh-CN" sz="2600" dirty="0">
                <a:latin typeface="Times New Roman"/>
                <a:ea typeface="华文细黑"/>
              </a:rPr>
              <a:t>(1)</a:t>
            </a:r>
            <a:r>
              <a:rPr lang="zh-CN" altLang="zh-CN" sz="2600" dirty="0">
                <a:latin typeface="Times New Roman"/>
                <a:ea typeface="华文细黑"/>
                <a:cs typeface="Times New Roman"/>
              </a:rPr>
              <a:t>此曲句句用</a:t>
            </a:r>
            <a:r>
              <a:rPr lang="en-US" altLang="zh-CN" sz="2600" dirty="0">
                <a:latin typeface="宋体"/>
                <a:ea typeface="华文细黑"/>
                <a:cs typeface="Times New Roman"/>
              </a:rPr>
              <a:t>“</a:t>
            </a:r>
            <a:r>
              <a:rPr lang="zh-CN" altLang="zh-CN" sz="2600" dirty="0">
                <a:latin typeface="Times New Roman"/>
                <a:ea typeface="华文细黑"/>
                <a:cs typeface="Times New Roman"/>
              </a:rPr>
              <a:t>山</a:t>
            </a:r>
            <a:r>
              <a:rPr lang="en-US" altLang="zh-CN" sz="2600" dirty="0">
                <a:latin typeface="宋体"/>
                <a:ea typeface="华文细黑"/>
                <a:cs typeface="Times New Roman"/>
              </a:rPr>
              <a:t>”</a:t>
            </a:r>
            <a:r>
              <a:rPr lang="zh-CN" altLang="zh-CN" sz="2600" dirty="0">
                <a:latin typeface="Times New Roman"/>
                <a:ea typeface="华文细黑"/>
                <a:cs typeface="Times New Roman"/>
              </a:rPr>
              <a:t>，连用十五个</a:t>
            </a:r>
            <a:r>
              <a:rPr lang="en-US" altLang="zh-CN" sz="2600" dirty="0">
                <a:latin typeface="宋体"/>
                <a:ea typeface="华文细黑"/>
                <a:cs typeface="Times New Roman"/>
              </a:rPr>
              <a:t>“</a:t>
            </a:r>
            <a:r>
              <a:rPr lang="zh-CN" altLang="zh-CN" sz="2600" dirty="0">
                <a:latin typeface="Times New Roman"/>
                <a:ea typeface="华文细黑"/>
                <a:cs typeface="Times New Roman"/>
              </a:rPr>
              <a:t>山</a:t>
            </a:r>
            <a:r>
              <a:rPr lang="en-US" altLang="zh-CN" sz="2600" dirty="0">
                <a:latin typeface="宋体"/>
                <a:ea typeface="华文细黑"/>
                <a:cs typeface="Times New Roman"/>
              </a:rPr>
              <a:t>”</a:t>
            </a:r>
            <a:r>
              <a:rPr lang="zh-CN" altLang="zh-CN" sz="2600" dirty="0">
                <a:latin typeface="Times New Roman"/>
                <a:ea typeface="华文细黑"/>
                <a:cs typeface="Times New Roman"/>
              </a:rPr>
              <a:t>字，层见叠出，写出了隐居山林之乐。诗人住在山上，吃在山林，欣赏的是山中风光。评价</a:t>
            </a:r>
            <a:r>
              <a:rPr lang="en-US" altLang="zh-CN" sz="2600" dirty="0">
                <a:latin typeface="宋体"/>
                <a:ea typeface="华文细黑"/>
                <a:cs typeface="Times New Roman"/>
              </a:rPr>
              <a:t>“</a:t>
            </a:r>
            <a:r>
              <a:rPr lang="zh-CN" altLang="zh-CN" sz="2600" dirty="0">
                <a:latin typeface="Times New Roman"/>
                <a:ea typeface="华文细黑"/>
                <a:cs typeface="Times New Roman"/>
              </a:rPr>
              <a:t>山</a:t>
            </a:r>
            <a:r>
              <a:rPr lang="en-US" altLang="zh-CN" sz="2600" dirty="0">
                <a:latin typeface="宋体"/>
                <a:ea typeface="华文细黑"/>
                <a:cs typeface="Times New Roman"/>
              </a:rPr>
              <a:t>”</a:t>
            </a:r>
            <a:r>
              <a:rPr lang="zh-CN" altLang="zh-CN" sz="2600" dirty="0">
                <a:latin typeface="Times New Roman"/>
                <a:ea typeface="华文细黑"/>
                <a:cs typeface="Times New Roman"/>
              </a:rPr>
              <a:t>字在内容表达上的作用，可从突出</a:t>
            </a:r>
            <a:r>
              <a:rPr lang="en-US" altLang="zh-CN" sz="2600" dirty="0">
                <a:latin typeface="宋体"/>
                <a:ea typeface="华文细黑"/>
                <a:cs typeface="Times New Roman"/>
              </a:rPr>
              <a:t>“</a:t>
            </a:r>
            <a:r>
              <a:rPr lang="zh-CN" altLang="zh-CN" sz="2600" dirty="0">
                <a:latin typeface="Times New Roman"/>
                <a:ea typeface="华文细黑"/>
                <a:cs typeface="Times New Roman"/>
              </a:rPr>
              <a:t>山</a:t>
            </a:r>
            <a:r>
              <a:rPr lang="en-US" altLang="zh-CN" sz="2600" dirty="0">
                <a:latin typeface="宋体"/>
                <a:ea typeface="华文细黑"/>
                <a:cs typeface="Times New Roman"/>
              </a:rPr>
              <a:t>”</a:t>
            </a:r>
            <a:r>
              <a:rPr lang="zh-CN" altLang="zh-CN" sz="2600" dirty="0">
                <a:latin typeface="Times New Roman"/>
                <a:ea typeface="华文细黑"/>
                <a:cs typeface="Times New Roman"/>
              </a:rPr>
              <a:t>的多、对</a:t>
            </a:r>
            <a:r>
              <a:rPr lang="en-US" altLang="zh-CN" sz="2600" dirty="0">
                <a:latin typeface="宋体"/>
                <a:ea typeface="华文细黑"/>
                <a:cs typeface="Times New Roman"/>
              </a:rPr>
              <a:t>“</a:t>
            </a:r>
            <a:r>
              <a:rPr lang="zh-CN" altLang="zh-CN" sz="2600" dirty="0">
                <a:latin typeface="Times New Roman"/>
                <a:ea typeface="华文细黑"/>
                <a:cs typeface="Times New Roman"/>
              </a:rPr>
              <a:t>山</a:t>
            </a:r>
            <a:r>
              <a:rPr lang="en-US" altLang="zh-CN" sz="2600" dirty="0">
                <a:latin typeface="宋体"/>
                <a:ea typeface="华文细黑"/>
                <a:cs typeface="Times New Roman"/>
              </a:rPr>
              <a:t>”</a:t>
            </a:r>
            <a:r>
              <a:rPr lang="zh-CN" altLang="zh-CN" sz="2600" dirty="0">
                <a:latin typeface="Times New Roman"/>
                <a:ea typeface="华文细黑"/>
                <a:cs typeface="Times New Roman"/>
              </a:rPr>
              <a:t>的情等角度作答</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15135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96909664"/>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86659" y="707475"/>
            <a:ext cx="8770682"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分析起因和表达效果，需要把握诗句的基本意思，然后结合诗歌主旨回答。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扫山云惊散林鸦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通过写因云朵掠过山林而受惊四散的林鸦，反衬了山林的寂静，属于以动衬静。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月出惊山鸟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写月亮刚出，惊动了山林中的小鸟，也是以动衬静。</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521993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6990709"/>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86659" y="540286"/>
            <a:ext cx="8770682" cy="3617401"/>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强调了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在作者生活中无处不在，突出了作者的生活充满自然情趣，作者山居生活的自乐之情得到了充分的表现。</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第一问</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孙曲中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的起因是云朵掠过山林</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或：扫地发出声响</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；王诗中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的起因是月亮升起，月光照射过来。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第二问</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反衬出山间的幽静。</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140920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09806"/>
            <a:ext cx="8858389"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8.</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阅读下面这首散曲，然后回答问题。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商调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黄莺儿</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赠　燕</a:t>
            </a:r>
            <a:endParaRPr lang="zh-CN" altLang="zh-CN" sz="105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清</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张潮</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花</a:t>
            </a:r>
            <a:r>
              <a:rPr lang="zh-CN" altLang="zh-CN" sz="2600" kern="100" dirty="0">
                <a:latin typeface="Times New Roman"/>
                <a:ea typeface="华文细黑"/>
                <a:cs typeface="Times New Roman"/>
              </a:rPr>
              <a:t>落意难堪，向泥中，着意衔，携归画栋修花口</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。珠帘半缄，乌衣半掺，最难消王谢堂前憾。语呢喃，千般诉说，只有老僧谙。</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15" name="矩形 14"/>
          <p:cNvSpPr/>
          <p:nvPr/>
        </p:nvSpPr>
        <p:spPr>
          <a:xfrm>
            <a:off x="188526" y="4307562"/>
            <a:ext cx="8858389" cy="692497"/>
          </a:xfrm>
          <a:prstGeom prst="rect">
            <a:avLst/>
          </a:prstGeom>
        </p:spPr>
        <p:txBody>
          <a:bodyPr>
            <a:spAutoFit/>
          </a:bodyPr>
          <a:lstStyle/>
          <a:p>
            <a:pPr algn="just">
              <a:lnSpc>
                <a:spcPct val="150000"/>
              </a:lnSpc>
              <a:spcAft>
                <a:spcPts val="0"/>
              </a:spcAft>
            </a:pPr>
            <a:r>
              <a:rPr lang="en-US" altLang="zh-CN" sz="2600" kern="100" dirty="0">
                <a:solidFill>
                  <a:srgbClr val="0000FF"/>
                </a:solidFill>
                <a:latin typeface="华文细黑"/>
                <a:ea typeface="华文细黑"/>
                <a:cs typeface="Times New Roman"/>
              </a:rPr>
              <a:t>注</a:t>
            </a:r>
            <a:r>
              <a:rPr lang="en-US" altLang="zh-CN" sz="2600" kern="100" dirty="0">
                <a:latin typeface="Times New Roman"/>
                <a:ea typeface="华文细黑"/>
                <a:cs typeface="Courier New"/>
              </a:rPr>
              <a:t> </a:t>
            </a:r>
            <a:r>
              <a:rPr lang="en-US" altLang="zh-CN" sz="2600" kern="100" dirty="0">
                <a:latin typeface="华文细黑"/>
                <a:ea typeface="华文细黑"/>
                <a:cs typeface="Times New Roman"/>
              </a:rPr>
              <a:t>　</a:t>
            </a:r>
            <a:r>
              <a:rPr lang="en-US" altLang="zh-CN" sz="2600" kern="100" dirty="0" err="1">
                <a:latin typeface="华文细黑"/>
                <a:ea typeface="华文细黑"/>
                <a:cs typeface="Times New Roman"/>
              </a:rPr>
              <a:t>花口：指初开的花。因花开时如口张状，故称</a:t>
            </a:r>
            <a:r>
              <a:rPr lang="en-US" altLang="zh-CN" sz="2600" kern="100" dirty="0">
                <a:latin typeface="华文细黑"/>
                <a:ea typeface="华文细黑"/>
                <a:cs typeface="Times New Roman"/>
              </a:rPr>
              <a:t>。</a:t>
            </a:r>
            <a:endParaRPr lang="en-US" altLang="zh-CN" sz="2600" kern="100" dirty="0">
              <a:effectLst/>
              <a:latin typeface="Times New Roman"/>
              <a:ea typeface="华文细黑"/>
              <a:cs typeface="Courier New"/>
            </a:endParaRPr>
          </a:p>
        </p:txBody>
      </p:sp>
    </p:spTree>
    <p:extLst>
      <p:ext uri="{BB962C8B-B14F-4D97-AF65-F5344CB8AC3E}">
        <p14:creationId xmlns:p14="http://schemas.microsoft.com/office/powerpoint/2010/main" val="141406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82815379"/>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17426"/>
            <a:ext cx="8858389" cy="189282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作者描写燕子，运用了哪些表现手法？</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散曲中的燕子为何不衔泥而衔花？作者这样写抒发了怎样的感情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Tree>
    <p:extLst>
      <p:ext uri="{BB962C8B-B14F-4D97-AF65-F5344CB8AC3E}">
        <p14:creationId xmlns:p14="http://schemas.microsoft.com/office/powerpoint/2010/main" val="287470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088510824"/>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52" y="80576"/>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1" name="矩形 20"/>
          <p:cNvSpPr/>
          <p:nvPr/>
        </p:nvSpPr>
        <p:spPr>
          <a:xfrm>
            <a:off x="273068" y="915566"/>
            <a:ext cx="8597865" cy="3093154"/>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华文细黑"/>
                <a:ea typeface="华文细黑"/>
                <a:cs typeface="Times New Roman"/>
              </a:rPr>
              <a:t>注</a:t>
            </a:r>
            <a:r>
              <a:rPr lang="en-US" altLang="zh-CN" sz="2600" kern="100" dirty="0" smtClean="0">
                <a:latin typeface="Times New Roman"/>
                <a:ea typeface="华文细黑"/>
                <a:cs typeface="Courier New"/>
              </a:rPr>
              <a:t>  </a:t>
            </a:r>
            <a:r>
              <a:rPr lang="en-US" altLang="zh-CN" sz="2600" kern="100" dirty="0" smtClean="0">
                <a:latin typeface="Times New Roman"/>
                <a:ea typeface="华文细黑"/>
                <a:cs typeface="Times New Roman"/>
              </a:rPr>
              <a:t>①</a:t>
            </a:r>
            <a:r>
              <a:rPr lang="en-US" altLang="zh-CN" sz="2600" kern="100" dirty="0" err="1">
                <a:latin typeface="华文细黑"/>
                <a:ea typeface="华文细黑"/>
                <a:cs typeface="Times New Roman"/>
              </a:rPr>
              <a:t>本诗是女诗人李冶写给自乌程前往芸阁</a:t>
            </a:r>
            <a:r>
              <a:rPr lang="en-US" altLang="zh-CN" sz="2600" kern="100" dirty="0">
                <a:latin typeface="Times New Roman"/>
                <a:ea typeface="华文细黑"/>
                <a:cs typeface="Courier New"/>
              </a:rPr>
              <a:t>(</a:t>
            </a:r>
            <a:r>
              <a:rPr lang="en-US" altLang="zh-CN" sz="2600" kern="100" dirty="0" err="1">
                <a:latin typeface="华文细黑"/>
                <a:ea typeface="华文细黑"/>
                <a:cs typeface="Times New Roman"/>
              </a:rPr>
              <a:t>藏书处，即秘书省</a:t>
            </a:r>
            <a:r>
              <a:rPr lang="en-US" altLang="zh-CN" sz="2600" kern="100" dirty="0">
                <a:latin typeface="Times New Roman"/>
                <a:ea typeface="华文细黑"/>
                <a:cs typeface="Courier New"/>
              </a:rPr>
              <a:t>)</a:t>
            </a:r>
            <a:r>
              <a:rPr lang="en-US" altLang="zh-CN" sz="2600" kern="100" dirty="0">
                <a:latin typeface="华文细黑"/>
                <a:ea typeface="华文细黑"/>
                <a:cs typeface="Times New Roman"/>
              </a:rPr>
              <a:t>赴任的</a:t>
            </a:r>
            <a:r>
              <a:rPr lang="en-US" altLang="zh-CN" sz="2600" kern="100" dirty="0">
                <a:latin typeface="+mj-ea"/>
                <a:ea typeface="+mj-ea"/>
                <a:cs typeface="Times New Roman"/>
              </a:rPr>
              <a:t>“</a:t>
            </a:r>
            <a:r>
              <a:rPr lang="en-US" altLang="zh-CN" sz="2600" kern="100" dirty="0">
                <a:latin typeface="华文细黑"/>
                <a:ea typeface="华文细黑"/>
                <a:cs typeface="Times New Roman"/>
              </a:rPr>
              <a:t>七兄</a:t>
            </a:r>
            <a:r>
              <a:rPr lang="en-US" altLang="zh-CN" sz="2600" kern="100" dirty="0">
                <a:latin typeface="+mj-ea"/>
                <a:ea typeface="+mj-ea"/>
                <a:cs typeface="Times New Roman"/>
              </a:rPr>
              <a:t>”</a:t>
            </a:r>
            <a:r>
              <a:rPr lang="en-US" altLang="zh-CN" sz="2600" kern="100" dirty="0" err="1">
                <a:latin typeface="华文细黑"/>
                <a:ea typeface="华文细黑"/>
                <a:cs typeface="Times New Roman"/>
              </a:rPr>
              <a:t>的。校书</a:t>
            </a:r>
            <a:r>
              <a:rPr lang="en-US" altLang="zh-CN" sz="2600" kern="100" dirty="0">
                <a:latin typeface="华文细黑"/>
                <a:ea typeface="华文细黑"/>
                <a:cs typeface="Times New Roman"/>
              </a:rPr>
              <a:t>：</a:t>
            </a:r>
            <a:r>
              <a:rPr lang="en-US" altLang="zh-CN" sz="2600" kern="100" dirty="0">
                <a:latin typeface="+mj-ea"/>
                <a:ea typeface="+mj-ea"/>
                <a:cs typeface="Times New Roman"/>
              </a:rPr>
              <a:t>“</a:t>
            </a:r>
            <a:r>
              <a:rPr lang="en-US" altLang="zh-CN" sz="2600" kern="100" dirty="0" err="1">
                <a:latin typeface="华文细黑"/>
                <a:ea typeface="华文细黑"/>
                <a:cs typeface="Times New Roman"/>
              </a:rPr>
              <a:t>校书郎</a:t>
            </a:r>
            <a:r>
              <a:rPr lang="en-US" altLang="zh-CN" sz="2600" kern="100" dirty="0">
                <a:latin typeface="+mj-ea"/>
                <a:ea typeface="+mj-ea"/>
                <a:cs typeface="Times New Roman"/>
              </a:rPr>
              <a:t>”</a:t>
            </a:r>
            <a:r>
              <a:rPr lang="en-US" altLang="zh-CN" sz="2600" kern="100" dirty="0">
                <a:latin typeface="Times New Roman"/>
                <a:ea typeface="华文细黑"/>
                <a:cs typeface="Courier New"/>
              </a:rPr>
              <a:t>(</a:t>
            </a:r>
            <a:r>
              <a:rPr lang="en-US" altLang="zh-CN" sz="2600" kern="100" dirty="0" err="1">
                <a:latin typeface="华文细黑"/>
                <a:ea typeface="华文细黑"/>
                <a:cs typeface="Times New Roman"/>
              </a:rPr>
              <a:t>官名</a:t>
            </a:r>
            <a:r>
              <a:rPr lang="en-US" altLang="zh-CN" sz="2600" kern="100" dirty="0">
                <a:latin typeface="Times New Roman"/>
                <a:ea typeface="华文细黑"/>
                <a:cs typeface="Courier New"/>
              </a:rPr>
              <a:t>)</a:t>
            </a:r>
            <a:r>
              <a:rPr lang="en-US" altLang="zh-CN" sz="2600" kern="100" dirty="0" err="1">
                <a:latin typeface="华文细黑"/>
                <a:ea typeface="华文细黑"/>
                <a:cs typeface="Times New Roman"/>
              </a:rPr>
              <a:t>的省称</a:t>
            </a:r>
            <a:r>
              <a:rPr lang="en-US" altLang="zh-CN" sz="2600" kern="100" dirty="0">
                <a:latin typeface="华文细黑"/>
                <a:ea typeface="华文细黑"/>
                <a:cs typeface="Times New Roman"/>
              </a:rPr>
              <a:t>。</a:t>
            </a:r>
            <a:r>
              <a:rPr lang="en-US" altLang="zh-CN" sz="2600" kern="100" dirty="0">
                <a:latin typeface="Times New Roman"/>
                <a:ea typeface="华文细黑"/>
                <a:cs typeface="Times New Roman"/>
              </a:rPr>
              <a:t>②</a:t>
            </a:r>
            <a:r>
              <a:rPr lang="en-US" altLang="zh-CN" sz="2600" kern="100" dirty="0" err="1">
                <a:latin typeface="华文细黑"/>
                <a:ea typeface="华文细黑"/>
                <a:cs typeface="Times New Roman"/>
              </a:rPr>
              <a:t>乌程：今浙江吴兴，李冶家乡</a:t>
            </a:r>
            <a:r>
              <a:rPr lang="en-US" altLang="zh-CN" sz="2600" kern="100" dirty="0">
                <a:latin typeface="华文细黑"/>
                <a:ea typeface="华文细黑"/>
                <a:cs typeface="Times New Roman"/>
              </a:rPr>
              <a:t>。</a:t>
            </a:r>
            <a:r>
              <a:rPr lang="en-US" altLang="zh-CN" sz="2600" kern="100" dirty="0">
                <a:latin typeface="Times New Roman"/>
                <a:ea typeface="华文细黑"/>
                <a:cs typeface="Times New Roman"/>
              </a:rPr>
              <a:t>③</a:t>
            </a:r>
            <a:r>
              <a:rPr lang="en-US" altLang="zh-CN" sz="2600" kern="100" dirty="0" err="1">
                <a:latin typeface="华文细黑"/>
                <a:ea typeface="华文细黑"/>
                <a:cs typeface="Times New Roman"/>
              </a:rPr>
              <a:t>大雷：在今安徽望江。南朝诗人鲍照途经此地时曾写下《登大雷岸与妹书</a:t>
            </a:r>
            <a:r>
              <a:rPr lang="en-US" altLang="zh-CN" sz="2600" kern="100" dirty="0">
                <a:latin typeface="华文细黑"/>
                <a:ea typeface="华文细黑"/>
                <a:cs typeface="Times New Roman"/>
              </a:rPr>
              <a:t>》。</a:t>
            </a:r>
            <a:endParaRPr lang="en-US" altLang="zh-CN" sz="2600" kern="100" dirty="0">
              <a:effectLst/>
              <a:latin typeface="Times New Roman"/>
              <a:ea typeface="华文细黑"/>
              <a:cs typeface="Courier New"/>
            </a:endParaRPr>
          </a:p>
        </p:txBody>
      </p:sp>
      <p:sp>
        <p:nvSpPr>
          <p:cNvPr id="19" name="TextBox 18">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20" name="TextBox 19">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36" name="TextBox 35">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37" name="TextBox 36">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38" name="TextBox 37">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39" name="TextBox 38">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40" name="TextBox 39">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0445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3539780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13998"/>
            <a:ext cx="8858389" cy="4573560"/>
          </a:xfrm>
          <a:prstGeom prst="rect">
            <a:avLst/>
          </a:prstGeom>
        </p:spPr>
        <p:txBody>
          <a:bodyPr>
            <a:spAutoFit/>
          </a:bodyPr>
          <a:lstStyle/>
          <a:p>
            <a:pPr algn="just">
              <a:lnSpc>
                <a:spcPct val="140000"/>
              </a:lnSpc>
              <a:spcAft>
                <a:spcPts val="0"/>
              </a:spcAft>
            </a:pPr>
            <a:r>
              <a:rPr lang="zh-CN" altLang="zh-CN" sz="2600" dirty="0">
                <a:solidFill>
                  <a:srgbClr val="0000FF"/>
                </a:solidFill>
                <a:latin typeface="Times New Roman"/>
                <a:ea typeface="华文细黑"/>
                <a:cs typeface="Times New Roman"/>
              </a:rPr>
              <a:t>解析　</a:t>
            </a:r>
            <a:r>
              <a:rPr lang="en-US" altLang="zh-CN" sz="2600" dirty="0">
                <a:latin typeface="Times New Roman"/>
                <a:ea typeface="华文细黑"/>
              </a:rPr>
              <a:t>(1)</a:t>
            </a:r>
            <a:r>
              <a:rPr lang="zh-CN" altLang="zh-CN" sz="2600" dirty="0">
                <a:latin typeface="Times New Roman"/>
                <a:ea typeface="华文细黑"/>
                <a:cs typeface="Times New Roman"/>
              </a:rPr>
              <a:t>本题考查鉴赏诗歌中运用的表现手法。这道题只要求写出所运用的表现手法，比较简单。要正确解答这道题，需要先找出描写燕子的内容来。第一处</a:t>
            </a:r>
            <a:r>
              <a:rPr lang="en-US" altLang="zh-CN" sz="2600" dirty="0">
                <a:latin typeface="宋体"/>
                <a:ea typeface="华文细黑"/>
                <a:cs typeface="Times New Roman"/>
              </a:rPr>
              <a:t>“</a:t>
            </a:r>
            <a:r>
              <a:rPr lang="zh-CN" altLang="zh-CN" sz="2600" dirty="0">
                <a:latin typeface="Times New Roman"/>
                <a:ea typeface="华文细黑"/>
                <a:cs typeface="Times New Roman"/>
              </a:rPr>
              <a:t>着意衔，携归画栋修花口</a:t>
            </a:r>
            <a:r>
              <a:rPr lang="en-US" altLang="zh-CN" sz="2600" dirty="0">
                <a:latin typeface="宋体"/>
                <a:ea typeface="华文细黑"/>
                <a:cs typeface="Times New Roman"/>
              </a:rPr>
              <a:t>”</a:t>
            </a:r>
            <a:r>
              <a:rPr lang="zh-CN" altLang="zh-CN" sz="2600" dirty="0">
                <a:latin typeface="Times New Roman"/>
                <a:ea typeface="华文细黑"/>
                <a:cs typeface="Times New Roman"/>
              </a:rPr>
              <a:t>，燕子也仿佛有了人的思想，有了人的感情</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第二处</a:t>
            </a:r>
            <a:r>
              <a:rPr lang="zh-CN" altLang="en-US" sz="2600" kern="100" dirty="0">
                <a:latin typeface="+mj-ea"/>
                <a:ea typeface="+mj-ea"/>
                <a:cs typeface="Times New Roman"/>
              </a:rPr>
              <a:t>“</a:t>
            </a:r>
            <a:r>
              <a:rPr lang="zh-CN" altLang="en-US" sz="2600" dirty="0">
                <a:latin typeface="Times New Roman"/>
                <a:ea typeface="华文细黑"/>
                <a:cs typeface="Times New Roman"/>
              </a:rPr>
              <a:t>最难消王谢堂前憾</a:t>
            </a:r>
            <a:r>
              <a:rPr lang="zh-CN" altLang="en-US" sz="2600" kern="100" dirty="0">
                <a:latin typeface="+mj-ea"/>
                <a:ea typeface="+mj-ea"/>
                <a:cs typeface="Times New Roman"/>
              </a:rPr>
              <a:t>”</a:t>
            </a:r>
            <a:r>
              <a:rPr lang="zh-CN" altLang="en-US" sz="2600" dirty="0">
                <a:latin typeface="Times New Roman"/>
                <a:ea typeface="华文细黑"/>
                <a:cs typeface="Times New Roman"/>
              </a:rPr>
              <a:t>，化用了刘禹锡的</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乌衣巷</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中的句子，可以说是用典。第三处</a:t>
            </a:r>
            <a:r>
              <a:rPr lang="zh-CN" altLang="en-US" sz="2600" kern="100" dirty="0">
                <a:latin typeface="+mj-ea"/>
                <a:ea typeface="+mj-ea"/>
                <a:cs typeface="Times New Roman"/>
              </a:rPr>
              <a:t>“</a:t>
            </a:r>
            <a:r>
              <a:rPr lang="zh-CN" altLang="en-US" sz="2600" dirty="0">
                <a:latin typeface="Times New Roman"/>
                <a:ea typeface="华文细黑"/>
                <a:cs typeface="Times New Roman"/>
              </a:rPr>
              <a:t>语呢喃，千般诉说，只有老僧谙</a:t>
            </a:r>
            <a:r>
              <a:rPr lang="zh-CN" altLang="en-US" sz="2600" kern="100" dirty="0">
                <a:latin typeface="+mj-ea"/>
                <a:ea typeface="+mj-ea"/>
                <a:cs typeface="Times New Roman"/>
              </a:rPr>
              <a:t>”</a:t>
            </a:r>
            <a:r>
              <a:rPr lang="zh-CN" altLang="en-US" sz="2600" dirty="0">
                <a:latin typeface="Times New Roman"/>
                <a:ea typeface="华文细黑"/>
                <a:cs typeface="Times New Roman"/>
              </a:rPr>
              <a:t>，这是作者想象之景，是假设之景，是虚写。如果说第一处是实写，这里就是虚写，虚实结合。</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Tree>
    <p:extLst>
      <p:ext uri="{BB962C8B-B14F-4D97-AF65-F5344CB8AC3E}">
        <p14:creationId xmlns:p14="http://schemas.microsoft.com/office/powerpoint/2010/main" val="3792974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943936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30078" y="581814"/>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本题考查鉴赏诗歌的内容和情感。燕子不衔泥而衔花，是要去修补画栋上面斑剥的花朵，目的是来表现雕梁画栋的破落，从而表现一种昔盛今衰的景况，进而抒发一种惜花伤春、感伤衰败的思想情感</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拟人，用典，虚实结合。</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怜惜花朵零落，衔花去修补彩绘的房梁上斑剥的花朵。抒发了惜花伤春、痛惜衰败的感情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Tree>
    <p:extLst>
      <p:ext uri="{BB962C8B-B14F-4D97-AF65-F5344CB8AC3E}">
        <p14:creationId xmlns:p14="http://schemas.microsoft.com/office/powerpoint/2010/main" val="8767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033422883"/>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52" y="80576"/>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1" name="矩形 20"/>
          <p:cNvSpPr/>
          <p:nvPr/>
        </p:nvSpPr>
        <p:spPr>
          <a:xfrm>
            <a:off x="186659" y="750639"/>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颈联运用了哪两种修辞手法？请简要分析。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全诗表达了作者怎样的思想感情？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endParaRPr lang="en-US" altLang="zh-CN" sz="2600" kern="100" dirty="0" smtClean="0">
              <a:latin typeface="Times New Roman"/>
              <a:ea typeface="华文细黑"/>
              <a:cs typeface="Courier New"/>
            </a:endParaRPr>
          </a:p>
        </p:txBody>
      </p:sp>
      <p:sp>
        <p:nvSpPr>
          <p:cNvPr id="19" name="TextBox 18">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20" name="TextBox 19">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36" name="TextBox 35">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37" name="TextBox 36">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38" name="TextBox 37">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39" name="TextBox 38">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40" name="TextBox 39">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
        <p:nvSpPr>
          <p:cNvPr id="14" name="矩形 13"/>
          <p:cNvSpPr/>
          <p:nvPr/>
        </p:nvSpPr>
        <p:spPr>
          <a:xfrm>
            <a:off x="230078" y="1275606"/>
            <a:ext cx="8683844" cy="1535036"/>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借代</a:t>
            </a:r>
            <a:r>
              <a:rPr lang="zh-CN" altLang="zh-CN" sz="2600" kern="100" dirty="0">
                <a:solidFill>
                  <a:srgbClr val="E46C0A"/>
                </a:solidFill>
                <a:latin typeface="Times New Roman"/>
                <a:ea typeface="华文细黑"/>
                <a:cs typeface="Times New Roman"/>
              </a:rPr>
              <a:t>、拟人。出句，以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仙棹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代指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七兄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所乘之舟；对句，用一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字，赋予寒星以人的情感。</a:t>
            </a:r>
            <a:endParaRPr lang="zh-CN" altLang="zh-CN" sz="1050" kern="100" dirty="0">
              <a:latin typeface="宋体"/>
              <a:cs typeface="Courier New"/>
            </a:endParaRPr>
          </a:p>
          <a:p>
            <a:pPr algn="just">
              <a:lnSpc>
                <a:spcPct val="150000"/>
              </a:lnSpc>
              <a:spcAft>
                <a:spcPts val="0"/>
              </a:spcAft>
            </a:pPr>
            <a:endParaRPr lang="zh-CN" altLang="zh-CN" sz="1050" kern="100" dirty="0">
              <a:effectLst/>
              <a:latin typeface="宋体"/>
              <a:cs typeface="Courier New"/>
            </a:endParaRPr>
          </a:p>
        </p:txBody>
      </p:sp>
      <p:sp>
        <p:nvSpPr>
          <p:cNvPr id="15" name="矩形 14"/>
          <p:cNvSpPr/>
          <p:nvPr/>
        </p:nvSpPr>
        <p:spPr>
          <a:xfrm>
            <a:off x="971600" y="3075806"/>
            <a:ext cx="8683844" cy="692497"/>
          </a:xfrm>
          <a:prstGeom prst="rect">
            <a:avLst/>
          </a:prstGeom>
        </p:spPr>
        <p:txBody>
          <a:bodyPr>
            <a:spAutoFit/>
          </a:bodyPr>
          <a:lstStyle/>
          <a:p>
            <a:pPr algn="just">
              <a:lnSpc>
                <a:spcPct val="150000"/>
              </a:lnSpc>
              <a:spcAft>
                <a:spcPts val="0"/>
              </a:spcAft>
            </a:pPr>
            <a:r>
              <a:rPr lang="zh-CN" altLang="zh-CN" sz="2600" kern="100" dirty="0" smtClean="0">
                <a:solidFill>
                  <a:srgbClr val="E46C0A"/>
                </a:solidFill>
                <a:latin typeface="Times New Roman"/>
                <a:ea typeface="华文细黑"/>
                <a:cs typeface="Times New Roman"/>
              </a:rPr>
              <a:t>骨肉</a:t>
            </a:r>
            <a:r>
              <a:rPr lang="zh-CN" altLang="zh-CN" sz="2600" kern="100" dirty="0">
                <a:solidFill>
                  <a:srgbClr val="E46C0A"/>
                </a:solidFill>
                <a:latin typeface="Times New Roman"/>
                <a:ea typeface="华文细黑"/>
                <a:cs typeface="Times New Roman"/>
              </a:rPr>
              <a:t>关切之情。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3343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7" name="TextBox 16">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18" name="矩形 17"/>
          <p:cNvSpPr/>
          <p:nvPr/>
        </p:nvSpPr>
        <p:spPr>
          <a:xfrm>
            <a:off x="158046" y="602506"/>
            <a:ext cx="8858389"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云阳馆与韩绅宿别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司空曙</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故人江海别，几度隔山川。</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乍见翻疑梦，相悲各问年。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孤灯寒照雨，湿竹暗浮烟。</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更有明朝恨，离杯惜共传。</a:t>
            </a:r>
            <a:endParaRPr lang="zh-CN" altLang="zh-CN" sz="1050" kern="100" dirty="0">
              <a:effectLst/>
              <a:latin typeface="宋体"/>
              <a:cs typeface="Courier New"/>
            </a:endParaRPr>
          </a:p>
        </p:txBody>
      </p:sp>
      <p:sp>
        <p:nvSpPr>
          <p:cNvPr id="19" name="TextBox 18">
            <a:hlinkClick r:id="rId3" action="ppaction://hlinksldjump"/>
          </p:cNvPr>
          <p:cNvSpPr txBox="1"/>
          <p:nvPr/>
        </p:nvSpPr>
        <p:spPr>
          <a:xfrm>
            <a:off x="1471354" y="8195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2</a:t>
            </a:r>
            <a:endParaRPr lang="zh-CN" altLang="en-US" dirty="0"/>
          </a:p>
        </p:txBody>
      </p:sp>
      <p:sp>
        <p:nvSpPr>
          <p:cNvPr id="20" name="TextBox 19">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21" name="TextBox 20">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22" name="TextBox 21">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23" name="TextBox 22">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24" name="TextBox 23">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25" name="TextBox 24">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429749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3598227497"/>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7" name="TextBox 16">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18" name="矩形 17"/>
          <p:cNvSpPr/>
          <p:nvPr/>
        </p:nvSpPr>
        <p:spPr>
          <a:xfrm>
            <a:off x="158046" y="678631"/>
            <a:ext cx="8858389"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颈联营构了什么样的意境？</a:t>
            </a:r>
            <a:endParaRPr lang="zh-CN" altLang="zh-CN" sz="105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答：</a:t>
            </a:r>
            <a:r>
              <a:rPr lang="en-US" altLang="zh-CN" sz="2600" kern="100" dirty="0" smtClean="0">
                <a:latin typeface="Times New Roman"/>
                <a:ea typeface="华文细黑"/>
                <a:cs typeface="Courier New"/>
              </a:rPr>
              <a:t>____________________</a:t>
            </a:r>
            <a:r>
              <a:rPr lang="en-US" altLang="zh-CN" sz="2600" kern="100" dirty="0">
                <a:latin typeface="Times New Roman"/>
                <a:ea typeface="华文细黑"/>
                <a:cs typeface="Courier New"/>
              </a:rPr>
              <a:t>____________________________</a:t>
            </a:r>
            <a:endParaRPr lang="en-US" altLang="zh-CN" sz="2600" kern="100" dirty="0" smtClean="0">
              <a:latin typeface="Times New Roman"/>
              <a:ea typeface="华文细黑"/>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尾联作结，情味悠长。试作分析。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a:t>
            </a:r>
            <a:endParaRPr lang="zh-CN" altLang="zh-CN" sz="1050" kern="100" dirty="0">
              <a:effectLst/>
              <a:latin typeface="宋体"/>
              <a:cs typeface="Courier New"/>
            </a:endParaRPr>
          </a:p>
        </p:txBody>
      </p:sp>
      <p:sp>
        <p:nvSpPr>
          <p:cNvPr id="19" name="TextBox 18">
            <a:hlinkClick r:id="rId3" action="ppaction://hlinksldjump"/>
          </p:cNvPr>
          <p:cNvSpPr txBox="1"/>
          <p:nvPr/>
        </p:nvSpPr>
        <p:spPr>
          <a:xfrm>
            <a:off x="1471354" y="81950"/>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2</a:t>
            </a:r>
            <a:endParaRPr lang="zh-CN" altLang="en-US" dirty="0"/>
          </a:p>
        </p:txBody>
      </p:sp>
      <p:sp>
        <p:nvSpPr>
          <p:cNvPr id="20" name="TextBox 19">
            <a:hlinkClick r:id="rId4" action="ppaction://hlinksldjump"/>
          </p:cNvPr>
          <p:cNvSpPr txBox="1"/>
          <p:nvPr/>
        </p:nvSpPr>
        <p:spPr>
          <a:xfrm>
            <a:off x="2551356" y="8332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3</a:t>
            </a:r>
            <a:endParaRPr lang="zh-CN" altLang="en-US" dirty="0"/>
          </a:p>
        </p:txBody>
      </p:sp>
      <p:sp>
        <p:nvSpPr>
          <p:cNvPr id="21" name="TextBox 20">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22" name="TextBox 21">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23" name="TextBox 22">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24" name="TextBox 23">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25" name="TextBox 24">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
        <p:nvSpPr>
          <p:cNvPr id="26" name="矩形 25"/>
          <p:cNvSpPr/>
          <p:nvPr/>
        </p:nvSpPr>
        <p:spPr>
          <a:xfrm>
            <a:off x="970195" y="1203598"/>
            <a:ext cx="8858389" cy="615746"/>
          </a:xfrm>
          <a:prstGeom prst="rect">
            <a:avLst/>
          </a:prstGeom>
        </p:spPr>
        <p:txBody>
          <a:bodyPr>
            <a:spAutoFit/>
          </a:bodyPr>
          <a:lstStyle/>
          <a:p>
            <a:pPr algn="just">
              <a:lnSpc>
                <a:spcPct val="150000"/>
              </a:lnSpc>
              <a:spcAft>
                <a:spcPts val="0"/>
              </a:spcAft>
            </a:pPr>
            <a:r>
              <a:rPr lang="zh-CN" altLang="zh-CN" sz="2600" kern="100" dirty="0" smtClean="0">
                <a:solidFill>
                  <a:srgbClr val="E46C0A"/>
                </a:solidFill>
                <a:latin typeface="Times New Roman"/>
                <a:ea typeface="华文细黑"/>
                <a:cs typeface="Times New Roman"/>
              </a:rPr>
              <a:t>孤</a:t>
            </a:r>
            <a:r>
              <a:rPr lang="zh-CN" altLang="zh-CN" sz="2600" kern="100" dirty="0">
                <a:solidFill>
                  <a:srgbClr val="E46C0A"/>
                </a:solidFill>
                <a:latin typeface="Times New Roman"/>
                <a:ea typeface="华文细黑"/>
                <a:cs typeface="Times New Roman"/>
              </a:rPr>
              <a:t>灯、寒雨之凄凉，湿竹、浮烟之迷惘</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27" name="矩形 26"/>
          <p:cNvSpPr/>
          <p:nvPr/>
        </p:nvSpPr>
        <p:spPr>
          <a:xfrm>
            <a:off x="178107" y="2427734"/>
            <a:ext cx="8858389" cy="1292662"/>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搁置</a:t>
            </a:r>
            <a:r>
              <a:rPr lang="zh-CN" altLang="zh-CN" sz="2600" kern="100" dirty="0" smtClean="0">
                <a:solidFill>
                  <a:srgbClr val="E46C0A"/>
                </a:solidFill>
                <a:latin typeface="Times New Roman"/>
                <a:ea typeface="华文细黑"/>
                <a:cs typeface="Times New Roman"/>
              </a:rPr>
              <a:t>明朝离别之痛，珍惜眼前尽欢酒杯，衬托之下，使相逢难得、不忍别离之情表达得更加悠长深远。</a:t>
            </a:r>
            <a:endParaRPr lang="zh-CN" altLang="zh-CN" sz="1050" kern="100" dirty="0">
              <a:effectLst/>
              <a:latin typeface="宋体"/>
              <a:cs typeface="Courier New"/>
            </a:endParaRPr>
          </a:p>
        </p:txBody>
      </p:sp>
    </p:spTree>
    <p:extLst>
      <p:ext uri="{BB962C8B-B14F-4D97-AF65-F5344CB8AC3E}">
        <p14:creationId xmlns:p14="http://schemas.microsoft.com/office/powerpoint/2010/main" val="120616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blinds(horizontal)">
                                      <p:cBhvr>
                                        <p:cTn id="12"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3292891"/>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42806" y="547906"/>
            <a:ext cx="8858389"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金陵驿二首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其一</a:t>
            </a:r>
            <a:r>
              <a:rPr lang="en-US" altLang="zh-CN" sz="2600" kern="100" dirty="0">
                <a:latin typeface="Times New Roman"/>
                <a:ea typeface="华文细黑"/>
                <a:cs typeface="Courier New"/>
              </a:rPr>
              <a:t>)</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文天祥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草合离宫转夕晖，孤云漂泊复何依？</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山河风景元无异，城郭人民半已非。</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满地芦花和我老，旧家燕子傍谁飞？</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从今别却江南路，化作啼鹃带血归。</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328439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18208392"/>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275798" y="919048"/>
            <a:ext cx="8683844" cy="1292662"/>
          </a:xfrm>
          <a:prstGeom prst="rect">
            <a:avLst/>
          </a:prstGeom>
        </p:spPr>
        <p:txBody>
          <a:bodyPr>
            <a:spAutoFit/>
          </a:bodyPr>
          <a:lstStyle/>
          <a:p>
            <a:pPr algn="just">
              <a:lnSpc>
                <a:spcPct val="150000"/>
              </a:lnSpc>
              <a:spcAft>
                <a:spcPts val="0"/>
              </a:spcAft>
            </a:pPr>
            <a:r>
              <a:rPr lang="en-US" altLang="zh-CN" sz="2600" kern="100" dirty="0">
                <a:solidFill>
                  <a:srgbClr val="0000FF"/>
                </a:solidFill>
                <a:latin typeface="华文细黑"/>
                <a:ea typeface="华文细黑"/>
                <a:cs typeface="Times New Roman"/>
              </a:rPr>
              <a:t>注</a:t>
            </a:r>
            <a:r>
              <a:rPr lang="en-US" altLang="zh-CN" sz="2600" kern="100" dirty="0">
                <a:latin typeface="Times New Roman"/>
                <a:ea typeface="华文细黑"/>
                <a:cs typeface="Courier New"/>
              </a:rPr>
              <a:t> </a:t>
            </a:r>
            <a:r>
              <a:rPr lang="en-US" altLang="zh-CN" sz="2600" kern="100" dirty="0" smtClean="0">
                <a:latin typeface="华文细黑"/>
                <a:ea typeface="华文细黑"/>
                <a:cs typeface="Times New Roman"/>
              </a:rPr>
              <a:t> </a:t>
            </a:r>
            <a:r>
              <a:rPr lang="en-US" altLang="zh-CN" sz="2600" kern="100" dirty="0" err="1" smtClean="0">
                <a:latin typeface="华文细黑"/>
                <a:ea typeface="华文细黑"/>
                <a:cs typeface="Times New Roman"/>
              </a:rPr>
              <a:t>这首诗是文天祥兵败被俘后</a:t>
            </a:r>
            <a:r>
              <a:rPr lang="en-US" altLang="zh-CN" sz="2600" kern="100" dirty="0" err="1">
                <a:latin typeface="华文细黑"/>
                <a:ea typeface="华文细黑"/>
                <a:cs typeface="Times New Roman"/>
              </a:rPr>
              <a:t>，被押解往元大都，路过金陵</a:t>
            </a:r>
            <a:r>
              <a:rPr lang="en-US" altLang="zh-CN" sz="2600" kern="100" dirty="0">
                <a:latin typeface="Times New Roman"/>
                <a:ea typeface="华文细黑"/>
                <a:cs typeface="Courier New"/>
              </a:rPr>
              <a:t>(</a:t>
            </a:r>
            <a:r>
              <a:rPr lang="en-US" altLang="zh-CN" sz="2600" kern="100" dirty="0" err="1">
                <a:latin typeface="华文细黑"/>
                <a:ea typeface="华文细黑"/>
                <a:cs typeface="Times New Roman"/>
              </a:rPr>
              <a:t>今南京市</a:t>
            </a:r>
            <a:r>
              <a:rPr lang="en-US" altLang="zh-CN" sz="2600" kern="100" dirty="0">
                <a:latin typeface="Times New Roman"/>
                <a:ea typeface="华文细黑"/>
                <a:cs typeface="Courier New"/>
              </a:rPr>
              <a:t>)</a:t>
            </a:r>
            <a:r>
              <a:rPr lang="en-US" altLang="zh-CN" sz="2600" kern="100" dirty="0" err="1">
                <a:latin typeface="华文细黑"/>
                <a:ea typeface="华文细黑"/>
                <a:cs typeface="Times New Roman"/>
              </a:rPr>
              <a:t>时所作</a:t>
            </a:r>
            <a:r>
              <a:rPr lang="en-US" altLang="zh-CN" sz="2600" kern="100" dirty="0">
                <a:latin typeface="华文细黑"/>
                <a:ea typeface="华文细黑"/>
                <a:cs typeface="Times New Roman"/>
              </a:rPr>
              <a:t>。</a:t>
            </a:r>
            <a:endParaRPr lang="en-US" altLang="zh-CN" sz="2600" kern="100" dirty="0">
              <a:effectLst/>
              <a:latin typeface="Times New Roman"/>
              <a:ea typeface="华文细黑"/>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255314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0432490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1081824"/>
                <a:gridCol w="1081824"/>
                <a:gridCol w="1081824"/>
                <a:gridCol w="1081824"/>
                <a:gridCol w="1081824"/>
                <a:gridCol w="1081824"/>
                <a:gridCol w="1081824"/>
                <a:gridCol w="1081824"/>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52" y="8057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矩形 5"/>
          <p:cNvSpPr/>
          <p:nvPr/>
        </p:nvSpPr>
        <p:spPr>
          <a:xfrm>
            <a:off x="178107" y="868598"/>
            <a:ext cx="8858389" cy="213520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诗人看到了什么样的景象？请简要描述。</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这首诗用多种手法抒写诗人的亡国之痛，请任选一种简要分析。</a:t>
            </a:r>
            <a:endParaRPr lang="zh-CN" altLang="zh-CN" sz="1050" kern="100" dirty="0">
              <a:latin typeface="宋体"/>
              <a:cs typeface="Courier New"/>
            </a:endParaRPr>
          </a:p>
          <a:p>
            <a:pPr algn="just">
              <a:lnSpc>
                <a:spcPct val="150000"/>
              </a:lnSpc>
              <a:spcAft>
                <a:spcPts val="0"/>
              </a:spcAft>
            </a:pP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354" y="8195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a:t>
            </a:r>
            <a:endParaRPr lang="zh-CN" altLang="en-US" dirty="0"/>
          </a:p>
        </p:txBody>
      </p:sp>
      <p:sp>
        <p:nvSpPr>
          <p:cNvPr id="8" name="TextBox 7">
            <a:hlinkClick r:id="rId4" action="ppaction://hlinksldjump"/>
          </p:cNvPr>
          <p:cNvSpPr txBox="1"/>
          <p:nvPr/>
        </p:nvSpPr>
        <p:spPr>
          <a:xfrm>
            <a:off x="2551356" y="83324"/>
            <a:ext cx="1061562"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9" name="TextBox 8">
            <a:hlinkClick r:id="rId5" action="ppaction://hlinksldjump"/>
          </p:cNvPr>
          <p:cNvSpPr txBox="1"/>
          <p:nvPr/>
        </p:nvSpPr>
        <p:spPr>
          <a:xfrm>
            <a:off x="3631358" y="84698"/>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4</a:t>
            </a:r>
            <a:endParaRPr lang="zh-CN" altLang="en-US" dirty="0"/>
          </a:p>
        </p:txBody>
      </p:sp>
      <p:sp>
        <p:nvSpPr>
          <p:cNvPr id="10" name="TextBox 9">
            <a:hlinkClick r:id="rId6" action="ppaction://hlinksldjump"/>
          </p:cNvPr>
          <p:cNvSpPr txBox="1"/>
          <p:nvPr/>
        </p:nvSpPr>
        <p:spPr>
          <a:xfrm>
            <a:off x="4711360" y="86072"/>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5</a:t>
            </a:r>
            <a:endParaRPr lang="zh-CN" altLang="en-US" dirty="0"/>
          </a:p>
        </p:txBody>
      </p:sp>
      <p:sp>
        <p:nvSpPr>
          <p:cNvPr id="11" name="TextBox 10">
            <a:hlinkClick r:id="rId7" action="ppaction://hlinksldjump"/>
          </p:cNvPr>
          <p:cNvSpPr txBox="1"/>
          <p:nvPr/>
        </p:nvSpPr>
        <p:spPr>
          <a:xfrm>
            <a:off x="5798982" y="87446"/>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6</a:t>
            </a:r>
            <a:endParaRPr lang="zh-CN" altLang="en-US" dirty="0"/>
          </a:p>
        </p:txBody>
      </p:sp>
      <p:sp>
        <p:nvSpPr>
          <p:cNvPr id="12" name="TextBox 11">
            <a:hlinkClick r:id="rId8" action="ppaction://hlinksldjump"/>
          </p:cNvPr>
          <p:cNvSpPr txBox="1"/>
          <p:nvPr/>
        </p:nvSpPr>
        <p:spPr>
          <a:xfrm>
            <a:off x="6878984" y="88820"/>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7</a:t>
            </a:r>
            <a:endParaRPr lang="zh-CN" altLang="en-US" dirty="0"/>
          </a:p>
        </p:txBody>
      </p:sp>
      <p:sp>
        <p:nvSpPr>
          <p:cNvPr id="13" name="TextBox 12">
            <a:hlinkClick r:id="rId9" action="ppaction://hlinksldjump"/>
          </p:cNvPr>
          <p:cNvSpPr txBox="1"/>
          <p:nvPr/>
        </p:nvSpPr>
        <p:spPr>
          <a:xfrm>
            <a:off x="7974226" y="90194"/>
            <a:ext cx="1061562"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8</a:t>
            </a:r>
            <a:endParaRPr lang="zh-CN" altLang="en-US" dirty="0"/>
          </a:p>
        </p:txBody>
      </p:sp>
    </p:spTree>
    <p:extLst>
      <p:ext uri="{BB962C8B-B14F-4D97-AF65-F5344CB8AC3E}">
        <p14:creationId xmlns:p14="http://schemas.microsoft.com/office/powerpoint/2010/main" val="1458136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3559</TotalTime>
  <Words>1632</Words>
  <Application>Microsoft Office PowerPoint</Application>
  <PresentationFormat>全屏显示(16:9)</PresentationFormat>
  <Paragraphs>345</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376</cp:revision>
  <dcterms:created xsi:type="dcterms:W3CDTF">2014-12-15T01:46:29Z</dcterms:created>
  <dcterms:modified xsi:type="dcterms:W3CDTF">2015-04-15T04:01:07Z</dcterms:modified>
</cp:coreProperties>
</file>