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1" r:id="rId4"/>
    <p:sldId id="260" r:id="rId5"/>
    <p:sldId id="267" r:id="rId6"/>
    <p:sldId id="259" r:id="rId7"/>
    <p:sldId id="268" r:id="rId8"/>
    <p:sldId id="270" r:id="rId9"/>
    <p:sldId id="262" r:id="rId10"/>
    <p:sldId id="263" r:id="rId11"/>
    <p:sldId id="264" r:id="rId12"/>
    <p:sldId id="265" r:id="rId13"/>
    <p:sldId id="266" r:id="rId14"/>
    <p:sldId id="261" r:id="rId15"/>
    <p:sldId id="257" r:id="rId16"/>
    <p:sldId id="25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I’m writing to tell you that…</a:t>
            </a:r>
          </a:p>
          <a:p>
            <a:endParaRPr lang="en-US" altLang="zh-CN" sz="36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 writing to invite you to…</a:t>
            </a:r>
          </a:p>
          <a:p>
            <a:endParaRPr lang="en-US" altLang="zh-CN" sz="36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One or two sentences.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404664"/>
            <a:ext cx="4590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3333CC"/>
                </a:solidFill>
                <a:latin typeface="Broadway" panose="04040905080B02020502" pitchFamily="82" charset="0"/>
              </a:rPr>
              <a:t>Opening Para.</a:t>
            </a:r>
            <a:endParaRPr lang="zh-CN" altLang="en-US" b="1" dirty="0">
              <a:solidFill>
                <a:srgbClr val="3333CC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07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What </a:t>
            </a:r>
            <a:r>
              <a:rPr lang="en-US" altLang="zh-CN" sz="3200" b="1" dirty="0">
                <a:latin typeface="Batang" panose="02030600000101010101" pitchFamily="18" charset="-127"/>
                <a:ea typeface="Batang" panose="02030600000101010101" pitchFamily="18" charset="-127"/>
              </a:rPr>
              <a:t>are </a:t>
            </a:r>
            <a:r>
              <a:rPr lang="en-US" altLang="zh-CN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you waiting for? Come and have a try.</a:t>
            </a:r>
          </a:p>
          <a:p>
            <a:pPr marL="0" indent="0">
              <a:buNone/>
            </a:pPr>
            <a:endParaRPr lang="en-US" altLang="zh-CN" sz="3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Looking forward to your reply.</a:t>
            </a:r>
          </a:p>
          <a:p>
            <a:r>
              <a:rPr lang="en-US" altLang="zh-CN" sz="32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 am looking forward to hearing from you.</a:t>
            </a:r>
          </a:p>
          <a:p>
            <a:endParaRPr lang="en-US" altLang="zh-CN" sz="3600" b="1" dirty="0" smtClean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zh-CN" sz="3600" b="1" dirty="0" smtClean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404664"/>
            <a:ext cx="4494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3333CC"/>
                </a:solidFill>
                <a:latin typeface="Broadway" panose="04040905080B02020502" pitchFamily="82" charset="0"/>
              </a:rPr>
              <a:t>Ending   Para.</a:t>
            </a:r>
            <a:endParaRPr lang="zh-CN" altLang="en-US" b="1" dirty="0">
              <a:solidFill>
                <a:srgbClr val="3333CC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78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 sincerely hope that…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 really appreciate it if….</a:t>
            </a:r>
          </a:p>
          <a:p>
            <a:pPr marL="0" indent="0">
              <a:buNone/>
            </a:pPr>
            <a:endParaRPr lang="en-US" altLang="zh-CN" sz="32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Looking forward to your early reply.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en-US" altLang="zh-CN" sz="3600" b="1" dirty="0" smtClean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404664"/>
            <a:ext cx="4494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3333CC"/>
                </a:solidFill>
                <a:latin typeface="Broadway" panose="04040905080B02020502" pitchFamily="82" charset="0"/>
              </a:rPr>
              <a:t>Ending   Para.</a:t>
            </a:r>
            <a:endParaRPr lang="zh-CN" altLang="en-US" b="1" dirty="0">
              <a:solidFill>
                <a:srgbClr val="3333CC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421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Well organize the given information.</a:t>
            </a:r>
          </a:p>
          <a:p>
            <a:endParaRPr lang="en-US" altLang="zh-CN" sz="32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(not translate word by word)</a:t>
            </a:r>
          </a:p>
          <a:p>
            <a:pPr marL="0" indent="0">
              <a:buNone/>
            </a:pPr>
            <a:endParaRPr lang="en-US" altLang="zh-CN" sz="3200" b="1" dirty="0" smtClean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Be more native speaking </a:t>
            </a:r>
          </a:p>
          <a:p>
            <a:r>
              <a:rPr lang="en-US" altLang="zh-CN" sz="32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(flexible sentence pattern)</a:t>
            </a:r>
            <a:endParaRPr lang="en-US" altLang="zh-CN" sz="32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altLang="zh-CN" sz="3200" b="1" dirty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altLang="zh-CN" sz="3600" b="1" dirty="0" smtClean="0">
              <a:solidFill>
                <a:srgbClr val="FF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476672"/>
            <a:ext cx="16898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3333CC"/>
                </a:solidFill>
                <a:latin typeface="Broadway" panose="04040905080B02020502" pitchFamily="82" charset="0"/>
              </a:rPr>
              <a:t>Body</a:t>
            </a:r>
            <a:endParaRPr lang="zh-CN" altLang="en-US" b="1" dirty="0">
              <a:solidFill>
                <a:srgbClr val="3333CC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775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7467600" cy="62853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</a:t>
            </a:r>
            <a:r>
              <a:rPr lang="en-US" altLang="zh-CN" b="1" dirty="0" smtClean="0"/>
              <a:t>I’m </a:t>
            </a:r>
            <a:r>
              <a:rPr lang="en-US" altLang="zh-CN" b="1" dirty="0">
                <a:solidFill>
                  <a:srgbClr val="002060"/>
                </a:solidFill>
              </a:rPr>
              <a:t>writing</a:t>
            </a:r>
            <a:r>
              <a:rPr lang="en-US" altLang="zh-CN" b="1" dirty="0"/>
              <a:t> to tell you that our school is hunting for an English teacher, which I believe is quite </a:t>
            </a:r>
            <a:r>
              <a:rPr lang="en-US" altLang="zh-CN" b="1" dirty="0">
                <a:solidFill>
                  <a:srgbClr val="FF0000"/>
                </a:solidFill>
              </a:rPr>
              <a:t>appealing to </a:t>
            </a:r>
            <a:r>
              <a:rPr lang="en-US" altLang="zh-CN" b="1" dirty="0"/>
              <a:t>you. </a:t>
            </a:r>
            <a:r>
              <a:rPr lang="en-US" altLang="zh-CN" b="1" dirty="0">
                <a:solidFill>
                  <a:srgbClr val="FF0000"/>
                </a:solidFill>
              </a:rPr>
              <a:t>The detailed information goes as </a:t>
            </a:r>
            <a:r>
              <a:rPr lang="en-US" altLang="zh-CN" b="1" dirty="0" smtClean="0">
                <a:solidFill>
                  <a:srgbClr val="FF0000"/>
                </a:solidFill>
              </a:rPr>
              <a:t>follows.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The </a:t>
            </a:r>
            <a:r>
              <a:rPr lang="en-US" altLang="zh-CN" b="1" dirty="0"/>
              <a:t>courses you are going to teach include Speaking, Writing, Britain Today and America Today, which </a:t>
            </a:r>
            <a:r>
              <a:rPr lang="en-US" altLang="zh-CN" b="1" dirty="0">
                <a:solidFill>
                  <a:srgbClr val="FF0000"/>
                </a:solidFill>
              </a:rPr>
              <a:t>are intended for </a:t>
            </a:r>
            <a:r>
              <a:rPr lang="en-US" altLang="zh-CN" b="1" dirty="0"/>
              <a:t>senior students with </a:t>
            </a:r>
            <a:r>
              <a:rPr lang="en-US" altLang="zh-CN" b="1"/>
              <a:t>at </a:t>
            </a:r>
            <a:r>
              <a:rPr lang="en-US" altLang="zh-CN" b="1" smtClean="0"/>
              <a:t>least 3 </a:t>
            </a:r>
            <a:r>
              <a:rPr lang="en-US" altLang="zh-CN" b="1" dirty="0"/>
              <a:t>years of learning English experience. But you </a:t>
            </a:r>
            <a:r>
              <a:rPr lang="en-US" altLang="zh-CN" b="1" dirty="0">
                <a:solidFill>
                  <a:srgbClr val="FF0000"/>
                </a:solidFill>
              </a:rPr>
              <a:t>are expected to </a:t>
            </a:r>
            <a:r>
              <a:rPr lang="en-US" altLang="zh-CN" b="1" dirty="0"/>
              <a:t>choose only three of them and work 12 hours per week. </a:t>
            </a:r>
            <a:r>
              <a:rPr lang="en-US" altLang="zh-CN" b="1" dirty="0" smtClean="0">
                <a:solidFill>
                  <a:srgbClr val="FF0000"/>
                </a:solidFill>
              </a:rPr>
              <a:t>Beyond that</a:t>
            </a:r>
            <a:r>
              <a:rPr lang="en-US" altLang="zh-CN" b="1" dirty="0" smtClean="0"/>
              <a:t>, </a:t>
            </a:r>
            <a:r>
              <a:rPr lang="en-US" altLang="zh-CN" b="1" dirty="0"/>
              <a:t>you will be invited to work as an advisor to our students’ English Club or our school’s English newspaper. 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It </a:t>
            </a:r>
            <a:r>
              <a:rPr lang="en-US" altLang="zh-CN" b="1" dirty="0">
                <a:solidFill>
                  <a:srgbClr val="FF0000"/>
                </a:solidFill>
              </a:rPr>
              <a:t>will be highly appreciated if </a:t>
            </a:r>
            <a:r>
              <a:rPr lang="en-US" altLang="zh-CN" b="1" dirty="0"/>
              <a:t>you can come to school for a work</a:t>
            </a:r>
            <a:r>
              <a:rPr lang="en-US" altLang="zh-CN" b="1" dirty="0">
                <a:solidFill>
                  <a:srgbClr val="FF0000"/>
                </a:solidFill>
              </a:rPr>
              <a:t>. Looking forward to your early reply.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0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584" y="188640"/>
            <a:ext cx="7848872" cy="6285312"/>
          </a:xfrm>
        </p:spPr>
        <p:txBody>
          <a:bodyPr>
            <a:normAutofit fontScale="92500" lnSpcReduction="20000"/>
          </a:bodyPr>
          <a:lstStyle/>
          <a:p>
            <a:pPr marR="15875" indent="356870" algn="just">
              <a:lnSpc>
                <a:spcPts val="3200"/>
              </a:lnSpc>
              <a:spcAft>
                <a:spcPts val="0"/>
              </a:spcAft>
            </a:pPr>
            <a:r>
              <a:rPr lang="zh-CN" altLang="zh-CN" b="1" kern="100" dirty="0">
                <a:latin typeface="Calibri"/>
                <a:ea typeface="黑体"/>
                <a:cs typeface="黑体"/>
              </a:rPr>
              <a:t>假定你是李华，你校英文报</a:t>
            </a:r>
            <a:r>
              <a:rPr lang="en-US" altLang="zh-CN" b="1" kern="100" dirty="0">
                <a:latin typeface="Calibri"/>
                <a:ea typeface="黑体"/>
                <a:cs typeface="Calibri"/>
              </a:rPr>
              <a:t>“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外国文化</a:t>
            </a:r>
            <a:r>
              <a:rPr lang="en-US" altLang="zh-CN" b="1" kern="100" dirty="0">
                <a:latin typeface="Calibri"/>
                <a:ea typeface="黑体"/>
                <a:cs typeface="Calibri"/>
              </a:rPr>
              <a:t>”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栏目拟刊登美国节日风俗和中学生生活的短文。请给美国朋友彼得写信约稿，要点如下：</a:t>
            </a:r>
            <a:endParaRPr lang="zh-CN" altLang="zh-CN" sz="1600" kern="100" dirty="0">
              <a:latin typeface="Calibri"/>
              <a:cs typeface="Calibri"/>
            </a:endParaRPr>
          </a:p>
          <a:p>
            <a:pPr marR="15875" algn="just">
              <a:lnSpc>
                <a:spcPts val="3200"/>
              </a:lnSpc>
              <a:spcAft>
                <a:spcPts val="0"/>
              </a:spcAft>
            </a:pPr>
            <a:r>
              <a:rPr lang="en-US" altLang="zh-CN" b="1" kern="100" dirty="0">
                <a:latin typeface="Calibri"/>
                <a:ea typeface="黑体"/>
                <a:cs typeface="Calibri"/>
              </a:rPr>
              <a:t>1.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栏目介绍；</a:t>
            </a:r>
            <a:endParaRPr lang="zh-CN" altLang="zh-CN" sz="1600" kern="100" dirty="0">
              <a:latin typeface="Calibri"/>
              <a:cs typeface="Calibri"/>
            </a:endParaRPr>
          </a:p>
          <a:p>
            <a:pPr marR="15875" algn="just">
              <a:lnSpc>
                <a:spcPts val="3200"/>
              </a:lnSpc>
              <a:spcAft>
                <a:spcPts val="0"/>
              </a:spcAft>
            </a:pPr>
            <a:r>
              <a:rPr lang="en-US" altLang="zh-CN" b="1" kern="100" dirty="0">
                <a:latin typeface="Calibri"/>
                <a:ea typeface="黑体"/>
                <a:cs typeface="Calibri"/>
              </a:rPr>
              <a:t>2.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稿件内容；</a:t>
            </a:r>
            <a:endParaRPr lang="zh-CN" altLang="zh-CN" sz="1600" kern="100" dirty="0">
              <a:latin typeface="Calibri"/>
              <a:cs typeface="Calibri"/>
            </a:endParaRPr>
          </a:p>
          <a:p>
            <a:pPr marR="15875" algn="just">
              <a:lnSpc>
                <a:spcPts val="3200"/>
              </a:lnSpc>
              <a:spcAft>
                <a:spcPts val="0"/>
              </a:spcAft>
            </a:pPr>
            <a:r>
              <a:rPr lang="en-US" altLang="zh-CN" b="1" kern="100" dirty="0">
                <a:latin typeface="Calibri"/>
                <a:ea typeface="黑体"/>
                <a:cs typeface="Calibri"/>
              </a:rPr>
              <a:t>3.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稿件长度：约</a:t>
            </a:r>
            <a:r>
              <a:rPr lang="en-US" altLang="zh-CN" b="1" kern="100" dirty="0">
                <a:latin typeface="Calibri"/>
                <a:ea typeface="黑体"/>
                <a:cs typeface="Calibri"/>
              </a:rPr>
              <a:t>400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词汇</a:t>
            </a:r>
            <a:r>
              <a:rPr lang="zh-CN" altLang="zh-CN" b="1" kern="100" dirty="0">
                <a:latin typeface="Calibri"/>
                <a:ea typeface="黑体"/>
                <a:cs typeface="Calibri"/>
              </a:rPr>
              <a:t> 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；</a:t>
            </a:r>
            <a:endParaRPr lang="zh-CN" altLang="zh-CN" sz="1600" kern="100" dirty="0">
              <a:latin typeface="Calibri"/>
              <a:cs typeface="Calibri"/>
            </a:endParaRPr>
          </a:p>
          <a:p>
            <a:pPr marR="15875" algn="just">
              <a:lnSpc>
                <a:spcPts val="3200"/>
              </a:lnSpc>
              <a:spcAft>
                <a:spcPts val="0"/>
              </a:spcAft>
            </a:pPr>
            <a:r>
              <a:rPr lang="en-US" altLang="zh-CN" b="1" kern="100" dirty="0">
                <a:latin typeface="Calibri"/>
                <a:ea typeface="黑体"/>
                <a:cs typeface="Calibri"/>
              </a:rPr>
              <a:t>4.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交稿日期：</a:t>
            </a:r>
            <a:r>
              <a:rPr lang="en-US" altLang="zh-CN" b="1" kern="100" dirty="0">
                <a:latin typeface="Calibri"/>
                <a:ea typeface="黑体"/>
                <a:cs typeface="Calibri"/>
              </a:rPr>
              <a:t>6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月</a:t>
            </a:r>
            <a:r>
              <a:rPr lang="en-US" altLang="zh-CN" b="1" kern="100" dirty="0">
                <a:latin typeface="Calibri"/>
                <a:ea typeface="黑体"/>
                <a:cs typeface="Calibri"/>
              </a:rPr>
              <a:t>28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日前天</a:t>
            </a:r>
            <a:r>
              <a:rPr lang="zh-CN" altLang="zh-CN" b="1" kern="100" dirty="0">
                <a:latin typeface="Calibri"/>
                <a:ea typeface="黑体"/>
                <a:cs typeface="Calibri"/>
              </a:rPr>
              <a:t> </a:t>
            </a:r>
            <a:r>
              <a:rPr lang="zh-CN" altLang="zh-CN" b="1" kern="100" dirty="0">
                <a:latin typeface="Calibri"/>
                <a:ea typeface="黑体"/>
                <a:cs typeface="黑体"/>
              </a:rPr>
              <a:t>。</a:t>
            </a:r>
            <a:endParaRPr lang="zh-CN" altLang="zh-CN" sz="1600" kern="100" dirty="0">
              <a:latin typeface="Calibri"/>
              <a:cs typeface="Calibri"/>
            </a:endParaRPr>
          </a:p>
          <a:p>
            <a:r>
              <a:rPr lang="en-US" altLang="zh-CN" b="1" dirty="0"/>
              <a:t>Dear Peter,</a:t>
            </a:r>
            <a:endParaRPr lang="zh-CN" altLang="zh-CN" dirty="0"/>
          </a:p>
          <a:p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are you doing?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writing to invite you to </a:t>
            </a:r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an article for our school’s English newspaper. </a:t>
            </a:r>
            <a:r>
              <a:rPr lang="en-US" altLang="zh-CN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sorry for the trouble that I’ve brought to you, but we truly need your help. Looking forward to your reply! </a:t>
            </a:r>
            <a:endParaRPr lang="zh-CN" altLang="zh-CN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5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476672"/>
            <a:ext cx="8064896" cy="640871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假设你是李华，刚结束学校安排的“加拿大之旅”返回中国，请给你在加拿大时接待家庭的主人</a:t>
            </a:r>
            <a:r>
              <a:rPr lang="en-US" altLang="zh-CN" b="1" dirty="0"/>
              <a:t>Johnson</a:t>
            </a:r>
            <a:r>
              <a:rPr lang="zh-CN" altLang="zh-CN" b="1" dirty="0"/>
              <a:t>夫妇写一封信，要点如下：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b="1" dirty="0" smtClean="0"/>
              <a:t>	</a:t>
            </a:r>
            <a:r>
              <a:rPr lang="zh-CN" altLang="zh-CN" b="1" dirty="0" smtClean="0"/>
              <a:t>你</a:t>
            </a:r>
            <a:r>
              <a:rPr lang="zh-CN" altLang="zh-CN" b="1" dirty="0"/>
              <a:t>已安全返回长沙；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b="1" dirty="0" smtClean="0"/>
              <a:t>	</a:t>
            </a:r>
            <a:r>
              <a:rPr lang="zh-CN" altLang="zh-CN" b="1" dirty="0" smtClean="0"/>
              <a:t>感谢</a:t>
            </a:r>
            <a:r>
              <a:rPr lang="zh-CN" altLang="zh-CN" b="1" dirty="0"/>
              <a:t>他们的盛情款待和照顾。</a:t>
            </a:r>
            <a:endParaRPr lang="zh-CN" altLang="zh-CN" dirty="0"/>
          </a:p>
          <a:p>
            <a:pPr marL="0" indent="0" algn="just">
              <a:buNone/>
            </a:pPr>
            <a:r>
              <a:rPr lang="en-US" altLang="zh-CN" sz="2800" b="1" dirty="0" smtClean="0">
                <a:solidFill>
                  <a:srgbClr val="0070C0"/>
                </a:solidFill>
              </a:rPr>
              <a:t>	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you doing?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writing to tell you that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had a safe journey back to China. Thanks to your kindness and hospitality, I had a wonderful time in Canada. (opening para. 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US" altLang="zh-CN" sz="2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Hopefully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come to China some day and I have the chance to repay your kindness. Best wishes to you and your family. (ending para.)</a:t>
            </a:r>
            <a:endParaRPr lang="zh-CN" altLang="zh-C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/>
              <a:t> </a:t>
            </a:r>
            <a:endParaRPr lang="zh-CN" altLang="zh-CN" dirty="0"/>
          </a:p>
          <a:p>
            <a:pPr marL="0" indent="0" algn="just">
              <a:buNone/>
            </a:pPr>
            <a:endParaRPr lang="zh-CN" altLang="en-US" dirty="0">
              <a:solidFill>
                <a:srgbClr val="002060"/>
              </a:solidFill>
              <a:latin typeface="Times New Rome"/>
            </a:endParaRPr>
          </a:p>
        </p:txBody>
      </p:sp>
    </p:spTree>
    <p:extLst>
      <p:ext uri="{BB962C8B-B14F-4D97-AF65-F5344CB8AC3E}">
        <p14:creationId xmlns:p14="http://schemas.microsoft.com/office/powerpoint/2010/main" val="276330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0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USER\Desktop\IMG_5276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48"/>
            <a:ext cx="6876256" cy="711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）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加上</a:t>
            </a:r>
            <a:r>
              <a:rPr lang="en-US" altLang="zh-CN" sz="2800" b="1" dirty="0"/>
              <a:t>to   </a:t>
            </a:r>
            <a:r>
              <a:rPr lang="en-US" altLang="zh-CN" sz="2800" b="1" dirty="0" smtClean="0"/>
              <a:t>			2</a:t>
            </a:r>
            <a:r>
              <a:rPr lang="en-US" altLang="zh-CN" sz="2800" b="1" dirty="0"/>
              <a:t>. tell--told </a:t>
            </a:r>
            <a:br>
              <a:rPr lang="en-US" altLang="zh-CN" sz="2800" b="1" dirty="0"/>
            </a:br>
            <a:r>
              <a:rPr lang="en-US" altLang="zh-CN" sz="2800" b="1" dirty="0"/>
              <a:t>3. friend—friends   </a:t>
            </a:r>
            <a:r>
              <a:rPr lang="en-US" altLang="zh-CN" sz="2800" b="1" dirty="0" smtClean="0"/>
              <a:t>	4.sing-</a:t>
            </a:r>
            <a:r>
              <a:rPr lang="en-US" altLang="zh-CN" sz="2800" b="1" dirty="0"/>
              <a:t>-singing</a:t>
            </a:r>
            <a:br>
              <a:rPr lang="en-US" altLang="zh-CN" sz="2800" b="1" dirty="0"/>
            </a:br>
            <a:r>
              <a:rPr lang="en-US" altLang="zh-CN" sz="2800" b="1" dirty="0"/>
              <a:t>5. many--much   </a:t>
            </a:r>
            <a:r>
              <a:rPr lang="en-US" altLang="zh-CN" sz="2800" b="1" dirty="0" smtClean="0"/>
              <a:t>		6.so-</a:t>
            </a:r>
            <a:r>
              <a:rPr lang="en-US" altLang="zh-CN" sz="2800" b="1" dirty="0"/>
              <a:t>-but </a:t>
            </a:r>
            <a:br>
              <a:rPr lang="en-US" altLang="zh-CN" sz="2800" b="1" dirty="0"/>
            </a:br>
            <a:r>
              <a:rPr lang="en-US" altLang="zh-CN" sz="2800" b="1" dirty="0"/>
              <a:t>7. How—What   </a:t>
            </a:r>
            <a:r>
              <a:rPr lang="en-US" altLang="zh-CN" sz="2800" b="1" dirty="0" smtClean="0"/>
              <a:t>			8</a:t>
            </a:r>
            <a:r>
              <a:rPr lang="en-US" altLang="zh-CN" sz="2800" b="1" dirty="0"/>
              <a:t>. are--were</a:t>
            </a:r>
            <a:br>
              <a:rPr lang="en-US" altLang="zh-CN" sz="2800" b="1" dirty="0"/>
            </a:br>
            <a:r>
              <a:rPr lang="en-US" altLang="zh-CN" sz="2800" b="1" dirty="0"/>
              <a:t>9. him--them     </a:t>
            </a:r>
            <a:r>
              <a:rPr lang="en-US" altLang="zh-CN" sz="2800" b="1" dirty="0" smtClean="0"/>
              <a:t>		10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去掉</a:t>
            </a:r>
            <a:r>
              <a:rPr lang="en-US" altLang="zh-CN" sz="2800" b="1" dirty="0"/>
              <a:t>with 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31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795320" cy="4873752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 </a:t>
            </a:r>
            <a:r>
              <a:rPr lang="en-US" altLang="zh-CN" sz="2800" b="1" dirty="0" err="1"/>
              <a:t>side→sides</a:t>
            </a:r>
            <a:r>
              <a:rPr lang="en-US" altLang="zh-CN" sz="2800" b="1" dirty="0"/>
              <a:t>		2.from→of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/>
              <a:t>3.sit→sitting		4.easy→easily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/>
              <a:t>5.is→was			6.them→it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/>
              <a:t>7.not</a:t>
            </a:r>
            <a:r>
              <a:rPr lang="zh-CN" altLang="en-US" sz="2800" b="1" dirty="0"/>
              <a:t>去掉</a:t>
            </a:r>
            <a:r>
              <a:rPr lang="en-US" altLang="zh-CN" sz="2800" b="1" dirty="0"/>
              <a:t>			</a:t>
            </a:r>
            <a:r>
              <a:rPr lang="en-US" altLang="zh-CN" sz="2800" b="1" dirty="0" smtClean="0"/>
              <a:t>8.in </a:t>
            </a:r>
            <a:r>
              <a:rPr lang="en-US" altLang="zh-CN" sz="2800" b="1" dirty="0"/>
              <a:t>a hurry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/>
              <a:t>9.felt→feel		10.If→Although/Though</a:t>
            </a:r>
            <a:r>
              <a:rPr lang="zh-CN" altLang="en-US" sz="2800" b="1" dirty="0"/>
              <a:t/>
            </a:r>
            <a:br>
              <a:rPr lang="zh-CN" altLang="en-US" sz="2800" b="1" dirty="0"/>
            </a:br>
            <a:endParaRPr lang="zh-CN" altLang="en-US" sz="2800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）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9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9083352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800" b="1" dirty="0" smtClean="0"/>
              <a:t>1.parent</a:t>
            </a:r>
            <a:r>
              <a:rPr lang="zh-CN" altLang="en-US" sz="2800" b="1" dirty="0"/>
              <a:t>改为</a:t>
            </a:r>
            <a:r>
              <a:rPr lang="en-US" altLang="zh-CN" sz="2800" b="1" dirty="0" smtClean="0"/>
              <a:t>parents   2</a:t>
            </a:r>
            <a:r>
              <a:rPr lang="en-US" altLang="zh-CN" sz="2800" b="1" dirty="0"/>
              <a:t>. on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in</a:t>
            </a:r>
            <a:br>
              <a:rPr lang="en-US" altLang="zh-CN" sz="2800" b="1" dirty="0"/>
            </a:br>
            <a:r>
              <a:rPr lang="en-US" altLang="zh-CN" sz="2800" b="1" dirty="0" smtClean="0"/>
              <a:t>3</a:t>
            </a:r>
            <a:r>
              <a:rPr lang="en-US" altLang="zh-CN" sz="2800" b="1" dirty="0"/>
              <a:t>. very</a:t>
            </a:r>
            <a:r>
              <a:rPr lang="zh-CN" altLang="en-US" sz="2800" b="1" dirty="0" smtClean="0"/>
              <a:t>去掉           </a:t>
            </a:r>
            <a:r>
              <a:rPr lang="en-US" altLang="zh-CN" sz="2800" b="1" dirty="0" smtClean="0"/>
              <a:t>4</a:t>
            </a:r>
            <a:r>
              <a:rPr lang="en-US" altLang="zh-CN" sz="2800" b="1" dirty="0"/>
              <a:t>. looks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looking</a:t>
            </a:r>
            <a:br>
              <a:rPr lang="en-US" altLang="zh-CN" sz="2800" b="1" dirty="0"/>
            </a:br>
            <a:r>
              <a:rPr lang="en-US" altLang="zh-CN" sz="2800" b="1" dirty="0" smtClean="0"/>
              <a:t>5</a:t>
            </a:r>
            <a:r>
              <a:rPr lang="en-US" altLang="zh-CN" sz="2800" b="1" dirty="0"/>
              <a:t>. where</a:t>
            </a:r>
            <a:r>
              <a:rPr lang="zh-CN" altLang="en-US" sz="2800" b="1" dirty="0"/>
              <a:t>改为</a:t>
            </a:r>
            <a:r>
              <a:rPr lang="en-US" altLang="zh-CN" sz="2800" b="1" dirty="0" smtClean="0"/>
              <a:t>that      6</a:t>
            </a:r>
            <a:r>
              <a:rPr lang="en-US" altLang="zh-CN" sz="2800" b="1" dirty="0"/>
              <a:t>. begun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began</a:t>
            </a:r>
            <a:br>
              <a:rPr lang="en-US" altLang="zh-CN" sz="2800" b="1" dirty="0"/>
            </a:br>
            <a:r>
              <a:rPr lang="en-US" altLang="zh-CN" sz="2800" b="1" dirty="0" smtClean="0"/>
              <a:t>7</a:t>
            </a:r>
            <a:r>
              <a:rPr lang="en-US" altLang="zh-CN" sz="2800" b="1" dirty="0"/>
              <a:t>. telling</a:t>
            </a:r>
            <a:r>
              <a:rPr lang="zh-CN" altLang="en-US" sz="2800" b="1" dirty="0"/>
              <a:t>改为</a:t>
            </a:r>
            <a:r>
              <a:rPr lang="en-US" altLang="zh-CN" sz="2800" b="1" dirty="0" smtClean="0"/>
              <a:t>told    8</a:t>
            </a:r>
            <a:r>
              <a:rPr lang="en-US" altLang="zh-CN" sz="2800" b="1" dirty="0"/>
              <a:t>. a</a:t>
            </a:r>
            <a:r>
              <a:rPr lang="zh-CN" altLang="en-US" sz="2800" b="1" dirty="0"/>
              <a:t>改为</a:t>
            </a:r>
            <a:r>
              <a:rPr lang="en-US" altLang="zh-CN" sz="2800" b="1" dirty="0"/>
              <a:t>the</a:t>
            </a:r>
            <a:br>
              <a:rPr lang="en-US" altLang="zh-CN" sz="2800" b="1" dirty="0"/>
            </a:br>
            <a:r>
              <a:rPr lang="en-US" altLang="zh-CN" sz="2800" b="1" dirty="0" smtClean="0"/>
              <a:t>9</a:t>
            </a:r>
            <a:r>
              <a:rPr lang="en-US" altLang="zh-CN" sz="2800" b="1" dirty="0"/>
              <a:t>. saw</a:t>
            </a:r>
            <a:r>
              <a:rPr lang="zh-CN" altLang="en-US" sz="2800" b="1" dirty="0"/>
              <a:t>后加</a:t>
            </a:r>
            <a:r>
              <a:rPr lang="en-US" altLang="zh-CN" sz="2800" b="1" dirty="0" smtClean="0"/>
              <a:t>his         10</a:t>
            </a:r>
            <a:r>
              <a:rPr lang="en-US" altLang="zh-CN" sz="2800" b="1" dirty="0"/>
              <a:t>. terrible</a:t>
            </a:r>
            <a:r>
              <a:rPr lang="zh-CN" altLang="en-US" sz="2800" b="1" dirty="0"/>
              <a:t>改为</a:t>
            </a:r>
            <a:r>
              <a:rPr lang="en-US" altLang="zh-CN" sz="2800" b="1" dirty="0">
                <a:solidFill>
                  <a:srgbClr val="FF0000"/>
                </a:solidFill>
              </a:rPr>
              <a:t>terribly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79296" cy="4873752"/>
          </a:xfrm>
        </p:spPr>
        <p:txBody>
          <a:bodyPr>
            <a:normAutofit/>
          </a:bodyPr>
          <a:lstStyle/>
          <a:p>
            <a:pPr latinLnBrk="1">
              <a:lnSpc>
                <a:spcPts val="4000"/>
              </a:lnSpc>
            </a:pPr>
            <a:r>
              <a:rPr lang="en-US" altLang="zh-CN" sz="2800" b="1" dirty="0" smtClean="0"/>
              <a:t>1</a:t>
            </a:r>
            <a:r>
              <a:rPr lang="zh-CN" altLang="en-US" sz="2800" b="1" dirty="0"/>
              <a:t>．去掉</a:t>
            </a:r>
            <a:r>
              <a:rPr lang="en-US" altLang="zh-CN" sz="2800" b="1" dirty="0" smtClean="0"/>
              <a:t>in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     </a:t>
            </a:r>
            <a:r>
              <a:rPr lang="en-US" altLang="zh-CN" sz="2800" b="1" dirty="0" smtClean="0"/>
              <a:t>	2</a:t>
            </a:r>
            <a:r>
              <a:rPr lang="zh-CN" altLang="en-US" sz="2800" b="1" dirty="0"/>
              <a:t>．</a:t>
            </a:r>
            <a:r>
              <a:rPr lang="en-US" altLang="zh-CN" sz="2800" b="1" dirty="0" err="1"/>
              <a:t>anything→something</a:t>
            </a:r>
            <a:endParaRPr lang="en-US" altLang="zh-CN" sz="2800" b="1" dirty="0"/>
          </a:p>
          <a:p>
            <a:pPr latinLnBrk="1">
              <a:lnSpc>
                <a:spcPts val="4000"/>
              </a:lnSpc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．</a:t>
            </a:r>
            <a:r>
              <a:rPr lang="en-US" altLang="zh-CN" sz="2800" b="1" dirty="0" err="1"/>
              <a:t>better→</a:t>
            </a:r>
            <a:r>
              <a:rPr lang="en-US" altLang="zh-CN" sz="2800" b="1" dirty="0" err="1" smtClean="0"/>
              <a:t>best</a:t>
            </a:r>
            <a:r>
              <a:rPr lang="en-US" altLang="zh-CN" sz="2800" b="1" dirty="0" smtClean="0"/>
              <a:t>		4</a:t>
            </a:r>
            <a:r>
              <a:rPr lang="zh-CN" altLang="en-US" sz="2800" b="1" dirty="0"/>
              <a:t>．</a:t>
            </a:r>
            <a:r>
              <a:rPr lang="en-US" altLang="zh-CN" sz="2800" b="1" dirty="0" err="1"/>
              <a:t>decide→decided</a:t>
            </a:r>
            <a:endParaRPr lang="en-US" altLang="zh-CN" sz="2800" b="1" dirty="0"/>
          </a:p>
          <a:p>
            <a:pPr latinLnBrk="1">
              <a:lnSpc>
                <a:spcPts val="4000"/>
              </a:lnSpc>
            </a:pPr>
            <a:r>
              <a:rPr lang="en-US" altLang="zh-CN" sz="2800" b="1" dirty="0"/>
              <a:t>5</a:t>
            </a:r>
            <a:r>
              <a:rPr lang="zh-CN" altLang="en-US" sz="2800" b="1" dirty="0"/>
              <a:t>．</a:t>
            </a:r>
            <a:r>
              <a:rPr lang="en-US" altLang="zh-CN" sz="2800" b="1" dirty="0" err="1"/>
              <a:t>step→</a:t>
            </a:r>
            <a:r>
              <a:rPr lang="en-US" altLang="zh-CN" sz="2800" b="1" dirty="0" err="1" smtClean="0"/>
              <a:t>steps</a:t>
            </a:r>
            <a:r>
              <a:rPr lang="en-US" altLang="zh-CN" sz="2800" b="1" dirty="0" smtClean="0"/>
              <a:t> 		6.well</a:t>
            </a:r>
            <a:r>
              <a:rPr lang="en-US" altLang="zh-CN" sz="2800" b="1" dirty="0"/>
              <a:t>→good</a:t>
            </a:r>
          </a:p>
          <a:p>
            <a:pPr latinLnBrk="1">
              <a:lnSpc>
                <a:spcPts val="4000"/>
              </a:lnSpc>
            </a:pPr>
            <a:r>
              <a:rPr lang="en-US" altLang="zh-CN" sz="2800" b="1" dirty="0"/>
              <a:t>7.after→</a:t>
            </a:r>
            <a:r>
              <a:rPr lang="en-US" altLang="zh-CN" sz="2800" b="1" dirty="0" smtClean="0"/>
              <a:t>when/while	8</a:t>
            </a:r>
            <a:r>
              <a:rPr lang="zh-CN" altLang="en-US" sz="2800" b="1" dirty="0"/>
              <a:t>．</a:t>
            </a:r>
            <a:r>
              <a:rPr lang="en-US" altLang="zh-CN" sz="2800" b="1" dirty="0" err="1"/>
              <a:t>a→the</a:t>
            </a:r>
            <a:endParaRPr lang="en-US" altLang="zh-CN" sz="2800" b="1" dirty="0"/>
          </a:p>
          <a:p>
            <a:pPr latinLnBrk="1">
              <a:lnSpc>
                <a:spcPts val="4000"/>
              </a:lnSpc>
            </a:pPr>
            <a:r>
              <a:rPr lang="en-US" altLang="zh-CN" sz="2800" b="1" dirty="0"/>
              <a:t>9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>get</a:t>
            </a:r>
            <a:r>
              <a:rPr lang="zh-CN" altLang="en-US" sz="2800" b="1" dirty="0"/>
              <a:t>前加</a:t>
            </a:r>
            <a:r>
              <a:rPr lang="en-US" altLang="zh-CN" sz="2800" b="1" dirty="0" smtClean="0"/>
              <a:t>to			10.enjoy</a:t>
            </a:r>
            <a:r>
              <a:rPr lang="en-US" altLang="zh-CN" sz="2800" b="1" dirty="0"/>
              <a:t>→enjoying</a:t>
            </a:r>
          </a:p>
          <a:p>
            <a:pPr marL="0" indent="0" latinLnBrk="1">
              <a:lnSpc>
                <a:spcPts val="4000"/>
              </a:lnSpc>
              <a:buNone/>
            </a:pPr>
            <a:endParaRPr lang="zh-CN" altLang="en-US" dirty="0"/>
          </a:p>
          <a:p>
            <a:pPr>
              <a:lnSpc>
                <a:spcPts val="4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63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873752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/>
              <a:t>1.before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ago </a:t>
            </a:r>
            <a:r>
              <a:rPr lang="en-US" altLang="zh-CN" sz="2800" b="1" dirty="0" smtClean="0"/>
              <a:t>	2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by</a:t>
            </a:r>
            <a:r>
              <a:rPr lang="zh-CN" altLang="zh-CN" sz="2800" b="1" dirty="0"/>
              <a:t>→</a:t>
            </a:r>
            <a:r>
              <a:rPr lang="en-US" altLang="zh-CN" sz="2800" b="1" dirty="0" smtClean="0"/>
              <a:t>of </a:t>
            </a:r>
            <a:endParaRPr lang="en-US" altLang="zh-CN" sz="2800" b="1" dirty="0"/>
          </a:p>
          <a:p>
            <a:pPr>
              <a:lnSpc>
                <a:spcPts val="4000"/>
              </a:lnSpc>
            </a:pPr>
            <a:r>
              <a:rPr lang="en-US" altLang="zh-CN" sz="2800" b="1" dirty="0"/>
              <a:t>3.year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years  </a:t>
            </a:r>
            <a:r>
              <a:rPr lang="en-US" altLang="zh-CN" sz="2800" b="1" dirty="0" smtClean="0"/>
              <a:t>	4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had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have 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/>
              <a:t>5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as a </a:t>
            </a:r>
            <a:r>
              <a:rPr lang="en-US" altLang="zh-CN" sz="2800" b="1" dirty="0" smtClean="0"/>
              <a:t>result   6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somewhere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everywhere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/>
              <a:t>7</a:t>
            </a:r>
            <a:r>
              <a:rPr lang="zh-CN" altLang="zh-CN" sz="2800" b="1" dirty="0" smtClean="0"/>
              <a:t>．</a:t>
            </a:r>
            <a:r>
              <a:rPr lang="en-US" altLang="zh-CN" sz="2800" b="1" dirty="0" smtClean="0"/>
              <a:t>taste</a:t>
            </a:r>
            <a:r>
              <a:rPr lang="zh-CN" altLang="zh-CN" sz="2800" b="1" dirty="0"/>
              <a:t>→</a:t>
            </a:r>
            <a:r>
              <a:rPr lang="en-US" altLang="zh-CN" sz="2800" b="1" dirty="0" smtClean="0"/>
              <a:t>tasty    8</a:t>
            </a:r>
            <a:r>
              <a:rPr lang="zh-CN" altLang="zh-CN" sz="2800" b="1" dirty="0" smtClean="0"/>
              <a:t>．</a:t>
            </a:r>
            <a:r>
              <a:rPr lang="en-US" altLang="zh-CN" sz="2800" b="1" dirty="0" smtClean="0"/>
              <a:t>much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many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smtClean="0"/>
              <a:t>9.but</a:t>
            </a:r>
            <a:r>
              <a:rPr lang="zh-CN" altLang="zh-CN" sz="2800" b="1" dirty="0"/>
              <a:t>去掉或改为</a:t>
            </a:r>
            <a:r>
              <a:rPr lang="en-US" altLang="zh-CN" sz="2800" b="1" dirty="0" smtClean="0"/>
              <a:t>yet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 smtClean="0"/>
              <a:t>10</a:t>
            </a:r>
            <a:r>
              <a:rPr lang="zh-CN" altLang="zh-CN" sz="2800" b="1" dirty="0" smtClean="0"/>
              <a:t>．</a:t>
            </a:r>
            <a:r>
              <a:rPr lang="en-US" altLang="zh-CN" sz="2800" b="1" dirty="0" smtClean="0"/>
              <a:t>wonderfully</a:t>
            </a:r>
            <a:r>
              <a:rPr lang="zh-CN" altLang="zh-CN" sz="2800" b="1" dirty="0"/>
              <a:t>→</a:t>
            </a:r>
            <a:r>
              <a:rPr lang="en-US" altLang="zh-CN" sz="2800" b="1" dirty="0"/>
              <a:t>wonderful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7642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</a:rPr>
              <a:t>Beautiful  handwriting</a:t>
            </a:r>
          </a:p>
          <a:p>
            <a:endParaRPr lang="en-US" altLang="zh-CN" sz="3600" b="1" dirty="0" smtClean="0">
              <a:solidFill>
                <a:srgbClr val="002060"/>
              </a:solidFill>
            </a:endParaRPr>
          </a:p>
          <a:p>
            <a:endParaRPr lang="en-US" altLang="zh-CN" sz="3600" b="1" dirty="0">
              <a:solidFill>
                <a:srgbClr val="002060"/>
              </a:solidFill>
            </a:endParaRPr>
          </a:p>
          <a:p>
            <a:r>
              <a:rPr lang="en-US" altLang="zh-CN" sz="3600" b="1" dirty="0">
                <a:solidFill>
                  <a:srgbClr val="002060"/>
                </a:solidFill>
              </a:rPr>
              <a:t>Clear </a:t>
            </a:r>
            <a:r>
              <a:rPr lang="en-US" altLang="zh-CN" sz="3600" b="1" dirty="0" smtClean="0">
                <a:solidFill>
                  <a:srgbClr val="002060"/>
                </a:solidFill>
              </a:rPr>
              <a:t>structure</a:t>
            </a:r>
            <a:endParaRPr lang="en-US" altLang="zh-CN" sz="3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Opening para.</a:t>
            </a: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Body</a:t>
            </a:r>
          </a:p>
          <a:p>
            <a:pPr marL="0" indent="0"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Ending para.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88640"/>
            <a:ext cx="5893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3333CC"/>
                </a:solidFill>
                <a:latin typeface="Broadway" panose="04040905080B02020502" pitchFamily="82" charset="0"/>
              </a:rPr>
              <a:t>Examiner-friendly</a:t>
            </a:r>
            <a:endParaRPr lang="zh-CN" altLang="en-US" b="1" dirty="0">
              <a:solidFill>
                <a:srgbClr val="3333CC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32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357</TotalTime>
  <Words>433</Words>
  <Application>Microsoft Office PowerPoint</Application>
  <PresentationFormat>全屏显示(4:3)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凸显</vt:lpstr>
      <vt:lpstr>PowerPoint 演示文稿</vt:lpstr>
      <vt:lpstr>PowerPoint 演示文稿</vt:lpstr>
      <vt:lpstr>PowerPoint 演示文稿</vt:lpstr>
      <vt:lpstr>   （7）</vt:lpstr>
      <vt:lpstr>   （8）</vt:lpstr>
      <vt:lpstr> （9）</vt:lpstr>
      <vt:lpstr>（10）</vt:lpstr>
      <vt:lpstr>（11）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</cp:revision>
  <dcterms:created xsi:type="dcterms:W3CDTF">2016-09-29T07:23:28Z</dcterms:created>
  <dcterms:modified xsi:type="dcterms:W3CDTF">2016-10-08T08:13:09Z</dcterms:modified>
</cp:coreProperties>
</file>