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55"/>
  </p:notesMasterIdLst>
  <p:sldIdLst>
    <p:sldId id="326" r:id="rId2"/>
    <p:sldId id="327" r:id="rId3"/>
    <p:sldId id="328" r:id="rId4"/>
    <p:sldId id="329" r:id="rId5"/>
    <p:sldId id="330" r:id="rId6"/>
    <p:sldId id="331" r:id="rId7"/>
    <p:sldId id="332" r:id="rId8"/>
    <p:sldId id="333" r:id="rId9"/>
    <p:sldId id="334" r:id="rId10"/>
    <p:sldId id="324" r:id="rId11"/>
    <p:sldId id="325" r:id="rId12"/>
    <p:sldId id="315" r:id="rId13"/>
    <p:sldId id="313" r:id="rId14"/>
    <p:sldId id="310" r:id="rId15"/>
    <p:sldId id="311" r:id="rId16"/>
    <p:sldId id="312" r:id="rId17"/>
    <p:sldId id="314" r:id="rId18"/>
    <p:sldId id="256" r:id="rId19"/>
    <p:sldId id="257" r:id="rId20"/>
    <p:sldId id="278" r:id="rId21"/>
    <p:sldId id="288" r:id="rId22"/>
    <p:sldId id="289" r:id="rId23"/>
    <p:sldId id="290" r:id="rId24"/>
    <p:sldId id="292" r:id="rId25"/>
    <p:sldId id="293" r:id="rId26"/>
    <p:sldId id="294" r:id="rId27"/>
    <p:sldId id="296" r:id="rId28"/>
    <p:sldId id="295" r:id="rId29"/>
    <p:sldId id="298" r:id="rId30"/>
    <p:sldId id="299" r:id="rId31"/>
    <p:sldId id="300" r:id="rId32"/>
    <p:sldId id="301" r:id="rId33"/>
    <p:sldId id="305" r:id="rId34"/>
    <p:sldId id="306" r:id="rId35"/>
    <p:sldId id="302" r:id="rId36"/>
    <p:sldId id="304" r:id="rId37"/>
    <p:sldId id="307" r:id="rId38"/>
    <p:sldId id="284" r:id="rId39"/>
    <p:sldId id="287" r:id="rId40"/>
    <p:sldId id="285" r:id="rId41"/>
    <p:sldId id="282" r:id="rId42"/>
    <p:sldId id="283" r:id="rId43"/>
    <p:sldId id="260" r:id="rId44"/>
    <p:sldId id="261" r:id="rId45"/>
    <p:sldId id="268" r:id="rId46"/>
    <p:sldId id="267" r:id="rId47"/>
    <p:sldId id="269" r:id="rId48"/>
    <p:sldId id="264" r:id="rId49"/>
    <p:sldId id="263" r:id="rId50"/>
    <p:sldId id="265" r:id="rId51"/>
    <p:sldId id="270" r:id="rId52"/>
    <p:sldId id="316" r:id="rId53"/>
    <p:sldId id="317" r:id="rId5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无标题节" id="{FD332D2C-C12E-4FE1-92D3-4E4CC25E4963}">
          <p14:sldIdLst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24"/>
            <p14:sldId id="325"/>
            <p14:sldId id="315"/>
            <p14:sldId id="313"/>
            <p14:sldId id="310"/>
            <p14:sldId id="311"/>
            <p14:sldId id="312"/>
            <p14:sldId id="314"/>
            <p14:sldId id="256"/>
            <p14:sldId id="257"/>
            <p14:sldId id="278"/>
            <p14:sldId id="288"/>
            <p14:sldId id="289"/>
            <p14:sldId id="290"/>
            <p14:sldId id="292"/>
            <p14:sldId id="293"/>
            <p14:sldId id="294"/>
            <p14:sldId id="296"/>
            <p14:sldId id="295"/>
            <p14:sldId id="298"/>
            <p14:sldId id="299"/>
            <p14:sldId id="300"/>
            <p14:sldId id="301"/>
            <p14:sldId id="305"/>
            <p14:sldId id="306"/>
            <p14:sldId id="302"/>
            <p14:sldId id="304"/>
            <p14:sldId id="307"/>
            <p14:sldId id="284"/>
            <p14:sldId id="287"/>
            <p14:sldId id="285"/>
            <p14:sldId id="282"/>
            <p14:sldId id="283"/>
            <p14:sldId id="260"/>
            <p14:sldId id="261"/>
            <p14:sldId id="268"/>
            <p14:sldId id="267"/>
            <p14:sldId id="269"/>
            <p14:sldId id="264"/>
            <p14:sldId id="263"/>
            <p14:sldId id="265"/>
            <p14:sldId id="270"/>
            <p14:sldId id="316"/>
            <p14:sldId id="31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E92B45-2BDB-42FB-BEE8-6C4220AAFDDB}" type="datetimeFigureOut">
              <a:rPr lang="zh-CN" altLang="en-US" smtClean="0"/>
              <a:t>2016-10-19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A15316-3810-4442-A23A-0627BD1082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3824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15316-3810-4442-A23A-0627BD1082B2}" type="slidenum">
              <a:rPr lang="zh-CN" altLang="en-US" smtClean="0">
                <a:solidFill>
                  <a:prstClr val="black"/>
                </a:solidFill>
              </a:rPr>
              <a:pPr/>
              <a:t>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874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2016-10-19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2016-10-19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2016-10-19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2016-10-19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2016-10-19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2016-10-19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2016-10-19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2016-10-19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2016-10-19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2016-10-19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2016-10-19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2016-10-19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5476064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sz="3500" dirty="0" smtClean="0"/>
              <a:t>感官动词</a:t>
            </a:r>
            <a:endParaRPr lang="en-US" altLang="zh-CN" sz="3500" dirty="0" smtClean="0"/>
          </a:p>
          <a:p>
            <a:pPr marL="109728" indent="0">
              <a:buNone/>
            </a:pPr>
            <a:r>
              <a:rPr lang="en-US" altLang="zh-CN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look</a:t>
            </a:r>
            <a:r>
              <a:rPr lang="zh-CN" alt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feel </a:t>
            </a:r>
            <a:r>
              <a:rPr lang="zh-CN" alt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taste</a:t>
            </a:r>
            <a:r>
              <a:rPr lang="zh-CN" alt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sound</a:t>
            </a:r>
            <a:r>
              <a:rPr lang="zh-CN" alt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smell</a:t>
            </a:r>
            <a:endParaRPr lang="en-US" altLang="zh-CN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3500" dirty="0" smtClean="0"/>
              <a:t>表事物特性的词</a:t>
            </a:r>
            <a:endParaRPr lang="en-US" altLang="zh-CN" sz="3500" dirty="0" smtClean="0"/>
          </a:p>
          <a:p>
            <a:pPr marL="109728" indent="0">
              <a:buNone/>
            </a:pPr>
            <a:r>
              <a:rPr lang="en-US" altLang="zh-CN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wash/sell/write/burn</a:t>
            </a:r>
            <a:endParaRPr lang="en-US" altLang="zh-CN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3500" dirty="0" smtClean="0"/>
              <a:t>特定词组</a:t>
            </a:r>
            <a:endParaRPr lang="en-US" altLang="zh-CN" sz="3500" dirty="0" smtClean="0"/>
          </a:p>
          <a:p>
            <a:pPr marL="109728" indent="0">
              <a:buNone/>
            </a:pPr>
            <a:r>
              <a:rPr lang="en-US" altLang="zh-CN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consist of </a:t>
            </a:r>
          </a:p>
          <a:p>
            <a:pPr marL="109728" indent="0">
              <a:buNone/>
            </a:pPr>
            <a:r>
              <a:rPr lang="en-US" altLang="zh-CN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belong to </a:t>
            </a:r>
          </a:p>
          <a:p>
            <a:pPr marL="109728" indent="0">
              <a:buNone/>
            </a:pPr>
            <a:r>
              <a:rPr lang="en-US" altLang="zh-CN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 back to </a:t>
            </a:r>
          </a:p>
          <a:p>
            <a:pPr marL="109728" indent="0">
              <a:buNone/>
            </a:pPr>
            <a:r>
              <a:rPr lang="en-US" altLang="zh-CN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 worth doing </a:t>
            </a:r>
          </a:p>
          <a:p>
            <a:pPr marL="109728" indent="0">
              <a:buNone/>
            </a:pPr>
            <a:r>
              <a:rPr lang="en-US" altLang="zh-CN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take place</a:t>
            </a:r>
          </a:p>
          <a:p>
            <a:pPr marL="109728" indent="0">
              <a:buNone/>
            </a:pPr>
            <a:r>
              <a:rPr lang="en-US" altLang="zh-CN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break down</a:t>
            </a:r>
          </a:p>
          <a:p>
            <a:pPr marL="109728" indent="0">
              <a:buNone/>
            </a:pPr>
            <a:r>
              <a:rPr lang="en-US" altLang="zh-CN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want/need/require </a:t>
            </a:r>
            <a:r>
              <a:rPr lang="en-US" altLang="zh-CN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doing=…+to be done 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主动表被动的词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5088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987235" y="404664"/>
            <a:ext cx="6985831" cy="6367657"/>
            <a:chOff x="1118" y="778"/>
            <a:chExt cx="7905" cy="13178"/>
          </a:xfrm>
        </p:grpSpPr>
        <p:cxnSp>
          <p:nvCxnSpPr>
            <p:cNvPr id="2052" name="_s4899"/>
            <p:cNvCxnSpPr>
              <a:cxnSpLocks noChangeShapeType="1"/>
            </p:cNvCxnSpPr>
            <p:nvPr/>
          </p:nvCxnSpPr>
          <p:spPr bwMode="auto">
            <a:xfrm rot="16200000">
              <a:off x="6213" y="13790"/>
              <a:ext cx="331" cy="1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053" name="_s4897"/>
            <p:cNvCxnSpPr>
              <a:cxnSpLocks noChangeShapeType="1"/>
            </p:cNvCxnSpPr>
            <p:nvPr/>
          </p:nvCxnSpPr>
          <p:spPr bwMode="auto">
            <a:xfrm rot="16200000">
              <a:off x="6213" y="12624"/>
              <a:ext cx="332" cy="1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054" name="_s4895"/>
            <p:cNvCxnSpPr>
              <a:cxnSpLocks noChangeShapeType="1"/>
            </p:cNvCxnSpPr>
            <p:nvPr/>
          </p:nvCxnSpPr>
          <p:spPr bwMode="auto">
            <a:xfrm rot="16200000">
              <a:off x="6213" y="11457"/>
              <a:ext cx="332" cy="1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055" name="_s4893"/>
            <p:cNvCxnSpPr>
              <a:cxnSpLocks noChangeShapeType="1"/>
            </p:cNvCxnSpPr>
            <p:nvPr/>
          </p:nvCxnSpPr>
          <p:spPr bwMode="auto">
            <a:xfrm rot="16200000">
              <a:off x="6213" y="10292"/>
              <a:ext cx="331" cy="1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056" name="_s4891"/>
            <p:cNvCxnSpPr>
              <a:cxnSpLocks noChangeShapeType="1"/>
            </p:cNvCxnSpPr>
            <p:nvPr/>
          </p:nvCxnSpPr>
          <p:spPr bwMode="auto">
            <a:xfrm rot="16200000">
              <a:off x="6213" y="9126"/>
              <a:ext cx="331" cy="1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057" name="_s4889"/>
            <p:cNvCxnSpPr>
              <a:cxnSpLocks noChangeShapeType="1"/>
            </p:cNvCxnSpPr>
            <p:nvPr/>
          </p:nvCxnSpPr>
          <p:spPr bwMode="auto">
            <a:xfrm rot="16200000">
              <a:off x="6213" y="7960"/>
              <a:ext cx="331" cy="1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058" name="_s4887"/>
            <p:cNvCxnSpPr>
              <a:cxnSpLocks noChangeShapeType="1"/>
            </p:cNvCxnSpPr>
            <p:nvPr/>
          </p:nvCxnSpPr>
          <p:spPr bwMode="auto">
            <a:xfrm rot="16200000">
              <a:off x="6212" y="6794"/>
              <a:ext cx="333" cy="1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059" name="_s4885"/>
            <p:cNvCxnSpPr>
              <a:cxnSpLocks noChangeShapeType="1"/>
            </p:cNvCxnSpPr>
            <p:nvPr/>
          </p:nvCxnSpPr>
          <p:spPr bwMode="auto">
            <a:xfrm rot="16200000">
              <a:off x="6213" y="5627"/>
              <a:ext cx="331" cy="1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060" name="_s4883"/>
            <p:cNvCxnSpPr>
              <a:cxnSpLocks noChangeShapeType="1"/>
            </p:cNvCxnSpPr>
            <p:nvPr/>
          </p:nvCxnSpPr>
          <p:spPr bwMode="auto">
            <a:xfrm rot="5400000" flipH="1">
              <a:off x="4315" y="2565"/>
              <a:ext cx="1497" cy="2629"/>
            </a:xfrm>
            <a:prstGeom prst="bentConnector3">
              <a:avLst>
                <a:gd name="adj1" fmla="val 12995"/>
              </a:avLst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</p:spPr>
        </p:cxnSp>
        <p:cxnSp>
          <p:nvCxnSpPr>
            <p:cNvPr id="2061" name="_s4881"/>
            <p:cNvCxnSpPr>
              <a:cxnSpLocks noChangeShapeType="1"/>
            </p:cNvCxnSpPr>
            <p:nvPr/>
          </p:nvCxnSpPr>
          <p:spPr bwMode="auto">
            <a:xfrm rot="10800000">
              <a:off x="3758" y="3140"/>
              <a:ext cx="351" cy="749"/>
            </a:xfrm>
            <a:prstGeom prst="bentConnector2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</p:spPr>
        </p:cxnSp>
        <p:cxnSp>
          <p:nvCxnSpPr>
            <p:cNvPr id="2062" name="_s4879"/>
            <p:cNvCxnSpPr>
              <a:cxnSpLocks noChangeShapeType="1"/>
            </p:cNvCxnSpPr>
            <p:nvPr/>
          </p:nvCxnSpPr>
          <p:spPr bwMode="auto">
            <a:xfrm flipV="1">
              <a:off x="3406" y="3140"/>
              <a:ext cx="352" cy="749"/>
            </a:xfrm>
            <a:prstGeom prst="bentConnector2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</p:spPr>
        </p:cxnSp>
        <p:cxnSp>
          <p:nvCxnSpPr>
            <p:cNvPr id="2063" name="_s4877"/>
            <p:cNvCxnSpPr>
              <a:cxnSpLocks noChangeShapeType="1"/>
            </p:cNvCxnSpPr>
            <p:nvPr/>
          </p:nvCxnSpPr>
          <p:spPr bwMode="auto">
            <a:xfrm flipH="1" flipV="1">
              <a:off x="9017" y="11272"/>
              <a:ext cx="6" cy="891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064" name="_s4875"/>
            <p:cNvCxnSpPr>
              <a:cxnSpLocks noChangeShapeType="1"/>
            </p:cNvCxnSpPr>
            <p:nvPr/>
          </p:nvCxnSpPr>
          <p:spPr bwMode="auto">
            <a:xfrm flipV="1">
              <a:off x="9018" y="10257"/>
              <a:ext cx="0" cy="239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065" name="_s4873"/>
            <p:cNvCxnSpPr>
              <a:cxnSpLocks noChangeShapeType="1"/>
            </p:cNvCxnSpPr>
            <p:nvPr/>
          </p:nvCxnSpPr>
          <p:spPr bwMode="auto">
            <a:xfrm flipH="1" flipV="1">
              <a:off x="9017" y="8940"/>
              <a:ext cx="1" cy="541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066" name="_s4871"/>
            <p:cNvCxnSpPr>
              <a:cxnSpLocks noChangeShapeType="1"/>
            </p:cNvCxnSpPr>
            <p:nvPr/>
          </p:nvCxnSpPr>
          <p:spPr bwMode="auto">
            <a:xfrm rot="16200000">
              <a:off x="8844" y="7959"/>
              <a:ext cx="332" cy="1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067" name="_s4869"/>
            <p:cNvCxnSpPr>
              <a:cxnSpLocks noChangeShapeType="1"/>
            </p:cNvCxnSpPr>
            <p:nvPr/>
          </p:nvCxnSpPr>
          <p:spPr bwMode="auto">
            <a:xfrm rot="16200000">
              <a:off x="8843" y="6794"/>
              <a:ext cx="333" cy="1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068" name="_s4867"/>
            <p:cNvCxnSpPr>
              <a:cxnSpLocks noChangeShapeType="1"/>
            </p:cNvCxnSpPr>
            <p:nvPr/>
          </p:nvCxnSpPr>
          <p:spPr bwMode="auto">
            <a:xfrm rot="16200000">
              <a:off x="8844" y="5627"/>
              <a:ext cx="331" cy="1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069" name="_s4865"/>
            <p:cNvCxnSpPr>
              <a:cxnSpLocks noChangeShapeType="1"/>
            </p:cNvCxnSpPr>
            <p:nvPr/>
          </p:nvCxnSpPr>
          <p:spPr bwMode="auto">
            <a:xfrm flipH="1" flipV="1">
              <a:off x="9017" y="4446"/>
              <a:ext cx="1" cy="220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070" name="_s4862"/>
            <p:cNvCxnSpPr>
              <a:cxnSpLocks noChangeShapeType="1"/>
            </p:cNvCxnSpPr>
            <p:nvPr/>
          </p:nvCxnSpPr>
          <p:spPr bwMode="auto">
            <a:xfrm rot="16200000">
              <a:off x="3584" y="13789"/>
              <a:ext cx="332" cy="1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071" name="_s4860"/>
            <p:cNvCxnSpPr>
              <a:cxnSpLocks noChangeShapeType="1"/>
            </p:cNvCxnSpPr>
            <p:nvPr/>
          </p:nvCxnSpPr>
          <p:spPr bwMode="auto">
            <a:xfrm rot="16200000">
              <a:off x="3583" y="12624"/>
              <a:ext cx="333" cy="1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072" name="_s4858"/>
            <p:cNvCxnSpPr>
              <a:cxnSpLocks noChangeShapeType="1"/>
            </p:cNvCxnSpPr>
            <p:nvPr/>
          </p:nvCxnSpPr>
          <p:spPr bwMode="auto">
            <a:xfrm rot="16200000">
              <a:off x="3584" y="11457"/>
              <a:ext cx="332" cy="1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073" name="_s4856"/>
            <p:cNvCxnSpPr>
              <a:cxnSpLocks noChangeShapeType="1"/>
            </p:cNvCxnSpPr>
            <p:nvPr/>
          </p:nvCxnSpPr>
          <p:spPr bwMode="auto">
            <a:xfrm flipV="1">
              <a:off x="3758" y="10106"/>
              <a:ext cx="104" cy="390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074" name="_s4854"/>
            <p:cNvCxnSpPr>
              <a:cxnSpLocks noChangeShapeType="1"/>
            </p:cNvCxnSpPr>
            <p:nvPr/>
          </p:nvCxnSpPr>
          <p:spPr bwMode="auto">
            <a:xfrm flipH="1" flipV="1">
              <a:off x="3758" y="8940"/>
              <a:ext cx="104" cy="390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075" name="_s4852"/>
            <p:cNvCxnSpPr>
              <a:cxnSpLocks noChangeShapeType="1"/>
            </p:cNvCxnSpPr>
            <p:nvPr/>
          </p:nvCxnSpPr>
          <p:spPr bwMode="auto">
            <a:xfrm rot="16200000">
              <a:off x="3584" y="7959"/>
              <a:ext cx="332" cy="1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076" name="_s4850"/>
            <p:cNvCxnSpPr>
              <a:cxnSpLocks noChangeShapeType="1"/>
            </p:cNvCxnSpPr>
            <p:nvPr/>
          </p:nvCxnSpPr>
          <p:spPr bwMode="auto">
            <a:xfrm rot="16200000">
              <a:off x="3583" y="6794"/>
              <a:ext cx="333" cy="1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077" name="_s4848"/>
            <p:cNvCxnSpPr>
              <a:cxnSpLocks noChangeShapeType="1"/>
            </p:cNvCxnSpPr>
            <p:nvPr/>
          </p:nvCxnSpPr>
          <p:spPr bwMode="auto">
            <a:xfrm rot="16200000">
              <a:off x="3584" y="5627"/>
              <a:ext cx="331" cy="1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078" name="_s4846"/>
            <p:cNvCxnSpPr>
              <a:cxnSpLocks noChangeShapeType="1"/>
            </p:cNvCxnSpPr>
            <p:nvPr/>
          </p:nvCxnSpPr>
          <p:spPr bwMode="auto">
            <a:xfrm rot="16200000">
              <a:off x="953" y="13789"/>
              <a:ext cx="332" cy="1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079" name="_s4844"/>
            <p:cNvCxnSpPr>
              <a:cxnSpLocks noChangeShapeType="1"/>
            </p:cNvCxnSpPr>
            <p:nvPr/>
          </p:nvCxnSpPr>
          <p:spPr bwMode="auto">
            <a:xfrm rot="16200000">
              <a:off x="953" y="12624"/>
              <a:ext cx="332" cy="1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080" name="_s4842"/>
            <p:cNvCxnSpPr>
              <a:cxnSpLocks noChangeShapeType="1"/>
            </p:cNvCxnSpPr>
            <p:nvPr/>
          </p:nvCxnSpPr>
          <p:spPr bwMode="auto">
            <a:xfrm rot="16200000">
              <a:off x="953" y="11457"/>
              <a:ext cx="332" cy="1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081" name="_s4840"/>
            <p:cNvCxnSpPr>
              <a:cxnSpLocks noChangeShapeType="1"/>
            </p:cNvCxnSpPr>
            <p:nvPr/>
          </p:nvCxnSpPr>
          <p:spPr bwMode="auto">
            <a:xfrm rot="16200000">
              <a:off x="953" y="10292"/>
              <a:ext cx="331" cy="1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082" name="_s4838"/>
            <p:cNvCxnSpPr>
              <a:cxnSpLocks noChangeShapeType="1"/>
            </p:cNvCxnSpPr>
            <p:nvPr/>
          </p:nvCxnSpPr>
          <p:spPr bwMode="auto">
            <a:xfrm rot="16200000">
              <a:off x="953" y="9126"/>
              <a:ext cx="331" cy="1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083" name="_s4836"/>
            <p:cNvCxnSpPr>
              <a:cxnSpLocks noChangeShapeType="1"/>
            </p:cNvCxnSpPr>
            <p:nvPr/>
          </p:nvCxnSpPr>
          <p:spPr bwMode="auto">
            <a:xfrm rot="16200000">
              <a:off x="953" y="7960"/>
              <a:ext cx="331" cy="1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084" name="_s4834"/>
            <p:cNvCxnSpPr>
              <a:cxnSpLocks noChangeShapeType="1"/>
            </p:cNvCxnSpPr>
            <p:nvPr/>
          </p:nvCxnSpPr>
          <p:spPr bwMode="auto">
            <a:xfrm rot="16200000">
              <a:off x="953" y="6794"/>
              <a:ext cx="332" cy="1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085" name="_s4832"/>
            <p:cNvCxnSpPr>
              <a:cxnSpLocks noChangeShapeType="1"/>
            </p:cNvCxnSpPr>
            <p:nvPr/>
          </p:nvCxnSpPr>
          <p:spPr bwMode="auto">
            <a:xfrm rot="16200000">
              <a:off x="953" y="5627"/>
              <a:ext cx="331" cy="1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086" name="_s4830"/>
            <p:cNvCxnSpPr>
              <a:cxnSpLocks noChangeShapeType="1"/>
            </p:cNvCxnSpPr>
            <p:nvPr/>
          </p:nvCxnSpPr>
          <p:spPr bwMode="auto">
            <a:xfrm rot="16200000">
              <a:off x="3001" y="3879"/>
              <a:ext cx="1497" cy="1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087" name="_s4828"/>
            <p:cNvCxnSpPr>
              <a:cxnSpLocks noChangeShapeType="1"/>
            </p:cNvCxnSpPr>
            <p:nvPr/>
          </p:nvCxnSpPr>
          <p:spPr bwMode="auto">
            <a:xfrm rot="10800000">
              <a:off x="6387" y="778"/>
              <a:ext cx="376" cy="778"/>
            </a:xfrm>
            <a:prstGeom prst="bentConnector2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</p:spPr>
        </p:cxnSp>
        <p:cxnSp>
          <p:nvCxnSpPr>
            <p:cNvPr id="2088" name="_s4826"/>
            <p:cNvCxnSpPr>
              <a:cxnSpLocks noChangeShapeType="1"/>
            </p:cNvCxnSpPr>
            <p:nvPr/>
          </p:nvCxnSpPr>
          <p:spPr bwMode="auto">
            <a:xfrm flipV="1">
              <a:off x="6011" y="778"/>
              <a:ext cx="376" cy="778"/>
            </a:xfrm>
            <a:prstGeom prst="bentConnector2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</p:spPr>
        </p:cxnSp>
        <p:cxnSp>
          <p:nvCxnSpPr>
            <p:cNvPr id="2089" name="_s4811"/>
            <p:cNvCxnSpPr>
              <a:cxnSpLocks noChangeShapeType="1"/>
            </p:cNvCxnSpPr>
            <p:nvPr/>
          </p:nvCxnSpPr>
          <p:spPr bwMode="auto">
            <a:xfrm flipV="1">
              <a:off x="9017" y="3110"/>
              <a:ext cx="0" cy="559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090" name="_s4812"/>
            <p:cNvCxnSpPr>
              <a:cxnSpLocks noChangeShapeType="1"/>
            </p:cNvCxnSpPr>
            <p:nvPr/>
          </p:nvCxnSpPr>
          <p:spPr bwMode="auto">
            <a:xfrm rot="16200000">
              <a:off x="1685" y="2564"/>
              <a:ext cx="1497" cy="2631"/>
            </a:xfrm>
            <a:prstGeom prst="bentConnector3">
              <a:avLst>
                <a:gd name="adj1" fmla="val 12995"/>
              </a:avLst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</p:spPr>
        </p:cxnSp>
        <p:cxnSp>
          <p:nvCxnSpPr>
            <p:cNvPr id="2091" name="_s4814"/>
            <p:cNvCxnSpPr>
              <a:cxnSpLocks noChangeShapeType="1"/>
            </p:cNvCxnSpPr>
            <p:nvPr/>
          </p:nvCxnSpPr>
          <p:spPr bwMode="auto">
            <a:xfrm rot="5400000" flipH="1">
              <a:off x="6945" y="231"/>
              <a:ext cx="1497" cy="2631"/>
            </a:xfrm>
            <a:prstGeom prst="bentConnector3">
              <a:avLst>
                <a:gd name="adj1" fmla="val 12995"/>
              </a:avLst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</p:spPr>
        </p:cxnSp>
        <p:cxnSp>
          <p:nvCxnSpPr>
            <p:cNvPr id="2092" name="_s4815"/>
            <p:cNvCxnSpPr>
              <a:cxnSpLocks noChangeShapeType="1"/>
            </p:cNvCxnSpPr>
            <p:nvPr/>
          </p:nvCxnSpPr>
          <p:spPr bwMode="auto">
            <a:xfrm rot="16200000">
              <a:off x="4315" y="232"/>
              <a:ext cx="1497" cy="2629"/>
            </a:xfrm>
            <a:prstGeom prst="bentConnector3">
              <a:avLst>
                <a:gd name="adj1" fmla="val 12995"/>
              </a:avLst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</p:spPr>
        </p:cxnSp>
      </p:grpSp>
      <p:sp>
        <p:nvSpPr>
          <p:cNvPr id="86" name="_s4816"/>
          <p:cNvSpPr>
            <a:spLocks noChangeArrowheads="1"/>
          </p:cNvSpPr>
          <p:nvPr/>
        </p:nvSpPr>
        <p:spPr bwMode="auto">
          <a:xfrm>
            <a:off x="4648384" y="0"/>
            <a:ext cx="1991912" cy="375932"/>
          </a:xfrm>
          <a:prstGeom prst="roundRect">
            <a:avLst>
              <a:gd name="adj" fmla="val 16667"/>
            </a:avLst>
          </a:prstGeom>
          <a:solidFill>
            <a:srgbClr val="FF0000">
              <a:alpha val="50000"/>
            </a:srgbClr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实义动词</a:t>
            </a:r>
            <a:endParaRPr lang="zh-CN" altLang="en-US" sz="2800" dirty="0" smtClean="0">
              <a:solidFill>
                <a:prstClr val="black"/>
              </a:solidFill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87" name="_s4825"/>
          <p:cNvSpPr>
            <a:spLocks noChangeArrowheads="1"/>
          </p:cNvSpPr>
          <p:nvPr/>
        </p:nvSpPr>
        <p:spPr bwMode="auto">
          <a:xfrm>
            <a:off x="3203497" y="563899"/>
            <a:ext cx="2108564" cy="375449"/>
          </a:xfrm>
          <a:prstGeom prst="roundRect">
            <a:avLst>
              <a:gd name="adj" fmla="val 16667"/>
            </a:avLst>
          </a:prstGeom>
          <a:solidFill>
            <a:srgbClr val="F1FD09">
              <a:alpha val="50000"/>
            </a:srgbClr>
          </a:solidFill>
          <a:ln w="28575">
            <a:solidFill>
              <a:srgbClr val="F1FD09"/>
            </a:solidFill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 smtClean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  <a:cs typeface="宋体" pitchFamily="2" charset="-122"/>
              </a:rPr>
              <a:t>及物动词</a:t>
            </a:r>
            <a:r>
              <a:rPr lang="zh-CN" altLang="en-US" sz="1600" b="1" u="sng" dirty="0" smtClean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  <a:cs typeface="宋体" pitchFamily="2" charset="-122"/>
              </a:rPr>
              <a:t>必须跟宾语</a:t>
            </a:r>
            <a:endParaRPr lang="zh-CN" altLang="en-US" sz="1600" b="1" dirty="0" smtClean="0">
              <a:solidFill>
                <a:prstClr val="black"/>
              </a:solidFill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88" name="_s4827"/>
          <p:cNvSpPr>
            <a:spLocks noChangeArrowheads="1"/>
          </p:cNvSpPr>
          <p:nvPr/>
        </p:nvSpPr>
        <p:spPr bwMode="auto">
          <a:xfrm>
            <a:off x="5976620" y="563899"/>
            <a:ext cx="2555728" cy="375449"/>
          </a:xfrm>
          <a:prstGeom prst="roundRect">
            <a:avLst>
              <a:gd name="adj" fmla="val 16667"/>
            </a:avLst>
          </a:prstGeom>
          <a:solidFill>
            <a:srgbClr val="F1FD09">
              <a:alpha val="50000"/>
            </a:srgbClr>
          </a:solidFill>
          <a:ln w="28575">
            <a:solidFill>
              <a:srgbClr val="F1FD09"/>
            </a:solidFill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 smtClean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  <a:cs typeface="宋体" pitchFamily="2" charset="-122"/>
              </a:rPr>
              <a:t>不及物动词</a:t>
            </a:r>
            <a:r>
              <a:rPr lang="zh-CN" altLang="en-US" b="1" u="sng" dirty="0" smtClean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  <a:cs typeface="宋体" pitchFamily="2" charset="-122"/>
              </a:rPr>
              <a:t>不直跟宾语</a:t>
            </a:r>
            <a:endParaRPr lang="zh-CN" altLang="en-US" b="1" dirty="0" smtClean="0">
              <a:solidFill>
                <a:prstClr val="black"/>
              </a:solidFill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89" name="_s4817"/>
          <p:cNvSpPr>
            <a:spLocks noChangeArrowheads="1"/>
          </p:cNvSpPr>
          <p:nvPr/>
        </p:nvSpPr>
        <p:spPr bwMode="auto">
          <a:xfrm>
            <a:off x="2324192" y="1127314"/>
            <a:ext cx="1991912" cy="375932"/>
          </a:xfrm>
          <a:prstGeom prst="roundRect">
            <a:avLst>
              <a:gd name="adj" fmla="val 16667"/>
            </a:avLst>
          </a:prstGeom>
          <a:solidFill>
            <a:srgbClr val="FF00FF">
              <a:alpha val="50000"/>
            </a:srgbClr>
          </a:solidFill>
          <a:ln w="28575">
            <a:solidFill>
              <a:srgbClr val="FF00AD"/>
            </a:solidFill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 smtClean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  <a:cs typeface="宋体" pitchFamily="2" charset="-122"/>
              </a:rPr>
              <a:t>时态</a:t>
            </a:r>
            <a:endParaRPr lang="zh-CN" altLang="en-US" sz="2400" b="1" dirty="0" smtClean="0">
              <a:solidFill>
                <a:prstClr val="black"/>
              </a:solidFill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90" name="_s4818"/>
          <p:cNvSpPr>
            <a:spLocks noChangeArrowheads="1"/>
          </p:cNvSpPr>
          <p:nvPr/>
        </p:nvSpPr>
        <p:spPr bwMode="auto">
          <a:xfrm>
            <a:off x="6972576" y="1127314"/>
            <a:ext cx="1991912" cy="375449"/>
          </a:xfrm>
          <a:prstGeom prst="roundRect">
            <a:avLst>
              <a:gd name="adj" fmla="val 16667"/>
            </a:avLst>
          </a:prstGeom>
          <a:solidFill>
            <a:srgbClr val="FF00FF">
              <a:alpha val="50000"/>
            </a:srgbClr>
          </a:solidFill>
          <a:ln w="28575">
            <a:solidFill>
              <a:srgbClr val="FF00AD"/>
            </a:solidFill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 smtClean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  <a:cs typeface="宋体" pitchFamily="2" charset="-122"/>
              </a:rPr>
              <a:t>语态</a:t>
            </a:r>
            <a:endParaRPr lang="zh-CN" altLang="en-US" sz="2400" b="1" dirty="0" smtClean="0">
              <a:solidFill>
                <a:prstClr val="black"/>
              </a:solidFill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91" name="_s4878"/>
          <p:cNvSpPr>
            <a:spLocks noChangeArrowheads="1"/>
          </p:cNvSpPr>
          <p:nvPr/>
        </p:nvSpPr>
        <p:spPr bwMode="auto">
          <a:xfrm>
            <a:off x="996840" y="1691213"/>
            <a:ext cx="1991028" cy="374966"/>
          </a:xfrm>
          <a:prstGeom prst="roundRect">
            <a:avLst>
              <a:gd name="adj" fmla="val 16667"/>
            </a:avLst>
          </a:prstGeom>
          <a:solidFill>
            <a:srgbClr val="F1FD09">
              <a:alpha val="50000"/>
            </a:srgbClr>
          </a:solidFill>
          <a:ln w="28575">
            <a:solidFill>
              <a:srgbClr val="F1FD09"/>
            </a:solidFill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 smtClean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  <a:cs typeface="宋体" pitchFamily="2" charset="-122"/>
              </a:rPr>
              <a:t>意思需要</a:t>
            </a:r>
            <a:endParaRPr lang="zh-CN" altLang="en-US" sz="2400" b="1" dirty="0" smtClean="0">
              <a:solidFill>
                <a:prstClr val="black"/>
              </a:solidFill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92" name="_s4880"/>
          <p:cNvSpPr>
            <a:spLocks noChangeArrowheads="1"/>
          </p:cNvSpPr>
          <p:nvPr/>
        </p:nvSpPr>
        <p:spPr bwMode="auto">
          <a:xfrm>
            <a:off x="3652428" y="1691213"/>
            <a:ext cx="1991912" cy="374966"/>
          </a:xfrm>
          <a:prstGeom prst="roundRect">
            <a:avLst>
              <a:gd name="adj" fmla="val 16667"/>
            </a:avLst>
          </a:prstGeom>
          <a:solidFill>
            <a:srgbClr val="F1FD09">
              <a:alpha val="50000"/>
            </a:srgbClr>
          </a:solidFill>
          <a:ln w="28575">
            <a:solidFill>
              <a:srgbClr val="F1FD09"/>
            </a:solidFill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 smtClean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  <a:cs typeface="宋体" pitchFamily="2" charset="-122"/>
              </a:rPr>
              <a:t>时间标志</a:t>
            </a:r>
            <a:endParaRPr lang="zh-CN" altLang="en-US" sz="2400" b="1" dirty="0" smtClean="0">
              <a:solidFill>
                <a:prstClr val="black"/>
              </a:solidFill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96" name="_s4831"/>
          <p:cNvSpPr>
            <a:spLocks noChangeArrowheads="1"/>
          </p:cNvSpPr>
          <p:nvPr/>
        </p:nvSpPr>
        <p:spPr bwMode="auto">
          <a:xfrm>
            <a:off x="884" y="2818043"/>
            <a:ext cx="1991028" cy="375449"/>
          </a:xfrm>
          <a:prstGeom prst="roundRect">
            <a:avLst>
              <a:gd name="adj" fmla="val 16667"/>
            </a:avLst>
          </a:prstGeom>
          <a:solidFill>
            <a:srgbClr val="0399FF">
              <a:alpha val="50000"/>
            </a:srgbClr>
          </a:solidFill>
          <a:ln w="28575">
            <a:solidFill>
              <a:srgbClr val="0399FF"/>
            </a:solidFill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  <a:cs typeface="宋体" pitchFamily="2" charset="-122"/>
              </a:rPr>
              <a:t>一般现在时</a:t>
            </a:r>
            <a:endParaRPr lang="zh-CN" altLang="en-US" sz="2400" dirty="0" smtClean="0">
              <a:solidFill>
                <a:prstClr val="black"/>
              </a:solidFill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97" name="_s4833"/>
          <p:cNvSpPr>
            <a:spLocks noChangeArrowheads="1"/>
          </p:cNvSpPr>
          <p:nvPr/>
        </p:nvSpPr>
        <p:spPr bwMode="auto">
          <a:xfrm>
            <a:off x="116" y="3410190"/>
            <a:ext cx="1991028" cy="375449"/>
          </a:xfrm>
          <a:prstGeom prst="roundRect">
            <a:avLst>
              <a:gd name="adj" fmla="val 16667"/>
            </a:avLst>
          </a:prstGeom>
          <a:solidFill>
            <a:srgbClr val="FF0000">
              <a:alpha val="50000"/>
            </a:srgbClr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  <a:cs typeface="宋体" pitchFamily="2" charset="-122"/>
              </a:rPr>
              <a:t>一般过去时</a:t>
            </a:r>
            <a:endParaRPr lang="zh-CN" altLang="en-US" sz="2400" dirty="0" smtClean="0">
              <a:solidFill>
                <a:prstClr val="black"/>
              </a:solidFill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98" name="_s4835"/>
          <p:cNvSpPr>
            <a:spLocks noChangeArrowheads="1"/>
          </p:cNvSpPr>
          <p:nvPr/>
        </p:nvSpPr>
        <p:spPr bwMode="auto">
          <a:xfrm>
            <a:off x="116" y="3973606"/>
            <a:ext cx="1991028" cy="375449"/>
          </a:xfrm>
          <a:prstGeom prst="roundRect">
            <a:avLst>
              <a:gd name="adj" fmla="val 16667"/>
            </a:avLst>
          </a:prstGeom>
          <a:solidFill>
            <a:srgbClr val="FF00FF">
              <a:alpha val="50000"/>
            </a:srgbClr>
          </a:solidFill>
          <a:ln w="28575">
            <a:solidFill>
              <a:srgbClr val="FF00AD"/>
            </a:solidFill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  <a:cs typeface="宋体" pitchFamily="2" charset="-122"/>
              </a:rPr>
              <a:t>现在进行时</a:t>
            </a:r>
            <a:endParaRPr lang="zh-CN" altLang="en-US" sz="2400" dirty="0" smtClean="0">
              <a:solidFill>
                <a:prstClr val="black"/>
              </a:solidFill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99" name="_s4837"/>
          <p:cNvSpPr>
            <a:spLocks noChangeArrowheads="1"/>
          </p:cNvSpPr>
          <p:nvPr/>
        </p:nvSpPr>
        <p:spPr bwMode="auto">
          <a:xfrm>
            <a:off x="116" y="4537021"/>
            <a:ext cx="1991028" cy="375449"/>
          </a:xfrm>
          <a:prstGeom prst="roundRect">
            <a:avLst>
              <a:gd name="adj" fmla="val 16667"/>
            </a:avLst>
          </a:prstGeom>
          <a:solidFill>
            <a:srgbClr val="01BD0A">
              <a:alpha val="50000"/>
            </a:srgbClr>
          </a:solidFill>
          <a:ln w="28575">
            <a:solidFill>
              <a:srgbClr val="01BD0A"/>
            </a:solidFill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  <a:cs typeface="宋体" pitchFamily="2" charset="-122"/>
              </a:rPr>
              <a:t>过去进行时</a:t>
            </a:r>
            <a:endParaRPr lang="zh-CN" altLang="en-US" sz="2400" dirty="0" smtClean="0">
              <a:solidFill>
                <a:prstClr val="black"/>
              </a:solidFill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0" name="_s4839"/>
          <p:cNvSpPr>
            <a:spLocks noChangeArrowheads="1"/>
          </p:cNvSpPr>
          <p:nvPr/>
        </p:nvSpPr>
        <p:spPr bwMode="auto">
          <a:xfrm>
            <a:off x="-768" y="5100437"/>
            <a:ext cx="1991912" cy="374966"/>
          </a:xfrm>
          <a:prstGeom prst="roundRect">
            <a:avLst>
              <a:gd name="adj" fmla="val 16667"/>
            </a:avLst>
          </a:prstGeom>
          <a:solidFill>
            <a:srgbClr val="0399FF">
              <a:alpha val="50000"/>
            </a:srgbClr>
          </a:solidFill>
          <a:ln w="28575">
            <a:solidFill>
              <a:srgbClr val="0399FF"/>
            </a:solidFill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  <a:cs typeface="宋体" pitchFamily="2" charset="-122"/>
              </a:rPr>
              <a:t>一般将来时</a:t>
            </a:r>
            <a:endParaRPr lang="zh-CN" altLang="en-US" sz="2400" dirty="0" smtClean="0">
              <a:solidFill>
                <a:prstClr val="black"/>
              </a:solidFill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2" name="_s4841"/>
          <p:cNvSpPr>
            <a:spLocks noChangeArrowheads="1"/>
          </p:cNvSpPr>
          <p:nvPr/>
        </p:nvSpPr>
        <p:spPr bwMode="auto">
          <a:xfrm>
            <a:off x="-768" y="5663852"/>
            <a:ext cx="1991912" cy="375449"/>
          </a:xfrm>
          <a:prstGeom prst="roundRect">
            <a:avLst>
              <a:gd name="adj" fmla="val 16667"/>
            </a:avLst>
          </a:prstGeom>
          <a:solidFill>
            <a:srgbClr val="FF0000">
              <a:alpha val="50000"/>
            </a:srgbClr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smtClean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  <a:cs typeface="宋体" pitchFamily="2" charset="-122"/>
              </a:rPr>
              <a:t>★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  <a:cs typeface="宋体" pitchFamily="2" charset="-122"/>
              </a:rPr>
              <a:t>过去将来时</a:t>
            </a:r>
            <a:endParaRPr lang="zh-CN" altLang="en-US" sz="2400" dirty="0" smtClean="0">
              <a:solidFill>
                <a:prstClr val="black"/>
              </a:solidFill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3" name="_s4843"/>
          <p:cNvSpPr>
            <a:spLocks noChangeArrowheads="1"/>
          </p:cNvSpPr>
          <p:nvPr/>
        </p:nvSpPr>
        <p:spPr bwMode="auto">
          <a:xfrm>
            <a:off x="-768" y="6227267"/>
            <a:ext cx="1991912" cy="374966"/>
          </a:xfrm>
          <a:prstGeom prst="roundRect">
            <a:avLst>
              <a:gd name="adj" fmla="val 16667"/>
            </a:avLst>
          </a:prstGeom>
          <a:solidFill>
            <a:srgbClr val="FF00FF">
              <a:alpha val="50000"/>
            </a:srgbClr>
          </a:solidFill>
          <a:ln w="28575">
            <a:solidFill>
              <a:srgbClr val="FF00AD"/>
            </a:solidFill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  <a:cs typeface="宋体" pitchFamily="2" charset="-122"/>
              </a:rPr>
              <a:t>现在完成时</a:t>
            </a:r>
            <a:endParaRPr lang="zh-CN" altLang="en-US" sz="2400" dirty="0" smtClean="0">
              <a:solidFill>
                <a:prstClr val="black"/>
              </a:solidFill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4" name="_s4845"/>
          <p:cNvSpPr>
            <a:spLocks noChangeArrowheads="1"/>
          </p:cNvSpPr>
          <p:nvPr/>
        </p:nvSpPr>
        <p:spPr bwMode="auto">
          <a:xfrm>
            <a:off x="-768" y="6790683"/>
            <a:ext cx="1991912" cy="374966"/>
          </a:xfrm>
          <a:prstGeom prst="roundRect">
            <a:avLst>
              <a:gd name="adj" fmla="val 16667"/>
            </a:avLst>
          </a:prstGeom>
          <a:solidFill>
            <a:srgbClr val="01BD0A">
              <a:alpha val="50000"/>
            </a:srgbClr>
          </a:solidFill>
          <a:ln w="28575">
            <a:solidFill>
              <a:srgbClr val="01BD0A"/>
            </a:solidFill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smtClean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  <a:cs typeface="宋体" pitchFamily="2" charset="-122"/>
              </a:rPr>
              <a:t>★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  <a:cs typeface="宋体" pitchFamily="2" charset="-122"/>
              </a:rPr>
              <a:t>过去完成时</a:t>
            </a:r>
            <a:endParaRPr lang="zh-CN" altLang="en-US" sz="2400" dirty="0" smtClean="0">
              <a:solidFill>
                <a:prstClr val="black"/>
              </a:solidFill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5" name="_s4847"/>
          <p:cNvSpPr>
            <a:spLocks noChangeArrowheads="1"/>
          </p:cNvSpPr>
          <p:nvPr/>
        </p:nvSpPr>
        <p:spPr bwMode="auto">
          <a:xfrm>
            <a:off x="2324308" y="2846775"/>
            <a:ext cx="1991028" cy="374966"/>
          </a:xfrm>
          <a:prstGeom prst="roundRect">
            <a:avLst>
              <a:gd name="adj" fmla="val 16667"/>
            </a:avLst>
          </a:prstGeom>
          <a:solidFill>
            <a:srgbClr val="0399FF">
              <a:alpha val="50000"/>
            </a:srgbClr>
          </a:solidFill>
          <a:ln w="28575">
            <a:solidFill>
              <a:srgbClr val="0399FF"/>
            </a:solidFill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smtClean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  <a:cs typeface="宋体" pitchFamily="2" charset="-122"/>
              </a:rPr>
              <a:t>do/does</a:t>
            </a:r>
            <a:endParaRPr lang="zh-CN" altLang="zh-CN" sz="2400" dirty="0" smtClean="0">
              <a:solidFill>
                <a:prstClr val="black"/>
              </a:solidFill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6" name="_s4849"/>
          <p:cNvSpPr>
            <a:spLocks noChangeArrowheads="1"/>
          </p:cNvSpPr>
          <p:nvPr/>
        </p:nvSpPr>
        <p:spPr bwMode="auto">
          <a:xfrm>
            <a:off x="2324308" y="3410190"/>
            <a:ext cx="1991028" cy="374966"/>
          </a:xfrm>
          <a:prstGeom prst="roundRect">
            <a:avLst>
              <a:gd name="adj" fmla="val 16667"/>
            </a:avLst>
          </a:prstGeom>
          <a:solidFill>
            <a:srgbClr val="FF0000">
              <a:alpha val="50000"/>
            </a:srgbClr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smtClean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  <a:cs typeface="宋体" pitchFamily="2" charset="-122"/>
              </a:rPr>
              <a:t>did</a:t>
            </a:r>
            <a:endParaRPr lang="zh-CN" altLang="zh-CN" sz="2400" dirty="0" smtClean="0">
              <a:solidFill>
                <a:prstClr val="black"/>
              </a:solidFill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7" name="_s4851"/>
          <p:cNvSpPr>
            <a:spLocks noChangeArrowheads="1"/>
          </p:cNvSpPr>
          <p:nvPr/>
        </p:nvSpPr>
        <p:spPr bwMode="auto">
          <a:xfrm>
            <a:off x="2324308" y="3973606"/>
            <a:ext cx="1991028" cy="374966"/>
          </a:xfrm>
          <a:prstGeom prst="roundRect">
            <a:avLst>
              <a:gd name="adj" fmla="val 16667"/>
            </a:avLst>
          </a:prstGeom>
          <a:solidFill>
            <a:srgbClr val="FF00FF">
              <a:alpha val="50000"/>
            </a:srgbClr>
          </a:solidFill>
          <a:ln w="28575">
            <a:solidFill>
              <a:srgbClr val="FF00AD"/>
            </a:solidFill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err="1" smtClean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  <a:cs typeface="宋体" pitchFamily="2" charset="-122"/>
              </a:rPr>
              <a:t>be+doing</a:t>
            </a:r>
            <a:endParaRPr lang="zh-CN" altLang="zh-CN" sz="2400" dirty="0" smtClean="0">
              <a:solidFill>
                <a:prstClr val="black"/>
              </a:solidFill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0" name="_s4855"/>
          <p:cNvSpPr>
            <a:spLocks noChangeArrowheads="1"/>
          </p:cNvSpPr>
          <p:nvPr/>
        </p:nvSpPr>
        <p:spPr bwMode="auto">
          <a:xfrm>
            <a:off x="2324308" y="5100437"/>
            <a:ext cx="1991028" cy="374966"/>
          </a:xfrm>
          <a:prstGeom prst="roundRect">
            <a:avLst>
              <a:gd name="adj" fmla="val 16667"/>
            </a:avLst>
          </a:prstGeom>
          <a:solidFill>
            <a:srgbClr val="0399FF">
              <a:alpha val="50000"/>
            </a:srgbClr>
          </a:solidFill>
          <a:ln w="28575">
            <a:solidFill>
              <a:srgbClr val="0399FF"/>
            </a:solidFill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err="1" smtClean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  <a:cs typeface="宋体" pitchFamily="2" charset="-122"/>
              </a:rPr>
              <a:t>will+do</a:t>
            </a:r>
            <a:endParaRPr lang="zh-CN" altLang="zh-CN" sz="2400" dirty="0" smtClean="0">
              <a:solidFill>
                <a:prstClr val="black"/>
              </a:solidFill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1" name="_s4857"/>
          <p:cNvSpPr>
            <a:spLocks noChangeArrowheads="1"/>
          </p:cNvSpPr>
          <p:nvPr/>
        </p:nvSpPr>
        <p:spPr bwMode="auto">
          <a:xfrm>
            <a:off x="2323424" y="5663852"/>
            <a:ext cx="1991912" cy="374966"/>
          </a:xfrm>
          <a:prstGeom prst="roundRect">
            <a:avLst>
              <a:gd name="adj" fmla="val 16667"/>
            </a:avLst>
          </a:prstGeom>
          <a:solidFill>
            <a:srgbClr val="FF0000">
              <a:alpha val="50000"/>
            </a:srgbClr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err="1" smtClean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  <a:cs typeface="宋体" pitchFamily="2" charset="-122"/>
              </a:rPr>
              <a:t>would+do</a:t>
            </a:r>
            <a:endParaRPr lang="zh-CN" altLang="zh-CN" sz="2400" dirty="0" smtClean="0">
              <a:solidFill>
                <a:prstClr val="black"/>
              </a:solidFill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2" name="_s4859"/>
          <p:cNvSpPr>
            <a:spLocks noChangeArrowheads="1"/>
          </p:cNvSpPr>
          <p:nvPr/>
        </p:nvSpPr>
        <p:spPr bwMode="auto">
          <a:xfrm>
            <a:off x="2323424" y="6227267"/>
            <a:ext cx="1991912" cy="374966"/>
          </a:xfrm>
          <a:prstGeom prst="roundRect">
            <a:avLst>
              <a:gd name="adj" fmla="val 16667"/>
            </a:avLst>
          </a:prstGeom>
          <a:solidFill>
            <a:srgbClr val="FF00FF">
              <a:alpha val="50000"/>
            </a:srgbClr>
          </a:solidFill>
          <a:ln w="28575">
            <a:solidFill>
              <a:srgbClr val="FF00AD"/>
            </a:solidFill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smtClean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  <a:cs typeface="宋体" pitchFamily="2" charset="-122"/>
              </a:rPr>
              <a:t>have/</a:t>
            </a:r>
            <a:r>
              <a:rPr lang="en-US" altLang="zh-CN" sz="2400" dirty="0" err="1" smtClean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  <a:cs typeface="宋体" pitchFamily="2" charset="-122"/>
              </a:rPr>
              <a:t>has+done</a:t>
            </a:r>
            <a:endParaRPr lang="zh-CN" altLang="zh-CN" sz="2400" dirty="0" smtClean="0">
              <a:solidFill>
                <a:prstClr val="black"/>
              </a:solidFill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3" name="_s4861"/>
          <p:cNvSpPr>
            <a:spLocks noChangeArrowheads="1"/>
          </p:cNvSpPr>
          <p:nvPr/>
        </p:nvSpPr>
        <p:spPr bwMode="auto">
          <a:xfrm>
            <a:off x="2323424" y="6790683"/>
            <a:ext cx="1991912" cy="374966"/>
          </a:xfrm>
          <a:prstGeom prst="roundRect">
            <a:avLst>
              <a:gd name="adj" fmla="val 16667"/>
            </a:avLst>
          </a:prstGeom>
          <a:solidFill>
            <a:srgbClr val="01BD0A">
              <a:alpha val="50000"/>
            </a:srgbClr>
          </a:solidFill>
          <a:ln w="28575">
            <a:solidFill>
              <a:srgbClr val="01BD0A"/>
            </a:solidFill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err="1" smtClean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  <a:cs typeface="宋体" pitchFamily="2" charset="-122"/>
              </a:rPr>
              <a:t>had+done</a:t>
            </a:r>
            <a:endParaRPr lang="zh-CN" altLang="zh-CN" sz="2400" dirty="0" smtClean="0">
              <a:solidFill>
                <a:prstClr val="black"/>
              </a:solidFill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4" name="_s4884"/>
          <p:cNvSpPr>
            <a:spLocks noChangeArrowheads="1"/>
          </p:cNvSpPr>
          <p:nvPr/>
        </p:nvSpPr>
        <p:spPr bwMode="auto">
          <a:xfrm>
            <a:off x="4647616" y="2846775"/>
            <a:ext cx="1991912" cy="374966"/>
          </a:xfrm>
          <a:prstGeom prst="roundRect">
            <a:avLst>
              <a:gd name="adj" fmla="val 16667"/>
            </a:avLst>
          </a:prstGeom>
          <a:solidFill>
            <a:srgbClr val="0399FF">
              <a:alpha val="50000"/>
            </a:srgbClr>
          </a:solidFill>
          <a:ln w="28575">
            <a:solidFill>
              <a:srgbClr val="0399FF"/>
            </a:solidFill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prstClr val="black"/>
                </a:solidFill>
                <a:latin typeface="Calibri" pitchFamily="34" charset="0"/>
                <a:ea typeface="宋体" pitchFamily="2" charset="-122"/>
                <a:cs typeface="宋体" pitchFamily="2" charset="-122"/>
              </a:rPr>
              <a:t>平时经常做</a:t>
            </a:r>
            <a:endParaRPr lang="zh-CN" altLang="en-US" sz="2400" dirty="0" smtClean="0">
              <a:solidFill>
                <a:prstClr val="black"/>
              </a:solidFill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5" name="_s4886"/>
          <p:cNvSpPr>
            <a:spLocks noChangeArrowheads="1"/>
          </p:cNvSpPr>
          <p:nvPr/>
        </p:nvSpPr>
        <p:spPr bwMode="auto">
          <a:xfrm>
            <a:off x="4648500" y="3410190"/>
            <a:ext cx="1991028" cy="375449"/>
          </a:xfrm>
          <a:prstGeom prst="roundRect">
            <a:avLst>
              <a:gd name="adj" fmla="val 16667"/>
            </a:avLst>
          </a:prstGeom>
          <a:solidFill>
            <a:srgbClr val="FF0000">
              <a:alpha val="50000"/>
            </a:srgbClr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prstClr val="black"/>
                </a:solidFill>
                <a:latin typeface="Calibri" pitchFamily="34" charset="0"/>
                <a:ea typeface="宋体" pitchFamily="2" charset="-122"/>
                <a:cs typeface="宋体" pitchFamily="2" charset="-122"/>
              </a:rPr>
              <a:t>某次过去做</a:t>
            </a:r>
            <a:endParaRPr lang="zh-CN" altLang="en-US" sz="2400" dirty="0" smtClean="0">
              <a:solidFill>
                <a:prstClr val="black"/>
              </a:solidFill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6" name="_s4888"/>
          <p:cNvSpPr>
            <a:spLocks noChangeArrowheads="1"/>
          </p:cNvSpPr>
          <p:nvPr/>
        </p:nvSpPr>
        <p:spPr bwMode="auto">
          <a:xfrm>
            <a:off x="4648500" y="3973606"/>
            <a:ext cx="1991028" cy="375449"/>
          </a:xfrm>
          <a:prstGeom prst="roundRect">
            <a:avLst>
              <a:gd name="adj" fmla="val 16667"/>
            </a:avLst>
          </a:prstGeom>
          <a:solidFill>
            <a:srgbClr val="FF00FF">
              <a:alpha val="50000"/>
            </a:srgbClr>
          </a:solidFill>
          <a:ln w="28575">
            <a:solidFill>
              <a:srgbClr val="FF00AD"/>
            </a:solidFill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prstClr val="black"/>
                </a:solidFill>
                <a:latin typeface="Calibri" pitchFamily="34" charset="0"/>
                <a:ea typeface="宋体" pitchFamily="2" charset="-122"/>
                <a:cs typeface="宋体" pitchFamily="2" charset="-122"/>
              </a:rPr>
              <a:t>现在正在做</a:t>
            </a:r>
            <a:endParaRPr lang="zh-CN" altLang="en-US" sz="2400" dirty="0" smtClean="0">
              <a:solidFill>
                <a:prstClr val="black"/>
              </a:solidFill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7" name="_s4890"/>
          <p:cNvSpPr>
            <a:spLocks noChangeArrowheads="1"/>
          </p:cNvSpPr>
          <p:nvPr/>
        </p:nvSpPr>
        <p:spPr bwMode="auto">
          <a:xfrm>
            <a:off x="4648500" y="4537021"/>
            <a:ext cx="1991028" cy="375449"/>
          </a:xfrm>
          <a:prstGeom prst="roundRect">
            <a:avLst>
              <a:gd name="adj" fmla="val 16667"/>
            </a:avLst>
          </a:prstGeom>
          <a:solidFill>
            <a:srgbClr val="01BD0A">
              <a:alpha val="50000"/>
            </a:srgbClr>
          </a:solidFill>
          <a:ln w="28575">
            <a:solidFill>
              <a:srgbClr val="01BD0A"/>
            </a:solidFill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prstClr val="black"/>
                </a:solidFill>
                <a:latin typeface="Calibri" pitchFamily="34" charset="0"/>
                <a:ea typeface="宋体" pitchFamily="2" charset="-122"/>
                <a:cs typeface="宋体" pitchFamily="2" charset="-122"/>
              </a:rPr>
              <a:t>过去正在做</a:t>
            </a:r>
            <a:endParaRPr lang="zh-CN" altLang="en-US" sz="2400" dirty="0" smtClean="0">
              <a:solidFill>
                <a:prstClr val="black"/>
              </a:solidFill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8" name="_s4892"/>
          <p:cNvSpPr>
            <a:spLocks noChangeArrowheads="1"/>
          </p:cNvSpPr>
          <p:nvPr/>
        </p:nvSpPr>
        <p:spPr bwMode="auto">
          <a:xfrm>
            <a:off x="4648500" y="5100437"/>
            <a:ext cx="1991028" cy="375449"/>
          </a:xfrm>
          <a:prstGeom prst="roundRect">
            <a:avLst>
              <a:gd name="adj" fmla="val 16667"/>
            </a:avLst>
          </a:prstGeom>
          <a:solidFill>
            <a:srgbClr val="0399FF">
              <a:alpha val="50000"/>
            </a:srgbClr>
          </a:solidFill>
          <a:ln w="28575">
            <a:solidFill>
              <a:srgbClr val="0399FF"/>
            </a:solidFill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prstClr val="black"/>
                </a:solidFill>
                <a:latin typeface="Calibri" pitchFamily="34" charset="0"/>
                <a:ea typeface="宋体" pitchFamily="2" charset="-122"/>
                <a:cs typeface="宋体" pitchFamily="2" charset="-122"/>
              </a:rPr>
              <a:t>现在将要做</a:t>
            </a:r>
            <a:endParaRPr lang="zh-CN" altLang="en-US" sz="2400" dirty="0" smtClean="0">
              <a:solidFill>
                <a:prstClr val="black"/>
              </a:solidFill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9" name="_s4894"/>
          <p:cNvSpPr>
            <a:spLocks noChangeArrowheads="1"/>
          </p:cNvSpPr>
          <p:nvPr/>
        </p:nvSpPr>
        <p:spPr bwMode="auto">
          <a:xfrm>
            <a:off x="4648500" y="5663852"/>
            <a:ext cx="1991028" cy="375449"/>
          </a:xfrm>
          <a:prstGeom prst="roundRect">
            <a:avLst>
              <a:gd name="adj" fmla="val 16667"/>
            </a:avLst>
          </a:prstGeom>
          <a:solidFill>
            <a:srgbClr val="FF0000">
              <a:alpha val="50000"/>
            </a:srgbClr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  <a:cs typeface="宋体" pitchFamily="2" charset="-122"/>
              </a:rPr>
              <a:t>过去将要做</a:t>
            </a:r>
            <a:endParaRPr lang="zh-CN" altLang="en-US" sz="2400" dirty="0" smtClean="0">
              <a:solidFill>
                <a:prstClr val="black"/>
              </a:solidFill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0" name="_s4896"/>
          <p:cNvSpPr>
            <a:spLocks noChangeArrowheads="1"/>
          </p:cNvSpPr>
          <p:nvPr/>
        </p:nvSpPr>
        <p:spPr bwMode="auto">
          <a:xfrm>
            <a:off x="4647616" y="6227267"/>
            <a:ext cx="1991912" cy="375449"/>
          </a:xfrm>
          <a:prstGeom prst="roundRect">
            <a:avLst>
              <a:gd name="adj" fmla="val 16667"/>
            </a:avLst>
          </a:prstGeom>
          <a:solidFill>
            <a:srgbClr val="FF00FF">
              <a:alpha val="50000"/>
            </a:srgbClr>
          </a:solidFill>
          <a:ln w="28575">
            <a:solidFill>
              <a:srgbClr val="FF00AD"/>
            </a:solidFill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prstClr val="black"/>
                </a:solidFill>
                <a:latin typeface="Calibri" pitchFamily="34" charset="0"/>
                <a:ea typeface="宋体" pitchFamily="2" charset="-122"/>
                <a:cs typeface="宋体" pitchFamily="2" charset="-122"/>
              </a:rPr>
              <a:t>到现在已做</a:t>
            </a:r>
            <a:endParaRPr lang="zh-CN" altLang="en-US" sz="2400" dirty="0" smtClean="0">
              <a:solidFill>
                <a:prstClr val="black"/>
              </a:solidFill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1" name="_s4898"/>
          <p:cNvSpPr>
            <a:spLocks noChangeArrowheads="1"/>
          </p:cNvSpPr>
          <p:nvPr/>
        </p:nvSpPr>
        <p:spPr bwMode="auto">
          <a:xfrm>
            <a:off x="4647616" y="6790683"/>
            <a:ext cx="1991912" cy="375449"/>
          </a:xfrm>
          <a:prstGeom prst="roundRect">
            <a:avLst>
              <a:gd name="adj" fmla="val 16667"/>
            </a:avLst>
          </a:prstGeom>
          <a:solidFill>
            <a:srgbClr val="01BD0A">
              <a:alpha val="50000"/>
            </a:srgbClr>
          </a:solidFill>
          <a:ln w="28575">
            <a:solidFill>
              <a:srgbClr val="01BD0A"/>
            </a:solidFill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  <a:cs typeface="宋体" pitchFamily="2" charset="-122"/>
              </a:rPr>
              <a:t>到过去已做</a:t>
            </a:r>
            <a:endParaRPr lang="zh-CN" altLang="en-US" sz="2400" dirty="0" smtClean="0">
              <a:solidFill>
                <a:prstClr val="black"/>
              </a:solidFill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2" name="_s4821"/>
          <p:cNvSpPr>
            <a:spLocks noChangeArrowheads="1"/>
          </p:cNvSpPr>
          <p:nvPr/>
        </p:nvSpPr>
        <p:spPr bwMode="auto">
          <a:xfrm>
            <a:off x="6971808" y="1801606"/>
            <a:ext cx="1991912" cy="375449"/>
          </a:xfrm>
          <a:prstGeom prst="roundRect">
            <a:avLst>
              <a:gd name="adj" fmla="val 16667"/>
            </a:avLst>
          </a:prstGeom>
          <a:solidFill>
            <a:srgbClr val="01BD0A">
              <a:alpha val="50000"/>
            </a:srgbClr>
          </a:solidFill>
          <a:ln w="28575">
            <a:solidFill>
              <a:srgbClr val="01BD0A"/>
            </a:solidFill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 smtClean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  <a:cs typeface="宋体" pitchFamily="2" charset="-122"/>
              </a:rPr>
              <a:t>被动</a:t>
            </a:r>
            <a:r>
              <a:rPr lang="en-US" altLang="zh-CN" sz="2000" b="1" dirty="0" smtClean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  <a:cs typeface="宋体" pitchFamily="2" charset="-122"/>
              </a:rPr>
              <a:t>/</a:t>
            </a:r>
            <a:r>
              <a:rPr lang="zh-CN" altLang="en-US" sz="2000" b="1" dirty="0" smtClean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  <a:cs typeface="宋体" pitchFamily="2" charset="-122"/>
              </a:rPr>
              <a:t>主动</a:t>
            </a:r>
            <a:endParaRPr lang="zh-CN" altLang="zh-CN" sz="2000" b="1" dirty="0" smtClean="0">
              <a:solidFill>
                <a:prstClr val="black"/>
              </a:solidFill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3" name="_s4864"/>
          <p:cNvSpPr>
            <a:spLocks noChangeArrowheads="1"/>
          </p:cNvSpPr>
          <p:nvPr/>
        </p:nvSpPr>
        <p:spPr bwMode="auto">
          <a:xfrm>
            <a:off x="6972692" y="2283360"/>
            <a:ext cx="1991028" cy="374966"/>
          </a:xfrm>
          <a:prstGeom prst="roundRect">
            <a:avLst>
              <a:gd name="adj" fmla="val 16667"/>
            </a:avLst>
          </a:prstGeom>
          <a:solidFill>
            <a:srgbClr val="0399FF">
              <a:alpha val="50000"/>
            </a:srgbClr>
          </a:solidFill>
          <a:ln w="28575">
            <a:solidFill>
              <a:srgbClr val="0399FF"/>
            </a:solidFill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zh-CN" sz="2000" b="1" dirty="0" smtClean="0">
              <a:solidFill>
                <a:prstClr val="black"/>
              </a:solidFill>
              <a:latin typeface="Times New Roman" pitchFamily="18" charset="0"/>
              <a:ea typeface="宋体" pitchFamily="2" charset="-122"/>
              <a:cs typeface="宋体" pitchFamily="2" charset="-122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 smtClean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  <a:cs typeface="宋体" pitchFamily="2" charset="-122"/>
              </a:rPr>
              <a:t>现在时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000" b="1" dirty="0" smtClean="0">
              <a:solidFill>
                <a:prstClr val="black"/>
              </a:solidFill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4" name="_s4866"/>
          <p:cNvSpPr>
            <a:spLocks noChangeArrowheads="1"/>
          </p:cNvSpPr>
          <p:nvPr/>
        </p:nvSpPr>
        <p:spPr bwMode="auto">
          <a:xfrm>
            <a:off x="6971808" y="2846775"/>
            <a:ext cx="1991912" cy="374966"/>
          </a:xfrm>
          <a:prstGeom prst="roundRect">
            <a:avLst>
              <a:gd name="adj" fmla="val 16667"/>
            </a:avLst>
          </a:prstGeom>
          <a:solidFill>
            <a:srgbClr val="FF0000">
              <a:alpha val="50000"/>
            </a:srgbClr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zh-CN" sz="2000" b="1" dirty="0" smtClean="0">
              <a:solidFill>
                <a:prstClr val="black"/>
              </a:solidFill>
              <a:latin typeface="Times New Roman" pitchFamily="18" charset="0"/>
              <a:ea typeface="宋体" pitchFamily="2" charset="-122"/>
              <a:cs typeface="宋体" pitchFamily="2" charset="-122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 smtClean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  <a:cs typeface="宋体" pitchFamily="2" charset="-122"/>
              </a:rPr>
              <a:t>过去时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000" b="1" dirty="0" smtClean="0">
              <a:solidFill>
                <a:prstClr val="black"/>
              </a:solidFill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6" name="_s4872"/>
          <p:cNvSpPr>
            <a:spLocks noChangeArrowheads="1"/>
          </p:cNvSpPr>
          <p:nvPr/>
        </p:nvSpPr>
        <p:spPr bwMode="auto">
          <a:xfrm>
            <a:off x="6972692" y="4609985"/>
            <a:ext cx="1991028" cy="374966"/>
          </a:xfrm>
          <a:prstGeom prst="roundRect">
            <a:avLst>
              <a:gd name="adj" fmla="val 16667"/>
            </a:avLst>
          </a:prstGeom>
          <a:solidFill>
            <a:srgbClr val="0399FF">
              <a:alpha val="50000"/>
            </a:srgbClr>
          </a:solidFill>
          <a:ln w="28575">
            <a:solidFill>
              <a:srgbClr val="0399FF"/>
            </a:solidFill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zh-CN" sz="1400" b="1" dirty="0" smtClean="0">
              <a:solidFill>
                <a:prstClr val="black"/>
              </a:solidFill>
              <a:latin typeface="Times New Roman" pitchFamily="18" charset="0"/>
              <a:ea typeface="宋体" pitchFamily="2" charset="-122"/>
              <a:cs typeface="宋体" pitchFamily="2" charset="-122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400" b="1" dirty="0" smtClean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  <a:cs typeface="宋体" pitchFamily="2" charset="-122"/>
              </a:rPr>
              <a:t>有无被动</a:t>
            </a:r>
            <a:r>
              <a:rPr lang="en-US" altLang="zh-CN" sz="1400" b="1" dirty="0" smtClean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  <a:cs typeface="宋体" pitchFamily="2" charset="-122"/>
              </a:rPr>
              <a:t>,</a:t>
            </a:r>
            <a:r>
              <a:rPr lang="zh-CN" altLang="en-US" sz="1400" b="1" dirty="0" smtClean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  <a:cs typeface="宋体" pitchFamily="2" charset="-122"/>
              </a:rPr>
              <a:t>再考虑时态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000" b="1" dirty="0" smtClean="0">
              <a:solidFill>
                <a:prstClr val="black"/>
              </a:solidFill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7" name="_s4874"/>
          <p:cNvSpPr>
            <a:spLocks noChangeArrowheads="1"/>
          </p:cNvSpPr>
          <p:nvPr/>
        </p:nvSpPr>
        <p:spPr bwMode="auto">
          <a:xfrm>
            <a:off x="6972692" y="5100437"/>
            <a:ext cx="1991028" cy="374966"/>
          </a:xfrm>
          <a:prstGeom prst="roundRect">
            <a:avLst>
              <a:gd name="adj" fmla="val 16667"/>
            </a:avLst>
          </a:prstGeom>
          <a:solidFill>
            <a:srgbClr val="FF0000">
              <a:alpha val="50000"/>
            </a:srgbClr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zh-CN" sz="1600" b="1" dirty="0" smtClean="0">
              <a:solidFill>
                <a:prstClr val="black"/>
              </a:solidFill>
              <a:latin typeface="Times New Roman" pitchFamily="18" charset="0"/>
              <a:ea typeface="宋体" pitchFamily="2" charset="-122"/>
              <a:cs typeface="宋体" pitchFamily="2" charset="-122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 smtClean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  <a:cs typeface="宋体" pitchFamily="2" charset="-122"/>
              </a:rPr>
              <a:t>该而不</a:t>
            </a:r>
            <a:r>
              <a:rPr lang="en-US" altLang="zh-CN" sz="1600" b="1" dirty="0" smtClean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  <a:cs typeface="宋体" pitchFamily="2" charset="-122"/>
              </a:rPr>
              <a:t>:</a:t>
            </a:r>
            <a:r>
              <a:rPr lang="zh-CN" altLang="en-US" sz="1600" b="1" dirty="0" smtClean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  <a:cs typeface="宋体" pitchFamily="2" charset="-122"/>
              </a:rPr>
              <a:t>感官动词</a:t>
            </a:r>
            <a:endParaRPr lang="en-US" altLang="zh-CN" sz="1600" b="1" dirty="0" smtClean="0">
              <a:solidFill>
                <a:prstClr val="black"/>
              </a:solidFill>
              <a:latin typeface="Times New Roman" pitchFamily="18" charset="0"/>
              <a:ea typeface="宋体" pitchFamily="2" charset="-122"/>
              <a:cs typeface="宋体" pitchFamily="2" charset="-122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 smtClean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  <a:cs typeface="宋体" pitchFamily="2" charset="-122"/>
              </a:rPr>
              <a:t>事物特性的词 ）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000" b="1" dirty="0" smtClean="0">
              <a:solidFill>
                <a:prstClr val="black"/>
              </a:solidFill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8" name="_s4876"/>
          <p:cNvSpPr>
            <a:spLocks noChangeArrowheads="1"/>
          </p:cNvSpPr>
          <p:nvPr/>
        </p:nvSpPr>
        <p:spPr bwMode="auto">
          <a:xfrm>
            <a:off x="6803901" y="5905937"/>
            <a:ext cx="2340099" cy="374966"/>
          </a:xfrm>
          <a:prstGeom prst="roundRect">
            <a:avLst>
              <a:gd name="adj" fmla="val 16667"/>
            </a:avLst>
          </a:prstGeom>
          <a:solidFill>
            <a:srgbClr val="FF00FF">
              <a:alpha val="50000"/>
            </a:srgbClr>
          </a:solidFill>
          <a:ln w="28575">
            <a:solidFill>
              <a:srgbClr val="FF00AD"/>
            </a:solidFill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endParaRPr lang="en-US" altLang="zh-CN" sz="1400" b="1" dirty="0" smtClean="0">
              <a:solidFill>
                <a:prstClr val="black"/>
              </a:solidFill>
              <a:latin typeface="Times New Roman" pitchFamily="18" charset="0"/>
              <a:ea typeface="宋体" pitchFamily="2" charset="-122"/>
              <a:cs typeface="宋体" pitchFamily="2" charset="-122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endParaRPr lang="en-US" altLang="zh-CN" sz="1400" b="1" dirty="0" smtClean="0">
              <a:solidFill>
                <a:prstClr val="black"/>
              </a:solidFill>
              <a:latin typeface="Times New Roman" pitchFamily="18" charset="0"/>
              <a:ea typeface="宋体" pitchFamily="2" charset="-122"/>
              <a:cs typeface="宋体" pitchFamily="2" charset="-122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400" b="1" dirty="0" smtClean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  <a:cs typeface="宋体" pitchFamily="2" charset="-122"/>
              </a:rPr>
              <a:t>使役动词正常不带</a:t>
            </a:r>
            <a:r>
              <a:rPr lang="en-US" altLang="zh-CN" sz="1400" b="1" dirty="0" smtClean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  <a:cs typeface="宋体" pitchFamily="2" charset="-122"/>
              </a:rPr>
              <a:t>to</a:t>
            </a:r>
            <a:r>
              <a:rPr lang="zh-CN" altLang="en-US" sz="1400" b="1" dirty="0" smtClean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  <a:cs typeface="宋体" pitchFamily="2" charset="-122"/>
              </a:rPr>
              <a:t>被动则带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000" b="1" dirty="0" smtClean="0">
              <a:solidFill>
                <a:prstClr val="black"/>
              </a:solidFill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9" name="_s4829"/>
          <p:cNvSpPr>
            <a:spLocks noChangeArrowheads="1"/>
          </p:cNvSpPr>
          <p:nvPr/>
        </p:nvSpPr>
        <p:spPr bwMode="auto">
          <a:xfrm>
            <a:off x="2324192" y="2254628"/>
            <a:ext cx="1991912" cy="375449"/>
          </a:xfrm>
          <a:prstGeom prst="roundRect">
            <a:avLst>
              <a:gd name="adj" fmla="val 16667"/>
            </a:avLst>
          </a:prstGeom>
          <a:solidFill>
            <a:srgbClr val="01BD0A">
              <a:alpha val="50000"/>
            </a:srgbClr>
          </a:solidFill>
          <a:ln w="28575">
            <a:solidFill>
              <a:srgbClr val="01BD0A"/>
            </a:solidFill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 smtClean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  <a:cs typeface="宋体" pitchFamily="2" charset="-122"/>
              </a:rPr>
              <a:t>谓动形式</a:t>
            </a:r>
            <a:endParaRPr lang="zh-CN" altLang="en-US" sz="2400" b="1" dirty="0" smtClean="0">
              <a:solidFill>
                <a:prstClr val="black"/>
              </a:solidFill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0" name="_s4882"/>
          <p:cNvSpPr>
            <a:spLocks noChangeArrowheads="1"/>
          </p:cNvSpPr>
          <p:nvPr/>
        </p:nvSpPr>
        <p:spPr bwMode="auto">
          <a:xfrm>
            <a:off x="4649268" y="2254628"/>
            <a:ext cx="1991028" cy="374966"/>
          </a:xfrm>
          <a:prstGeom prst="roundRect">
            <a:avLst>
              <a:gd name="adj" fmla="val 16667"/>
            </a:avLst>
          </a:prstGeom>
          <a:solidFill>
            <a:srgbClr val="01BD0A">
              <a:alpha val="50000"/>
            </a:srgbClr>
          </a:solidFill>
          <a:ln w="28575">
            <a:solidFill>
              <a:srgbClr val="01BD0A"/>
            </a:solidFill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 smtClean="0">
                <a:solidFill>
                  <a:prstClr val="black"/>
                </a:solidFill>
                <a:latin typeface="Calibri" pitchFamily="34" charset="0"/>
                <a:ea typeface="宋体" pitchFamily="2" charset="-122"/>
                <a:cs typeface="宋体" pitchFamily="2" charset="-122"/>
              </a:rPr>
              <a:t>意思</a:t>
            </a:r>
            <a:endParaRPr lang="zh-CN" altLang="en-US" sz="2400" b="1" dirty="0" smtClean="0">
              <a:solidFill>
                <a:prstClr val="black"/>
              </a:solidFill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1" name="_s4820"/>
          <p:cNvSpPr>
            <a:spLocks noChangeArrowheads="1"/>
          </p:cNvSpPr>
          <p:nvPr/>
        </p:nvSpPr>
        <p:spPr bwMode="auto">
          <a:xfrm>
            <a:off x="0" y="2254628"/>
            <a:ext cx="1991912" cy="375449"/>
          </a:xfrm>
          <a:prstGeom prst="roundRect">
            <a:avLst>
              <a:gd name="adj" fmla="val 16667"/>
            </a:avLst>
          </a:prstGeom>
          <a:solidFill>
            <a:srgbClr val="01BD0A">
              <a:alpha val="50000"/>
            </a:srgbClr>
          </a:solidFill>
          <a:ln w="28575">
            <a:solidFill>
              <a:srgbClr val="01BD0A"/>
            </a:solidFill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 smtClean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  <a:cs typeface="宋体" pitchFamily="2" charset="-122"/>
              </a:rPr>
              <a:t>名称</a:t>
            </a:r>
            <a:endParaRPr lang="zh-CN" altLang="en-US" sz="2400" b="1" dirty="0" smtClean="0">
              <a:solidFill>
                <a:prstClr val="black"/>
              </a:solidFill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2" name="_s4853"/>
          <p:cNvSpPr>
            <a:spLocks noChangeArrowheads="1"/>
          </p:cNvSpPr>
          <p:nvPr/>
        </p:nvSpPr>
        <p:spPr bwMode="auto">
          <a:xfrm>
            <a:off x="2324308" y="4537021"/>
            <a:ext cx="2174843" cy="374966"/>
          </a:xfrm>
          <a:prstGeom prst="roundRect">
            <a:avLst>
              <a:gd name="adj" fmla="val 16667"/>
            </a:avLst>
          </a:prstGeom>
          <a:solidFill>
            <a:srgbClr val="01BD0A">
              <a:alpha val="50000"/>
            </a:srgbClr>
          </a:solidFill>
          <a:ln w="28575">
            <a:solidFill>
              <a:srgbClr val="01BD0A"/>
            </a:solidFill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smtClean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  <a:cs typeface="宋体" pitchFamily="2" charset="-122"/>
              </a:rPr>
              <a:t>was/</a:t>
            </a:r>
            <a:r>
              <a:rPr lang="en-US" altLang="zh-CN" sz="2400" dirty="0" err="1" smtClean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  <a:cs typeface="宋体" pitchFamily="2" charset="-122"/>
              </a:rPr>
              <a:t>were+doing</a:t>
            </a:r>
            <a:endParaRPr lang="zh-CN" altLang="zh-CN" sz="2400" dirty="0" smtClean="0">
              <a:solidFill>
                <a:prstClr val="black"/>
              </a:solidFill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3" name="_s4868"/>
          <p:cNvSpPr>
            <a:spLocks noChangeArrowheads="1"/>
          </p:cNvSpPr>
          <p:nvPr/>
        </p:nvSpPr>
        <p:spPr bwMode="auto">
          <a:xfrm>
            <a:off x="6972692" y="3410190"/>
            <a:ext cx="1991028" cy="374966"/>
          </a:xfrm>
          <a:prstGeom prst="roundRect">
            <a:avLst>
              <a:gd name="adj" fmla="val 16667"/>
            </a:avLst>
          </a:prstGeom>
          <a:solidFill>
            <a:srgbClr val="FF00FF">
              <a:alpha val="50000"/>
            </a:srgbClr>
          </a:solidFill>
          <a:ln w="28575">
            <a:solidFill>
              <a:srgbClr val="FF00AD"/>
            </a:solidFill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zh-CN" sz="2000" b="1" dirty="0" smtClean="0">
              <a:solidFill>
                <a:prstClr val="black"/>
              </a:solidFill>
              <a:latin typeface="Times New Roman" pitchFamily="18" charset="0"/>
              <a:ea typeface="宋体" pitchFamily="2" charset="-122"/>
              <a:cs typeface="宋体" pitchFamily="2" charset="-122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 smtClean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  <a:cs typeface="宋体" pitchFamily="2" charset="-122"/>
              </a:rPr>
              <a:t>将来时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000" b="1" dirty="0" smtClean="0">
              <a:solidFill>
                <a:prstClr val="black"/>
              </a:solidFill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4" name="_s4870"/>
          <p:cNvSpPr>
            <a:spLocks noChangeArrowheads="1"/>
          </p:cNvSpPr>
          <p:nvPr/>
        </p:nvSpPr>
        <p:spPr bwMode="auto">
          <a:xfrm>
            <a:off x="6971808" y="3973606"/>
            <a:ext cx="1991912" cy="374966"/>
          </a:xfrm>
          <a:prstGeom prst="roundRect">
            <a:avLst>
              <a:gd name="adj" fmla="val 16667"/>
            </a:avLst>
          </a:prstGeom>
          <a:solidFill>
            <a:srgbClr val="01BD0A">
              <a:alpha val="50000"/>
            </a:srgbClr>
          </a:solidFill>
          <a:ln w="28575">
            <a:solidFill>
              <a:srgbClr val="01BD0A"/>
            </a:solidFill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zh-CN" sz="2000" b="1" dirty="0" smtClean="0">
              <a:solidFill>
                <a:prstClr val="black"/>
              </a:solidFill>
              <a:latin typeface="Times New Roman" pitchFamily="18" charset="0"/>
              <a:ea typeface="宋体" pitchFamily="2" charset="-122"/>
              <a:cs typeface="宋体" pitchFamily="2" charset="-122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smtClean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  <a:cs typeface="宋体" pitchFamily="2" charset="-122"/>
              </a:rPr>
              <a:t>情态动词</a:t>
            </a:r>
            <a:endParaRPr lang="zh-CN" altLang="en-US" sz="2000" b="1" dirty="0" smtClean="0">
              <a:solidFill>
                <a:prstClr val="black"/>
              </a:solidFill>
              <a:latin typeface="Times New Roman" pitchFamily="18" charset="0"/>
              <a:ea typeface="宋体" pitchFamily="2" charset="-122"/>
              <a:cs typeface="宋体" pitchFamily="2" charset="-122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000" b="1" dirty="0" smtClean="0">
              <a:solidFill>
                <a:prstClr val="black"/>
              </a:solidFill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8908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3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8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179512" y="0"/>
            <a:ext cx="8856984" cy="6858000"/>
            <a:chOff x="0" y="0"/>
            <a:chExt cx="7514" cy="11268"/>
          </a:xfrm>
        </p:grpSpPr>
        <p:cxnSp>
          <p:nvCxnSpPr>
            <p:cNvPr id="3076" name="_s5122"/>
            <p:cNvCxnSpPr>
              <a:cxnSpLocks noChangeShapeType="1"/>
              <a:stCxn id="3130" idx="0"/>
              <a:endCxn id="3127" idx="2"/>
            </p:cNvCxnSpPr>
            <p:nvPr/>
          </p:nvCxnSpPr>
          <p:spPr bwMode="auto">
            <a:xfrm rot="16200000">
              <a:off x="6230" y="10286"/>
              <a:ext cx="300" cy="1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3077" name="_s5120"/>
            <p:cNvCxnSpPr>
              <a:cxnSpLocks noChangeShapeType="1"/>
              <a:stCxn id="3129" idx="0"/>
              <a:endCxn id="3119" idx="2"/>
            </p:cNvCxnSpPr>
            <p:nvPr/>
          </p:nvCxnSpPr>
          <p:spPr bwMode="auto">
            <a:xfrm rot="16200000" flipV="1">
              <a:off x="3563" y="10296"/>
              <a:ext cx="389" cy="1"/>
            </a:xfrm>
            <a:prstGeom prst="bentConnector3">
              <a:avLst>
                <a:gd name="adj1" fmla="val 50000"/>
              </a:avLst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</p:spPr>
        </p:cxnSp>
        <p:cxnSp>
          <p:nvCxnSpPr>
            <p:cNvPr id="3078" name="_s5118"/>
            <p:cNvCxnSpPr>
              <a:cxnSpLocks noChangeShapeType="1"/>
              <a:stCxn id="3128" idx="0"/>
              <a:endCxn id="3113" idx="2"/>
            </p:cNvCxnSpPr>
            <p:nvPr/>
          </p:nvCxnSpPr>
          <p:spPr bwMode="auto">
            <a:xfrm rot="16200000">
              <a:off x="969" y="10286"/>
              <a:ext cx="300" cy="1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3079" name="_s5097"/>
            <p:cNvCxnSpPr>
              <a:cxnSpLocks noChangeShapeType="1"/>
              <a:stCxn id="3127" idx="0"/>
              <a:endCxn id="3126" idx="2"/>
            </p:cNvCxnSpPr>
            <p:nvPr/>
          </p:nvCxnSpPr>
          <p:spPr bwMode="auto">
            <a:xfrm rot="16200000">
              <a:off x="6230" y="9121"/>
              <a:ext cx="300" cy="1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3080" name="_s5095"/>
            <p:cNvCxnSpPr>
              <a:cxnSpLocks noChangeShapeType="1"/>
              <a:stCxn id="3126" idx="0"/>
              <a:endCxn id="3125" idx="2"/>
            </p:cNvCxnSpPr>
            <p:nvPr/>
          </p:nvCxnSpPr>
          <p:spPr bwMode="auto">
            <a:xfrm rot="16200000">
              <a:off x="6230" y="7957"/>
              <a:ext cx="299" cy="1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3081" name="_s5093"/>
            <p:cNvCxnSpPr>
              <a:cxnSpLocks noChangeShapeType="1"/>
              <a:stCxn id="3125" idx="0"/>
              <a:endCxn id="3124" idx="2"/>
            </p:cNvCxnSpPr>
            <p:nvPr/>
          </p:nvCxnSpPr>
          <p:spPr bwMode="auto">
            <a:xfrm rot="16200000">
              <a:off x="6230" y="6792"/>
              <a:ext cx="300" cy="1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3082" name="_s5091"/>
            <p:cNvCxnSpPr>
              <a:cxnSpLocks noChangeShapeType="1"/>
              <a:stCxn id="3124" idx="0"/>
              <a:endCxn id="3123" idx="2"/>
            </p:cNvCxnSpPr>
            <p:nvPr/>
          </p:nvCxnSpPr>
          <p:spPr bwMode="auto">
            <a:xfrm rot="16200000">
              <a:off x="6230" y="5627"/>
              <a:ext cx="300" cy="1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3083" name="_s5089"/>
            <p:cNvCxnSpPr>
              <a:cxnSpLocks noChangeShapeType="1"/>
              <a:stCxn id="3123" idx="0"/>
              <a:endCxn id="3122" idx="2"/>
            </p:cNvCxnSpPr>
            <p:nvPr/>
          </p:nvCxnSpPr>
          <p:spPr bwMode="auto">
            <a:xfrm rot="16200000">
              <a:off x="6229" y="4461"/>
              <a:ext cx="302" cy="1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3084" name="_s5087"/>
            <p:cNvCxnSpPr>
              <a:cxnSpLocks noChangeShapeType="1"/>
              <a:stCxn id="3122" idx="0"/>
              <a:endCxn id="3121" idx="2"/>
            </p:cNvCxnSpPr>
            <p:nvPr/>
          </p:nvCxnSpPr>
          <p:spPr bwMode="auto">
            <a:xfrm rot="16200000">
              <a:off x="6230" y="3296"/>
              <a:ext cx="300" cy="1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3085" name="_s5085"/>
            <p:cNvCxnSpPr>
              <a:cxnSpLocks noChangeShapeType="1"/>
              <a:stCxn id="3121" idx="0"/>
              <a:endCxn id="3120" idx="2"/>
            </p:cNvCxnSpPr>
            <p:nvPr/>
          </p:nvCxnSpPr>
          <p:spPr bwMode="auto">
            <a:xfrm rot="16200000">
              <a:off x="6229" y="2128"/>
              <a:ext cx="302" cy="1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3086" name="_s5083"/>
            <p:cNvCxnSpPr>
              <a:cxnSpLocks noChangeShapeType="1"/>
              <a:stCxn id="3120" idx="0"/>
              <a:endCxn id="3103" idx="2"/>
            </p:cNvCxnSpPr>
            <p:nvPr/>
          </p:nvCxnSpPr>
          <p:spPr bwMode="auto">
            <a:xfrm rot="5400000" flipH="1">
              <a:off x="4914" y="-344"/>
              <a:ext cx="300" cy="2631"/>
            </a:xfrm>
            <a:prstGeom prst="bentConnector3">
              <a:avLst>
                <a:gd name="adj1" fmla="val 50000"/>
              </a:avLst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</p:spPr>
        </p:cxnSp>
        <p:cxnSp>
          <p:nvCxnSpPr>
            <p:cNvPr id="3087" name="_s5079"/>
            <p:cNvCxnSpPr>
              <a:cxnSpLocks noChangeShapeType="1"/>
              <a:stCxn id="3119" idx="0"/>
              <a:endCxn id="3118" idx="2"/>
            </p:cNvCxnSpPr>
            <p:nvPr/>
          </p:nvCxnSpPr>
          <p:spPr bwMode="auto">
            <a:xfrm flipV="1">
              <a:off x="3757" y="8937"/>
              <a:ext cx="0" cy="389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3088" name="_s5077"/>
            <p:cNvCxnSpPr>
              <a:cxnSpLocks noChangeShapeType="1"/>
              <a:stCxn id="3118" idx="0"/>
              <a:endCxn id="3117" idx="2"/>
            </p:cNvCxnSpPr>
            <p:nvPr/>
          </p:nvCxnSpPr>
          <p:spPr bwMode="auto">
            <a:xfrm rot="16200000">
              <a:off x="3599" y="7957"/>
              <a:ext cx="299" cy="1"/>
            </a:xfrm>
            <a:prstGeom prst="bentConnector3">
              <a:avLst>
                <a:gd name="adj1" fmla="val 50000"/>
              </a:avLst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</p:spPr>
        </p:cxnSp>
        <p:cxnSp>
          <p:nvCxnSpPr>
            <p:cNvPr id="3089" name="_s5075"/>
            <p:cNvCxnSpPr>
              <a:cxnSpLocks noChangeShapeType="1"/>
              <a:stCxn id="3117" idx="0"/>
              <a:endCxn id="3116" idx="2"/>
            </p:cNvCxnSpPr>
            <p:nvPr/>
          </p:nvCxnSpPr>
          <p:spPr bwMode="auto">
            <a:xfrm rot="16200000">
              <a:off x="3600" y="6792"/>
              <a:ext cx="300" cy="1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3090" name="_s5073"/>
            <p:cNvCxnSpPr>
              <a:cxnSpLocks noChangeShapeType="1"/>
              <a:stCxn id="3116" idx="0"/>
              <a:endCxn id="3115" idx="2"/>
            </p:cNvCxnSpPr>
            <p:nvPr/>
          </p:nvCxnSpPr>
          <p:spPr bwMode="auto">
            <a:xfrm rot="16200000">
              <a:off x="3600" y="5627"/>
              <a:ext cx="300" cy="1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3091" name="_s5071"/>
            <p:cNvCxnSpPr>
              <a:cxnSpLocks noChangeShapeType="1"/>
              <a:stCxn id="3115" idx="0"/>
              <a:endCxn id="3114" idx="2"/>
            </p:cNvCxnSpPr>
            <p:nvPr/>
          </p:nvCxnSpPr>
          <p:spPr bwMode="auto">
            <a:xfrm flipV="1">
              <a:off x="3758" y="4276"/>
              <a:ext cx="115" cy="390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3092" name="_s5069"/>
            <p:cNvCxnSpPr>
              <a:cxnSpLocks noChangeShapeType="1"/>
              <a:stCxn id="3114" idx="0"/>
              <a:endCxn id="3107" idx="2"/>
            </p:cNvCxnSpPr>
            <p:nvPr/>
          </p:nvCxnSpPr>
          <p:spPr bwMode="auto">
            <a:xfrm flipH="1" flipV="1">
              <a:off x="3758" y="3111"/>
              <a:ext cx="115" cy="389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3093" name="_s5049"/>
            <p:cNvCxnSpPr>
              <a:cxnSpLocks noChangeShapeType="1"/>
              <a:stCxn id="3113" idx="0"/>
              <a:endCxn id="3112" idx="2"/>
            </p:cNvCxnSpPr>
            <p:nvPr/>
          </p:nvCxnSpPr>
          <p:spPr bwMode="auto">
            <a:xfrm rot="16200000">
              <a:off x="969" y="9121"/>
              <a:ext cx="300" cy="1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3094" name="_s5047"/>
            <p:cNvCxnSpPr>
              <a:cxnSpLocks noChangeShapeType="1"/>
              <a:stCxn id="3112" idx="0"/>
              <a:endCxn id="3111" idx="2"/>
            </p:cNvCxnSpPr>
            <p:nvPr/>
          </p:nvCxnSpPr>
          <p:spPr bwMode="auto">
            <a:xfrm rot="16200000">
              <a:off x="969" y="7957"/>
              <a:ext cx="299" cy="1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3095" name="_s5045"/>
            <p:cNvCxnSpPr>
              <a:cxnSpLocks noChangeShapeType="1"/>
              <a:stCxn id="3111" idx="0"/>
              <a:endCxn id="3110" idx="2"/>
            </p:cNvCxnSpPr>
            <p:nvPr/>
          </p:nvCxnSpPr>
          <p:spPr bwMode="auto">
            <a:xfrm rot="16200000">
              <a:off x="969" y="6792"/>
              <a:ext cx="300" cy="1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3096" name="_s5043"/>
            <p:cNvCxnSpPr>
              <a:cxnSpLocks noChangeShapeType="1"/>
              <a:stCxn id="3110" idx="0"/>
              <a:endCxn id="3109" idx="2"/>
            </p:cNvCxnSpPr>
            <p:nvPr/>
          </p:nvCxnSpPr>
          <p:spPr bwMode="auto">
            <a:xfrm rot="16200000">
              <a:off x="969" y="5627"/>
              <a:ext cx="300" cy="1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3097" name="_s5041"/>
            <p:cNvCxnSpPr>
              <a:cxnSpLocks noChangeShapeType="1"/>
              <a:stCxn id="3109" idx="0"/>
              <a:endCxn id="3108" idx="2"/>
            </p:cNvCxnSpPr>
            <p:nvPr/>
          </p:nvCxnSpPr>
          <p:spPr bwMode="auto">
            <a:xfrm rot="16200000">
              <a:off x="969" y="4462"/>
              <a:ext cx="300" cy="1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3098" name="_s5039"/>
            <p:cNvCxnSpPr>
              <a:cxnSpLocks noChangeShapeType="1"/>
              <a:stCxn id="3108" idx="0"/>
              <a:endCxn id="3106" idx="2"/>
            </p:cNvCxnSpPr>
            <p:nvPr/>
          </p:nvCxnSpPr>
          <p:spPr bwMode="auto">
            <a:xfrm rot="16200000">
              <a:off x="969" y="3296"/>
              <a:ext cx="300" cy="1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3099" name="_s5021"/>
            <p:cNvCxnSpPr>
              <a:cxnSpLocks noChangeShapeType="1"/>
              <a:stCxn id="3107" idx="0"/>
              <a:endCxn id="3105" idx="2"/>
            </p:cNvCxnSpPr>
            <p:nvPr/>
          </p:nvCxnSpPr>
          <p:spPr bwMode="auto">
            <a:xfrm rot="5400000" flipH="1">
              <a:off x="3599" y="2129"/>
              <a:ext cx="300" cy="1"/>
            </a:xfrm>
            <a:prstGeom prst="bentConnector3">
              <a:avLst>
                <a:gd name="adj1" fmla="val 50000"/>
              </a:avLst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</p:spPr>
        </p:cxnSp>
        <p:cxnSp>
          <p:nvCxnSpPr>
            <p:cNvPr id="3100" name="_s5019"/>
            <p:cNvCxnSpPr>
              <a:cxnSpLocks noChangeShapeType="1"/>
              <a:stCxn id="3106" idx="0"/>
              <a:endCxn id="3104" idx="2"/>
            </p:cNvCxnSpPr>
            <p:nvPr/>
          </p:nvCxnSpPr>
          <p:spPr bwMode="auto">
            <a:xfrm rot="16200000">
              <a:off x="969" y="2129"/>
              <a:ext cx="300" cy="1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3101" name="_s5017"/>
            <p:cNvCxnSpPr>
              <a:cxnSpLocks noChangeShapeType="1"/>
              <a:stCxn id="3105" idx="0"/>
              <a:endCxn id="3103" idx="2"/>
            </p:cNvCxnSpPr>
            <p:nvPr/>
          </p:nvCxnSpPr>
          <p:spPr bwMode="auto">
            <a:xfrm rot="16200000">
              <a:off x="3599" y="962"/>
              <a:ext cx="300" cy="1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3102" name="_s4990"/>
            <p:cNvCxnSpPr>
              <a:cxnSpLocks noChangeShapeType="1"/>
              <a:stCxn id="3104" idx="0"/>
              <a:endCxn id="3103" idx="2"/>
            </p:cNvCxnSpPr>
            <p:nvPr/>
          </p:nvCxnSpPr>
          <p:spPr bwMode="auto">
            <a:xfrm rot="16200000">
              <a:off x="2292" y="-343"/>
              <a:ext cx="300" cy="2630"/>
            </a:xfrm>
            <a:prstGeom prst="bentConnector3">
              <a:avLst>
                <a:gd name="adj1" fmla="val 50000"/>
              </a:avLst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</p:spPr>
        </p:cxnSp>
        <p:sp>
          <p:nvSpPr>
            <p:cNvPr id="3103" name="_s4991"/>
            <p:cNvSpPr>
              <a:spLocks noChangeArrowheads="1"/>
            </p:cNvSpPr>
            <p:nvPr/>
          </p:nvSpPr>
          <p:spPr bwMode="auto">
            <a:xfrm>
              <a:off x="2630" y="0"/>
              <a:ext cx="2254" cy="778"/>
            </a:xfrm>
            <a:prstGeom prst="roundRect">
              <a:avLst>
                <a:gd name="adj" fmla="val 16667"/>
              </a:avLst>
            </a:prstGeom>
            <a:solidFill>
              <a:srgbClr val="FF0000">
                <a:alpha val="50000"/>
              </a:srgbClr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b="1" smtClean="0">
                  <a:solidFill>
                    <a:prstClr val="black"/>
                  </a:solidFill>
                  <a:latin typeface="Times New Roman" pitchFamily="18" charset="0"/>
                  <a:ea typeface="宋体" pitchFamily="2" charset="-122"/>
                  <a:cs typeface="宋体" pitchFamily="2" charset="-122"/>
                </a:rPr>
                <a:t>时态判断</a:t>
              </a:r>
              <a:endParaRPr lang="zh-CN" altLang="en-US" sz="2000" b="1" smtClean="0">
                <a:solidFill>
                  <a:prstClr val="black"/>
                </a:solidFill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104" name="_s4992"/>
            <p:cNvSpPr>
              <a:spLocks noChangeArrowheads="1"/>
            </p:cNvSpPr>
            <p:nvPr/>
          </p:nvSpPr>
          <p:spPr bwMode="auto">
            <a:xfrm>
              <a:off x="0" y="1167"/>
              <a:ext cx="2254" cy="778"/>
            </a:xfrm>
            <a:prstGeom prst="roundRect">
              <a:avLst>
                <a:gd name="adj" fmla="val 16667"/>
              </a:avLst>
            </a:prstGeom>
            <a:solidFill>
              <a:srgbClr val="FF00FF">
                <a:alpha val="50000"/>
              </a:srgbClr>
            </a:solidFill>
            <a:ln w="28575">
              <a:solidFill>
                <a:srgbClr val="FF00AD"/>
              </a:solidFill>
              <a:round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b="1" smtClean="0">
                  <a:solidFill>
                    <a:prstClr val="black"/>
                  </a:solidFill>
                  <a:latin typeface="Calibri" pitchFamily="34" charset="0"/>
                  <a:ea typeface="宋体" pitchFamily="2" charset="-122"/>
                  <a:cs typeface="宋体" pitchFamily="2" charset="-122"/>
                </a:rPr>
                <a:t>所用时态</a:t>
              </a:r>
              <a:endParaRPr lang="zh-CN" altLang="en-US" sz="2000" b="1" smtClean="0">
                <a:solidFill>
                  <a:prstClr val="black"/>
                </a:solidFill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105" name="_s5016"/>
            <p:cNvSpPr>
              <a:spLocks noChangeArrowheads="1"/>
            </p:cNvSpPr>
            <p:nvPr/>
          </p:nvSpPr>
          <p:spPr bwMode="auto">
            <a:xfrm>
              <a:off x="2630" y="1167"/>
              <a:ext cx="2254" cy="777"/>
            </a:xfrm>
            <a:prstGeom prst="roundRect">
              <a:avLst>
                <a:gd name="adj" fmla="val 16667"/>
              </a:avLst>
            </a:prstGeom>
            <a:solidFill>
              <a:srgbClr val="FF00FF">
                <a:alpha val="50000"/>
              </a:srgbClr>
            </a:solidFill>
            <a:ln w="28575">
              <a:solidFill>
                <a:srgbClr val="FF00AD"/>
              </a:solidFill>
              <a:round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altLang="zh-CN" sz="2000" b="1" dirty="0" smtClean="0">
                <a:solidFill>
                  <a:prstClr val="black"/>
                </a:solidFill>
                <a:latin typeface="Calibri" pitchFamily="34" charset="0"/>
                <a:ea typeface="宋体" pitchFamily="2" charset="-122"/>
                <a:cs typeface="宋体" pitchFamily="2" charset="-122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b="1" dirty="0" smtClean="0">
                  <a:solidFill>
                    <a:prstClr val="black"/>
                  </a:solidFill>
                  <a:latin typeface="Calibri" pitchFamily="34" charset="0"/>
                  <a:ea typeface="宋体" pitchFamily="2" charset="-122"/>
                  <a:cs typeface="宋体" pitchFamily="2" charset="-122"/>
                </a:rPr>
                <a:t>时间</a:t>
              </a:r>
              <a:endParaRPr lang="zh-CN" altLang="en-US" sz="2000" b="1" dirty="0" smtClean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  <a:cs typeface="宋体" pitchFamily="2" charset="-122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 b="1" dirty="0" smtClean="0">
                <a:solidFill>
                  <a:prstClr val="black"/>
                </a:solidFill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106" name="_s5018"/>
            <p:cNvSpPr>
              <a:spLocks noChangeArrowheads="1"/>
            </p:cNvSpPr>
            <p:nvPr/>
          </p:nvSpPr>
          <p:spPr bwMode="auto">
            <a:xfrm>
              <a:off x="1" y="2334"/>
              <a:ext cx="2253" cy="777"/>
            </a:xfrm>
            <a:prstGeom prst="roundRect">
              <a:avLst>
                <a:gd name="adj" fmla="val 16667"/>
              </a:avLst>
            </a:prstGeom>
            <a:solidFill>
              <a:srgbClr val="01BD0A">
                <a:alpha val="50000"/>
              </a:srgbClr>
            </a:solidFill>
            <a:ln w="28575">
              <a:solidFill>
                <a:srgbClr val="01BD0A"/>
              </a:solidFill>
              <a:round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b="1" smtClean="0">
                  <a:solidFill>
                    <a:prstClr val="black"/>
                  </a:solidFill>
                  <a:latin typeface="Times New Roman" pitchFamily="18" charset="0"/>
                  <a:ea typeface="宋体" pitchFamily="2" charset="-122"/>
                  <a:cs typeface="宋体" pitchFamily="2" charset="-122"/>
                </a:rPr>
                <a:t>一般现在时</a:t>
              </a:r>
              <a:endParaRPr lang="zh-CN" altLang="en-US" sz="2000" b="1" smtClean="0">
                <a:solidFill>
                  <a:prstClr val="black"/>
                </a:solidFill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107" name="_s5020"/>
            <p:cNvSpPr>
              <a:spLocks noChangeArrowheads="1"/>
            </p:cNvSpPr>
            <p:nvPr/>
          </p:nvSpPr>
          <p:spPr bwMode="auto">
            <a:xfrm>
              <a:off x="2631" y="2334"/>
              <a:ext cx="2253" cy="777"/>
            </a:xfrm>
            <a:prstGeom prst="roundRect">
              <a:avLst>
                <a:gd name="adj" fmla="val 16667"/>
              </a:avLst>
            </a:prstGeom>
            <a:solidFill>
              <a:srgbClr val="01BD0A">
                <a:alpha val="50000"/>
              </a:srgbClr>
            </a:solidFill>
            <a:ln w="28575">
              <a:solidFill>
                <a:srgbClr val="01BD0A"/>
              </a:solidFill>
              <a:round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dirty="0" smtClean="0">
                  <a:solidFill>
                    <a:prstClr val="black"/>
                  </a:solidFill>
                  <a:latin typeface="Times New Roman" pitchFamily="18" charset="0"/>
                  <a:ea typeface="宋体" pitchFamily="2" charset="-122"/>
                  <a:cs typeface="宋体" pitchFamily="2" charset="-122"/>
                </a:rPr>
                <a:t>on Sundays</a:t>
              </a:r>
              <a:endParaRPr lang="zh-CN" altLang="zh-CN" sz="2000" b="1" dirty="0" smtClean="0">
                <a:solidFill>
                  <a:prstClr val="black"/>
                </a:solidFill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108" name="_s5038"/>
            <p:cNvSpPr>
              <a:spLocks noChangeArrowheads="1"/>
            </p:cNvSpPr>
            <p:nvPr/>
          </p:nvSpPr>
          <p:spPr bwMode="auto">
            <a:xfrm>
              <a:off x="1" y="3500"/>
              <a:ext cx="2253" cy="777"/>
            </a:xfrm>
            <a:prstGeom prst="roundRect">
              <a:avLst>
                <a:gd name="adj" fmla="val 16667"/>
              </a:avLst>
            </a:prstGeom>
            <a:solidFill>
              <a:srgbClr val="0399FF">
                <a:alpha val="50000"/>
              </a:srgbClr>
            </a:solidFill>
            <a:ln w="28575">
              <a:solidFill>
                <a:srgbClr val="0399FF"/>
              </a:solidFill>
              <a:round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b="1" dirty="0" smtClean="0">
                  <a:solidFill>
                    <a:prstClr val="black"/>
                  </a:solidFill>
                  <a:latin typeface="Times New Roman" pitchFamily="18" charset="0"/>
                  <a:ea typeface="宋体" pitchFamily="2" charset="-122"/>
                  <a:cs typeface="宋体" pitchFamily="2" charset="-122"/>
                </a:rPr>
                <a:t>一般过去时</a:t>
              </a:r>
              <a:endParaRPr lang="zh-CN" altLang="en-US" sz="2000" b="1" dirty="0" smtClean="0">
                <a:solidFill>
                  <a:prstClr val="black"/>
                </a:solidFill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109" name="_s5040"/>
            <p:cNvSpPr>
              <a:spLocks noChangeArrowheads="1"/>
            </p:cNvSpPr>
            <p:nvPr/>
          </p:nvSpPr>
          <p:spPr bwMode="auto">
            <a:xfrm>
              <a:off x="1" y="4666"/>
              <a:ext cx="2253" cy="776"/>
            </a:xfrm>
            <a:prstGeom prst="roundRect">
              <a:avLst>
                <a:gd name="adj" fmla="val 16667"/>
              </a:avLst>
            </a:prstGeom>
            <a:solidFill>
              <a:srgbClr val="FF0000">
                <a:alpha val="50000"/>
              </a:srgbClr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b="1" dirty="0" smtClean="0">
                  <a:solidFill>
                    <a:prstClr val="black"/>
                  </a:solidFill>
                  <a:latin typeface="Times New Roman" pitchFamily="18" charset="0"/>
                  <a:ea typeface="宋体" pitchFamily="2" charset="-122"/>
                  <a:cs typeface="宋体" pitchFamily="2" charset="-122"/>
                </a:rPr>
                <a:t>现在进行时</a:t>
              </a:r>
              <a:endParaRPr lang="zh-CN" altLang="en-US" sz="2000" b="1" dirty="0" smtClean="0">
                <a:solidFill>
                  <a:prstClr val="black"/>
                </a:solidFill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110" name="_s5042"/>
            <p:cNvSpPr>
              <a:spLocks noChangeArrowheads="1"/>
            </p:cNvSpPr>
            <p:nvPr/>
          </p:nvSpPr>
          <p:spPr bwMode="auto">
            <a:xfrm>
              <a:off x="1" y="5831"/>
              <a:ext cx="2253" cy="776"/>
            </a:xfrm>
            <a:prstGeom prst="roundRect">
              <a:avLst>
                <a:gd name="adj" fmla="val 16667"/>
              </a:avLst>
            </a:prstGeom>
            <a:solidFill>
              <a:srgbClr val="FF00FF">
                <a:alpha val="50000"/>
              </a:srgbClr>
            </a:solidFill>
            <a:ln w="28575">
              <a:solidFill>
                <a:srgbClr val="FF00AD"/>
              </a:solidFill>
              <a:round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b="1" dirty="0" smtClean="0">
                  <a:solidFill>
                    <a:prstClr val="black"/>
                  </a:solidFill>
                  <a:latin typeface="Times New Roman" pitchFamily="18" charset="0"/>
                  <a:ea typeface="宋体" pitchFamily="2" charset="-122"/>
                  <a:cs typeface="宋体" pitchFamily="2" charset="-122"/>
                </a:rPr>
                <a:t>过去进行时</a:t>
              </a:r>
              <a:endParaRPr lang="zh-CN" altLang="en-US" sz="2000" b="1" dirty="0" smtClean="0">
                <a:solidFill>
                  <a:prstClr val="black"/>
                </a:solidFill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111" name="_s5044"/>
            <p:cNvSpPr>
              <a:spLocks noChangeArrowheads="1"/>
            </p:cNvSpPr>
            <p:nvPr/>
          </p:nvSpPr>
          <p:spPr bwMode="auto">
            <a:xfrm>
              <a:off x="0" y="6996"/>
              <a:ext cx="2254" cy="776"/>
            </a:xfrm>
            <a:prstGeom prst="roundRect">
              <a:avLst>
                <a:gd name="adj" fmla="val 16667"/>
              </a:avLst>
            </a:prstGeom>
            <a:solidFill>
              <a:srgbClr val="01BD0A">
                <a:alpha val="50000"/>
              </a:srgbClr>
            </a:solidFill>
            <a:ln w="28575">
              <a:solidFill>
                <a:srgbClr val="01BD0A"/>
              </a:solidFill>
              <a:round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altLang="zh-CN" sz="2000" b="1" dirty="0" smtClean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  <a:cs typeface="宋体" pitchFamily="2" charset="-122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b="1" dirty="0" smtClean="0">
                  <a:solidFill>
                    <a:prstClr val="black"/>
                  </a:solidFill>
                  <a:latin typeface="Times New Roman" pitchFamily="18" charset="0"/>
                  <a:ea typeface="宋体" pitchFamily="2" charset="-122"/>
                  <a:cs typeface="宋体" pitchFamily="2" charset="-122"/>
                </a:rPr>
                <a:t>一般将来时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 b="1" dirty="0" smtClean="0">
                <a:solidFill>
                  <a:prstClr val="black"/>
                </a:solidFill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112" name="_s5046"/>
            <p:cNvSpPr>
              <a:spLocks noChangeArrowheads="1"/>
            </p:cNvSpPr>
            <p:nvPr/>
          </p:nvSpPr>
          <p:spPr bwMode="auto">
            <a:xfrm>
              <a:off x="1" y="8161"/>
              <a:ext cx="2253" cy="776"/>
            </a:xfrm>
            <a:prstGeom prst="roundRect">
              <a:avLst>
                <a:gd name="adj" fmla="val 16667"/>
              </a:avLst>
            </a:prstGeom>
            <a:solidFill>
              <a:srgbClr val="0399FF">
                <a:alpha val="50000"/>
              </a:srgbClr>
            </a:solidFill>
            <a:ln w="28575">
              <a:solidFill>
                <a:srgbClr val="0399FF"/>
              </a:solidFill>
              <a:round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b="1" dirty="0" smtClean="0">
                  <a:solidFill>
                    <a:prstClr val="black"/>
                  </a:solidFill>
                  <a:latin typeface="Times New Roman" pitchFamily="18" charset="0"/>
                  <a:ea typeface="宋体" pitchFamily="2" charset="-122"/>
                  <a:cs typeface="宋体" pitchFamily="2" charset="-122"/>
                </a:rPr>
                <a:t>过去将来时</a:t>
              </a:r>
              <a:endParaRPr lang="zh-CN" altLang="en-US" sz="2000" b="1" dirty="0" smtClean="0">
                <a:solidFill>
                  <a:prstClr val="black"/>
                </a:solidFill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113" name="_s5048"/>
            <p:cNvSpPr>
              <a:spLocks noChangeArrowheads="1"/>
            </p:cNvSpPr>
            <p:nvPr/>
          </p:nvSpPr>
          <p:spPr bwMode="auto">
            <a:xfrm>
              <a:off x="1" y="9326"/>
              <a:ext cx="2253" cy="776"/>
            </a:xfrm>
            <a:prstGeom prst="roundRect">
              <a:avLst>
                <a:gd name="adj" fmla="val 16667"/>
              </a:avLst>
            </a:prstGeom>
            <a:solidFill>
              <a:srgbClr val="FF0000">
                <a:alpha val="50000"/>
              </a:srgbClr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b="1" smtClean="0">
                  <a:solidFill>
                    <a:prstClr val="black"/>
                  </a:solidFill>
                  <a:latin typeface="Times New Roman" pitchFamily="18" charset="0"/>
                  <a:ea typeface="宋体" pitchFamily="2" charset="-122"/>
                  <a:cs typeface="宋体" pitchFamily="2" charset="-122"/>
                </a:rPr>
                <a:t>现在完成时</a:t>
              </a:r>
              <a:endParaRPr lang="zh-CN" altLang="en-US" sz="2000" b="1" smtClean="0">
                <a:solidFill>
                  <a:prstClr val="black"/>
                </a:solidFill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114" name="_s5068"/>
            <p:cNvSpPr>
              <a:spLocks noChangeArrowheads="1"/>
            </p:cNvSpPr>
            <p:nvPr/>
          </p:nvSpPr>
          <p:spPr bwMode="auto">
            <a:xfrm>
              <a:off x="2631" y="3500"/>
              <a:ext cx="2484" cy="776"/>
            </a:xfrm>
            <a:prstGeom prst="roundRect">
              <a:avLst>
                <a:gd name="adj" fmla="val 16667"/>
              </a:avLst>
            </a:prstGeom>
            <a:solidFill>
              <a:srgbClr val="0399FF">
                <a:alpha val="50000"/>
              </a:srgbClr>
            </a:solidFill>
            <a:ln w="28575">
              <a:solidFill>
                <a:srgbClr val="0399FF"/>
              </a:solidFill>
              <a:round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altLang="zh-CN" sz="2000" b="1" dirty="0" smtClean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  <a:cs typeface="宋体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dirty="0" smtClean="0">
                  <a:solidFill>
                    <a:prstClr val="black"/>
                  </a:solidFill>
                  <a:latin typeface="Times New Roman" pitchFamily="18" charset="0"/>
                  <a:ea typeface="宋体" pitchFamily="2" charset="-122"/>
                  <a:cs typeface="宋体" pitchFamily="2" charset="-122"/>
                </a:rPr>
                <a:t>ago, yesterday, 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dirty="0" smtClean="0">
                  <a:solidFill>
                    <a:prstClr val="black"/>
                  </a:solidFill>
                  <a:latin typeface="Times New Roman" pitchFamily="18" charset="0"/>
                  <a:ea typeface="宋体" pitchFamily="2" charset="-122"/>
                  <a:cs typeface="宋体" pitchFamily="2" charset="-122"/>
                </a:rPr>
                <a:t>last week, in 1989 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2000" b="1" dirty="0" smtClean="0">
                <a:solidFill>
                  <a:prstClr val="black"/>
                </a:solidFill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115" name="_s5070"/>
            <p:cNvSpPr>
              <a:spLocks noChangeArrowheads="1"/>
            </p:cNvSpPr>
            <p:nvPr/>
          </p:nvSpPr>
          <p:spPr bwMode="auto">
            <a:xfrm>
              <a:off x="2631" y="4666"/>
              <a:ext cx="2253" cy="776"/>
            </a:xfrm>
            <a:prstGeom prst="roundRect">
              <a:avLst>
                <a:gd name="adj" fmla="val 16667"/>
              </a:avLst>
            </a:prstGeom>
            <a:solidFill>
              <a:srgbClr val="FF0000">
                <a:alpha val="50000"/>
              </a:srgbClr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dirty="0" smtClean="0">
                  <a:solidFill>
                    <a:prstClr val="black"/>
                  </a:solidFill>
                  <a:latin typeface="Times New Roman" pitchFamily="18" charset="0"/>
                  <a:ea typeface="宋体" pitchFamily="2" charset="-122"/>
                  <a:cs typeface="宋体" pitchFamily="2" charset="-122"/>
                </a:rPr>
                <a:t> now </a:t>
              </a:r>
              <a:endParaRPr lang="zh-CN" altLang="zh-CN" sz="2000" b="1" dirty="0" smtClean="0">
                <a:solidFill>
                  <a:prstClr val="black"/>
                </a:solidFill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116" name="_s5072"/>
            <p:cNvSpPr>
              <a:spLocks noChangeArrowheads="1"/>
            </p:cNvSpPr>
            <p:nvPr/>
          </p:nvSpPr>
          <p:spPr bwMode="auto">
            <a:xfrm>
              <a:off x="2631" y="5831"/>
              <a:ext cx="2253" cy="776"/>
            </a:xfrm>
            <a:prstGeom prst="roundRect">
              <a:avLst>
                <a:gd name="adj" fmla="val 16667"/>
              </a:avLst>
            </a:prstGeom>
            <a:solidFill>
              <a:srgbClr val="FF00FF">
                <a:alpha val="50000"/>
              </a:srgbClr>
            </a:solidFill>
            <a:ln w="28575">
              <a:solidFill>
                <a:srgbClr val="FF00AD"/>
              </a:solidFill>
              <a:round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dirty="0" smtClean="0">
                  <a:solidFill>
                    <a:prstClr val="black"/>
                  </a:solidFill>
                  <a:latin typeface="Times New Roman" pitchFamily="18" charset="0"/>
                  <a:ea typeface="宋体" pitchFamily="2" charset="-122"/>
                  <a:cs typeface="宋体" pitchFamily="2" charset="-122"/>
                </a:rPr>
                <a:t>at this time yesterday, at that time</a:t>
              </a:r>
              <a:endParaRPr lang="zh-CN" altLang="zh-CN" sz="2000" b="1" dirty="0" smtClean="0">
                <a:solidFill>
                  <a:prstClr val="black"/>
                </a:solidFill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117" name="_s5074"/>
            <p:cNvSpPr>
              <a:spLocks noChangeArrowheads="1"/>
            </p:cNvSpPr>
            <p:nvPr/>
          </p:nvSpPr>
          <p:spPr bwMode="auto">
            <a:xfrm>
              <a:off x="2631" y="6996"/>
              <a:ext cx="2253" cy="776"/>
            </a:xfrm>
            <a:prstGeom prst="roundRect">
              <a:avLst>
                <a:gd name="adj" fmla="val 16667"/>
              </a:avLst>
            </a:prstGeom>
            <a:solidFill>
              <a:srgbClr val="01BD0A">
                <a:alpha val="50000"/>
              </a:srgbClr>
            </a:solidFill>
            <a:ln w="28575">
              <a:solidFill>
                <a:srgbClr val="01BD0A"/>
              </a:solidFill>
              <a:round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dirty="0" smtClean="0">
                  <a:solidFill>
                    <a:prstClr val="black"/>
                  </a:solidFill>
                  <a:latin typeface="Times New Roman" pitchFamily="18" charset="0"/>
                  <a:ea typeface="宋体" pitchFamily="2" charset="-122"/>
                  <a:cs typeface="宋体" pitchFamily="2" charset="-122"/>
                </a:rPr>
                <a:t>tomorrow, this afternoon, next year</a:t>
              </a:r>
              <a:endParaRPr lang="zh-CN" altLang="zh-CN" sz="2000" b="1" dirty="0" smtClean="0">
                <a:solidFill>
                  <a:prstClr val="black"/>
                </a:solidFill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118" name="_s5076"/>
            <p:cNvSpPr>
              <a:spLocks noChangeArrowheads="1"/>
            </p:cNvSpPr>
            <p:nvPr/>
          </p:nvSpPr>
          <p:spPr bwMode="auto">
            <a:xfrm>
              <a:off x="2630" y="8161"/>
              <a:ext cx="2254" cy="776"/>
            </a:xfrm>
            <a:prstGeom prst="roundRect">
              <a:avLst>
                <a:gd name="adj" fmla="val 16667"/>
              </a:avLst>
            </a:prstGeom>
            <a:solidFill>
              <a:srgbClr val="0399FF">
                <a:alpha val="50000"/>
              </a:srgbClr>
            </a:solidFill>
            <a:ln w="28575">
              <a:solidFill>
                <a:srgbClr val="0399FF"/>
              </a:solidFill>
              <a:round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dirty="0" smtClean="0">
                  <a:solidFill>
                    <a:prstClr val="black"/>
                  </a:solidFill>
                  <a:latin typeface="Times New Roman" pitchFamily="18" charset="0"/>
                  <a:ea typeface="宋体" pitchFamily="2" charset="-122"/>
                  <a:cs typeface="宋体" pitchFamily="2" charset="-122"/>
                </a:rPr>
                <a:t>the next day</a:t>
              </a:r>
              <a:endParaRPr lang="zh-CN" altLang="zh-CN" sz="2000" b="1" dirty="0" smtClean="0">
                <a:solidFill>
                  <a:prstClr val="black"/>
                </a:solidFill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119" name="_s5078"/>
            <p:cNvSpPr>
              <a:spLocks noChangeArrowheads="1"/>
            </p:cNvSpPr>
            <p:nvPr/>
          </p:nvSpPr>
          <p:spPr bwMode="auto">
            <a:xfrm>
              <a:off x="2399" y="9326"/>
              <a:ext cx="2715" cy="776"/>
            </a:xfrm>
            <a:prstGeom prst="roundRect">
              <a:avLst>
                <a:gd name="adj" fmla="val 16667"/>
              </a:avLst>
            </a:prstGeom>
            <a:solidFill>
              <a:srgbClr val="FF0000">
                <a:alpha val="50000"/>
              </a:srgbClr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altLang="zh-CN" sz="2000" b="1" dirty="0" smtClean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  <a:cs typeface="宋体" pitchFamily="2" charset="-122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dirty="0" smtClean="0">
                  <a:solidFill>
                    <a:prstClr val="black"/>
                  </a:solidFill>
                  <a:latin typeface="Times New Roman" pitchFamily="18" charset="0"/>
                  <a:ea typeface="宋体" pitchFamily="2" charset="-122"/>
                  <a:cs typeface="宋体" pitchFamily="2" charset="-122"/>
                </a:rPr>
                <a:t>so </a:t>
              </a:r>
              <a:r>
                <a:rPr lang="en-US" altLang="zh-CN" sz="2000" b="1" dirty="0" err="1" smtClean="0">
                  <a:solidFill>
                    <a:prstClr val="black"/>
                  </a:solidFill>
                  <a:latin typeface="Times New Roman" pitchFamily="18" charset="0"/>
                  <a:ea typeface="宋体" pitchFamily="2" charset="-122"/>
                  <a:cs typeface="宋体" pitchFamily="2" charset="-122"/>
                </a:rPr>
                <a:t>far,in</a:t>
              </a:r>
              <a:r>
                <a:rPr lang="en-US" altLang="zh-CN" sz="2000" b="1" dirty="0" smtClean="0">
                  <a:solidFill>
                    <a:prstClr val="black"/>
                  </a:solidFill>
                  <a:latin typeface="Times New Roman" pitchFamily="18" charset="0"/>
                  <a:ea typeface="宋体" pitchFamily="2" charset="-122"/>
                  <a:cs typeface="宋体" pitchFamily="2" charset="-122"/>
                </a:rPr>
                <a:t> the past </a:t>
              </a:r>
              <a:r>
                <a:rPr lang="en-US" altLang="zh-CN" sz="2000" b="1" dirty="0" err="1" smtClean="0">
                  <a:solidFill>
                    <a:prstClr val="black"/>
                  </a:solidFill>
                  <a:latin typeface="Times New Roman" pitchFamily="18" charset="0"/>
                  <a:ea typeface="宋体" pitchFamily="2" charset="-122"/>
                  <a:cs typeface="宋体" pitchFamily="2" charset="-122"/>
                </a:rPr>
                <a:t>years,,since</a:t>
              </a:r>
              <a:endParaRPr lang="en-US" altLang="zh-CN" sz="2000" b="1" dirty="0" smtClean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  <a:cs typeface="宋体" pitchFamily="2" charset="-122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2000" b="1" dirty="0" smtClean="0">
                <a:solidFill>
                  <a:prstClr val="black"/>
                </a:solidFill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120" name="_s5082"/>
            <p:cNvSpPr>
              <a:spLocks noChangeArrowheads="1"/>
            </p:cNvSpPr>
            <p:nvPr/>
          </p:nvSpPr>
          <p:spPr bwMode="auto">
            <a:xfrm>
              <a:off x="5261" y="1167"/>
              <a:ext cx="2253" cy="776"/>
            </a:xfrm>
            <a:prstGeom prst="roundRect">
              <a:avLst>
                <a:gd name="adj" fmla="val 16667"/>
              </a:avLst>
            </a:prstGeom>
            <a:solidFill>
              <a:srgbClr val="FF00FF">
                <a:alpha val="50000"/>
              </a:srgbClr>
            </a:solidFill>
            <a:ln w="28575">
              <a:solidFill>
                <a:srgbClr val="FF00AD"/>
              </a:solidFill>
              <a:round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altLang="zh-CN" sz="2000" b="1" dirty="0" smtClean="0">
                <a:solidFill>
                  <a:prstClr val="black"/>
                </a:solidFill>
                <a:latin typeface="Calibri" pitchFamily="34" charset="0"/>
                <a:ea typeface="宋体" pitchFamily="2" charset="-122"/>
                <a:cs typeface="宋体" pitchFamily="2" charset="-122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b="1" dirty="0" smtClean="0">
                  <a:solidFill>
                    <a:prstClr val="black"/>
                  </a:solidFill>
                  <a:latin typeface="Calibri" pitchFamily="34" charset="0"/>
                  <a:ea typeface="宋体" pitchFamily="2" charset="-122"/>
                  <a:cs typeface="宋体" pitchFamily="2" charset="-122"/>
                </a:rPr>
                <a:t>标志</a:t>
              </a:r>
              <a:endParaRPr lang="zh-CN" altLang="en-US" sz="2000" b="1" dirty="0" smtClean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  <a:cs typeface="宋体" pitchFamily="2" charset="-122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 b="1" dirty="0" smtClean="0">
                <a:solidFill>
                  <a:prstClr val="black"/>
                </a:solidFill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121" name="_s5084"/>
            <p:cNvSpPr>
              <a:spLocks noChangeArrowheads="1"/>
            </p:cNvSpPr>
            <p:nvPr/>
          </p:nvSpPr>
          <p:spPr bwMode="auto">
            <a:xfrm>
              <a:off x="5260" y="2334"/>
              <a:ext cx="2254" cy="777"/>
            </a:xfrm>
            <a:prstGeom prst="roundRect">
              <a:avLst>
                <a:gd name="adj" fmla="val 16667"/>
              </a:avLst>
            </a:prstGeom>
            <a:solidFill>
              <a:srgbClr val="01BD0A">
                <a:alpha val="50000"/>
              </a:srgbClr>
            </a:solidFill>
            <a:ln w="28575">
              <a:solidFill>
                <a:srgbClr val="01BD0A"/>
              </a:solidFill>
              <a:round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endParaRPr lang="en-US" altLang="zh-CN" sz="2000" b="1" dirty="0" smtClean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  <a:cs typeface="宋体" pitchFamily="2" charset="-122"/>
              </a:endParaRPr>
            </a:p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b="1" dirty="0" smtClean="0">
                  <a:solidFill>
                    <a:prstClr val="black"/>
                  </a:solidFill>
                  <a:latin typeface="Times New Roman" pitchFamily="18" charset="0"/>
                  <a:ea typeface="宋体" pitchFamily="2" charset="-122"/>
                  <a:cs typeface="宋体" pitchFamily="2" charset="-122"/>
                </a:rPr>
                <a:t>频率</a:t>
              </a:r>
              <a:r>
                <a:rPr lang="en-US" altLang="zh-CN" sz="2000" b="1" dirty="0" smtClean="0">
                  <a:solidFill>
                    <a:prstClr val="black"/>
                  </a:solidFill>
                  <a:latin typeface="Times New Roman" pitchFamily="18" charset="0"/>
                  <a:ea typeface="宋体" pitchFamily="2" charset="-122"/>
                  <a:cs typeface="宋体" pitchFamily="2" charset="-122"/>
                </a:rPr>
                <a:t>/</a:t>
              </a:r>
              <a:r>
                <a:rPr lang="zh-CN" altLang="en-US" sz="2000" b="1" dirty="0" smtClean="0">
                  <a:solidFill>
                    <a:prstClr val="black"/>
                  </a:solidFill>
                  <a:latin typeface="Times New Roman" pitchFamily="18" charset="0"/>
                  <a:ea typeface="宋体" pitchFamily="2" charset="-122"/>
                  <a:cs typeface="宋体" pitchFamily="2" charset="-122"/>
                </a:rPr>
                <a:t>真理</a:t>
              </a:r>
              <a:r>
                <a:rPr lang="en-US" altLang="zh-CN" sz="2000" b="1" dirty="0" smtClean="0">
                  <a:solidFill>
                    <a:prstClr val="black"/>
                  </a:solidFill>
                  <a:latin typeface="Times New Roman" pitchFamily="18" charset="0"/>
                  <a:ea typeface="宋体" pitchFamily="2" charset="-122"/>
                  <a:cs typeface="宋体" pitchFamily="2" charset="-122"/>
                </a:rPr>
                <a:t>/</a:t>
              </a:r>
            </a:p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b="1" dirty="0" smtClean="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cs typeface="宋体" pitchFamily="2" charset="-122"/>
                </a:rPr>
                <a:t>时间条件状从句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 b="1" dirty="0" smtClean="0">
                <a:solidFill>
                  <a:prstClr val="black"/>
                </a:solidFill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122" name="_s5086"/>
            <p:cNvSpPr>
              <a:spLocks noChangeArrowheads="1"/>
            </p:cNvSpPr>
            <p:nvPr/>
          </p:nvSpPr>
          <p:spPr bwMode="auto">
            <a:xfrm>
              <a:off x="5260" y="3500"/>
              <a:ext cx="2254" cy="776"/>
            </a:xfrm>
            <a:prstGeom prst="roundRect">
              <a:avLst>
                <a:gd name="adj" fmla="val 16667"/>
              </a:avLst>
            </a:prstGeom>
            <a:solidFill>
              <a:srgbClr val="0399FF">
                <a:alpha val="50000"/>
              </a:srgbClr>
            </a:solidFill>
            <a:ln w="28575">
              <a:solidFill>
                <a:srgbClr val="0399FF"/>
              </a:solidFill>
              <a:round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dirty="0" smtClean="0">
                  <a:solidFill>
                    <a:prstClr val="black"/>
                  </a:solidFill>
                  <a:latin typeface="Times New Roman" pitchFamily="18" charset="0"/>
                  <a:ea typeface="宋体" pitchFamily="2" charset="-122"/>
                  <a:cs typeface="宋体" pitchFamily="2" charset="-122"/>
                </a:rPr>
                <a:t>at the age of 5,just now</a:t>
              </a:r>
              <a:endParaRPr lang="zh-CN" altLang="en-US" sz="2000" b="1" dirty="0" smtClean="0">
                <a:solidFill>
                  <a:prstClr val="black"/>
                </a:solidFill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123" name="_s5088"/>
            <p:cNvSpPr>
              <a:spLocks noChangeArrowheads="1"/>
            </p:cNvSpPr>
            <p:nvPr/>
          </p:nvSpPr>
          <p:spPr bwMode="auto">
            <a:xfrm>
              <a:off x="5261" y="4666"/>
              <a:ext cx="2253" cy="776"/>
            </a:xfrm>
            <a:prstGeom prst="roundRect">
              <a:avLst>
                <a:gd name="adj" fmla="val 16667"/>
              </a:avLst>
            </a:prstGeom>
            <a:solidFill>
              <a:srgbClr val="FF0000">
                <a:alpha val="50000"/>
              </a:srgbClr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dirty="0" smtClean="0">
                  <a:solidFill>
                    <a:prstClr val="black"/>
                  </a:solidFill>
                  <a:latin typeface="Times New Roman" pitchFamily="18" charset="0"/>
                  <a:ea typeface="宋体" pitchFamily="2" charset="-122"/>
                  <a:cs typeface="宋体" pitchFamily="2" charset="-122"/>
                </a:rPr>
                <a:t>look, listen</a:t>
              </a:r>
              <a:r>
                <a:rPr lang="zh-CN" altLang="en-US" sz="2000" b="1" dirty="0" smtClean="0">
                  <a:solidFill>
                    <a:prstClr val="black"/>
                  </a:solidFill>
                  <a:latin typeface="Times New Roman" pitchFamily="18" charset="0"/>
                  <a:ea typeface="宋体" pitchFamily="2" charset="-122"/>
                  <a:cs typeface="宋体" pitchFamily="2" charset="-122"/>
                </a:rPr>
                <a:t> </a:t>
              </a:r>
              <a:endParaRPr lang="zh-CN" altLang="en-US" sz="2000" b="1" dirty="0" smtClean="0">
                <a:solidFill>
                  <a:prstClr val="black"/>
                </a:solidFill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124" name="_s5090"/>
            <p:cNvSpPr>
              <a:spLocks noChangeArrowheads="1"/>
            </p:cNvSpPr>
            <p:nvPr/>
          </p:nvSpPr>
          <p:spPr bwMode="auto">
            <a:xfrm>
              <a:off x="5261" y="5831"/>
              <a:ext cx="2253" cy="776"/>
            </a:xfrm>
            <a:prstGeom prst="roundRect">
              <a:avLst>
                <a:gd name="adj" fmla="val 16667"/>
              </a:avLst>
            </a:prstGeom>
            <a:solidFill>
              <a:srgbClr val="FF00FF">
                <a:alpha val="50000"/>
              </a:srgbClr>
            </a:solidFill>
            <a:ln w="28575">
              <a:solidFill>
                <a:srgbClr val="FF00AD"/>
              </a:solidFill>
              <a:round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dirty="0" smtClean="0">
                  <a:solidFill>
                    <a:prstClr val="black"/>
                  </a:solidFill>
                  <a:latin typeface="Times New Roman" pitchFamily="18" charset="0"/>
                  <a:ea typeface="宋体" pitchFamily="2" charset="-122"/>
                  <a:cs typeface="宋体" pitchFamily="2" charset="-122"/>
                </a:rPr>
                <a:t>when+</a:t>
              </a:r>
              <a:r>
                <a:rPr lang="zh-CN" altLang="en-US" sz="2000" b="1" dirty="0" smtClean="0">
                  <a:solidFill>
                    <a:prstClr val="black"/>
                  </a:solidFill>
                  <a:latin typeface="Times New Roman" pitchFamily="18" charset="0"/>
                  <a:ea typeface="宋体" pitchFamily="2" charset="-122"/>
                  <a:cs typeface="宋体" pitchFamily="2" charset="-122"/>
                </a:rPr>
                <a:t>过</a:t>
              </a:r>
              <a:endParaRPr lang="zh-CN" altLang="en-US" sz="2000" b="1" dirty="0" smtClean="0">
                <a:solidFill>
                  <a:prstClr val="black"/>
                </a:solidFill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125" name="_s5092"/>
            <p:cNvSpPr>
              <a:spLocks noChangeArrowheads="1"/>
            </p:cNvSpPr>
            <p:nvPr/>
          </p:nvSpPr>
          <p:spPr bwMode="auto">
            <a:xfrm>
              <a:off x="5261" y="6996"/>
              <a:ext cx="2253" cy="776"/>
            </a:xfrm>
            <a:prstGeom prst="roundRect">
              <a:avLst>
                <a:gd name="adj" fmla="val 16667"/>
              </a:avLst>
            </a:prstGeom>
            <a:solidFill>
              <a:srgbClr val="01BD0A">
                <a:alpha val="50000"/>
              </a:srgbClr>
            </a:solidFill>
            <a:ln w="28575">
              <a:solidFill>
                <a:srgbClr val="01BD0A"/>
              </a:solidFill>
              <a:round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dirty="0" smtClean="0">
                  <a:solidFill>
                    <a:prstClr val="black"/>
                  </a:solidFill>
                  <a:latin typeface="Times New Roman" pitchFamily="18" charset="0"/>
                  <a:ea typeface="宋体" pitchFamily="2" charset="-122"/>
                  <a:cs typeface="宋体" pitchFamily="2" charset="-122"/>
                </a:rPr>
                <a:t>in+</a:t>
              </a:r>
              <a:r>
                <a:rPr lang="zh-CN" altLang="en-US" sz="2000" b="1" dirty="0" smtClean="0">
                  <a:solidFill>
                    <a:prstClr val="black"/>
                  </a:solidFill>
                  <a:latin typeface="Times New Roman" pitchFamily="18" charset="0"/>
                  <a:ea typeface="宋体" pitchFamily="2" charset="-122"/>
                  <a:cs typeface="宋体" pitchFamily="2" charset="-122"/>
                </a:rPr>
                <a:t>时间段</a:t>
              </a:r>
              <a:endParaRPr lang="zh-CN" altLang="en-US" sz="2000" b="1" dirty="0" smtClean="0">
                <a:solidFill>
                  <a:prstClr val="black"/>
                </a:solidFill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126" name="_s5094"/>
            <p:cNvSpPr>
              <a:spLocks noChangeArrowheads="1"/>
            </p:cNvSpPr>
            <p:nvPr/>
          </p:nvSpPr>
          <p:spPr bwMode="auto">
            <a:xfrm>
              <a:off x="5261" y="8161"/>
              <a:ext cx="2253" cy="776"/>
            </a:xfrm>
            <a:prstGeom prst="roundRect">
              <a:avLst>
                <a:gd name="adj" fmla="val 16667"/>
              </a:avLst>
            </a:prstGeom>
            <a:solidFill>
              <a:srgbClr val="0399FF">
                <a:alpha val="50000"/>
              </a:srgbClr>
            </a:solidFill>
            <a:ln w="28575">
              <a:solidFill>
                <a:srgbClr val="0399FF"/>
              </a:solidFill>
              <a:round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b="1" dirty="0" smtClean="0">
                  <a:solidFill>
                    <a:prstClr val="black"/>
                  </a:solidFill>
                  <a:latin typeface="Calibri" pitchFamily="34" charset="0"/>
                  <a:ea typeface="宋体" pitchFamily="2" charset="-122"/>
                  <a:cs typeface="宋体" pitchFamily="2" charset="-122"/>
                </a:rPr>
                <a:t>常用于宾从中</a:t>
              </a:r>
              <a:endParaRPr lang="zh-CN" altLang="en-US" sz="2000" b="1" dirty="0" smtClean="0">
                <a:solidFill>
                  <a:prstClr val="black"/>
                </a:solidFill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127" name="_s5096"/>
            <p:cNvSpPr>
              <a:spLocks noChangeArrowheads="1"/>
            </p:cNvSpPr>
            <p:nvPr/>
          </p:nvSpPr>
          <p:spPr bwMode="auto">
            <a:xfrm>
              <a:off x="5261" y="9326"/>
              <a:ext cx="2253" cy="776"/>
            </a:xfrm>
            <a:prstGeom prst="roundRect">
              <a:avLst>
                <a:gd name="adj" fmla="val 16667"/>
              </a:avLst>
            </a:prstGeom>
            <a:solidFill>
              <a:srgbClr val="FF0000">
                <a:alpha val="50000"/>
              </a:srgbClr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altLang="zh-CN" sz="2000" b="1" dirty="0" smtClean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  <a:cs typeface="宋体" pitchFamily="2" charset="-122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dirty="0" smtClean="0">
                  <a:solidFill>
                    <a:prstClr val="black"/>
                  </a:solidFill>
                  <a:latin typeface="Times New Roman" pitchFamily="18" charset="0"/>
                  <a:ea typeface="宋体" pitchFamily="2" charset="-122"/>
                  <a:cs typeface="宋体" pitchFamily="2" charset="-122"/>
                </a:rPr>
                <a:t>already, yet,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dirty="0" smtClean="0">
                  <a:solidFill>
                    <a:prstClr val="black"/>
                  </a:solidFill>
                  <a:latin typeface="Times New Roman" pitchFamily="18" charset="0"/>
                  <a:ea typeface="宋体" pitchFamily="2" charset="-122"/>
                  <a:cs typeface="宋体" pitchFamily="2" charset="-122"/>
                </a:rPr>
                <a:t>ever, </a:t>
              </a:r>
              <a:r>
                <a:rPr lang="en-US" altLang="zh-CN" sz="2000" b="1" dirty="0" err="1" smtClean="0">
                  <a:solidFill>
                    <a:prstClr val="black"/>
                  </a:solidFill>
                  <a:latin typeface="Times New Roman" pitchFamily="18" charset="0"/>
                  <a:ea typeface="宋体" pitchFamily="2" charset="-122"/>
                  <a:cs typeface="宋体" pitchFamily="2" charset="-122"/>
                </a:rPr>
                <a:t>never,before</a:t>
              </a:r>
              <a:r>
                <a:rPr lang="en-US" altLang="zh-CN" sz="2000" b="1" dirty="0" smtClean="0">
                  <a:solidFill>
                    <a:prstClr val="black"/>
                  </a:solidFill>
                  <a:latin typeface="Times New Roman" pitchFamily="18" charset="0"/>
                  <a:ea typeface="宋体" pitchFamily="2" charset="-122"/>
                  <a:cs typeface="宋体" pitchFamily="2" charset="-122"/>
                </a:rPr>
                <a:t>, for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2000" b="1" dirty="0" smtClean="0">
                <a:solidFill>
                  <a:prstClr val="black"/>
                </a:solidFill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128" name="_s5117"/>
            <p:cNvSpPr>
              <a:spLocks noChangeArrowheads="1"/>
            </p:cNvSpPr>
            <p:nvPr/>
          </p:nvSpPr>
          <p:spPr bwMode="auto">
            <a:xfrm>
              <a:off x="1" y="10491"/>
              <a:ext cx="2253" cy="777"/>
            </a:xfrm>
            <a:prstGeom prst="roundRect">
              <a:avLst>
                <a:gd name="adj" fmla="val 16667"/>
              </a:avLst>
            </a:prstGeom>
            <a:solidFill>
              <a:srgbClr val="FF00FF">
                <a:alpha val="50000"/>
              </a:srgbClr>
            </a:solidFill>
            <a:ln w="28575">
              <a:solidFill>
                <a:srgbClr val="FF00AD"/>
              </a:solidFill>
              <a:round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altLang="zh-CN" sz="2000" b="1" dirty="0" smtClean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  <a:cs typeface="宋体" pitchFamily="2" charset="-122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b="1" dirty="0" smtClean="0">
                  <a:solidFill>
                    <a:prstClr val="black"/>
                  </a:solidFill>
                  <a:latin typeface="Times New Roman" pitchFamily="18" charset="0"/>
                  <a:ea typeface="宋体" pitchFamily="2" charset="-122"/>
                  <a:cs typeface="宋体" pitchFamily="2" charset="-122"/>
                </a:rPr>
                <a:t>过去完成时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 b="1" dirty="0" smtClean="0">
                <a:solidFill>
                  <a:prstClr val="black"/>
                </a:solidFill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129" name="_s5119"/>
            <p:cNvSpPr>
              <a:spLocks noChangeArrowheads="1"/>
            </p:cNvSpPr>
            <p:nvPr/>
          </p:nvSpPr>
          <p:spPr bwMode="auto">
            <a:xfrm>
              <a:off x="2631" y="10491"/>
              <a:ext cx="2253" cy="776"/>
            </a:xfrm>
            <a:prstGeom prst="roundRect">
              <a:avLst>
                <a:gd name="adj" fmla="val 16667"/>
              </a:avLst>
            </a:prstGeom>
            <a:solidFill>
              <a:srgbClr val="FF00FF">
                <a:alpha val="50000"/>
              </a:srgbClr>
            </a:solidFill>
            <a:ln w="28575">
              <a:solidFill>
                <a:srgbClr val="FF00AD"/>
              </a:solidFill>
              <a:round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altLang="zh-CN" sz="2000" b="1" dirty="0" smtClean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  <a:cs typeface="宋体" pitchFamily="2" charset="-122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dirty="0" smtClean="0">
                  <a:solidFill>
                    <a:prstClr val="black"/>
                  </a:solidFill>
                  <a:latin typeface="Times New Roman" pitchFamily="18" charset="0"/>
                  <a:ea typeface="宋体" pitchFamily="2" charset="-122"/>
                  <a:cs typeface="宋体" pitchFamily="2" charset="-122"/>
                </a:rPr>
                <a:t>b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dirty="0" smtClean="0">
                  <a:solidFill>
                    <a:prstClr val="black"/>
                  </a:solidFill>
                  <a:latin typeface="Times New Roman" pitchFamily="18" charset="0"/>
                  <a:ea typeface="宋体" pitchFamily="2" charset="-122"/>
                  <a:cs typeface="宋体" pitchFamily="2" charset="-122"/>
                </a:rPr>
                <a:t>by yesterday/then/the end of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2000" b="1" dirty="0" smtClean="0">
                <a:solidFill>
                  <a:prstClr val="black"/>
                </a:solidFill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130" name="_s5121"/>
            <p:cNvSpPr>
              <a:spLocks noChangeArrowheads="1"/>
            </p:cNvSpPr>
            <p:nvPr/>
          </p:nvSpPr>
          <p:spPr bwMode="auto">
            <a:xfrm>
              <a:off x="5261" y="10491"/>
              <a:ext cx="2253" cy="777"/>
            </a:xfrm>
            <a:prstGeom prst="roundRect">
              <a:avLst>
                <a:gd name="adj" fmla="val 16667"/>
              </a:avLst>
            </a:prstGeom>
            <a:solidFill>
              <a:srgbClr val="FF00FF">
                <a:alpha val="50000"/>
              </a:srgbClr>
            </a:solidFill>
            <a:ln w="28575">
              <a:solidFill>
                <a:srgbClr val="FF00AD"/>
              </a:solidFill>
              <a:round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altLang="zh-CN" sz="2000" b="1" dirty="0" smtClean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  <a:cs typeface="宋体" pitchFamily="2" charset="-122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dirty="0" smtClean="0">
                  <a:solidFill>
                    <a:prstClr val="black"/>
                  </a:solidFill>
                  <a:latin typeface="Times New Roman" pitchFamily="18" charset="0"/>
                  <a:ea typeface="宋体" pitchFamily="2" charset="-122"/>
                  <a:cs typeface="宋体" pitchFamily="2" charset="-122"/>
                </a:rPr>
                <a:t>before+</a:t>
              </a:r>
              <a:r>
                <a:rPr lang="zh-CN" altLang="en-US" sz="2000" b="1" dirty="0" smtClean="0">
                  <a:solidFill>
                    <a:prstClr val="black"/>
                  </a:solidFill>
                  <a:latin typeface="Times New Roman" pitchFamily="18" charset="0"/>
                  <a:ea typeface="宋体" pitchFamily="2" charset="-122"/>
                  <a:cs typeface="宋体" pitchFamily="2" charset="-122"/>
                </a:rPr>
                <a:t>过，</a:t>
              </a:r>
              <a:r>
                <a:rPr lang="en-US" altLang="zh-CN" sz="2000" b="1" dirty="0" smtClean="0">
                  <a:solidFill>
                    <a:prstClr val="black"/>
                  </a:solidFill>
                  <a:latin typeface="Times New Roman" pitchFamily="18" charset="0"/>
                  <a:ea typeface="宋体" pitchFamily="2" charset="-122"/>
                  <a:cs typeface="宋体" pitchFamily="2" charset="-122"/>
                </a:rPr>
                <a:t>by+</a:t>
              </a:r>
              <a:r>
                <a:rPr lang="zh-CN" altLang="en-US" sz="2000" b="1" dirty="0" smtClean="0">
                  <a:solidFill>
                    <a:prstClr val="black"/>
                  </a:solidFill>
                  <a:latin typeface="Times New Roman" pitchFamily="18" charset="0"/>
                  <a:ea typeface="宋体" pitchFamily="2" charset="-122"/>
                  <a:cs typeface="宋体" pitchFamily="2" charset="-122"/>
                </a:rPr>
                <a:t>过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 b="1" dirty="0" smtClean="0">
                <a:solidFill>
                  <a:prstClr val="black"/>
                </a:solidFill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687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dirty="0">
                <a:solidFill>
                  <a:srgbClr val="FF0000"/>
                </a:solidFill>
                <a:latin typeface="Wide Latin" pitchFamily="18" charset="0"/>
                <a:cs typeface="Aharoni" pitchFamily="2" charset="-79"/>
              </a:rPr>
              <a:t>Poor </a:t>
            </a:r>
            <a:r>
              <a:rPr lang="en-US" altLang="zh-CN" sz="3200" dirty="0" smtClean="0">
                <a:solidFill>
                  <a:srgbClr val="FF0000"/>
                </a:solidFill>
                <a:latin typeface="Wide Latin" pitchFamily="18" charset="0"/>
                <a:cs typeface="Aharoni" pitchFamily="2" charset="-79"/>
              </a:rPr>
              <a:t>Vocabulary</a:t>
            </a:r>
          </a:p>
          <a:p>
            <a:pPr marL="109728" indent="0">
              <a:buNone/>
            </a:pPr>
            <a:r>
              <a:rPr lang="zh-CN" altLang="en-US" sz="3600" b="1" dirty="0" smtClean="0"/>
              <a:t>（</a:t>
            </a:r>
            <a:r>
              <a:rPr lang="en-US" altLang="zh-CN" sz="3600" b="1" dirty="0" smtClean="0"/>
              <a:t>Limited words&amp; </a:t>
            </a:r>
            <a:r>
              <a:rPr lang="en-US" altLang="zh-CN" sz="3600" b="1" dirty="0"/>
              <a:t>phrases</a:t>
            </a:r>
            <a:r>
              <a:rPr lang="zh-CN" altLang="en-US" sz="3600" b="1" dirty="0" smtClean="0"/>
              <a:t>）</a:t>
            </a:r>
            <a:endParaRPr lang="en-US" altLang="zh-CN" sz="3600" b="1" dirty="0" smtClean="0"/>
          </a:p>
          <a:p>
            <a:pPr marL="109728" indent="0">
              <a:buNone/>
            </a:pPr>
            <a:endParaRPr lang="zh-CN" altLang="en-US" sz="3200" dirty="0"/>
          </a:p>
          <a:p>
            <a:r>
              <a:rPr lang="en-US" altLang="zh-CN" sz="3200" dirty="0" smtClean="0">
                <a:solidFill>
                  <a:srgbClr val="FF0000"/>
                </a:solidFill>
                <a:latin typeface="Wide Latin" pitchFamily="18" charset="0"/>
                <a:cs typeface="Aharoni" pitchFamily="2" charset="-79"/>
              </a:rPr>
              <a:t>Poor Grammar</a:t>
            </a:r>
          </a:p>
          <a:p>
            <a:pPr marL="109728" indent="0">
              <a:buNone/>
            </a:pPr>
            <a:r>
              <a:rPr lang="en-US" altLang="zh-CN" sz="3200" b="1" dirty="0"/>
              <a:t>(No systematic grammar knowledge)</a:t>
            </a:r>
          </a:p>
          <a:p>
            <a:endParaRPr lang="en-US" altLang="zh-CN" sz="3200" dirty="0" smtClean="0">
              <a:solidFill>
                <a:srgbClr val="FF0000"/>
              </a:solidFill>
              <a:latin typeface="Wide Latin" pitchFamily="18" charset="0"/>
              <a:cs typeface="Aharoni" pitchFamily="2" charset="-79"/>
            </a:endParaRPr>
          </a:p>
          <a:p>
            <a:r>
              <a:rPr lang="en-US" altLang="zh-CN" sz="3200" dirty="0" smtClean="0">
                <a:solidFill>
                  <a:srgbClr val="FF0000"/>
                </a:solidFill>
                <a:latin typeface="Wide Latin" pitchFamily="18" charset="0"/>
                <a:cs typeface="Aharoni" pitchFamily="2" charset="-79"/>
              </a:rPr>
              <a:t>Poor writing </a:t>
            </a:r>
          </a:p>
          <a:p>
            <a:r>
              <a:rPr lang="en-US" altLang="zh-CN" sz="3200" b="1" dirty="0" smtClean="0"/>
              <a:t>(Simple words &amp; sentence pattern)</a:t>
            </a:r>
            <a:endParaRPr lang="en-US" altLang="zh-CN" sz="3200" b="1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 </a:t>
            </a:r>
            <a:r>
              <a:rPr lang="en-US" altLang="zh-CN" dirty="0" smtClean="0">
                <a:latin typeface="Arial Black" panose="020B0A04020102020204" pitchFamily="34" charset="0"/>
              </a:rPr>
              <a:t>Test Paper Analysis</a:t>
            </a:r>
            <a:endParaRPr lang="zh-CN" altLang="en-US" dirty="0">
              <a:latin typeface="Arial Black" panose="020B0A040201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679" y="116632"/>
            <a:ext cx="4392488" cy="6572343"/>
          </a:xfrm>
          <a:prstGeom prst="rect">
            <a:avLst/>
          </a:prstGeom>
        </p:spPr>
      </p:pic>
      <p:pic>
        <p:nvPicPr>
          <p:cNvPr id="7" name="Picture 2" descr="E:\USER\Desktop\20140527135806712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61611"/>
            <a:ext cx="9108504" cy="6627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250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548680"/>
            <a:ext cx="7772400" cy="3393722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zh-CN" sz="6000" dirty="0" smtClean="0">
                <a:latin typeface="Wide Latin" pitchFamily="18" charset="0"/>
              </a:rPr>
              <a:t>高考书面表达</a:t>
            </a:r>
            <a:r>
              <a:rPr lang="en-US" altLang="zh-CN" dirty="0" smtClean="0">
                <a:latin typeface="Wide Latin" pitchFamily="18" charset="0"/>
              </a:rPr>
              <a:t/>
            </a:r>
            <a:br>
              <a:rPr lang="en-US" altLang="zh-CN" dirty="0" smtClean="0">
                <a:latin typeface="Wide Latin" pitchFamily="18" charset="0"/>
              </a:rPr>
            </a:br>
            <a:r>
              <a:rPr lang="en-US" altLang="zh-CN" dirty="0" smtClean="0">
                <a:solidFill>
                  <a:srgbClr val="FF0000"/>
                </a:solidFill>
                <a:latin typeface="Wide Latin" pitchFamily="18" charset="0"/>
              </a:rPr>
              <a:t>How to beautify a writing</a:t>
            </a:r>
            <a:r>
              <a:rPr lang="zh-CN" altLang="zh-CN" dirty="0" smtClean="0">
                <a:latin typeface="Wide Latin" pitchFamily="18" charset="0"/>
              </a:rPr>
              <a:t/>
            </a:r>
            <a:br>
              <a:rPr lang="zh-CN" altLang="zh-CN" dirty="0" smtClean="0">
                <a:latin typeface="Wide Latin" pitchFamily="18" charset="0"/>
              </a:rPr>
            </a:br>
            <a:endParaRPr lang="zh-CN" altLang="en-US" dirty="0">
              <a:latin typeface="Wide Latin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820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3131840" y="387297"/>
            <a:ext cx="2622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kumimoji="1" lang="zh-CN" altLang="en-US" sz="3200" b="1" dirty="0">
                <a:latin typeface="Times New Roman" pitchFamily="18" charset="0"/>
              </a:rPr>
              <a:t>高考评分标准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-612576" y="1567246"/>
            <a:ext cx="9144001" cy="18773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3">
              <a:lnSpc>
                <a:spcPct val="90000"/>
              </a:lnSpc>
              <a:spcBef>
                <a:spcPct val="50000"/>
              </a:spcBef>
              <a:buClr>
                <a:schemeClr val="bg2"/>
              </a:buClr>
              <a:buSzPct val="65000"/>
              <a:buFont typeface="Wingdings" pitchFamily="2" charset="2"/>
              <a:buChar char="­"/>
            </a:pPr>
            <a:r>
              <a:rPr kumimoji="1" lang="zh-CN" altLang="en-US" sz="3200" b="1" dirty="0">
                <a:sym typeface="Wingdings" pitchFamily="2" charset="2"/>
              </a:rPr>
              <a:t>第五档（</a:t>
            </a:r>
            <a:r>
              <a:rPr kumimoji="1" lang="en-US" altLang="zh-CN" sz="3200" b="1" dirty="0">
                <a:sym typeface="Wingdings" pitchFamily="2" charset="2"/>
              </a:rPr>
              <a:t>21-25</a:t>
            </a:r>
            <a:r>
              <a:rPr kumimoji="1" lang="zh-CN" altLang="en-US" sz="3200" b="1" dirty="0">
                <a:sym typeface="Wingdings" pitchFamily="2" charset="2"/>
              </a:rPr>
              <a:t>） ： 完全完成试题规定的任务，完全达到了预期的写作目的，</a:t>
            </a:r>
            <a:r>
              <a:rPr kumimoji="1" lang="zh-CN" altLang="en-US" sz="3200" b="1" dirty="0">
                <a:solidFill>
                  <a:srgbClr val="FF0000"/>
                </a:solidFill>
                <a:sym typeface="Wingdings" pitchFamily="2" charset="2"/>
              </a:rPr>
              <a:t>覆盖所有的内容要点</a:t>
            </a:r>
            <a:r>
              <a:rPr kumimoji="1" lang="zh-CN" altLang="en-US" sz="3200" b="1" dirty="0">
                <a:sym typeface="Wingdings" pitchFamily="2" charset="2"/>
              </a:rPr>
              <a:t>，用了</a:t>
            </a:r>
            <a:r>
              <a:rPr kumimoji="1" lang="zh-CN" altLang="en-US" sz="3200" b="1" dirty="0">
                <a:solidFill>
                  <a:srgbClr val="FF0000"/>
                </a:solidFill>
                <a:sym typeface="Wingdings" pitchFamily="2" charset="2"/>
              </a:rPr>
              <a:t>丰富的语法</a:t>
            </a:r>
            <a:r>
              <a:rPr kumimoji="1" lang="zh-CN" altLang="en-US" sz="3200" b="1" dirty="0" smtClean="0">
                <a:solidFill>
                  <a:srgbClr val="FF0000"/>
                </a:solidFill>
                <a:sym typeface="Wingdings" pitchFamily="2" charset="2"/>
              </a:rPr>
              <a:t>结构</a:t>
            </a:r>
            <a:r>
              <a:rPr kumimoji="1" lang="zh-CN" altLang="en-US" sz="3200" b="1" dirty="0">
                <a:solidFill>
                  <a:srgbClr val="FF0000"/>
                </a:solidFill>
                <a:sym typeface="Wingdings" pitchFamily="2" charset="2"/>
              </a:rPr>
              <a:t>及</a:t>
            </a:r>
            <a:r>
              <a:rPr kumimoji="1" lang="zh-CN" altLang="en-US" sz="3200" b="1" dirty="0" smtClean="0">
                <a:solidFill>
                  <a:srgbClr val="FF0000"/>
                </a:solidFill>
                <a:sym typeface="Wingdings" pitchFamily="2" charset="2"/>
              </a:rPr>
              <a:t>高级词汇 </a:t>
            </a:r>
            <a:r>
              <a:rPr kumimoji="1" lang="zh-CN" altLang="en-US" sz="3200" b="1" dirty="0" smtClean="0">
                <a:sym typeface="Wingdings" pitchFamily="2" charset="2"/>
              </a:rPr>
              <a:t>，全篇</a:t>
            </a:r>
            <a:r>
              <a:rPr kumimoji="1" lang="zh-CN" altLang="en-US" sz="3200" b="1" dirty="0">
                <a:solidFill>
                  <a:srgbClr val="FF0000"/>
                </a:solidFill>
                <a:sym typeface="Wingdings" pitchFamily="2" charset="2"/>
              </a:rPr>
              <a:t>流畅，连词使用较好</a:t>
            </a:r>
            <a:r>
              <a:rPr kumimoji="1" lang="zh-CN" altLang="en-US" sz="3200" b="1" dirty="0">
                <a:sym typeface="Wingdings" pitchFamily="2" charset="2"/>
              </a:rPr>
              <a:t>。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314325" y="3830994"/>
            <a:ext cx="804227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>
              <a:lnSpc>
                <a:spcPct val="90000"/>
              </a:lnSpc>
              <a:spcBef>
                <a:spcPct val="50000"/>
              </a:spcBef>
              <a:buClr>
                <a:schemeClr val="bg2"/>
              </a:buClr>
              <a:buSzPct val="65000"/>
              <a:buFont typeface="Wingdings" pitchFamily="2" charset="2"/>
              <a:buChar char="­"/>
            </a:pPr>
            <a:r>
              <a:rPr kumimoji="1" lang="zh-CN" altLang="en-US" sz="3200" b="1" dirty="0">
                <a:sym typeface="Wingdings" pitchFamily="2" charset="2"/>
              </a:rPr>
              <a:t>第四档（</a:t>
            </a:r>
            <a:r>
              <a:rPr kumimoji="1" lang="en-US" altLang="zh-CN" sz="3200" b="1" dirty="0">
                <a:sym typeface="Wingdings" pitchFamily="2" charset="2"/>
              </a:rPr>
              <a:t>16-20</a:t>
            </a:r>
            <a:r>
              <a:rPr kumimoji="1" lang="zh-CN" altLang="en-US" sz="3200" b="1" dirty="0">
                <a:sym typeface="Wingdings" pitchFamily="2" charset="2"/>
              </a:rPr>
              <a:t>） ： 完全完成试题规定的任务，达到了预期的写作目的</a:t>
            </a:r>
            <a:r>
              <a:rPr kumimoji="1" lang="zh-CN" altLang="en-US" sz="3200" b="1" dirty="0" smtClean="0">
                <a:sym typeface="Wingdings" pitchFamily="2" charset="2"/>
              </a:rPr>
              <a:t>，语法</a:t>
            </a:r>
            <a:r>
              <a:rPr kumimoji="1" lang="zh-CN" altLang="en-US" sz="3200" b="1" dirty="0">
                <a:sym typeface="Wingdings" pitchFamily="2" charset="2"/>
              </a:rPr>
              <a:t>和词汇基本正确</a:t>
            </a:r>
            <a:r>
              <a:rPr kumimoji="1" lang="zh-CN" altLang="en-US" sz="3200" b="1" dirty="0" smtClean="0">
                <a:solidFill>
                  <a:srgbClr val="FF0000"/>
                </a:solidFill>
                <a:sym typeface="Wingdings" pitchFamily="2" charset="2"/>
              </a:rPr>
              <a:t>，但句式简单，没有亮点。想</a:t>
            </a:r>
            <a:r>
              <a:rPr kumimoji="1" lang="zh-CN" altLang="en-US" sz="3200" b="1" dirty="0">
                <a:solidFill>
                  <a:srgbClr val="FF0000"/>
                </a:solidFill>
                <a:sym typeface="Wingdings" pitchFamily="2" charset="2"/>
              </a:rPr>
              <a:t>使用高级词汇与复杂</a:t>
            </a:r>
            <a:r>
              <a:rPr kumimoji="1" lang="zh-CN" altLang="en-US" sz="3200" b="1" dirty="0" smtClean="0">
                <a:solidFill>
                  <a:srgbClr val="FF0000"/>
                </a:solidFill>
                <a:sym typeface="Wingdings" pitchFamily="2" charset="2"/>
              </a:rPr>
              <a:t>句子，</a:t>
            </a:r>
            <a:r>
              <a:rPr kumimoji="1" lang="zh-CN" altLang="en-US" sz="3200" b="1" dirty="0" smtClean="0">
                <a:sym typeface="Wingdings" pitchFamily="2" charset="2"/>
              </a:rPr>
              <a:t>但</a:t>
            </a:r>
            <a:r>
              <a:rPr kumimoji="1" lang="zh-CN" altLang="en-US" sz="3200" b="1" dirty="0">
                <a:sym typeface="Wingdings" pitchFamily="2" charset="2"/>
              </a:rPr>
              <a:t>有少些错误</a:t>
            </a:r>
          </a:p>
        </p:txBody>
      </p:sp>
    </p:spTree>
    <p:extLst>
      <p:ext uri="{BB962C8B-B14F-4D97-AF65-F5344CB8AC3E}">
        <p14:creationId xmlns:p14="http://schemas.microsoft.com/office/powerpoint/2010/main" val="13288725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Box 3"/>
          <p:cNvSpPr txBox="1">
            <a:spLocks noChangeArrowheads="1"/>
          </p:cNvSpPr>
          <p:nvPr/>
        </p:nvSpPr>
        <p:spPr bwMode="auto">
          <a:xfrm>
            <a:off x="468313" y="260350"/>
            <a:ext cx="8501062" cy="637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zh-CN" sz="4000" b="1" dirty="0">
                <a:latin typeface="Franklin Gothic Book" pitchFamily="2" charset="0"/>
                <a:ea typeface="黑体" pitchFamily="49" charset="-122"/>
              </a:rPr>
              <a:t>高考阅卷特点：</a:t>
            </a:r>
            <a:endParaRPr lang="zh-CN" altLang="en-US" sz="4000" b="1" dirty="0">
              <a:latin typeface="Franklin Gothic Book" pitchFamily="2" charset="0"/>
              <a:ea typeface="黑体" pitchFamily="49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3200" b="1" dirty="0">
                <a:latin typeface="Franklin Gothic Book" pitchFamily="2" charset="0"/>
              </a:rPr>
              <a:t>1.</a:t>
            </a:r>
            <a:r>
              <a:rPr lang="zh-CN" altLang="zh-CN" sz="3200" b="1" dirty="0">
                <a:latin typeface="Franklin Gothic Book" pitchFamily="2" charset="0"/>
                <a:ea typeface="黑体" pitchFamily="49" charset="-122"/>
              </a:rPr>
              <a:t> </a:t>
            </a:r>
            <a:r>
              <a:rPr lang="zh-CN" altLang="zh-CN" sz="3200" b="1" dirty="0"/>
              <a:t>阅卷时间</a:t>
            </a:r>
            <a:r>
              <a:rPr lang="zh-CN" altLang="zh-CN" sz="3200" b="1" dirty="0">
                <a:solidFill>
                  <a:srgbClr val="FF0000"/>
                </a:solidFill>
                <a:latin typeface="Franklin Gothic Book" pitchFamily="2" charset="0"/>
                <a:ea typeface="黑体" pitchFamily="49" charset="-122"/>
              </a:rPr>
              <a:t>短</a:t>
            </a:r>
            <a:r>
              <a:rPr lang="zh-CN" altLang="zh-CN" sz="3200" b="1" dirty="0"/>
              <a:t>；</a:t>
            </a:r>
            <a:endParaRPr lang="zh-CN" altLang="zh-CN" sz="3200" b="1" dirty="0">
              <a:latin typeface="Franklin Gothic Book" pitchFamily="2" charset="0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3200" b="1" dirty="0">
                <a:latin typeface="Franklin Gothic Book" pitchFamily="2" charset="0"/>
              </a:rPr>
              <a:t> </a:t>
            </a:r>
            <a:r>
              <a:rPr lang="en-US" altLang="zh-CN" sz="3200" b="1" dirty="0">
                <a:latin typeface="Franklin Gothic Book" pitchFamily="2" charset="0"/>
              </a:rPr>
              <a:t>2.</a:t>
            </a:r>
            <a:r>
              <a:rPr lang="zh-CN" altLang="zh-CN" sz="3200" b="1" dirty="0"/>
              <a:t>阅卷的速度</a:t>
            </a:r>
            <a:r>
              <a:rPr lang="zh-CN" altLang="zh-CN" sz="3200" b="1" dirty="0">
                <a:solidFill>
                  <a:srgbClr val="FF0000"/>
                </a:solidFill>
                <a:latin typeface="Franklin Gothic Book" pitchFamily="2" charset="0"/>
                <a:ea typeface="黑体" pitchFamily="49" charset="-122"/>
              </a:rPr>
              <a:t>快</a:t>
            </a:r>
            <a:r>
              <a:rPr lang="zh-CN" altLang="zh-CN" sz="3200" b="1" dirty="0"/>
              <a:t>；</a:t>
            </a:r>
            <a:endParaRPr lang="zh-CN" altLang="zh-CN" sz="3200" b="1" dirty="0">
              <a:latin typeface="Franklin Gothic Book" pitchFamily="2" charset="0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3200" b="1" dirty="0">
                <a:latin typeface="Franklin Gothic Book" pitchFamily="2" charset="0"/>
              </a:rPr>
              <a:t> </a:t>
            </a:r>
            <a:r>
              <a:rPr lang="en-US" altLang="zh-CN" sz="3200" b="1" dirty="0">
                <a:latin typeface="Franklin Gothic Book" pitchFamily="2" charset="0"/>
              </a:rPr>
              <a:t>3.</a:t>
            </a:r>
            <a:r>
              <a:rPr lang="zh-CN" altLang="zh-CN" sz="3200" b="1" dirty="0">
                <a:latin typeface="Franklin Gothic Book" pitchFamily="2" charset="0"/>
                <a:ea typeface="黑体" pitchFamily="49" charset="-122"/>
              </a:rPr>
              <a:t>阅卷老师的心理状态：</a:t>
            </a:r>
            <a:r>
              <a:rPr lang="zh-CN" altLang="zh-CN" sz="3200" b="1" dirty="0">
                <a:solidFill>
                  <a:srgbClr val="FF0000"/>
                </a:solidFill>
                <a:latin typeface="Franklin Gothic Book" pitchFamily="2" charset="0"/>
                <a:ea typeface="黑体" pitchFamily="49" charset="-122"/>
              </a:rPr>
              <a:t>给分中庸</a:t>
            </a:r>
            <a:r>
              <a:rPr lang="zh-CN" altLang="en-US" sz="3200" b="1" dirty="0">
                <a:solidFill>
                  <a:srgbClr val="FF0000"/>
                </a:solidFill>
                <a:latin typeface="Franklin Gothic Book" pitchFamily="2" charset="0"/>
                <a:ea typeface="黑体" pitchFamily="49" charset="-122"/>
              </a:rPr>
              <a:t>平均分 </a:t>
            </a:r>
            <a:r>
              <a:rPr lang="en-US" altLang="zh-CN" sz="4400" b="1" dirty="0">
                <a:solidFill>
                  <a:srgbClr val="FF0000"/>
                </a:solidFill>
                <a:latin typeface="Franklin Gothic Book" pitchFamily="2" charset="0"/>
                <a:ea typeface="黑体" pitchFamily="49" charset="-122"/>
              </a:rPr>
              <a:t>15</a:t>
            </a:r>
            <a:endParaRPr lang="zh-CN" altLang="zh-CN" sz="4400" b="1" dirty="0">
              <a:solidFill>
                <a:srgbClr val="FF0000"/>
              </a:solidFill>
              <a:latin typeface="Franklin Gothic Book" pitchFamily="2" charset="0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3200" b="1" dirty="0">
                <a:latin typeface="Franklin Gothic Book" pitchFamily="2" charset="0"/>
              </a:rPr>
              <a:t> </a:t>
            </a:r>
            <a:r>
              <a:rPr lang="en-US" altLang="zh-CN" sz="3200" b="1" dirty="0">
                <a:latin typeface="Franklin Gothic Book" pitchFamily="2" charset="0"/>
              </a:rPr>
              <a:t>4. </a:t>
            </a:r>
            <a:r>
              <a:rPr lang="zh-CN" altLang="zh-CN" sz="3200" b="1" dirty="0">
                <a:latin typeface="Franklin Gothic Book" pitchFamily="2" charset="0"/>
                <a:ea typeface="黑体" pitchFamily="49" charset="-122"/>
              </a:rPr>
              <a:t>高考卷其余部分是标准化计分</a:t>
            </a:r>
            <a:endParaRPr lang="zh-CN" altLang="en-US" sz="3200" b="1" dirty="0">
              <a:latin typeface="Franklin Gothic Book" pitchFamily="2" charset="0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b="1" dirty="0">
                <a:latin typeface="Franklin Gothic Book" pitchFamily="2" charset="0"/>
                <a:ea typeface="黑体" pitchFamily="49" charset="-122"/>
              </a:rPr>
              <a:t>——</a:t>
            </a:r>
            <a:r>
              <a:rPr lang="zh-CN" altLang="zh-CN" sz="3600" b="1" dirty="0">
                <a:solidFill>
                  <a:srgbClr val="FF0000"/>
                </a:solidFill>
              </a:rPr>
              <a:t>书面表达是提</a:t>
            </a:r>
            <a:r>
              <a:rPr lang="zh-CN" altLang="en-US" sz="3600" b="1" dirty="0">
                <a:solidFill>
                  <a:srgbClr val="FF0000"/>
                </a:solidFill>
              </a:rPr>
              <a:t>高</a:t>
            </a:r>
            <a:r>
              <a:rPr lang="zh-CN" altLang="zh-CN" sz="3600" b="1" dirty="0">
                <a:solidFill>
                  <a:srgbClr val="FF0000"/>
                </a:solidFill>
              </a:rPr>
              <a:t>分</a:t>
            </a:r>
            <a:r>
              <a:rPr lang="zh-CN" altLang="en-US" sz="3600" b="1" dirty="0">
                <a:solidFill>
                  <a:srgbClr val="FF0000"/>
                </a:solidFill>
              </a:rPr>
              <a:t>数</a:t>
            </a:r>
            <a:r>
              <a:rPr lang="zh-CN" altLang="zh-CN" sz="3600" b="1" dirty="0">
                <a:solidFill>
                  <a:srgbClr val="FF0000"/>
                </a:solidFill>
              </a:rPr>
              <a:t>最大的潜力股</a:t>
            </a:r>
          </a:p>
          <a:p>
            <a:pPr>
              <a:lnSpc>
                <a:spcPct val="150000"/>
              </a:lnSpc>
            </a:pPr>
            <a:endParaRPr lang="zh-CN" altLang="zh-CN" sz="3200" b="1" dirty="0">
              <a:solidFill>
                <a:srgbClr val="FF0000"/>
              </a:solidFill>
              <a:latin typeface="Franklin Gothic Book" pitchFamily="2" charset="0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80111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107504" y="1557346"/>
            <a:ext cx="8642350" cy="448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 dirty="0"/>
              <a:t>15</a:t>
            </a:r>
            <a:r>
              <a:rPr lang="zh-CN" altLang="en-US" sz="3600" b="1" dirty="0"/>
              <a:t>分的作文中规中矩，该对的都对，包括内容要点的完整，语法与词形的正确，但</a:t>
            </a:r>
            <a:r>
              <a:rPr lang="zh-CN" altLang="en-US" sz="3600" b="1" dirty="0">
                <a:solidFill>
                  <a:srgbClr val="FF0000"/>
                </a:solidFill>
              </a:rPr>
              <a:t>句式简单，没有多少亮点</a:t>
            </a:r>
            <a:r>
              <a:rPr lang="zh-CN" altLang="en-US" sz="3600" b="1" dirty="0"/>
              <a:t>。而</a:t>
            </a:r>
            <a:r>
              <a:rPr lang="en-US" altLang="zh-CN" sz="3600" b="1" dirty="0"/>
              <a:t>20</a:t>
            </a:r>
            <a:r>
              <a:rPr lang="zh-CN" altLang="en-US" sz="3600" b="1" dirty="0"/>
              <a:t>多分的作文</a:t>
            </a:r>
            <a:r>
              <a:rPr lang="zh-CN" altLang="en-US" sz="3600" b="1" dirty="0">
                <a:solidFill>
                  <a:srgbClr val="FF0000"/>
                </a:solidFill>
              </a:rPr>
              <a:t>句型词汇方面</a:t>
            </a:r>
            <a:r>
              <a:rPr lang="zh-CN" altLang="en-US" sz="3600" b="1" dirty="0"/>
              <a:t>就做了很好的包装，它的句子如人穿的衣服，它已经不是普通校服，而是李宁、耐克等名牌，所以让人觉得很“拽”，而高考英语写作要的就是这种很“拽”的感觉</a:t>
            </a:r>
            <a:r>
              <a:rPr lang="en-US" altLang="zh-CN" sz="3600" b="1" dirty="0"/>
              <a:t>.</a:t>
            </a:r>
          </a:p>
        </p:txBody>
      </p:sp>
      <p:sp>
        <p:nvSpPr>
          <p:cNvPr id="17412" name="AutoShape 4"/>
          <p:cNvSpPr>
            <a:spLocks noChangeArrowheads="1"/>
          </p:cNvSpPr>
          <p:nvPr/>
        </p:nvSpPr>
        <p:spPr bwMode="auto">
          <a:xfrm>
            <a:off x="3071812" y="-50006"/>
            <a:ext cx="5940425" cy="1727200"/>
          </a:xfrm>
          <a:prstGeom prst="cloudCallout">
            <a:avLst>
              <a:gd name="adj1" fmla="val 53713"/>
              <a:gd name="adj2" fmla="val 55606"/>
            </a:avLst>
          </a:prstGeom>
          <a:gradFill rotWithShape="1">
            <a:gsLst>
              <a:gs pos="0">
                <a:srgbClr val="5E9EFF"/>
              </a:gs>
              <a:gs pos="20000">
                <a:srgbClr val="85C2FF"/>
              </a:gs>
              <a:gs pos="35000">
                <a:srgbClr val="C4D6EB"/>
              </a:gs>
              <a:gs pos="50000">
                <a:srgbClr val="FFEBFA"/>
              </a:gs>
              <a:gs pos="65000">
                <a:srgbClr val="C4D6EB"/>
              </a:gs>
              <a:gs pos="80001">
                <a:srgbClr val="85C2FF"/>
              </a:gs>
              <a:gs pos="100000">
                <a:srgbClr val="5E9EFF"/>
              </a:gs>
            </a:gsLst>
            <a:lin ang="5400000" scaled="1"/>
          </a:gradFill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 sz="36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15</a:t>
            </a:r>
            <a:r>
              <a:rPr lang="zh-CN" altLang="en-US" sz="36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分和</a:t>
            </a:r>
            <a:r>
              <a:rPr lang="en-US" altLang="zh-CN" sz="36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20</a:t>
            </a:r>
            <a:r>
              <a:rPr lang="zh-CN" altLang="en-US" sz="36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多分的作文到底差在哪里？</a:t>
            </a:r>
          </a:p>
        </p:txBody>
      </p:sp>
      <p:sp>
        <p:nvSpPr>
          <p:cNvPr id="3" name="矩形 2"/>
          <p:cNvSpPr/>
          <p:nvPr/>
        </p:nvSpPr>
        <p:spPr>
          <a:xfrm>
            <a:off x="0" y="2348880"/>
            <a:ext cx="93965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/>
              <a:t>词汇反映你知识贮存量的多少，也是</a:t>
            </a:r>
            <a:r>
              <a:rPr lang="zh-CN" altLang="en-US" sz="3600" b="1" dirty="0" smtClean="0"/>
              <a:t>衡量</a:t>
            </a:r>
            <a:endParaRPr lang="en-US" altLang="zh-CN" sz="3600" b="1" dirty="0" smtClean="0"/>
          </a:p>
          <a:p>
            <a:r>
              <a:rPr lang="zh-CN" altLang="en-US" sz="3600" b="1" dirty="0" smtClean="0"/>
              <a:t>英语</a:t>
            </a:r>
            <a:r>
              <a:rPr lang="zh-CN" altLang="en-US" sz="3600" b="1" dirty="0"/>
              <a:t>水平的一个重要标志。</a:t>
            </a:r>
          </a:p>
        </p:txBody>
      </p:sp>
    </p:spTree>
    <p:extLst>
      <p:ext uri="{BB962C8B-B14F-4D97-AF65-F5344CB8AC3E}">
        <p14:creationId xmlns:p14="http://schemas.microsoft.com/office/powerpoint/2010/main" val="21508076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6" repeatCount="indefinite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6" dur="2000" fill="hold"/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/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-607539" y="-21005"/>
            <a:ext cx="777716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 b="1" dirty="0">
                <a:solidFill>
                  <a:srgbClr val="800000"/>
                </a:solidFill>
                <a:latin typeface="Monotype Corsiva" pitchFamily="66" charset="0"/>
                <a:ea typeface="华文行楷" pitchFamily="2" charset="-122"/>
              </a:rPr>
              <a:t>	EX</a:t>
            </a:r>
            <a:r>
              <a:rPr lang="zh-CN" altLang="en-US" sz="4000" b="1" dirty="0">
                <a:solidFill>
                  <a:srgbClr val="800000"/>
                </a:solidFill>
                <a:latin typeface="Monotype Corsiva" pitchFamily="66" charset="0"/>
                <a:ea typeface="华文行楷" pitchFamily="2" charset="-122"/>
              </a:rPr>
              <a:t>、运用高级词汇：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179512" y="4014244"/>
            <a:ext cx="7343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 smtClean="0">
                <a:latin typeface="Garamond" pitchFamily="18" charset="0"/>
              </a:rPr>
              <a:t>3. As </a:t>
            </a:r>
            <a:r>
              <a:rPr lang="en-US" altLang="zh-CN" sz="2800" b="1" dirty="0">
                <a:latin typeface="Garamond" pitchFamily="18" charset="0"/>
              </a:rPr>
              <a:t>a result, the plan failed.  </a:t>
            </a:r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128433" y="5009599"/>
            <a:ext cx="77057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Garamond" pitchFamily="18" charset="0"/>
              </a:rPr>
              <a:t>4. Suddenly I thought out a good idea.</a:t>
            </a:r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108843" y="4533357"/>
            <a:ext cx="75612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000000"/>
                </a:solidFill>
                <a:latin typeface="Monotype Corsiva" pitchFamily="66" charset="0"/>
              </a:rPr>
              <a:t>The plan </a:t>
            </a:r>
            <a:r>
              <a:rPr lang="en-US" altLang="zh-CN" sz="3200" b="1" dirty="0">
                <a:solidFill>
                  <a:srgbClr val="FF0000"/>
                </a:solidFill>
                <a:latin typeface="Monotype Corsiva" pitchFamily="66" charset="0"/>
              </a:rPr>
              <a:t>turned out to be </a:t>
            </a:r>
            <a:r>
              <a:rPr lang="en-US" altLang="zh-CN" sz="3200" b="1" dirty="0">
                <a:solidFill>
                  <a:srgbClr val="000000"/>
                </a:solidFill>
                <a:latin typeface="Monotype Corsiva" pitchFamily="66" charset="0"/>
              </a:rPr>
              <a:t>a failure.</a:t>
            </a:r>
            <a:r>
              <a:rPr lang="en-US" altLang="zh-CN" sz="2800" b="1" dirty="0">
                <a:solidFill>
                  <a:srgbClr val="000000"/>
                </a:solidFill>
                <a:latin typeface="Garamond" pitchFamily="18" charset="0"/>
              </a:rPr>
              <a:t>  </a:t>
            </a:r>
          </a:p>
        </p:txBody>
      </p:sp>
      <p:sp>
        <p:nvSpPr>
          <p:cNvPr id="25608" name="Text Box 8"/>
          <p:cNvSpPr txBox="1">
            <a:spLocks noChangeArrowheads="1"/>
          </p:cNvSpPr>
          <p:nvPr/>
        </p:nvSpPr>
        <p:spPr bwMode="auto">
          <a:xfrm>
            <a:off x="323527" y="5532819"/>
            <a:ext cx="7921625" cy="1661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 dirty="0"/>
              <a:t>A good idea </a:t>
            </a:r>
            <a:r>
              <a:rPr kumimoji="1" lang="en-US" altLang="zh-CN" sz="2400" b="1" dirty="0" smtClean="0"/>
              <a:t>suddenly </a:t>
            </a:r>
            <a:r>
              <a:rPr kumimoji="1" lang="en-US" altLang="zh-CN" sz="2400" b="1" dirty="0" smtClean="0">
                <a:solidFill>
                  <a:srgbClr val="FF0000"/>
                </a:solidFill>
              </a:rPr>
              <a:t>occurred </a:t>
            </a:r>
            <a:r>
              <a:rPr kumimoji="1" lang="en-US" altLang="zh-CN" sz="2400" b="1" dirty="0">
                <a:solidFill>
                  <a:srgbClr val="FF0000"/>
                </a:solidFill>
              </a:rPr>
              <a:t>to </a:t>
            </a:r>
            <a:r>
              <a:rPr kumimoji="1" lang="en-US" altLang="zh-CN" sz="2400" b="1" dirty="0"/>
              <a:t>me</a:t>
            </a:r>
            <a:r>
              <a:rPr kumimoji="1" lang="en-US" altLang="zh-CN" sz="2400" b="1" dirty="0" smtClean="0"/>
              <a:t>.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b="1" dirty="0" smtClean="0"/>
              <a:t>A </a:t>
            </a:r>
            <a:r>
              <a:rPr kumimoji="1" lang="en-US" altLang="zh-CN" sz="2400" b="1" dirty="0"/>
              <a:t>good idea suddenly </a:t>
            </a:r>
            <a:r>
              <a:rPr kumimoji="1" lang="en-US" altLang="zh-CN" sz="2400" b="1" dirty="0">
                <a:solidFill>
                  <a:srgbClr val="FF0000"/>
                </a:solidFill>
              </a:rPr>
              <a:t>struck</a:t>
            </a:r>
            <a:r>
              <a:rPr kumimoji="1" lang="en-US" altLang="zh-CN" sz="2400" b="1" dirty="0"/>
              <a:t> me</a:t>
            </a:r>
          </a:p>
          <a:p>
            <a:pPr>
              <a:spcBef>
                <a:spcPct val="50000"/>
              </a:spcBef>
            </a:pPr>
            <a:endParaRPr lang="en-US" altLang="zh-CN" sz="2800" b="1" dirty="0">
              <a:latin typeface="Garamond" pitchFamily="18" charset="0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08843" y="675878"/>
            <a:ext cx="734377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 smtClean="0">
                <a:latin typeface="Garamond" pitchFamily="18" charset="0"/>
              </a:rPr>
              <a:t>1.When </a:t>
            </a:r>
            <a:r>
              <a:rPr lang="en-US" altLang="zh-CN" sz="2800" b="1" dirty="0">
                <a:latin typeface="Garamond" pitchFamily="18" charset="0"/>
              </a:rPr>
              <a:t>he heard she had died, he went pale with sorrow.  </a:t>
            </a:r>
            <a:r>
              <a:rPr lang="en-US" altLang="zh-CN" sz="2800" b="1" dirty="0" smtClean="0">
                <a:latin typeface="Garamond" pitchFamily="18" charset="0"/>
              </a:rPr>
              <a:t> </a:t>
            </a:r>
            <a:endParaRPr lang="en-US" altLang="zh-CN" sz="2800" b="1" dirty="0">
              <a:latin typeface="Garamond" pitchFamily="18" charset="0"/>
            </a:endParaRP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74118" y="1622028"/>
            <a:ext cx="8642317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 dirty="0" smtClean="0">
                <a:solidFill>
                  <a:srgbClr val="FF0000"/>
                </a:solidFill>
              </a:rPr>
              <a:t>Upon</a:t>
            </a:r>
            <a:r>
              <a:rPr kumimoji="1" lang="zh-CN" altLang="en-US" sz="2400" b="1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sz="2400" b="1" dirty="0" smtClean="0">
                <a:solidFill>
                  <a:srgbClr val="FF0000"/>
                </a:solidFill>
              </a:rPr>
              <a:t>hearing </a:t>
            </a:r>
            <a:r>
              <a:rPr kumimoji="1" lang="en-US" altLang="zh-CN" sz="2400" b="1" dirty="0" smtClean="0">
                <a:solidFill>
                  <a:srgbClr val="000000"/>
                </a:solidFill>
              </a:rPr>
              <a:t>the news that he was dead, he went pale…</a:t>
            </a:r>
            <a:endParaRPr kumimoji="1" lang="en-US" altLang="zh-CN" sz="2400" b="1" dirty="0">
              <a:solidFill>
                <a:srgbClr val="000000"/>
              </a:solidFill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2400" b="1" dirty="0">
                <a:solidFill>
                  <a:srgbClr val="FF0000"/>
                </a:solidFill>
              </a:rPr>
              <a:t>At the news of 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her death, he </a:t>
            </a:r>
            <a:r>
              <a:rPr kumimoji="1" lang="en-US" altLang="zh-CN" sz="2400" b="1" dirty="0" smtClean="0">
                <a:solidFill>
                  <a:srgbClr val="000000"/>
                </a:solidFill>
              </a:rPr>
              <a:t>went pale.</a:t>
            </a:r>
            <a:endParaRPr kumimoji="1" lang="en-US" altLang="zh-CN" sz="2400" b="1" dirty="0">
              <a:solidFill>
                <a:srgbClr val="00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5058" y="2983047"/>
            <a:ext cx="8427381" cy="1041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700"/>
              </a:lnSpc>
            </a:pPr>
            <a:r>
              <a:rPr kumimoji="1" lang="en-US" altLang="zh-CN" sz="2400" b="1" dirty="0" smtClean="0"/>
              <a:t>computers </a:t>
            </a:r>
            <a:r>
              <a:rPr kumimoji="1" lang="en-US" altLang="zh-CN" sz="2400" b="1" dirty="0"/>
              <a:t>are </a:t>
            </a:r>
            <a:r>
              <a:rPr kumimoji="1" lang="en-US" altLang="zh-CN" sz="2400" b="1" dirty="0">
                <a:solidFill>
                  <a:srgbClr val="FF0000"/>
                </a:solidFill>
              </a:rPr>
              <a:t>of great importance </a:t>
            </a:r>
            <a:r>
              <a:rPr kumimoji="1" lang="en-US" altLang="zh-CN" sz="2400" b="1" dirty="0"/>
              <a:t>in our life</a:t>
            </a:r>
            <a:r>
              <a:rPr kumimoji="1" lang="en-US" altLang="zh-CN" sz="2400" b="1" dirty="0" smtClean="0"/>
              <a:t>.</a:t>
            </a:r>
          </a:p>
          <a:p>
            <a:pPr>
              <a:lnSpc>
                <a:spcPts val="3700"/>
              </a:lnSpc>
            </a:pPr>
            <a:r>
              <a:rPr kumimoji="1" lang="en-US" altLang="zh-CN" sz="2400" b="1" dirty="0" smtClean="0"/>
              <a:t>Computers are </a:t>
            </a:r>
            <a:r>
              <a:rPr kumimoji="1" lang="en-US" altLang="zh-CN" sz="2400" b="1" dirty="0" smtClean="0">
                <a:solidFill>
                  <a:srgbClr val="FF0000"/>
                </a:solidFill>
              </a:rPr>
              <a:t>highly significant </a:t>
            </a:r>
            <a:r>
              <a:rPr kumimoji="1" lang="en-US" altLang="zh-CN" sz="2400" b="1" dirty="0" smtClean="0"/>
              <a:t>in our life.</a:t>
            </a:r>
            <a:endParaRPr kumimoji="1" lang="en-US" altLang="zh-CN" sz="2400" b="1" dirty="0"/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108843" y="2454374"/>
            <a:ext cx="73437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 smtClean="0">
                <a:latin typeface="Garamond" pitchFamily="18" charset="0"/>
              </a:rPr>
              <a:t>2. Computers are very important in our life.</a:t>
            </a:r>
            <a:endParaRPr lang="en-US" altLang="zh-CN" sz="2800" b="1" dirty="0"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33167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56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52737"/>
            <a:ext cx="7772400" cy="2529626"/>
          </a:xfrm>
        </p:spPr>
        <p:txBody>
          <a:bodyPr>
            <a:normAutofit/>
          </a:bodyPr>
          <a:lstStyle/>
          <a:p>
            <a:pPr algn="ctr"/>
            <a:r>
              <a:rPr lang="zh-CN" altLang="zh-CN" dirty="0" smtClean="0">
                <a:latin typeface="Wide Latin" pitchFamily="18" charset="0"/>
              </a:rPr>
              <a:t>高考书面表达</a:t>
            </a:r>
            <a:r>
              <a:rPr lang="en-US" altLang="zh-CN" dirty="0" smtClean="0">
                <a:latin typeface="Wide Latin" pitchFamily="18" charset="0"/>
              </a:rPr>
              <a:t/>
            </a:r>
            <a:br>
              <a:rPr lang="en-US" altLang="zh-CN" dirty="0" smtClean="0">
                <a:latin typeface="Wide Latin" pitchFamily="18" charset="0"/>
              </a:rPr>
            </a:br>
            <a:r>
              <a:rPr lang="zh-CN" altLang="zh-CN" dirty="0" smtClean="0">
                <a:latin typeface="Wide Latin" pitchFamily="18" charset="0"/>
              </a:rPr>
              <a:t>各类书信体常用语</a:t>
            </a:r>
            <a:br>
              <a:rPr lang="zh-CN" altLang="zh-CN" dirty="0" smtClean="0">
                <a:latin typeface="Wide Latin" pitchFamily="18" charset="0"/>
              </a:rPr>
            </a:br>
            <a:endParaRPr lang="zh-CN" altLang="en-US" dirty="0">
              <a:latin typeface="Wide Latin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901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zh-CN" sz="36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感谢信</a:t>
            </a:r>
            <a:endParaRPr lang="en-US" altLang="zh-CN" sz="3600" dirty="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sz="3600" dirty="0">
                <a:latin typeface="新宋体" panose="02010609030101010101" pitchFamily="49" charset="-122"/>
                <a:ea typeface="新宋体" panose="02010609030101010101" pitchFamily="49" charset="-122"/>
              </a:rPr>
              <a:t>致歉信</a:t>
            </a:r>
            <a:endParaRPr lang="en-US" altLang="zh-CN" sz="36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sz="36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邀请信</a:t>
            </a:r>
          </a:p>
          <a:p>
            <a:r>
              <a:rPr lang="zh-CN" altLang="zh-CN" sz="36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建议信</a:t>
            </a:r>
            <a:endParaRPr lang="en-US" altLang="zh-CN" sz="3600" dirty="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zh-CN" sz="36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求职</a:t>
            </a:r>
            <a:r>
              <a:rPr lang="en-US" altLang="zh-CN" sz="36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/</a:t>
            </a:r>
            <a:r>
              <a:rPr lang="zh-CN" altLang="en-US" sz="36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申请</a:t>
            </a:r>
            <a:r>
              <a:rPr lang="zh-CN" altLang="zh-CN" sz="36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信</a:t>
            </a:r>
            <a:endParaRPr lang="en-US" altLang="zh-CN" sz="3600" dirty="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sz="36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求助信</a:t>
            </a:r>
            <a:endParaRPr lang="en-US" altLang="zh-CN" sz="3600" dirty="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sz="36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欢迎信</a:t>
            </a:r>
            <a:endParaRPr lang="en-US" altLang="zh-CN" sz="36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zh-CN" sz="36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投诉信</a:t>
            </a:r>
            <a:endParaRPr lang="en-US" altLang="zh-CN" sz="3600" dirty="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109728" indent="0">
              <a:buNone/>
            </a:pPr>
            <a:endParaRPr lang="en-US" altLang="zh-CN" sz="3600" dirty="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6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书信体</a:t>
            </a:r>
            <a:endParaRPr lang="zh-CN" altLang="en-US" sz="60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261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Jane was walking round the department store. She remembered how difficult __1__was to choose a suitable Christmas present for her father. She wished that he was as easy__2__(please)as her mother, who was always delighted with perfume.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251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16632"/>
            <a:ext cx="8229600" cy="6336704"/>
          </a:xfrm>
        </p:spPr>
        <p:txBody>
          <a:bodyPr>
            <a:normAutofit/>
          </a:bodyPr>
          <a:lstStyle/>
          <a:p>
            <a:pPr>
              <a:lnSpc>
                <a:spcPts val="3500"/>
              </a:lnSpc>
            </a:pPr>
            <a:r>
              <a:rPr lang="en-US" altLang="zh-CN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Dear Mr. and Mrs. Smith,</a:t>
            </a:r>
            <a:endParaRPr lang="zh-CN" altLang="zh-CN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ts val="3100"/>
              </a:lnSpc>
            </a:pPr>
            <a:r>
              <a:rPr lang="en-US" altLang="zh-CN" sz="1400" u="sng" dirty="0"/>
              <a:t>    </a:t>
            </a:r>
            <a:r>
              <a:rPr lang="en-US" altLang="zh-CN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am now back to China safe and sound. In this letter I would like to </a:t>
            </a:r>
            <a:endParaRPr lang="en-US" altLang="zh-CN" sz="2400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ts val="3100"/>
              </a:lnSpc>
            </a:pP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ts val="3100"/>
              </a:lnSpc>
            </a:pP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ts val="3100"/>
              </a:lnSpc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ts val="31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I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send the key to your house back to you, which I forgot to return before I left. And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feel terribly sorry for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inconvenience it may cause you. 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ts val="31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I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hope that your whole family can pay a visit to China some day in the future, so that I could have the opportunity to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repay your friendship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assure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that you would enjoy visiting here as I did at your home.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ts val="31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zh-CN" sz="24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feel obliged to </a:t>
            </a:r>
            <a:r>
              <a:rPr lang="en-US" altLang="zh-CN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once more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500"/>
              </a:lnSpc>
            </a:pPr>
            <a:endParaRPr lang="zh-CN" altLang="en-US" sz="800" dirty="0"/>
          </a:p>
        </p:txBody>
      </p:sp>
      <p:sp>
        <p:nvSpPr>
          <p:cNvPr id="2" name="矩形 1"/>
          <p:cNvSpPr/>
          <p:nvPr/>
        </p:nvSpPr>
        <p:spPr>
          <a:xfrm>
            <a:off x="683568" y="984621"/>
            <a:ext cx="8299721" cy="16825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3100"/>
              </a:lnSpc>
            </a:pP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convey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 heartfelt thanks to you for your kindness and hospitality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host me in the summer holiday. Your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generous help and tender care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made me feel warmly welcomed and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transformed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my summer camp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beautiful memory.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746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052736"/>
            <a:ext cx="8892480" cy="5616624"/>
          </a:xfrm>
        </p:spPr>
        <p:txBody>
          <a:bodyPr>
            <a:normAutofit fontScale="85000" lnSpcReduction="20000"/>
          </a:bodyPr>
          <a:lstStyle/>
          <a:p>
            <a:pPr algn="just">
              <a:buNone/>
            </a:pPr>
            <a:r>
              <a:rPr lang="en-US" altLang="zh-CN" sz="4100" dirty="0" smtClean="0">
                <a:solidFill>
                  <a:srgbClr val="FF0000"/>
                </a:solidFill>
                <a:latin typeface="Wide Latin" pitchFamily="18" charset="0"/>
                <a:cs typeface="Aharoni" pitchFamily="2" charset="-79"/>
              </a:rPr>
              <a:t>Opening </a:t>
            </a:r>
          </a:p>
          <a:p>
            <a:pPr lvl="0" algn="just"/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I am writing to </a:t>
            </a:r>
            <a:r>
              <a:rPr lang="en-US" altLang="zh-CN" sz="3200" b="1" dirty="0" smtClean="0">
                <a:latin typeface="Times New Roman" pitchFamily="18" charset="0"/>
                <a:cs typeface="Times New Roman" pitchFamily="18" charset="0"/>
              </a:rPr>
              <a:t>convey/show/ express my heartfelt gratitude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/thanks to you for the…you 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have shown to 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me 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during/when….. </a:t>
            </a:r>
            <a:endParaRPr lang="en-US" altLang="zh-CN" sz="3200" dirty="0" smtClean="0">
              <a:latin typeface="Times New Roman" pitchFamily="18" charset="0"/>
              <a:cs typeface="Times New Roman" pitchFamily="18" charset="0"/>
            </a:endParaRPr>
          </a:p>
          <a:p>
            <a:pPr marL="109728" lvl="0" indent="0" algn="just">
              <a:buNone/>
            </a:pPr>
            <a:r>
              <a:rPr lang="en-US" altLang="zh-CN" sz="3200" b="1" dirty="0" smtClean="0">
                <a:latin typeface="Times New Roman" pitchFamily="18" charset="0"/>
                <a:cs typeface="Times New Roman" pitchFamily="18" charset="0"/>
              </a:rPr>
              <a:t>	warm reception/entertainment</a:t>
            </a:r>
          </a:p>
          <a:p>
            <a:pPr marL="109728" lvl="0" indent="0" algn="just">
              <a:buNone/>
            </a:pP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zh-CN" sz="3200" b="1" dirty="0" smtClean="0">
                <a:latin typeface="Times New Roman" pitchFamily="18" charset="0"/>
                <a:cs typeface="Times New Roman" pitchFamily="18" charset="0"/>
              </a:rPr>
              <a:t>gracious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b="1" dirty="0" smtClean="0">
                <a:latin typeface="Times New Roman" pitchFamily="18" charset="0"/>
                <a:cs typeface="Times New Roman" pitchFamily="18" charset="0"/>
              </a:rPr>
              <a:t>hospitality, </a:t>
            </a:r>
          </a:p>
          <a:p>
            <a:pPr marL="109728" lvl="0" indent="0" algn="just">
              <a:buNone/>
            </a:pP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	l</a:t>
            </a:r>
            <a:r>
              <a:rPr lang="en-US" altLang="zh-CN" sz="3200" b="1" dirty="0" smtClean="0">
                <a:latin typeface="Times New Roman" pitchFamily="18" charset="0"/>
                <a:cs typeface="Times New Roman" pitchFamily="18" charset="0"/>
              </a:rPr>
              <a:t>oving/tender care, </a:t>
            </a:r>
          </a:p>
          <a:p>
            <a:pPr marL="109728" lvl="0" indent="0" algn="just">
              <a:buNone/>
            </a:pPr>
            <a:r>
              <a:rPr lang="en-US" altLang="zh-CN" sz="3200" b="1" dirty="0" smtClean="0">
                <a:latin typeface="Times New Roman" pitchFamily="18" charset="0"/>
                <a:cs typeface="Times New Roman" pitchFamily="18" charset="0"/>
              </a:rPr>
              <a:t>	kindness/assistance</a:t>
            </a:r>
            <a:endParaRPr lang="zh-CN" altLang="zh-CN" sz="3200" dirty="0" smtClean="0">
              <a:latin typeface="Times New Roman" pitchFamily="18" charset="0"/>
              <a:cs typeface="Times New Roman" pitchFamily="18" charset="0"/>
            </a:endParaRPr>
          </a:p>
          <a:p>
            <a:pPr lvl="0" algn="just"/>
            <a:r>
              <a:rPr lang="en-US" altLang="zh-CN" sz="3100" b="1" dirty="0">
                <a:latin typeface="Times New Roman" pitchFamily="18" charset="0"/>
                <a:cs typeface="Times New Roman" pitchFamily="18" charset="0"/>
              </a:rPr>
              <a:t>On this special occasion</a:t>
            </a:r>
            <a:r>
              <a:rPr lang="en-US" altLang="zh-CN" sz="31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3100" b="1" dirty="0">
                <a:latin typeface="Times New Roman" pitchFamily="18" charset="0"/>
                <a:cs typeface="Times New Roman" pitchFamily="18" charset="0"/>
              </a:rPr>
              <a:t>words have failed to </a:t>
            </a:r>
            <a:r>
              <a:rPr lang="en-US" altLang="zh-CN" sz="3100" dirty="0">
                <a:latin typeface="Times New Roman" pitchFamily="18" charset="0"/>
                <a:cs typeface="Times New Roman" pitchFamily="18" charset="0"/>
              </a:rPr>
              <a:t>express my heartfelt /deepest gratitude to you for …. (</a:t>
            </a:r>
            <a:r>
              <a:rPr lang="zh-CN" altLang="zh-CN" sz="3100" dirty="0">
                <a:latin typeface="Times New Roman" pitchFamily="18" charset="0"/>
                <a:cs typeface="Times New Roman" pitchFamily="18" charset="0"/>
              </a:rPr>
              <a:t>同上</a:t>
            </a:r>
            <a:r>
              <a:rPr lang="en-US" altLang="zh-CN" sz="31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0" algn="just"/>
            <a:endParaRPr lang="zh-CN" altLang="zh-CN" sz="3100" dirty="0">
              <a:latin typeface="Times New Roman" pitchFamily="18" charset="0"/>
              <a:cs typeface="Times New Roman" pitchFamily="18" charset="0"/>
            </a:endParaRPr>
          </a:p>
          <a:p>
            <a:pPr lvl="0" algn="just"/>
            <a:r>
              <a:rPr lang="en-US" altLang="zh-CN" sz="3200" b="1" dirty="0" smtClean="0">
                <a:latin typeface="Times New Roman" pitchFamily="18" charset="0"/>
                <a:cs typeface="Times New Roman" pitchFamily="18" charset="0"/>
              </a:rPr>
              <a:t>But for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(Had it not been for) </a:t>
            </a:r>
            <a:r>
              <a:rPr lang="en-US" altLang="zh-CN" sz="3200" b="1" dirty="0" smtClean="0">
                <a:latin typeface="Times New Roman" pitchFamily="18" charset="0"/>
                <a:cs typeface="Times New Roman" pitchFamily="18" charset="0"/>
              </a:rPr>
              <a:t>your generous help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… …</a:t>
            </a:r>
            <a:r>
              <a:rPr lang="en-US" altLang="zh-CN" sz="3200" b="1" dirty="0" smtClean="0">
                <a:latin typeface="Times New Roman" pitchFamily="18" charset="0"/>
                <a:cs typeface="Times New Roman" pitchFamily="18" charset="0"/>
              </a:rPr>
              <a:t>would not have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…</a:t>
            </a:r>
            <a:endParaRPr lang="zh-CN" altLang="zh-CN" sz="32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(But for your generous help, my visit to/stay in Britain would not have been special and enjoyable)</a:t>
            </a:r>
            <a:endParaRPr lang="zh-CN" altLang="zh-CN" sz="32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altLang="zh-CN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zh-CN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感谢信</a:t>
            </a:r>
            <a:r>
              <a:rPr lang="en-US" altLang="zh-CN" dirty="0" smtClean="0">
                <a:solidFill>
                  <a:schemeClr val="tx1"/>
                </a:solidFill>
              </a:rPr>
              <a:t/>
            </a:r>
            <a:br>
              <a:rPr lang="en-US" altLang="zh-CN" dirty="0" smtClean="0">
                <a:solidFill>
                  <a:schemeClr val="tx1"/>
                </a:solidFill>
              </a:rPr>
            </a:br>
            <a:r>
              <a:rPr lang="en-US" altLang="zh-CN" dirty="0" smtClean="0">
                <a:solidFill>
                  <a:schemeClr val="tx1"/>
                </a:solidFill>
              </a:rPr>
              <a:t>(A letter of thanks)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1080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340768"/>
            <a:ext cx="8229600" cy="4972008"/>
          </a:xfrm>
        </p:spPr>
        <p:txBody>
          <a:bodyPr>
            <a:normAutofit/>
          </a:bodyPr>
          <a:lstStyle/>
          <a:p>
            <a:pPr algn="just"/>
            <a:r>
              <a:rPr lang="en-US" altLang="zh-CN" sz="3200" dirty="0" smtClean="0">
                <a:solidFill>
                  <a:srgbClr val="FF0000"/>
                </a:solidFill>
                <a:latin typeface="Wide Latin" pitchFamily="18" charset="0"/>
                <a:cs typeface="Aharoni" pitchFamily="2" charset="-79"/>
              </a:rPr>
              <a:t>Ending</a:t>
            </a:r>
            <a:endParaRPr lang="zh-CN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I, 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behalf of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 whole family/class/school, 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would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 to thank you again 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your 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generous help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buNone/>
            </a:pPr>
            <a:endParaRPr lang="en-US" altLang="zh-CN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Nothing could ever 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return/repay the favor 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 gave me.</a:t>
            </a:r>
          </a:p>
          <a:p>
            <a:pPr algn="just"/>
            <a:endParaRPr lang="zh-CN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感谢信</a:t>
            </a:r>
            <a:r>
              <a:rPr lang="en-US" altLang="zh-CN" dirty="0" smtClean="0">
                <a:solidFill>
                  <a:schemeClr val="tx1"/>
                </a:solidFill>
              </a:rPr>
              <a:t/>
            </a:r>
            <a:br>
              <a:rPr lang="en-US" altLang="zh-CN" dirty="0" smtClean="0">
                <a:solidFill>
                  <a:schemeClr val="tx1"/>
                </a:solidFill>
              </a:rPr>
            </a:br>
            <a:r>
              <a:rPr lang="en-US" altLang="zh-CN" dirty="0" smtClean="0">
                <a:solidFill>
                  <a:schemeClr val="tx1"/>
                </a:solidFill>
              </a:rPr>
              <a:t>(A letter of thanks)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1080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340768"/>
            <a:ext cx="8964488" cy="504056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zh-CN" sz="3600" dirty="0" smtClean="0">
                <a:solidFill>
                  <a:srgbClr val="FF0000"/>
                </a:solidFill>
                <a:latin typeface="Wide Latin" pitchFamily="18" charset="0"/>
                <a:cs typeface="Aharoni" pitchFamily="2" charset="-79"/>
              </a:rPr>
              <a:t>Opening </a:t>
            </a:r>
            <a:endParaRPr lang="en-US" altLang="zh-CN" sz="35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Now</a:t>
            </a:r>
            <a:r>
              <a:rPr lang="en-US" altLang="zh-CN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 am writing to </a:t>
            </a:r>
            <a:r>
              <a:rPr lang="en-US" altLang="zh-CN" sz="3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convey/show</a:t>
            </a:r>
            <a:r>
              <a:rPr lang="en-US" altLang="zh-C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express my heartfelt apology</a:t>
            </a:r>
            <a:r>
              <a:rPr lang="en-US" altLang="zh-CN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you for….</a:t>
            </a:r>
          </a:p>
          <a:p>
            <a:pPr>
              <a:buNone/>
            </a:pPr>
            <a:r>
              <a:rPr lang="en-US" altLang="zh-CN" sz="3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altLang="zh-CN" sz="32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 </a:t>
            </a:r>
            <a:r>
              <a:rPr lang="en-US" altLang="zh-CN" sz="3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delaying in returning to you your book which I read through with great interest.)</a:t>
            </a:r>
          </a:p>
          <a:p>
            <a:pPr>
              <a:buNone/>
            </a:pPr>
            <a:r>
              <a:rPr lang="en-US" altLang="zh-CN" sz="3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(not being able to join you for the trip to the Beijing which we planned before</a:t>
            </a:r>
            <a:r>
              <a:rPr lang="en-US" altLang="zh-CN" sz="32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.)</a:t>
            </a:r>
          </a:p>
          <a:p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Had I …., I would have….</a:t>
            </a:r>
            <a:endParaRPr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32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(Had I been more careful, I would have not dropped the vase on the ground)</a:t>
            </a:r>
            <a:endParaRPr lang="zh-CN" altLang="zh-CN" sz="3200" dirty="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致歉</a:t>
            </a:r>
            <a:r>
              <a:rPr lang="zh-CN" altLang="en-US" dirty="0" smtClean="0">
                <a:solidFill>
                  <a:schemeClr val="tx1"/>
                </a:solidFill>
              </a:rPr>
              <a:t>信</a:t>
            </a:r>
            <a:r>
              <a:rPr lang="en-US" altLang="zh-CN" dirty="0" smtClean="0">
                <a:solidFill>
                  <a:schemeClr val="tx1"/>
                </a:solidFill>
              </a:rPr>
              <a:t/>
            </a:r>
            <a:br>
              <a:rPr lang="en-US" altLang="zh-CN" dirty="0" smtClean="0">
                <a:solidFill>
                  <a:schemeClr val="tx1"/>
                </a:solidFill>
              </a:rPr>
            </a:br>
            <a:r>
              <a:rPr lang="en-US" altLang="zh-CN" dirty="0" smtClean="0">
                <a:solidFill>
                  <a:schemeClr val="tx1"/>
                </a:solidFill>
              </a:rPr>
              <a:t>(A letter of apology)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150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268760"/>
            <a:ext cx="8229600" cy="5040560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  <a:latin typeface="Wide Latin" pitchFamily="18" charset="0"/>
                <a:cs typeface="Aharoni" pitchFamily="2" charset="-79"/>
              </a:rPr>
              <a:t>Ending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feel 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genuinely sorry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inconvenience/trouble it 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may cause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you. Hopefully you can 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my situation and accept our 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sincere apology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致歉</a:t>
            </a:r>
            <a:r>
              <a:rPr lang="zh-CN" altLang="en-US" dirty="0" smtClean="0">
                <a:solidFill>
                  <a:schemeClr val="tx1"/>
                </a:solidFill>
              </a:rPr>
              <a:t>信</a:t>
            </a:r>
            <a:r>
              <a:rPr lang="en-US" altLang="zh-CN" dirty="0" smtClean="0">
                <a:solidFill>
                  <a:schemeClr val="tx1"/>
                </a:solidFill>
              </a:rPr>
              <a:t/>
            </a:r>
            <a:br>
              <a:rPr lang="en-US" altLang="zh-CN" dirty="0" smtClean="0">
                <a:solidFill>
                  <a:schemeClr val="tx1"/>
                </a:solidFill>
              </a:rPr>
            </a:br>
            <a:r>
              <a:rPr lang="en-US" altLang="zh-CN" dirty="0" smtClean="0">
                <a:solidFill>
                  <a:schemeClr val="tx1"/>
                </a:solidFill>
              </a:rPr>
              <a:t>(A letter of apology)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150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sz="3200" dirty="0" smtClean="0">
                <a:solidFill>
                  <a:srgbClr val="FF0000"/>
                </a:solidFill>
                <a:latin typeface="Wide Latin" pitchFamily="18" charset="0"/>
                <a:cs typeface="Aharoni" pitchFamily="2" charset="-79"/>
              </a:rPr>
              <a:t>Opening</a:t>
            </a:r>
          </a:p>
          <a:p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behalf of …), 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feel 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genuinely/much honored 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invite you to join ….as our ( guest, instructor, judge).</a:t>
            </a:r>
          </a:p>
          <a:p>
            <a:pPr>
              <a:buNone/>
            </a:pPr>
            <a:endParaRPr lang="en-US" altLang="zh-CN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great pleasure 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 I, (on behalf of…) am writing to invite you to… </a:t>
            </a:r>
          </a:p>
          <a:p>
            <a:pPr marL="109728" indent="0">
              <a:buNone/>
            </a:pPr>
            <a:endParaRPr lang="en-US" altLang="zh-CN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邀请</a:t>
            </a:r>
            <a:r>
              <a:rPr lang="zh-CN" altLang="en-US" dirty="0" smtClean="0">
                <a:solidFill>
                  <a:schemeClr val="tx1"/>
                </a:solidFill>
              </a:rPr>
              <a:t>信</a:t>
            </a:r>
            <a:r>
              <a:rPr lang="en-US" altLang="zh-CN" dirty="0" smtClean="0">
                <a:solidFill>
                  <a:schemeClr val="tx1"/>
                </a:solidFill>
              </a:rPr>
              <a:t/>
            </a:r>
            <a:br>
              <a:rPr lang="en-US" altLang="zh-CN" dirty="0" smtClean="0">
                <a:solidFill>
                  <a:schemeClr val="tx1"/>
                </a:solidFill>
              </a:rPr>
            </a:br>
            <a:r>
              <a:rPr lang="en-US" altLang="zh-CN" dirty="0" smtClean="0">
                <a:solidFill>
                  <a:schemeClr val="tx1"/>
                </a:solidFill>
              </a:rPr>
              <a:t>(A letter of invitation)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9183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sz="3200" dirty="0" smtClean="0">
                <a:solidFill>
                  <a:srgbClr val="FF0000"/>
                </a:solidFill>
                <a:latin typeface="Wide Latin" pitchFamily="18" charset="0"/>
                <a:cs typeface="Aharoni" pitchFamily="2" charset="-79"/>
              </a:rPr>
              <a:t>Ending</a:t>
            </a:r>
            <a:endParaRPr lang="en-US" altLang="zh-CN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will 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feel much honored 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you could accept our invitation. </a:t>
            </a:r>
            <a:endParaRPr lang="zh-CN" altLang="zh-CN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should be 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more than happy 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you could 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honor us with your presence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zh-CN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Please 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don’t hesitate to contact me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 further information (at1388888888 or at  www.szsy.cn)</a:t>
            </a:r>
            <a:endParaRPr lang="zh-CN" altLang="zh-CN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邀请</a:t>
            </a:r>
            <a:r>
              <a:rPr lang="zh-CN" altLang="en-US" dirty="0" smtClean="0">
                <a:solidFill>
                  <a:schemeClr val="tx1"/>
                </a:solidFill>
              </a:rPr>
              <a:t>信</a:t>
            </a:r>
            <a:r>
              <a:rPr lang="en-US" altLang="zh-CN" dirty="0" smtClean="0">
                <a:solidFill>
                  <a:schemeClr val="tx1"/>
                </a:solidFill>
              </a:rPr>
              <a:t/>
            </a:r>
            <a:br>
              <a:rPr lang="en-US" altLang="zh-CN" dirty="0" smtClean="0">
                <a:solidFill>
                  <a:schemeClr val="tx1"/>
                </a:solidFill>
              </a:rPr>
            </a:br>
            <a:r>
              <a:rPr lang="en-US" altLang="zh-CN" dirty="0" smtClean="0">
                <a:solidFill>
                  <a:schemeClr val="tx1"/>
                </a:solidFill>
              </a:rPr>
              <a:t>(A letter of invitation)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9183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196752"/>
            <a:ext cx="8712968" cy="5184576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  <a:latin typeface="Wide Latin" pitchFamily="18" charset="0"/>
                <a:cs typeface="Aharoni" pitchFamily="2" charset="-79"/>
              </a:rPr>
              <a:t>Opening</a:t>
            </a:r>
            <a:endParaRPr lang="en-US" altLang="zh-CN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asked me for my advice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regard to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 and I am writing to give 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you/here are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suggestions, which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hope can be helpful to 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 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some extent</a:t>
            </a:r>
            <a:r>
              <a:rPr lang="en-US" altLang="zh-CN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zh-CN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endParaRPr lang="en-US" altLang="zh-CN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zh-CN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zh-CN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b="1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zh-CN" altLang="zh-CN" dirty="0">
                <a:solidFill>
                  <a:schemeClr val="tx1"/>
                </a:solidFill>
              </a:rPr>
              <a:t>建议</a:t>
            </a:r>
            <a:r>
              <a:rPr lang="zh-CN" altLang="zh-CN" dirty="0" smtClean="0">
                <a:solidFill>
                  <a:schemeClr val="tx1"/>
                </a:solidFill>
              </a:rPr>
              <a:t>信</a:t>
            </a:r>
            <a:r>
              <a:rPr lang="en-US" altLang="zh-CN" dirty="0" smtClean="0">
                <a:solidFill>
                  <a:schemeClr val="tx1"/>
                </a:solidFill>
              </a:rPr>
              <a:t/>
            </a:r>
            <a:br>
              <a:rPr lang="en-US" altLang="zh-CN" dirty="0" smtClean="0">
                <a:solidFill>
                  <a:schemeClr val="tx1"/>
                </a:solidFill>
              </a:rPr>
            </a:br>
            <a:r>
              <a:rPr lang="en-US" altLang="zh-CN" dirty="0" smtClean="0">
                <a:solidFill>
                  <a:schemeClr val="tx1"/>
                </a:solidFill>
              </a:rPr>
              <a:t>(A letter of suggestion)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3663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196752"/>
            <a:ext cx="8712968" cy="5184576"/>
          </a:xfrm>
        </p:spPr>
        <p:txBody>
          <a:bodyPr>
            <a:normAutofit fontScale="85000" lnSpcReduction="20000"/>
          </a:bodyPr>
          <a:lstStyle/>
          <a:p>
            <a:pPr marL="109728" indent="0">
              <a:buNone/>
            </a:pPr>
            <a:r>
              <a:rPr lang="en-US" altLang="zh-CN" sz="4000" dirty="0" smtClean="0">
                <a:solidFill>
                  <a:srgbClr val="FF0000"/>
                </a:solidFill>
                <a:latin typeface="Wide Latin" pitchFamily="18" charset="0"/>
                <a:cs typeface="Aharoni" pitchFamily="2" charset="-79"/>
              </a:rPr>
              <a:t>Ending</a:t>
            </a:r>
            <a:endParaRPr lang="en-US" altLang="zh-CN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Hopefully</a:t>
            </a:r>
            <a:r>
              <a:rPr lang="en-US" altLang="zh-CN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these suggestions will be </a:t>
            </a:r>
            <a:r>
              <a:rPr lang="en-US" altLang="zh-CN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great help </a:t>
            </a:r>
            <a:r>
              <a:rPr lang="en-US" altLang="zh-CN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you. If there is anything else I can </a:t>
            </a:r>
            <a:r>
              <a:rPr lang="en-US" altLang="zh-CN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do, I will be </a:t>
            </a:r>
            <a:r>
              <a:rPr lang="en-US" altLang="zh-CN" sz="3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more than happy </a:t>
            </a:r>
            <a:r>
              <a:rPr lang="en-US" altLang="zh-CN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help you. </a:t>
            </a:r>
            <a:endParaRPr lang="zh-CN" altLang="zh-CN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altLang="zh-CN" sz="3600" dirty="0" smtClean="0">
              <a:solidFill>
                <a:srgbClr val="FF0000"/>
              </a:solidFill>
              <a:latin typeface="Wide Latin" pitchFamily="18" charset="0"/>
              <a:cs typeface="Aharoni" pitchFamily="2" charset="-79"/>
            </a:endParaRPr>
          </a:p>
          <a:p>
            <a:pPr>
              <a:buNone/>
            </a:pPr>
            <a:r>
              <a:rPr lang="en-US" altLang="zh-CN" sz="3600" b="1" dirty="0" smtClean="0">
                <a:solidFill>
                  <a:srgbClr val="FF0000"/>
                </a:solidFill>
                <a:latin typeface="Wide Latin" pitchFamily="18" charset="0"/>
                <a:cs typeface="Aharoni" pitchFamily="2" charset="-79"/>
              </a:rPr>
              <a:t>Body</a:t>
            </a:r>
            <a:endParaRPr lang="en-US" altLang="zh-CN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think </a:t>
            </a:r>
            <a:r>
              <a:rPr lang="en-US" altLang="zh-C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would be 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good idea/ </a:t>
            </a:r>
            <a:r>
              <a:rPr lang="en-US" altLang="zh-C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more beneficial 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you could…</a:t>
            </a:r>
          </a:p>
          <a:p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Additionally, it is also </a:t>
            </a:r>
            <a:r>
              <a:rPr lang="en-US" altLang="zh-C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great importance 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to…</a:t>
            </a:r>
            <a:endParaRPr lang="zh-CN" altLang="zh-CN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Beyond that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it is </a:t>
            </a:r>
            <a:r>
              <a:rPr lang="en-US" altLang="zh-C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highly suggested 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that….</a:t>
            </a:r>
          </a:p>
          <a:p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Why not…?/ Why don’t you…?</a:t>
            </a:r>
          </a:p>
          <a:p>
            <a:pPr marL="0" indent="0" algn="just">
              <a:buNone/>
            </a:pPr>
            <a:endParaRPr lang="en-US" altLang="zh-CN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b="1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zh-CN" dirty="0">
                <a:solidFill>
                  <a:schemeClr val="tx1"/>
                </a:solidFill>
              </a:rPr>
              <a:t>建议</a:t>
            </a:r>
            <a:r>
              <a:rPr lang="zh-CN" altLang="zh-CN" dirty="0" smtClean="0">
                <a:solidFill>
                  <a:schemeClr val="tx1"/>
                </a:solidFill>
              </a:rPr>
              <a:t>信</a:t>
            </a:r>
            <a:r>
              <a:rPr lang="en-US" altLang="zh-CN" dirty="0" smtClean="0">
                <a:solidFill>
                  <a:schemeClr val="tx1"/>
                </a:solidFill>
              </a:rPr>
              <a:t/>
            </a:r>
            <a:br>
              <a:rPr lang="en-US" altLang="zh-CN" dirty="0" smtClean="0">
                <a:solidFill>
                  <a:schemeClr val="tx1"/>
                </a:solidFill>
              </a:rPr>
            </a:br>
            <a:r>
              <a:rPr lang="en-US" altLang="zh-CN" dirty="0" smtClean="0">
                <a:solidFill>
                  <a:schemeClr val="tx1"/>
                </a:solidFill>
              </a:rPr>
              <a:t>(A letter of suggestion)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3663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620688"/>
            <a:ext cx="9145016" cy="6021288"/>
          </a:xfrm>
        </p:spPr>
        <p:txBody>
          <a:bodyPr>
            <a:noAutofit/>
          </a:bodyPr>
          <a:lstStyle/>
          <a:p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 smtClean="0">
                <a:solidFill>
                  <a:srgbClr val="FF0000"/>
                </a:solidFill>
                <a:latin typeface="Wide Latin" pitchFamily="18" charset="0"/>
                <a:cs typeface="Aharoni" pitchFamily="2" charset="-79"/>
              </a:rPr>
              <a:t>Opening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from/Reading an advertisement in the newspaper that you are looking for /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need of...,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think I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 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qualified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job/position.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/I’m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writing to apply for the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position.</a:t>
            </a:r>
          </a:p>
          <a:p>
            <a:pPr>
              <a:buNone/>
            </a:pP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am writing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response to the advertisement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 placed in…. for a position as…., which I show great interest in.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zh-CN" dirty="0">
                <a:solidFill>
                  <a:schemeClr val="tx1"/>
                </a:solidFill>
              </a:rPr>
              <a:t>求职信</a:t>
            </a:r>
            <a:r>
              <a:rPr lang="en-US" altLang="zh-CN" dirty="0">
                <a:solidFill>
                  <a:schemeClr val="tx1"/>
                </a:solidFill>
              </a:rPr>
              <a:t>/</a:t>
            </a:r>
            <a:r>
              <a:rPr lang="zh-CN" altLang="zh-CN" dirty="0">
                <a:solidFill>
                  <a:schemeClr val="tx1"/>
                </a:solidFill>
              </a:rPr>
              <a:t>申请</a:t>
            </a:r>
            <a:r>
              <a:rPr lang="zh-CN" altLang="zh-CN" dirty="0" smtClean="0">
                <a:solidFill>
                  <a:schemeClr val="tx1"/>
                </a:solidFill>
              </a:rPr>
              <a:t>信</a:t>
            </a:r>
            <a:r>
              <a:rPr lang="en-US" altLang="zh-CN" dirty="0" smtClean="0">
                <a:solidFill>
                  <a:schemeClr val="tx1"/>
                </a:solidFill>
              </a:rPr>
              <a:t/>
            </a:r>
            <a:br>
              <a:rPr lang="en-US" altLang="zh-CN" dirty="0" smtClean="0">
                <a:solidFill>
                  <a:schemeClr val="tx1"/>
                </a:solidFill>
              </a:rPr>
            </a:br>
            <a:r>
              <a:rPr lang="en-US" altLang="zh-CN" dirty="0" smtClean="0">
                <a:solidFill>
                  <a:schemeClr val="tx1"/>
                </a:solidFill>
              </a:rPr>
              <a:t>(A letter of application)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1173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The question is difficult to answer. </a:t>
            </a:r>
            <a:r>
              <a:rPr lang="zh-CN" altLang="en-US" dirty="0"/>
              <a:t>这个问题很难回答。 </a:t>
            </a:r>
            <a:br>
              <a:rPr lang="zh-CN" altLang="en-US" dirty="0"/>
            </a:br>
            <a:r>
              <a:rPr lang="en-US" altLang="zh-CN" dirty="0"/>
              <a:t>The work is easy to do. </a:t>
            </a:r>
            <a:r>
              <a:rPr lang="zh-CN" altLang="en-US" dirty="0"/>
              <a:t>这项工作很好做。 </a:t>
            </a:r>
            <a:br>
              <a:rPr lang="zh-CN" altLang="en-US" dirty="0"/>
            </a:br>
            <a:r>
              <a:rPr lang="en-US" altLang="zh-CN" dirty="0"/>
              <a:t>I found the car comfortable to ride in. </a:t>
            </a:r>
            <a:r>
              <a:rPr lang="zh-CN" altLang="en-US" dirty="0"/>
              <a:t>我觉得这种车很好坐。 </a:t>
            </a:r>
            <a:br>
              <a:rPr lang="zh-CN" altLang="en-US" dirty="0"/>
            </a:br>
            <a:r>
              <a:rPr lang="en-US" altLang="zh-CN" dirty="0"/>
              <a:t>That makes poetry difficult to write. </a:t>
            </a:r>
            <a:r>
              <a:rPr lang="zh-CN" altLang="en-US" dirty="0"/>
              <a:t>那就使得诗很难写。 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23528" y="476672"/>
            <a:ext cx="8229600" cy="2007096"/>
          </a:xfrm>
        </p:spPr>
        <p:txBody>
          <a:bodyPr>
            <a:noAutofit/>
          </a:bodyPr>
          <a:lstStyle/>
          <a:p>
            <a:r>
              <a:rPr lang="en-US" altLang="zh-CN" sz="3200" dirty="0" err="1">
                <a:solidFill>
                  <a:srgbClr val="FF0000"/>
                </a:solidFill>
              </a:rPr>
              <a:t>adj</a:t>
            </a:r>
            <a:r>
              <a:rPr lang="en-US" altLang="zh-CN" sz="3200" dirty="0">
                <a:solidFill>
                  <a:srgbClr val="FF0000"/>
                </a:solidFill>
              </a:rPr>
              <a:t> + to do </a:t>
            </a:r>
            <a:r>
              <a:rPr lang="zh-CN" altLang="en-US" sz="2000" dirty="0"/>
              <a:t/>
            </a:r>
            <a:br>
              <a:rPr lang="zh-CN" altLang="en-US" sz="2000" dirty="0"/>
            </a:br>
            <a:r>
              <a:rPr lang="zh-CN" altLang="en-US" sz="2000" dirty="0" smtClean="0"/>
              <a:t>形容词</a:t>
            </a:r>
            <a:r>
              <a:rPr lang="zh-CN" altLang="en-US" sz="2000" dirty="0"/>
              <a:t>是表示难易、利弊等含义</a:t>
            </a:r>
            <a:r>
              <a:rPr lang="zh-CN" altLang="en-US" sz="2000" dirty="0" smtClean="0"/>
              <a:t>， </a:t>
            </a:r>
            <a:r>
              <a:rPr lang="zh-CN" altLang="en-US" sz="2000" dirty="0"/>
              <a:t/>
            </a:r>
            <a:br>
              <a:rPr lang="zh-CN" altLang="en-US" sz="2000" dirty="0"/>
            </a:br>
            <a:r>
              <a:rPr lang="zh-CN" altLang="en-US" sz="2000" dirty="0" smtClean="0"/>
              <a:t>（</a:t>
            </a:r>
            <a:r>
              <a:rPr lang="en-US" altLang="zh-CN" sz="2000" dirty="0" smtClean="0"/>
              <a:t>difficult</a:t>
            </a:r>
            <a:r>
              <a:rPr lang="en-US" altLang="zh-CN" sz="2000" dirty="0"/>
              <a:t>, easy, </a:t>
            </a:r>
            <a:r>
              <a:rPr lang="en-US" altLang="zh-CN" sz="2000" dirty="0" smtClean="0"/>
              <a:t>comfortable, convenient, </a:t>
            </a:r>
            <a:r>
              <a:rPr lang="en-US" altLang="zh-CN" sz="2000" dirty="0"/>
              <a:t>hard, cheap, </a:t>
            </a:r>
            <a:r>
              <a:rPr lang="en-US" altLang="zh-CN" sz="2000" dirty="0" smtClean="0"/>
              <a:t>expensive</a:t>
            </a:r>
            <a:r>
              <a:rPr lang="zh-CN" altLang="en-US" sz="2000" dirty="0" smtClean="0"/>
              <a:t>）</a:t>
            </a: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5233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620688"/>
            <a:ext cx="9396536" cy="6021288"/>
          </a:xfrm>
        </p:spPr>
        <p:txBody>
          <a:bodyPr>
            <a:noAutofit/>
          </a:bodyPr>
          <a:lstStyle/>
          <a:p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 smtClean="0">
                <a:solidFill>
                  <a:srgbClr val="FF0000"/>
                </a:solidFill>
                <a:latin typeface="Wide Latin" pitchFamily="18" charset="0"/>
                <a:cs typeface="Aharoni" pitchFamily="2" charset="-79"/>
              </a:rPr>
              <a:t>Ending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would be 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more than grateful 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you could give a chance.</a:t>
            </a:r>
          </a:p>
          <a:p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Any favorable consideration 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my application will be highly appreciated.</a:t>
            </a:r>
          </a:p>
          <a:p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chosen/elected, I would 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dedicate all my energy and wisdom to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company/activity/club/class. </a:t>
            </a:r>
          </a:p>
          <a:p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Looking forward to your reply 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 your earliest convenience.</a:t>
            </a:r>
          </a:p>
          <a:p>
            <a:pPr>
              <a:buNone/>
            </a:pPr>
            <a:endParaRPr lang="en-US" altLang="zh-CN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zh-CN" dirty="0">
                <a:solidFill>
                  <a:schemeClr val="tx1"/>
                </a:solidFill>
              </a:rPr>
              <a:t>求职信</a:t>
            </a:r>
            <a:r>
              <a:rPr lang="en-US" altLang="zh-CN" dirty="0">
                <a:solidFill>
                  <a:schemeClr val="tx1"/>
                </a:solidFill>
              </a:rPr>
              <a:t>/</a:t>
            </a:r>
            <a:r>
              <a:rPr lang="zh-CN" altLang="zh-CN" dirty="0">
                <a:solidFill>
                  <a:schemeClr val="tx1"/>
                </a:solidFill>
              </a:rPr>
              <a:t>申请</a:t>
            </a:r>
            <a:r>
              <a:rPr lang="zh-CN" altLang="zh-CN" dirty="0" smtClean="0">
                <a:solidFill>
                  <a:schemeClr val="tx1"/>
                </a:solidFill>
              </a:rPr>
              <a:t>信</a:t>
            </a:r>
            <a:r>
              <a:rPr lang="en-US" altLang="zh-CN" dirty="0" smtClean="0">
                <a:solidFill>
                  <a:schemeClr val="tx1"/>
                </a:solidFill>
              </a:rPr>
              <a:t/>
            </a:r>
            <a:br>
              <a:rPr lang="en-US" altLang="zh-CN" dirty="0" smtClean="0">
                <a:solidFill>
                  <a:schemeClr val="tx1"/>
                </a:solidFill>
              </a:rPr>
            </a:br>
            <a:r>
              <a:rPr lang="en-US" altLang="zh-CN" dirty="0" smtClean="0">
                <a:solidFill>
                  <a:schemeClr val="tx1"/>
                </a:solidFill>
              </a:rPr>
              <a:t>(A letter of application)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1173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sz="2800" dirty="0" smtClean="0">
                <a:solidFill>
                  <a:srgbClr val="FF0000"/>
                </a:solidFill>
                <a:latin typeface="Wide Latin" pitchFamily="18" charset="0"/>
                <a:cs typeface="Aharoni" pitchFamily="2" charset="-79"/>
              </a:rPr>
              <a:t>Opening</a:t>
            </a:r>
            <a:endParaRPr lang="zh-CN" altLang="zh-CN" sz="2800" dirty="0" smtClean="0">
              <a:solidFill>
                <a:srgbClr val="FF0000"/>
              </a:solidFill>
              <a:latin typeface="Wide Latin" pitchFamily="18" charset="0"/>
              <a:cs typeface="Aharoni" pitchFamily="2" charset="-79"/>
            </a:endParaRPr>
          </a:p>
          <a:p>
            <a:pPr lvl="0"/>
            <a:r>
              <a:rPr lang="en-US" altLang="zh-CN" sz="3600" b="1" dirty="0" smtClean="0">
                <a:latin typeface="Times New Roman" pitchFamily="18" charset="0"/>
                <a:cs typeface="Times New Roman" pitchFamily="18" charset="0"/>
              </a:rPr>
              <a:t>Faced with 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some difficulties in…, I am writing to ask for your </a:t>
            </a:r>
            <a:r>
              <a:rPr lang="en-US" altLang="zh-CN" sz="3600" b="1" dirty="0" smtClean="0">
                <a:latin typeface="Times New Roman" pitchFamily="18" charset="0"/>
                <a:cs typeface="Times New Roman" pitchFamily="18" charset="0"/>
              </a:rPr>
              <a:t>generous help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/>
            <a:endParaRPr lang="zh-CN" altLang="zh-CN" sz="3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Stressed and worried, I am writing to </a:t>
            </a:r>
            <a:r>
              <a:rPr lang="en-US" altLang="zh-CN" sz="3600" b="1" dirty="0" smtClean="0">
                <a:latin typeface="Times New Roman" pitchFamily="18" charset="0"/>
                <a:cs typeface="Times New Roman" pitchFamily="18" charset="0"/>
              </a:rPr>
              <a:t>request you to assist 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me with my trouble/difficulty in….</a:t>
            </a:r>
            <a:endParaRPr lang="zh-CN" altLang="zh-CN" sz="36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zh-CN" alt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zh-CN" dirty="0" smtClean="0">
                <a:solidFill>
                  <a:schemeClr val="tx1"/>
                </a:solidFill>
              </a:rPr>
              <a:t>求助信 </a:t>
            </a:r>
            <a:r>
              <a:rPr lang="en-US" altLang="zh-CN" dirty="0" smtClean="0">
                <a:solidFill>
                  <a:schemeClr val="tx1"/>
                </a:solidFill>
              </a:rPr>
              <a:t>(A letter for help)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sz="2800" dirty="0" smtClean="0">
                <a:solidFill>
                  <a:srgbClr val="FF0000"/>
                </a:solidFill>
                <a:latin typeface="Wide Latin" pitchFamily="18" charset="0"/>
                <a:cs typeface="Aharoni" pitchFamily="2" charset="-79"/>
              </a:rPr>
              <a:t>Ending</a:t>
            </a:r>
            <a:endParaRPr lang="zh-CN" altLang="zh-CN" sz="2800" dirty="0" smtClean="0">
              <a:solidFill>
                <a:srgbClr val="FF0000"/>
              </a:solidFill>
              <a:latin typeface="Wide Latin" pitchFamily="18" charset="0"/>
              <a:cs typeface="Aharoni" pitchFamily="2" charset="-79"/>
            </a:endParaRPr>
          </a:p>
          <a:p>
            <a:pPr lvl="0"/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I would be </a:t>
            </a:r>
            <a:r>
              <a:rPr lang="en-US" altLang="zh-CN" sz="3600" b="1" dirty="0" smtClean="0">
                <a:latin typeface="Times New Roman" pitchFamily="18" charset="0"/>
                <a:cs typeface="Times New Roman" pitchFamily="18" charset="0"/>
              </a:rPr>
              <a:t>more than grateful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if you could give me some help. </a:t>
            </a:r>
          </a:p>
          <a:p>
            <a:pPr lvl="0">
              <a:buNone/>
            </a:pPr>
            <a:endParaRPr lang="zh-CN" altLang="zh-CN" sz="36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I would appreciate it if you could give your generous help.</a:t>
            </a:r>
            <a:endParaRPr lang="zh-CN" altLang="zh-CN" sz="3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 </a:t>
            </a:r>
            <a:endParaRPr lang="zh-CN" altLang="zh-CN" sz="36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zh-CN" alt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zh-CN" dirty="0" smtClean="0">
                <a:solidFill>
                  <a:schemeClr val="tx1"/>
                </a:solidFill>
              </a:rPr>
              <a:t>求助信 </a:t>
            </a:r>
            <a:r>
              <a:rPr lang="en-US" altLang="zh-CN" dirty="0" smtClean="0">
                <a:solidFill>
                  <a:schemeClr val="tx1"/>
                </a:solidFill>
              </a:rPr>
              <a:t>(A letter for help)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628800"/>
            <a:ext cx="8424936" cy="504056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altLang="zh-CN" sz="4400" dirty="0" smtClean="0">
                <a:solidFill>
                  <a:srgbClr val="FF0000"/>
                </a:solidFill>
                <a:latin typeface="Wide Latin" pitchFamily="18" charset="0"/>
                <a:cs typeface="Aharoni" pitchFamily="2" charset="-79"/>
              </a:rPr>
              <a:t>Opening</a:t>
            </a:r>
            <a:endParaRPr lang="zh-CN" altLang="zh-CN" sz="4400" dirty="0" smtClean="0">
              <a:solidFill>
                <a:srgbClr val="FF0000"/>
              </a:solidFill>
              <a:latin typeface="Wide Latin" pitchFamily="18" charset="0"/>
              <a:cs typeface="Aharoni" pitchFamily="2" charset="-79"/>
            </a:endParaRPr>
          </a:p>
          <a:p>
            <a:pPr lvl="0"/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Learning that you are coming to…I, on behalf of…. </a:t>
            </a:r>
            <a:r>
              <a:rPr lang="en-US" altLang="zh-CN" sz="4000" b="1" dirty="0" smtClean="0">
                <a:latin typeface="Times New Roman" pitchFamily="18" charset="0"/>
                <a:cs typeface="Times New Roman" pitchFamily="18" charset="0"/>
              </a:rPr>
              <a:t>feel genuinely/much honored to extend our warmest welcome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( and </a:t>
            </a:r>
            <a:r>
              <a:rPr lang="en-US" altLang="zh-CN" sz="4000" b="1" dirty="0" smtClean="0">
                <a:latin typeface="Times New Roman" pitchFamily="18" charset="0"/>
                <a:cs typeface="Times New Roman" pitchFamily="18" charset="0"/>
              </a:rPr>
              <a:t>gracious greetings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) to you.</a:t>
            </a:r>
          </a:p>
          <a:p>
            <a:pPr lvl="0"/>
            <a:endParaRPr lang="zh-CN" altLang="zh-CN" sz="40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altLang="zh-CN" sz="4000" b="1" dirty="0" smtClean="0">
                <a:latin typeface="Times New Roman" pitchFamily="18" charset="0"/>
                <a:cs typeface="Times New Roman" pitchFamily="18" charset="0"/>
              </a:rPr>
              <a:t>It is with great pleasure that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I am writing on behalf of …(our </a:t>
            </a:r>
            <a:r>
              <a:rPr lang="en-US" altLang="zh-CN" sz="4000" dirty="0" err="1" smtClean="0">
                <a:latin typeface="Times New Roman" pitchFamily="18" charset="0"/>
                <a:cs typeface="Times New Roman" pitchFamily="18" charset="0"/>
              </a:rPr>
              <a:t>class,school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) to extend our welcome to you.</a:t>
            </a:r>
            <a:endParaRPr lang="zh-CN" altLang="zh-CN" sz="4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altLang="zh-CN" sz="4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sz="4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zh-CN" dirty="0"/>
              <a:t>　　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9592" y="260648"/>
            <a:ext cx="7024744" cy="1143000"/>
          </a:xfrm>
        </p:spPr>
        <p:txBody>
          <a:bodyPr>
            <a:noAutofit/>
          </a:bodyPr>
          <a:lstStyle/>
          <a:p>
            <a:pPr algn="ctr"/>
            <a:r>
              <a:rPr lang="zh-CN" altLang="en-US" sz="4000" dirty="0" smtClean="0">
                <a:solidFill>
                  <a:schemeClr val="tx1"/>
                </a:solidFill>
              </a:rPr>
              <a:t>欢迎信</a:t>
            </a:r>
            <a:r>
              <a:rPr lang="en-US" altLang="zh-CN" sz="4000" dirty="0" smtClean="0">
                <a:solidFill>
                  <a:schemeClr val="tx1"/>
                </a:solidFill>
              </a:rPr>
              <a:t/>
            </a:r>
            <a:br>
              <a:rPr lang="en-US" altLang="zh-CN" sz="4000" dirty="0" smtClean="0">
                <a:solidFill>
                  <a:schemeClr val="tx1"/>
                </a:solidFill>
              </a:rPr>
            </a:br>
            <a:r>
              <a:rPr lang="en-US" altLang="zh-CN" sz="4000" dirty="0" smtClean="0">
                <a:solidFill>
                  <a:schemeClr val="tx1"/>
                </a:solidFill>
              </a:rPr>
              <a:t>(A letter of welcome)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111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628800"/>
            <a:ext cx="8424936" cy="504056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4400" dirty="0" smtClean="0">
                <a:solidFill>
                  <a:srgbClr val="FF0000"/>
                </a:solidFill>
                <a:latin typeface="Wide Latin" pitchFamily="18" charset="0"/>
                <a:cs typeface="Aharoni" pitchFamily="2" charset="-79"/>
              </a:rPr>
              <a:t>Ending</a:t>
            </a:r>
            <a:endParaRPr lang="zh-CN" altLang="zh-CN" sz="4400" dirty="0" smtClean="0">
              <a:solidFill>
                <a:srgbClr val="FF0000"/>
              </a:solidFill>
              <a:latin typeface="Wide Latin" pitchFamily="18" charset="0"/>
              <a:cs typeface="Aharoni" pitchFamily="2" charset="-79"/>
            </a:endParaRPr>
          </a:p>
          <a:p>
            <a:pPr lvl="0" algn="just"/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Please allow me to </a:t>
            </a:r>
            <a:r>
              <a:rPr lang="en-US" altLang="zh-CN" sz="3600" b="1" dirty="0" smtClean="0">
                <a:latin typeface="Times New Roman" pitchFamily="18" charset="0"/>
                <a:cs typeface="Times New Roman" pitchFamily="18" charset="0"/>
              </a:rPr>
              <a:t>extend again our welcome 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and wish you a pleasant journey/experience</a:t>
            </a:r>
            <a:endParaRPr lang="zh-CN" altLang="zh-CN" sz="36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altLang="zh-CN" sz="3600" dirty="0">
                <a:latin typeface="Times New Roman" pitchFamily="18" charset="0"/>
                <a:cs typeface="Times New Roman" pitchFamily="18" charset="0"/>
              </a:rPr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zh-CN" dirty="0"/>
              <a:t>　　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9592" y="260648"/>
            <a:ext cx="7024744" cy="1143000"/>
          </a:xfrm>
        </p:spPr>
        <p:txBody>
          <a:bodyPr>
            <a:noAutofit/>
          </a:bodyPr>
          <a:lstStyle/>
          <a:p>
            <a:pPr algn="ctr"/>
            <a:r>
              <a:rPr lang="zh-CN" altLang="en-US" sz="4000" dirty="0" smtClean="0">
                <a:solidFill>
                  <a:schemeClr val="tx1"/>
                </a:solidFill>
              </a:rPr>
              <a:t>欢迎信</a:t>
            </a:r>
            <a:r>
              <a:rPr lang="en-US" altLang="zh-CN" sz="4000" dirty="0" smtClean="0">
                <a:solidFill>
                  <a:schemeClr val="tx1"/>
                </a:solidFill>
              </a:rPr>
              <a:t/>
            </a:r>
            <a:br>
              <a:rPr lang="en-US" altLang="zh-CN" sz="4000" dirty="0" smtClean="0">
                <a:solidFill>
                  <a:schemeClr val="tx1"/>
                </a:solidFill>
              </a:rPr>
            </a:br>
            <a:r>
              <a:rPr lang="en-US" altLang="zh-CN" sz="4000" dirty="0" smtClean="0">
                <a:solidFill>
                  <a:schemeClr val="tx1"/>
                </a:solidFill>
              </a:rPr>
              <a:t>(A letter of welcome)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111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628800"/>
            <a:ext cx="8424936" cy="504056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altLang="zh-CN" sz="4400" dirty="0" smtClean="0">
                <a:solidFill>
                  <a:srgbClr val="FF0000"/>
                </a:solidFill>
                <a:latin typeface="Wide Latin" pitchFamily="18" charset="0"/>
                <a:cs typeface="Aharoni" pitchFamily="2" charset="-79"/>
              </a:rPr>
              <a:t>Opening</a:t>
            </a:r>
            <a:endParaRPr lang="zh-CN" altLang="zh-CN" sz="4400" dirty="0" smtClean="0">
              <a:solidFill>
                <a:srgbClr val="FF0000"/>
              </a:solidFill>
              <a:latin typeface="Wide Latin" pitchFamily="18" charset="0"/>
              <a:cs typeface="Aharoni" pitchFamily="2" charset="-79"/>
            </a:endParaRPr>
          </a:p>
          <a:p>
            <a:pPr algn="just"/>
            <a:r>
              <a:rPr lang="en-US" altLang="zh-CN" sz="4100" b="1" dirty="0" smtClean="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US" altLang="zh-CN" sz="4100" b="1" dirty="0">
                <a:latin typeface="Times New Roman" pitchFamily="18" charset="0"/>
                <a:cs typeface="Times New Roman" pitchFamily="18" charset="0"/>
              </a:rPr>
              <a:t>am writing to </a:t>
            </a:r>
            <a:r>
              <a:rPr lang="en-US" altLang="zh-CN" sz="41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make a complaint /to express my dissatisfaction </a:t>
            </a:r>
            <a:r>
              <a:rPr lang="en-US" altLang="zh-CN" sz="41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about/regarding</a:t>
            </a:r>
            <a:r>
              <a:rPr lang="en-US" altLang="zh-CN" sz="4100" dirty="0" smtClean="0">
                <a:latin typeface="Times New Roman" pitchFamily="18" charset="0"/>
                <a:cs typeface="Times New Roman" pitchFamily="18" charset="0"/>
              </a:rPr>
              <a:t>…</a:t>
            </a:r>
          </a:p>
          <a:p>
            <a:pPr>
              <a:buNone/>
            </a:pPr>
            <a:r>
              <a:rPr lang="en-US" altLang="zh-CN" sz="4100" dirty="0" smtClean="0">
                <a:latin typeface="Times New Roman" pitchFamily="18" charset="0"/>
                <a:cs typeface="Times New Roman" pitchFamily="18" charset="0"/>
              </a:rPr>
              <a:t>	the poor service I received from your restaurant.</a:t>
            </a:r>
          </a:p>
          <a:p>
            <a:pPr>
              <a:buNone/>
            </a:pPr>
            <a:r>
              <a:rPr lang="en-US" altLang="zh-CN" sz="4100" dirty="0" smtClean="0">
                <a:latin typeface="Times New Roman" pitchFamily="18" charset="0"/>
                <a:cs typeface="Times New Roman" pitchFamily="18" charset="0"/>
              </a:rPr>
              <a:t>	the tape recorder I bought/ordered in your store</a:t>
            </a:r>
            <a:r>
              <a:rPr lang="en-US" altLang="zh-CN" sz="4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sz="4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zh-CN" sz="4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4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zh-CN" dirty="0"/>
              <a:t>　　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9592" y="260648"/>
            <a:ext cx="7024744" cy="1143000"/>
          </a:xfrm>
        </p:spPr>
        <p:txBody>
          <a:bodyPr>
            <a:noAutofit/>
          </a:bodyPr>
          <a:lstStyle/>
          <a:p>
            <a:pPr algn="ctr"/>
            <a:r>
              <a:rPr lang="zh-CN" altLang="en-US" sz="4000" dirty="0" smtClean="0">
                <a:solidFill>
                  <a:schemeClr val="tx1"/>
                </a:solidFill>
              </a:rPr>
              <a:t>投诉</a:t>
            </a:r>
            <a:r>
              <a:rPr lang="zh-CN" altLang="zh-CN" sz="4000" dirty="0" smtClean="0">
                <a:solidFill>
                  <a:schemeClr val="tx1"/>
                </a:solidFill>
              </a:rPr>
              <a:t>信</a:t>
            </a:r>
            <a:r>
              <a:rPr lang="en-US" altLang="zh-CN" sz="4000" dirty="0" smtClean="0">
                <a:solidFill>
                  <a:schemeClr val="tx1"/>
                </a:solidFill>
              </a:rPr>
              <a:t> </a:t>
            </a:r>
            <a:br>
              <a:rPr lang="en-US" altLang="zh-CN" sz="4000" dirty="0" smtClean="0">
                <a:solidFill>
                  <a:schemeClr val="tx1"/>
                </a:solidFill>
              </a:rPr>
            </a:br>
            <a:r>
              <a:rPr lang="en-US" altLang="zh-CN" sz="4000" dirty="0" smtClean="0">
                <a:solidFill>
                  <a:schemeClr val="tx1"/>
                </a:solidFill>
              </a:rPr>
              <a:t>(A letter of complaint)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111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628800"/>
            <a:ext cx="8892480" cy="5040560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altLang="zh-CN" sz="4400" dirty="0" smtClean="0">
                <a:solidFill>
                  <a:srgbClr val="FF0000"/>
                </a:solidFill>
                <a:latin typeface="Wide Latin" pitchFamily="18" charset="0"/>
                <a:cs typeface="Aharoni" pitchFamily="2" charset="-79"/>
              </a:rPr>
              <a:t>Ending</a:t>
            </a:r>
            <a:endParaRPr lang="zh-CN" altLang="zh-CN" sz="4400" dirty="0" smtClean="0">
              <a:solidFill>
                <a:srgbClr val="FF0000"/>
              </a:solidFill>
              <a:latin typeface="Wide Latin" pitchFamily="18" charset="0"/>
              <a:cs typeface="Aharoni" pitchFamily="2" charset="-79"/>
            </a:endParaRPr>
          </a:p>
          <a:p>
            <a:r>
              <a:rPr lang="en-US" altLang="zh-CN" sz="3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zh-CN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hope you can give me </a:t>
            </a:r>
            <a:r>
              <a:rPr lang="en-US" altLang="zh-CN" sz="3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satisfying reply</a:t>
            </a:r>
            <a:r>
              <a:rPr lang="en-US" altLang="zh-CN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deal with this matter seriously</a:t>
            </a:r>
            <a:r>
              <a:rPr lang="en-US" altLang="zh-CN" sz="3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altLang="zh-CN" sz="3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Hopefully</a:t>
            </a:r>
            <a:r>
              <a:rPr lang="en-US" altLang="zh-CN" sz="39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you will </a:t>
            </a:r>
            <a:r>
              <a:rPr lang="en-US" altLang="zh-CN" sz="3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 my complaint seriously</a:t>
            </a:r>
            <a:r>
              <a:rPr lang="en-US" altLang="zh-CN" sz="39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do something with this matter.</a:t>
            </a:r>
          </a:p>
          <a:p>
            <a:r>
              <a:rPr lang="en-US" altLang="zh-CN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</a:t>
            </a:r>
            <a:r>
              <a:rPr lang="en-US" altLang="zh-CN" sz="3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your </a:t>
            </a:r>
            <a:r>
              <a:rPr lang="en-US" altLang="zh-CN" sz="3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favorable </a:t>
            </a:r>
            <a:r>
              <a:rPr lang="en-US" altLang="zh-CN" sz="3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consideration</a:t>
            </a:r>
            <a:r>
              <a:rPr lang="en-US" altLang="zh-CN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zh-CN" dirty="0"/>
              <a:t>　　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9592" y="332656"/>
            <a:ext cx="7024744" cy="1143000"/>
          </a:xfrm>
        </p:spPr>
        <p:txBody>
          <a:bodyPr>
            <a:noAutofit/>
          </a:bodyPr>
          <a:lstStyle/>
          <a:p>
            <a:pPr algn="ctr"/>
            <a:r>
              <a:rPr lang="zh-CN" altLang="en-US" sz="4000" dirty="0" smtClean="0">
                <a:solidFill>
                  <a:schemeClr val="tx1"/>
                </a:solidFill>
              </a:rPr>
              <a:t>投诉</a:t>
            </a:r>
            <a:r>
              <a:rPr lang="zh-CN" altLang="zh-CN" sz="4000" dirty="0" smtClean="0">
                <a:solidFill>
                  <a:schemeClr val="tx1"/>
                </a:solidFill>
              </a:rPr>
              <a:t>信</a:t>
            </a:r>
            <a:r>
              <a:rPr lang="en-US" altLang="zh-CN" sz="4000" dirty="0" smtClean="0">
                <a:solidFill>
                  <a:schemeClr val="tx1"/>
                </a:solidFill>
              </a:rPr>
              <a:t> </a:t>
            </a:r>
            <a:br>
              <a:rPr lang="en-US" altLang="zh-CN" sz="4000" dirty="0" smtClean="0">
                <a:solidFill>
                  <a:schemeClr val="tx1"/>
                </a:solidFill>
              </a:rPr>
            </a:br>
            <a:r>
              <a:rPr lang="en-US" altLang="zh-CN" sz="4000" dirty="0" smtClean="0">
                <a:solidFill>
                  <a:schemeClr val="tx1"/>
                </a:solidFill>
              </a:rPr>
              <a:t>(A letter of complaint)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111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假定你是李华，作为一名交换生（</a:t>
            </a:r>
            <a:r>
              <a:rPr lang="en-US" altLang="zh-CN" dirty="0" smtClean="0"/>
              <a:t>an exchange student</a:t>
            </a:r>
            <a:r>
              <a:rPr lang="zh-CN" altLang="en-US" dirty="0" smtClean="0"/>
              <a:t>）刚结束在英国为期一个月的学习。学习期间，你和房东</a:t>
            </a:r>
            <a:r>
              <a:rPr lang="en-US" altLang="zh-CN" dirty="0" err="1" smtClean="0"/>
              <a:t>Mr</a:t>
            </a:r>
            <a:r>
              <a:rPr lang="zh-CN" altLang="en-US" dirty="0" smtClean="0"/>
              <a:t>．</a:t>
            </a:r>
            <a:r>
              <a:rPr lang="en-US" altLang="zh-CN" dirty="0" smtClean="0"/>
              <a:t>Wilson</a:t>
            </a:r>
            <a:r>
              <a:rPr lang="zh-CN" altLang="en-US" dirty="0" smtClean="0"/>
              <a:t>结下了深厚的友谊。请按下列要点给</a:t>
            </a:r>
            <a:r>
              <a:rPr lang="en-US" altLang="zh-CN" dirty="0" err="1" smtClean="0"/>
              <a:t>Mr</a:t>
            </a:r>
            <a:r>
              <a:rPr lang="zh-CN" altLang="en-US" dirty="0" smtClean="0"/>
              <a:t>．</a:t>
            </a:r>
            <a:r>
              <a:rPr lang="en-US" altLang="zh-CN" dirty="0" smtClean="0"/>
              <a:t>Wilson</a:t>
            </a:r>
            <a:r>
              <a:rPr lang="zh-CN" altLang="en-US" dirty="0" smtClean="0"/>
              <a:t>发一封邮件：</a:t>
            </a:r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．对</a:t>
            </a:r>
            <a:r>
              <a:rPr lang="en-US" altLang="zh-CN" dirty="0" err="1" smtClean="0"/>
              <a:t>Mr</a:t>
            </a:r>
            <a:r>
              <a:rPr lang="zh-CN" altLang="en-US" dirty="0" smtClean="0"/>
              <a:t>．</a:t>
            </a:r>
            <a:r>
              <a:rPr lang="en-US" altLang="zh-CN" dirty="0" smtClean="0"/>
              <a:t>Wilson</a:t>
            </a:r>
            <a:r>
              <a:rPr lang="zh-CN" altLang="en-US" dirty="0" smtClean="0"/>
              <a:t>在你生活上的照顾和学习上的帮助表示感谢；</a:t>
            </a: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．希望保持联系；</a:t>
            </a:r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．邀请他来中国游玩。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假定你是李华，前些天你的外籍教师</a:t>
            </a:r>
            <a:r>
              <a:rPr lang="en-US" altLang="zh-CN" dirty="0" smtClean="0"/>
              <a:t>David</a:t>
            </a:r>
            <a:r>
              <a:rPr lang="zh-CN" altLang="en-US" dirty="0" smtClean="0"/>
              <a:t>邀请你去他家吃饭，对你十分热情，席间还给你讲了许多西方的进餐礼节和习惯，你学到了不少知识。现在请你用英语给他写一封感谢信，并对由于你的粗心而将茶杯掉在地上表示道歉。顺便告诉他你已搬进新居，住在解放路</a:t>
            </a:r>
            <a:r>
              <a:rPr lang="en-US" altLang="zh-CN" dirty="0" smtClean="0"/>
              <a:t>58</a:t>
            </a:r>
            <a:r>
              <a:rPr lang="zh-CN" altLang="en-US" dirty="0" smtClean="0"/>
              <a:t>号，欢迎他来你家做客。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Dear Mr. Wilson,</a:t>
            </a:r>
            <a:br>
              <a:rPr lang="en-US" altLang="zh-CN" dirty="0" smtClean="0"/>
            </a:br>
            <a:r>
              <a:rPr lang="en-US" altLang="zh-CN" dirty="0" smtClean="0"/>
              <a:t>     Time flies! I've been back home. How I miss the days we spent together! All I saw and experienced</a:t>
            </a:r>
            <a:br>
              <a:rPr lang="en-US" altLang="zh-CN" dirty="0" smtClean="0"/>
            </a:br>
            <a:r>
              <a:rPr lang="en-US" altLang="zh-CN" dirty="0" smtClean="0"/>
              <a:t>will be part of my memory. It was your help and kindness that made my study and life in the UK special </a:t>
            </a:r>
            <a:br>
              <a:rPr lang="en-US" altLang="zh-CN" dirty="0" smtClean="0"/>
            </a:br>
            <a:r>
              <a:rPr lang="en-US" altLang="zh-CN" dirty="0" smtClean="0"/>
              <a:t>and enjoyable.</a:t>
            </a:r>
            <a:br>
              <a:rPr lang="en-US" altLang="zh-CN" dirty="0" smtClean="0"/>
            </a:br>
            <a:r>
              <a:rPr lang="en-US" altLang="zh-CN" dirty="0" smtClean="0"/>
              <a:t>     Thanks to your help, I got used to the life there soon. I still miss the delicious meals you prepared for</a:t>
            </a:r>
            <a:br>
              <a:rPr lang="en-US" altLang="zh-CN" dirty="0" smtClean="0"/>
            </a:br>
            <a:r>
              <a:rPr lang="en-US" altLang="zh-CN" dirty="0" smtClean="0"/>
              <a:t>me. Besides, I really appreciate your patience while talking with me. It was a wonderful time for me to</a:t>
            </a:r>
            <a:br>
              <a:rPr lang="en-US" altLang="zh-CN" dirty="0" smtClean="0"/>
            </a:br>
            <a:r>
              <a:rPr lang="en-US" altLang="zh-CN" dirty="0" smtClean="0"/>
              <a:t>improve my spoken English.  And I also learned a lot about your country and the English culture.</a:t>
            </a:r>
            <a:br>
              <a:rPr lang="en-US" altLang="zh-CN" dirty="0" smtClean="0"/>
            </a:br>
            <a:r>
              <a:rPr lang="en-US" altLang="zh-CN" dirty="0" smtClean="0"/>
              <a:t>     I hope we can stay in touch with each other.  I am looking forward to your coming to China in the</a:t>
            </a:r>
            <a:br>
              <a:rPr lang="en-US" altLang="zh-CN" dirty="0" smtClean="0"/>
            </a:br>
            <a:r>
              <a:rPr lang="en-US" altLang="zh-CN" dirty="0" smtClean="0"/>
              <a:t>near future.</a:t>
            </a:r>
            <a:br>
              <a:rPr lang="en-US" altLang="zh-CN" dirty="0" smtClean="0"/>
            </a:br>
            <a:r>
              <a:rPr lang="en-US" altLang="zh-CN" dirty="0" smtClean="0"/>
              <a:t>                                                                  Best wishes,</a:t>
            </a:r>
            <a:br>
              <a:rPr lang="en-US" altLang="zh-CN" dirty="0" smtClean="0"/>
            </a:br>
            <a:r>
              <a:rPr lang="en-US" altLang="zh-CN" dirty="0" smtClean="0"/>
              <a:t>                                                                      Li </a:t>
            </a:r>
            <a:r>
              <a:rPr lang="en-US" altLang="zh-CN" dirty="0" err="1" smtClean="0"/>
              <a:t>Hua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51520" y="1916832"/>
            <a:ext cx="8568952" cy="4525963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Considering/Given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its high cost, this machine is not worth buying.</a:t>
            </a:r>
          </a:p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Last Monday, our class had a heated debate 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concerning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whether human cloning should be allowed or not.</a:t>
            </a:r>
          </a:p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am writing to make a complaint 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regarding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poor service I received from your restaurant.</a:t>
            </a:r>
          </a:p>
          <a:p>
            <a:pPr marL="109728" indent="0">
              <a:buNone/>
            </a:pPr>
            <a:r>
              <a:rPr lang="zh-CN" altLang="en-US" dirty="0" smtClean="0"/>
              <a:t>有些分词已</a:t>
            </a:r>
            <a:r>
              <a:rPr lang="zh-CN" altLang="en-US" b="1" dirty="0" smtClean="0">
                <a:solidFill>
                  <a:srgbClr val="FF0000"/>
                </a:solidFill>
              </a:rPr>
              <a:t>不再被看作是分词</a:t>
            </a:r>
            <a:r>
              <a:rPr lang="zh-CN" altLang="en-US" dirty="0" smtClean="0"/>
              <a:t>，失去了动词的本性，已</a:t>
            </a:r>
            <a:r>
              <a:rPr lang="zh-CN" altLang="en-US" b="1" dirty="0" smtClean="0">
                <a:solidFill>
                  <a:srgbClr val="FF0000"/>
                </a:solidFill>
              </a:rPr>
              <a:t>演变成介词和连词。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561256" y="110708"/>
            <a:ext cx="42208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 smtClean="0"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considering/given </a:t>
            </a:r>
            <a:endParaRPr lang="zh-CN" altLang="en-US" sz="2400" dirty="0">
              <a:solidFill>
                <a:prstClr val="black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61256" y="757039"/>
            <a:ext cx="44973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 smtClean="0"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concerning/regarding </a:t>
            </a:r>
            <a:endParaRPr lang="zh-CN" altLang="en-US" sz="2400" dirty="0">
              <a:solidFill>
                <a:prstClr val="black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969668" y="880150"/>
            <a:ext cx="41743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prep.</a:t>
            </a:r>
            <a:r>
              <a:rPr lang="zh-CN" altLang="en-US" sz="2800" b="1" dirty="0"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关于</a:t>
            </a:r>
            <a:r>
              <a:rPr lang="zh-CN" altLang="en-US" sz="2800" b="1" dirty="0" smtClean="0"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090093" y="172263"/>
            <a:ext cx="489949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prep. &amp;conj.</a:t>
            </a:r>
            <a:r>
              <a:rPr lang="zh-CN" altLang="en-US" sz="2800" b="1" dirty="0"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鉴于，考虑到）</a:t>
            </a:r>
            <a:r>
              <a:rPr lang="en-US" altLang="zh-CN" sz="2800" b="1" dirty="0"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8111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I’m writing this letter to thank you for inviting me to dinner in your house the other day. You were so kind and I did feel at home. The food you cooked was very delicious, so I enjoyed it very much. And you also told me so much about good manners in Western countries, from which I got a lot of knowledge. Thank you again.</a:t>
            </a:r>
          </a:p>
          <a:p>
            <a:r>
              <a:rPr lang="en-US" altLang="zh-CN" dirty="0" smtClean="0"/>
              <a:t>I will have to </a:t>
            </a:r>
            <a:r>
              <a:rPr lang="en-US" altLang="zh-CN" dirty="0" err="1" smtClean="0"/>
              <a:t>apologise</a:t>
            </a:r>
            <a:r>
              <a:rPr lang="en-US" altLang="zh-CN" dirty="0" smtClean="0"/>
              <a:t> for dropping your tea cup onto the floor because of my carelessness. Luckily, it didn’t break.</a:t>
            </a:r>
          </a:p>
          <a:p>
            <a:r>
              <a:rPr lang="en-US" altLang="zh-CN" dirty="0" smtClean="0"/>
              <a:t>By the way, I have moved into my new flat at No. 58 </a:t>
            </a:r>
            <a:r>
              <a:rPr lang="en-US" altLang="zh-CN" dirty="0" err="1" smtClean="0"/>
              <a:t>Jie</a:t>
            </a:r>
            <a:r>
              <a:rPr lang="en-US" altLang="zh-CN" dirty="0" smtClean="0"/>
              <a:t> Fang Road. Welcome to my new flat.</a:t>
            </a:r>
          </a:p>
          <a:p>
            <a:r>
              <a:rPr lang="en-US" altLang="zh-CN" dirty="0" smtClean="0"/>
              <a:t>Looking forward to seeing you.</a:t>
            </a:r>
          </a:p>
          <a:p>
            <a:r>
              <a:rPr lang="en-US" altLang="zh-CN" dirty="0" smtClean="0"/>
              <a:t>Best wishes!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假设你叫李华，现是武汉大学的一名新生。请你根据以下提示，给你中学的英语老师李老师写一封感谢信，表达对他的爱戴和尊敬。词数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左右。</a:t>
            </a:r>
          </a:p>
          <a:p>
            <a:r>
              <a:rPr lang="zh-CN" altLang="en-US" dirty="0" smtClean="0"/>
              <a:t>提示：</a:t>
            </a:r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．对英语李老师教学的评价。</a:t>
            </a: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．回顾在校时你的心情。</a:t>
            </a:r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．对老师的理解和祝愿。</a:t>
            </a:r>
          </a:p>
          <a:p>
            <a:r>
              <a:rPr lang="zh-CN" altLang="en-US" dirty="0" smtClean="0"/>
              <a:t>信的开头已经写好，但不计入总词数。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CN" altLang="en-US" dirty="0" smtClean="0"/>
              <a:t>假设你叫李华，现是某中学的一名高二学生。你的美国笔友</a:t>
            </a:r>
            <a:r>
              <a:rPr lang="en-US" altLang="zh-CN" dirty="0" smtClean="0"/>
              <a:t>Jack</a:t>
            </a:r>
            <a:r>
              <a:rPr lang="zh-CN" altLang="en-US" dirty="0" smtClean="0"/>
              <a:t>来信谈及汉语学习的困难并请你提出一些汉语学习的建议。请你根据以下提示，给</a:t>
            </a:r>
            <a:r>
              <a:rPr lang="en-US" altLang="zh-CN" dirty="0" smtClean="0"/>
              <a:t>Jack</a:t>
            </a:r>
            <a:r>
              <a:rPr lang="zh-CN" altLang="en-US" dirty="0" smtClean="0"/>
              <a:t>写一封回信</a:t>
            </a:r>
            <a:r>
              <a:rPr lang="en-US" altLang="zh-CN" dirty="0" smtClean="0"/>
              <a:t>,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>提示：</a:t>
            </a:r>
            <a:br>
              <a:rPr lang="zh-CN" altLang="en-US" dirty="0" smtClean="0"/>
            </a:br>
            <a:r>
              <a:rPr lang="en-US" altLang="zh-CN" dirty="0" smtClean="0"/>
              <a:t>1</a:t>
            </a:r>
            <a:r>
              <a:rPr lang="zh-CN" altLang="en-US" dirty="0" smtClean="0"/>
              <a:t>、学习汉语一定要有兴趣，不怕困难；</a:t>
            </a:r>
            <a:br>
              <a:rPr lang="zh-CN" altLang="en-US" dirty="0" smtClean="0"/>
            </a:br>
            <a:r>
              <a:rPr lang="en-US" altLang="zh-CN" dirty="0" smtClean="0"/>
              <a:t>2</a:t>
            </a:r>
            <a:r>
              <a:rPr lang="zh-CN" altLang="en-US" dirty="0" smtClean="0"/>
              <a:t>、不要怕犯错误，多听，多读，多练；</a:t>
            </a:r>
            <a:br>
              <a:rPr lang="zh-CN" altLang="en-US" dirty="0" smtClean="0"/>
            </a:br>
            <a:r>
              <a:rPr lang="en-US" altLang="zh-CN" dirty="0" smtClean="0"/>
              <a:t>3</a:t>
            </a:r>
            <a:r>
              <a:rPr lang="zh-CN" altLang="en-US" dirty="0" smtClean="0"/>
              <a:t>、创造和利用学习汉语的机会，如：结交中国朋友等；</a:t>
            </a:r>
            <a:br>
              <a:rPr lang="zh-CN" altLang="en-US" dirty="0" smtClean="0"/>
            </a:br>
            <a:r>
              <a:rPr lang="en-US" altLang="zh-CN" dirty="0" smtClean="0"/>
              <a:t>4</a:t>
            </a:r>
            <a:r>
              <a:rPr lang="zh-CN" altLang="en-US" dirty="0" smtClean="0"/>
              <a:t>、其他建议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>注意：</a:t>
            </a:r>
            <a:r>
              <a:rPr lang="en-US" altLang="zh-CN" dirty="0" smtClean="0"/>
              <a:t>1)</a:t>
            </a:r>
            <a:r>
              <a:rPr lang="zh-CN" altLang="en-US" dirty="0" smtClean="0"/>
              <a:t>可适当增加细节，以使行文连贯；</a:t>
            </a:r>
            <a:br>
              <a:rPr lang="zh-CN" altLang="en-US" dirty="0" smtClean="0"/>
            </a:br>
            <a:r>
              <a:rPr lang="en-US" altLang="zh-CN" dirty="0" smtClean="0"/>
              <a:t>2)</a:t>
            </a:r>
            <a:r>
              <a:rPr lang="zh-CN" altLang="en-US" dirty="0" smtClean="0"/>
              <a:t>信的开头已经写好，但不计人总词数；</a:t>
            </a:r>
            <a:br>
              <a:rPr lang="zh-CN" altLang="en-US" dirty="0" smtClean="0"/>
            </a:br>
            <a:r>
              <a:rPr lang="en-US" altLang="zh-CN" dirty="0" smtClean="0"/>
              <a:t>3)</a:t>
            </a:r>
            <a:r>
              <a:rPr lang="zh-CN" altLang="en-US" dirty="0" smtClean="0"/>
              <a:t>词数</a:t>
            </a:r>
            <a:r>
              <a:rPr lang="en-US" altLang="zh-CN" dirty="0" smtClean="0"/>
              <a:t>120</a:t>
            </a:r>
            <a:r>
              <a:rPr lang="zh-CN" altLang="en-US" dirty="0" smtClean="0"/>
              <a:t>左右</a:t>
            </a:r>
            <a:br>
              <a:rPr lang="zh-CN" altLang="en-US" dirty="0" smtClean="0"/>
            </a:br>
            <a:r>
              <a:rPr lang="en-US" altLang="zh-CN" dirty="0" smtClean="0"/>
              <a:t>Dear Jack,</a:t>
            </a:r>
            <a:br>
              <a:rPr lang="en-US" altLang="zh-CN" dirty="0" smtClean="0"/>
            </a:br>
            <a:r>
              <a:rPr lang="en-US" altLang="zh-CN" dirty="0" smtClean="0"/>
              <a:t>I’m glad to receive your letter asking for my advice on how to learn Chinese well.</a:t>
            </a:r>
            <a:br>
              <a:rPr lang="en-US" altLang="zh-CN" dirty="0" smtClean="0"/>
            </a:br>
            <a:r>
              <a:rPr lang="en-US" altLang="zh-CN" dirty="0" smtClean="0"/>
              <a:t>________________________________________________________________________________</a:t>
            </a:r>
            <a:br>
              <a:rPr lang="en-US" altLang="zh-CN" dirty="0" smtClean="0"/>
            </a:br>
            <a:r>
              <a:rPr lang="en-US" altLang="zh-CN" dirty="0" smtClean="0"/>
              <a:t>________________________________________________________________________________</a:t>
            </a:r>
            <a:br>
              <a:rPr lang="en-US" altLang="zh-CN" dirty="0" smtClean="0"/>
            </a:br>
            <a:r>
              <a:rPr lang="en-US" altLang="zh-CN" dirty="0" smtClean="0"/>
              <a:t>Good luck to you!</a:t>
            </a:r>
            <a:br>
              <a:rPr lang="en-US" altLang="zh-CN" dirty="0" smtClean="0"/>
            </a:br>
            <a:r>
              <a:rPr lang="en-US" altLang="zh-CN" dirty="0" smtClean="0"/>
              <a:t>Li </a:t>
            </a:r>
            <a:r>
              <a:rPr lang="en-US" altLang="zh-CN" dirty="0" err="1" smtClean="0"/>
              <a:t>Hua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404664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zh-CN" dirty="0"/>
              <a:t>假定你是李华，你的英国朋友</a:t>
            </a:r>
            <a:r>
              <a:rPr lang="en-US" altLang="zh-CN" dirty="0"/>
              <a:t>Peter</a:t>
            </a:r>
            <a:r>
              <a:rPr lang="zh-CN" altLang="zh-CN" dirty="0"/>
              <a:t>来信向你咨询如何才能学好中文。请你根据要点写封回信</a:t>
            </a:r>
            <a:r>
              <a:rPr lang="zh-CN" altLang="zh-CN" dirty="0" smtClean="0"/>
              <a:t>。</a:t>
            </a:r>
            <a:r>
              <a:rPr lang="zh-CN" altLang="zh-CN" dirty="0"/>
              <a:t>　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zh-CN" dirty="0" smtClean="0"/>
              <a:t>要点：</a:t>
            </a:r>
            <a:endParaRPr lang="en-US" altLang="zh-CN" dirty="0" smtClean="0"/>
          </a:p>
          <a:p>
            <a:pPr marL="514350" indent="-514350">
              <a:buAutoNum type="arabicPeriod"/>
            </a:pPr>
            <a:r>
              <a:rPr lang="zh-CN" altLang="zh-CN" dirty="0" smtClean="0"/>
              <a:t>参加</a:t>
            </a:r>
            <a:r>
              <a:rPr lang="zh-CN" altLang="zh-CN" dirty="0"/>
              <a:t>中文学习班</a:t>
            </a:r>
            <a:r>
              <a:rPr lang="en-US" altLang="zh-CN" dirty="0"/>
              <a:t> </a:t>
            </a:r>
            <a:r>
              <a:rPr lang="en-US" altLang="zh-CN" dirty="0" smtClean="0"/>
              <a:t> 2</a:t>
            </a:r>
            <a:r>
              <a:rPr lang="en-US" altLang="zh-CN" dirty="0"/>
              <a:t>. </a:t>
            </a:r>
            <a:r>
              <a:rPr lang="zh-CN" altLang="zh-CN" dirty="0"/>
              <a:t>看中文书刊、电视</a:t>
            </a:r>
            <a:r>
              <a:rPr lang="en-US" altLang="zh-CN" dirty="0"/>
              <a:t> </a:t>
            </a:r>
            <a:r>
              <a:rPr lang="zh-CN" altLang="zh-CN" dirty="0"/>
              <a:t>　　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3</a:t>
            </a:r>
            <a:r>
              <a:rPr lang="en-US" altLang="zh-CN" dirty="0"/>
              <a:t>. </a:t>
            </a:r>
            <a:r>
              <a:rPr lang="zh-CN" altLang="zh-CN" dirty="0"/>
              <a:t>学唱中文歌曲</a:t>
            </a:r>
            <a:r>
              <a:rPr lang="en-US" altLang="zh-CN" dirty="0"/>
              <a:t>  </a:t>
            </a:r>
            <a:r>
              <a:rPr lang="en-US" altLang="zh-CN" dirty="0" smtClean="0"/>
              <a:t>       4</a:t>
            </a:r>
            <a:r>
              <a:rPr lang="en-US" altLang="zh-CN" dirty="0"/>
              <a:t>. </a:t>
            </a:r>
            <a:r>
              <a:rPr lang="zh-CN" altLang="zh-CN" dirty="0"/>
              <a:t>交中国朋友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zh-CN" dirty="0"/>
              <a:t>　　</a:t>
            </a:r>
            <a:endParaRPr lang="en-US" altLang="zh-CN" dirty="0" smtClean="0"/>
          </a:p>
          <a:p>
            <a:r>
              <a:rPr lang="en-US" altLang="zh-CN" dirty="0"/>
              <a:t>Dear Peter,</a:t>
            </a:r>
            <a:br>
              <a:rPr lang="en-US" altLang="zh-CN" dirty="0"/>
            </a:br>
            <a:r>
              <a:rPr lang="zh-CN" altLang="zh-CN" dirty="0"/>
              <a:t>　　</a:t>
            </a:r>
            <a:r>
              <a:rPr lang="en-US" altLang="zh-CN" dirty="0"/>
              <a:t>I’m glad to receive your letter asking for my advice on how to learn </a:t>
            </a:r>
            <a:r>
              <a:rPr lang="en-US" altLang="zh-CN" dirty="0" smtClean="0"/>
              <a:t>Chinese</a:t>
            </a:r>
          </a:p>
          <a:p>
            <a:r>
              <a:rPr lang="en-US" altLang="zh-CN" dirty="0" smtClean="0"/>
              <a:t>well.___________________________________ </a:t>
            </a:r>
            <a:endParaRPr lang="zh-CN" altLang="zh-CN" dirty="0"/>
          </a:p>
          <a:p>
            <a:pPr marL="0" indent="0">
              <a:buNone/>
            </a:pPr>
            <a:r>
              <a:rPr lang="zh-CN" altLang="zh-CN" dirty="0"/>
              <a:t>　　　　　　　　　　　　　　　　　　　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en-US" altLang="zh-CN" dirty="0"/>
              <a:t>Best wishes,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807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/>
              <a:t>Dear Peter,</a:t>
            </a:r>
            <a:br>
              <a:rPr lang="en-US" altLang="zh-CN" dirty="0"/>
            </a:br>
            <a:r>
              <a:rPr lang="zh-CN" altLang="zh-CN" dirty="0"/>
              <a:t>　　</a:t>
            </a:r>
            <a:r>
              <a:rPr lang="en-US" altLang="zh-CN" u="sng" dirty="0"/>
              <a:t>I’m glad to receive your letter asking for my advice on how to learn Chinese well.</a:t>
            </a:r>
            <a:r>
              <a:rPr lang="en-US" altLang="zh-CN" dirty="0"/>
              <a:t> </a:t>
            </a:r>
            <a:br>
              <a:rPr lang="en-US" altLang="zh-CN" dirty="0"/>
            </a:br>
            <a:r>
              <a:rPr lang="zh-CN" altLang="zh-CN" dirty="0"/>
              <a:t>　　</a:t>
            </a:r>
            <a:r>
              <a:rPr lang="en-US" altLang="zh-CN" dirty="0"/>
              <a:t>Here are a few suggestions. First, it is Important to take a Chinese course, </a:t>
            </a:r>
            <a:r>
              <a:rPr lang="en-US" altLang="zh-CN" i="1" u="sng" dirty="0"/>
              <a:t>as you’ll be able to learn from the teacher and practice with your fellow students.</a:t>
            </a:r>
            <a:r>
              <a:rPr lang="en-US" altLang="zh-CN" dirty="0"/>
              <a:t> Then, it also helps to watch TV and read books, newspapers and magazines in Chinese </a:t>
            </a:r>
            <a:r>
              <a:rPr lang="en-US" altLang="zh-CN" i="1" u="sng" dirty="0"/>
              <a:t>whenever possible.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zh-CN" dirty="0"/>
              <a:t>　　</a:t>
            </a:r>
            <a:r>
              <a:rPr lang="en-US" altLang="zh-CN" dirty="0"/>
              <a:t>Besides, it should be a good idea to learn and sing Chinese songs, </a:t>
            </a:r>
            <a:r>
              <a:rPr lang="en-US" altLang="zh-CN" i="1" u="sng" dirty="0"/>
              <a:t>because by doing so you’ll learn and remember Chinese words more easily.</a:t>
            </a:r>
            <a:r>
              <a:rPr lang="en-US" altLang="zh-CN" dirty="0"/>
              <a:t> You can also make more Chinese friends</a:t>
            </a:r>
            <a:r>
              <a:rPr lang="zh-CN" altLang="zh-CN" dirty="0"/>
              <a:t>，</a:t>
            </a:r>
            <a:r>
              <a:rPr lang="en-US" altLang="zh-CN" i="1" u="sng" dirty="0"/>
              <a:t>who will tell you a lot about China and help you learn Chinese.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zh-CN" dirty="0"/>
              <a:t>　　</a:t>
            </a:r>
            <a:r>
              <a:rPr lang="en-US" altLang="zh-CN" dirty="0"/>
              <a:t>Try and write me in Chinese next time.</a:t>
            </a:r>
            <a:br>
              <a:rPr lang="en-US" altLang="zh-CN" dirty="0"/>
            </a:br>
            <a:r>
              <a:rPr lang="zh-CN" altLang="zh-CN" dirty="0"/>
              <a:t>　　　　　　　　　　　　　　　　　　　　　　　　　　　　</a:t>
            </a:r>
            <a:r>
              <a:rPr lang="en-US" altLang="zh-CN" dirty="0"/>
              <a:t>Best wishes,</a:t>
            </a:r>
            <a:br>
              <a:rPr lang="en-US" altLang="zh-CN" dirty="0"/>
            </a:br>
            <a:r>
              <a:rPr lang="zh-CN" altLang="zh-CN" dirty="0"/>
              <a:t>　　　　　　　　　　　　　　　　　　　　　　　　　　　　　　　</a:t>
            </a:r>
            <a:r>
              <a:rPr lang="en-US" altLang="zh-CN" dirty="0"/>
              <a:t>Li Hua 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79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zh-CN" dirty="0"/>
              <a:t>信件类型：求职信</a:t>
            </a:r>
            <a:r>
              <a:rPr lang="en-US" altLang="zh-CN" dirty="0"/>
              <a:t> </a:t>
            </a:r>
            <a:br>
              <a:rPr lang="en-US" altLang="zh-CN" dirty="0"/>
            </a:br>
            <a:r>
              <a:rPr lang="zh-CN" altLang="zh-CN" dirty="0"/>
              <a:t>　　内容：写信人申请工作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zh-CN" dirty="0"/>
              <a:t>　　主体时态：一般现在时，一般过去时</a:t>
            </a:r>
            <a:r>
              <a:rPr lang="en-US" altLang="zh-CN" dirty="0"/>
              <a:t> </a:t>
            </a:r>
            <a:br>
              <a:rPr lang="en-US" altLang="zh-CN" dirty="0"/>
            </a:br>
            <a:r>
              <a:rPr lang="zh-CN" altLang="zh-CN" dirty="0"/>
              <a:t>　　正文部分：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zh-CN" dirty="0"/>
              <a:t>　　</a:t>
            </a:r>
            <a:r>
              <a:rPr lang="en-US" altLang="zh-CN" dirty="0"/>
              <a:t>1</a:t>
            </a:r>
            <a:r>
              <a:rPr lang="zh-CN" altLang="zh-CN" dirty="0"/>
              <a:t>、介绍信息来源（开篇交代句</a:t>
            </a:r>
            <a:r>
              <a:rPr lang="zh-CN" altLang="zh-CN" dirty="0" smtClean="0"/>
              <a:t>）</a:t>
            </a:r>
            <a:r>
              <a:rPr lang="en-US" altLang="zh-CN" dirty="0"/>
              <a:t>,</a:t>
            </a:r>
            <a:r>
              <a:rPr lang="zh-CN" altLang="zh-CN" dirty="0" smtClean="0"/>
              <a:t>表明</a:t>
            </a:r>
            <a:r>
              <a:rPr lang="zh-CN" altLang="zh-CN" dirty="0"/>
              <a:t>求职心愿（写信目的。）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zh-CN" dirty="0"/>
              <a:t>　　</a:t>
            </a:r>
            <a:r>
              <a:rPr lang="en-US" altLang="zh-CN" dirty="0"/>
              <a:t>3</a:t>
            </a:r>
            <a:r>
              <a:rPr lang="zh-CN" altLang="zh-CN" dirty="0"/>
              <a:t>、介绍个人简历。</a:t>
            </a:r>
            <a:r>
              <a:rPr lang="en-US" altLang="zh-CN" dirty="0"/>
              <a:t> </a:t>
            </a:r>
            <a:br>
              <a:rPr lang="en-US" altLang="zh-CN" dirty="0"/>
            </a:br>
            <a:r>
              <a:rPr lang="zh-CN" altLang="zh-CN" dirty="0"/>
              <a:t>　　</a:t>
            </a:r>
            <a:r>
              <a:rPr lang="en-US" altLang="zh-CN" dirty="0"/>
              <a:t>4</a:t>
            </a:r>
            <a:r>
              <a:rPr lang="zh-CN" altLang="zh-CN" dirty="0"/>
              <a:t>、摆出求职优势。</a:t>
            </a:r>
            <a:r>
              <a:rPr lang="en-US" altLang="zh-CN" dirty="0"/>
              <a:t> </a:t>
            </a:r>
            <a:br>
              <a:rPr lang="en-US" altLang="zh-CN" dirty="0"/>
            </a:br>
            <a:r>
              <a:rPr lang="zh-CN" altLang="zh-CN" dirty="0"/>
              <a:t>　　</a:t>
            </a:r>
            <a:r>
              <a:rPr lang="en-US" altLang="zh-CN" dirty="0"/>
              <a:t>5</a:t>
            </a:r>
            <a:r>
              <a:rPr lang="zh-CN" altLang="zh-CN" dirty="0"/>
              <a:t>、提出获职打算。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zh-CN" dirty="0"/>
              <a:t>　　</a:t>
            </a:r>
            <a:r>
              <a:rPr lang="en-US" altLang="zh-CN" dirty="0"/>
              <a:t>6</a:t>
            </a:r>
            <a:r>
              <a:rPr lang="zh-CN" altLang="zh-CN" dirty="0"/>
              <a:t>、请求答复联系。（通讯地址、邮政编码、电话号码、电子信箱等）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zh-CN" dirty="0"/>
              <a:t>　　</a:t>
            </a:r>
            <a:r>
              <a:rPr lang="en-US" altLang="zh-CN" dirty="0"/>
              <a:t>7</a:t>
            </a:r>
            <a:r>
              <a:rPr lang="zh-CN" altLang="zh-CN" dirty="0"/>
              <a:t>、表明感激之情。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07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CN" altLang="zh-CN" dirty="0"/>
              <a:t>假设你是李华，申请到一家外资企业工作，你需要用英文给该公司经理写一封信，介绍自己的基本情况，信件必须包括下面全部内容：</a:t>
            </a:r>
            <a:r>
              <a:rPr lang="en-US" altLang="zh-CN" dirty="0"/>
              <a:t> </a:t>
            </a:r>
            <a:br>
              <a:rPr lang="en-US" altLang="zh-CN" dirty="0"/>
            </a:br>
            <a:r>
              <a:rPr lang="zh-CN" altLang="zh-CN" dirty="0"/>
              <a:t>　　姓名</a:t>
            </a:r>
            <a:r>
              <a:rPr lang="en-US" altLang="zh-CN" dirty="0"/>
              <a:t>: </a:t>
            </a:r>
            <a:r>
              <a:rPr lang="zh-CN" altLang="zh-CN" dirty="0"/>
              <a:t>李华；出生年月</a:t>
            </a:r>
            <a:r>
              <a:rPr lang="en-US" altLang="zh-CN" dirty="0"/>
              <a:t>: 1981</a:t>
            </a:r>
            <a:r>
              <a:rPr lang="zh-CN" altLang="zh-CN" dirty="0"/>
              <a:t>年</a:t>
            </a:r>
            <a:r>
              <a:rPr lang="en-US" altLang="zh-CN" dirty="0"/>
              <a:t>8</a:t>
            </a:r>
            <a:r>
              <a:rPr lang="zh-CN" altLang="zh-CN" dirty="0"/>
              <a:t>月；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zh-CN" dirty="0"/>
              <a:t>　　出生地</a:t>
            </a:r>
            <a:r>
              <a:rPr lang="en-US" altLang="zh-CN" dirty="0"/>
              <a:t>: </a:t>
            </a:r>
            <a:r>
              <a:rPr lang="zh-CN" altLang="zh-CN" dirty="0"/>
              <a:t>广东省佛山市；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zh-CN" dirty="0"/>
              <a:t>　　学历</a:t>
            </a:r>
            <a:r>
              <a:rPr lang="en-US" altLang="zh-CN" dirty="0"/>
              <a:t>: 1994—2000 </a:t>
            </a:r>
            <a:r>
              <a:rPr lang="zh-CN" altLang="zh-CN" dirty="0"/>
              <a:t>佛山第一中学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zh-CN" dirty="0"/>
              <a:t>　　　　　</a:t>
            </a:r>
            <a:r>
              <a:rPr lang="en-US" altLang="zh-CN" dirty="0"/>
              <a:t>2000—2004 </a:t>
            </a:r>
            <a:r>
              <a:rPr lang="zh-CN" altLang="zh-CN" dirty="0"/>
              <a:t>广州大学计算机系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zh-CN" dirty="0"/>
              <a:t>　　　　　</a:t>
            </a:r>
            <a:r>
              <a:rPr lang="en-US" altLang="zh-CN" dirty="0"/>
              <a:t>2004—</a:t>
            </a:r>
            <a:r>
              <a:rPr lang="zh-CN" altLang="zh-CN" dirty="0"/>
              <a:t>至今在一所中学工作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zh-CN" dirty="0"/>
              <a:t>　　所学主要课程</a:t>
            </a:r>
            <a:r>
              <a:rPr lang="en-US" altLang="zh-CN" dirty="0"/>
              <a:t>: </a:t>
            </a:r>
            <a:r>
              <a:rPr lang="zh-CN" altLang="zh-CN" dirty="0"/>
              <a:t>计算机、中文、数学、英语、体育</a:t>
            </a:r>
            <a:r>
              <a:rPr lang="en-US" altLang="zh-CN" dirty="0"/>
              <a:t> </a:t>
            </a:r>
            <a:br>
              <a:rPr lang="en-US" altLang="zh-CN" dirty="0"/>
            </a:br>
            <a:r>
              <a:rPr lang="zh-CN" altLang="zh-CN" dirty="0"/>
              <a:t>　　特长：计算机编程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zh-CN" dirty="0"/>
              <a:t>　　爱好</a:t>
            </a:r>
            <a:r>
              <a:rPr lang="en-US" altLang="zh-CN" dirty="0"/>
              <a:t>: </a:t>
            </a:r>
            <a:r>
              <a:rPr lang="zh-CN" altLang="zh-CN" dirty="0"/>
              <a:t>音乐、游泳（曾获大学游泳比赛一等奖）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zh-CN" dirty="0"/>
              <a:t>　　联系电话：</a:t>
            </a:r>
            <a:r>
              <a:rPr lang="en-US" altLang="zh-CN" dirty="0"/>
              <a:t>5673678</a:t>
            </a:r>
            <a:br>
              <a:rPr lang="en-US" altLang="zh-CN" dirty="0"/>
            </a:br>
            <a:r>
              <a:rPr lang="zh-CN" altLang="zh-CN" dirty="0"/>
              <a:t>　　</a:t>
            </a:r>
            <a:r>
              <a:rPr lang="en-US" altLang="zh-CN" dirty="0"/>
              <a:t>E-mail: lihua6688@yahoo.com.cn </a:t>
            </a:r>
            <a:br>
              <a:rPr lang="en-US" altLang="zh-CN" dirty="0"/>
            </a:br>
            <a:r>
              <a:rPr lang="zh-CN" altLang="zh-CN" dirty="0"/>
              <a:t>　　要求：简介必须包括以上全部内容（信的开头和结尾已经写好）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zh-CN" dirty="0"/>
              <a:t>　　</a:t>
            </a:r>
            <a:r>
              <a:rPr lang="en-US" altLang="zh-CN" dirty="0"/>
              <a:t>Dear Manager,</a:t>
            </a:r>
            <a:br>
              <a:rPr lang="en-US" altLang="zh-CN" dirty="0"/>
            </a:br>
            <a:r>
              <a:rPr lang="zh-CN" altLang="zh-CN" dirty="0"/>
              <a:t>　　</a:t>
            </a:r>
            <a:r>
              <a:rPr lang="en-US" altLang="zh-CN" dirty="0"/>
              <a:t>___________________________________________ </a:t>
            </a:r>
            <a:br>
              <a:rPr lang="en-US" altLang="zh-CN" dirty="0"/>
            </a:br>
            <a:r>
              <a:rPr lang="zh-CN" altLang="zh-CN" dirty="0"/>
              <a:t>　　</a:t>
            </a:r>
            <a:r>
              <a:rPr lang="zh-CN" altLang="zh-CN" u="sng" dirty="0"/>
              <a:t> </a:t>
            </a:r>
            <a:r>
              <a:rPr lang="en-US" altLang="zh-CN" dirty="0"/>
              <a:t>I am looking forward to your reply.</a:t>
            </a:r>
            <a:br>
              <a:rPr lang="en-US" altLang="zh-CN" dirty="0"/>
            </a:br>
            <a:r>
              <a:rPr lang="zh-CN" altLang="zh-CN" dirty="0"/>
              <a:t>　　 　</a:t>
            </a:r>
            <a:r>
              <a:rPr lang="en-US" altLang="zh-CN" dirty="0"/>
              <a:t>Thank you very much. </a:t>
            </a:r>
            <a:br>
              <a:rPr lang="en-US" altLang="zh-CN" dirty="0"/>
            </a:br>
            <a:r>
              <a:rPr lang="zh-CN" altLang="zh-CN" dirty="0"/>
              <a:t>　　　　 　　　　　　　　　　　　　　　　　　　　　　　　　</a:t>
            </a:r>
            <a:r>
              <a:rPr lang="en-US" altLang="zh-CN" dirty="0"/>
              <a:t>Yours Truly,</a:t>
            </a:r>
            <a:br>
              <a:rPr lang="en-US" altLang="zh-CN" dirty="0"/>
            </a:br>
            <a:r>
              <a:rPr lang="zh-CN" altLang="zh-CN" dirty="0"/>
              <a:t>　　　　 　　　　　　　　　　　　　　　　　　　　　　　　　　　　　</a:t>
            </a:r>
            <a:r>
              <a:rPr lang="en-US" altLang="zh-CN" dirty="0"/>
              <a:t>Li Hua 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91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CN" dirty="0"/>
              <a:t>I learned from the newspaper that your company wanted to hire a computer engineer. I am interested in this position and writing to apply for it. </a:t>
            </a:r>
            <a:endParaRPr lang="en-US" altLang="zh-CN" dirty="0" smtClean="0"/>
          </a:p>
          <a:p>
            <a:r>
              <a:rPr lang="en-US" altLang="zh-CN" dirty="0" smtClean="0"/>
              <a:t>My </a:t>
            </a:r>
            <a:r>
              <a:rPr lang="en-US" altLang="zh-CN" dirty="0"/>
              <a:t>name is Li Hua and I was born in Foshan City of Guangdong Province in August 1981. I studied in Foshan No. 1 Middle School from 1994 – 2000, and then I came to study in the Computer Department of Guangzhou University for four years. I majored in computer science, but my strong point is computer programming. </a:t>
            </a:r>
            <a:br>
              <a:rPr lang="en-US" altLang="zh-CN" dirty="0"/>
            </a:br>
            <a:r>
              <a:rPr lang="zh-CN" altLang="zh-CN" dirty="0"/>
              <a:t>　　</a:t>
            </a:r>
            <a:r>
              <a:rPr lang="en-US" altLang="zh-CN" dirty="0"/>
              <a:t>In addition, I studied Chinese, </a:t>
            </a:r>
            <a:r>
              <a:rPr lang="en-US" altLang="zh-CN" dirty="0" err="1"/>
              <a:t>maths</a:t>
            </a:r>
            <a:r>
              <a:rPr lang="en-US" altLang="zh-CN" dirty="0"/>
              <a:t>, English, P.E. and now I am working for a high school. I also like pop music and swimming very much, and I once won the first prize for swimming in the school competition. </a:t>
            </a:r>
            <a:br>
              <a:rPr lang="en-US" altLang="zh-CN" dirty="0"/>
            </a:br>
            <a:r>
              <a:rPr lang="zh-CN" altLang="zh-CN" dirty="0"/>
              <a:t>　　</a:t>
            </a:r>
            <a:r>
              <a:rPr lang="en-US" altLang="zh-CN" dirty="0"/>
              <a:t>If I am accepted, I’ll work hard and try my best to make a contribution to the company.</a:t>
            </a:r>
            <a:br>
              <a:rPr lang="en-US" altLang="zh-CN" dirty="0"/>
            </a:br>
            <a:r>
              <a:rPr lang="zh-CN" altLang="zh-CN" dirty="0"/>
              <a:t>　　</a:t>
            </a:r>
            <a:r>
              <a:rPr lang="en-US" altLang="zh-CN" dirty="0"/>
              <a:t>My telephone number is 5673678.</a:t>
            </a:r>
            <a:br>
              <a:rPr lang="en-US" altLang="zh-CN" dirty="0"/>
            </a:br>
            <a:r>
              <a:rPr lang="zh-CN" altLang="zh-CN" dirty="0"/>
              <a:t>　　</a:t>
            </a:r>
            <a:r>
              <a:rPr lang="en-US" altLang="zh-CN" dirty="0"/>
              <a:t>E-mail: lihua6688@yahoo.com.cn </a:t>
            </a:r>
            <a:br>
              <a:rPr lang="en-US" altLang="zh-CN" dirty="0"/>
            </a:br>
            <a:r>
              <a:rPr lang="zh-CN" altLang="zh-CN" dirty="0"/>
              <a:t>　　</a:t>
            </a:r>
            <a:r>
              <a:rPr lang="en-US" altLang="zh-CN" dirty="0"/>
              <a:t>I am looking forward to your reply.</a:t>
            </a:r>
            <a:br>
              <a:rPr lang="en-US" altLang="zh-CN" dirty="0"/>
            </a:br>
            <a:r>
              <a:rPr lang="zh-CN" altLang="zh-CN" dirty="0"/>
              <a:t>　　</a:t>
            </a:r>
            <a:r>
              <a:rPr lang="en-US" altLang="zh-CN" dirty="0"/>
              <a:t>Thank you very much. 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98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zh-CN" dirty="0"/>
              <a:t>　　内容：写信人针对未能解决的问题提出抱怨，希望得到对方的帮助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zh-CN" dirty="0"/>
              <a:t>　　主体时态：一般过去时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zh-CN" dirty="0"/>
              <a:t>　　正文部分：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zh-CN" dirty="0"/>
              <a:t>　　①切中要害，客观说明存在的问题。</a:t>
            </a:r>
            <a:r>
              <a:rPr lang="en-US" altLang="zh-CN" dirty="0"/>
              <a:t> </a:t>
            </a:r>
            <a:br>
              <a:rPr lang="en-US" altLang="zh-CN" dirty="0"/>
            </a:br>
            <a:r>
              <a:rPr lang="zh-CN" altLang="zh-CN" dirty="0"/>
              <a:t>　　②怨之有节，重在解决问题（ 有礼有节，说明存在的问题对自己造成的不利影响或危害；必要时也可提出自己对存在问题的解决办法或建议）。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 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抱怨信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334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zh-CN" dirty="0"/>
              <a:t>假如你是卜曼宜，你购买了一部某外国公司生产的手机，因有质量问题，要求该公司更换。请根据下列要点，用英文写一封电子邮件。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zh-CN" dirty="0"/>
              <a:t>　　要点：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zh-CN" dirty="0"/>
              <a:t>　　</a:t>
            </a:r>
            <a:r>
              <a:rPr lang="en-US" altLang="zh-CN" dirty="0"/>
              <a:t>1. </a:t>
            </a:r>
            <a:r>
              <a:rPr lang="zh-CN" altLang="zh-CN" dirty="0"/>
              <a:t>问题：手机不响铃，不能发短信； 该产品已售完，无法更换；型号新，无配件，无法维修。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zh-CN" dirty="0"/>
              <a:t>　　</a:t>
            </a:r>
            <a:r>
              <a:rPr lang="en-US" altLang="zh-CN" dirty="0"/>
              <a:t>2.</a:t>
            </a:r>
            <a:r>
              <a:rPr lang="zh-CN" altLang="zh-CN" dirty="0"/>
              <a:t>要求：公司应尽快予以更换。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zh-CN" dirty="0"/>
              <a:t>　　注意</a:t>
            </a:r>
            <a:r>
              <a:rPr lang="en-US" altLang="zh-CN" dirty="0"/>
              <a:t>:1. </a:t>
            </a:r>
            <a:r>
              <a:rPr lang="zh-CN" altLang="zh-CN" dirty="0"/>
              <a:t>词数为</a:t>
            </a:r>
            <a:r>
              <a:rPr lang="en-US" altLang="zh-CN" dirty="0"/>
              <a:t>100</a:t>
            </a:r>
            <a:r>
              <a:rPr lang="zh-CN" altLang="zh-CN" dirty="0"/>
              <a:t>左右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zh-CN" dirty="0"/>
              <a:t>　　</a:t>
            </a:r>
            <a:r>
              <a:rPr lang="en-US" altLang="zh-CN" dirty="0"/>
              <a:t>2.</a:t>
            </a:r>
            <a:r>
              <a:rPr lang="zh-CN" altLang="zh-CN" dirty="0"/>
              <a:t>参考词汇：配件</a:t>
            </a:r>
            <a:r>
              <a:rPr lang="en-US" altLang="zh-CN" dirty="0"/>
              <a:t> ——spare part</a:t>
            </a:r>
            <a:br>
              <a:rPr lang="en-US" altLang="zh-CN" dirty="0"/>
            </a:br>
            <a:r>
              <a:rPr lang="zh-CN" altLang="zh-CN" dirty="0"/>
              <a:t>　　</a:t>
            </a:r>
            <a:r>
              <a:rPr lang="en-US" altLang="zh-CN" dirty="0"/>
              <a:t>3.</a:t>
            </a:r>
            <a:r>
              <a:rPr lang="zh-CN" altLang="zh-CN" dirty="0"/>
              <a:t>电子邮件的开头和结尾已为你写好</a:t>
            </a:r>
            <a:r>
              <a:rPr lang="en-US" altLang="zh-CN" dirty="0"/>
              <a:t> </a:t>
            </a:r>
            <a:br>
              <a:rPr lang="en-US" altLang="zh-CN" dirty="0"/>
            </a:br>
            <a:r>
              <a:rPr lang="zh-CN" altLang="zh-CN" dirty="0"/>
              <a:t>　　</a:t>
            </a:r>
            <a:r>
              <a:rPr lang="en-US" altLang="zh-CN" dirty="0"/>
              <a:t>Dear Sir,</a:t>
            </a:r>
            <a:br>
              <a:rPr lang="en-US" altLang="zh-CN" dirty="0"/>
            </a:br>
            <a:r>
              <a:rPr lang="zh-CN" altLang="zh-CN" dirty="0"/>
              <a:t>　　</a:t>
            </a:r>
            <a:r>
              <a:rPr lang="en-US" altLang="zh-CN" dirty="0"/>
              <a:t> I am writing to you for the mobile phone of Dephone-S250 I bought on 20th Apr.2008 at Tele Mall in Wuhan, P.R. China_____________________________________________</a:t>
            </a:r>
            <a:br>
              <a:rPr lang="en-US" altLang="zh-CN" dirty="0"/>
            </a:br>
            <a:r>
              <a:rPr lang="zh-CN" altLang="zh-CN" dirty="0"/>
              <a:t>　　</a:t>
            </a:r>
            <a:r>
              <a:rPr lang="en-US" altLang="zh-CN" dirty="0"/>
              <a:t> Thank you for your consideration.</a:t>
            </a:r>
            <a:br>
              <a:rPr lang="en-US" altLang="zh-CN" dirty="0"/>
            </a:br>
            <a:r>
              <a:rPr lang="zh-CN" altLang="zh-CN" dirty="0"/>
              <a:t>　　</a:t>
            </a:r>
            <a:r>
              <a:rPr lang="en-US" altLang="zh-CN" dirty="0"/>
              <a:t> Sincerely yours</a:t>
            </a:r>
            <a:br>
              <a:rPr lang="en-US" altLang="zh-CN" dirty="0"/>
            </a:br>
            <a:r>
              <a:rPr lang="zh-CN" altLang="zh-CN" dirty="0"/>
              <a:t>　　</a:t>
            </a:r>
            <a:r>
              <a:rPr lang="en-US" altLang="zh-CN" dirty="0"/>
              <a:t> Bu </a:t>
            </a:r>
            <a:r>
              <a:rPr lang="en-US" altLang="zh-CN" dirty="0" err="1"/>
              <a:t>Manyi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703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79512" y="1481328"/>
            <a:ext cx="8856984" cy="4525963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Supposing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that it rains tomorrow, our plan will be postponed.</a:t>
            </a:r>
          </a:p>
          <a:p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Supposing /Provided /Providing</a:t>
            </a:r>
            <a:b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55576" y="836712"/>
            <a:ext cx="4263232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4100" b="1" dirty="0"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(conj. </a:t>
            </a:r>
            <a:r>
              <a:rPr lang="zh-CN" altLang="en-US" sz="4100" b="1" dirty="0"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假如）</a:t>
            </a:r>
          </a:p>
        </p:txBody>
      </p:sp>
    </p:spTree>
    <p:extLst>
      <p:ext uri="{BB962C8B-B14F-4D97-AF65-F5344CB8AC3E}">
        <p14:creationId xmlns:p14="http://schemas.microsoft.com/office/powerpoint/2010/main" val="477317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/>
              <a:t>Dear Sir,</a:t>
            </a:r>
            <a:br>
              <a:rPr lang="en-US" altLang="zh-CN" dirty="0"/>
            </a:br>
            <a:r>
              <a:rPr lang="zh-CN" altLang="zh-CN" dirty="0"/>
              <a:t>　　 </a:t>
            </a:r>
            <a:r>
              <a:rPr lang="en-US" altLang="zh-CN" u="sng" dirty="0"/>
              <a:t>I am writing to you for the mobile phone of ..</a:t>
            </a:r>
            <a:r>
              <a:rPr lang="en-US" altLang="zh-CN" dirty="0"/>
              <a:t>. Ten days after that, it didn't ring and send short messages. Then I took it to the seller, but was told that the model had been sold out and I had to wait at least three months for a new one. Later I went to the repairman. He said since it was a new model in China, it was impossible to fix it without the right spare parts. I was so desperate on hearing that. How can I wait that long? Therefore, I require that you send me a new one of the same model within a month.</a:t>
            </a:r>
            <a:br>
              <a:rPr lang="en-US" altLang="zh-CN" dirty="0"/>
            </a:br>
            <a:r>
              <a:rPr lang="zh-CN" altLang="zh-CN" dirty="0"/>
              <a:t>　　</a:t>
            </a:r>
            <a:r>
              <a:rPr lang="en-US" altLang="zh-CN" dirty="0"/>
              <a:t>Thank you for your consideration.</a:t>
            </a:r>
            <a:br>
              <a:rPr lang="en-US" altLang="zh-CN" dirty="0"/>
            </a:br>
            <a:r>
              <a:rPr lang="zh-CN" altLang="zh-CN" dirty="0"/>
              <a:t>　　 　　　　　　　　　　　　　　　　　　　　　　　　</a:t>
            </a:r>
            <a:r>
              <a:rPr lang="en-US" altLang="zh-CN" dirty="0"/>
              <a:t>Sincerely yours,</a:t>
            </a:r>
            <a:br>
              <a:rPr lang="en-US" altLang="zh-CN" dirty="0"/>
            </a:br>
            <a:r>
              <a:rPr lang="zh-CN" altLang="zh-CN" dirty="0"/>
              <a:t>　　　　　　　　　　　　　　　　　　　　　　　　　　 　　</a:t>
            </a:r>
            <a:r>
              <a:rPr lang="en-US" altLang="zh-CN" dirty="0"/>
              <a:t>Bu </a:t>
            </a:r>
            <a:r>
              <a:rPr lang="en-US" altLang="zh-CN" dirty="0" err="1"/>
              <a:t>Manyi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21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假如你叫李华，你的家乡原来有座茂密的森林，但现在已变成了荒漠。请根据下面几幅图的内容，向一家英文报社写一篇</a:t>
            </a:r>
            <a:r>
              <a:rPr lang="en-US" altLang="zh-CN" dirty="0"/>
              <a:t>“Protecting The Forest”</a:t>
            </a:r>
            <a:r>
              <a:rPr lang="zh-CN" altLang="zh-CN" dirty="0"/>
              <a:t>的短文。注意：</a:t>
            </a:r>
            <a:r>
              <a:rPr lang="en-US" altLang="zh-CN" dirty="0"/>
              <a:t>1. </a:t>
            </a:r>
            <a:r>
              <a:rPr lang="zh-CN" altLang="zh-CN" dirty="0"/>
              <a:t>词数</a:t>
            </a:r>
            <a:r>
              <a:rPr lang="en-US" altLang="zh-CN" dirty="0"/>
              <a:t>100</a:t>
            </a:r>
            <a:r>
              <a:rPr lang="zh-CN" altLang="zh-CN" dirty="0"/>
              <a:t>左右；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zh-CN" dirty="0"/>
              <a:t>　　</a:t>
            </a:r>
            <a:r>
              <a:rPr lang="en-US" altLang="zh-CN" dirty="0"/>
              <a:t>2. </a:t>
            </a:r>
            <a:r>
              <a:rPr lang="zh-CN" altLang="zh-CN" dirty="0"/>
              <a:t>开头已为你写好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zh-CN" dirty="0"/>
              <a:t>　　</a:t>
            </a:r>
            <a:r>
              <a:rPr lang="en-US" altLang="zh-CN" dirty="0"/>
              <a:t> </a:t>
            </a:r>
            <a:br>
              <a:rPr lang="en-US" altLang="zh-CN" dirty="0"/>
            </a:br>
            <a:r>
              <a:rPr lang="zh-CN" altLang="zh-CN" dirty="0"/>
              <a:t>　　</a:t>
            </a:r>
            <a:r>
              <a:rPr lang="en-US" altLang="zh-CN" dirty="0"/>
              <a:t>Protecting The Forest</a:t>
            </a:r>
            <a:br>
              <a:rPr lang="en-US" altLang="zh-CN" dirty="0"/>
            </a:br>
            <a:r>
              <a:rPr lang="zh-CN" altLang="zh-CN" dirty="0"/>
              <a:t>　　</a:t>
            </a:r>
            <a:r>
              <a:rPr lang="en-US" altLang="zh-CN" dirty="0"/>
              <a:t>My hometown used to be a beautiful place.</a:t>
            </a:r>
            <a:r>
              <a:rPr lang="en-US" altLang="zh-CN" u="sng" dirty="0"/>
              <a:t> 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578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 descr="E:\USER\Desktop\46b1d1c2-2c64-46ca-bbe9-feb948a23943_200X166_m (1)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0"/>
            <a:ext cx="8847119" cy="6624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776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 descr="E:\USER\Desktop\201405271358067123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494"/>
            <a:ext cx="8316416" cy="6627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352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8"/>
            <a:ext cx="8579296" cy="4525963"/>
          </a:xfrm>
        </p:spPr>
        <p:txBody>
          <a:bodyPr>
            <a:norm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Generally speaking 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dogs are more 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faithful to 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 than dogs.</a:t>
            </a:r>
          </a:p>
          <a:p>
            <a:pPr marL="109728" indent="0">
              <a:buNone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(generally/roughly/frankly/honestly speaking)</a:t>
            </a:r>
          </a:p>
          <a:p>
            <a:pPr marL="109728" indent="0">
              <a:buNone/>
            </a:pPr>
            <a:endParaRPr lang="en-US" altLang="zh-CN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Judging from 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his expression, he is in a bad mood.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有些分词已经是固定搭配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0485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Of great value</a:t>
            </a:r>
          </a:p>
          <a:p>
            <a:r>
              <a:rPr lang="en-US" altLang="zh-CN" dirty="0" smtClean="0"/>
              <a:t>Of great help</a:t>
            </a:r>
          </a:p>
          <a:p>
            <a:r>
              <a:rPr lang="en-US" altLang="zh-CN" dirty="0" smtClean="0"/>
              <a:t>Of great harm</a:t>
            </a:r>
          </a:p>
          <a:p>
            <a:r>
              <a:rPr lang="en-US" altLang="zh-CN" dirty="0" smtClean="0"/>
              <a:t>Of great use</a:t>
            </a:r>
          </a:p>
          <a:p>
            <a:r>
              <a:rPr lang="en-US" altLang="zh-CN" dirty="0" smtClean="0"/>
              <a:t>Of great necessity</a:t>
            </a:r>
          </a:p>
          <a:p>
            <a:r>
              <a:rPr lang="en-US" altLang="zh-CN" dirty="0" smtClean="0"/>
              <a:t>Of great importance</a:t>
            </a:r>
          </a:p>
          <a:p>
            <a:r>
              <a:rPr lang="en-US" altLang="zh-CN" dirty="0" smtClean="0"/>
              <a:t>Of great significance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Of+ great n. =adj.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3143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07504" y="404664"/>
            <a:ext cx="8856984" cy="5602627"/>
          </a:xfrm>
        </p:spPr>
        <p:txBody>
          <a:bodyPr>
            <a:normAutofit/>
          </a:bodyPr>
          <a:lstStyle/>
          <a:p>
            <a:pPr marL="624078" lvl="0" indent="-514350">
              <a:buFont typeface="+mj-lt"/>
              <a:buAutoNum type="arabicPeriod"/>
            </a:pPr>
            <a:r>
              <a:rPr lang="zh-CN" altLang="zh-CN" dirty="0"/>
              <a:t>和你们的作文比起来，他的作文写得更好。</a:t>
            </a:r>
          </a:p>
          <a:p>
            <a:pPr marL="624078" lvl="0" indent="-514350">
              <a:buFont typeface="+mj-lt"/>
              <a:buAutoNum type="arabicPeriod"/>
            </a:pPr>
            <a:r>
              <a:rPr lang="zh-CN" altLang="zh-CN" dirty="0" smtClean="0"/>
              <a:t>他</a:t>
            </a:r>
            <a:r>
              <a:rPr lang="zh-CN" altLang="zh-CN" dirty="0"/>
              <a:t>专心致志底工作，忘记了他最好的朋友的生日。</a:t>
            </a:r>
          </a:p>
          <a:p>
            <a:pPr marL="624078" lvl="0" indent="-514350">
              <a:buFont typeface="+mj-lt"/>
              <a:buAutoNum type="arabicPeriod"/>
            </a:pPr>
            <a:r>
              <a:rPr lang="zh-CN" altLang="zh-CN" dirty="0" smtClean="0"/>
              <a:t>这</a:t>
            </a:r>
            <a:r>
              <a:rPr lang="zh-CN" altLang="zh-CN" dirty="0"/>
              <a:t>座桥建于</a:t>
            </a:r>
            <a:r>
              <a:rPr lang="en-US" altLang="zh-CN" dirty="0"/>
              <a:t>1192</a:t>
            </a:r>
            <a:r>
              <a:rPr lang="zh-CN" altLang="zh-CN" dirty="0"/>
              <a:t>年，已经有</a:t>
            </a:r>
            <a:r>
              <a:rPr lang="en-US" altLang="zh-CN" dirty="0"/>
              <a:t>700</a:t>
            </a:r>
            <a:r>
              <a:rPr lang="zh-CN" altLang="zh-CN" dirty="0"/>
              <a:t>多年的历史了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marL="624078" lvl="0" indent="-514350">
              <a:buFont typeface="+mj-lt"/>
              <a:buAutoNum type="arabicPeriod"/>
            </a:pPr>
            <a:r>
              <a:rPr lang="zh-CN" altLang="en-US" dirty="0" smtClean="0"/>
              <a:t>由于没有完成作业，他受到了老师的惩罚。</a:t>
            </a:r>
            <a:endParaRPr lang="en-US" altLang="zh-CN" dirty="0" smtClean="0"/>
          </a:p>
          <a:p>
            <a:pPr marL="624078" lvl="0" indent="-514350">
              <a:buFont typeface="+mj-lt"/>
              <a:buAutoNum type="arabicPeriod"/>
            </a:pPr>
            <a:r>
              <a:rPr lang="zh-CN" altLang="en-US" dirty="0" smtClean="0"/>
              <a:t>由于长期饱受洪水灾害的威胁，村民们向政府部门提出来在镇上修建一座大坝的建议。（</a:t>
            </a:r>
            <a:r>
              <a:rPr lang="en-US" altLang="zh-CN" dirty="0" smtClean="0"/>
              <a:t>expose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624078" lvl="0" indent="-514350">
              <a:buFont typeface="+mj-lt"/>
              <a:buAutoNum type="arabicPeriod"/>
            </a:pPr>
            <a:r>
              <a:rPr lang="zh-CN" altLang="en-US" dirty="0" smtClean="0"/>
              <a:t>所有事情安排好后，导游要求我们在</a:t>
            </a:r>
            <a:r>
              <a:rPr lang="en-US" altLang="zh-CN" dirty="0" smtClean="0"/>
              <a:t>3</a:t>
            </a:r>
            <a:r>
              <a:rPr lang="zh-CN" altLang="en-US" dirty="0" smtClean="0"/>
              <a:t>小时自由支配的时间内参观玩又有当地名胜。</a:t>
            </a:r>
            <a:r>
              <a:rPr lang="en-US" altLang="zh-CN" dirty="0" smtClean="0"/>
              <a:t>(available)</a:t>
            </a:r>
          </a:p>
          <a:p>
            <a:pPr marL="624078" lvl="0" indent="-514350">
              <a:buFont typeface="+mj-lt"/>
              <a:buAutoNum type="arabicPeriod"/>
            </a:pPr>
            <a:r>
              <a:rPr lang="zh-CN" altLang="en-US" dirty="0" smtClean="0"/>
              <a:t>遗憾的是，由于要留心我们的包裹，我们忽略了一些著名经典。</a:t>
            </a:r>
            <a:r>
              <a:rPr lang="en-US" altLang="zh-CN" dirty="0" smtClean="0"/>
              <a:t>(keep one’s eyes on, leave out)</a:t>
            </a:r>
            <a:endParaRPr lang="zh-CN" altLang="zh-CN" dirty="0"/>
          </a:p>
          <a:p>
            <a:pPr marL="109728" lvl="0" indent="0">
              <a:buNone/>
            </a:pPr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646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07504" y="116632"/>
            <a:ext cx="9036496" cy="5976664"/>
          </a:xfrm>
        </p:spPr>
        <p:txBody>
          <a:bodyPr>
            <a:noAutofit/>
          </a:bodyPr>
          <a:lstStyle/>
          <a:p>
            <a:pPr marL="624078" lvl="0" indent="-514350">
              <a:buFont typeface="+mj-lt"/>
              <a:buAutoNum type="arabicPeriod"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your compositions, his is better written.</a:t>
            </a:r>
            <a:endParaRPr lang="zh-CN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4078" lvl="0" indent="-514350">
              <a:buFont typeface="+mj-lt"/>
              <a:buAutoNum type="arabicPeriod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Absorbed in the work, he forgot his best friend’s birthday.</a:t>
            </a:r>
            <a:endParaRPr lang="zh-CN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4078" lvl="0" indent="-514350">
              <a:buFont typeface="+mj-lt"/>
              <a:buAutoNum type="arabicPeriod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Built in 1192, the bridge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 a history of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 700 years old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624078" lvl="0" indent="-514350">
              <a:buFont typeface="+mj-lt"/>
              <a:buAutoNum type="arabicPeriod"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 having finished the homework, he was punished by his teacher.</a:t>
            </a:r>
          </a:p>
          <a:p>
            <a:pPr marL="624078" lvl="0" indent="-514350">
              <a:buFont typeface="+mj-lt"/>
              <a:buAutoNum type="arabicPeriod"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Exposed to the threat of the floods for so long, villagers put forward a suggestion that the government should build a dam in the town.</a:t>
            </a:r>
          </a:p>
          <a:p>
            <a:pPr marL="624078" lvl="0" indent="-514350">
              <a:buFont typeface="+mj-lt"/>
              <a:buAutoNum type="arabicPeriod"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things arranged, the guide required us to visit all local attractions within 3 hours available.</a:t>
            </a:r>
          </a:p>
          <a:p>
            <a:pPr marL="624078" lvl="0" indent="-514350">
              <a:buFont typeface="+mj-lt"/>
              <a:buAutoNum type="arabicPeriod"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a pity that having to keep our eyes on the parcels , we left out some well-known scenic spots.</a:t>
            </a:r>
            <a:endParaRPr lang="zh-CN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4078" indent="-514350">
              <a:buFont typeface="+mj-lt"/>
              <a:buAutoNum type="arabicPeriod"/>
            </a:pPr>
            <a:endParaRPr lang="zh-CN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4078" indent="-514350">
              <a:buFont typeface="+mj-lt"/>
              <a:buAutoNum type="arabicPeriod"/>
            </a:pP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74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774</TotalTime>
  <Words>2683</Words>
  <Application>Microsoft Office PowerPoint</Application>
  <PresentationFormat>全屏显示(4:3)</PresentationFormat>
  <Paragraphs>342</Paragraphs>
  <Slides>53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54" baseType="lpstr">
      <vt:lpstr>聚合</vt:lpstr>
      <vt:lpstr>主动表被动的词</vt:lpstr>
      <vt:lpstr>PowerPoint 演示文稿</vt:lpstr>
      <vt:lpstr>adj + to do  形容词是表示难易、利弊等含义，  （difficult, easy, comfortable, convenient, hard, cheap, expensive） </vt:lpstr>
      <vt:lpstr>PowerPoint 演示文稿</vt:lpstr>
      <vt:lpstr>Supposing /Provided /Providing </vt:lpstr>
      <vt:lpstr>有些分词已经是固定搭配</vt:lpstr>
      <vt:lpstr>Of+ great n. =adj.</vt:lpstr>
      <vt:lpstr>PowerPoint 演示文稿</vt:lpstr>
      <vt:lpstr>PowerPoint 演示文稿</vt:lpstr>
      <vt:lpstr>PowerPoint 演示文稿</vt:lpstr>
      <vt:lpstr>PowerPoint 演示文稿</vt:lpstr>
      <vt:lpstr> Test Paper Analysis</vt:lpstr>
      <vt:lpstr>高考书面表达 How to beautify a writing </vt:lpstr>
      <vt:lpstr>PowerPoint 演示文稿</vt:lpstr>
      <vt:lpstr>PowerPoint 演示文稿</vt:lpstr>
      <vt:lpstr>PowerPoint 演示文稿</vt:lpstr>
      <vt:lpstr>PowerPoint 演示文稿</vt:lpstr>
      <vt:lpstr>高考书面表达 各类书信体常用语 </vt:lpstr>
      <vt:lpstr>书信体</vt:lpstr>
      <vt:lpstr>PowerPoint 演示文稿</vt:lpstr>
      <vt:lpstr>感谢信 (A letter of thanks)</vt:lpstr>
      <vt:lpstr>感谢信 (A letter of thanks)</vt:lpstr>
      <vt:lpstr>致歉信 (A letter of apology)</vt:lpstr>
      <vt:lpstr>致歉信 (A letter of apology)</vt:lpstr>
      <vt:lpstr>邀请信 (A letter of invitation)</vt:lpstr>
      <vt:lpstr>邀请信 (A letter of invitation)</vt:lpstr>
      <vt:lpstr>建议信 (A letter of suggestion)</vt:lpstr>
      <vt:lpstr>建议信 (A letter of suggestion)</vt:lpstr>
      <vt:lpstr>求职信/申请信 (A letter of application)</vt:lpstr>
      <vt:lpstr>求职信/申请信 (A letter of application)</vt:lpstr>
      <vt:lpstr>求助信 (A letter for help)</vt:lpstr>
      <vt:lpstr>求助信 (A letter for help)</vt:lpstr>
      <vt:lpstr>欢迎信 (A letter of welcome)</vt:lpstr>
      <vt:lpstr>欢迎信 (A letter of welcome)</vt:lpstr>
      <vt:lpstr>投诉信  (A letter of complaint)</vt:lpstr>
      <vt:lpstr>投诉信  (A letter of complaint)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抱怨信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87</cp:revision>
  <dcterms:created xsi:type="dcterms:W3CDTF">2016-10-14T01:52:26Z</dcterms:created>
  <dcterms:modified xsi:type="dcterms:W3CDTF">2016-10-18T23:55:32Z</dcterms:modified>
</cp:coreProperties>
</file>