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7" r:id="rId3"/>
    <p:sldId id="290" r:id="rId4"/>
    <p:sldId id="291" r:id="rId5"/>
    <p:sldId id="292" r:id="rId6"/>
    <p:sldId id="279" r:id="rId7"/>
    <p:sldId id="280" r:id="rId8"/>
    <p:sldId id="281" r:id="rId9"/>
    <p:sldId id="289" r:id="rId10"/>
    <p:sldId id="284" r:id="rId11"/>
    <p:sldId id="285" r:id="rId12"/>
    <p:sldId id="286" r:id="rId13"/>
    <p:sldId id="287" r:id="rId14"/>
    <p:sldId id="288" r:id="rId15"/>
    <p:sldId id="293" r:id="rId16"/>
    <p:sldId id="278" r:id="rId17"/>
    <p:sldId id="296" r:id="rId18"/>
    <p:sldId id="297" r:id="rId19"/>
    <p:sldId id="29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2FF0C2A-EA6F-4C95-9879-882780E98147}">
          <p14:sldIdLst>
            <p14:sldId id="295"/>
            <p14:sldId id="257"/>
            <p14:sldId id="290"/>
            <p14:sldId id="291"/>
            <p14:sldId id="292"/>
            <p14:sldId id="279"/>
            <p14:sldId id="280"/>
            <p14:sldId id="281"/>
            <p14:sldId id="289"/>
            <p14:sldId id="284"/>
            <p14:sldId id="285"/>
            <p14:sldId id="286"/>
            <p14:sldId id="287"/>
            <p14:sldId id="288"/>
            <p14:sldId id="293"/>
            <p14:sldId id="278"/>
            <p14:sldId id="296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2A99F-AC64-40F9-AA68-8AAC03C7A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6395F-8B47-4FCA-8C6E-2E573B2EC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46CE-6E30-4217-8B0D-C4A7EC9F1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8A07-5CB4-4942-8EC6-7BC5E876E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2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4712-CF78-410A-91D9-3EAFF6E42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51B1F-373E-4D95-80A9-D877AF0D1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7717-FFE3-4AB2-8AE9-0F333407D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9FCFB-B340-4E9F-BE1E-A2A384791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E183D-DD5F-42F9-8EDA-1DCC6BC84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B6E3A-1814-4BF8-ADA3-900681477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427F0-6313-4F72-B62F-AAF082210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05BCD-73A8-4D6F-8E77-33F519DEC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FE78521-494E-4FF6-8EA1-099DB302CB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形 1 3"/>
          <p:cNvSpPr/>
          <p:nvPr/>
        </p:nvSpPr>
        <p:spPr>
          <a:xfrm>
            <a:off x="985520" y="1854200"/>
            <a:ext cx="3769995" cy="1849755"/>
          </a:xfrm>
          <a:prstGeom prst="irregularSeal1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金属生锈</a:t>
            </a:r>
          </a:p>
        </p:txBody>
      </p:sp>
      <p:pic>
        <p:nvPicPr>
          <p:cNvPr id="1026" name="Picture 2" descr="http://www.sinaimg.cn/dy/slidenews/8_img/2016_42/470_33324_9196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23"/>
            <a:ext cx="9144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043608" y="5085184"/>
            <a:ext cx="7974869" cy="1420183"/>
            <a:chOff x="1529320" y="5354824"/>
            <a:chExt cx="6337029" cy="1420183"/>
          </a:xfrm>
        </p:grpSpPr>
        <p:sp>
          <p:nvSpPr>
            <p:cNvPr id="2" name="矩形 1"/>
            <p:cNvSpPr/>
            <p:nvPr/>
          </p:nvSpPr>
          <p:spPr>
            <a:xfrm>
              <a:off x="1529320" y="5354824"/>
              <a:ext cx="63370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zh-CN" sz="2800" dirty="0">
                  <a:solidFill>
                    <a:schemeClr val="bg1"/>
                  </a:solidFill>
                </a:rPr>
                <a:t>C</a:t>
              </a:r>
              <a:r>
                <a:rPr lang="pt-BR" altLang="zh-CN" sz="2800" baseline="-25000" dirty="0">
                  <a:solidFill>
                    <a:schemeClr val="bg1"/>
                  </a:solidFill>
                </a:rPr>
                <a:t>2</a:t>
              </a:r>
              <a:r>
                <a:rPr lang="pt-BR" altLang="zh-CN" sz="2800" dirty="0">
                  <a:solidFill>
                    <a:schemeClr val="bg1"/>
                  </a:solidFill>
                </a:rPr>
                <a:t>H</a:t>
              </a:r>
              <a:r>
                <a:rPr lang="pt-BR" altLang="zh-CN" sz="2800" baseline="-25000" dirty="0">
                  <a:solidFill>
                    <a:schemeClr val="bg1"/>
                  </a:solidFill>
                </a:rPr>
                <a:t>8</a:t>
              </a:r>
              <a:r>
                <a:rPr lang="pt-BR" altLang="zh-CN" sz="2800" dirty="0">
                  <a:solidFill>
                    <a:schemeClr val="bg1"/>
                  </a:solidFill>
                </a:rPr>
                <a:t>N</a:t>
              </a:r>
              <a:r>
                <a:rPr lang="pt-BR" altLang="zh-CN" sz="2800" baseline="-25000" dirty="0">
                  <a:solidFill>
                    <a:schemeClr val="bg1"/>
                  </a:solidFill>
                </a:rPr>
                <a:t>2</a:t>
              </a:r>
              <a:r>
                <a:rPr lang="pt-BR" altLang="zh-CN" sz="2800" dirty="0">
                  <a:solidFill>
                    <a:schemeClr val="bg1"/>
                  </a:solidFill>
                </a:rPr>
                <a:t> + 2N</a:t>
              </a:r>
              <a:r>
                <a:rPr lang="pt-BR" altLang="zh-CN" sz="2800" baseline="-25000" dirty="0">
                  <a:solidFill>
                    <a:schemeClr val="bg1"/>
                  </a:solidFill>
                </a:rPr>
                <a:t>2</a:t>
              </a:r>
              <a:r>
                <a:rPr lang="pt-BR" altLang="zh-CN" sz="2800" dirty="0">
                  <a:solidFill>
                    <a:schemeClr val="bg1"/>
                  </a:solidFill>
                </a:rPr>
                <a:t>O</a:t>
              </a:r>
              <a:r>
                <a:rPr lang="pt-BR" altLang="zh-CN" sz="2800" baseline="-25000" dirty="0">
                  <a:solidFill>
                    <a:schemeClr val="bg1"/>
                  </a:solidFill>
                </a:rPr>
                <a:t>4</a:t>
              </a:r>
              <a:r>
                <a:rPr lang="zh-CN" altLang="pt-BR" sz="2800" dirty="0">
                  <a:solidFill>
                    <a:schemeClr val="bg1"/>
                  </a:solidFill>
                </a:rPr>
                <a:t>＝</a:t>
              </a:r>
              <a:r>
                <a:rPr lang="pt-BR" altLang="zh-CN" sz="2800" dirty="0">
                  <a:solidFill>
                    <a:schemeClr val="bg1"/>
                  </a:solidFill>
                </a:rPr>
                <a:t>2CO</a:t>
              </a:r>
              <a:r>
                <a:rPr lang="pt-BR" altLang="zh-CN" sz="2800" baseline="-25000" dirty="0">
                  <a:solidFill>
                    <a:schemeClr val="bg1"/>
                  </a:solidFill>
                </a:rPr>
                <a:t>2</a:t>
              </a:r>
              <a:r>
                <a:rPr lang="pt-BR" altLang="zh-CN" sz="2800" dirty="0">
                  <a:solidFill>
                    <a:schemeClr val="bg1"/>
                  </a:solidFill>
                </a:rPr>
                <a:t>↑ + 4H</a:t>
              </a:r>
              <a:r>
                <a:rPr lang="pt-BR" altLang="zh-CN" sz="2800" baseline="-25000" dirty="0">
                  <a:solidFill>
                    <a:schemeClr val="bg1"/>
                  </a:solidFill>
                </a:rPr>
                <a:t>2</a:t>
              </a:r>
              <a:r>
                <a:rPr lang="pt-BR" altLang="zh-CN" sz="2800" dirty="0">
                  <a:solidFill>
                    <a:schemeClr val="bg1"/>
                  </a:solidFill>
                </a:rPr>
                <a:t>O + 3N</a:t>
              </a:r>
              <a:r>
                <a:rPr lang="pt-BR" altLang="zh-CN" sz="2800" baseline="-25000" dirty="0">
                  <a:solidFill>
                    <a:schemeClr val="bg1"/>
                  </a:solidFill>
                </a:rPr>
                <a:t>2</a:t>
              </a:r>
              <a:r>
                <a:rPr lang="pt-BR" altLang="zh-CN" sz="2800" dirty="0">
                  <a:solidFill>
                    <a:schemeClr val="bg1"/>
                  </a:solidFill>
                </a:rPr>
                <a:t>↑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33332" y="5930584"/>
              <a:ext cx="28379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N</a:t>
              </a:r>
              <a:r>
                <a:rPr lang="en-US" altLang="zh-CN" sz="2800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+O</a:t>
              </a:r>
              <a:r>
                <a:rPr lang="en-US" altLang="zh-CN" sz="2800" baseline="-25000" dirty="0" smtClean="0">
                  <a:solidFill>
                    <a:schemeClr val="bg1"/>
                  </a:solidFill>
                </a:rPr>
                <a:t>2    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=    2NO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72000" y="5913806"/>
              <a:ext cx="23346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2NO+O</a:t>
              </a:r>
              <a:r>
                <a:rPr lang="en-US" altLang="zh-CN" sz="2800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=2NO</a:t>
              </a:r>
              <a:r>
                <a:rPr lang="en-US" altLang="zh-CN" sz="2800" baseline="-25000" dirty="0" smtClean="0">
                  <a:solidFill>
                    <a:schemeClr val="bg1"/>
                  </a:solidFill>
                </a:rPr>
                <a:t>2</a:t>
              </a:r>
              <a:endParaRPr lang="zh-CN" altLang="en-US" sz="2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0311" y="6405675"/>
              <a:ext cx="516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无色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5481" y="6405675"/>
              <a:ext cx="700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红棕色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199" y="5930584"/>
              <a:ext cx="3301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 smtClean="0">
                  <a:solidFill>
                    <a:schemeClr val="bg1"/>
                  </a:solidFill>
                </a:rPr>
                <a:t>高温</a:t>
              </a:r>
              <a:endParaRPr lang="zh-CN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10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23850" y="836613"/>
            <a:ext cx="421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二、氧化还原反应的实质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42988" y="1484313"/>
            <a:ext cx="405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、氧化还原反应的实质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189038" y="5085184"/>
            <a:ext cx="54152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电子转移是氧化还原反应的实质 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973138" y="3519090"/>
            <a:ext cx="4319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038225" y="305554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1017588" y="2468165"/>
            <a:ext cx="2649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  <a:endParaRPr lang="zh-CN" altLang="en-US" sz="2400" b="1" baseline="30000">
              <a:solidFill>
                <a:schemeClr val="bg1"/>
              </a:solidFill>
            </a:endParaRPr>
          </a:p>
        </p:txBody>
      </p:sp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1189038" y="2871390"/>
            <a:ext cx="2232025" cy="287338"/>
            <a:chOff x="476" y="890"/>
            <a:chExt cx="1406" cy="181"/>
          </a:xfrm>
        </p:grpSpPr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45"/>
          <p:cNvGrpSpPr>
            <a:grpSpLocks/>
          </p:cNvGrpSpPr>
          <p:nvPr/>
        </p:nvGrpSpPr>
        <p:grpSpPr bwMode="auto">
          <a:xfrm>
            <a:off x="2268538" y="3950890"/>
            <a:ext cx="2305050" cy="215900"/>
            <a:chOff x="1156" y="1570"/>
            <a:chExt cx="1452" cy="136"/>
          </a:xfrm>
        </p:grpSpPr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1156" y="1570"/>
              <a:ext cx="0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1156" y="1706"/>
              <a:ext cx="14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2608" y="1570"/>
              <a:ext cx="0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2141538" y="4123928"/>
            <a:ext cx="2649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得</a:t>
            </a:r>
            <a:r>
              <a:rPr lang="en-US" altLang="zh-CN" sz="2400" b="1">
                <a:solidFill>
                  <a:srgbClr val="FFFF00"/>
                </a:solidFill>
              </a:rPr>
              <a:t>2e</a:t>
            </a:r>
            <a:r>
              <a:rPr lang="en-US" altLang="zh-CN" sz="2400" b="1" baseline="30000">
                <a:solidFill>
                  <a:srgbClr val="FFFF00"/>
                </a:solidFill>
              </a:rPr>
              <a:t>-</a:t>
            </a:r>
            <a:r>
              <a:rPr lang="zh-CN" altLang="en-US" sz="2400" b="1">
                <a:solidFill>
                  <a:srgbClr val="FFFF00"/>
                </a:solidFill>
              </a:rPr>
              <a:t>化合价降</a:t>
            </a:r>
            <a:r>
              <a:rPr lang="en-US" altLang="zh-CN" sz="2400" b="1">
                <a:solidFill>
                  <a:srgbClr val="FFFF00"/>
                </a:solidFill>
              </a:rPr>
              <a:t>2</a:t>
            </a:r>
            <a:r>
              <a:rPr lang="zh-CN" altLang="en-US" sz="2400" b="1">
                <a:solidFill>
                  <a:srgbClr val="FFFF00"/>
                </a:solidFill>
              </a:rPr>
              <a:t>价</a:t>
            </a:r>
            <a:endParaRPr lang="zh-CN" altLang="en-US" sz="2400" b="1" baseline="30000">
              <a:solidFill>
                <a:srgbClr val="FFFF00"/>
              </a:solidFill>
            </a:endParaRPr>
          </a:p>
        </p:txBody>
      </p:sp>
      <p:sp>
        <p:nvSpPr>
          <p:cNvPr id="42" name="Rectangle 73"/>
          <p:cNvSpPr>
            <a:spLocks noChangeArrowheads="1"/>
          </p:cNvSpPr>
          <p:nvPr/>
        </p:nvSpPr>
        <p:spPr bwMode="auto">
          <a:xfrm>
            <a:off x="5867400" y="2722165"/>
            <a:ext cx="2700338" cy="1382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双线桥法表示电子转移的方向及数目。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205" grpId="0"/>
      <p:bldP spid="30" grpId="0"/>
      <p:bldP spid="31" grpId="0"/>
      <p:bldP spid="32" grpId="0"/>
      <p:bldP spid="41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539750" y="965671"/>
            <a:ext cx="545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、电子转移与化合价升降的关系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9750" y="4869160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氧化还原反应中电子转移的总数与化合价升或降总值是相等的。</a:t>
            </a:r>
            <a:r>
              <a:rPr lang="zh-CN" altLang="en-US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547664" y="3011190"/>
            <a:ext cx="539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71489" y="2707977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835002" y="2373015"/>
            <a:ext cx="2809875" cy="649287"/>
            <a:chOff x="476" y="890"/>
            <a:chExt cx="1406" cy="181"/>
          </a:xfrm>
        </p:grpSpPr>
        <p:sp>
          <p:nvSpPr>
            <p:cNvPr id="11293" name="Line 23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4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25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1757214" y="198884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4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2339827" y="2661940"/>
            <a:ext cx="3671887" cy="360362"/>
            <a:chOff x="1383" y="2523"/>
            <a:chExt cx="2313" cy="227"/>
          </a:xfrm>
        </p:grpSpPr>
        <p:sp>
          <p:nvSpPr>
            <p:cNvPr id="11287" name="Line 61"/>
            <p:cNvSpPr>
              <a:spLocks noChangeShapeType="1"/>
            </p:cNvSpPr>
            <p:nvPr/>
          </p:nvSpPr>
          <p:spPr bwMode="auto">
            <a:xfrm>
              <a:off x="1383" y="2523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2"/>
            <p:cNvSpPr>
              <a:spLocks noChangeShapeType="1"/>
            </p:cNvSpPr>
            <p:nvPr/>
          </p:nvSpPr>
          <p:spPr bwMode="auto">
            <a:xfrm>
              <a:off x="1383" y="2523"/>
              <a:ext cx="231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63"/>
            <p:cNvSpPr>
              <a:spLocks noChangeShapeType="1"/>
            </p:cNvSpPr>
            <p:nvPr/>
          </p:nvSpPr>
          <p:spPr bwMode="auto">
            <a:xfrm>
              <a:off x="3696" y="2523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555727" y="2301577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40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3563789" y="3454102"/>
            <a:ext cx="2736850" cy="287338"/>
            <a:chOff x="2154" y="3022"/>
            <a:chExt cx="1724" cy="181"/>
          </a:xfrm>
        </p:grpSpPr>
        <p:sp>
          <p:nvSpPr>
            <p:cNvPr id="11283" name="Line 66"/>
            <p:cNvSpPr>
              <a:spLocks noChangeShapeType="1"/>
            </p:cNvSpPr>
            <p:nvPr/>
          </p:nvSpPr>
          <p:spPr bwMode="auto">
            <a:xfrm>
              <a:off x="2154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67"/>
            <p:cNvSpPr>
              <a:spLocks noChangeShapeType="1"/>
            </p:cNvSpPr>
            <p:nvPr/>
          </p:nvSpPr>
          <p:spPr bwMode="auto">
            <a:xfrm>
              <a:off x="2154" y="3203"/>
              <a:ext cx="17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69"/>
            <p:cNvSpPr>
              <a:spLocks noChangeShapeType="1"/>
            </p:cNvSpPr>
            <p:nvPr/>
          </p:nvSpPr>
          <p:spPr bwMode="auto">
            <a:xfrm flipV="1">
              <a:off x="3152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70"/>
            <p:cNvSpPr>
              <a:spLocks noChangeShapeType="1"/>
            </p:cNvSpPr>
            <p:nvPr/>
          </p:nvSpPr>
          <p:spPr bwMode="auto">
            <a:xfrm flipV="1">
              <a:off x="3878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3276452" y="3670002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得</a:t>
            </a:r>
            <a:r>
              <a:rPr lang="en-US" altLang="zh-CN" sz="2400" b="1">
                <a:solidFill>
                  <a:srgbClr val="FFFF00"/>
                </a:solidFill>
              </a:rPr>
              <a:t>2e</a:t>
            </a:r>
            <a:r>
              <a:rPr lang="en-US" altLang="zh-CN" sz="2400" b="1" baseline="30000">
                <a:solidFill>
                  <a:srgbClr val="FFFF00"/>
                </a:solidFill>
              </a:rPr>
              <a:t>- </a:t>
            </a:r>
            <a:r>
              <a:rPr lang="en-US" altLang="zh-CN" b="1">
                <a:solidFill>
                  <a:srgbClr val="FFFF00"/>
                </a:solidFill>
              </a:rPr>
              <a:t>×22</a:t>
            </a:r>
            <a:r>
              <a:rPr lang="zh-CN" altLang="en-US" sz="2400" b="1">
                <a:solidFill>
                  <a:srgbClr val="FFFF00"/>
                </a:solidFill>
              </a:rPr>
              <a:t>化合价降</a:t>
            </a:r>
            <a:r>
              <a:rPr lang="en-US" altLang="zh-CN" sz="2400" b="1">
                <a:solidFill>
                  <a:srgbClr val="FFFF00"/>
                </a:solidFill>
              </a:rPr>
              <a:t>44</a:t>
            </a:r>
            <a:r>
              <a:rPr lang="zh-CN" altLang="en-US" sz="2400" b="1">
                <a:solidFill>
                  <a:srgbClr val="FFFF00"/>
                </a:solidFill>
              </a:rPr>
              <a:t>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52" grpId="0"/>
      <p:bldP spid="10253" grpId="0"/>
      <p:bldP spid="10300" grpId="0"/>
      <p:bldP spid="10305" grpId="0"/>
      <p:bldP spid="103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611188" y="4648200"/>
            <a:ext cx="2700337" cy="1382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单线桥法表示电子转移的方向及数目。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77875" y="1771626"/>
            <a:ext cx="431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042962" y="1308076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263625" y="62068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193775" y="1123926"/>
            <a:ext cx="1150937" cy="287337"/>
            <a:chOff x="476" y="890"/>
            <a:chExt cx="1406" cy="181"/>
          </a:xfrm>
        </p:grpSpPr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642171" y="3440856"/>
            <a:ext cx="539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3765996" y="3137644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3929509" y="2802681"/>
            <a:ext cx="1728787" cy="385763"/>
            <a:chOff x="476" y="890"/>
            <a:chExt cx="1406" cy="181"/>
          </a:xfrm>
        </p:grpSpPr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289425" y="239628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4361309" y="4267944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4361309" y="3907581"/>
            <a:ext cx="1296987" cy="288925"/>
            <a:chOff x="884" y="3339"/>
            <a:chExt cx="817" cy="273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87" y="3340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84" y="3612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1701" y="3339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6" grpId="0" animBg="1"/>
      <p:bldP spid="22" grpId="0"/>
      <p:bldP spid="23" grpId="0"/>
      <p:bldP spid="24" grpId="0"/>
      <p:bldP spid="29" grpId="0"/>
      <p:bldP spid="30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9750" y="1341438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、画出钠和氯的原子结构示意图；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11188" y="836613"/>
            <a:ext cx="7705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请结合钠与氯气的反应，回答下列问题。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95513" y="1917700"/>
            <a:ext cx="2109787" cy="1512888"/>
            <a:chOff x="2880" y="527"/>
            <a:chExt cx="1284" cy="953"/>
          </a:xfrm>
        </p:grpSpPr>
        <p:pic>
          <p:nvPicPr>
            <p:cNvPr id="13334" name="Picture 7" descr="未命名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242576"/>
                </a:clrFrom>
                <a:clrTo>
                  <a:srgbClr val="242576">
                    <a:alpha val="0"/>
                  </a:srgbClr>
                </a:clrTo>
              </a:clrChange>
            </a:blip>
            <a:srcRect r="51503"/>
            <a:stretch>
              <a:fillRect/>
            </a:stretch>
          </p:blipFill>
          <p:spPr bwMode="auto">
            <a:xfrm>
              <a:off x="3198" y="527"/>
              <a:ext cx="966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5" name="Text Box 8"/>
            <p:cNvSpPr txBox="1">
              <a:spLocks noChangeArrowheads="1"/>
            </p:cNvSpPr>
            <p:nvPr/>
          </p:nvSpPr>
          <p:spPr bwMode="auto">
            <a:xfrm>
              <a:off x="2880" y="835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Na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87900" y="1917700"/>
            <a:ext cx="1871663" cy="1512888"/>
            <a:chOff x="4468" y="527"/>
            <a:chExt cx="1156" cy="953"/>
          </a:xfrm>
        </p:grpSpPr>
        <p:pic>
          <p:nvPicPr>
            <p:cNvPr id="13332" name="Picture 10" descr="未命名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242576"/>
                </a:clrFrom>
                <a:clrTo>
                  <a:srgbClr val="242576">
                    <a:alpha val="0"/>
                  </a:srgbClr>
                </a:clrTo>
              </a:clrChange>
            </a:blip>
            <a:srcRect l="54509"/>
            <a:stretch>
              <a:fillRect/>
            </a:stretch>
          </p:blipFill>
          <p:spPr bwMode="auto">
            <a:xfrm>
              <a:off x="4468" y="527"/>
              <a:ext cx="906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3" name="Text Box 11"/>
            <p:cNvSpPr txBox="1">
              <a:spLocks noChangeArrowheads="1"/>
            </p:cNvSpPr>
            <p:nvPr/>
          </p:nvSpPr>
          <p:spPr bwMode="auto">
            <a:xfrm>
              <a:off x="5282" y="845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00"/>
                  </a:solidFill>
                  <a:latin typeface="宋体" pitchFamily="2" charset="-122"/>
                </a:rPr>
                <a:t>Cl</a:t>
              </a:r>
            </a:p>
          </p:txBody>
        </p:sp>
      </p:grp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39750" y="3573463"/>
            <a:ext cx="860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、请用双线桥法表示该反应电子转移的方向及数目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590800" y="5189538"/>
            <a:ext cx="370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sz="3000" b="1">
                <a:solidFill>
                  <a:schemeClr val="bg1"/>
                </a:solidFill>
                <a:latin typeface="Times New Roman" pitchFamily="18" charset="0"/>
              </a:rPr>
              <a:t>2Na  +  Cl</a:t>
            </a:r>
            <a:r>
              <a:rPr kumimoji="1" lang="en-US" altLang="zh-CN" sz="3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000" b="1">
                <a:solidFill>
                  <a:schemeClr val="bg1"/>
                </a:solidFill>
                <a:latin typeface="Times New Roman" pitchFamily="18" charset="0"/>
              </a:rPr>
              <a:t>  ==  2NaCl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97375" y="4960938"/>
            <a:ext cx="74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600" b="1">
                <a:solidFill>
                  <a:schemeClr val="bg1"/>
                </a:solidFill>
                <a:latin typeface="Times New Roman" pitchFamily="18" charset="0"/>
              </a:rPr>
              <a:t>点燃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30538" y="4503738"/>
            <a:ext cx="2468562" cy="333375"/>
            <a:chOff x="1712" y="1406"/>
            <a:chExt cx="1555" cy="210"/>
          </a:xfrm>
        </p:grpSpPr>
        <p:sp>
          <p:nvSpPr>
            <p:cNvPr id="31760" name="Freeform 16"/>
            <p:cNvSpPr>
              <a:spLocks/>
            </p:cNvSpPr>
            <p:nvPr/>
          </p:nvSpPr>
          <p:spPr bwMode="auto">
            <a:xfrm>
              <a:off x="1720" y="1423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>
              <a:off x="1712" y="1406"/>
              <a:ext cx="1555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55" y="0"/>
                </a:cxn>
              </a:cxnLst>
              <a:rect l="0" t="0" r="r" b="b"/>
              <a:pathLst>
                <a:path w="1555" h="8">
                  <a:moveTo>
                    <a:pt x="0" y="8"/>
                  </a:moveTo>
                  <a:lnTo>
                    <a:pt x="1555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>
              <a:off x="3255" y="1423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570288" y="4149725"/>
            <a:ext cx="10017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200" b="1">
                <a:solidFill>
                  <a:schemeClr val="bg1"/>
                </a:solidFill>
                <a:latin typeface="Times New Roman" pitchFamily="18" charset="0"/>
              </a:rPr>
              <a:t>失</a:t>
            </a:r>
            <a:r>
              <a:rPr kumimoji="1" lang="en-US" altLang="zh-CN" sz="2200" b="1">
                <a:solidFill>
                  <a:schemeClr val="bg1"/>
                </a:solidFill>
                <a:latin typeface="Times New Roman" pitchFamily="18" charset="0"/>
              </a:rPr>
              <a:t>1e</a:t>
            </a:r>
            <a:r>
              <a:rPr kumimoji="1" lang="en-US" altLang="zh-CN" sz="2200" b="1" baseline="30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kumimoji="1" lang="en-US" altLang="en-US" b="1">
                <a:solidFill>
                  <a:schemeClr val="bg1"/>
                </a:solidFill>
              </a:rPr>
              <a:t>×</a:t>
            </a:r>
            <a:r>
              <a:rPr kumimoji="1" lang="en-US" altLang="zh-CN" b="1">
                <a:solidFill>
                  <a:schemeClr val="bg1"/>
                </a:solidFill>
              </a:rPr>
              <a:t>2</a:t>
            </a:r>
            <a:endParaRPr kumimoji="1" lang="en-US" altLang="zh-CN" sz="2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4391025" y="6007100"/>
            <a:ext cx="1106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得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2e</a:t>
            </a:r>
            <a:r>
              <a:rPr kumimoji="1" lang="en-US" altLang="zh-CN" sz="2400" b="1" baseline="30000">
                <a:solidFill>
                  <a:srgbClr val="FFFF00"/>
                </a:solidFill>
                <a:latin typeface="Times New Roman" pitchFamily="18" charset="0"/>
              </a:rPr>
              <a:t>- </a:t>
            </a:r>
            <a:r>
              <a:rPr kumimoji="1" lang="en-US" altLang="en-US" b="1">
                <a:solidFill>
                  <a:srgbClr val="FFFF00"/>
                </a:solidFill>
              </a:rPr>
              <a:t>×</a:t>
            </a:r>
            <a:r>
              <a:rPr kumimoji="1" lang="en-US" altLang="zh-CN" b="1">
                <a:solidFill>
                  <a:srgbClr val="FFFF00"/>
                </a:solidFill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097338" y="5681663"/>
            <a:ext cx="1828800" cy="307975"/>
            <a:chOff x="2461" y="1918"/>
            <a:chExt cx="1555" cy="194"/>
          </a:xfrm>
        </p:grpSpPr>
        <p:sp>
          <p:nvSpPr>
            <p:cNvPr id="31766" name="Freeform 22"/>
            <p:cNvSpPr>
              <a:spLocks/>
            </p:cNvSpPr>
            <p:nvPr/>
          </p:nvSpPr>
          <p:spPr bwMode="auto">
            <a:xfrm flipV="1">
              <a:off x="2461" y="2104"/>
              <a:ext cx="1555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55" y="0"/>
                </a:cxn>
              </a:cxnLst>
              <a:rect l="0" t="0" r="r" b="b"/>
              <a:pathLst>
                <a:path w="1555" h="8">
                  <a:moveTo>
                    <a:pt x="0" y="8"/>
                  </a:moveTo>
                  <a:lnTo>
                    <a:pt x="1555" y="0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 flipV="1">
              <a:off x="4004" y="1918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 flipV="1">
              <a:off x="2462" y="1918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2941638" y="4811713"/>
            <a:ext cx="327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600" b="1">
                <a:solidFill>
                  <a:srgbClr val="FFFF00"/>
                </a:solidFill>
                <a:latin typeface="Times New Roman" pitchFamily="18" charset="0"/>
              </a:rPr>
              <a:t>0           0              +1  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6" grpId="0"/>
      <p:bldP spid="31757" grpId="0" autoUpdateAnimBg="0"/>
      <p:bldP spid="31758" grpId="0" autoUpdateAnimBg="0"/>
      <p:bldP spid="31763" grpId="0" autoUpdateAnimBg="0"/>
      <p:bldP spid="31764" grpId="0" autoUpdateAnimBg="0"/>
      <p:bldP spid="317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</a:rPr>
              <a:t>下列各氧化还原反应方程式表示的变化过程错误的是：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68313" y="3103563"/>
            <a:ext cx="7561262" cy="619125"/>
            <a:chOff x="793" y="2091"/>
            <a:chExt cx="4763" cy="390"/>
          </a:xfrm>
        </p:grpSpPr>
        <p:sp>
          <p:nvSpPr>
            <p:cNvPr id="14393" name="Text Box 10"/>
            <p:cNvSpPr txBox="1">
              <a:spLocks noChangeArrowheads="1"/>
            </p:cNvSpPr>
            <p:nvPr/>
          </p:nvSpPr>
          <p:spPr bwMode="auto">
            <a:xfrm>
              <a:off x="793" y="2154"/>
              <a:ext cx="47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MnO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+4HCl(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浓）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MnCl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 + Cl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14394" name="Text Box 12"/>
            <p:cNvSpPr txBox="1">
              <a:spLocks noChangeArrowheads="1"/>
            </p:cNvSpPr>
            <p:nvPr/>
          </p:nvSpPr>
          <p:spPr bwMode="auto">
            <a:xfrm>
              <a:off x="2717" y="209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68313" y="1216025"/>
            <a:ext cx="6013450" cy="1709738"/>
            <a:chOff x="793" y="902"/>
            <a:chExt cx="3788" cy="1077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793" y="1174"/>
              <a:ext cx="3788" cy="538"/>
              <a:chOff x="793" y="1174"/>
              <a:chExt cx="3788" cy="538"/>
            </a:xfrm>
          </p:grpSpPr>
          <p:sp>
            <p:nvSpPr>
              <p:cNvPr id="14390" name="Text Box 5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37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A</a:t>
                </a:r>
                <a:r>
                  <a:rPr lang="zh-CN" altLang="en-US" sz="2800" b="1">
                    <a:solidFill>
                      <a:schemeClr val="bg1"/>
                    </a:solidFill>
                    <a:latin typeface="宋体" pitchFamily="2" charset="-122"/>
                  </a:rPr>
                  <a:t>、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2KClO</a:t>
                </a:r>
                <a:r>
                  <a:rPr lang="en-US" altLang="zh-CN" sz="2800" b="1" baseline="-25000">
                    <a:solidFill>
                      <a:schemeClr val="bg1"/>
                    </a:solidFill>
                    <a:latin typeface="宋体" pitchFamily="2" charset="-122"/>
                  </a:rPr>
                  <a:t>3  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===  2KCl  +  3O</a:t>
                </a:r>
                <a:r>
                  <a:rPr lang="en-US" altLang="zh-CN" sz="2800" b="1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↑</a:t>
                </a:r>
              </a:p>
            </p:txBody>
          </p:sp>
          <p:sp>
            <p:nvSpPr>
              <p:cNvPr id="14391" name="Text Box 6"/>
              <p:cNvSpPr txBox="1">
                <a:spLocks noChangeArrowheads="1"/>
              </p:cNvSpPr>
              <p:nvPr/>
            </p:nvSpPr>
            <p:spPr bwMode="auto">
              <a:xfrm>
                <a:off x="1927" y="1174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MnO</a:t>
                </a:r>
                <a:r>
                  <a:rPr lang="en-US" altLang="zh-CN" sz="2400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4392" name="Text Box 7"/>
              <p:cNvSpPr txBox="1">
                <a:spLocks noChangeArrowheads="1"/>
              </p:cNvSpPr>
              <p:nvPr/>
            </p:nvSpPr>
            <p:spPr bwMode="auto">
              <a:xfrm>
                <a:off x="2041" y="146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△</a:t>
                </a: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701" y="1162"/>
              <a:ext cx="2041" cy="182"/>
              <a:chOff x="1701" y="1162"/>
              <a:chExt cx="2041" cy="182"/>
            </a:xfrm>
          </p:grpSpPr>
          <p:sp>
            <p:nvSpPr>
              <p:cNvPr id="14387" name="Line 21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8" name="Line 22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9" name="Line 23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519" y="1570"/>
              <a:ext cx="1406" cy="182"/>
              <a:chOff x="1519" y="1570"/>
              <a:chExt cx="1406" cy="182"/>
            </a:xfrm>
          </p:grpSpPr>
          <p:sp>
            <p:nvSpPr>
              <p:cNvPr id="14384" name="Line 25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Line 26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Line 27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82" name="Text Box 29"/>
            <p:cNvSpPr txBox="1">
              <a:spLocks noChangeArrowheads="1"/>
            </p:cNvSpPr>
            <p:nvPr/>
          </p:nvSpPr>
          <p:spPr bwMode="auto">
            <a:xfrm>
              <a:off x="2096" y="902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2e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r>
                <a:rPr lang="en-US" altLang="zh-CN" sz="2400">
                  <a:solidFill>
                    <a:schemeClr val="bg1"/>
                  </a:solidFill>
                </a:rPr>
                <a:t>×6</a:t>
              </a:r>
            </a:p>
          </p:txBody>
        </p:sp>
        <p:sp>
          <p:nvSpPr>
            <p:cNvPr id="14383" name="Text Box 30"/>
            <p:cNvSpPr txBox="1">
              <a:spLocks noChangeArrowheads="1"/>
            </p:cNvSpPr>
            <p:nvPr/>
          </p:nvSpPr>
          <p:spPr bwMode="auto">
            <a:xfrm>
              <a:off x="1927" y="16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6e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r>
                <a:rPr lang="en-US" altLang="zh-CN" sz="2400">
                  <a:solidFill>
                    <a:srgbClr val="FFFF00"/>
                  </a:solidFill>
                </a:rPr>
                <a:t>×2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260475" y="2684463"/>
            <a:ext cx="5400675" cy="1417637"/>
            <a:chOff x="1292" y="1827"/>
            <a:chExt cx="3402" cy="893"/>
          </a:xfrm>
        </p:grpSpPr>
        <p:sp>
          <p:nvSpPr>
            <p:cNvPr id="14369" name="Text Box 37"/>
            <p:cNvSpPr txBox="1">
              <a:spLocks noChangeArrowheads="1"/>
            </p:cNvSpPr>
            <p:nvPr/>
          </p:nvSpPr>
          <p:spPr bwMode="auto">
            <a:xfrm>
              <a:off x="3016" y="1827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4e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292" y="2478"/>
              <a:ext cx="1906" cy="181"/>
              <a:chOff x="1519" y="1570"/>
              <a:chExt cx="1406" cy="182"/>
            </a:xfrm>
          </p:grpSpPr>
          <p:sp>
            <p:nvSpPr>
              <p:cNvPr id="14376" name="Line 39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Line 40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Line 41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1791" y="2432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4e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064" y="2024"/>
              <a:ext cx="2630" cy="182"/>
              <a:chOff x="1701" y="1162"/>
              <a:chExt cx="2041" cy="182"/>
            </a:xfrm>
          </p:grpSpPr>
          <p:sp>
            <p:nvSpPr>
              <p:cNvPr id="14373" name="Line 49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50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51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41338" y="3933825"/>
            <a:ext cx="7561262" cy="1608138"/>
            <a:chOff x="839" y="2614"/>
            <a:chExt cx="4763" cy="1013"/>
          </a:xfrm>
        </p:grpSpPr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839" y="2977"/>
              <a:ext cx="47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Cu + 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4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（浓）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CuSO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4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 +SO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↑ +2H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  <a:endParaRPr lang="en-US" altLang="zh-CN" sz="2800" b="1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14358" name="Text Box 16"/>
            <p:cNvSpPr txBox="1">
              <a:spLocks noChangeArrowheads="1"/>
            </p:cNvSpPr>
            <p:nvPr/>
          </p:nvSpPr>
          <p:spPr bwMode="auto">
            <a:xfrm>
              <a:off x="2958" y="290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2064" y="2840"/>
              <a:ext cx="2131" cy="137"/>
              <a:chOff x="1701" y="1162"/>
              <a:chExt cx="2041" cy="182"/>
            </a:xfrm>
          </p:grpSpPr>
          <p:sp>
            <p:nvSpPr>
              <p:cNvPr id="14366" name="Line 34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Line 35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Line 36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338" y="3294"/>
              <a:ext cx="2086" cy="182"/>
              <a:chOff x="1519" y="1570"/>
              <a:chExt cx="1406" cy="182"/>
            </a:xfrm>
          </p:grpSpPr>
          <p:sp>
            <p:nvSpPr>
              <p:cNvPr id="14363" name="Line 44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45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Line 46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1" name="Text Box 47"/>
            <p:cNvSpPr txBox="1">
              <a:spLocks noChangeArrowheads="1"/>
            </p:cNvSpPr>
            <p:nvPr/>
          </p:nvSpPr>
          <p:spPr bwMode="auto">
            <a:xfrm>
              <a:off x="1746" y="3339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2e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4362" name="Text Box 52"/>
            <p:cNvSpPr txBox="1">
              <a:spLocks noChangeArrowheads="1"/>
            </p:cNvSpPr>
            <p:nvPr/>
          </p:nvSpPr>
          <p:spPr bwMode="auto">
            <a:xfrm>
              <a:off x="2699" y="2614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2e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541338" y="5300663"/>
            <a:ext cx="6013450" cy="1341437"/>
            <a:chOff x="839" y="3475"/>
            <a:chExt cx="3788" cy="845"/>
          </a:xfrm>
        </p:grpSpPr>
        <p:sp>
          <p:nvSpPr>
            <p:cNvPr id="14345" name="Text Box 18"/>
            <p:cNvSpPr txBox="1">
              <a:spLocks noChangeArrowheads="1"/>
            </p:cNvSpPr>
            <p:nvPr/>
          </p:nvSpPr>
          <p:spPr bwMode="auto">
            <a:xfrm>
              <a:off x="839" y="3690"/>
              <a:ext cx="3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2Fe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3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+ 3C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===  4Fe  +  3CO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14346" name="Text Box 20"/>
            <p:cNvSpPr txBox="1">
              <a:spLocks noChangeArrowheads="1"/>
            </p:cNvSpPr>
            <p:nvPr/>
          </p:nvSpPr>
          <p:spPr bwMode="auto">
            <a:xfrm>
              <a:off x="2381" y="361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高温</a:t>
              </a:r>
            </a:p>
          </p:txBody>
        </p: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2336" y="3612"/>
              <a:ext cx="1769" cy="137"/>
              <a:chOff x="1701" y="1162"/>
              <a:chExt cx="2041" cy="182"/>
            </a:xfrm>
          </p:grpSpPr>
          <p:sp>
            <p:nvSpPr>
              <p:cNvPr id="14354" name="Line 56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Line 57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58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9"/>
            <p:cNvGrpSpPr>
              <a:grpSpLocks/>
            </p:cNvGrpSpPr>
            <p:nvPr/>
          </p:nvGrpSpPr>
          <p:grpSpPr bwMode="auto">
            <a:xfrm>
              <a:off x="1429" y="3974"/>
              <a:ext cx="1769" cy="182"/>
              <a:chOff x="1519" y="1570"/>
              <a:chExt cx="1406" cy="182"/>
            </a:xfrm>
          </p:grpSpPr>
          <p:sp>
            <p:nvSpPr>
              <p:cNvPr id="14351" name="Line 60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Line 61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Line 62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9" name="Text Box 63"/>
            <p:cNvSpPr txBox="1">
              <a:spLocks noChangeArrowheads="1"/>
            </p:cNvSpPr>
            <p:nvPr/>
          </p:nvSpPr>
          <p:spPr bwMode="auto">
            <a:xfrm>
              <a:off x="2971" y="3475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4e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r>
                <a:rPr lang="en-US" altLang="zh-CN" sz="2400">
                  <a:solidFill>
                    <a:schemeClr val="bg1"/>
                  </a:solidFill>
                </a:rPr>
                <a:t>×3</a:t>
              </a:r>
            </a:p>
          </p:txBody>
        </p:sp>
        <p:sp>
          <p:nvSpPr>
            <p:cNvPr id="14350" name="Text Box 64"/>
            <p:cNvSpPr txBox="1">
              <a:spLocks noChangeArrowheads="1"/>
            </p:cNvSpPr>
            <p:nvPr/>
          </p:nvSpPr>
          <p:spPr bwMode="auto">
            <a:xfrm>
              <a:off x="1837" y="4032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3e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r>
                <a:rPr lang="en-US" altLang="zh-CN" sz="2400">
                  <a:solidFill>
                    <a:srgbClr val="FFFF00"/>
                  </a:solidFill>
                </a:rPr>
                <a:t>×4</a:t>
              </a:r>
            </a:p>
          </p:txBody>
        </p:sp>
      </p:grp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6931025" y="5729288"/>
            <a:ext cx="1889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834559"/>
            <a:ext cx="35301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三、氧化剂与还原剂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64096" y="2963317"/>
            <a:ext cx="845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Cu  +   2AgNO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3   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=        Cu(NO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2    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     2Ag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16496" y="265851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11896" y="2658517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226496" y="2582317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7274496" y="258231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568896" y="2277517"/>
            <a:ext cx="4038600" cy="533400"/>
            <a:chOff x="528" y="864"/>
            <a:chExt cx="2544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528" y="864"/>
              <a:ext cx="25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528" y="864"/>
              <a:ext cx="2544" cy="336"/>
              <a:chOff x="528" y="864"/>
              <a:chExt cx="2544" cy="336"/>
            </a:xfrm>
          </p:grpSpPr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528" y="86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3072" y="86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53021" y="1764754"/>
            <a:ext cx="687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化合价升高（失电子），被氧化（发生氧化反应）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11696" y="3420517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还原剂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2016696" y="3572917"/>
            <a:ext cx="5410200" cy="838200"/>
            <a:chOff x="1392" y="1584"/>
            <a:chExt cx="3408" cy="528"/>
          </a:xfrm>
        </p:grpSpPr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V="1">
              <a:off x="1392" y="2112"/>
              <a:ext cx="34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V="1">
              <a:off x="4800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711896" y="4411117"/>
            <a:ext cx="694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化合价降低（得电子），被还原（发生还原反应）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1940496" y="349671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氧化剂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5496" y="4792117"/>
            <a:ext cx="8915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氧化剂和还原剂：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氧化剂（具有氧化性）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— 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得电子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电子对偏向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的物质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还原剂（具有还原性）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—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失电子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电子对偏离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的物质</a:t>
            </a:r>
            <a:endParaRPr kumimoji="1" lang="zh-CN" altLang="en-US" sz="28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4378896" y="3496717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氧化产物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6664896" y="3496717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还原  产物</a:t>
            </a:r>
          </a:p>
        </p:txBody>
      </p:sp>
    </p:spTree>
    <p:extLst>
      <p:ext uri="{BB962C8B-B14F-4D97-AF65-F5344CB8AC3E}">
        <p14:creationId xmlns:p14="http://schemas.microsoft.com/office/powerpoint/2010/main" val="17039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6" grpId="0" autoUpdateAnimBg="0"/>
      <p:bldP spid="37" grpId="0" autoUpdateAnimBg="0"/>
      <p:bldP spid="42" grpId="0" autoUpdateAnimBg="0"/>
      <p:bldP spid="43" grpId="0" autoUpdateAnimBg="0"/>
      <p:bldP spid="46" grpId="0" build="p" autoUpdateAnimBg="0"/>
      <p:bldP spid="47" grpId="0" autoUpdateAnimBg="0"/>
      <p:bldP spid="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700088"/>
            <a:ext cx="2057400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精华结论</a:t>
            </a:r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228600" y="4495800"/>
            <a:ext cx="8686800" cy="83820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得电子→价降低→被还原→氧化剂→有氧化性→发生还原反应→对应产物叫还原产物</a:t>
            </a: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28600" y="1371600"/>
            <a:ext cx="8686800" cy="83820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失电子→价升高→被氧化→还原剂→有还原性→发生氧化反应→对应产物叫氧化产物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28600" y="2286000"/>
            <a:ext cx="533400" cy="1981200"/>
            <a:chOff x="144" y="1344"/>
            <a:chExt cx="336" cy="124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本质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295400" y="2286000"/>
            <a:ext cx="533400" cy="1981200"/>
            <a:chOff x="144" y="1344"/>
            <a:chExt cx="336" cy="1248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表现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133600" y="2209800"/>
            <a:ext cx="914400" cy="2057400"/>
            <a:chOff x="1344" y="1296"/>
            <a:chExt cx="576" cy="1296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344" y="1680"/>
              <a:ext cx="576" cy="60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chemeClr val="bg1"/>
                  </a:solidFill>
                </a:rPr>
                <a:t>物质或元素的过程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5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536" y="129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343400" y="2362200"/>
            <a:ext cx="533400" cy="1981200"/>
            <a:chOff x="144" y="1344"/>
            <a:chExt cx="336" cy="1248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性质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791200" y="2286000"/>
            <a:ext cx="533400" cy="1981200"/>
            <a:chOff x="144" y="1344"/>
            <a:chExt cx="336" cy="1248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反应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276600" y="2286000"/>
            <a:ext cx="533400" cy="1981200"/>
            <a:chOff x="144" y="1344"/>
            <a:chExt cx="336" cy="1248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物质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7391400" y="2286000"/>
            <a:ext cx="609600" cy="1981200"/>
            <a:chOff x="144" y="1344"/>
            <a:chExt cx="336" cy="1248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产物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825" y="860425"/>
            <a:ext cx="874014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已知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Na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(S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+2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价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可与氯气发生如下反应：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4Cl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+Na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+5H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O====2NaCl +2H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+6HCl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，有关该反应的叙述正确的是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　　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en-US" altLang="zh-CN" sz="32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A.Cl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在该反应中被还原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B.H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是还原产物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C.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反应中硫元素的化合价降低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D.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反应中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3200" b="1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被氧化</a:t>
            </a:r>
            <a:endParaRPr lang="zh-CN" altLang="en-US" sz="3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6330" y="2424430"/>
            <a:ext cx="81851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26965" y="3567430"/>
            <a:ext cx="366014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氧化剂的记忆技巧：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O</a:t>
            </a:r>
            <a:r>
              <a:rPr lang="en-US" altLang="zh-CN" sz="2800" b="1" baseline="-25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2 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是典型的氧化剂，它的化合价只能降低。</a:t>
            </a:r>
          </a:p>
        </p:txBody>
      </p:sp>
    </p:spTree>
    <p:extLst>
      <p:ext uri="{BB962C8B-B14F-4D97-AF65-F5344CB8AC3E}">
        <p14:creationId xmlns:p14="http://schemas.microsoft.com/office/powerpoint/2010/main" val="6358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980728"/>
            <a:ext cx="8751570" cy="1069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华文琥珀" panose="02010800040101010101" pitchFamily="2" charset="-122"/>
                <a:sym typeface="+mn-ea"/>
              </a:rPr>
              <a:t>2.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请指出下列反应的氧化剂、还原剂、氧化产物和还原产物。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331049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823815"/>
            <a:ext cx="829691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 2NH</a:t>
            </a:r>
            <a:r>
              <a:rPr lang="en-US" altLang="zh-CN" sz="3600" b="1" baseline="-25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+ 3CuO == 3Cu +3H</a:t>
            </a:r>
            <a:r>
              <a:rPr lang="en-US" altLang="zh-CN" sz="3600" b="1" baseline="-25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O+ N</a:t>
            </a:r>
            <a:r>
              <a:rPr lang="en-US" altLang="zh-CN" sz="3600" b="1" baseline="-25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endParaRPr lang="en-US" altLang="zh-CN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(2) 3NO</a:t>
            </a:r>
            <a:r>
              <a:rPr lang="en-US" altLang="zh-CN" sz="3600" b="1" baseline="-25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H</a:t>
            </a:r>
            <a:r>
              <a:rPr lang="en-US" altLang="zh-CN" sz="3600" b="1" baseline="-25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 == 2HNO</a:t>
            </a:r>
            <a:r>
              <a:rPr lang="en-US" altLang="zh-CN" sz="3600" b="1" baseline="-25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NO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9660" y="2691735"/>
            <a:ext cx="6178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△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72185" y="2386300"/>
            <a:ext cx="60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97785" y="2386300"/>
            <a:ext cx="788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+2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62780" y="2386300"/>
            <a:ext cx="60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39560" y="2386300"/>
            <a:ext cx="480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3395" y="3850610"/>
            <a:ext cx="14979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还原剂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242820" y="3844895"/>
            <a:ext cx="14979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氧化剂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68115" y="3844895"/>
            <a:ext cx="1978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还原产物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47790" y="3844895"/>
            <a:ext cx="20535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氧化产物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72185" y="4342725"/>
            <a:ext cx="78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+4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274820" y="4360639"/>
            <a:ext cx="594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+5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652120" y="4288631"/>
            <a:ext cx="633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+2</a:t>
            </a:r>
          </a:p>
        </p:txBody>
      </p:sp>
      <p:sp>
        <p:nvSpPr>
          <p:cNvPr id="227" name=" 227"/>
          <p:cNvSpPr/>
          <p:nvPr/>
        </p:nvSpPr>
        <p:spPr>
          <a:xfrm>
            <a:off x="188907" y="5368751"/>
            <a:ext cx="3319780" cy="648072"/>
          </a:xfrm>
          <a:prstGeom prst="wedgeEllipseCallout">
            <a:avLst>
              <a:gd name="adj1" fmla="val -17291"/>
              <a:gd name="adj2" fmla="val -7993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还原剂、氧化剂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83249" y="5508918"/>
            <a:ext cx="1978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还原产物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40785" y="5433707"/>
            <a:ext cx="17449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氧化产物</a:t>
            </a:r>
          </a:p>
        </p:txBody>
      </p:sp>
    </p:spTree>
    <p:extLst>
      <p:ext uri="{BB962C8B-B14F-4D97-AF65-F5344CB8AC3E}">
        <p14:creationId xmlns:p14="http://schemas.microsoft.com/office/powerpoint/2010/main" val="10441892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27" grpId="0" animBg="1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文本框 87041"/>
          <p:cNvSpPr txBox="1"/>
          <p:nvPr/>
        </p:nvSpPr>
        <p:spPr>
          <a:xfrm>
            <a:off x="34925" y="766206"/>
            <a:ext cx="9109075" cy="59031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华文琥珀" panose="02010800040101010101" pitchFamily="2" charset="-122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火药是中国的“四大发明”之一，永远值得炎黄子孙骄傲，也永远会激励着我们去奋发图强。黑火药在发生爆炸时，发生如下的反应：</a:t>
            </a:r>
          </a:p>
          <a:p>
            <a:pPr lvl="0"/>
            <a:endParaRPr lang="zh-CN" altLang="en-US" sz="3200" b="1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2KNO</a:t>
            </a:r>
            <a:r>
              <a:rPr lang="en-US" altLang="zh-CN" sz="3200" b="1" baseline="-25000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+3C+S=K</a:t>
            </a:r>
            <a:r>
              <a:rPr lang="en-US" altLang="zh-CN" sz="3200" b="1" baseline="-25000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S+N</a:t>
            </a:r>
            <a:r>
              <a:rPr lang="en-US" altLang="zh-CN" sz="3200" b="1" baseline="-25000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↑+3CO</a:t>
            </a:r>
            <a:r>
              <a:rPr lang="en-US" altLang="zh-CN" sz="3200" b="1" baseline="-25000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↑</a:t>
            </a:r>
          </a:p>
          <a:p>
            <a:pPr lvl="0">
              <a:lnSpc>
                <a:spcPct val="17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其中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被氧化的元素是</a:t>
            </a:r>
            <a:r>
              <a:rPr lang="zh-CN" altLang="en-US" sz="3200" b="1" u="sng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被还原的元素是</a:t>
            </a:r>
            <a:r>
              <a:rPr lang="zh-CN" altLang="en-US" sz="3200" b="1" u="sng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氧化剂是</a:t>
            </a:r>
            <a:r>
              <a:rPr lang="zh-CN" altLang="en-US" sz="3200" b="1" u="sng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  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，还原剂是</a:t>
            </a:r>
            <a:r>
              <a:rPr lang="zh-CN" altLang="en-US" sz="3200" b="1" u="sng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氧化产物是</a:t>
            </a:r>
            <a:r>
              <a:rPr lang="zh-CN" altLang="en-US" sz="3200" b="1" u="sng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，还原产物</a:t>
            </a:r>
            <a:r>
              <a:rPr lang="zh-CN" altLang="en-US" sz="3200" b="1" u="sng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7043" name="文本框 87042"/>
          <p:cNvSpPr txBox="1"/>
          <p:nvPr/>
        </p:nvSpPr>
        <p:spPr>
          <a:xfrm>
            <a:off x="625475" y="2421968"/>
            <a:ext cx="6251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4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+5           0    0        -2    0            +4</a:t>
            </a:r>
          </a:p>
        </p:txBody>
      </p:sp>
      <p:sp>
        <p:nvSpPr>
          <p:cNvPr id="87044" name="文本框 87043"/>
          <p:cNvSpPr txBox="1"/>
          <p:nvPr/>
        </p:nvSpPr>
        <p:spPr>
          <a:xfrm>
            <a:off x="4572000" y="3414503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7045" name="文本框 87044"/>
          <p:cNvSpPr txBox="1"/>
          <p:nvPr/>
        </p:nvSpPr>
        <p:spPr>
          <a:xfrm>
            <a:off x="3492500" y="4279690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87046" name="文本框 87045"/>
          <p:cNvSpPr txBox="1"/>
          <p:nvPr/>
        </p:nvSpPr>
        <p:spPr>
          <a:xfrm>
            <a:off x="2195513" y="5055978"/>
            <a:ext cx="25923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KNO</a:t>
            </a:r>
            <a:r>
              <a:rPr lang="en-US" altLang="zh-CN" sz="2800" b="1" baseline="-25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87047" name="文本框 87046"/>
          <p:cNvSpPr txBox="1"/>
          <p:nvPr/>
        </p:nvSpPr>
        <p:spPr>
          <a:xfrm>
            <a:off x="6877050" y="5143290"/>
            <a:ext cx="7921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7048" name="文本框 87047"/>
          <p:cNvSpPr txBox="1"/>
          <p:nvPr/>
        </p:nvSpPr>
        <p:spPr>
          <a:xfrm>
            <a:off x="2484438" y="5935453"/>
            <a:ext cx="12969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</a:t>
            </a:r>
            <a:r>
              <a:rPr lang="en-US" altLang="zh-CN" sz="2800" b="1" baseline="-25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9" name="文本框 87048"/>
          <p:cNvSpPr txBox="1"/>
          <p:nvPr/>
        </p:nvSpPr>
        <p:spPr>
          <a:xfrm>
            <a:off x="6156325" y="5864015"/>
            <a:ext cx="2089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800" b="1" baseline="-25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baseline="-25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7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44" grpId="0"/>
      <p:bldP spid="87045" grpId="0"/>
      <p:bldP spid="87046" grpId="0"/>
      <p:bldP spid="87047" grpId="0"/>
      <p:bldP spid="87048" grpId="0"/>
      <p:bldP spid="870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979712" y="2924944"/>
            <a:ext cx="5040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3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节  氧化还原反应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57200" y="609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</a:rPr>
              <a:t>标出下列红线元素的化合价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33400" y="1931988"/>
            <a:ext cx="8610600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Na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K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Cl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K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Mn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endParaRPr kumimoji="1" lang="en-US" altLang="zh-CN" sz="48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Na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Na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FeS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48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Fe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Cr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kumimoji="1" lang="en-US" altLang="zh-CN" sz="4800" b="1" baseline="30000" dirty="0" smtClean="0">
                <a:solidFill>
                  <a:schemeClr val="bg1"/>
                </a:solidFill>
                <a:latin typeface="Times New Roman" pitchFamily="18" charset="0"/>
              </a:rPr>
              <a:t>2-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Mn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4800" b="1" baseline="30000" dirty="0" smtClean="0">
                <a:solidFill>
                  <a:schemeClr val="bg1"/>
                </a:solidFill>
                <a:latin typeface="Times New Roman" pitchFamily="18" charset="0"/>
              </a:rPr>
              <a:t>2-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dirty="0" err="1" smtClean="0">
                <a:solidFill>
                  <a:schemeClr val="bg1"/>
                </a:solidFill>
                <a:latin typeface="Times New Roman" pitchFamily="18" charset="0"/>
              </a:rPr>
              <a:t>Na</a:t>
            </a:r>
            <a:r>
              <a:rPr kumimoji="1" lang="en-US" altLang="zh-CN" sz="4800" b="1" dirty="0" err="1" smtClean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  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H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H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OH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371600" y="1524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+4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733800" y="1524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+5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6781800" y="1524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+7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447800" y="2620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191000" y="26971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6934200" y="2667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6400800" y="26971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251520" y="3840163"/>
            <a:ext cx="1676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chemeClr val="bg1"/>
                </a:solidFill>
                <a:latin typeface="Times New Roman" pitchFamily="18" charset="0"/>
              </a:rPr>
              <a:t>+2/+3</a:t>
            </a:r>
            <a:endParaRPr kumimoji="1" lang="en-US" altLang="zh-CN" sz="3200" b="1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3429000" y="3763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+6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6553200" y="38401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+6</a:t>
            </a: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1143000" y="4906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3200400" y="4906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6019800" y="48768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20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11760" y="940747"/>
            <a:ext cx="29523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bg1"/>
                </a:solidFill>
              </a:rPr>
              <a:t>化学反应</a:t>
            </a:r>
            <a:r>
              <a:rPr lang="zh-CN" altLang="en-US" sz="2800" dirty="0">
                <a:solidFill>
                  <a:schemeClr val="bg1"/>
                </a:solidFill>
              </a:rPr>
              <a:t>的分类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55104" y="2759224"/>
            <a:ext cx="2362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从反应形式上分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（四种基本类型）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2993504" y="1921024"/>
            <a:ext cx="457200" cy="2286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55504" y="18448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化合反应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55504" y="25306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分解反应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55504" y="32926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置换反应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679304" y="3902224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复分解反应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400" y="507456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从得、失电子的角度分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3962400" y="4922168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43400" y="469356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氧化还原反应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67200" y="530316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非氧化还原反应</a:t>
            </a:r>
          </a:p>
        </p:txBody>
      </p:sp>
    </p:spTree>
    <p:extLst>
      <p:ext uri="{BB962C8B-B14F-4D97-AF65-F5344CB8AC3E}">
        <p14:creationId xmlns:p14="http://schemas.microsoft.com/office/powerpoint/2010/main" val="23543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utoUpdateAnimBg="0"/>
      <p:bldP spid="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23528" y="1052736"/>
            <a:ext cx="4143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FF00"/>
                </a:solidFill>
              </a:rPr>
              <a:t>一、氧化还原</a:t>
            </a:r>
            <a:r>
              <a:rPr lang="zh-CN" altLang="en-US" sz="3200" dirty="0">
                <a:solidFill>
                  <a:srgbClr val="FFFF00"/>
                </a:solidFill>
              </a:rPr>
              <a:t>反应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216000" y="3963714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0        +1-2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014388" y="273974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+2     0     0    +1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000100" y="4149452"/>
            <a:ext cx="3240087" cy="647700"/>
            <a:chOff x="839" y="1253"/>
            <a:chExt cx="2041" cy="408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839" y="1334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 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 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 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746" y="12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点燃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000100" y="2935006"/>
            <a:ext cx="3448050" cy="612775"/>
            <a:chOff x="3334" y="1275"/>
            <a:chExt cx="2172" cy="386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334" y="1334"/>
              <a:ext cx="21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 err="1">
                  <a:solidFill>
                    <a:schemeClr val="bg1"/>
                  </a:solidFill>
                  <a:latin typeface="宋体" pitchFamily="2" charset="-122"/>
                </a:rPr>
                <a:t>CuO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= Cu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301" y="127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15008" y="3649386"/>
            <a:ext cx="2857520" cy="928694"/>
            <a:chOff x="5643570" y="3571876"/>
            <a:chExt cx="3000396" cy="928694"/>
          </a:xfrm>
        </p:grpSpPr>
        <p:sp>
          <p:nvSpPr>
            <p:cNvPr id="12" name="线形标注 2(带边框和强调线) 11"/>
            <p:cNvSpPr/>
            <p:nvPr/>
          </p:nvSpPr>
          <p:spPr>
            <a:xfrm>
              <a:off x="5643570" y="3571876"/>
              <a:ext cx="3000396" cy="928694"/>
            </a:xfrm>
            <a:prstGeom prst="accentBorderCallout2">
              <a:avLst>
                <a:gd name="adj1" fmla="val 96972"/>
                <a:gd name="adj2" fmla="val -9444"/>
                <a:gd name="adj3" fmla="val 96972"/>
                <a:gd name="adj4" fmla="val -10000"/>
                <a:gd name="adj5" fmla="val -19068"/>
                <a:gd name="adj6" fmla="val -4321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008" y="3643314"/>
              <a:ext cx="27860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有氧的得失的反应叫氧化还原反应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线形标注 2 13"/>
          <p:cNvSpPr/>
          <p:nvPr/>
        </p:nvSpPr>
        <p:spPr>
          <a:xfrm>
            <a:off x="5715008" y="2077750"/>
            <a:ext cx="2857520" cy="928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713"/>
              <a:gd name="adj6" fmla="val -523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有化合价升降的反应叫氧化还原反应</a:t>
            </a:r>
            <a:endParaRPr lang="zh-CN" altLang="en-US" sz="24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95536" y="980728"/>
            <a:ext cx="8064500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在反应过程中有元素化合价变化的化学反应叫做氧化还原反应。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11560" y="4206031"/>
            <a:ext cx="600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 + 2NaOH = NaClO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NaCl + 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11560" y="3269406"/>
            <a:ext cx="5040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2Na + 2H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=  2NaOH  + 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↑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98897" y="2955081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 +1        +1       0 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56022" y="3917106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            +1        -1 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611560" y="2348656"/>
            <a:ext cx="669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CaCO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 + 2HCl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=  CaCl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 CO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b="1">
                <a:solidFill>
                  <a:schemeClr val="bg1"/>
                </a:solidFill>
              </a:rPr>
              <a:t>↑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32775" grpId="0"/>
      <p:bldP spid="32776" grpId="0"/>
      <p:bldP spid="32777" grpId="0"/>
      <p:bldP spid="32778" grpId="0"/>
      <p:bldP spid="327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1773238"/>
          <a:ext cx="7375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公式" r:id="rId3" imgW="2577960" imgH="228600" progId="Equation.3">
                  <p:embed/>
                </p:oleObj>
              </mc:Choice>
              <mc:Fallback>
                <p:oleObj name="公式" r:id="rId3" imgW="2577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7375525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2709863"/>
          <a:ext cx="81010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公式" r:id="rId5" imgW="2831760" imgH="228600" progId="Equation.3">
                  <p:embed/>
                </p:oleObj>
              </mc:Choice>
              <mc:Fallback>
                <p:oleObj name="公式" r:id="rId5" imgW="2831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09863"/>
                        <a:ext cx="8101013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/>
          <p:cNvGraphicFramePr>
            <a:graphicFrameLocks noChangeAspect="1"/>
          </p:cNvGraphicFramePr>
          <p:nvPr/>
        </p:nvGraphicFramePr>
        <p:xfrm>
          <a:off x="250825" y="4581525"/>
          <a:ext cx="85042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公式" r:id="rId7" imgW="3111480" imgH="228600" progId="Equation.3">
                  <p:embed/>
                </p:oleObj>
              </mc:Choice>
              <mc:Fallback>
                <p:oleObj name="公式" r:id="rId7" imgW="31114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8504238" cy="62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250825" y="1004888"/>
            <a:ext cx="8161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例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、下列反应中，不属于氧化还原反应的是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931025" y="5729288"/>
            <a:ext cx="1962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CD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5" y="3730625"/>
            <a:ext cx="8208963" cy="573088"/>
            <a:chOff x="158" y="2339"/>
            <a:chExt cx="5171" cy="361"/>
          </a:xfrm>
        </p:grpSpPr>
        <p:graphicFrame>
          <p:nvGraphicFramePr>
            <p:cNvPr id="1029" name="Object 11"/>
            <p:cNvGraphicFramePr>
              <a:graphicFrameLocks noChangeAspect="1"/>
            </p:cNvGraphicFramePr>
            <p:nvPr/>
          </p:nvGraphicFramePr>
          <p:xfrm>
            <a:off x="158" y="2339"/>
            <a:ext cx="517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公式" r:id="rId9" imgW="3276360" imgH="228600" progId="Equation.3">
                    <p:embed/>
                  </p:oleObj>
                </mc:Choice>
                <mc:Fallback>
                  <p:oleObj name="公式" r:id="rId9" imgW="327636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339"/>
                          <a:ext cx="5171" cy="36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Text Box 16"/>
            <p:cNvSpPr txBox="1">
              <a:spLocks noChangeArrowheads="1"/>
            </p:cNvSpPr>
            <p:nvPr/>
          </p:nvSpPr>
          <p:spPr bwMode="auto">
            <a:xfrm>
              <a:off x="802" y="234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H</a:t>
              </a:r>
            </a:p>
          </p:txBody>
        </p:sp>
      </p:grp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971550" y="5300663"/>
            <a:ext cx="2808288" cy="1152525"/>
          </a:xfrm>
          <a:prstGeom prst="wedgeEllipseCallout">
            <a:avLst>
              <a:gd name="adj1" fmla="val 70463"/>
              <a:gd name="adj2" fmla="val -65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/>
              <a:t>化合价代数和为</a:t>
            </a:r>
            <a:r>
              <a:rPr lang="en-US" altLang="zh-CN" sz="28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/>
      <p:bldP spid="215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608513" y="2636838"/>
            <a:ext cx="4140200" cy="2230437"/>
            <a:chOff x="3152" y="2024"/>
            <a:chExt cx="2608" cy="1405"/>
          </a:xfrm>
        </p:grpSpPr>
        <p:sp>
          <p:nvSpPr>
            <p:cNvPr id="7185" name="Oval 7"/>
            <p:cNvSpPr>
              <a:spLocks noChangeArrowheads="1"/>
            </p:cNvSpPr>
            <p:nvPr/>
          </p:nvSpPr>
          <p:spPr bwMode="auto">
            <a:xfrm>
              <a:off x="3152" y="2024"/>
              <a:ext cx="2608" cy="14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Text Box 23"/>
            <p:cNvSpPr txBox="1">
              <a:spLocks noChangeArrowheads="1"/>
            </p:cNvSpPr>
            <p:nvPr/>
          </p:nvSpPr>
          <p:spPr bwMode="auto">
            <a:xfrm>
              <a:off x="3881" y="2505"/>
              <a:ext cx="1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复分解反应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06363" y="2816225"/>
            <a:ext cx="3386137" cy="3781425"/>
            <a:chOff x="702" y="1263"/>
            <a:chExt cx="2116" cy="2382"/>
          </a:xfrm>
        </p:grpSpPr>
        <p:sp>
          <p:nvSpPr>
            <p:cNvPr id="7183" name="Oval 45"/>
            <p:cNvSpPr>
              <a:spLocks noChangeArrowheads="1"/>
            </p:cNvSpPr>
            <p:nvPr/>
          </p:nvSpPr>
          <p:spPr bwMode="auto">
            <a:xfrm>
              <a:off x="702" y="1263"/>
              <a:ext cx="2116" cy="238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Text Box 46"/>
            <p:cNvSpPr txBox="1">
              <a:spLocks noChangeArrowheads="1"/>
            </p:cNvSpPr>
            <p:nvPr/>
          </p:nvSpPr>
          <p:spPr bwMode="auto">
            <a:xfrm>
              <a:off x="1093" y="2021"/>
              <a:ext cx="132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氧化     还原</a:t>
              </a:r>
            </a:p>
            <a:p>
              <a:r>
                <a:rPr lang="zh-CN" altLang="en-US" sz="2800" b="1" dirty="0"/>
                <a:t>      </a:t>
              </a:r>
            </a:p>
            <a:p>
              <a:r>
                <a:rPr lang="zh-CN" altLang="en-US" sz="2800" b="1" dirty="0"/>
                <a:t>      反应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500563" y="1125538"/>
            <a:ext cx="1728787" cy="571500"/>
            <a:chOff x="1247" y="3022"/>
            <a:chExt cx="1060" cy="360"/>
          </a:xfrm>
        </p:grpSpPr>
        <p:sp>
          <p:nvSpPr>
            <p:cNvPr id="7181" name="Oval 49"/>
            <p:cNvSpPr>
              <a:spLocks noChangeArrowheads="1"/>
            </p:cNvSpPr>
            <p:nvPr/>
          </p:nvSpPr>
          <p:spPr bwMode="auto">
            <a:xfrm>
              <a:off x="1247" y="3022"/>
              <a:ext cx="1060" cy="3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Text Box 50"/>
            <p:cNvSpPr txBox="1">
              <a:spLocks noChangeArrowheads="1"/>
            </p:cNvSpPr>
            <p:nvPr/>
          </p:nvSpPr>
          <p:spPr bwMode="auto">
            <a:xfrm>
              <a:off x="1247" y="302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置换反应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7092950" y="692150"/>
            <a:ext cx="1320800" cy="2063750"/>
            <a:chOff x="2245" y="890"/>
            <a:chExt cx="832" cy="1300"/>
          </a:xfrm>
        </p:grpSpPr>
        <p:sp>
          <p:nvSpPr>
            <p:cNvPr id="7179" name="Oval 52"/>
            <p:cNvSpPr>
              <a:spLocks noChangeArrowheads="1"/>
            </p:cNvSpPr>
            <p:nvPr/>
          </p:nvSpPr>
          <p:spPr bwMode="auto">
            <a:xfrm>
              <a:off x="2245" y="890"/>
              <a:ext cx="832" cy="1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Text Box 53"/>
            <p:cNvSpPr txBox="1">
              <a:spLocks noChangeArrowheads="1"/>
            </p:cNvSpPr>
            <p:nvPr/>
          </p:nvSpPr>
          <p:spPr bwMode="auto">
            <a:xfrm>
              <a:off x="2472" y="981"/>
              <a:ext cx="317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化合反应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95288" y="836613"/>
            <a:ext cx="1320800" cy="2063750"/>
            <a:chOff x="430" y="890"/>
            <a:chExt cx="832" cy="1300"/>
          </a:xfrm>
        </p:grpSpPr>
        <p:sp>
          <p:nvSpPr>
            <p:cNvPr id="7177" name="Oval 55"/>
            <p:cNvSpPr>
              <a:spLocks noChangeArrowheads="1"/>
            </p:cNvSpPr>
            <p:nvPr/>
          </p:nvSpPr>
          <p:spPr bwMode="auto">
            <a:xfrm>
              <a:off x="430" y="890"/>
              <a:ext cx="832" cy="1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Text Box 56"/>
            <p:cNvSpPr txBox="1">
              <a:spLocks noChangeArrowheads="1"/>
            </p:cNvSpPr>
            <p:nvPr/>
          </p:nvSpPr>
          <p:spPr bwMode="auto">
            <a:xfrm>
              <a:off x="657" y="935"/>
              <a:ext cx="36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分解反应</a:t>
              </a:r>
            </a:p>
          </p:txBody>
        </p:sp>
      </p:grpSp>
      <p:sp>
        <p:nvSpPr>
          <p:cNvPr id="6201" name="Oval 57"/>
          <p:cNvSpPr>
            <a:spLocks noChangeArrowheads="1"/>
          </p:cNvSpPr>
          <p:nvPr/>
        </p:nvSpPr>
        <p:spPr bwMode="auto">
          <a:xfrm>
            <a:off x="106363" y="2816225"/>
            <a:ext cx="3384550" cy="3781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Freeform 58"/>
          <p:cNvSpPr>
            <a:spLocks/>
          </p:cNvSpPr>
          <p:nvPr/>
        </p:nvSpPr>
        <p:spPr bwMode="auto">
          <a:xfrm>
            <a:off x="8243888" y="3463925"/>
            <a:ext cx="869950" cy="325438"/>
          </a:xfrm>
          <a:custGeom>
            <a:avLst/>
            <a:gdLst>
              <a:gd name="T0" fmla="*/ 0 w 548"/>
              <a:gd name="T1" fmla="*/ 144 h 205"/>
              <a:gd name="T2" fmla="*/ 128 w 548"/>
              <a:gd name="T3" fmla="*/ 172 h 205"/>
              <a:gd name="T4" fmla="*/ 247 w 548"/>
              <a:gd name="T5" fmla="*/ 144 h 205"/>
              <a:gd name="T6" fmla="*/ 375 w 548"/>
              <a:gd name="T7" fmla="*/ 98 h 205"/>
              <a:gd name="T8" fmla="*/ 366 w 548"/>
              <a:gd name="T9" fmla="*/ 34 h 205"/>
              <a:gd name="T10" fmla="*/ 228 w 548"/>
              <a:gd name="T11" fmla="*/ 62 h 205"/>
              <a:gd name="T12" fmla="*/ 201 w 548"/>
              <a:gd name="T13" fmla="*/ 126 h 205"/>
              <a:gd name="T14" fmla="*/ 329 w 548"/>
              <a:gd name="T15" fmla="*/ 172 h 205"/>
              <a:gd name="T16" fmla="*/ 548 w 548"/>
              <a:gd name="T17" fmla="*/ 126 h 2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8"/>
              <a:gd name="T28" fmla="*/ 0 h 205"/>
              <a:gd name="T29" fmla="*/ 548 w 548"/>
              <a:gd name="T30" fmla="*/ 205 h 2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8" h="205">
                <a:moveTo>
                  <a:pt x="0" y="144"/>
                </a:moveTo>
                <a:cubicBezTo>
                  <a:pt x="20" y="205"/>
                  <a:pt x="72" y="178"/>
                  <a:pt x="128" y="172"/>
                </a:cubicBezTo>
                <a:cubicBezTo>
                  <a:pt x="168" y="161"/>
                  <a:pt x="208" y="157"/>
                  <a:pt x="247" y="144"/>
                </a:cubicBezTo>
                <a:cubicBezTo>
                  <a:pt x="290" y="115"/>
                  <a:pt x="338" y="135"/>
                  <a:pt x="375" y="98"/>
                </a:cubicBezTo>
                <a:cubicBezTo>
                  <a:pt x="372" y="77"/>
                  <a:pt x="386" y="42"/>
                  <a:pt x="366" y="34"/>
                </a:cubicBezTo>
                <a:cubicBezTo>
                  <a:pt x="285" y="0"/>
                  <a:pt x="266" y="26"/>
                  <a:pt x="228" y="62"/>
                </a:cubicBezTo>
                <a:cubicBezTo>
                  <a:pt x="226" y="66"/>
                  <a:pt x="199" y="115"/>
                  <a:pt x="201" y="126"/>
                </a:cubicBezTo>
                <a:cubicBezTo>
                  <a:pt x="209" y="172"/>
                  <a:pt x="299" y="167"/>
                  <a:pt x="329" y="172"/>
                </a:cubicBezTo>
                <a:cubicBezTo>
                  <a:pt x="369" y="169"/>
                  <a:pt x="521" y="180"/>
                  <a:pt x="548" y="126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-0.1680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-0.16805 " pathEditMode="relative" ptsTypes="AA">
                                      <p:cBhvr>
                                        <p:cTn id="8" dur="2000" fill="hold"/>
                                        <p:tgtEl>
                                          <p:spTgt spid="6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27168E-6 L 0.03802 0.03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67052E-7 L -0.26771 0.482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0" y="2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341E-6 L -0.35573 0.0596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42910" y="1285860"/>
            <a:ext cx="7864475" cy="3109912"/>
            <a:chOff x="431" y="1875"/>
            <a:chExt cx="4954" cy="1959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31" y="1875"/>
              <a:ext cx="29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</a:rPr>
                <a:t>下列说法完全正确的是</a:t>
              </a: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431" y="2283"/>
              <a:ext cx="47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、有氧元素参加的反应一定是氧化还原反应；</a:t>
              </a: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31" y="2691"/>
              <a:ext cx="49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、有元素化合价变化反应一定是氧化还原反应；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1" y="3099"/>
              <a:ext cx="45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、有单质生成的反应一定是氧化还原反应；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431" y="3507"/>
              <a:ext cx="38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、复分解反应一定是氧化还原反应。</a:t>
              </a:r>
            </a:p>
          </p:txBody>
        </p:sp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889722" y="4038585"/>
            <a:ext cx="1889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981</Words>
  <Application>Microsoft Office PowerPoint</Application>
  <PresentationFormat>全屏显示(4:3)</PresentationFormat>
  <Paragraphs>185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USER</cp:lastModifiedBy>
  <cp:revision>20</cp:revision>
  <dcterms:created xsi:type="dcterms:W3CDTF">2010-10-26T12:55:17Z</dcterms:created>
  <dcterms:modified xsi:type="dcterms:W3CDTF">2016-10-17T03:48:41Z</dcterms:modified>
</cp:coreProperties>
</file>